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261" r:id="rId2"/>
  </p:sldMasterIdLst>
  <p:notesMasterIdLst>
    <p:notesMasterId r:id="rId35"/>
  </p:notesMasterIdLst>
  <p:handoutMasterIdLst>
    <p:handoutMasterId r:id="rId36"/>
  </p:handoutMasterIdLst>
  <p:sldIdLst>
    <p:sldId id="523" r:id="rId3"/>
    <p:sldId id="503" r:id="rId4"/>
    <p:sldId id="507" r:id="rId5"/>
    <p:sldId id="508" r:id="rId6"/>
    <p:sldId id="504" r:id="rId7"/>
    <p:sldId id="509" r:id="rId8"/>
    <p:sldId id="505" r:id="rId9"/>
    <p:sldId id="510" r:id="rId10"/>
    <p:sldId id="511" r:id="rId11"/>
    <p:sldId id="513" r:id="rId12"/>
    <p:sldId id="512" r:id="rId13"/>
    <p:sldId id="514" r:id="rId14"/>
    <p:sldId id="515" r:id="rId15"/>
    <p:sldId id="524" r:id="rId16"/>
    <p:sldId id="521" r:id="rId17"/>
    <p:sldId id="517" r:id="rId18"/>
    <p:sldId id="516" r:id="rId19"/>
    <p:sldId id="519" r:id="rId20"/>
    <p:sldId id="533" r:id="rId21"/>
    <p:sldId id="536" r:id="rId22"/>
    <p:sldId id="537" r:id="rId23"/>
    <p:sldId id="526" r:id="rId24"/>
    <p:sldId id="538" r:id="rId25"/>
    <p:sldId id="527" r:id="rId26"/>
    <p:sldId id="528" r:id="rId27"/>
    <p:sldId id="529" r:id="rId28"/>
    <p:sldId id="534" r:id="rId29"/>
    <p:sldId id="530" r:id="rId30"/>
    <p:sldId id="535" r:id="rId31"/>
    <p:sldId id="532" r:id="rId32"/>
    <p:sldId id="531" r:id="rId33"/>
    <p:sldId id="522" r:id="rId3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FF0000"/>
    <a:srgbClr val="33CC33"/>
    <a:srgbClr val="FFFF99"/>
    <a:srgbClr val="00CC66"/>
    <a:srgbClr val="FFFF66"/>
    <a:srgbClr val="FFCC66"/>
    <a:srgbClr val="66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47" autoAdjust="0"/>
    <p:restoredTop sz="94708" autoAdjust="0"/>
  </p:normalViewPr>
  <p:slideViewPr>
    <p:cSldViewPr>
      <p:cViewPr varScale="1">
        <p:scale>
          <a:sx n="64" d="100"/>
          <a:sy n="64" d="100"/>
        </p:scale>
        <p:origin x="-848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63.wmf"/><Relationship Id="rId7" Type="http://schemas.openxmlformats.org/officeDocument/2006/relationships/image" Target="../media/image19.wmf"/><Relationship Id="rId2" Type="http://schemas.openxmlformats.org/officeDocument/2006/relationships/image" Target="../media/image62.wmf"/><Relationship Id="rId1" Type="http://schemas.openxmlformats.org/officeDocument/2006/relationships/image" Target="../media/image15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6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66.wmf"/><Relationship Id="rId1" Type="http://schemas.openxmlformats.org/officeDocument/2006/relationships/image" Target="../media/image7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81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8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47.wmf"/><Relationship Id="rId4" Type="http://schemas.openxmlformats.org/officeDocument/2006/relationships/image" Target="../media/image9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95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4" Type="http://schemas.openxmlformats.org/officeDocument/2006/relationships/image" Target="../media/image10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27.wmf"/><Relationship Id="rId4" Type="http://schemas.openxmlformats.org/officeDocument/2006/relationships/image" Target="../media/image3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FE310F6B-21E5-423B-BF99-7B77A787E732}" type="datetimeFigureOut">
              <a:rPr lang="zh-CN" altLang="en-US"/>
              <a:pPr>
                <a:defRPr/>
              </a:pPr>
              <a:t>2022/11/28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2C1B0BDD-52ED-4B56-98B1-0341F48CA8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349AB14F-2EE4-4BF7-B8A6-A530B0CB555D}" type="datetimeFigureOut">
              <a:rPr lang="zh-CN" altLang="en-US"/>
              <a:pPr>
                <a:defRPr/>
              </a:pPr>
              <a:t>2022/11/28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41BC207C-2122-4D80-91C8-3641A722A6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3789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682E397-D0B1-446F-82A8-E1019AD585CB}" type="slidenum">
              <a:rPr lang="zh-CN" altLang="en-US" sz="1200">
                <a:effectLst/>
              </a:rPr>
              <a:pPr algn="r"/>
              <a:t>1</a:t>
            </a:fld>
            <a:endParaRPr lang="en-US" altLang="zh-CN" sz="1200">
              <a:effectLst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49FB53B-32DA-4255-AC80-6CEAA3EE2DD4}" type="slidenum">
              <a:rPr lang="zh-CN" altLang="en-US" smtClean="0"/>
              <a:pPr/>
              <a:t>16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zh-CN">
              <a:solidFill>
                <a:srgbClr val="FFFFFF"/>
              </a:solidFill>
              <a:effectLst/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>
                <a:defRPr/>
              </a:pPr>
              <a:endParaRPr lang="en-US" altLang="zh-CN">
                <a:effectLst/>
                <a:latin typeface="Lucida Sans Unicode" pitchFamily="34" charset="0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>
                <a:defRPr/>
              </a:pPr>
              <a:endParaRPr lang="en-US" altLang="zh-CN">
                <a:effectLst/>
                <a:latin typeface="Lucida Sans Unicode" pitchFamily="34" charset="0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altLang="zh-CN">
                <a:solidFill>
                  <a:srgbClr val="FFFFFF"/>
                </a:solidFill>
                <a:effectLst/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6E8FA6D-5184-4E37-ABC0-CCC04C4CEF09}" type="datetimeFigureOut">
              <a:rPr lang="zh-CN" altLang="en-US"/>
              <a:pPr>
                <a:defRPr/>
              </a:pPr>
              <a:t>2022/11/28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E828170-1D0B-43B2-8073-19C9C2EE59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C0349-5F48-4012-94B6-ACCC735A3FFB}" type="datetimeFigureOut">
              <a:rPr lang="zh-CN" altLang="en-US"/>
              <a:pPr>
                <a:defRPr/>
              </a:pPr>
              <a:t>2022/11/28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C8373-49AB-4D2A-B465-2ACDEED90F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C04D4-A263-4B78-A671-841CAC8B4015}" type="datetimeFigureOut">
              <a:rPr lang="zh-CN" altLang="en-US"/>
              <a:pPr>
                <a:defRPr/>
              </a:pPr>
              <a:t>2022/11/28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2FF3C-DC59-4547-9D66-94A6E31122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B03AF-4B18-4CC2-855E-0EA4860EBDFF}" type="datetimeFigureOut">
              <a:rPr lang="zh-CN" altLang="en-US"/>
              <a:pPr>
                <a:defRPr/>
              </a:pPr>
              <a:t>2022/11/28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759B2-67DC-477A-9D3C-AD4E51C111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9A14A-5341-4732-9E78-EB751F300E94}" type="datetimeFigureOut">
              <a:rPr lang="zh-CN" altLang="en-US"/>
              <a:pPr>
                <a:defRPr/>
              </a:pPr>
              <a:t>2022/11/28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0756D-7391-4272-9CDB-89DDC72FB7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FD682-5B97-4369-BEEF-9AA10F478F86}" type="datetimeFigureOut">
              <a:rPr lang="zh-CN" altLang="en-US"/>
              <a:pPr>
                <a:defRPr/>
              </a:pPr>
              <a:t>2022/11/28</a:t>
            </a:fld>
            <a:endParaRPr lang="zh-CN" altLang="en-US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CD1B3-52C0-41AB-8D0B-B8BBAAF823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F85C9-2CEC-427A-8825-103ED9A57688}" type="datetimeFigureOut">
              <a:rPr lang="zh-CN" altLang="en-US"/>
              <a:pPr>
                <a:defRPr/>
              </a:pPr>
              <a:t>2022/11/28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41747-C1DC-407D-B42F-3261A6ACF6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100FC-DD57-4994-BFF4-CB072EDA800C}" type="datetimeFigureOut">
              <a:rPr lang="zh-CN" altLang="en-US"/>
              <a:pPr>
                <a:defRPr/>
              </a:pPr>
              <a:t>2022/11/28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63DDD-726F-4FB5-B5A5-AEEE14B4E0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B0DCC-B483-4A04-8EEB-43C1CBDB0E04}" type="datetimeFigureOut">
              <a:rPr lang="zh-CN" altLang="en-US"/>
              <a:pPr>
                <a:defRPr/>
              </a:pPr>
              <a:t>2022/11/28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F2E0B-67C5-4377-91E1-1004F3F43D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152C5-27C2-49D9-898A-712AC002100B}" type="datetimeFigureOut">
              <a:rPr lang="zh-CN" altLang="en-US"/>
              <a:pPr>
                <a:defRPr/>
              </a:pPr>
              <a:t>2022/11/28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39225-28C8-48D2-A5C7-7A89F4D990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254419-DD55-4422-8DA6-D5C819E1573F}" type="datetimeFigureOut">
              <a:rPr lang="zh-CN" altLang="en-US"/>
              <a:pPr>
                <a:defRPr/>
              </a:pPr>
              <a:t>2022/11/28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39312-E056-4732-92B0-2D852729ED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A6DF7-7DDC-4C86-8F34-704F8F3C4FF8}" type="datetimeFigureOut">
              <a:rPr lang="zh-CN" altLang="en-US"/>
              <a:pPr>
                <a:defRPr/>
              </a:pPr>
              <a:t>2022/11/28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38A4F-E34D-452D-BAB2-B0ED8F0A35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60B04-5FB9-4CAB-AA69-AF66DAF33763}" type="datetimeFigureOut">
              <a:rPr lang="zh-CN" altLang="en-US"/>
              <a:pPr>
                <a:defRPr/>
              </a:pPr>
              <a:t>2022/11/28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1A5CB-62FB-4DD5-BC80-C9E4B9948C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60D66-29DB-44C2-95C3-81B82A0A1E1D}" type="datetimeFigureOut">
              <a:rPr lang="zh-CN" altLang="en-US"/>
              <a:pPr>
                <a:defRPr/>
              </a:pPr>
              <a:t>2022/11/28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69FBD-9F26-4261-9B14-5DC85CAA88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EDA08-20F1-4242-AC31-6524083BCEA1}" type="datetimeFigureOut">
              <a:rPr lang="zh-CN" altLang="en-US"/>
              <a:pPr>
                <a:defRPr/>
              </a:pPr>
              <a:t>2022/11/28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0C29E-73F0-4A91-94A5-82135DBC5C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3CCEE-0E57-4A55-8BEA-9915CC731216}" type="datetimeFigureOut">
              <a:rPr lang="zh-CN" altLang="en-US"/>
              <a:pPr>
                <a:defRPr/>
              </a:pPr>
              <a:t>2022/11/28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EB5DD-DD72-4FA9-962F-D39AB69E67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43053-FC0D-4C2A-BF33-EB2EB8969C09}" type="datetimeFigureOut">
              <a:rPr lang="zh-CN" altLang="en-US"/>
              <a:pPr>
                <a:defRPr/>
              </a:pPr>
              <a:t>2022/11/28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4DFA0-AD03-469F-9B34-11F1D420F6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18A64-AD30-429F-B3FA-8F400FDC7395}" type="datetimeFigureOut">
              <a:rPr lang="zh-CN" altLang="en-US"/>
              <a:pPr>
                <a:defRPr/>
              </a:pPr>
              <a:t>2022/11/28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4C7B1-7A15-4216-917D-7AB4F2E15D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45AD1-111A-4FAF-9F52-C973025254FE}" type="datetimeFigureOut">
              <a:rPr lang="zh-CN" altLang="en-US"/>
              <a:pPr>
                <a:defRPr/>
              </a:pPr>
              <a:t>2022/11/28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618E2-11A4-4C73-8F9E-071A03999E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5FEFF-9D5D-4348-8477-D1D13018073C}" type="datetimeFigureOut">
              <a:rPr lang="zh-CN" altLang="en-US"/>
              <a:pPr>
                <a:defRPr/>
              </a:pPr>
              <a:t>2022/11/28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09809-5516-4BA7-BAAE-00B71DC0C9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defRPr/>
            </a:pPr>
            <a:endParaRPr lang="en-US" altLang="zh-CN">
              <a:effectLst/>
              <a:latin typeface="Lucida Sans Unicode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defRPr/>
            </a:pPr>
            <a:endParaRPr lang="en-US" altLang="zh-CN">
              <a:effectLst/>
              <a:latin typeface="Lucida Sans Unicode" pitchFamily="34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1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zh-CN">
              <a:solidFill>
                <a:srgbClr val="FFFFFF"/>
              </a:solidFill>
              <a:effectLst/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8681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018D1586-1A1C-497E-A74C-C6AD8AE68254}" type="datetimeFigureOut">
              <a:rPr lang="zh-CN" altLang="en-US"/>
              <a:pPr>
                <a:defRPr/>
              </a:pPr>
              <a:t>2022/11/28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5F65B46-8EA8-4435-8351-45682D843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2" r:id="rId1"/>
    <p:sldLayoutId id="2147484703" r:id="rId2"/>
    <p:sldLayoutId id="2147484704" r:id="rId3"/>
    <p:sldLayoutId id="2147484705" r:id="rId4"/>
    <p:sldLayoutId id="2147484706" r:id="rId5"/>
    <p:sldLayoutId id="2147484707" r:id="rId6"/>
    <p:sldLayoutId id="2147484708" r:id="rId7"/>
    <p:sldLayoutId id="2147484709" r:id="rId8"/>
    <p:sldLayoutId id="2147484710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969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2EA7DBE2-1939-4954-8049-E22BFE94A436}" type="datetimeFigureOut">
              <a:rPr lang="zh-CN" altLang="en-US"/>
              <a:pPr>
                <a:defRPr/>
              </a:pPr>
              <a:t>2022/11/28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1351A178-0D79-4C5E-B79C-7718510412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1" r:id="rId1"/>
    <p:sldLayoutId id="2147484712" r:id="rId2"/>
    <p:sldLayoutId id="2147484713" r:id="rId3"/>
    <p:sldLayoutId id="2147484714" r:id="rId4"/>
    <p:sldLayoutId id="2147484715" r:id="rId5"/>
    <p:sldLayoutId id="2147484716" r:id="rId6"/>
    <p:sldLayoutId id="2147484717" r:id="rId7"/>
    <p:sldLayoutId id="2147484718" r:id="rId8"/>
    <p:sldLayoutId id="2147484719" r:id="rId9"/>
    <p:sldLayoutId id="2147484720" r:id="rId10"/>
    <p:sldLayoutId id="214748472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image" Target="../media/image6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7.bin"/><Relationship Id="rId5" Type="http://schemas.openxmlformats.org/officeDocument/2006/relationships/oleObject" Target="../embeddings/oleObject56.bin"/><Relationship Id="rId4" Type="http://schemas.openxmlformats.org/officeDocument/2006/relationships/image" Target="../media/image61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oleObject" Target="../embeddings/oleObject68.bin"/><Relationship Id="rId3" Type="http://schemas.openxmlformats.org/officeDocument/2006/relationships/image" Target="../media/image22.jpeg"/><Relationship Id="rId7" Type="http://schemas.openxmlformats.org/officeDocument/2006/relationships/oleObject" Target="../embeddings/oleObject62.bin"/><Relationship Id="rId12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1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1.bin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70.bin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59.bin"/><Relationship Id="rId9" Type="http://schemas.openxmlformats.org/officeDocument/2006/relationships/oleObject" Target="../embeddings/oleObject64.bin"/><Relationship Id="rId14" Type="http://schemas.openxmlformats.org/officeDocument/2006/relationships/oleObject" Target="../embeddings/oleObject6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73.bin"/><Relationship Id="rId4" Type="http://schemas.openxmlformats.org/officeDocument/2006/relationships/oleObject" Target="../embeddings/oleObject7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image" Target="../media/image68.jpeg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1.jpeg"/><Relationship Id="rId5" Type="http://schemas.openxmlformats.org/officeDocument/2006/relationships/image" Target="../media/image70.jpeg"/><Relationship Id="rId4" Type="http://schemas.openxmlformats.org/officeDocument/2006/relationships/image" Target="../media/image69.jpeg"/><Relationship Id="rId9" Type="http://schemas.openxmlformats.org/officeDocument/2006/relationships/oleObject" Target="../embeddings/oleObject7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image" Target="../media/image71.jpeg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5.jpeg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9.jpe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slide" Target="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1.bin"/><Relationship Id="rId5" Type="http://schemas.openxmlformats.org/officeDocument/2006/relationships/oleObject" Target="../embeddings/oleObject80.bin"/><Relationship Id="rId4" Type="http://schemas.openxmlformats.org/officeDocument/2006/relationships/audio" Target="../media/audio2.wav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3.bin"/><Relationship Id="rId5" Type="http://schemas.openxmlformats.org/officeDocument/2006/relationships/slide" Target="slide20.xml"/><Relationship Id="rId4" Type="http://schemas.openxmlformats.org/officeDocument/2006/relationships/oleObject" Target="../embeddings/oleObject8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85.bin"/><Relationship Id="rId11" Type="http://schemas.openxmlformats.org/officeDocument/2006/relationships/slide" Target="slide23.xml"/><Relationship Id="rId5" Type="http://schemas.openxmlformats.org/officeDocument/2006/relationships/oleObject" Target="../embeddings/oleObject84.bin"/><Relationship Id="rId10" Type="http://schemas.openxmlformats.org/officeDocument/2006/relationships/oleObject" Target="../embeddings/oleObject89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8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3" Type="http://schemas.openxmlformats.org/officeDocument/2006/relationships/audio" Target="../media/audio2.wav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1.bin"/><Relationship Id="rId5" Type="http://schemas.openxmlformats.org/officeDocument/2006/relationships/oleObject" Target="../embeddings/oleObject90.bin"/><Relationship Id="rId4" Type="http://schemas.openxmlformats.org/officeDocument/2006/relationships/slide" Target="slide2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6.jpe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96.bin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5.bin"/><Relationship Id="rId10" Type="http://schemas.openxmlformats.org/officeDocument/2006/relationships/oleObject" Target="../embeddings/oleObject98.bin"/><Relationship Id="rId4" Type="http://schemas.openxmlformats.org/officeDocument/2006/relationships/oleObject" Target="../embeddings/oleObject94.bin"/><Relationship Id="rId9" Type="http://schemas.openxmlformats.org/officeDocument/2006/relationships/image" Target="../media/image61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jpe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9.jpe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6.jpeg"/><Relationship Id="rId5" Type="http://schemas.openxmlformats.org/officeDocument/2006/relationships/oleObject" Target="../embeddings/oleObject101.bin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10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04.bin"/><Relationship Id="rId5" Type="http://schemas.openxmlformats.org/officeDocument/2006/relationships/oleObject" Target="../embeddings/oleObject103.bin"/><Relationship Id="rId4" Type="http://schemas.openxmlformats.org/officeDocument/2006/relationships/oleObject" Target="../embeddings/oleObject10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08.bin"/><Relationship Id="rId5" Type="http://schemas.openxmlformats.org/officeDocument/2006/relationships/oleObject" Target="../embeddings/oleObject107.bin"/><Relationship Id="rId4" Type="http://schemas.openxmlformats.org/officeDocument/2006/relationships/oleObject" Target="../embeddings/oleObject10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11.bin"/><Relationship Id="rId5" Type="http://schemas.openxmlformats.org/officeDocument/2006/relationships/image" Target="../media/image111.jpeg"/><Relationship Id="rId4" Type="http://schemas.openxmlformats.org/officeDocument/2006/relationships/image" Target="../media/image110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jpeg"/><Relationship Id="rId2" Type="http://schemas.openxmlformats.org/officeDocument/2006/relationships/image" Target="../media/image11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4.jpeg"/><Relationship Id="rId4" Type="http://schemas.openxmlformats.org/officeDocument/2006/relationships/oleObject" Target="../embeddings/oleObject9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15.bin"/><Relationship Id="rId5" Type="http://schemas.openxmlformats.org/officeDocument/2006/relationships/oleObject" Target="../embeddings/oleObject114.bin"/><Relationship Id="rId4" Type="http://schemas.openxmlformats.org/officeDocument/2006/relationships/oleObject" Target="../embeddings/oleObject113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18.bin"/><Relationship Id="rId5" Type="http://schemas.openxmlformats.org/officeDocument/2006/relationships/oleObject" Target="../embeddings/oleObject117.bin"/><Relationship Id="rId4" Type="http://schemas.openxmlformats.org/officeDocument/2006/relationships/oleObject" Target="../embeddings/oleObject116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oleObject" Target="../embeddings/oleObject20.bin"/><Relationship Id="rId3" Type="http://schemas.openxmlformats.org/officeDocument/2006/relationships/image" Target="../media/image22.jpeg"/><Relationship Id="rId7" Type="http://schemas.openxmlformats.org/officeDocument/2006/relationships/oleObject" Target="../embeddings/oleObject14.bin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22.bin"/><Relationship Id="rId10" Type="http://schemas.openxmlformats.org/officeDocument/2006/relationships/oleObject" Target="../embeddings/oleObject17.bin"/><Relationship Id="rId4" Type="http://schemas.openxmlformats.org/officeDocument/2006/relationships/image" Target="../media/image14.jpeg"/><Relationship Id="rId9" Type="http://schemas.openxmlformats.org/officeDocument/2006/relationships/oleObject" Target="../embeddings/oleObject16.bin"/><Relationship Id="rId14" Type="http://schemas.openxmlformats.org/officeDocument/2006/relationships/oleObject" Target="../embeddings/oleObject2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13" Type="http://schemas.openxmlformats.org/officeDocument/2006/relationships/oleObject" Target="../embeddings/oleObject25.bin"/><Relationship Id="rId3" Type="http://schemas.openxmlformats.org/officeDocument/2006/relationships/audio" Target="../media/audio1.wav"/><Relationship Id="rId7" Type="http://schemas.openxmlformats.org/officeDocument/2006/relationships/image" Target="../media/image32.jpeg"/><Relationship Id="rId12" Type="http://schemas.openxmlformats.org/officeDocument/2006/relationships/oleObject" Target="../embeddings/oleObject24.bin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8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6.jpeg"/><Relationship Id="rId5" Type="http://schemas.openxmlformats.org/officeDocument/2006/relationships/image" Target="../media/image31.jpeg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35.jpeg"/><Relationship Id="rId4" Type="http://schemas.openxmlformats.org/officeDocument/2006/relationships/image" Target="../media/image30.jpeg"/><Relationship Id="rId9" Type="http://schemas.openxmlformats.org/officeDocument/2006/relationships/image" Target="../media/image34.jpeg"/><Relationship Id="rId14" Type="http://schemas.openxmlformats.org/officeDocument/2006/relationships/oleObject" Target="../embeddings/oleObject2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13" Type="http://schemas.openxmlformats.org/officeDocument/2006/relationships/image" Target="../media/image36.jpeg"/><Relationship Id="rId3" Type="http://schemas.openxmlformats.org/officeDocument/2006/relationships/oleObject" Target="../embeddings/oleObject34.bin"/><Relationship Id="rId7" Type="http://schemas.openxmlformats.org/officeDocument/2006/relationships/image" Target="../media/image30.jpeg"/><Relationship Id="rId12" Type="http://schemas.openxmlformats.org/officeDocument/2006/relationships/image" Target="../media/image3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34.jpeg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3.jpeg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9.jpeg"/><Relationship Id="rId4" Type="http://schemas.openxmlformats.org/officeDocument/2006/relationships/oleObject" Target="../embeddings/oleObject4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685800" y="1752601"/>
            <a:ext cx="7772400" cy="1829761"/>
          </a:xfrm>
        </p:spPr>
        <p:txBody>
          <a:bodyPr anchor="b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zh-CN" altLang="en-US" sz="4800" dirty="0" smtClean="0">
                <a:ea typeface="楷体_GB2312"/>
              </a:rPr>
              <a:t>第五章    定积分</a:t>
            </a:r>
            <a:endParaRPr lang="zh-CN" altLang="en-US" sz="4800" dirty="0">
              <a:ea typeface="楷体_GB2312"/>
            </a:endParaRPr>
          </a:p>
        </p:txBody>
      </p:sp>
      <p:sp>
        <p:nvSpPr>
          <p:cNvPr id="31747" name="副标题 2"/>
          <p:cNvSpPr>
            <a:spLocks noGrp="1"/>
          </p:cNvSpPr>
          <p:nvPr>
            <p:ph type="subTitle" idx="4294967295"/>
          </p:nvPr>
        </p:nvSpPr>
        <p:spPr>
          <a:xfrm>
            <a:off x="685800" y="3611563"/>
            <a:ext cx="7772400" cy="1200150"/>
          </a:xfrm>
        </p:spPr>
        <p:txBody>
          <a:bodyPr lIns="45720" rIns="45720"/>
          <a:lstStyle/>
          <a:p>
            <a:pPr marL="0" indent="0" algn="r" eaLnBrk="1" hangingPunct="1">
              <a:lnSpc>
                <a:spcPct val="100000"/>
              </a:lnSpc>
              <a:spcBef>
                <a:spcPts val="400"/>
              </a:spcBef>
              <a:buFont typeface="Wingdings 3" pitchFamily="18" charset="2"/>
              <a:buNone/>
            </a:pPr>
            <a:r>
              <a:rPr lang="zh-CN" altLang="en-US" sz="3600" smtClean="0">
                <a:solidFill>
                  <a:schemeClr val="tx2"/>
                </a:solidFill>
              </a:rPr>
              <a:t>第一节    定积分的概念与性质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 sz="4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关于定积分的几点说明</a:t>
            </a:r>
            <a:endParaRPr lang="en-US" altLang="zh-CN" sz="4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8229600" cy="4035425"/>
          </a:xfrm>
          <a:noFill/>
        </p:spPr>
        <p:txBody>
          <a:bodyPr>
            <a:spAutoFit/>
          </a:bodyPr>
          <a:lstStyle/>
          <a:p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/>
              <a:t>当函数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在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 </a:t>
            </a:r>
            <a:r>
              <a:rPr lang="zh-CN" altLang="en-US" smtClean="0"/>
              <a:t>上的定积分存在时，我们称函数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 </a:t>
            </a:r>
            <a:r>
              <a:rPr lang="zh-CN" altLang="en-US" smtClean="0"/>
              <a:t>上</a:t>
            </a:r>
            <a:r>
              <a:rPr lang="zh-CN" altLang="en-US" smtClean="0">
                <a:solidFill>
                  <a:srgbClr val="FF0000"/>
                </a:solidFill>
              </a:rPr>
              <a:t>可积</a:t>
            </a:r>
            <a:r>
              <a:rPr lang="zh-CN" altLang="en-US" smtClean="0"/>
              <a:t>，否则称为</a:t>
            </a:r>
            <a:r>
              <a:rPr lang="zh-CN" altLang="en-US" smtClean="0">
                <a:solidFill>
                  <a:srgbClr val="FF0000"/>
                </a:solidFill>
              </a:rPr>
              <a:t>不可积</a:t>
            </a:r>
            <a:r>
              <a:rPr lang="zh-CN" altLang="en-US" smtClean="0"/>
              <a:t>．</a:t>
            </a:r>
          </a:p>
          <a:p>
            <a:endParaRPr lang="en-US" altLang="zh-CN" smtClean="0"/>
          </a:p>
          <a:p>
            <a:r>
              <a:rPr lang="zh-CN" altLang="en-US" smtClean="0"/>
              <a:t>无论 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 </a:t>
            </a:r>
            <a:r>
              <a:rPr lang="zh-CN" altLang="en-US" smtClean="0"/>
              <a:t>谁大谁小，总有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当 </a:t>
            </a:r>
            <a:r>
              <a:rPr lang="en-US" altLang="zh-CN" i="1" smtClean="0"/>
              <a:t>a</a:t>
            </a:r>
            <a:r>
              <a:rPr lang="en-US" altLang="zh-CN" smtClean="0"/>
              <a:t> = </a:t>
            </a:r>
            <a:r>
              <a:rPr lang="en-US" altLang="zh-CN" i="1" smtClean="0"/>
              <a:t>b</a:t>
            </a:r>
            <a:r>
              <a:rPr lang="en-US" altLang="zh-CN" smtClean="0"/>
              <a:t> </a:t>
            </a:r>
            <a:r>
              <a:rPr lang="zh-CN" altLang="en-US" smtClean="0"/>
              <a:t>时，我们规定</a:t>
            </a:r>
          </a:p>
          <a:p>
            <a:pPr algn="r"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（课本</a:t>
            </a:r>
            <a:r>
              <a:rPr lang="en-US" altLang="zh-CN" smtClean="0">
                <a:solidFill>
                  <a:srgbClr val="FF0000"/>
                </a:solidFill>
              </a:rPr>
              <a:t>P.232</a:t>
            </a:r>
            <a:r>
              <a:rPr lang="zh-CN" altLang="en-US" smtClean="0">
                <a:solidFill>
                  <a:srgbClr val="FF0000"/>
                </a:solidFill>
              </a:rPr>
              <a:t>的补充规定）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743200" y="1320800"/>
          <a:ext cx="3657600" cy="863600"/>
        </p:xfrm>
        <a:graphic>
          <a:graphicData uri="http://schemas.openxmlformats.org/presentationml/2006/ole">
            <p:oleObj spid="_x0000_s9218" name="Equation" r:id="rId4" imgW="1828800" imgH="431640" progId="Equation.DSMT4">
              <p:embed/>
            </p:oleObj>
          </a:graphicData>
        </a:graphic>
      </p:graphicFrame>
      <p:graphicFrame>
        <p:nvGraphicFramePr>
          <p:cNvPr id="2" name="Object 13"/>
          <p:cNvGraphicFramePr>
            <a:graphicFrameLocks noChangeAspect="1"/>
          </p:cNvGraphicFramePr>
          <p:nvPr/>
        </p:nvGraphicFramePr>
        <p:xfrm>
          <a:off x="4300538" y="3579813"/>
          <a:ext cx="3200400" cy="660400"/>
        </p:xfrm>
        <a:graphic>
          <a:graphicData uri="http://schemas.openxmlformats.org/presentationml/2006/ole">
            <p:oleObj spid="_x0000_s9219" name="Equation" r:id="rId5" imgW="1600200" imgH="330120" progId="Equation.DSMT4">
              <p:embed/>
            </p:oleObj>
          </a:graphicData>
        </a:graphic>
      </p:graphicFrame>
      <p:graphicFrame>
        <p:nvGraphicFramePr>
          <p:cNvPr id="3" name="Object 14"/>
          <p:cNvGraphicFramePr>
            <a:graphicFrameLocks noChangeAspect="1"/>
          </p:cNvGraphicFramePr>
          <p:nvPr/>
        </p:nvGraphicFramePr>
        <p:xfrm>
          <a:off x="3852863" y="4429125"/>
          <a:ext cx="1905000" cy="660400"/>
        </p:xfrm>
        <a:graphic>
          <a:graphicData uri="http://schemas.openxmlformats.org/presentationml/2006/ole">
            <p:oleObj spid="_x0000_s9220" name="Equation" r:id="rId6" imgW="952200" imgH="3301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定积分存在性定理</a:t>
            </a:r>
            <a:r>
              <a:rPr lang="zh-CN" altLang="en-US" sz="27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7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P.227</a:t>
            </a:r>
            <a:r>
              <a:rPr lang="zh-CN" altLang="en-US" sz="27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endParaRPr lang="en-US" altLang="zh-CN" sz="270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定理</a:t>
            </a:r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若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] </a:t>
            </a:r>
            <a:r>
              <a:rPr lang="zh-CN" altLang="en-US" dirty="0" smtClean="0"/>
              <a:t>上连续，则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] </a:t>
            </a:r>
            <a:r>
              <a:rPr lang="zh-CN" altLang="en-US" dirty="0" smtClean="0"/>
              <a:t>上可积．</a:t>
            </a:r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定理</a:t>
            </a:r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若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] </a:t>
            </a:r>
            <a:r>
              <a:rPr lang="zh-CN" altLang="en-US" dirty="0" smtClean="0"/>
              <a:t>上有界且只存在有限个间断点，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		    则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] </a:t>
            </a:r>
            <a:r>
              <a:rPr lang="zh-CN" altLang="en-US" dirty="0" smtClean="0"/>
              <a:t>上可积．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743200" y="1320800"/>
          <a:ext cx="3657600" cy="863600"/>
        </p:xfrm>
        <a:graphic>
          <a:graphicData uri="http://schemas.openxmlformats.org/presentationml/2006/ole">
            <p:oleObj spid="_x0000_s32772" name="Equation" r:id="rId3" imgW="182880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 sz="4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定积分的几何意义</a:t>
            </a:r>
            <a:endParaRPr lang="en-US" altLang="zh-CN" sz="4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473575"/>
          </a:xfrm>
          <a:noFill/>
        </p:spPr>
        <p:txBody>
          <a:bodyPr>
            <a:spAutoFit/>
          </a:bodyPr>
          <a:lstStyle/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在闭区间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 </a:t>
            </a:r>
            <a:r>
              <a:rPr lang="zh-CN" altLang="en-US" smtClean="0"/>
              <a:t>上，</a:t>
            </a:r>
          </a:p>
          <a:p>
            <a:pPr>
              <a:lnSpc>
                <a:spcPct val="240000"/>
              </a:lnSpc>
            </a:pPr>
            <a:r>
              <a:rPr lang="zh-CN" altLang="en-US" smtClean="0"/>
              <a:t>若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</a:t>
            </a:r>
            <a:r>
              <a:rPr lang="en-US" altLang="zh-CN" smtClean="0">
                <a:sym typeface="Symbol" pitchFamily="18" charset="2"/>
              </a:rPr>
              <a:t> 0</a:t>
            </a:r>
            <a:r>
              <a:rPr lang="zh-CN" altLang="en-US" smtClean="0"/>
              <a:t>，则                      曲边梯形的面积．</a:t>
            </a:r>
          </a:p>
          <a:p>
            <a:pPr>
              <a:lnSpc>
                <a:spcPct val="240000"/>
              </a:lnSpc>
            </a:pPr>
            <a:r>
              <a:rPr lang="zh-CN" altLang="en-US" smtClean="0"/>
              <a:t>若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&lt;</a:t>
            </a:r>
            <a:r>
              <a:rPr lang="en-US" altLang="zh-CN" smtClean="0">
                <a:sym typeface="Symbol" pitchFamily="18" charset="2"/>
              </a:rPr>
              <a:t> 0</a:t>
            </a:r>
            <a:r>
              <a:rPr lang="zh-CN" altLang="en-US" smtClean="0"/>
              <a:t>，则                      曲边梯形的面积的</a:t>
            </a:r>
            <a:r>
              <a:rPr lang="zh-CN" altLang="en-US" smtClean="0">
                <a:solidFill>
                  <a:srgbClr val="FF0000"/>
                </a:solidFill>
              </a:rPr>
              <a:t>相反数</a:t>
            </a:r>
            <a:r>
              <a:rPr lang="zh-CN" altLang="en-US" smtClean="0"/>
              <a:t>．</a:t>
            </a:r>
            <a:endParaRPr lang="en-US" altLang="zh-CN" smtClean="0"/>
          </a:p>
        </p:txBody>
      </p:sp>
      <p:pic>
        <p:nvPicPr>
          <p:cNvPr id="10248" name="Picture 5" descr="定积分的几何意义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2825" y="1254125"/>
            <a:ext cx="4275138" cy="2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909888" y="4389438"/>
          <a:ext cx="1600200" cy="660400"/>
        </p:xfrm>
        <a:graphic>
          <a:graphicData uri="http://schemas.openxmlformats.org/presentationml/2006/ole">
            <p:oleObj spid="_x0000_s10242" name="Equation" r:id="rId4" imgW="799920" imgH="330120" progId="Equation.DSMT4">
              <p:embed/>
            </p:oleObj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3532188" y="2054225"/>
          <a:ext cx="1778000" cy="939800"/>
        </p:xfrm>
        <a:graphic>
          <a:graphicData uri="http://schemas.openxmlformats.org/presentationml/2006/ole">
            <p:oleObj spid="_x0000_s10243" name="Equation" r:id="rId5" imgW="888840" imgH="469800" progId="Equation.DSMT4">
              <p:embed/>
            </p:oleObj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2909888" y="5294313"/>
          <a:ext cx="1600200" cy="660400"/>
        </p:xfrm>
        <a:graphic>
          <a:graphicData uri="http://schemas.openxmlformats.org/presentationml/2006/ole">
            <p:oleObj spid="_x0000_s10244" name="Equation" r:id="rId6" imgW="799920" imgH="330120" progId="Equation.DSMT4">
              <p:embed/>
            </p:oleObj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5092700" y="414338"/>
          <a:ext cx="3657600" cy="863600"/>
        </p:xfrm>
        <a:graphic>
          <a:graphicData uri="http://schemas.openxmlformats.org/presentationml/2006/ole">
            <p:oleObj spid="_x0000_s10245" name="Equation" r:id="rId7" imgW="1828800" imgH="43164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270375" y="4249738"/>
            <a:ext cx="2592388" cy="936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6" name="矩形 6"/>
          <p:cNvSpPr>
            <a:spLocks noChangeArrowheads="1"/>
          </p:cNvSpPr>
          <p:nvPr/>
        </p:nvSpPr>
        <p:spPr bwMode="auto">
          <a:xfrm>
            <a:off x="4270375" y="5186363"/>
            <a:ext cx="3873500" cy="936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定积分的几何意义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pPr>
              <a:lnSpc>
                <a:spcPct val="200000"/>
              </a:lnSpc>
            </a:pPr>
            <a:r>
              <a:rPr lang="zh-CN" altLang="en-US" smtClean="0"/>
              <a:t>在一般情况下，                  </a:t>
            </a:r>
            <a:r>
              <a:rPr lang="en-US" altLang="zh-CN" smtClean="0"/>
              <a:t>= </a:t>
            </a:r>
            <a:r>
              <a:rPr lang="zh-CN" altLang="en-US" smtClean="0"/>
              <a:t>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轴上方图形的面积</a:t>
            </a:r>
            <a:r>
              <a:rPr lang="en-US" altLang="en-US" smtClean="0">
                <a:latin typeface="方正舒体" pitchFamily="2" charset="-122"/>
                <a:ea typeface="方正舒体" pitchFamily="2" charset="-122"/>
              </a:rPr>
              <a:t> </a:t>
            </a:r>
            <a:r>
              <a:rPr lang="en-US" altLang="en-US" smtClean="0">
                <a:solidFill>
                  <a:srgbClr val="FF0000"/>
                </a:solidFill>
                <a:ea typeface="方正舒体" pitchFamily="2" charset="-122"/>
              </a:rPr>
              <a:t>−</a:t>
            </a:r>
            <a:r>
              <a:rPr lang="zh-CN" altLang="en-US" smtClean="0"/>
              <a:t>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轴下方图形的面积，即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976563" y="3857625"/>
          <a:ext cx="1371600" cy="660400"/>
        </p:xfrm>
        <a:graphic>
          <a:graphicData uri="http://schemas.openxmlformats.org/presentationml/2006/ole">
            <p:oleObj spid="_x0000_s11266" name="Equation" r:id="rId3" imgW="685800" imgH="330120" progId="Equation.DSMT4">
              <p:embed/>
            </p:oleObj>
          </a:graphicData>
        </a:graphic>
      </p:graphicFrame>
      <p:grpSp>
        <p:nvGrpSpPr>
          <p:cNvPr id="11272" name="Group 8"/>
          <p:cNvGrpSpPr>
            <a:grpSpLocks/>
          </p:cNvGrpSpPr>
          <p:nvPr/>
        </p:nvGrpSpPr>
        <p:grpSpPr bwMode="auto">
          <a:xfrm>
            <a:off x="1570038" y="1250950"/>
            <a:ext cx="6002337" cy="2433638"/>
            <a:chOff x="989" y="788"/>
            <a:chExt cx="3781" cy="1533"/>
          </a:xfrm>
        </p:grpSpPr>
        <p:pic>
          <p:nvPicPr>
            <p:cNvPr id="11273" name="Picture 4" descr="定积分的几何意义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89" y="788"/>
              <a:ext cx="3781" cy="15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2" name="Object 6"/>
            <p:cNvGraphicFramePr>
              <a:graphicFrameLocks noChangeAspect="1"/>
            </p:cNvGraphicFramePr>
            <p:nvPr/>
          </p:nvGraphicFramePr>
          <p:xfrm>
            <a:off x="1837" y="1863"/>
            <a:ext cx="129" cy="158"/>
          </p:xfrm>
          <a:graphic>
            <a:graphicData uri="http://schemas.openxmlformats.org/presentationml/2006/ole">
              <p:oleObj spid="_x0000_s11268" name="Equation" r:id="rId5" imgW="114120" imgH="139680" progId="Equation.DSMT4">
                <p:embed/>
              </p:oleObj>
            </a:graphicData>
          </a:graphic>
        </p:graphicFrame>
        <p:graphicFrame>
          <p:nvGraphicFramePr>
            <p:cNvPr id="3" name="Object 7"/>
            <p:cNvGraphicFramePr>
              <a:graphicFrameLocks noChangeAspect="1"/>
            </p:cNvGraphicFramePr>
            <p:nvPr/>
          </p:nvGraphicFramePr>
          <p:xfrm>
            <a:off x="3243" y="1842"/>
            <a:ext cx="158" cy="201"/>
          </p:xfrm>
          <a:graphic>
            <a:graphicData uri="http://schemas.openxmlformats.org/presentationml/2006/ole">
              <p:oleObj spid="_x0000_s11269" name="Equation" r:id="rId6" imgW="139680" imgH="177480" progId="Equation.DSMT4">
                <p:embed/>
              </p:oleObj>
            </a:graphicData>
          </a:graphic>
        </p:graphicFrame>
      </p:grpSp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2933700" y="5297488"/>
          <a:ext cx="3276600" cy="660400"/>
        </p:xfrm>
        <a:graphic>
          <a:graphicData uri="http://schemas.openxmlformats.org/presentationml/2006/ole">
            <p:oleObj spid="_x0000_s11267" name="Equation" r:id="rId7" imgW="1638000" imgH="3301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定积分的几何意义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041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pPr>
              <a:lnSpc>
                <a:spcPct val="200000"/>
              </a:lnSpc>
            </a:pPr>
            <a:r>
              <a:rPr lang="zh-CN" altLang="en-US" smtClean="0"/>
              <a:t>在一般情况下，                 等于介于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、直线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/>
              <a:t>a</a:t>
            </a:r>
            <a:r>
              <a:rPr lang="zh-CN" altLang="en-US" smtClean="0"/>
              <a:t>、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/>
              <a:t>b</a:t>
            </a:r>
            <a:r>
              <a:rPr lang="en-US" altLang="zh-CN" smtClean="0"/>
              <a:t> </a:t>
            </a:r>
            <a:r>
              <a:rPr lang="zh-CN" altLang="en-US" smtClean="0"/>
              <a:t>和 </a:t>
            </a:r>
            <a:r>
              <a:rPr lang="en-US" altLang="zh-CN" i="1" smtClean="0"/>
              <a:t>y</a:t>
            </a:r>
            <a:r>
              <a:rPr lang="en-US" altLang="zh-CN" smtClean="0"/>
              <a:t> = 0 </a:t>
            </a:r>
            <a:r>
              <a:rPr lang="zh-CN" altLang="en-US" smtClean="0"/>
              <a:t>之间的</a:t>
            </a:r>
            <a:r>
              <a:rPr lang="zh-CN" altLang="en-US" smtClean="0">
                <a:solidFill>
                  <a:srgbClr val="FF0000"/>
                </a:solidFill>
              </a:rPr>
              <a:t>各部分面积的代数和</a:t>
            </a:r>
            <a:r>
              <a:rPr lang="zh-CN" altLang="en-US" smtClean="0"/>
              <a:t>，即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976563" y="3857625"/>
          <a:ext cx="1371600" cy="660400"/>
        </p:xfrm>
        <a:graphic>
          <a:graphicData uri="http://schemas.openxmlformats.org/presentationml/2006/ole">
            <p:oleObj spid="_x0000_s12290" name="Equation" r:id="rId3" imgW="685800" imgH="330120" progId="Equation.DSMT4">
              <p:embed/>
            </p:oleObj>
          </a:graphicData>
        </a:graphic>
      </p:graphicFrame>
      <p:grpSp>
        <p:nvGrpSpPr>
          <p:cNvPr id="12296" name="Group 8"/>
          <p:cNvGrpSpPr>
            <a:grpSpLocks/>
          </p:cNvGrpSpPr>
          <p:nvPr/>
        </p:nvGrpSpPr>
        <p:grpSpPr bwMode="auto">
          <a:xfrm>
            <a:off x="1570038" y="1250950"/>
            <a:ext cx="6002337" cy="2433638"/>
            <a:chOff x="989" y="788"/>
            <a:chExt cx="3781" cy="1533"/>
          </a:xfrm>
        </p:grpSpPr>
        <p:pic>
          <p:nvPicPr>
            <p:cNvPr id="12297" name="Picture 4" descr="定积分的几何意义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89" y="788"/>
              <a:ext cx="3781" cy="15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2" name="Object 6"/>
            <p:cNvGraphicFramePr>
              <a:graphicFrameLocks noChangeAspect="1"/>
            </p:cNvGraphicFramePr>
            <p:nvPr/>
          </p:nvGraphicFramePr>
          <p:xfrm>
            <a:off x="1837" y="1863"/>
            <a:ext cx="129" cy="158"/>
          </p:xfrm>
          <a:graphic>
            <a:graphicData uri="http://schemas.openxmlformats.org/presentationml/2006/ole">
              <p:oleObj spid="_x0000_s12292" name="Equation" r:id="rId5" imgW="114120" imgH="139680" progId="Equation.DSMT4">
                <p:embed/>
              </p:oleObj>
            </a:graphicData>
          </a:graphic>
        </p:graphicFrame>
        <p:graphicFrame>
          <p:nvGraphicFramePr>
            <p:cNvPr id="3" name="Object 7"/>
            <p:cNvGraphicFramePr>
              <a:graphicFrameLocks noChangeAspect="1"/>
            </p:cNvGraphicFramePr>
            <p:nvPr/>
          </p:nvGraphicFramePr>
          <p:xfrm>
            <a:off x="3243" y="1842"/>
            <a:ext cx="158" cy="201"/>
          </p:xfrm>
          <a:graphic>
            <a:graphicData uri="http://schemas.openxmlformats.org/presentationml/2006/ole">
              <p:oleObj spid="_x0000_s12293" name="Equation" r:id="rId6" imgW="139680" imgH="177480" progId="Equation.DSMT4">
                <p:embed/>
              </p:oleObj>
            </a:graphicData>
          </a:graphic>
        </p:graphicFrame>
      </p:grpSp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2933700" y="5297488"/>
          <a:ext cx="3276600" cy="660400"/>
        </p:xfrm>
        <a:graphic>
          <a:graphicData uri="http://schemas.openxmlformats.org/presentationml/2006/ole">
            <p:oleObj spid="_x0000_s12291" name="Equation" r:id="rId7" imgW="1638000" imgH="33012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练习题</a:t>
            </a:r>
          </a:p>
        </p:txBody>
      </p:sp>
      <p:sp>
        <p:nvSpPr>
          <p:cNvPr id="1332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试利用定积分表示下列图形的面积：</a:t>
            </a:r>
            <a:endParaRPr lang="en-US" altLang="zh-CN" smtClean="0"/>
          </a:p>
        </p:txBody>
      </p:sp>
      <p:pic>
        <p:nvPicPr>
          <p:cNvPr id="13329" name="Picture 4" descr="曲边梯形派生的图形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6713" y="2009775"/>
            <a:ext cx="84105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330" name="Group 6"/>
          <p:cNvGrpSpPr>
            <a:grpSpLocks/>
          </p:cNvGrpSpPr>
          <p:nvPr/>
        </p:nvGrpSpPr>
        <p:grpSpPr bwMode="auto">
          <a:xfrm>
            <a:off x="4306888" y="2189163"/>
            <a:ext cx="1016000" cy="1158875"/>
            <a:chOff x="2713" y="2228"/>
            <a:chExt cx="640" cy="730"/>
          </a:xfrm>
        </p:grpSpPr>
        <p:graphicFrame>
          <p:nvGraphicFramePr>
            <p:cNvPr id="13325" name="Object 7"/>
            <p:cNvGraphicFramePr>
              <a:graphicFrameLocks noChangeAspect="1"/>
            </p:cNvGraphicFramePr>
            <p:nvPr/>
          </p:nvGraphicFramePr>
          <p:xfrm>
            <a:off x="2713" y="2228"/>
            <a:ext cx="640" cy="204"/>
          </p:xfrm>
          <a:graphic>
            <a:graphicData uri="http://schemas.openxmlformats.org/presentationml/2006/ole">
              <p:oleObj spid="_x0000_s13325" name="Equation" r:id="rId4" imgW="634680" imgH="203040" progId="Equation.DSMT4">
                <p:embed/>
              </p:oleObj>
            </a:graphicData>
          </a:graphic>
        </p:graphicFrame>
        <p:graphicFrame>
          <p:nvGraphicFramePr>
            <p:cNvPr id="13326" name="Object 8"/>
            <p:cNvGraphicFramePr>
              <a:graphicFrameLocks noChangeAspect="1"/>
            </p:cNvGraphicFramePr>
            <p:nvPr/>
          </p:nvGraphicFramePr>
          <p:xfrm>
            <a:off x="2727" y="2754"/>
            <a:ext cx="614" cy="204"/>
          </p:xfrm>
          <a:graphic>
            <a:graphicData uri="http://schemas.openxmlformats.org/presentationml/2006/ole">
              <p:oleObj spid="_x0000_s13326" name="Equation" r:id="rId5" imgW="609480" imgH="203040" progId="Equation.DSMT4">
                <p:embed/>
              </p:oleObj>
            </a:graphicData>
          </a:graphic>
        </p:graphicFrame>
      </p:grpSp>
      <p:grpSp>
        <p:nvGrpSpPr>
          <p:cNvPr id="13331" name="Group 9"/>
          <p:cNvGrpSpPr>
            <a:grpSpLocks/>
          </p:cNvGrpSpPr>
          <p:nvPr/>
        </p:nvGrpSpPr>
        <p:grpSpPr bwMode="auto">
          <a:xfrm>
            <a:off x="3995738" y="3679825"/>
            <a:ext cx="1646237" cy="325438"/>
            <a:chOff x="2517" y="3182"/>
            <a:chExt cx="1037" cy="205"/>
          </a:xfrm>
        </p:grpSpPr>
        <p:graphicFrame>
          <p:nvGraphicFramePr>
            <p:cNvPr id="13323" name="Object 10"/>
            <p:cNvGraphicFramePr>
              <a:graphicFrameLocks noChangeAspect="1"/>
            </p:cNvGraphicFramePr>
            <p:nvPr/>
          </p:nvGraphicFramePr>
          <p:xfrm>
            <a:off x="2517" y="3202"/>
            <a:ext cx="141" cy="166"/>
          </p:xfrm>
          <a:graphic>
            <a:graphicData uri="http://schemas.openxmlformats.org/presentationml/2006/ole">
              <p:oleObj spid="_x0000_s13323" name="Equation" r:id="rId6" imgW="139680" imgH="164880" progId="Equation.DSMT4">
                <p:embed/>
              </p:oleObj>
            </a:graphicData>
          </a:graphic>
        </p:graphicFrame>
        <p:graphicFrame>
          <p:nvGraphicFramePr>
            <p:cNvPr id="13324" name="Object 11"/>
            <p:cNvGraphicFramePr>
              <a:graphicFrameLocks noChangeAspect="1"/>
            </p:cNvGraphicFramePr>
            <p:nvPr/>
          </p:nvGraphicFramePr>
          <p:xfrm>
            <a:off x="3413" y="3182"/>
            <a:ext cx="141" cy="205"/>
          </p:xfrm>
          <a:graphic>
            <a:graphicData uri="http://schemas.openxmlformats.org/presentationml/2006/ole">
              <p:oleObj spid="_x0000_s13324" name="Equation" r:id="rId7" imgW="139680" imgH="203040" progId="Equation.DSMT4">
                <p:embed/>
              </p:oleObj>
            </a:graphicData>
          </a:graphic>
        </p:graphicFrame>
      </p:grpSp>
      <p:grpSp>
        <p:nvGrpSpPr>
          <p:cNvPr id="13332" name="Group 12"/>
          <p:cNvGrpSpPr>
            <a:grpSpLocks/>
          </p:cNvGrpSpPr>
          <p:nvPr/>
        </p:nvGrpSpPr>
        <p:grpSpPr bwMode="auto">
          <a:xfrm>
            <a:off x="6670675" y="3679825"/>
            <a:ext cx="1646238" cy="325438"/>
            <a:chOff x="2517" y="3182"/>
            <a:chExt cx="1037" cy="205"/>
          </a:xfrm>
        </p:grpSpPr>
        <p:graphicFrame>
          <p:nvGraphicFramePr>
            <p:cNvPr id="13321" name="Object 13"/>
            <p:cNvGraphicFramePr>
              <a:graphicFrameLocks noChangeAspect="1"/>
            </p:cNvGraphicFramePr>
            <p:nvPr/>
          </p:nvGraphicFramePr>
          <p:xfrm>
            <a:off x="2517" y="3202"/>
            <a:ext cx="141" cy="166"/>
          </p:xfrm>
          <a:graphic>
            <a:graphicData uri="http://schemas.openxmlformats.org/presentationml/2006/ole">
              <p:oleObj spid="_x0000_s13321" name="Equation" r:id="rId8" imgW="139680" imgH="164880" progId="Equation.DSMT4">
                <p:embed/>
              </p:oleObj>
            </a:graphicData>
          </a:graphic>
        </p:graphicFrame>
        <p:graphicFrame>
          <p:nvGraphicFramePr>
            <p:cNvPr id="13322" name="Object 14"/>
            <p:cNvGraphicFramePr>
              <a:graphicFrameLocks noChangeAspect="1"/>
            </p:cNvGraphicFramePr>
            <p:nvPr/>
          </p:nvGraphicFramePr>
          <p:xfrm>
            <a:off x="3413" y="3182"/>
            <a:ext cx="141" cy="205"/>
          </p:xfrm>
          <a:graphic>
            <a:graphicData uri="http://schemas.openxmlformats.org/presentationml/2006/ole">
              <p:oleObj spid="_x0000_s13322" name="Equation" r:id="rId9" imgW="139680" imgH="203040" progId="Equation.DSMT4">
                <p:embed/>
              </p:oleObj>
            </a:graphicData>
          </a:graphic>
        </p:graphicFrame>
      </p:grpSp>
      <p:grpSp>
        <p:nvGrpSpPr>
          <p:cNvPr id="13333" name="Group 15"/>
          <p:cNvGrpSpPr>
            <a:grpSpLocks/>
          </p:cNvGrpSpPr>
          <p:nvPr/>
        </p:nvGrpSpPr>
        <p:grpSpPr bwMode="auto">
          <a:xfrm>
            <a:off x="611188" y="3679825"/>
            <a:ext cx="2089150" cy="325438"/>
            <a:chOff x="385" y="3167"/>
            <a:chExt cx="1316" cy="205"/>
          </a:xfrm>
        </p:grpSpPr>
        <p:graphicFrame>
          <p:nvGraphicFramePr>
            <p:cNvPr id="13319" name="Object 16"/>
            <p:cNvGraphicFramePr>
              <a:graphicFrameLocks noChangeAspect="1"/>
            </p:cNvGraphicFramePr>
            <p:nvPr/>
          </p:nvGraphicFramePr>
          <p:xfrm>
            <a:off x="385" y="3187"/>
            <a:ext cx="141" cy="166"/>
          </p:xfrm>
          <a:graphic>
            <a:graphicData uri="http://schemas.openxmlformats.org/presentationml/2006/ole">
              <p:oleObj spid="_x0000_s13319" name="Equation" r:id="rId10" imgW="139680" imgH="164880" progId="Equation.DSMT4">
                <p:embed/>
              </p:oleObj>
            </a:graphicData>
          </a:graphic>
        </p:graphicFrame>
        <p:graphicFrame>
          <p:nvGraphicFramePr>
            <p:cNvPr id="13320" name="Object 17"/>
            <p:cNvGraphicFramePr>
              <a:graphicFrameLocks noChangeAspect="1"/>
            </p:cNvGraphicFramePr>
            <p:nvPr/>
          </p:nvGraphicFramePr>
          <p:xfrm>
            <a:off x="1560" y="3167"/>
            <a:ext cx="141" cy="205"/>
          </p:xfrm>
          <a:graphic>
            <a:graphicData uri="http://schemas.openxmlformats.org/presentationml/2006/ole">
              <p:oleObj spid="_x0000_s13320" name="Equation" r:id="rId11" imgW="139680" imgH="203040" progId="Equation.DSMT4">
                <p:embed/>
              </p:oleObj>
            </a:graphicData>
          </a:graphic>
        </p:graphicFrame>
      </p:grpSp>
      <p:grpSp>
        <p:nvGrpSpPr>
          <p:cNvPr id="13334" name="Group 18"/>
          <p:cNvGrpSpPr>
            <a:grpSpLocks/>
          </p:cNvGrpSpPr>
          <p:nvPr/>
        </p:nvGrpSpPr>
        <p:grpSpPr bwMode="auto">
          <a:xfrm>
            <a:off x="7011988" y="2189163"/>
            <a:ext cx="1016000" cy="1158875"/>
            <a:chOff x="2713" y="2228"/>
            <a:chExt cx="640" cy="730"/>
          </a:xfrm>
        </p:grpSpPr>
        <p:graphicFrame>
          <p:nvGraphicFramePr>
            <p:cNvPr id="13317" name="Object 19"/>
            <p:cNvGraphicFramePr>
              <a:graphicFrameLocks noChangeAspect="1"/>
            </p:cNvGraphicFramePr>
            <p:nvPr/>
          </p:nvGraphicFramePr>
          <p:xfrm>
            <a:off x="2713" y="2228"/>
            <a:ext cx="640" cy="204"/>
          </p:xfrm>
          <a:graphic>
            <a:graphicData uri="http://schemas.openxmlformats.org/presentationml/2006/ole">
              <p:oleObj spid="_x0000_s13317" name="Equation" r:id="rId12" imgW="634680" imgH="203040" progId="Equation.DSMT4">
                <p:embed/>
              </p:oleObj>
            </a:graphicData>
          </a:graphic>
        </p:graphicFrame>
        <p:graphicFrame>
          <p:nvGraphicFramePr>
            <p:cNvPr id="13318" name="Object 20"/>
            <p:cNvGraphicFramePr>
              <a:graphicFrameLocks noChangeAspect="1"/>
            </p:cNvGraphicFramePr>
            <p:nvPr/>
          </p:nvGraphicFramePr>
          <p:xfrm>
            <a:off x="2727" y="2754"/>
            <a:ext cx="614" cy="204"/>
          </p:xfrm>
          <a:graphic>
            <a:graphicData uri="http://schemas.openxmlformats.org/presentationml/2006/ole">
              <p:oleObj spid="_x0000_s13318" name="Equation" r:id="rId13" imgW="609480" imgH="203040" progId="Equation.DSMT4">
                <p:embed/>
              </p:oleObj>
            </a:graphicData>
          </a:graphic>
        </p:graphicFrame>
      </p:grpSp>
      <p:graphicFrame>
        <p:nvGraphicFramePr>
          <p:cNvPr id="13314" name="Object 21"/>
          <p:cNvGraphicFramePr>
            <a:graphicFrameLocks noChangeAspect="1"/>
          </p:cNvGraphicFramePr>
          <p:nvPr/>
        </p:nvGraphicFramePr>
        <p:xfrm>
          <a:off x="1476375" y="2606675"/>
          <a:ext cx="1014413" cy="323850"/>
        </p:xfrm>
        <a:graphic>
          <a:graphicData uri="http://schemas.openxmlformats.org/presentationml/2006/ole">
            <p:oleObj spid="_x0000_s13314" name="Equation" r:id="rId14" imgW="634680" imgH="20304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49313" y="4360863"/>
          <a:ext cx="1879600" cy="660400"/>
        </p:xfrm>
        <a:graphic>
          <a:graphicData uri="http://schemas.openxmlformats.org/presentationml/2006/ole">
            <p:oleObj spid="_x0000_s13315" name="Equation" r:id="rId15" imgW="939600" imgH="330120" progId="Equation.DSMT4">
              <p:embed/>
            </p:oleObj>
          </a:graphicData>
        </a:graphic>
      </p:graphicFrame>
      <p:graphicFrame>
        <p:nvGraphicFramePr>
          <p:cNvPr id="2" name="Object 23"/>
          <p:cNvGraphicFramePr>
            <a:graphicFrameLocks noChangeAspect="1"/>
          </p:cNvGraphicFramePr>
          <p:nvPr/>
        </p:nvGraphicFramePr>
        <p:xfrm>
          <a:off x="4403725" y="4360863"/>
          <a:ext cx="3378200" cy="1346200"/>
        </p:xfrm>
        <a:graphic>
          <a:graphicData uri="http://schemas.openxmlformats.org/presentationml/2006/ole">
            <p:oleObj spid="_x0000_s13316" name="Equation" r:id="rId16" imgW="1688760" imgH="67284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697413" y="5072063"/>
            <a:ext cx="2732087" cy="8699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 sz="4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三、定积分的近似计算</a:t>
            </a:r>
            <a:endParaRPr lang="en-US" altLang="zh-CN" sz="4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基本原理：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/>
              <a:t>在定积分的定义中， 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</a:t>
            </a:r>
            <a:r>
              <a:rPr lang="zh-CN" altLang="en-US" smtClean="0"/>
              <a:t>的分法与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i="1" baseline="-25000" smtClean="0"/>
              <a:t>i</a:t>
            </a:r>
            <a:r>
              <a:rPr lang="en-US" altLang="zh-CN" smtClean="0"/>
              <a:t> </a:t>
            </a:r>
            <a:r>
              <a:rPr lang="zh-CN" altLang="en-US" smtClean="0"/>
              <a:t>的取法是任意的．</a:t>
            </a:r>
            <a:endParaRPr lang="zh-CN" altLang="en-US" smtClean="0">
              <a:solidFill>
                <a:srgbClr val="0000FF"/>
              </a:solidFill>
            </a:endParaRPr>
          </a:p>
          <a:p>
            <a:pPr marL="566738" indent="-457200"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/>
              <a:t>通过下面两种手段可以得到定积分的近似计算公式：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AutoNum type="arabicPeriod"/>
            </a:pPr>
            <a:r>
              <a:rPr lang="zh-CN" altLang="en-US" smtClean="0"/>
              <a:t>  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AutoNum type="arabicPeriod"/>
            </a:pPr>
            <a:endParaRPr lang="zh-CN" altLang="en-US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AutoNum type="arabicPeriod"/>
            </a:pPr>
            <a:r>
              <a:rPr lang="zh-CN" altLang="en-US" smtClean="0"/>
              <a:t>对 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 </a:t>
            </a:r>
            <a:r>
              <a:rPr lang="zh-CN" altLang="en-US" smtClean="0"/>
              <a:t>采取特殊的分法，对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i="1" baseline="-25000" smtClean="0"/>
              <a:t>i</a:t>
            </a:r>
            <a:r>
              <a:rPr lang="en-US" altLang="zh-CN" smtClean="0"/>
              <a:t> </a:t>
            </a:r>
            <a:r>
              <a:rPr lang="zh-CN" altLang="en-US" smtClean="0"/>
              <a:t>采取特殊的取法．</a:t>
            </a:r>
            <a:endParaRPr lang="en-US" altLang="zh-CN" smtClean="0"/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052513" y="3967163"/>
          <a:ext cx="3251200" cy="863600"/>
        </p:xfrm>
        <a:graphic>
          <a:graphicData uri="http://schemas.openxmlformats.org/presentationml/2006/ole">
            <p:oleObj spid="_x0000_s14338" name="Equation" r:id="rId4" imgW="1625400" imgH="431640" progId="Equation.DSMT4">
              <p:embed/>
            </p:oleObj>
          </a:graphicData>
        </a:graphic>
      </p:graphicFrame>
      <p:graphicFrame>
        <p:nvGraphicFramePr>
          <p:cNvPr id="9" name="Object 18"/>
          <p:cNvGraphicFramePr>
            <a:graphicFrameLocks noChangeAspect="1"/>
          </p:cNvGraphicFramePr>
          <p:nvPr/>
        </p:nvGraphicFramePr>
        <p:xfrm>
          <a:off x="2743200" y="1320800"/>
          <a:ext cx="3657600" cy="863600"/>
        </p:xfrm>
        <a:graphic>
          <a:graphicData uri="http://schemas.openxmlformats.org/presentationml/2006/ole">
            <p:oleObj spid="_x0000_s14339" name="Equation" r:id="rId5" imgW="1828800" imgH="431640" progId="Equation.DSMT4">
              <p:embed/>
            </p:oleObj>
          </a:graphicData>
        </a:graphic>
      </p:graphicFrame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814888" y="1282700"/>
            <a:ext cx="1555750" cy="93662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084888" y="603250"/>
            <a:ext cx="2813050" cy="4857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>
                <a:effectLst/>
                <a:latin typeface="Times New Roman" pitchFamily="18" charset="0"/>
                <a:cs typeface="Times New Roman" pitchFamily="18" charset="0"/>
              </a:rPr>
              <a:t>函数 </a:t>
            </a:r>
            <a:r>
              <a:rPr lang="en-US" altLang="zh-CN" sz="2400" b="1" i="1">
                <a:effectLst/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b="1">
                <a:effectLst/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400" b="1" i="1"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effectLst/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400" b="1">
                <a:effectLst/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400" b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积分和 </a:t>
            </a:r>
          </a:p>
        </p:txBody>
      </p:sp>
      <p:cxnSp>
        <p:nvCxnSpPr>
          <p:cNvPr id="12" name="AutoShape 9"/>
          <p:cNvCxnSpPr>
            <a:cxnSpLocks noChangeShapeType="1"/>
            <a:stCxn id="10" idx="3"/>
            <a:endCxn id="11" idx="2"/>
          </p:cNvCxnSpPr>
          <p:nvPr/>
        </p:nvCxnSpPr>
        <p:spPr bwMode="auto">
          <a:xfrm flipV="1">
            <a:off x="6370638" y="1089025"/>
            <a:ext cx="1120775" cy="661988"/>
          </a:xfrm>
          <a:prstGeom prst="bentConnector2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Picture 7" descr="左矩形公式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76250"/>
            <a:ext cx="8382000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4" name="Picture 8" descr="左矩形公式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476250"/>
            <a:ext cx="8382000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5" name="Picture 9" descr="左矩形公式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476250"/>
            <a:ext cx="8382000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2" name="Picture 6" descr="左矩形公式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1000" y="476250"/>
            <a:ext cx="8382000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12850" y="3032125"/>
          <a:ext cx="3629025" cy="863600"/>
        </p:xfrm>
        <a:graphic>
          <a:graphicData uri="http://schemas.openxmlformats.org/presentationml/2006/ole">
            <p:oleObj spid="_x0000_s15362" name="Equation" r:id="rId7" imgW="1815840" imgH="431640" progId="Equation.DSMT4">
              <p:embed/>
            </p:oleObj>
          </a:graphicData>
        </a:graphic>
      </p:graphicFrame>
      <p:sp>
        <p:nvSpPr>
          <p:cNvPr id="70667" name="AutoShape 11"/>
          <p:cNvSpPr>
            <a:spLocks noChangeArrowheads="1"/>
          </p:cNvSpPr>
          <p:nvPr/>
        </p:nvSpPr>
        <p:spPr bwMode="auto">
          <a:xfrm>
            <a:off x="1211263" y="2290763"/>
            <a:ext cx="4119562" cy="5111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000FF"/>
                </a:solidFill>
                <a:effectLst/>
              </a:rPr>
              <a:t>左矩形公式    </a:t>
            </a:r>
            <a:r>
              <a:rPr lang="en-US" altLang="zh-CN" sz="2400" b="1" dirty="0">
                <a:solidFill>
                  <a:srgbClr val="0000FF"/>
                </a:solidFill>
                <a:effectLst/>
                <a:latin typeface="+mj-lt"/>
              </a:rPr>
              <a:t>P.230</a:t>
            </a:r>
            <a:r>
              <a:rPr lang="zh-CN" altLang="en-US" sz="2400" b="1" dirty="0">
                <a:solidFill>
                  <a:srgbClr val="0000FF"/>
                </a:solidFill>
                <a:effectLst/>
                <a:latin typeface="+mj-lt"/>
              </a:rPr>
              <a:t>公式</a:t>
            </a:r>
            <a:r>
              <a:rPr lang="en-US" altLang="zh-CN" sz="2400" b="1" dirty="0">
                <a:solidFill>
                  <a:srgbClr val="0000FF"/>
                </a:solidFill>
                <a:effectLst/>
                <a:latin typeface="+mj-lt"/>
              </a:rPr>
              <a:t>(1-3)</a:t>
            </a:r>
            <a:r>
              <a:rPr lang="zh-CN" altLang="en-US" sz="2400" b="1" dirty="0">
                <a:solidFill>
                  <a:srgbClr val="0000FF"/>
                </a:solidFill>
                <a:effectLst/>
                <a:latin typeface="+mj-lt"/>
              </a:rPr>
              <a:t> </a:t>
            </a:r>
            <a:endParaRPr lang="en-US" altLang="zh-CN" sz="2400" b="1" dirty="0">
              <a:solidFill>
                <a:srgbClr val="0000FF"/>
              </a:solidFill>
              <a:effectLst/>
              <a:latin typeface="+mj-lt"/>
            </a:endParaRP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4070350" y="785813"/>
          <a:ext cx="1930400" cy="863600"/>
        </p:xfrm>
        <a:graphic>
          <a:graphicData uri="http://schemas.openxmlformats.org/presentationml/2006/ole">
            <p:oleObj spid="_x0000_s15363" name="Equation" r:id="rId8" imgW="965160" imgH="431640" progId="Equation.DSMT4">
              <p:embed/>
            </p:oleObj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6143625" y="1590675"/>
          <a:ext cx="1422400" cy="457200"/>
        </p:xfrm>
        <a:graphic>
          <a:graphicData uri="http://schemas.openxmlformats.org/presentationml/2006/ole">
            <p:oleObj spid="_x0000_s15364" name="Equation" r:id="rId9" imgW="711000" imgH="228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0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0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70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70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7" grpId="0" animBg="1"/>
      <p:bldP spid="7066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9" name="Picture 4" descr="左矩形公式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76250"/>
            <a:ext cx="8382000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9" name="Picture 5" descr="右矩形公式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DDDBDE"/>
              </a:clrFrom>
              <a:clrTo>
                <a:srgbClr val="DDDBD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1952625"/>
            <a:ext cx="838200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01738" y="3032125"/>
          <a:ext cx="3451225" cy="863600"/>
        </p:xfrm>
        <a:graphic>
          <a:graphicData uri="http://schemas.openxmlformats.org/presentationml/2006/ole">
            <p:oleObj spid="_x0000_s16386" name="Equation" r:id="rId5" imgW="1726920" imgH="431640" progId="Equation.DSMT4">
              <p:embed/>
            </p:oleObj>
          </a:graphicData>
        </a:graphic>
      </p:graphicFrame>
      <p:sp>
        <p:nvSpPr>
          <p:cNvPr id="77831" name="AutoShape 7"/>
          <p:cNvSpPr>
            <a:spLocks noChangeArrowheads="1"/>
          </p:cNvSpPr>
          <p:nvPr/>
        </p:nvSpPr>
        <p:spPr bwMode="auto">
          <a:xfrm>
            <a:off x="1212850" y="2290763"/>
            <a:ext cx="4165600" cy="5111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effectLst/>
                <a:latin typeface="+mj-lt"/>
              </a:rPr>
              <a:t>右矩形公式    </a:t>
            </a:r>
            <a:r>
              <a:rPr lang="en-US" altLang="zh-CN" sz="2400" b="1" dirty="0">
                <a:solidFill>
                  <a:srgbClr val="FF0000"/>
                </a:solidFill>
                <a:effectLst/>
                <a:latin typeface="+mj-lt"/>
              </a:rPr>
              <a:t>P.230</a:t>
            </a:r>
            <a:r>
              <a:rPr lang="zh-CN" altLang="en-US" sz="2400" b="1" dirty="0">
                <a:solidFill>
                  <a:srgbClr val="FF0000"/>
                </a:solidFill>
                <a:effectLst/>
                <a:latin typeface="+mj-lt"/>
              </a:rPr>
              <a:t>公式</a:t>
            </a:r>
            <a:r>
              <a:rPr lang="en-US" altLang="zh-CN" sz="2400" b="1" dirty="0">
                <a:solidFill>
                  <a:srgbClr val="FF0000"/>
                </a:solidFill>
                <a:effectLst/>
                <a:latin typeface="+mj-lt"/>
              </a:rPr>
              <a:t>(1-4)</a:t>
            </a:r>
            <a:r>
              <a:rPr lang="zh-CN" altLang="en-US" sz="2400" b="1" dirty="0">
                <a:solidFill>
                  <a:srgbClr val="FF0000"/>
                </a:solidFill>
                <a:effectLst/>
                <a:latin typeface="+mj-lt"/>
              </a:rPr>
              <a:t>  </a:t>
            </a:r>
            <a:endParaRPr lang="en-US" altLang="zh-CN" sz="2400" b="1" dirty="0">
              <a:solidFill>
                <a:srgbClr val="FF0000"/>
              </a:solidFill>
              <a:effectLst/>
              <a:latin typeface="+mj-lt"/>
            </a:endParaRPr>
          </a:p>
        </p:txBody>
      </p:sp>
      <p:pic>
        <p:nvPicPr>
          <p:cNvPr id="77844" name="Picture 20" descr="pad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52650" y="2478088"/>
            <a:ext cx="5151438" cy="341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4070350" y="785813"/>
          <a:ext cx="1930400" cy="863600"/>
        </p:xfrm>
        <a:graphic>
          <a:graphicData uri="http://schemas.openxmlformats.org/presentationml/2006/ole">
            <p:oleObj spid="_x0000_s16387" name="Equation" r:id="rId7" imgW="965160" imgH="431640" progId="Equation.DSMT4">
              <p:embed/>
            </p:oleObj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6142038" y="1590675"/>
          <a:ext cx="1219200" cy="457200"/>
        </p:xfrm>
        <a:graphic>
          <a:graphicData uri="http://schemas.openxmlformats.org/presentationml/2006/ole">
            <p:oleObj spid="_x0000_s16388" name="Equation" r:id="rId8" imgW="609480" imgH="228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8" descr="梯形法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333375"/>
            <a:ext cx="8572500" cy="619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7" name="Picture 7" descr="梯形法-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333375"/>
            <a:ext cx="8572500" cy="619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6" name="Picture 6" descr="梯形法-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50" y="333375"/>
            <a:ext cx="8572500" cy="619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5" name="Picture 5" descr="梯形法-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50" y="333375"/>
            <a:ext cx="8572500" cy="619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73" name="Picture 13" descr="cover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24075" y="850900"/>
            <a:ext cx="66960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74" name="Picture 14" descr="cover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24075" y="1649413"/>
            <a:ext cx="66960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212850" y="2489200"/>
            <a:ext cx="4165600" cy="5111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effectLst/>
                <a:latin typeface="+mj-lt"/>
              </a:rPr>
              <a:t>梯形法公式    </a:t>
            </a:r>
            <a:r>
              <a:rPr lang="en-US" altLang="zh-CN" sz="2400" b="1" dirty="0">
                <a:solidFill>
                  <a:srgbClr val="FF0000"/>
                </a:solidFill>
                <a:effectLst/>
                <a:latin typeface="+mj-lt"/>
              </a:rPr>
              <a:t>P.230</a:t>
            </a:r>
            <a:r>
              <a:rPr lang="zh-CN" altLang="en-US" sz="2400" b="1" dirty="0">
                <a:solidFill>
                  <a:srgbClr val="FF0000"/>
                </a:solidFill>
                <a:effectLst/>
                <a:latin typeface="+mj-lt"/>
              </a:rPr>
              <a:t>公式</a:t>
            </a:r>
            <a:r>
              <a:rPr lang="en-US" altLang="zh-CN" sz="2400" b="1" dirty="0">
                <a:solidFill>
                  <a:srgbClr val="FF0000"/>
                </a:solidFill>
                <a:effectLst/>
                <a:latin typeface="+mj-lt"/>
              </a:rPr>
              <a:t>(1-5)</a:t>
            </a:r>
            <a:r>
              <a:rPr lang="zh-CN" altLang="en-US" sz="2400" b="1" dirty="0">
                <a:solidFill>
                  <a:srgbClr val="FF0000"/>
                </a:solidFill>
                <a:effectLst/>
                <a:latin typeface="+mj-lt"/>
              </a:rPr>
              <a:t>  </a:t>
            </a:r>
            <a:endParaRPr lang="en-US" altLang="zh-CN" sz="2400" b="1" dirty="0">
              <a:solidFill>
                <a:srgbClr val="FF0000"/>
              </a:solidFill>
              <a:effectLst/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前言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微分法逆运算的两个方面：</a:t>
            </a:r>
          </a:p>
          <a:p>
            <a:pPr lvl="1"/>
            <a:r>
              <a:rPr lang="zh-CN" altLang="en-US" smtClean="0"/>
              <a:t>不定积分</a:t>
            </a:r>
          </a:p>
          <a:p>
            <a:pPr lvl="1"/>
            <a:r>
              <a:rPr lang="zh-CN" altLang="en-US" smtClean="0"/>
              <a:t>定积分</a:t>
            </a:r>
            <a:r>
              <a:rPr lang="en-US" altLang="zh-CN" smtClean="0"/>
              <a:t>——</a:t>
            </a:r>
            <a:r>
              <a:rPr lang="zh-CN" altLang="en-US" smtClean="0"/>
              <a:t>起源于求图形的面积、体积等实际问题．</a:t>
            </a:r>
          </a:p>
          <a:p>
            <a:r>
              <a:rPr lang="zh-CN" altLang="en-US" smtClean="0"/>
              <a:t>矩形、三角形等以直线段为边的图形的面积：</a:t>
            </a:r>
            <a:endParaRPr lang="en-US" altLang="zh-CN" smtClean="0"/>
          </a:p>
        </p:txBody>
      </p:sp>
      <p:pic>
        <p:nvPicPr>
          <p:cNvPr id="43013" name="Picture 5" descr="矩形和三角形的面积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1975" y="3416300"/>
            <a:ext cx="802005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32" name="AutoShape 24"/>
          <p:cNvSpPr>
            <a:spLocks noChangeArrowheads="1"/>
          </p:cNvSpPr>
          <p:nvPr/>
        </p:nvSpPr>
        <p:spPr bwMode="auto">
          <a:xfrm>
            <a:off x="3167063" y="4889500"/>
            <a:ext cx="1828800" cy="1600200"/>
          </a:xfrm>
          <a:prstGeom prst="octagon">
            <a:avLst>
              <a:gd name="adj" fmla="val 29287"/>
            </a:avLst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endParaRPr lang="zh-CN" altLang="en-US"/>
          </a:p>
        </p:txBody>
      </p:sp>
      <p:sp>
        <p:nvSpPr>
          <p:cNvPr id="43033" name="Line 25"/>
          <p:cNvSpPr>
            <a:spLocks noChangeShapeType="1"/>
          </p:cNvSpPr>
          <p:nvPr/>
        </p:nvSpPr>
        <p:spPr bwMode="auto">
          <a:xfrm>
            <a:off x="3167063" y="6032500"/>
            <a:ext cx="1371600" cy="457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endParaRPr lang="zh-CN" altLang="en-US"/>
          </a:p>
        </p:txBody>
      </p:sp>
      <p:sp>
        <p:nvSpPr>
          <p:cNvPr id="43034" name="Line 26"/>
          <p:cNvSpPr>
            <a:spLocks noChangeShapeType="1"/>
          </p:cNvSpPr>
          <p:nvPr/>
        </p:nvSpPr>
        <p:spPr bwMode="auto">
          <a:xfrm flipH="1">
            <a:off x="4538663" y="5346700"/>
            <a:ext cx="457200" cy="1143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endParaRPr lang="zh-CN" altLang="en-US"/>
          </a:p>
        </p:txBody>
      </p:sp>
      <p:sp>
        <p:nvSpPr>
          <p:cNvPr id="43035" name="Line 27"/>
          <p:cNvSpPr>
            <a:spLocks noChangeShapeType="1"/>
          </p:cNvSpPr>
          <p:nvPr/>
        </p:nvSpPr>
        <p:spPr bwMode="auto">
          <a:xfrm>
            <a:off x="3624263" y="4889500"/>
            <a:ext cx="1371600" cy="457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endParaRPr lang="zh-CN" altLang="en-US"/>
          </a:p>
        </p:txBody>
      </p:sp>
      <p:sp>
        <p:nvSpPr>
          <p:cNvPr id="43036" name="Line 28"/>
          <p:cNvSpPr>
            <a:spLocks noChangeShapeType="1"/>
          </p:cNvSpPr>
          <p:nvPr/>
        </p:nvSpPr>
        <p:spPr bwMode="auto">
          <a:xfrm flipH="1">
            <a:off x="3167063" y="4889500"/>
            <a:ext cx="457200" cy="1143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endParaRPr lang="zh-CN" altLang="en-US"/>
          </a:p>
        </p:txBody>
      </p:sp>
      <p:sp>
        <p:nvSpPr>
          <p:cNvPr id="43037" name="Line 29"/>
          <p:cNvSpPr>
            <a:spLocks noChangeShapeType="1"/>
          </p:cNvSpPr>
          <p:nvPr/>
        </p:nvSpPr>
        <p:spPr bwMode="auto">
          <a:xfrm flipV="1">
            <a:off x="3167063" y="5346700"/>
            <a:ext cx="1828800" cy="685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endParaRPr lang="zh-CN" altLang="en-US"/>
          </a:p>
        </p:txBody>
      </p:sp>
      <p:graphicFrame>
        <p:nvGraphicFramePr>
          <p:cNvPr id="43038" name="Object 30"/>
          <p:cNvGraphicFramePr>
            <a:graphicFrameLocks noChangeAspect="1"/>
          </p:cNvGraphicFramePr>
          <p:nvPr/>
        </p:nvGraphicFramePr>
        <p:xfrm>
          <a:off x="2855913" y="6194425"/>
          <a:ext cx="355600" cy="457200"/>
        </p:xfrm>
        <a:graphic>
          <a:graphicData uri="http://schemas.openxmlformats.org/presentationml/2006/ole">
            <p:oleObj spid="_x0000_s1026" name="Equation" r:id="rId4" imgW="177480" imgH="228600" progId="Equation.DSMT4">
              <p:embed/>
            </p:oleObj>
          </a:graphicData>
        </a:graphic>
      </p:graphicFrame>
      <p:graphicFrame>
        <p:nvGraphicFramePr>
          <p:cNvPr id="43039" name="Object 31"/>
          <p:cNvGraphicFramePr>
            <a:graphicFrameLocks noChangeAspect="1"/>
          </p:cNvGraphicFramePr>
          <p:nvPr/>
        </p:nvGraphicFramePr>
        <p:xfrm>
          <a:off x="3817938" y="5203825"/>
          <a:ext cx="431800" cy="457200"/>
        </p:xfrm>
        <a:graphic>
          <a:graphicData uri="http://schemas.openxmlformats.org/presentationml/2006/ole">
            <p:oleObj spid="_x0000_s1027" name="Equation" r:id="rId5" imgW="215640" imgH="228600" progId="Equation.DSMT4">
              <p:embed/>
            </p:oleObj>
          </a:graphicData>
        </a:graphic>
      </p:graphicFrame>
      <p:graphicFrame>
        <p:nvGraphicFramePr>
          <p:cNvPr id="43040" name="Object 32"/>
          <p:cNvGraphicFramePr>
            <a:graphicFrameLocks noChangeAspect="1"/>
          </p:cNvGraphicFramePr>
          <p:nvPr/>
        </p:nvGraphicFramePr>
        <p:xfrm>
          <a:off x="2627313" y="4746625"/>
          <a:ext cx="381000" cy="457200"/>
        </p:xfrm>
        <a:graphic>
          <a:graphicData uri="http://schemas.openxmlformats.org/presentationml/2006/ole">
            <p:oleObj spid="_x0000_s1028" name="Equation" r:id="rId6" imgW="190440" imgH="228600" progId="Equation.DSMT4">
              <p:embed/>
            </p:oleObj>
          </a:graphicData>
        </a:graphic>
      </p:graphicFrame>
      <p:graphicFrame>
        <p:nvGraphicFramePr>
          <p:cNvPr id="43041" name="Object 33"/>
          <p:cNvGraphicFramePr>
            <a:graphicFrameLocks noChangeAspect="1"/>
          </p:cNvGraphicFramePr>
          <p:nvPr/>
        </p:nvGraphicFramePr>
        <p:xfrm>
          <a:off x="4676775" y="4365625"/>
          <a:ext cx="381000" cy="457200"/>
        </p:xfrm>
        <a:graphic>
          <a:graphicData uri="http://schemas.openxmlformats.org/presentationml/2006/ole">
            <p:oleObj spid="_x0000_s1029" name="Equation" r:id="rId7" imgW="190440" imgH="228600" progId="Equation.DSMT4">
              <p:embed/>
            </p:oleObj>
          </a:graphicData>
        </a:graphic>
      </p:graphicFrame>
      <p:graphicFrame>
        <p:nvGraphicFramePr>
          <p:cNvPr id="43042" name="Object 34"/>
          <p:cNvGraphicFramePr>
            <a:graphicFrameLocks noChangeAspect="1"/>
          </p:cNvGraphicFramePr>
          <p:nvPr/>
        </p:nvGraphicFramePr>
        <p:xfrm>
          <a:off x="5294313" y="6042025"/>
          <a:ext cx="381000" cy="457200"/>
        </p:xfrm>
        <a:graphic>
          <a:graphicData uri="http://schemas.openxmlformats.org/presentationml/2006/ole">
            <p:oleObj spid="_x0000_s1030" name="Equation" r:id="rId8" imgW="190440" imgH="228600" progId="Equation.DSMT4">
              <p:embed/>
            </p:oleObj>
          </a:graphicData>
        </a:graphic>
      </p:graphicFrame>
      <p:graphicFrame>
        <p:nvGraphicFramePr>
          <p:cNvPr id="43043" name="Object 35"/>
          <p:cNvGraphicFramePr>
            <a:graphicFrameLocks noChangeAspect="1"/>
          </p:cNvGraphicFramePr>
          <p:nvPr/>
        </p:nvGraphicFramePr>
        <p:xfrm>
          <a:off x="4143375" y="5813425"/>
          <a:ext cx="381000" cy="457200"/>
        </p:xfrm>
        <a:graphic>
          <a:graphicData uri="http://schemas.openxmlformats.org/presentationml/2006/ole">
            <p:oleObj spid="_x0000_s1031" name="Equation" r:id="rId9" imgW="190440" imgH="228600" progId="Equation.DSMT4">
              <p:embed/>
            </p:oleObj>
          </a:graphicData>
        </a:graphic>
      </p:graphicFrame>
      <p:sp>
        <p:nvSpPr>
          <p:cNvPr id="43044" name="Line 36"/>
          <p:cNvSpPr>
            <a:spLocks noChangeShapeType="1"/>
          </p:cNvSpPr>
          <p:nvPr/>
        </p:nvSpPr>
        <p:spPr bwMode="auto">
          <a:xfrm>
            <a:off x="4843463" y="59563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endParaRPr lang="zh-CN" altLang="en-US"/>
          </a:p>
        </p:txBody>
      </p:sp>
      <p:sp>
        <p:nvSpPr>
          <p:cNvPr id="43045" name="Line 37"/>
          <p:cNvSpPr>
            <a:spLocks noChangeShapeType="1"/>
          </p:cNvSpPr>
          <p:nvPr/>
        </p:nvSpPr>
        <p:spPr bwMode="auto">
          <a:xfrm flipH="1">
            <a:off x="4462463" y="46609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endParaRPr lang="zh-CN" altLang="en-US"/>
          </a:p>
        </p:txBody>
      </p:sp>
      <p:sp>
        <p:nvSpPr>
          <p:cNvPr id="43046" name="Line 38"/>
          <p:cNvSpPr>
            <a:spLocks noChangeShapeType="1"/>
          </p:cNvSpPr>
          <p:nvPr/>
        </p:nvSpPr>
        <p:spPr bwMode="auto">
          <a:xfrm>
            <a:off x="3014663" y="51181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endParaRPr lang="zh-CN" altLang="en-US"/>
          </a:p>
        </p:txBody>
      </p:sp>
      <p:sp>
        <p:nvSpPr>
          <p:cNvPr id="43047" name="Line 39"/>
          <p:cNvSpPr>
            <a:spLocks noChangeShapeType="1"/>
          </p:cNvSpPr>
          <p:nvPr/>
        </p:nvSpPr>
        <p:spPr bwMode="auto">
          <a:xfrm>
            <a:off x="3243263" y="63373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endParaRPr lang="zh-CN" altLang="en-US"/>
          </a:p>
        </p:txBody>
      </p:sp>
      <p:graphicFrame>
        <p:nvGraphicFramePr>
          <p:cNvPr id="43049" name="Object 41"/>
          <p:cNvGraphicFramePr>
            <a:graphicFrameLocks noChangeAspect="1"/>
          </p:cNvGraphicFramePr>
          <p:nvPr/>
        </p:nvGraphicFramePr>
        <p:xfrm>
          <a:off x="5930900" y="5243513"/>
          <a:ext cx="1241425" cy="862012"/>
        </p:xfrm>
        <a:graphic>
          <a:graphicData uri="http://schemas.openxmlformats.org/presentationml/2006/ole">
            <p:oleObj spid="_x0000_s1032" name="Equation" r:id="rId10" imgW="672840" imgH="43164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081213" y="2406650"/>
            <a:ext cx="6076950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32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5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四、定积分的性质</a:t>
            </a:r>
            <a:endParaRPr lang="en-US" altLang="zh-CN" smtClean="0">
              <a:effectLst/>
            </a:endParaRPr>
          </a:p>
        </p:txBody>
      </p:sp>
      <p:sp>
        <p:nvSpPr>
          <p:cNvPr id="798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性质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FF0000"/>
                </a:solidFill>
              </a:rPr>
              <a:t>（定积分的线性性质）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如果函数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、</a:t>
            </a:r>
            <a:r>
              <a:rPr lang="en-US" altLang="zh-CN" i="1" smtClean="0"/>
              <a:t>g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 </a:t>
            </a:r>
            <a:r>
              <a:rPr lang="zh-CN" altLang="en-US" smtClean="0"/>
              <a:t>上可积，则 </a:t>
            </a:r>
            <a:r>
              <a:rPr lang="en-US" altLang="zh-CN" i="1" smtClean="0">
                <a:solidFill>
                  <a:srgbClr val="0000FF"/>
                </a:solidFill>
              </a:rPr>
              <a:t>k</a:t>
            </a:r>
            <a:r>
              <a:rPr lang="en-US" altLang="zh-CN" baseline="-25000" smtClean="0">
                <a:solidFill>
                  <a:srgbClr val="0000FF"/>
                </a:solidFill>
              </a:rPr>
              <a:t>1 </a:t>
            </a:r>
            <a:r>
              <a:rPr lang="en-US" altLang="zh-CN" i="1" smtClean="0">
                <a:solidFill>
                  <a:srgbClr val="0000FF"/>
                </a:solidFill>
              </a:rPr>
              <a:t>f</a:t>
            </a:r>
            <a:r>
              <a:rPr lang="en-US" altLang="zh-CN" smtClean="0">
                <a:solidFill>
                  <a:srgbClr val="0000FF"/>
                </a:solidFill>
              </a:rPr>
              <a:t> 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) + </a:t>
            </a:r>
            <a:r>
              <a:rPr lang="en-US" altLang="zh-CN" i="1" smtClean="0">
                <a:solidFill>
                  <a:srgbClr val="0000FF"/>
                </a:solidFill>
              </a:rPr>
              <a:t>k</a:t>
            </a:r>
            <a:r>
              <a:rPr lang="en-US" altLang="zh-CN" baseline="-25000" smtClean="0">
                <a:solidFill>
                  <a:srgbClr val="0000FF"/>
                </a:solidFill>
              </a:rPr>
              <a:t>2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g</a:t>
            </a:r>
            <a:r>
              <a:rPr lang="en-US" altLang="zh-CN" smtClean="0">
                <a:solidFill>
                  <a:srgbClr val="0000FF"/>
                </a:solidFill>
              </a:rPr>
              <a:t> 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en-US" altLang="zh-CN" smtClean="0"/>
              <a:t> </a:t>
            </a:r>
            <a:r>
              <a:rPr lang="zh-CN" altLang="en-US" smtClean="0"/>
              <a:t>在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 </a:t>
            </a:r>
            <a:r>
              <a:rPr lang="zh-CN" altLang="en-US" smtClean="0"/>
              <a:t>上也可积且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其中 </a:t>
            </a:r>
            <a:r>
              <a:rPr lang="en-US" altLang="zh-CN" i="1" smtClean="0"/>
              <a:t>k</a:t>
            </a:r>
            <a:r>
              <a:rPr lang="en-US" altLang="zh-CN" baseline="-25000" smtClean="0"/>
              <a:t>1</a:t>
            </a:r>
            <a:r>
              <a:rPr lang="zh-CN" altLang="en-US" smtClean="0"/>
              <a:t>、</a:t>
            </a:r>
            <a:r>
              <a:rPr lang="en-US" altLang="zh-CN" i="1" smtClean="0"/>
              <a:t>k</a:t>
            </a:r>
            <a:r>
              <a:rPr lang="en-US" altLang="zh-CN" baseline="-25000" smtClean="0"/>
              <a:t>2</a:t>
            </a:r>
            <a:r>
              <a:rPr lang="en-US" altLang="zh-CN" smtClean="0"/>
              <a:t> </a:t>
            </a:r>
            <a:r>
              <a:rPr lang="zh-CN" altLang="en-US" smtClean="0"/>
              <a:t>是任意常数．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说明：</a:t>
            </a:r>
            <a:r>
              <a:rPr lang="zh-CN" altLang="en-US" smtClean="0"/>
              <a:t>该性质可以推广到有限多个函数的情形．</a:t>
            </a:r>
            <a:endParaRPr lang="en-US" altLang="zh-CN" smtClean="0"/>
          </a:p>
        </p:txBody>
      </p:sp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1468438" y="2924175"/>
          <a:ext cx="6207125" cy="658813"/>
        </p:xfrm>
        <a:graphic>
          <a:graphicData uri="http://schemas.openxmlformats.org/presentationml/2006/ole">
            <p:oleObj spid="_x0000_s17410" name="Equation" r:id="rId5" imgW="3365280" imgH="330120" progId="Equation.DSMT4">
              <p:embed/>
            </p:oleObj>
          </a:graphicData>
        </a:graphic>
      </p:graphicFrame>
      <p:graphicFrame>
        <p:nvGraphicFramePr>
          <p:cNvPr id="9" name="Object 18"/>
          <p:cNvGraphicFramePr>
            <a:graphicFrameLocks noChangeAspect="1"/>
          </p:cNvGraphicFramePr>
          <p:nvPr/>
        </p:nvGraphicFramePr>
        <p:xfrm>
          <a:off x="5286375" y="414338"/>
          <a:ext cx="3657600" cy="863600"/>
        </p:xfrm>
        <a:graphic>
          <a:graphicData uri="http://schemas.openxmlformats.org/presentationml/2006/ole">
            <p:oleObj spid="_x0000_s17411" name="Equation" r:id="rId6" imgW="1828800" imgH="431640" progId="Equation.DSMT4">
              <p:embed/>
            </p:oleObj>
          </a:graphicData>
        </a:graphic>
      </p:graphicFrame>
      <p:sp>
        <p:nvSpPr>
          <p:cNvPr id="6" name="圆角矩形 5"/>
          <p:cNvSpPr/>
          <p:nvPr/>
        </p:nvSpPr>
        <p:spPr>
          <a:xfrm>
            <a:off x="471488" y="1428750"/>
            <a:ext cx="8215312" cy="2928938"/>
          </a:xfrm>
          <a:prstGeom prst="roundRect">
            <a:avLst>
              <a:gd name="adj" fmla="val 11238"/>
            </a:avLst>
          </a:prstGeom>
          <a:noFill/>
          <a:ln w="29591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AutoShape 7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53425" y="6130925"/>
            <a:ext cx="466725" cy="466725"/>
          </a:xfrm>
          <a:prstGeom prst="actionButtonInformation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性质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的证明：</a:t>
            </a:r>
          </a:p>
        </p:txBody>
      </p:sp>
      <p:graphicFrame>
        <p:nvGraphicFramePr>
          <p:cNvPr id="79877" name="Object 2"/>
          <p:cNvGraphicFramePr>
            <a:graphicFrameLocks noChangeAspect="1"/>
          </p:cNvGraphicFramePr>
          <p:nvPr/>
        </p:nvGraphicFramePr>
        <p:xfrm>
          <a:off x="557213" y="857250"/>
          <a:ext cx="8029575" cy="2508250"/>
        </p:xfrm>
        <a:graphic>
          <a:graphicData uri="http://schemas.openxmlformats.org/presentationml/2006/ole">
            <p:oleObj spid="_x0000_s18434" name="Equation" r:id="rId4" imgW="4356000" imgH="1257120" progId="Equation.DSMT4">
              <p:embed/>
            </p:oleObj>
          </a:graphicData>
        </a:graphic>
      </p:graphicFrame>
      <p:sp>
        <p:nvSpPr>
          <p:cNvPr id="5" name="AutoShape 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000" b="1">
                <a:effectLst/>
              </a:rPr>
              <a:t>返回</a:t>
            </a:r>
          </a:p>
        </p:txBody>
      </p:sp>
      <p:sp>
        <p:nvSpPr>
          <p:cNvPr id="6" name="矩形 5"/>
          <p:cNvSpPr/>
          <p:nvPr/>
        </p:nvSpPr>
        <p:spPr>
          <a:xfrm>
            <a:off x="3351213" y="931863"/>
            <a:ext cx="3783012" cy="7429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51213" y="1704975"/>
            <a:ext cx="5292725" cy="9699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51213" y="2705100"/>
            <a:ext cx="3783012" cy="7429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08050" y="1101725"/>
            <a:ext cx="2082800" cy="398463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" name="Object 18"/>
          <p:cNvGraphicFramePr>
            <a:graphicFrameLocks noChangeAspect="1"/>
          </p:cNvGraphicFramePr>
          <p:nvPr/>
        </p:nvGraphicFramePr>
        <p:xfrm>
          <a:off x="5286375" y="0"/>
          <a:ext cx="3657600" cy="863600"/>
        </p:xfrm>
        <a:graphic>
          <a:graphicData uri="http://schemas.openxmlformats.org/presentationml/2006/ole">
            <p:oleObj spid="_x0000_s18435" name="Equation" r:id="rId6" imgW="1828800" imgH="4316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/>
          </p:cNvSpPr>
          <p:nvPr>
            <p:ph type="body" idx="4294967295"/>
          </p:nvPr>
        </p:nvSpPr>
        <p:spPr>
          <a:xfrm>
            <a:off x="457200" y="274638"/>
            <a:ext cx="8229600" cy="565467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性质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FF0000"/>
                </a:solidFill>
              </a:rPr>
              <a:t>（积分区间的可加性）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若函数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>
                <a:solidFill>
                  <a:srgbClr val="FF0000"/>
                </a:solidFill>
              </a:rPr>
              <a:t>c</a:t>
            </a:r>
            <a:r>
              <a:rPr lang="en-US" altLang="zh-CN" smtClean="0"/>
              <a:t>]</a:t>
            </a:r>
            <a:r>
              <a:rPr lang="zh-CN" altLang="en-US" smtClean="0"/>
              <a:t>、</a:t>
            </a:r>
            <a:r>
              <a:rPr lang="en-US" altLang="zh-CN" smtClean="0"/>
              <a:t>[</a:t>
            </a:r>
            <a:r>
              <a:rPr lang="en-US" altLang="zh-CN" i="1" smtClean="0">
                <a:solidFill>
                  <a:srgbClr val="FF0000"/>
                </a:solidFill>
              </a:rPr>
              <a:t>c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 </a:t>
            </a:r>
            <a:r>
              <a:rPr lang="zh-CN" altLang="en-US" smtClean="0"/>
              <a:t>上可积，则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 </a:t>
            </a:r>
            <a:r>
              <a:rPr lang="zh-CN" altLang="en-US" smtClean="0"/>
              <a:t>上可积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且</a:t>
            </a:r>
            <a:endParaRPr lang="zh-CN" altLang="en-US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说明：</a:t>
            </a:r>
            <a:r>
              <a:rPr lang="zh-CN" altLang="en-US" smtClean="0"/>
              <a:t>不论 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, </a:t>
            </a:r>
            <a:r>
              <a:rPr lang="en-US" altLang="zh-CN" i="1" smtClean="0"/>
              <a:t>c</a:t>
            </a:r>
            <a:r>
              <a:rPr lang="en-US" altLang="zh-CN" smtClean="0"/>
              <a:t> </a:t>
            </a:r>
            <a:r>
              <a:rPr lang="zh-CN" altLang="en-US" smtClean="0"/>
              <a:t>的相对位置如何，上述结论总成立．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Clr>
                <a:srgbClr val="FF0000"/>
              </a:buClr>
              <a:buSzPct val="100000"/>
              <a:buFont typeface="Wingdings" pitchFamily="2" charset="2"/>
              <a:buChar char="ü"/>
            </a:pPr>
            <a:r>
              <a:rPr lang="zh-CN" altLang="en-US" smtClean="0"/>
              <a:t>若 </a:t>
            </a:r>
            <a:r>
              <a:rPr lang="en-US" altLang="zh-CN" i="1" smtClean="0"/>
              <a:t>a</a:t>
            </a:r>
            <a:r>
              <a:rPr lang="en-US" altLang="zh-CN" smtClean="0"/>
              <a:t> &lt; </a:t>
            </a:r>
            <a:r>
              <a:rPr lang="en-US" altLang="zh-CN" i="1" smtClean="0">
                <a:solidFill>
                  <a:srgbClr val="FF0000"/>
                </a:solidFill>
              </a:rPr>
              <a:t>c</a:t>
            </a:r>
            <a:r>
              <a:rPr lang="en-US" altLang="zh-CN" smtClean="0"/>
              <a:t> &lt; </a:t>
            </a:r>
            <a:r>
              <a:rPr lang="en-US" altLang="zh-CN" i="1" smtClean="0"/>
              <a:t>b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Clr>
                <a:srgbClr val="FF0000"/>
              </a:buClr>
              <a:buSzPct val="100000"/>
              <a:buFont typeface="Wingdings" pitchFamily="2" charset="2"/>
              <a:buChar char="ü"/>
            </a:pPr>
            <a:endParaRPr lang="en-US" altLang="zh-CN" smtClean="0"/>
          </a:p>
          <a:p>
            <a:pPr>
              <a:buClr>
                <a:srgbClr val="FF0000"/>
              </a:buClr>
              <a:buSzPct val="100000"/>
              <a:buFont typeface="Wingdings" pitchFamily="2" charset="2"/>
              <a:buChar char="ü"/>
            </a:pPr>
            <a:r>
              <a:rPr lang="zh-CN" altLang="en-US" smtClean="0"/>
              <a:t>若 </a:t>
            </a:r>
            <a:r>
              <a:rPr lang="en-US" altLang="zh-CN" i="1" smtClean="0">
                <a:solidFill>
                  <a:srgbClr val="FF0000"/>
                </a:solidFill>
              </a:rPr>
              <a:t>c</a:t>
            </a:r>
            <a:r>
              <a:rPr lang="en-US" altLang="zh-CN" smtClean="0"/>
              <a:t> &lt; </a:t>
            </a:r>
            <a:r>
              <a:rPr lang="en-US" altLang="zh-CN" i="1" smtClean="0"/>
              <a:t>a</a:t>
            </a:r>
            <a:r>
              <a:rPr lang="en-US" altLang="zh-CN" smtClean="0"/>
              <a:t> &lt; </a:t>
            </a:r>
            <a:r>
              <a:rPr lang="en-US" altLang="zh-CN" i="1" smtClean="0"/>
              <a:t>b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Clr>
                <a:srgbClr val="FF0000"/>
              </a:buClr>
              <a:buSzPct val="100000"/>
              <a:buFont typeface="Wingdings" pitchFamily="2" charset="2"/>
              <a:buChar char="ü"/>
            </a:pPr>
            <a:endParaRPr lang="en-US" altLang="zh-CN" smtClean="0"/>
          </a:p>
          <a:p>
            <a:pPr>
              <a:buClr>
                <a:srgbClr val="FF0000"/>
              </a:buClr>
              <a:buSzPct val="100000"/>
              <a:buFont typeface="Wingdings" pitchFamily="2" charset="2"/>
              <a:buChar char="ü"/>
            </a:pPr>
            <a:r>
              <a:rPr lang="zh-CN" altLang="en-US" smtClean="0"/>
              <a:t>若 </a:t>
            </a:r>
            <a:r>
              <a:rPr lang="en-US" altLang="zh-CN" i="1" smtClean="0"/>
              <a:t>a</a:t>
            </a:r>
            <a:r>
              <a:rPr lang="en-US" altLang="zh-CN" smtClean="0"/>
              <a:t> &lt; </a:t>
            </a:r>
            <a:r>
              <a:rPr lang="en-US" altLang="zh-CN" i="1" smtClean="0"/>
              <a:t>b</a:t>
            </a:r>
            <a:r>
              <a:rPr lang="en-US" altLang="zh-CN" smtClean="0"/>
              <a:t> &lt; </a:t>
            </a:r>
            <a:r>
              <a:rPr lang="en-US" altLang="zh-CN" i="1" smtClean="0">
                <a:solidFill>
                  <a:srgbClr val="FF0000"/>
                </a:solidFill>
              </a:rPr>
              <a:t>c</a:t>
            </a:r>
            <a:r>
              <a:rPr lang="zh-CN" altLang="en-US" smtClean="0"/>
              <a:t>，</a:t>
            </a:r>
            <a:endParaRPr lang="en-US" altLang="zh-CN" smtClean="0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4776788" y="5072063"/>
          <a:ext cx="3581400" cy="658812"/>
        </p:xfrm>
        <a:graphic>
          <a:graphicData uri="http://schemas.openxmlformats.org/presentationml/2006/ole">
            <p:oleObj spid="_x0000_s19463" name="Equation" r:id="rId5" imgW="1942920" imgH="330120" progId="Equation.DSMT4">
              <p:embed/>
            </p:oleObj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4776788" y="4154488"/>
          <a:ext cx="3581400" cy="658812"/>
        </p:xfrm>
        <a:graphic>
          <a:graphicData uri="http://schemas.openxmlformats.org/presentationml/2006/ole">
            <p:oleObj spid="_x0000_s19461" name="Equation" r:id="rId6" imgW="1942920" imgH="330120" progId="Equation.DSMT4">
              <p:embed/>
            </p:oleObj>
          </a:graphicData>
        </a:graphic>
      </p:graphicFrame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2463800" y="1498600"/>
          <a:ext cx="4216400" cy="658813"/>
        </p:xfrm>
        <a:graphic>
          <a:graphicData uri="http://schemas.openxmlformats.org/presentationml/2006/ole">
            <p:oleObj spid="_x0000_s19458" name="Equation" r:id="rId7" imgW="2286000" imgH="330120" progId="Equation.DSMT4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5364163" y="739775"/>
            <a:ext cx="3322637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714625" y="3235325"/>
          <a:ext cx="1966913" cy="658813"/>
        </p:xfrm>
        <a:graphic>
          <a:graphicData uri="http://schemas.openxmlformats.org/presentationml/2006/ole">
            <p:oleObj spid="_x0000_s19459" name="Equation" r:id="rId8" imgW="1066680" imgH="330120" progId="Equation.DSMT4">
              <p:embed/>
            </p:oleObj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2714625" y="4154488"/>
          <a:ext cx="1897063" cy="658812"/>
        </p:xfrm>
        <a:graphic>
          <a:graphicData uri="http://schemas.openxmlformats.org/presentationml/2006/ole">
            <p:oleObj spid="_x0000_s19460" name="Equation" r:id="rId9" imgW="1028520" imgH="330120" progId="Equation.DSMT4">
              <p:embed/>
            </p:oleObj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2714625" y="5072063"/>
          <a:ext cx="1897063" cy="658812"/>
        </p:xfrm>
        <a:graphic>
          <a:graphicData uri="http://schemas.openxmlformats.org/presentationml/2006/ole">
            <p:oleObj spid="_x0000_s19462" name="Equation" r:id="rId10" imgW="1028520" imgH="330120" progId="Equation.DSMT4">
              <p:embed/>
            </p:oleObj>
          </a:graphicData>
        </a:graphic>
      </p:graphicFrame>
      <p:sp>
        <p:nvSpPr>
          <p:cNvPr id="10" name="圆角矩形 9"/>
          <p:cNvSpPr/>
          <p:nvPr/>
        </p:nvSpPr>
        <p:spPr>
          <a:xfrm>
            <a:off x="471488" y="193675"/>
            <a:ext cx="8215312" cy="2143125"/>
          </a:xfrm>
          <a:prstGeom prst="roundRect">
            <a:avLst>
              <a:gd name="adj" fmla="val 11238"/>
            </a:avLst>
          </a:prstGeom>
          <a:noFill/>
          <a:ln w="29591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777038" y="4143375"/>
            <a:ext cx="2101850" cy="7429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777038" y="5072063"/>
            <a:ext cx="2101850" cy="7429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AutoShape 7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53425" y="6130925"/>
            <a:ext cx="466725" cy="466725"/>
          </a:xfrm>
          <a:prstGeom prst="actionButtonInformation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102100" y="4143375"/>
            <a:ext cx="428625" cy="723900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429000" y="5062538"/>
            <a:ext cx="428625" cy="723900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714625" y="3214688"/>
            <a:ext cx="1857375" cy="7239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104063" y="4143375"/>
            <a:ext cx="1111250" cy="7239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104063" y="5062538"/>
            <a:ext cx="1111250" cy="7239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081588" y="4143375"/>
            <a:ext cx="428625" cy="7239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081588" y="5062538"/>
            <a:ext cx="428625" cy="7239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性质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的证明：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因为函数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 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 </a:t>
            </a:r>
            <a:r>
              <a:rPr lang="zh-CN" altLang="en-US" smtClean="0"/>
              <a:t>上可积，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所以无论把 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 </a:t>
            </a:r>
            <a:r>
              <a:rPr lang="zh-CN" altLang="en-US" smtClean="0"/>
              <a:t>如何分，积分和的极限总是不变的．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若 </a:t>
            </a:r>
            <a:r>
              <a:rPr lang="en-US" altLang="zh-CN" i="1" smtClean="0"/>
              <a:t>a</a:t>
            </a:r>
            <a:r>
              <a:rPr lang="en-US" altLang="zh-CN" smtClean="0"/>
              <a:t> &lt; </a:t>
            </a:r>
            <a:r>
              <a:rPr lang="en-US" altLang="zh-CN" i="1" smtClean="0">
                <a:solidFill>
                  <a:srgbClr val="FF0000"/>
                </a:solidFill>
              </a:rPr>
              <a:t>c</a:t>
            </a:r>
            <a:r>
              <a:rPr lang="en-US" altLang="zh-CN" smtClean="0"/>
              <a:t> &lt; </a:t>
            </a:r>
            <a:r>
              <a:rPr lang="en-US" altLang="zh-CN" i="1" smtClean="0"/>
              <a:t>b</a:t>
            </a:r>
            <a:r>
              <a:rPr lang="zh-CN" altLang="en-US" smtClean="0"/>
              <a:t>，则在分区间时，可以使 </a:t>
            </a:r>
            <a:r>
              <a:rPr lang="en-US" altLang="zh-CN" i="1" smtClean="0"/>
              <a:t>c</a:t>
            </a:r>
            <a:r>
              <a:rPr lang="en-US" altLang="zh-CN" smtClean="0"/>
              <a:t> </a:t>
            </a:r>
            <a:r>
              <a:rPr lang="zh-CN" altLang="en-US" smtClean="0"/>
              <a:t>永远是个分点，从而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令           ，上式两端同时取极限，得</a:t>
            </a:r>
            <a:endParaRPr lang="en-US" altLang="zh-CN" smtClean="0"/>
          </a:p>
        </p:txBody>
      </p:sp>
      <p:sp>
        <p:nvSpPr>
          <p:cNvPr id="5" name="AutoShape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000" b="1">
                <a:effectLst/>
              </a:rPr>
              <a:t>返回</a:t>
            </a:r>
          </a:p>
        </p:txBody>
      </p:sp>
      <p:graphicFrame>
        <p:nvGraphicFramePr>
          <p:cNvPr id="9" name="Object 18"/>
          <p:cNvGraphicFramePr>
            <a:graphicFrameLocks noChangeAspect="1"/>
          </p:cNvGraphicFramePr>
          <p:nvPr/>
        </p:nvGraphicFramePr>
        <p:xfrm>
          <a:off x="5286375" y="0"/>
          <a:ext cx="3657600" cy="863600"/>
        </p:xfrm>
        <a:graphic>
          <a:graphicData uri="http://schemas.openxmlformats.org/presentationml/2006/ole">
            <p:oleObj spid="_x0000_s20482" name="Equation" r:id="rId5" imgW="1828800" imgH="431640" progId="Equation.DSMT4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055813" y="2152650"/>
          <a:ext cx="4775200" cy="709613"/>
        </p:xfrm>
        <a:graphic>
          <a:graphicData uri="http://schemas.openxmlformats.org/presentationml/2006/ole">
            <p:oleObj spid="_x0000_s20483" name="Equation" r:id="rId6" imgW="2590560" imgH="35532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949325" y="3000375"/>
          <a:ext cx="795338" cy="355600"/>
        </p:xfrm>
        <a:graphic>
          <a:graphicData uri="http://schemas.openxmlformats.org/presentationml/2006/ole">
            <p:oleObj spid="_x0000_s20484" name="Equation" r:id="rId7" imgW="431640" imgH="177480" progId="Equation.DSMT4">
              <p:embed/>
            </p:oleObj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2336800" y="3525838"/>
          <a:ext cx="4213225" cy="658812"/>
        </p:xfrm>
        <a:graphic>
          <a:graphicData uri="http://schemas.openxmlformats.org/presentationml/2006/ole">
            <p:oleObj spid="_x0000_s20485" name="Equation" r:id="rId8" imgW="2286000" imgH="33012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471488" y="193675"/>
            <a:ext cx="8215312" cy="4664075"/>
          </a:xfrm>
          <a:prstGeom prst="roundRect">
            <a:avLst>
              <a:gd name="adj" fmla="val 11238"/>
            </a:avLst>
          </a:prstGeom>
          <a:noFill/>
          <a:ln w="29591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1138" name="Rectangle 2"/>
          <p:cNvSpPr>
            <a:spLocks noGrp="1"/>
          </p:cNvSpPr>
          <p:nvPr>
            <p:ph type="body" idx="4294967295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性质</a:t>
            </a:r>
            <a:r>
              <a:rPr lang="en-US" altLang="zh-CN" smtClean="0">
                <a:solidFill>
                  <a:srgbClr val="0000FF"/>
                </a:solidFill>
              </a:rPr>
              <a:t>4 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若函数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 </a:t>
            </a:r>
            <a:r>
              <a:rPr lang="zh-CN" altLang="en-US" smtClean="0"/>
              <a:t>上可积，</a:t>
            </a:r>
            <a:r>
              <a:rPr lang="en-US" altLang="zh-CN" i="1" smtClean="0"/>
              <a:t>a</a:t>
            </a:r>
            <a:r>
              <a:rPr lang="en-US" altLang="zh-CN" smtClean="0"/>
              <a:t> &lt; </a:t>
            </a:r>
            <a:r>
              <a:rPr lang="en-US" altLang="zh-CN" i="1" smtClean="0"/>
              <a:t>b</a:t>
            </a:r>
            <a:r>
              <a:rPr lang="en-US" altLang="zh-CN" smtClean="0"/>
              <a:t> </a:t>
            </a:r>
            <a:r>
              <a:rPr lang="zh-CN" altLang="en-US" smtClean="0"/>
              <a:t>且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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0</a:t>
            </a:r>
            <a:r>
              <a:rPr lang="zh-CN" altLang="en-US" smtClean="0"/>
              <a:t>，则</a:t>
            </a: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推论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FF0000"/>
                </a:solidFill>
              </a:rPr>
              <a:t>（积分的单调性）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若函数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i="1" smtClean="0"/>
              <a:t>g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 </a:t>
            </a:r>
            <a:r>
              <a:rPr lang="zh-CN" altLang="en-US" smtClean="0"/>
              <a:t>上可积，</a:t>
            </a:r>
            <a:r>
              <a:rPr lang="en-US" altLang="zh-CN" i="1" smtClean="0"/>
              <a:t>a</a:t>
            </a:r>
            <a:r>
              <a:rPr lang="en-US" altLang="zh-CN" smtClean="0"/>
              <a:t> &lt; </a:t>
            </a:r>
            <a:r>
              <a:rPr lang="en-US" altLang="zh-CN" i="1" smtClean="0"/>
              <a:t>b</a:t>
            </a:r>
            <a:r>
              <a:rPr lang="en-US" altLang="zh-CN" smtClean="0"/>
              <a:t> </a:t>
            </a:r>
            <a:r>
              <a:rPr lang="zh-CN" altLang="en-US" smtClean="0"/>
              <a:t>且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/>
              <a:t>g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，则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推论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若函数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 </a:t>
            </a:r>
            <a:r>
              <a:rPr lang="zh-CN" altLang="en-US" smtClean="0"/>
              <a:t>上可积，</a:t>
            </a:r>
            <a:r>
              <a:rPr lang="en-US" altLang="zh-CN" i="1" smtClean="0"/>
              <a:t>a</a:t>
            </a:r>
            <a:r>
              <a:rPr lang="en-US" altLang="zh-CN" smtClean="0"/>
              <a:t> &lt; </a:t>
            </a:r>
            <a:r>
              <a:rPr lang="en-US" altLang="zh-CN" i="1" smtClean="0"/>
              <a:t>b</a:t>
            </a:r>
            <a:r>
              <a:rPr lang="zh-CN" altLang="en-US" smtClean="0"/>
              <a:t>，则</a:t>
            </a:r>
            <a:endParaRPr lang="en-US" altLang="zh-CN" smtClean="0"/>
          </a:p>
        </p:txBody>
      </p:sp>
      <p:graphicFrame>
        <p:nvGraphicFramePr>
          <p:cNvPr id="91139" name="Object 3"/>
          <p:cNvGraphicFramePr>
            <a:graphicFrameLocks noChangeAspect="1"/>
          </p:cNvGraphicFramePr>
          <p:nvPr/>
        </p:nvGraphicFramePr>
        <p:xfrm>
          <a:off x="3683000" y="836613"/>
          <a:ext cx="1779588" cy="657225"/>
        </p:xfrm>
        <a:graphic>
          <a:graphicData uri="http://schemas.openxmlformats.org/presentationml/2006/ole">
            <p:oleObj spid="_x0000_s21506" name="Equation" r:id="rId4" imgW="965160" imgH="330120" progId="Equation.DSMT4">
              <p:embed/>
            </p:oleObj>
          </a:graphicData>
        </a:graphic>
      </p:graphicFrame>
      <p:graphicFrame>
        <p:nvGraphicFramePr>
          <p:cNvPr id="91140" name="Object 4"/>
          <p:cNvGraphicFramePr>
            <a:graphicFrameLocks noChangeAspect="1"/>
          </p:cNvGraphicFramePr>
          <p:nvPr/>
        </p:nvGraphicFramePr>
        <p:xfrm>
          <a:off x="2295525" y="2655888"/>
          <a:ext cx="2740025" cy="657225"/>
        </p:xfrm>
        <a:graphic>
          <a:graphicData uri="http://schemas.openxmlformats.org/presentationml/2006/ole">
            <p:oleObj spid="_x0000_s21507" name="Equation" r:id="rId5" imgW="1485720" imgH="330120" progId="Equation.DSMT4">
              <p:embed/>
            </p:oleObj>
          </a:graphicData>
        </a:graphic>
      </p:graphicFrame>
      <p:graphicFrame>
        <p:nvGraphicFramePr>
          <p:cNvPr id="91141" name="Object 5"/>
          <p:cNvGraphicFramePr>
            <a:graphicFrameLocks noChangeAspect="1"/>
          </p:cNvGraphicFramePr>
          <p:nvPr/>
        </p:nvGraphicFramePr>
        <p:xfrm>
          <a:off x="2143125" y="3948113"/>
          <a:ext cx="3044825" cy="760412"/>
        </p:xfrm>
        <a:graphic>
          <a:graphicData uri="http://schemas.openxmlformats.org/presentationml/2006/ole">
            <p:oleObj spid="_x0000_s21508" name="Equation" r:id="rId6" imgW="1650960" imgH="380880" progId="Equation.DSMT4">
              <p:embed/>
            </p:oleObj>
          </a:graphicData>
        </a:graphic>
      </p:graphicFrame>
      <p:pic>
        <p:nvPicPr>
          <p:cNvPr id="6" name="Picture 7" descr="估值定理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14950" y="4400550"/>
            <a:ext cx="38290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Object 18"/>
          <p:cNvGraphicFramePr>
            <a:graphicFrameLocks noChangeAspect="1"/>
          </p:cNvGraphicFramePr>
          <p:nvPr/>
        </p:nvGraphicFramePr>
        <p:xfrm>
          <a:off x="7059613" y="5926138"/>
          <a:ext cx="1270000" cy="474662"/>
        </p:xfrm>
        <a:graphic>
          <a:graphicData uri="http://schemas.openxmlformats.org/presentationml/2006/ole">
            <p:oleObj spid="_x0000_s21509" name="Equation" r:id="rId8" imgW="1155600" imgH="431640" progId="Equation.DSMT4">
              <p:embed/>
            </p:oleObj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41338" y="4959350"/>
            <a:ext cx="4859337" cy="1433513"/>
            <a:chOff x="989" y="788"/>
            <a:chExt cx="3781" cy="1533"/>
          </a:xfrm>
        </p:grpSpPr>
        <p:pic>
          <p:nvPicPr>
            <p:cNvPr id="21516" name="Picture 4" descr="定积分的几何意义2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89" y="788"/>
              <a:ext cx="3781" cy="15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4" name="Object 6"/>
            <p:cNvGraphicFramePr>
              <a:graphicFrameLocks noChangeAspect="1"/>
            </p:cNvGraphicFramePr>
            <p:nvPr/>
          </p:nvGraphicFramePr>
          <p:xfrm>
            <a:off x="1837" y="1863"/>
            <a:ext cx="129" cy="158"/>
          </p:xfrm>
          <a:graphic>
            <a:graphicData uri="http://schemas.openxmlformats.org/presentationml/2006/ole">
              <p:oleObj spid="_x0000_s21510" name="Equation" r:id="rId10" imgW="114120" imgH="139680" progId="Equation.DSMT4">
                <p:embed/>
              </p:oleObj>
            </a:graphicData>
          </a:graphic>
        </p:graphicFrame>
        <p:graphicFrame>
          <p:nvGraphicFramePr>
            <p:cNvPr id="3" name="Object 7"/>
            <p:cNvGraphicFramePr>
              <a:graphicFrameLocks noChangeAspect="1"/>
            </p:cNvGraphicFramePr>
            <p:nvPr/>
          </p:nvGraphicFramePr>
          <p:xfrm>
            <a:off x="3243" y="1842"/>
            <a:ext cx="158" cy="201"/>
          </p:xfrm>
          <a:graphic>
            <a:graphicData uri="http://schemas.openxmlformats.org/presentationml/2006/ole">
              <p:oleObj spid="_x0000_s21511" name="Equation" r:id="rId11" imgW="139680" imgH="17748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/>
          </p:cNvSpPr>
          <p:nvPr>
            <p:ph type="body" idx="4294967295"/>
          </p:nvPr>
        </p:nvSpPr>
        <p:spPr>
          <a:xfrm>
            <a:off x="457200" y="274638"/>
            <a:ext cx="8229600" cy="5410200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性质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几何解释：</a:t>
            </a:r>
            <a:r>
              <a:rPr lang="zh-CN" altLang="en-US" smtClean="0"/>
              <a:t>该定积分在几何上表示以 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 </a:t>
            </a:r>
            <a:r>
              <a:rPr lang="zh-CN" altLang="en-US" smtClean="0"/>
              <a:t>为底、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>
                <a:sym typeface="Symbol" pitchFamily="18" charset="2"/>
              </a:rPr>
              <a:t> </a:t>
            </a:r>
            <a:r>
              <a:rPr lang="en-US" altLang="zh-CN" smtClean="0"/>
              <a:t>1 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为高的矩形的面积．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性质</a:t>
            </a:r>
            <a:r>
              <a:rPr lang="en-US" altLang="zh-CN" smtClean="0">
                <a:solidFill>
                  <a:srgbClr val="0000FF"/>
                </a:solidFill>
              </a:rPr>
              <a:t>5</a:t>
            </a:r>
            <a:r>
              <a:rPr lang="zh-CN" altLang="en-US" smtClean="0">
                <a:solidFill>
                  <a:srgbClr val="FF0000"/>
                </a:solidFill>
              </a:rPr>
              <a:t>（估值定理）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/>
              <a:t>M </a:t>
            </a:r>
            <a:r>
              <a:rPr lang="zh-CN" altLang="en-US" smtClean="0"/>
              <a:t>、</a:t>
            </a:r>
            <a:r>
              <a:rPr lang="en-US" altLang="zh-CN" i="1" smtClean="0"/>
              <a:t> m</a:t>
            </a:r>
            <a:r>
              <a:rPr lang="zh-CN" altLang="en-US" smtClean="0"/>
              <a:t> 分别是函数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 </a:t>
            </a:r>
            <a:r>
              <a:rPr lang="zh-CN" altLang="en-US" smtClean="0"/>
              <a:t>上最大值及最小值，则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说明：</a:t>
            </a:r>
            <a:r>
              <a:rPr lang="zh-CN" altLang="en-US" smtClean="0"/>
              <a:t>此性质可用于估计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	 积分值的大致范围．</a:t>
            </a:r>
          </a:p>
        </p:txBody>
      </p:sp>
      <p:graphicFrame>
        <p:nvGraphicFramePr>
          <p:cNvPr id="93187" name="Object 3"/>
          <p:cNvGraphicFramePr>
            <a:graphicFrameLocks noChangeAspect="1"/>
          </p:cNvGraphicFramePr>
          <p:nvPr/>
        </p:nvGraphicFramePr>
        <p:xfrm>
          <a:off x="1719263" y="214313"/>
          <a:ext cx="1781175" cy="658812"/>
        </p:xfrm>
        <a:graphic>
          <a:graphicData uri="http://schemas.openxmlformats.org/presentationml/2006/ole">
            <p:oleObj spid="_x0000_s22530" name="Equation" r:id="rId4" imgW="965160" imgH="330120" progId="Equation.DSMT4">
              <p:embed/>
            </p:oleObj>
          </a:graphicData>
        </a:graphic>
      </p:graphicFrame>
      <p:graphicFrame>
        <p:nvGraphicFramePr>
          <p:cNvPr id="93188" name="Object 4"/>
          <p:cNvGraphicFramePr>
            <a:graphicFrameLocks noChangeAspect="1"/>
          </p:cNvGraphicFramePr>
          <p:nvPr/>
        </p:nvGraphicFramePr>
        <p:xfrm>
          <a:off x="2595563" y="3500438"/>
          <a:ext cx="3956050" cy="657225"/>
        </p:xfrm>
        <a:graphic>
          <a:graphicData uri="http://schemas.openxmlformats.org/presentationml/2006/ole">
            <p:oleObj spid="_x0000_s22531" name="Equation" r:id="rId5" imgW="2145960" imgH="330120" progId="Equation.DSMT4">
              <p:embed/>
            </p:oleObj>
          </a:graphicData>
        </a:graphic>
      </p:graphicFrame>
      <p:pic>
        <p:nvPicPr>
          <p:cNvPr id="93191" name="Picture 7" descr="估值定理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14950" y="4400550"/>
            <a:ext cx="38290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92" name="Picture 8" descr="估值定理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14950" y="4400550"/>
            <a:ext cx="38290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93" name="Picture 9" descr="估值定理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14950" y="4400550"/>
            <a:ext cx="38290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94" name="Picture 10" descr="估值定理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314950" y="4400550"/>
            <a:ext cx="38290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圆角矩形 8"/>
          <p:cNvSpPr/>
          <p:nvPr/>
        </p:nvSpPr>
        <p:spPr>
          <a:xfrm>
            <a:off x="471488" y="193675"/>
            <a:ext cx="8215312" cy="806450"/>
          </a:xfrm>
          <a:prstGeom prst="roundRect">
            <a:avLst>
              <a:gd name="adj" fmla="val 11238"/>
            </a:avLst>
          </a:prstGeom>
          <a:noFill/>
          <a:ln w="29591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71488" y="2449513"/>
            <a:ext cx="8215312" cy="1693862"/>
          </a:xfrm>
          <a:prstGeom prst="roundRect">
            <a:avLst>
              <a:gd name="adj" fmla="val 11238"/>
            </a:avLst>
          </a:prstGeom>
          <a:noFill/>
          <a:ln w="29591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3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3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/>
          </p:cNvSpPr>
          <p:nvPr>
            <p:ph type="body" idx="4294967295"/>
          </p:nvPr>
        </p:nvSpPr>
        <p:spPr>
          <a:xfrm>
            <a:off x="457200" y="274638"/>
            <a:ext cx="8229600" cy="62261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例：</a:t>
            </a:r>
            <a:r>
              <a:rPr lang="zh-CN" altLang="en-US" dirty="0" smtClean="0"/>
              <a:t>估计积分                    的值．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zh-CN" altLang="en-US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解题思路：</a:t>
            </a:r>
            <a:r>
              <a:rPr lang="zh-CN" altLang="en-US" dirty="0" smtClean="0"/>
              <a:t>找出被积函数在积分区间内的最大（小）值．</a:t>
            </a:r>
          </a:p>
          <a:p>
            <a:pPr>
              <a:buFont typeface="Wingdings 3" pitchFamily="18" charset="2"/>
              <a:buNone/>
            </a:pPr>
            <a:endParaRPr lang="zh-CN" altLang="en-US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解：</a:t>
            </a:r>
            <a:r>
              <a:rPr lang="zh-CN" altLang="en-US" dirty="0" smtClean="0"/>
              <a:t>设                      ，</a:t>
            </a:r>
            <a:r>
              <a:rPr lang="en-US" altLang="zh-CN" i="1" dirty="0" smtClean="0">
                <a:latin typeface="Symbol" pitchFamily="18" charset="2"/>
              </a:rPr>
              <a:t>p</a:t>
            </a:r>
            <a:r>
              <a:rPr lang="en-US" altLang="zh-CN" dirty="0" smtClean="0">
                <a:latin typeface="Symbol" pitchFamily="18" charset="2"/>
              </a:rPr>
              <a:t> </a:t>
            </a:r>
            <a:r>
              <a:rPr lang="en-US" altLang="zh-CN" dirty="0" smtClean="0"/>
              <a:t>/4 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en-US" altLang="zh-CN" dirty="0" smtClean="0"/>
              <a:t> </a:t>
            </a:r>
            <a:r>
              <a:rPr lang="en-US" altLang="zh-CN" i="1" dirty="0" smtClean="0">
                <a:latin typeface="Symbol" pitchFamily="18" charset="2"/>
              </a:rPr>
              <a:t>p</a:t>
            </a:r>
            <a:r>
              <a:rPr lang="en-US" altLang="zh-CN" dirty="0" smtClean="0"/>
              <a:t> /2</a:t>
            </a:r>
            <a:r>
              <a:rPr lang="zh-CN" altLang="en-US" dirty="0" smtClean="0"/>
              <a:t>，则</a:t>
            </a:r>
          </a:p>
          <a:p>
            <a:pPr>
              <a:buFont typeface="Wingdings 3" pitchFamily="18" charset="2"/>
              <a:buNone/>
            </a:pPr>
            <a:endParaRPr lang="zh-CN" altLang="en-US" dirty="0" smtClean="0"/>
          </a:p>
          <a:p>
            <a:pPr>
              <a:buFont typeface="Wingdings 3" pitchFamily="18" charset="2"/>
              <a:buNone/>
            </a:pPr>
            <a:endParaRPr lang="zh-CN" altLang="en-US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令 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=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− tan 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，则 </a:t>
            </a:r>
            <a:r>
              <a:rPr lang="en-US" altLang="zh-CN" i="1" dirty="0" smtClean="0"/>
              <a:t>g</a:t>
            </a:r>
            <a:r>
              <a:rPr lang="en-US" altLang="zh-CN" dirty="0" smtClean="0">
                <a:sym typeface="Symbol" pitchFamily="18" charset="2"/>
              </a:rPr>
              <a:t>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= 1 − sec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= − tan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&lt; 0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从而 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[</a:t>
            </a:r>
            <a:r>
              <a:rPr lang="en-US" altLang="zh-CN" i="1" dirty="0" smtClean="0">
                <a:latin typeface="Symbol" pitchFamily="18" charset="2"/>
              </a:rPr>
              <a:t>p</a:t>
            </a:r>
            <a:r>
              <a:rPr lang="en-US" altLang="zh-CN" dirty="0" smtClean="0">
                <a:latin typeface="Symbol" pitchFamily="18" charset="2"/>
              </a:rPr>
              <a:t> </a:t>
            </a:r>
            <a:r>
              <a:rPr lang="en-US" altLang="zh-CN" dirty="0" smtClean="0"/>
              <a:t>/4, </a:t>
            </a:r>
            <a:r>
              <a:rPr lang="en-US" altLang="zh-CN" i="1" dirty="0" smtClean="0">
                <a:latin typeface="Symbol" pitchFamily="18" charset="2"/>
              </a:rPr>
              <a:t>p</a:t>
            </a:r>
            <a:r>
              <a:rPr lang="en-US" altLang="zh-CN" dirty="0" smtClean="0"/>
              <a:t> /2] </a:t>
            </a:r>
            <a:r>
              <a:rPr lang="zh-CN" altLang="en-US" dirty="0" smtClean="0"/>
              <a:t>内单调下降，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 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Symbol" pitchFamily="18" charset="2"/>
              </a:rPr>
              <a:t>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(</a:t>
            </a:r>
            <a:r>
              <a:rPr lang="en-US" altLang="zh-CN" i="1" dirty="0" smtClean="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lang="en-US" altLang="zh-CN" dirty="0" smtClean="0">
                <a:solidFill>
                  <a:srgbClr val="FF0000"/>
                </a:solidFill>
                <a:latin typeface="Symbol" pitchFamily="18" charset="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/4</a:t>
            </a:r>
            <a:r>
              <a:rPr lang="en-US" altLang="zh-CN" dirty="0" smtClean="0"/>
              <a:t>) = </a:t>
            </a:r>
            <a:r>
              <a:rPr lang="en-US" altLang="zh-CN" i="1" dirty="0" smtClean="0">
                <a:latin typeface="Symbol" pitchFamily="18" charset="2"/>
              </a:rPr>
              <a:t>p</a:t>
            </a:r>
            <a:r>
              <a:rPr lang="en-US" altLang="zh-CN" dirty="0" smtClean="0">
                <a:latin typeface="Symbol" pitchFamily="18" charset="2"/>
              </a:rPr>
              <a:t> </a:t>
            </a:r>
            <a:r>
              <a:rPr lang="en-US" altLang="zh-CN" dirty="0" smtClean="0"/>
              <a:t>/4 − 1 </a:t>
            </a:r>
            <a:r>
              <a:rPr lang="en-US" altLang="zh-CN" dirty="0" smtClean="0">
                <a:solidFill>
                  <a:srgbClr val="FF0000"/>
                </a:solidFill>
              </a:rPr>
              <a:t>&lt;</a:t>
            </a:r>
            <a:r>
              <a:rPr lang="en-US" altLang="zh-CN" dirty="0" smtClean="0"/>
              <a:t> 0</a:t>
            </a:r>
            <a:r>
              <a:rPr lang="zh-CN" altLang="en-US" dirty="0" smtClean="0"/>
              <a:t>，</a:t>
            </a:r>
          </a:p>
          <a:p>
            <a:pPr>
              <a:buFont typeface="Wingdings 3" pitchFamily="18" charset="2"/>
              <a:buNone/>
            </a:pPr>
            <a:r>
              <a:rPr lang="en-US" altLang="zh-CN" i="1" dirty="0" smtClean="0"/>
              <a:t>f </a:t>
            </a:r>
            <a:r>
              <a:rPr lang="en-US" altLang="zh-CN" dirty="0" smtClean="0">
                <a:sym typeface="Symbol" pitchFamily="18" charset="2"/>
              </a:rPr>
              <a:t>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</a:t>
            </a:r>
            <a:r>
              <a:rPr lang="en-US" altLang="zh-CN" dirty="0" smtClean="0">
                <a:solidFill>
                  <a:srgbClr val="FF0000"/>
                </a:solidFill>
              </a:rPr>
              <a:t>&lt;</a:t>
            </a:r>
            <a:r>
              <a:rPr lang="en-US" altLang="zh-CN" dirty="0" smtClean="0"/>
              <a:t> 0</a:t>
            </a:r>
            <a:r>
              <a:rPr lang="zh-CN" altLang="en-US" dirty="0" smtClean="0"/>
              <a:t>，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[</a:t>
            </a:r>
            <a:r>
              <a:rPr lang="en-US" altLang="zh-CN" i="1" dirty="0" smtClean="0">
                <a:latin typeface="Symbol" pitchFamily="18" charset="2"/>
              </a:rPr>
              <a:t>p</a:t>
            </a:r>
            <a:r>
              <a:rPr lang="en-US" altLang="zh-CN" dirty="0" smtClean="0">
                <a:latin typeface="Symbol" pitchFamily="18" charset="2"/>
              </a:rPr>
              <a:t> </a:t>
            </a:r>
            <a:r>
              <a:rPr lang="en-US" altLang="zh-CN" dirty="0" smtClean="0"/>
              <a:t>/4, </a:t>
            </a:r>
            <a:r>
              <a:rPr lang="en-US" altLang="zh-CN" i="1" dirty="0" smtClean="0">
                <a:latin typeface="Symbol" pitchFamily="18" charset="2"/>
              </a:rPr>
              <a:t>p</a:t>
            </a:r>
            <a:r>
              <a:rPr lang="en-US" altLang="zh-CN" dirty="0" smtClean="0"/>
              <a:t> /2] </a:t>
            </a:r>
            <a:r>
              <a:rPr lang="zh-CN" altLang="en-US" dirty="0" smtClean="0"/>
              <a:t>内单调下降，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i="1" dirty="0" smtClean="0"/>
              <a:t>m</a:t>
            </a:r>
            <a:r>
              <a:rPr lang="en-US" altLang="zh-CN" dirty="0" smtClean="0"/>
              <a:t> =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(</a:t>
            </a:r>
            <a:r>
              <a:rPr lang="en-US" altLang="zh-CN" i="1" dirty="0" smtClean="0">
                <a:latin typeface="Symbol" pitchFamily="18" charset="2"/>
              </a:rPr>
              <a:t>p</a:t>
            </a:r>
            <a:r>
              <a:rPr lang="en-US" altLang="zh-CN" dirty="0" smtClean="0">
                <a:latin typeface="Symbol" pitchFamily="18" charset="2"/>
              </a:rPr>
              <a:t> </a:t>
            </a:r>
            <a:r>
              <a:rPr lang="en-US" altLang="zh-CN" dirty="0" smtClean="0"/>
              <a:t>/2) </a:t>
            </a:r>
            <a:r>
              <a:rPr lang="en-US" altLang="zh-CN" dirty="0" smtClean="0">
                <a:sym typeface="Symbol" pitchFamily="18" charset="2"/>
              </a:rPr>
              <a:t>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Symbol" pitchFamily="18" charset="2"/>
              </a:rPr>
              <a:t>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(</a:t>
            </a:r>
            <a:r>
              <a:rPr lang="en-US" altLang="zh-CN" i="1" dirty="0" smtClean="0">
                <a:latin typeface="Symbol" pitchFamily="18" charset="2"/>
              </a:rPr>
              <a:t>p</a:t>
            </a:r>
            <a:r>
              <a:rPr lang="en-US" altLang="zh-CN" dirty="0" smtClean="0"/>
              <a:t> /4) =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</a:t>
            </a:r>
          </a:p>
          <a:p>
            <a:pPr>
              <a:buFont typeface="Wingdings 3" pitchFamily="18" charset="2"/>
              <a:buNone/>
            </a:pPr>
            <a:endParaRPr lang="zh-CN" altLang="en-US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于是</a:t>
            </a:r>
          </a:p>
        </p:txBody>
      </p:sp>
      <p:graphicFrame>
        <p:nvGraphicFramePr>
          <p:cNvPr id="23554" name="Object 4"/>
          <p:cNvGraphicFramePr>
            <a:graphicFrameLocks noChangeAspect="1"/>
          </p:cNvGraphicFramePr>
          <p:nvPr/>
        </p:nvGraphicFramePr>
        <p:xfrm>
          <a:off x="2500313" y="142875"/>
          <a:ext cx="1473200" cy="809625"/>
        </p:xfrm>
        <a:graphic>
          <a:graphicData uri="http://schemas.openxmlformats.org/presentationml/2006/ole">
            <p:oleObj spid="_x0000_s23554" name="Equation" r:id="rId4" imgW="799920" imgH="406080" progId="Equation.DSMT4">
              <p:embed/>
            </p:oleObj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1622425" y="1882775"/>
          <a:ext cx="1566863" cy="809625"/>
        </p:xfrm>
        <a:graphic>
          <a:graphicData uri="http://schemas.openxmlformats.org/presentationml/2006/ole">
            <p:oleObj spid="_x0000_s23555" name="Equation" r:id="rId5" imgW="850680" imgH="406080" progId="Equation.DSMT4">
              <p:embed/>
            </p:oleObj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2116138" y="2565400"/>
          <a:ext cx="4910137" cy="809625"/>
        </p:xfrm>
        <a:graphic>
          <a:graphicData uri="http://schemas.openxmlformats.org/presentationml/2006/ole">
            <p:oleObj spid="_x0000_s23556" name="Equation" r:id="rId6" imgW="2666880" imgH="406080" progId="Equation.DSMT4">
              <p:embed/>
            </p:oleObj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1403350" y="5830888"/>
          <a:ext cx="6899275" cy="911225"/>
        </p:xfrm>
        <a:graphic>
          <a:graphicData uri="http://schemas.openxmlformats.org/presentationml/2006/ole">
            <p:oleObj spid="_x0000_s23557" name="Equation" r:id="rId7" imgW="3746160" imgH="457200" progId="Equation.DSMT4">
              <p:embed/>
            </p:oleObj>
          </a:graphicData>
        </a:graphic>
      </p:graphicFrame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3205163" y="3371850"/>
            <a:ext cx="4751387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1374775" y="5876925"/>
            <a:ext cx="533400" cy="908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7524750" y="5876925"/>
            <a:ext cx="792163" cy="908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643563" y="2571750"/>
            <a:ext cx="1214437" cy="42862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93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93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5" grpId="0" animBg="1"/>
      <p:bldP spid="21516" grpId="0" animBg="1"/>
      <p:bldP spid="21517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/>
          </p:cNvSpPr>
          <p:nvPr>
            <p:ph type="body" idx="4294967295"/>
          </p:nvPr>
        </p:nvSpPr>
        <p:spPr>
          <a:xfrm>
            <a:off x="457200" y="274638"/>
            <a:ext cx="8229600" cy="6297612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性质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几何解释：</a:t>
            </a:r>
            <a:r>
              <a:rPr lang="zh-CN" altLang="en-US" smtClean="0"/>
              <a:t>该定积分在几何上表示以 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 </a:t>
            </a:r>
            <a:r>
              <a:rPr lang="zh-CN" altLang="en-US" smtClean="0"/>
              <a:t>为底、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>
                <a:sym typeface="Symbol" pitchFamily="18" charset="2"/>
              </a:rPr>
              <a:t> </a:t>
            </a:r>
            <a:r>
              <a:rPr lang="en-US" altLang="zh-CN" smtClean="0"/>
              <a:t>1 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为高的矩形的面积．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性质</a:t>
            </a:r>
            <a:r>
              <a:rPr lang="en-US" altLang="zh-CN" smtClean="0">
                <a:solidFill>
                  <a:srgbClr val="0000FF"/>
                </a:solidFill>
              </a:rPr>
              <a:t>5</a:t>
            </a:r>
            <a:r>
              <a:rPr lang="zh-CN" altLang="en-US" smtClean="0">
                <a:solidFill>
                  <a:srgbClr val="FF0000"/>
                </a:solidFill>
              </a:rPr>
              <a:t>（估值定理）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/>
              <a:t>M </a:t>
            </a:r>
            <a:r>
              <a:rPr lang="zh-CN" altLang="en-US" smtClean="0"/>
              <a:t>、</a:t>
            </a:r>
            <a:r>
              <a:rPr lang="en-US" altLang="zh-CN" i="1" smtClean="0"/>
              <a:t> m</a:t>
            </a:r>
            <a:r>
              <a:rPr lang="zh-CN" altLang="en-US" smtClean="0"/>
              <a:t> 分别是函数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 </a:t>
            </a:r>
            <a:r>
              <a:rPr lang="zh-CN" altLang="en-US" smtClean="0"/>
              <a:t>上最大值及最小值，则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分析：</a:t>
            </a:r>
            <a:r>
              <a:rPr lang="zh-CN" altLang="en-US" smtClean="0"/>
              <a:t>由估值定理可得，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由</a:t>
            </a:r>
            <a:r>
              <a:rPr lang="zh-CN" altLang="en-US" smtClean="0">
                <a:solidFill>
                  <a:srgbClr val="0000FF"/>
                </a:solidFill>
              </a:rPr>
              <a:t>闭区间上连续函数的</a:t>
            </a:r>
            <a:r>
              <a:rPr lang="zh-CN" altLang="en-US" smtClean="0">
                <a:solidFill>
                  <a:srgbClr val="FF0000"/>
                </a:solidFill>
              </a:rPr>
              <a:t>介值定理</a:t>
            </a:r>
            <a:r>
              <a:rPr lang="zh-CN" altLang="en-US" smtClean="0"/>
              <a:t>可知，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至少存在一点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smtClean="0">
                <a:latin typeface="Symbol" pitchFamily="18" charset="2"/>
              </a:rPr>
              <a:t> </a:t>
            </a:r>
            <a:r>
              <a:rPr lang="zh-CN" altLang="en-US" smtClean="0"/>
              <a:t> </a:t>
            </a:r>
            <a:r>
              <a:rPr lang="zh-CN" altLang="en-US" smtClean="0">
                <a:sym typeface="Symbol" pitchFamily="18" charset="2"/>
              </a:rPr>
              <a:t>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</a:t>
            </a:r>
            <a:r>
              <a:rPr lang="zh-CN" altLang="en-US" smtClean="0"/>
              <a:t>，使得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				  </a:t>
            </a:r>
            <a:r>
              <a:rPr lang="zh-CN" altLang="en-US" smtClean="0"/>
              <a:t>即</a:t>
            </a:r>
          </a:p>
        </p:txBody>
      </p:sp>
      <p:graphicFrame>
        <p:nvGraphicFramePr>
          <p:cNvPr id="93187" name="Object 3"/>
          <p:cNvGraphicFramePr>
            <a:graphicFrameLocks noChangeAspect="1"/>
          </p:cNvGraphicFramePr>
          <p:nvPr/>
        </p:nvGraphicFramePr>
        <p:xfrm>
          <a:off x="1719263" y="214313"/>
          <a:ext cx="1781175" cy="658812"/>
        </p:xfrm>
        <a:graphic>
          <a:graphicData uri="http://schemas.openxmlformats.org/presentationml/2006/ole">
            <p:oleObj spid="_x0000_s24578" name="Equation" r:id="rId4" imgW="965160" imgH="330120" progId="Equation.DSMT4">
              <p:embed/>
            </p:oleObj>
          </a:graphicData>
        </a:graphic>
      </p:graphicFrame>
      <p:graphicFrame>
        <p:nvGraphicFramePr>
          <p:cNvPr id="93188" name="Object 4"/>
          <p:cNvGraphicFramePr>
            <a:graphicFrameLocks noChangeAspect="1"/>
          </p:cNvGraphicFramePr>
          <p:nvPr/>
        </p:nvGraphicFramePr>
        <p:xfrm>
          <a:off x="2595563" y="3500438"/>
          <a:ext cx="3956050" cy="657225"/>
        </p:xfrm>
        <a:graphic>
          <a:graphicData uri="http://schemas.openxmlformats.org/presentationml/2006/ole">
            <p:oleObj spid="_x0000_s24579" name="Equation" r:id="rId5" imgW="2145960" imgH="330120" progId="Equation.DSMT4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981450" y="4143375"/>
          <a:ext cx="2486025" cy="650875"/>
        </p:xfrm>
        <a:graphic>
          <a:graphicData uri="http://schemas.openxmlformats.org/presentationml/2006/ole">
            <p:oleObj spid="_x0000_s24580" name="Equation" r:id="rId6" imgW="1676160" imgH="406080" progId="Equation.DSMT4">
              <p:embed/>
            </p:oleObj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4668838" y="5143500"/>
          <a:ext cx="2260600" cy="652463"/>
        </p:xfrm>
        <a:graphic>
          <a:graphicData uri="http://schemas.openxmlformats.org/presentationml/2006/ole">
            <p:oleObj spid="_x0000_s24581" name="Equation" r:id="rId7" imgW="1523880" imgH="406080" progId="Equation.DSMT4">
              <p:embed/>
            </p:oleObj>
          </a:graphicData>
        </a:graphic>
      </p:graphicFrame>
      <p:graphicFrame>
        <p:nvGraphicFramePr>
          <p:cNvPr id="95235" name="Object 6"/>
          <p:cNvGraphicFramePr>
            <a:graphicFrameLocks noChangeAspect="1"/>
          </p:cNvGraphicFramePr>
          <p:nvPr/>
        </p:nvGraphicFramePr>
        <p:xfrm>
          <a:off x="5143500" y="5975350"/>
          <a:ext cx="2354263" cy="525463"/>
        </p:xfrm>
        <a:graphic>
          <a:graphicData uri="http://schemas.openxmlformats.org/presentationml/2006/ole">
            <p:oleObj spid="_x0000_s24582" name="Equation" r:id="rId8" imgW="1600200" imgH="330120" progId="Equation.DSMT4">
              <p:embed/>
            </p:oleObj>
          </a:graphicData>
        </a:graphic>
      </p:graphicFrame>
      <p:sp>
        <p:nvSpPr>
          <p:cNvPr id="12" name="圆角矩形 11"/>
          <p:cNvSpPr/>
          <p:nvPr/>
        </p:nvSpPr>
        <p:spPr>
          <a:xfrm>
            <a:off x="471488" y="193675"/>
            <a:ext cx="8215312" cy="806450"/>
          </a:xfrm>
          <a:prstGeom prst="roundRect">
            <a:avLst>
              <a:gd name="adj" fmla="val 11238"/>
            </a:avLst>
          </a:prstGeom>
          <a:noFill/>
          <a:ln w="29591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71488" y="2449513"/>
            <a:ext cx="8215312" cy="1693862"/>
          </a:xfrm>
          <a:prstGeom prst="roundRect">
            <a:avLst>
              <a:gd name="adj" fmla="val 11238"/>
            </a:avLst>
          </a:prstGeom>
          <a:noFill/>
          <a:ln w="29591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6" name="Picture 4" descr="积分中值定理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14900" y="4572000"/>
            <a:ext cx="42291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237" name="Picture 5" descr="积分中值定理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14900" y="4572000"/>
            <a:ext cx="42291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4" name="Rectangle 2"/>
          <p:cNvSpPr>
            <a:spLocks noGrp="1"/>
          </p:cNvSpPr>
          <p:nvPr>
            <p:ph type="body" idx="4294967295"/>
          </p:nvPr>
        </p:nvSpPr>
        <p:spPr>
          <a:xfrm>
            <a:off x="457200" y="274638"/>
            <a:ext cx="8229600" cy="5641975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性质</a:t>
            </a:r>
            <a:r>
              <a:rPr lang="en-US" altLang="zh-CN" smtClean="0">
                <a:solidFill>
                  <a:srgbClr val="0000FF"/>
                </a:solidFill>
              </a:rPr>
              <a:t>6</a:t>
            </a:r>
            <a:r>
              <a:rPr lang="zh-CN" altLang="en-US" smtClean="0">
                <a:solidFill>
                  <a:srgbClr val="FF0000"/>
                </a:solidFill>
              </a:rPr>
              <a:t>（定积分中值定理）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若函数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在闭区间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 </a:t>
            </a:r>
            <a:r>
              <a:rPr lang="zh-CN" altLang="en-US" smtClean="0"/>
              <a:t>上连续，则在 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 </a:t>
            </a:r>
            <a:r>
              <a:rPr lang="zh-CN" altLang="en-US" smtClean="0"/>
              <a:t>上至少存在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一点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smtClean="0">
                <a:latin typeface="Symbol" pitchFamily="18" charset="2"/>
              </a:rPr>
              <a:t> </a:t>
            </a:r>
            <a:r>
              <a:rPr lang="zh-CN" altLang="en-US" smtClean="0"/>
              <a:t>，使得</a:t>
            </a:r>
            <a:endParaRPr lang="zh-CN" altLang="en-US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几何解释：</a:t>
            </a:r>
            <a:r>
              <a:rPr lang="zh-CN" altLang="en-US" smtClean="0"/>
              <a:t>在 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 </a:t>
            </a:r>
            <a:r>
              <a:rPr lang="zh-CN" altLang="en-US" smtClean="0"/>
              <a:t>上至少存在一点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smtClean="0">
                <a:latin typeface="Symbol" pitchFamily="18" charset="2"/>
              </a:rPr>
              <a:t> </a:t>
            </a:r>
            <a:r>
              <a:rPr lang="zh-CN" altLang="en-US" smtClean="0"/>
              <a:t>，使得以 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</a:t>
            </a:r>
            <a:r>
              <a:rPr lang="zh-CN" altLang="en-US" smtClean="0"/>
              <a:t>为底、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为曲边的曲边梯形的面积等于底边相同而高为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smtClean="0"/>
              <a:t>) 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的矩形的面积．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函数 </a:t>
            </a:r>
            <a:r>
              <a:rPr lang="en-US" altLang="zh-CN" i="1" smtClean="0">
                <a:solidFill>
                  <a:srgbClr val="FF0000"/>
                </a:solidFill>
              </a:rPr>
              <a:t>f</a:t>
            </a:r>
            <a:r>
              <a:rPr lang="en-US" altLang="zh-CN" smtClean="0">
                <a:solidFill>
                  <a:srgbClr val="FF0000"/>
                </a:solidFill>
              </a:rPr>
              <a:t> 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>
                <a:solidFill>
                  <a:srgbClr val="FF0000"/>
                </a:solidFill>
              </a:rPr>
              <a:t> 在</a:t>
            </a:r>
            <a:r>
              <a:rPr lang="en-US" altLang="zh-CN" smtClean="0">
                <a:solidFill>
                  <a:srgbClr val="FF0000"/>
                </a:solidFill>
              </a:rPr>
              <a:t>[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zh-CN" smtClean="0">
                <a:solidFill>
                  <a:srgbClr val="FF0000"/>
                </a:solidFill>
              </a:rPr>
              <a:t>, </a:t>
            </a:r>
            <a:r>
              <a:rPr lang="en-US" altLang="zh-CN" i="1" smtClean="0">
                <a:solidFill>
                  <a:srgbClr val="FF0000"/>
                </a:solidFill>
              </a:rPr>
              <a:t>b</a:t>
            </a:r>
            <a:r>
              <a:rPr lang="en-US" altLang="zh-CN" smtClean="0">
                <a:solidFill>
                  <a:srgbClr val="FF0000"/>
                </a:solidFill>
              </a:rPr>
              <a:t>] </a:t>
            </a:r>
            <a:r>
              <a:rPr lang="zh-CN" altLang="en-US" smtClean="0">
                <a:solidFill>
                  <a:srgbClr val="FF0000"/>
                </a:solidFill>
              </a:rPr>
              <a:t>上的平均值：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应用：</a:t>
            </a:r>
            <a:r>
              <a:rPr lang="zh-CN" altLang="en-US" smtClean="0"/>
              <a:t>一昼夜气温变化的平均值．</a:t>
            </a:r>
          </a:p>
        </p:txBody>
      </p:sp>
      <p:graphicFrame>
        <p:nvGraphicFramePr>
          <p:cNvPr id="95235" name="Object 3"/>
          <p:cNvGraphicFramePr>
            <a:graphicFrameLocks noChangeAspect="1"/>
          </p:cNvGraphicFramePr>
          <p:nvPr/>
        </p:nvGraphicFramePr>
        <p:xfrm>
          <a:off x="2406650" y="1285875"/>
          <a:ext cx="2951163" cy="658813"/>
        </p:xfrm>
        <a:graphic>
          <a:graphicData uri="http://schemas.openxmlformats.org/presentationml/2006/ole">
            <p:oleObj spid="_x0000_s25602" name="Equation" r:id="rId6" imgW="1600200" imgH="330120" progId="Equation.DSMT4">
              <p:embed/>
            </p:oleObj>
          </a:graphicData>
        </a:graphic>
      </p:graphicFrame>
      <p:graphicFrame>
        <p:nvGraphicFramePr>
          <p:cNvPr id="95238" name="Object 6"/>
          <p:cNvGraphicFramePr>
            <a:graphicFrameLocks noChangeAspect="1"/>
          </p:cNvGraphicFramePr>
          <p:nvPr/>
        </p:nvGraphicFramePr>
        <p:xfrm>
          <a:off x="1643063" y="4600575"/>
          <a:ext cx="1919287" cy="809625"/>
        </p:xfrm>
        <a:graphic>
          <a:graphicData uri="http://schemas.openxmlformats.org/presentationml/2006/ole">
            <p:oleObj spid="_x0000_s25603" name="Equation" r:id="rId7" imgW="1041120" imgH="406080" progId="Equation.DSMT4">
              <p:embed/>
            </p:oleObj>
          </a:graphicData>
        </a:graphic>
      </p:graphicFrame>
      <p:sp>
        <p:nvSpPr>
          <p:cNvPr id="9" name="圆角矩形 8"/>
          <p:cNvSpPr/>
          <p:nvPr/>
        </p:nvSpPr>
        <p:spPr>
          <a:xfrm>
            <a:off x="471488" y="193675"/>
            <a:ext cx="8215312" cy="1806575"/>
          </a:xfrm>
          <a:prstGeom prst="roundRect">
            <a:avLst>
              <a:gd name="adj" fmla="val 11238"/>
            </a:avLst>
          </a:prstGeom>
          <a:noFill/>
          <a:ln w="29591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5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5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95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类比</a:t>
            </a:r>
            <a:endParaRPr lang="zh-CN" altLang="en-US" dirty="0"/>
          </a:p>
        </p:txBody>
      </p:sp>
      <p:sp>
        <p:nvSpPr>
          <p:cNvPr id="34819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/>
          <a:p>
            <a:r>
              <a:rPr lang="zh-CN" altLang="en-US" sz="2400" smtClean="0"/>
              <a:t>定积分中值定理</a:t>
            </a:r>
          </a:p>
        </p:txBody>
      </p:sp>
      <p:pic>
        <p:nvPicPr>
          <p:cNvPr id="34820" name="Picture 5" descr="积分中值定理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2844800"/>
            <a:ext cx="42291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内容占位符 7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/>
          <a:p>
            <a:r>
              <a:rPr lang="zh-CN" altLang="en-US" sz="2400" smtClean="0"/>
              <a:t>流沙画</a:t>
            </a:r>
          </a:p>
        </p:txBody>
      </p:sp>
      <p:pic>
        <p:nvPicPr>
          <p:cNvPr id="34822" name="内容占位符 4" descr="流沙画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968500"/>
            <a:ext cx="403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前言</a:t>
            </a:r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4848225" y="1125538"/>
            <a:ext cx="1333500" cy="1295400"/>
          </a:xfrm>
          <a:prstGeom prst="ellipse">
            <a:avLst/>
          </a:prstGeom>
          <a:solidFill>
            <a:srgbClr val="FFFF99"/>
          </a:solidFill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endParaRPr lang="zh-CN" altLang="en-US"/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>
            <a:off x="5508625" y="1773238"/>
            <a:ext cx="6731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endParaRPr lang="zh-CN" altLang="en-US"/>
          </a:p>
        </p:txBody>
      </p:sp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5730875" y="1533525"/>
          <a:ext cx="228600" cy="254000"/>
        </p:xfrm>
        <a:graphic>
          <a:graphicData uri="http://schemas.openxmlformats.org/presentationml/2006/ole">
            <p:oleObj spid="_x0000_s2050" name="Equation" r:id="rId3" imgW="114120" imgH="126720" progId="Equation.DSMT4">
              <p:embed/>
            </p:oleObj>
          </a:graphicData>
        </a:graphic>
      </p:graphicFrame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6459538" y="1570038"/>
          <a:ext cx="1065212" cy="406400"/>
        </p:xfrm>
        <a:graphic>
          <a:graphicData uri="http://schemas.openxmlformats.org/presentationml/2006/ole">
            <p:oleObj spid="_x0000_s2051" name="Equation" r:id="rId4" imgW="533160" imgH="203040" progId="Equation.DSMT4">
              <p:embed/>
            </p:oleObj>
          </a:graphicData>
        </a:graphic>
      </p:graphicFrame>
      <p:sp>
        <p:nvSpPr>
          <p:cNvPr id="49161" name="Oval 9"/>
          <p:cNvSpPr>
            <a:spLocks noChangeAspect="1" noChangeArrowheads="1"/>
          </p:cNvSpPr>
          <p:nvPr/>
        </p:nvSpPr>
        <p:spPr bwMode="auto">
          <a:xfrm>
            <a:off x="5495925" y="1727200"/>
            <a:ext cx="90488" cy="90488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/>
          </a:p>
        </p:txBody>
      </p:sp>
      <p:pic>
        <p:nvPicPr>
          <p:cNvPr id="49162" name="Picture 10" descr="曲边梯形的面积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18100" y="4724400"/>
            <a:ext cx="3990975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63" name="Line 11"/>
          <p:cNvSpPr>
            <a:spLocks noChangeShapeType="1"/>
          </p:cNvSpPr>
          <p:nvPr/>
        </p:nvSpPr>
        <p:spPr bwMode="auto">
          <a:xfrm flipV="1">
            <a:off x="6946900" y="5516563"/>
            <a:ext cx="0" cy="9366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zh-CN" altLang="en-US"/>
          </a:p>
        </p:txBody>
      </p:sp>
      <p:graphicFrame>
        <p:nvGraphicFramePr>
          <p:cNvPr id="49164" name="Object 12"/>
          <p:cNvGraphicFramePr>
            <a:graphicFrameLocks noChangeAspect="1"/>
          </p:cNvGraphicFramePr>
          <p:nvPr/>
        </p:nvGraphicFramePr>
        <p:xfrm>
          <a:off x="6804025" y="6381750"/>
          <a:ext cx="284163" cy="365125"/>
        </p:xfrm>
        <a:graphic>
          <a:graphicData uri="http://schemas.openxmlformats.org/presentationml/2006/ole">
            <p:oleObj spid="_x0000_s2052" name="Equation" r:id="rId6" imgW="177480" imgH="228600" progId="Equation.DSMT4">
              <p:embed/>
            </p:oleObj>
          </a:graphicData>
        </a:graphic>
      </p:graphicFrame>
      <p:sp>
        <p:nvSpPr>
          <p:cNvPr id="4915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以曲线为边的图形的面积：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 lvl="1"/>
            <a:r>
              <a:rPr lang="zh-CN" altLang="en-US" smtClean="0"/>
              <a:t>古希腊    阿基米德    </a:t>
            </a:r>
            <a:r>
              <a:rPr lang="en-US" altLang="zh-CN" smtClean="0"/>
              <a:t>“</a:t>
            </a:r>
            <a:r>
              <a:rPr lang="zh-CN" altLang="en-US" smtClean="0"/>
              <a:t>穷竭法</a:t>
            </a:r>
            <a:r>
              <a:rPr lang="en-US" altLang="zh-CN" smtClean="0"/>
              <a:t>”</a:t>
            </a:r>
          </a:p>
          <a:p>
            <a:pPr lvl="1"/>
            <a:r>
              <a:rPr lang="zh-CN" altLang="en-US" smtClean="0"/>
              <a:t>中国        刘徽            </a:t>
            </a:r>
            <a:r>
              <a:rPr lang="en-US" altLang="zh-CN" smtClean="0"/>
              <a:t>“</a:t>
            </a:r>
            <a:r>
              <a:rPr lang="zh-CN" altLang="en-US" smtClean="0"/>
              <a:t>割圆术</a:t>
            </a:r>
            <a:r>
              <a:rPr lang="en-US" altLang="zh-CN" smtClean="0"/>
              <a:t>”</a:t>
            </a: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设函数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 </a:t>
            </a:r>
            <a:r>
              <a:rPr lang="zh-CN" altLang="en-US" smtClean="0"/>
              <a:t>上非负、连续．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在直角坐标系中，由曲线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、直线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/>
              <a:t>a</a:t>
            </a:r>
            <a:r>
              <a:rPr lang="zh-CN" altLang="en-US" smtClean="0"/>
              <a:t>、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/>
              <a:t>b</a:t>
            </a:r>
            <a:r>
              <a:rPr lang="en-US" altLang="zh-CN" smtClean="0"/>
              <a:t> </a:t>
            </a:r>
            <a:r>
              <a:rPr lang="zh-CN" altLang="en-US" smtClean="0"/>
              <a:t>和 </a:t>
            </a:r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y</a:t>
            </a:r>
            <a:r>
              <a:rPr lang="en-US" altLang="zh-CN" smtClean="0"/>
              <a:t> = 0 </a:t>
            </a:r>
            <a:r>
              <a:rPr lang="zh-CN" altLang="en-US" smtClean="0"/>
              <a:t>所围成的图形称为</a:t>
            </a:r>
            <a:r>
              <a:rPr lang="zh-CN" altLang="en-US" smtClean="0">
                <a:solidFill>
                  <a:srgbClr val="FF0000"/>
                </a:solidFill>
              </a:rPr>
              <a:t>曲边梯形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曲线弧称为曲边梯形的</a:t>
            </a:r>
            <a:r>
              <a:rPr lang="zh-CN" altLang="en-US" smtClean="0">
                <a:solidFill>
                  <a:srgbClr val="FF0000"/>
                </a:solidFill>
              </a:rPr>
              <a:t>曲边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直线段 </a:t>
            </a:r>
            <a:r>
              <a:rPr lang="en-US" altLang="zh-CN" i="1" smtClean="0">
                <a:solidFill>
                  <a:srgbClr val="0000FF"/>
                </a:solidFill>
              </a:rPr>
              <a:t>ab</a:t>
            </a:r>
            <a:r>
              <a:rPr lang="en-US" altLang="zh-CN" smtClean="0"/>
              <a:t> </a:t>
            </a:r>
            <a:r>
              <a:rPr lang="zh-CN" altLang="en-US" smtClean="0"/>
              <a:t>称为曲边梯形的</a:t>
            </a:r>
            <a:r>
              <a:rPr lang="zh-CN" altLang="en-US" smtClean="0">
                <a:solidFill>
                  <a:srgbClr val="FF0000"/>
                </a:solidFill>
              </a:rPr>
              <a:t>底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r>
              <a:rPr lang="en-US" altLang="zh-CN" i="1" smtClean="0">
                <a:solidFill>
                  <a:srgbClr val="0000FF"/>
                </a:solidFill>
              </a:rPr>
              <a:t>f</a:t>
            </a:r>
            <a:r>
              <a:rPr lang="en-US" altLang="zh-CN" smtClean="0">
                <a:solidFill>
                  <a:srgbClr val="0000FF"/>
                </a:solidFill>
              </a:rPr>
              <a:t> 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baseline="-25000" smtClean="0">
                <a:solidFill>
                  <a:srgbClr val="0000FF"/>
                </a:solidFill>
              </a:rPr>
              <a:t>0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en-US" altLang="zh-CN" smtClean="0"/>
              <a:t> </a:t>
            </a:r>
            <a:r>
              <a:rPr lang="zh-CN" altLang="en-US" smtClean="0"/>
              <a:t>称为曲边梯形在点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处的</a:t>
            </a:r>
            <a:r>
              <a:rPr lang="zh-CN" altLang="en-US" smtClean="0">
                <a:solidFill>
                  <a:srgbClr val="FF0000"/>
                </a:solidFill>
              </a:rPr>
              <a:t>高</a:t>
            </a:r>
            <a:r>
              <a:rPr lang="zh-CN" altLang="en-US" smtClean="0"/>
              <a:t>．</a:t>
            </a:r>
            <a:endParaRPr lang="en-US" altLang="zh-CN" smtClean="0"/>
          </a:p>
        </p:txBody>
      </p:sp>
      <p:graphicFrame>
        <p:nvGraphicFramePr>
          <p:cNvPr id="49166" name="Object 14"/>
          <p:cNvGraphicFramePr>
            <a:graphicFrameLocks noChangeAspect="1"/>
          </p:cNvGraphicFramePr>
          <p:nvPr/>
        </p:nvGraphicFramePr>
        <p:xfrm>
          <a:off x="7019925" y="5805488"/>
          <a:ext cx="669925" cy="365125"/>
        </p:xfrm>
        <a:graphic>
          <a:graphicData uri="http://schemas.openxmlformats.org/presentationml/2006/ole">
            <p:oleObj spid="_x0000_s2053" name="Equation" r:id="rId7" imgW="419040" imgH="228600" progId="Equation.DSMT4">
              <p:embed/>
            </p:oleObj>
          </a:graphicData>
        </a:graphic>
      </p:graphicFrame>
      <p:sp>
        <p:nvSpPr>
          <p:cNvPr id="2062" name="Freeform 14"/>
          <p:cNvSpPr>
            <a:spLocks/>
          </p:cNvSpPr>
          <p:nvPr/>
        </p:nvSpPr>
        <p:spPr bwMode="auto">
          <a:xfrm>
            <a:off x="5867400" y="5054600"/>
            <a:ext cx="2393950" cy="509588"/>
          </a:xfrm>
          <a:custGeom>
            <a:avLst/>
            <a:gdLst/>
            <a:ahLst/>
            <a:cxnLst>
              <a:cxn ang="0">
                <a:pos x="0" y="201"/>
              </a:cxn>
              <a:cxn ang="0">
                <a:pos x="312" y="124"/>
              </a:cxn>
              <a:cxn ang="0">
                <a:pos x="680" y="292"/>
              </a:cxn>
              <a:cxn ang="0">
                <a:pos x="998" y="291"/>
              </a:cxn>
              <a:cxn ang="0">
                <a:pos x="1252" y="112"/>
              </a:cxn>
              <a:cxn ang="0">
                <a:pos x="1508" y="0"/>
              </a:cxn>
            </a:cxnLst>
            <a:rect l="0" t="0" r="r" b="b"/>
            <a:pathLst>
              <a:path w="1508" h="321">
                <a:moveTo>
                  <a:pt x="0" y="201"/>
                </a:moveTo>
                <a:cubicBezTo>
                  <a:pt x="52" y="188"/>
                  <a:pt x="199" y="109"/>
                  <a:pt x="312" y="124"/>
                </a:cubicBezTo>
                <a:cubicBezTo>
                  <a:pt x="425" y="139"/>
                  <a:pt x="566" y="264"/>
                  <a:pt x="680" y="292"/>
                </a:cubicBezTo>
                <a:cubicBezTo>
                  <a:pt x="794" y="320"/>
                  <a:pt x="903" y="321"/>
                  <a:pt x="998" y="291"/>
                </a:cubicBezTo>
                <a:cubicBezTo>
                  <a:pt x="1093" y="261"/>
                  <a:pt x="1167" y="160"/>
                  <a:pt x="1252" y="112"/>
                </a:cubicBezTo>
                <a:cubicBezTo>
                  <a:pt x="1337" y="64"/>
                  <a:pt x="1455" y="23"/>
                  <a:pt x="1508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nimBg="1"/>
      <p:bldP spid="4916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/>
          </p:cNvSpPr>
          <p:nvPr>
            <p:ph type="body" idx="4294967295"/>
          </p:nvPr>
        </p:nvSpPr>
        <p:spPr>
          <a:xfrm>
            <a:off x="457200" y="274638"/>
            <a:ext cx="8229600" cy="5368329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例：</a:t>
            </a:r>
            <a:r>
              <a:rPr lang="zh-CN" altLang="en-US" dirty="0" smtClean="0"/>
              <a:t>设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dirty="0" smtClean="0"/>
              <a:t> 在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] </a:t>
            </a:r>
            <a:r>
              <a:rPr lang="zh-CN" altLang="en-US" dirty="0" smtClean="0"/>
              <a:t>上连续，在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) </a:t>
            </a:r>
            <a:r>
              <a:rPr lang="zh-CN" altLang="en-US" dirty="0" smtClean="0"/>
              <a:t>内可导，且存在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) 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dirty="0" smtClean="0"/>
              <a:t>内的一点 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使得</a:t>
            </a:r>
            <a:endParaRPr lang="zh-CN" altLang="en-US" dirty="0" smtClean="0">
              <a:sym typeface="Symbol" pitchFamily="18" charset="2"/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dirty="0" smtClean="0"/>
              <a:t>证明在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) </a:t>
            </a:r>
            <a:r>
              <a:rPr lang="zh-CN" altLang="en-US" dirty="0" smtClean="0"/>
              <a:t>内存在一点</a:t>
            </a:r>
            <a:r>
              <a:rPr lang="en-US" altLang="zh-CN" i="1" dirty="0" smtClean="0">
                <a:latin typeface="Symbol" pitchFamily="18" charset="2"/>
              </a:rPr>
              <a:t>x</a:t>
            </a:r>
            <a:r>
              <a:rPr lang="en-US" altLang="zh-CN" dirty="0" smtClean="0">
                <a:latin typeface="Symbol" pitchFamily="18" charset="2"/>
              </a:rPr>
              <a:t> </a:t>
            </a:r>
            <a:r>
              <a:rPr lang="zh-CN" altLang="en-US" dirty="0" smtClean="0"/>
              <a:t>，使得 </a:t>
            </a:r>
            <a:r>
              <a:rPr lang="en-US" altLang="zh-CN" i="1" dirty="0" smtClean="0"/>
              <a:t>f </a:t>
            </a:r>
            <a:r>
              <a:rPr lang="en-US" altLang="zh-CN" dirty="0" smtClean="0">
                <a:sym typeface="Symbol" pitchFamily="18" charset="2"/>
              </a:rPr>
              <a:t></a:t>
            </a:r>
            <a:r>
              <a:rPr lang="en-US" altLang="zh-CN" dirty="0" smtClean="0"/>
              <a:t>(</a:t>
            </a:r>
            <a:r>
              <a:rPr lang="en-US" altLang="zh-CN" i="1" dirty="0" smtClean="0">
                <a:latin typeface="Symbol" pitchFamily="18" charset="2"/>
              </a:rPr>
              <a:t>x</a:t>
            </a:r>
            <a:r>
              <a:rPr lang="en-US" altLang="zh-CN" dirty="0" smtClean="0"/>
              <a:t>) = 0 </a:t>
            </a:r>
            <a:r>
              <a:rPr lang="zh-CN" altLang="en-US" dirty="0" smtClean="0"/>
              <a:t>．</a:t>
            </a:r>
            <a:endParaRPr lang="zh-CN" altLang="en-US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证明：</a:t>
            </a:r>
            <a:r>
              <a:rPr lang="zh-CN" altLang="en-US" dirty="0" smtClean="0"/>
              <a:t>因为 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] </a:t>
            </a:r>
            <a:r>
              <a:rPr lang="en-US" altLang="zh-CN" dirty="0" smtClean="0">
                <a:sym typeface="Symbol" pitchFamily="18" charset="2"/>
              </a:rPr>
              <a:t> 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，所以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dirty="0" smtClean="0"/>
              <a:t> 在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] </a:t>
            </a:r>
            <a:r>
              <a:rPr lang="zh-CN" altLang="en-US" dirty="0" smtClean="0"/>
              <a:t>上连续</a:t>
            </a:r>
            <a:r>
              <a:rPr lang="zh-CN" altLang="en-US" dirty="0" smtClean="0"/>
              <a:t>，</a:t>
            </a:r>
            <a:endParaRPr lang="zh-CN" altLang="en-US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由</a:t>
            </a:r>
            <a:r>
              <a:rPr lang="zh-CN" altLang="en-US" dirty="0" smtClean="0">
                <a:solidFill>
                  <a:srgbClr val="0000FF"/>
                </a:solidFill>
              </a:rPr>
              <a:t>定积分中值定理</a:t>
            </a:r>
            <a:r>
              <a:rPr lang="zh-CN" altLang="en-US" dirty="0" smtClean="0"/>
              <a:t>知， 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] </a:t>
            </a:r>
            <a:r>
              <a:rPr lang="zh-CN" altLang="en-US" dirty="0" smtClean="0"/>
              <a:t>内至少存在一点</a:t>
            </a:r>
            <a:r>
              <a:rPr lang="en-US" altLang="zh-CN" i="1" dirty="0" smtClean="0">
                <a:latin typeface="Symbol" pitchFamily="18" charset="2"/>
              </a:rPr>
              <a:t>h</a:t>
            </a:r>
            <a:r>
              <a:rPr lang="en-US" altLang="zh-CN" dirty="0" smtClean="0">
                <a:latin typeface="Symbol" pitchFamily="18" charset="2"/>
              </a:rPr>
              <a:t> </a:t>
            </a:r>
            <a:r>
              <a:rPr lang="zh-CN" altLang="en-US" dirty="0" smtClean="0"/>
              <a:t>，使得</a:t>
            </a:r>
          </a:p>
          <a:p>
            <a:pPr>
              <a:buFont typeface="Wingdings 3" pitchFamily="18" charset="2"/>
              <a:buNone/>
            </a:pPr>
            <a:endParaRPr lang="zh-CN" altLang="en-US" dirty="0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zh-CN" altLang="en-US" dirty="0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dirty="0" smtClean="0"/>
              <a:t>从而</a:t>
            </a:r>
            <a:r>
              <a:rPr lang="zh-CN" altLang="en-US" dirty="0" smtClean="0">
                <a:sym typeface="Symbol" pitchFamily="18" charset="2"/>
              </a:rPr>
              <a:t> </a:t>
            </a:r>
            <a:r>
              <a:rPr lang="en-US" altLang="zh-CN" i="1" dirty="0" smtClean="0">
                <a:sym typeface="Symbol" pitchFamily="18" charset="2"/>
              </a:rPr>
              <a:t>f</a:t>
            </a:r>
            <a:r>
              <a:rPr lang="en-US" altLang="zh-CN" dirty="0" smtClean="0">
                <a:sym typeface="Symbol" pitchFamily="18" charset="2"/>
              </a:rPr>
              <a:t> (</a:t>
            </a:r>
            <a:r>
              <a:rPr lang="en-US" altLang="zh-CN" i="1" dirty="0" smtClean="0">
                <a:latin typeface="Symbol" pitchFamily="18" charset="2"/>
                <a:sym typeface="Symbol" pitchFamily="18" charset="2"/>
              </a:rPr>
              <a:t>h</a:t>
            </a:r>
            <a:r>
              <a:rPr lang="en-US" altLang="zh-CN" dirty="0" smtClean="0">
                <a:sym typeface="Symbol" pitchFamily="18" charset="2"/>
              </a:rPr>
              <a:t>) = </a:t>
            </a:r>
            <a:r>
              <a:rPr lang="en-US" altLang="zh-CN" i="1" dirty="0" smtClean="0">
                <a:sym typeface="Symbol" pitchFamily="18" charset="2"/>
              </a:rPr>
              <a:t>f</a:t>
            </a:r>
            <a:r>
              <a:rPr lang="en-US" altLang="zh-CN" dirty="0" smtClean="0">
                <a:sym typeface="Symbol" pitchFamily="18" charset="2"/>
              </a:rPr>
              <a:t> (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) </a:t>
            </a:r>
            <a:r>
              <a:rPr lang="zh-CN" altLang="en-US" dirty="0" smtClean="0"/>
              <a:t>且</a:t>
            </a:r>
            <a:r>
              <a:rPr lang="en-US" altLang="zh-CN" i="1" dirty="0" smtClean="0">
                <a:latin typeface="Symbol" pitchFamily="18" charset="2"/>
              </a:rPr>
              <a:t>h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&lt;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en-US" altLang="zh-CN" i="1" dirty="0" smtClean="0">
                <a:sym typeface="Symbol" pitchFamily="18" charset="2"/>
              </a:rPr>
              <a:t>b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zh-CN" altLang="en-US" dirty="0" smtClean="0"/>
              <a:t>．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因为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dirty="0" smtClean="0"/>
              <a:t> 在</a:t>
            </a:r>
            <a:r>
              <a:rPr lang="en-US" altLang="zh-CN" dirty="0" smtClean="0"/>
              <a:t>[</a:t>
            </a:r>
            <a:r>
              <a:rPr lang="en-US" altLang="zh-CN" i="1" dirty="0" smtClean="0">
                <a:latin typeface="Symbol" pitchFamily="18" charset="2"/>
              </a:rPr>
              <a:t>h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]</a:t>
            </a:r>
            <a:r>
              <a:rPr lang="en-US" altLang="zh-CN" dirty="0" smtClean="0">
                <a:sym typeface="Symbol" pitchFamily="18" charset="2"/>
              </a:rPr>
              <a:t>  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] </a:t>
            </a:r>
            <a:r>
              <a:rPr lang="zh-CN" altLang="en-US" dirty="0" smtClean="0"/>
              <a:t>上连续，在 </a:t>
            </a:r>
            <a:r>
              <a:rPr lang="en-US" altLang="zh-CN" dirty="0" smtClean="0"/>
              <a:t>(</a:t>
            </a:r>
            <a:r>
              <a:rPr lang="en-US" altLang="zh-CN" i="1" dirty="0" smtClean="0">
                <a:latin typeface="Symbol" pitchFamily="18" charset="2"/>
              </a:rPr>
              <a:t>h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) </a:t>
            </a:r>
            <a:r>
              <a:rPr lang="zh-CN" altLang="en-US" dirty="0" smtClean="0"/>
              <a:t>内可导，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再由</a:t>
            </a:r>
            <a:r>
              <a:rPr lang="zh-CN" altLang="en-US" dirty="0" smtClean="0">
                <a:solidFill>
                  <a:srgbClr val="0000FF"/>
                </a:solidFill>
              </a:rPr>
              <a:t>罗尔定理</a:t>
            </a:r>
            <a:r>
              <a:rPr lang="zh-CN" altLang="en-US" dirty="0" smtClean="0"/>
              <a:t>知，存在</a:t>
            </a:r>
            <a:r>
              <a:rPr lang="en-US" altLang="zh-CN" i="1" dirty="0" smtClean="0">
                <a:latin typeface="Symbol" pitchFamily="18" charset="2"/>
              </a:rPr>
              <a:t>x</a:t>
            </a:r>
            <a:r>
              <a:rPr lang="zh-CN" altLang="en-US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 (</a:t>
            </a:r>
            <a:r>
              <a:rPr lang="en-US" altLang="zh-CN" i="1" dirty="0" smtClean="0">
                <a:latin typeface="Symbol" pitchFamily="18" charset="2"/>
              </a:rPr>
              <a:t>h</a:t>
            </a:r>
            <a:r>
              <a:rPr lang="en-US" altLang="zh-CN" dirty="0" smtClean="0">
                <a:sym typeface="Symbol" pitchFamily="18" charset="2"/>
              </a:rPr>
              <a:t>, </a:t>
            </a:r>
            <a:r>
              <a:rPr lang="en-US" altLang="zh-CN" i="1" dirty="0" smtClean="0">
                <a:sym typeface="Symbol" pitchFamily="18" charset="2"/>
              </a:rPr>
              <a:t>b</a:t>
            </a:r>
            <a:r>
              <a:rPr lang="en-US" altLang="zh-CN" dirty="0" smtClean="0">
                <a:sym typeface="Symbol" pitchFamily="18" charset="2"/>
              </a:rPr>
              <a:t>) 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，使得 </a:t>
            </a:r>
            <a:r>
              <a:rPr lang="en-US" altLang="zh-CN" i="1" dirty="0" smtClean="0"/>
              <a:t>f </a:t>
            </a:r>
            <a:r>
              <a:rPr lang="en-US" altLang="zh-CN" dirty="0" smtClean="0">
                <a:sym typeface="Symbol" pitchFamily="18" charset="2"/>
              </a:rPr>
              <a:t></a:t>
            </a:r>
            <a:r>
              <a:rPr lang="en-US" altLang="zh-CN" dirty="0" smtClean="0"/>
              <a:t>(</a:t>
            </a:r>
            <a:r>
              <a:rPr lang="en-US" altLang="zh-CN" i="1" dirty="0" smtClean="0">
                <a:latin typeface="Symbol" pitchFamily="18" charset="2"/>
              </a:rPr>
              <a:t>x</a:t>
            </a:r>
            <a:r>
              <a:rPr lang="en-US" altLang="zh-CN" dirty="0" smtClean="0"/>
              <a:t>) = 0 </a:t>
            </a:r>
            <a:r>
              <a:rPr lang="zh-CN" altLang="en-US" dirty="0" smtClean="0"/>
              <a:t>． </a:t>
            </a:r>
          </a:p>
        </p:txBody>
      </p:sp>
      <p:graphicFrame>
        <p:nvGraphicFramePr>
          <p:cNvPr id="95235" name="Object 3"/>
          <p:cNvGraphicFramePr>
            <a:graphicFrameLocks noChangeAspect="1"/>
          </p:cNvGraphicFramePr>
          <p:nvPr/>
        </p:nvGraphicFramePr>
        <p:xfrm>
          <a:off x="2797175" y="745297"/>
          <a:ext cx="2927350" cy="658813"/>
        </p:xfrm>
        <a:graphic>
          <a:graphicData uri="http://schemas.openxmlformats.org/presentationml/2006/ole">
            <p:oleObj spid="_x0000_s26626" name="Equation" r:id="rId4" imgW="1587240" imgH="330120" progId="Equation.DSMT4">
              <p:embed/>
            </p:oleObj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3095625" y="3357562"/>
          <a:ext cx="2951163" cy="658813"/>
        </p:xfrm>
        <a:graphic>
          <a:graphicData uri="http://schemas.openxmlformats.org/presentationml/2006/ole">
            <p:oleObj spid="_x0000_s26627" name="Equation" r:id="rId5" imgW="1600200" imgH="330120" progId="Equation.DSMT4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2786063" y="785813"/>
            <a:ext cx="2857500" cy="64293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1504950" y="3489325"/>
          <a:ext cx="1638300" cy="404812"/>
        </p:xfrm>
        <a:graphic>
          <a:graphicData uri="http://schemas.openxmlformats.org/presentationml/2006/ole">
            <p:oleObj spid="_x0000_s26628" name="Equation" r:id="rId6" imgW="888840" imgH="203040" progId="Equation.DSMT4">
              <p:embed/>
            </p:oleObj>
          </a:graphicData>
        </a:graphic>
      </p:graphicFrame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816225" y="4257684"/>
            <a:ext cx="20161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786182" y="3155052"/>
            <a:ext cx="3286148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/>
          </p:cNvSpPr>
          <p:nvPr>
            <p:ph type="body" idx="4294967295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设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可导，                      ，求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注意：</a:t>
            </a:r>
            <a:r>
              <a:rPr lang="zh-CN" altLang="en-US" smtClean="0"/>
              <a:t>极限运算与定积分运算不能随意交换运算次序．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解题思路：</a:t>
            </a:r>
            <a:r>
              <a:rPr lang="zh-CN" altLang="en-US" smtClean="0"/>
              <a:t>利用积分中值定理去掉积分号．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因为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可导（从而连续）， 所以在 </a:t>
            </a:r>
            <a:r>
              <a:rPr lang="en-US" altLang="zh-CN" smtClean="0"/>
              <a:t>[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x </a:t>
            </a:r>
            <a:r>
              <a:rPr lang="en-US" altLang="zh-CN" smtClean="0"/>
              <a:t>+2] </a:t>
            </a:r>
            <a:r>
              <a:rPr lang="zh-CN" altLang="en-US" smtClean="0"/>
              <a:t>内至少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存在一点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smtClean="0">
                <a:latin typeface="Symbol" pitchFamily="18" charset="2"/>
              </a:rPr>
              <a:t> </a:t>
            </a:r>
            <a:r>
              <a:rPr lang="zh-CN" altLang="en-US" smtClean="0"/>
              <a:t>，使得</a:t>
            </a: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744538" y="3498850"/>
          <a:ext cx="7753350" cy="1644650"/>
        </p:xfrm>
        <a:graphic>
          <a:graphicData uri="http://schemas.openxmlformats.org/presentationml/2006/ole">
            <p:oleObj spid="_x0000_s27650" name="Equation" r:id="rId4" imgW="4203360" imgH="825480" progId="Equation.DSMT4">
              <p:embed/>
            </p:oleObj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3190875" y="350838"/>
          <a:ext cx="1639888" cy="557212"/>
        </p:xfrm>
        <a:graphic>
          <a:graphicData uri="http://schemas.openxmlformats.org/presentationml/2006/ole">
            <p:oleObj spid="_x0000_s27651" name="Equation" r:id="rId5" imgW="888840" imgH="279360" progId="Equation.DSMT4">
              <p:embed/>
            </p:oleObj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5429250" y="179388"/>
          <a:ext cx="2670175" cy="809625"/>
        </p:xfrm>
        <a:graphic>
          <a:graphicData uri="http://schemas.openxmlformats.org/presentationml/2006/ole">
            <p:oleObj spid="_x0000_s27652" name="Equation" r:id="rId6" imgW="1447560" imgH="406080" progId="Equation.DSMT4">
              <p:embed/>
            </p:oleObj>
          </a:graphicData>
        </a:graphic>
      </p:graphicFrame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785813" y="4103688"/>
            <a:ext cx="509587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530600" y="4103688"/>
            <a:ext cx="509588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786438" y="3563938"/>
            <a:ext cx="2214562" cy="165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8001000" y="4103688"/>
            <a:ext cx="642938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602163" y="3938588"/>
            <a:ext cx="287337" cy="79375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089775" y="3533775"/>
            <a:ext cx="288925" cy="79375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899275" y="4337050"/>
            <a:ext cx="288925" cy="79533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3714750" y="4954588"/>
          <a:ext cx="619125" cy="257175"/>
        </p:xfrm>
        <a:graphic>
          <a:graphicData uri="http://schemas.openxmlformats.org/presentationml/2006/ole">
            <p:oleObj spid="_x0000_s27653" name="Equation" r:id="rId7" imgW="457200" imgH="190440" progId="Equation.DSMT4">
              <p:embed/>
            </p:oleObj>
          </a:graphicData>
        </a:graphic>
      </p:graphicFrame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4303713" y="4810125"/>
          <a:ext cx="1339850" cy="547688"/>
        </p:xfrm>
        <a:graphic>
          <a:graphicData uri="http://schemas.openxmlformats.org/presentationml/2006/ole">
            <p:oleObj spid="_x0000_s27654" name="Equation" r:id="rId8" imgW="990360" imgH="406080" progId="Equation.DSMT4">
              <p:embed/>
            </p:oleObj>
          </a:graphicData>
        </a:graphic>
      </p:graphicFrame>
      <p:sp>
        <p:nvSpPr>
          <p:cNvPr id="15" name="矩形 14"/>
          <p:cNvSpPr/>
          <p:nvPr/>
        </p:nvSpPr>
        <p:spPr>
          <a:xfrm>
            <a:off x="3214688" y="254000"/>
            <a:ext cx="1652587" cy="642938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887913" y="4000500"/>
            <a:ext cx="612775" cy="642938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zh-CN" smtClean="0"/>
              <a:t>习题</a:t>
            </a:r>
            <a:r>
              <a:rPr lang="en-US" altLang="zh-CN" smtClean="0"/>
              <a:t>5 −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en-US" altLang="zh-CN" smtClean="0"/>
              <a:t>1</a:t>
            </a:r>
          </a:p>
          <a:p>
            <a:pPr lvl="1"/>
            <a:r>
              <a:rPr lang="en-US" altLang="zh-CN" smtClean="0"/>
              <a:t>4(3)(4)</a:t>
            </a:r>
          </a:p>
          <a:p>
            <a:pPr lvl="1"/>
            <a:r>
              <a:rPr lang="zh-CN" altLang="en-US" smtClean="0"/>
              <a:t>1</a:t>
            </a:r>
            <a:r>
              <a:rPr lang="en-US" altLang="zh-CN" smtClean="0"/>
              <a:t>0(4)</a:t>
            </a:r>
          </a:p>
          <a:p>
            <a:pPr lvl="1"/>
            <a:r>
              <a:rPr lang="zh-CN" altLang="en-US" smtClean="0"/>
              <a:t>1</a:t>
            </a:r>
            <a:r>
              <a:rPr lang="en-US" altLang="zh-CN" smtClean="0"/>
              <a:t>2</a:t>
            </a:r>
          </a:p>
          <a:p>
            <a:pPr lvl="1"/>
            <a:r>
              <a:rPr lang="en-US" altLang="zh-CN" smtClean="0"/>
              <a:t>13(1)(3)</a:t>
            </a:r>
            <a:endParaRPr lang="zh-CN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作业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前言</a:t>
            </a:r>
          </a:p>
        </p:txBody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曲边梯形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由曲边梯形派生的图形：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问题：</a:t>
            </a:r>
            <a:r>
              <a:rPr lang="zh-CN" altLang="en-US" smtClean="0"/>
              <a:t>如何求曲边梯形的面积？</a:t>
            </a:r>
            <a:endParaRPr lang="en-US" altLang="zh-CN" smtClean="0"/>
          </a:p>
        </p:txBody>
      </p:sp>
      <p:pic>
        <p:nvPicPr>
          <p:cNvPr id="51204" name="Picture 4" descr="曲边梯形派生的图形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6713" y="3357563"/>
            <a:ext cx="84105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8" name="Picture 5" descr="曲边梯形的面积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76513" y="720725"/>
            <a:ext cx="3990975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4306888" y="3536950"/>
            <a:ext cx="1016000" cy="1158875"/>
            <a:chOff x="2713" y="2228"/>
            <a:chExt cx="640" cy="730"/>
          </a:xfrm>
        </p:grpSpPr>
        <p:graphicFrame>
          <p:nvGraphicFramePr>
            <p:cNvPr id="3083" name="Object 6"/>
            <p:cNvGraphicFramePr>
              <a:graphicFrameLocks noChangeAspect="1"/>
            </p:cNvGraphicFramePr>
            <p:nvPr/>
          </p:nvGraphicFramePr>
          <p:xfrm>
            <a:off x="2713" y="2228"/>
            <a:ext cx="640" cy="204"/>
          </p:xfrm>
          <a:graphic>
            <a:graphicData uri="http://schemas.openxmlformats.org/presentationml/2006/ole">
              <p:oleObj spid="_x0000_s3083" name="Equation" r:id="rId5" imgW="634680" imgH="203040" progId="Equation.DSMT4">
                <p:embed/>
              </p:oleObj>
            </a:graphicData>
          </a:graphic>
        </p:graphicFrame>
        <p:graphicFrame>
          <p:nvGraphicFramePr>
            <p:cNvPr id="3084" name="Object 7"/>
            <p:cNvGraphicFramePr>
              <a:graphicFrameLocks noChangeAspect="1"/>
            </p:cNvGraphicFramePr>
            <p:nvPr/>
          </p:nvGraphicFramePr>
          <p:xfrm>
            <a:off x="2727" y="2754"/>
            <a:ext cx="614" cy="204"/>
          </p:xfrm>
          <a:graphic>
            <a:graphicData uri="http://schemas.openxmlformats.org/presentationml/2006/ole">
              <p:oleObj spid="_x0000_s3084" name="Equation" r:id="rId6" imgW="609480" imgH="203040" progId="Equation.DSMT4">
                <p:embed/>
              </p:oleObj>
            </a:graphicData>
          </a:graphic>
        </p:graphicFrame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995738" y="5027613"/>
            <a:ext cx="1646237" cy="325437"/>
            <a:chOff x="2517" y="3182"/>
            <a:chExt cx="1037" cy="205"/>
          </a:xfrm>
        </p:grpSpPr>
        <p:graphicFrame>
          <p:nvGraphicFramePr>
            <p:cNvPr id="3081" name="Object 8"/>
            <p:cNvGraphicFramePr>
              <a:graphicFrameLocks noChangeAspect="1"/>
            </p:cNvGraphicFramePr>
            <p:nvPr/>
          </p:nvGraphicFramePr>
          <p:xfrm>
            <a:off x="2517" y="3202"/>
            <a:ext cx="141" cy="166"/>
          </p:xfrm>
          <a:graphic>
            <a:graphicData uri="http://schemas.openxmlformats.org/presentationml/2006/ole">
              <p:oleObj spid="_x0000_s3081" name="Equation" r:id="rId7" imgW="139680" imgH="164880" progId="Equation.DSMT4">
                <p:embed/>
              </p:oleObj>
            </a:graphicData>
          </a:graphic>
        </p:graphicFrame>
        <p:graphicFrame>
          <p:nvGraphicFramePr>
            <p:cNvPr id="3082" name="Object 9"/>
            <p:cNvGraphicFramePr>
              <a:graphicFrameLocks noChangeAspect="1"/>
            </p:cNvGraphicFramePr>
            <p:nvPr/>
          </p:nvGraphicFramePr>
          <p:xfrm>
            <a:off x="3413" y="3182"/>
            <a:ext cx="141" cy="205"/>
          </p:xfrm>
          <a:graphic>
            <a:graphicData uri="http://schemas.openxmlformats.org/presentationml/2006/ole">
              <p:oleObj spid="_x0000_s3082" name="Equation" r:id="rId8" imgW="139680" imgH="203040" progId="Equation.DSMT4">
                <p:embed/>
              </p:oleObj>
            </a:graphicData>
          </a:graphic>
        </p:graphicFrame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670675" y="5027613"/>
            <a:ext cx="1646238" cy="325437"/>
            <a:chOff x="2517" y="3182"/>
            <a:chExt cx="1037" cy="205"/>
          </a:xfrm>
        </p:grpSpPr>
        <p:graphicFrame>
          <p:nvGraphicFramePr>
            <p:cNvPr id="3079" name="Object 12"/>
            <p:cNvGraphicFramePr>
              <a:graphicFrameLocks noChangeAspect="1"/>
            </p:cNvGraphicFramePr>
            <p:nvPr/>
          </p:nvGraphicFramePr>
          <p:xfrm>
            <a:off x="2517" y="3202"/>
            <a:ext cx="141" cy="166"/>
          </p:xfrm>
          <a:graphic>
            <a:graphicData uri="http://schemas.openxmlformats.org/presentationml/2006/ole">
              <p:oleObj spid="_x0000_s3079" name="Equation" r:id="rId9" imgW="139680" imgH="164880" progId="Equation.DSMT4">
                <p:embed/>
              </p:oleObj>
            </a:graphicData>
          </a:graphic>
        </p:graphicFrame>
        <p:graphicFrame>
          <p:nvGraphicFramePr>
            <p:cNvPr id="3080" name="Object 13"/>
            <p:cNvGraphicFramePr>
              <a:graphicFrameLocks noChangeAspect="1"/>
            </p:cNvGraphicFramePr>
            <p:nvPr/>
          </p:nvGraphicFramePr>
          <p:xfrm>
            <a:off x="3413" y="3182"/>
            <a:ext cx="141" cy="205"/>
          </p:xfrm>
          <a:graphic>
            <a:graphicData uri="http://schemas.openxmlformats.org/presentationml/2006/ole">
              <p:oleObj spid="_x0000_s3080" name="Equation" r:id="rId10" imgW="139680" imgH="203040" progId="Equation.DSMT4">
                <p:embed/>
              </p:oleObj>
            </a:graphicData>
          </a:graphic>
        </p:graphicFrame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11188" y="5027613"/>
            <a:ext cx="2089150" cy="325437"/>
            <a:chOff x="385" y="3167"/>
            <a:chExt cx="1316" cy="205"/>
          </a:xfrm>
        </p:grpSpPr>
        <p:graphicFrame>
          <p:nvGraphicFramePr>
            <p:cNvPr id="3077" name="Object 15"/>
            <p:cNvGraphicFramePr>
              <a:graphicFrameLocks noChangeAspect="1"/>
            </p:cNvGraphicFramePr>
            <p:nvPr/>
          </p:nvGraphicFramePr>
          <p:xfrm>
            <a:off x="385" y="3187"/>
            <a:ext cx="141" cy="166"/>
          </p:xfrm>
          <a:graphic>
            <a:graphicData uri="http://schemas.openxmlformats.org/presentationml/2006/ole">
              <p:oleObj spid="_x0000_s3077" name="Equation" r:id="rId11" imgW="139680" imgH="164880" progId="Equation.DSMT4">
                <p:embed/>
              </p:oleObj>
            </a:graphicData>
          </a:graphic>
        </p:graphicFrame>
        <p:graphicFrame>
          <p:nvGraphicFramePr>
            <p:cNvPr id="3078" name="Object 16"/>
            <p:cNvGraphicFramePr>
              <a:graphicFrameLocks noChangeAspect="1"/>
            </p:cNvGraphicFramePr>
            <p:nvPr/>
          </p:nvGraphicFramePr>
          <p:xfrm>
            <a:off x="1560" y="3167"/>
            <a:ext cx="141" cy="205"/>
          </p:xfrm>
          <a:graphic>
            <a:graphicData uri="http://schemas.openxmlformats.org/presentationml/2006/ole">
              <p:oleObj spid="_x0000_s3078" name="Equation" r:id="rId12" imgW="139680" imgH="203040" progId="Equation.DSMT4">
                <p:embed/>
              </p:oleObj>
            </a:graphicData>
          </a:graphic>
        </p:graphicFrame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7011988" y="3536950"/>
            <a:ext cx="1016000" cy="1158875"/>
            <a:chOff x="2713" y="2228"/>
            <a:chExt cx="640" cy="730"/>
          </a:xfrm>
        </p:grpSpPr>
        <p:graphicFrame>
          <p:nvGraphicFramePr>
            <p:cNvPr id="3075" name="Object 20"/>
            <p:cNvGraphicFramePr>
              <a:graphicFrameLocks noChangeAspect="1"/>
            </p:cNvGraphicFramePr>
            <p:nvPr/>
          </p:nvGraphicFramePr>
          <p:xfrm>
            <a:off x="2713" y="2228"/>
            <a:ext cx="640" cy="204"/>
          </p:xfrm>
          <a:graphic>
            <a:graphicData uri="http://schemas.openxmlformats.org/presentationml/2006/ole">
              <p:oleObj spid="_x0000_s3075" name="Equation" r:id="rId13" imgW="634680" imgH="203040" progId="Equation.DSMT4">
                <p:embed/>
              </p:oleObj>
            </a:graphicData>
          </a:graphic>
        </p:graphicFrame>
        <p:graphicFrame>
          <p:nvGraphicFramePr>
            <p:cNvPr id="3076" name="Object 21"/>
            <p:cNvGraphicFramePr>
              <a:graphicFrameLocks noChangeAspect="1"/>
            </p:cNvGraphicFramePr>
            <p:nvPr/>
          </p:nvGraphicFramePr>
          <p:xfrm>
            <a:off x="2727" y="2754"/>
            <a:ext cx="614" cy="204"/>
          </p:xfrm>
          <a:graphic>
            <a:graphicData uri="http://schemas.openxmlformats.org/presentationml/2006/ole">
              <p:oleObj spid="_x0000_s3076" name="Equation" r:id="rId14" imgW="609480" imgH="203040" progId="Equation.DSMT4">
                <p:embed/>
              </p:oleObj>
            </a:graphicData>
          </a:graphic>
        </p:graphicFrame>
      </p:grpSp>
      <p:graphicFrame>
        <p:nvGraphicFramePr>
          <p:cNvPr id="51224" name="Object 24"/>
          <p:cNvGraphicFramePr>
            <a:graphicFrameLocks noChangeAspect="1"/>
          </p:cNvGraphicFramePr>
          <p:nvPr/>
        </p:nvGraphicFramePr>
        <p:xfrm>
          <a:off x="1476375" y="3954463"/>
          <a:ext cx="1014413" cy="323850"/>
        </p:xfrm>
        <a:graphic>
          <a:graphicData uri="http://schemas.openxmlformats.org/presentationml/2006/ole">
            <p:oleObj spid="_x0000_s3074" name="Equation" r:id="rId15" imgW="63468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一、引例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0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曲边梯形的面积</a:t>
            </a:r>
            <a:endParaRPr lang="en-US" altLang="zh-CN" smtClean="0"/>
          </a:p>
        </p:txBody>
      </p:sp>
      <p:pic>
        <p:nvPicPr>
          <p:cNvPr id="44036" name="Picture 4" descr="曲边梯形的面积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50" y="2070100"/>
            <a:ext cx="74295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7" name="Picture 5" descr="曲边梯形的面积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50" y="2070100"/>
            <a:ext cx="74295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6156325" y="142875"/>
            <a:ext cx="2487613" cy="1357313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5000" lnSpcReduction="20000"/>
          </a:bodyPr>
          <a:lstStyle/>
          <a:p>
            <a:pPr marL="457200" indent="-457200" algn="l">
              <a:lnSpc>
                <a:spcPct val="120000"/>
              </a:lnSpc>
              <a:buFontTx/>
              <a:buAutoNum type="arabicParenBoth"/>
              <a:defRPr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分割（大化小）</a:t>
            </a:r>
            <a:endParaRPr lang="en-US" altLang="zh-CN" sz="2400" b="1" dirty="0"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20000"/>
              </a:lnSpc>
              <a:buFontTx/>
              <a:buAutoNum type="arabicParenBoth"/>
              <a:defRPr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近似（常代变）</a:t>
            </a:r>
            <a:endParaRPr lang="en-US" altLang="zh-CN" sz="2400" b="1" dirty="0"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20000"/>
              </a:lnSpc>
              <a:buFontTx/>
              <a:buAutoNum type="arabicParenBoth"/>
              <a:defRPr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求和</a:t>
            </a:r>
            <a:endParaRPr lang="en-US" altLang="zh-CN" sz="2400" b="1" dirty="0"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20000"/>
              </a:lnSpc>
              <a:buFontTx/>
              <a:buAutoNum type="arabicParenBoth"/>
              <a:defRPr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取极限</a:t>
            </a:r>
            <a:endParaRPr lang="en-US" altLang="zh-CN" sz="2400" b="1" dirty="0"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79650" y="2205038"/>
          <a:ext cx="4092575" cy="409575"/>
        </p:xfrm>
        <a:graphic>
          <a:graphicData uri="http://schemas.openxmlformats.org/presentationml/2006/ole">
            <p:oleObj spid="_x0000_s4098" name="Equation" r:id="rId6" imgW="2286000" imgH="228600" progId="Equation.DSMT4">
              <p:embed/>
            </p:oleObj>
          </a:graphicData>
        </a:graphic>
      </p:graphicFrame>
      <p:pic>
        <p:nvPicPr>
          <p:cNvPr id="44038" name="Picture 6" descr="曲边梯形的面积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57250" y="2070100"/>
            <a:ext cx="74295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9" name="Picture 7" descr="曲边梯形的面积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57250" y="2070100"/>
            <a:ext cx="74295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0" name="Picture 8" descr="曲边梯形的面积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57250" y="2070100"/>
            <a:ext cx="74295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1" name="Picture 9" descr="曲边梯形的面积6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57250" y="2070100"/>
            <a:ext cx="74295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2" name="Picture 10" descr="曲边梯形的面积7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57250" y="2070100"/>
            <a:ext cx="74295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1704975" y="2205038"/>
          <a:ext cx="6251575" cy="409575"/>
        </p:xfrm>
        <a:graphic>
          <a:graphicData uri="http://schemas.openxmlformats.org/presentationml/2006/ole">
            <p:oleObj spid="_x0000_s4099" name="Equation" r:id="rId12" imgW="3492360" imgH="228600" progId="Equation.DSMT4">
              <p:embed/>
            </p:oleObj>
          </a:graphicData>
        </a:graphic>
      </p:graphicFrame>
      <p:graphicFrame>
        <p:nvGraphicFramePr>
          <p:cNvPr id="3" name="Object 16"/>
          <p:cNvGraphicFramePr>
            <a:graphicFrameLocks noChangeAspect="1"/>
          </p:cNvGraphicFramePr>
          <p:nvPr/>
        </p:nvGraphicFramePr>
        <p:xfrm>
          <a:off x="6804025" y="2947988"/>
          <a:ext cx="1614488" cy="409575"/>
        </p:xfrm>
        <a:graphic>
          <a:graphicData uri="http://schemas.openxmlformats.org/presentationml/2006/ole">
            <p:oleObj spid="_x0000_s4100" name="Equation" r:id="rId13" imgW="901440" imgH="228600" progId="Equation.DSMT4">
              <p:embed/>
            </p:oleObj>
          </a:graphicData>
        </a:graphic>
      </p:graphicFrame>
      <p:graphicFrame>
        <p:nvGraphicFramePr>
          <p:cNvPr id="5" name="Object 17"/>
          <p:cNvGraphicFramePr>
            <a:graphicFrameLocks noChangeAspect="1"/>
          </p:cNvGraphicFramePr>
          <p:nvPr/>
        </p:nvGraphicFramePr>
        <p:xfrm>
          <a:off x="6804025" y="3463925"/>
          <a:ext cx="1909763" cy="773113"/>
        </p:xfrm>
        <a:graphic>
          <a:graphicData uri="http://schemas.openxmlformats.org/presentationml/2006/ole">
            <p:oleObj spid="_x0000_s4101" name="Equation" r:id="rId14" imgW="1066680" imgH="431640" progId="Equation.DSMT4">
              <p:embed/>
            </p:oleObj>
          </a:graphicData>
        </a:graphic>
      </p:graphicFrame>
      <p:graphicFrame>
        <p:nvGraphicFramePr>
          <p:cNvPr id="6" name="Object 18"/>
          <p:cNvGraphicFramePr>
            <a:graphicFrameLocks noChangeAspect="1"/>
          </p:cNvGraphicFramePr>
          <p:nvPr/>
        </p:nvGraphicFramePr>
        <p:xfrm>
          <a:off x="6804025" y="4221163"/>
          <a:ext cx="2341563" cy="773112"/>
        </p:xfrm>
        <a:graphic>
          <a:graphicData uri="http://schemas.openxmlformats.org/presentationml/2006/ole">
            <p:oleObj spid="_x0000_s4102" name="Equation" r:id="rId15" imgW="1307880" imgH="431640" progId="Equation.DSMT4">
              <p:embed/>
            </p:oleObj>
          </a:graphicData>
        </a:graphic>
      </p:graphicFrame>
      <p:graphicFrame>
        <p:nvGraphicFramePr>
          <p:cNvPr id="8" name="Object 19"/>
          <p:cNvGraphicFramePr>
            <a:graphicFrameLocks noChangeAspect="1"/>
          </p:cNvGraphicFramePr>
          <p:nvPr/>
        </p:nvGraphicFramePr>
        <p:xfrm>
          <a:off x="2411413" y="6165850"/>
          <a:ext cx="3998912" cy="454025"/>
        </p:xfrm>
        <a:graphic>
          <a:graphicData uri="http://schemas.openxmlformats.org/presentationml/2006/ole">
            <p:oleObj spid="_x0000_s4103" name="Equation" r:id="rId16" imgW="2234880" imgH="253800" progId="Equation.DSMT4">
              <p:embed/>
            </p:oleObj>
          </a:graphicData>
        </a:graphic>
      </p:graphicFrame>
      <p:graphicFrame>
        <p:nvGraphicFramePr>
          <p:cNvPr id="9" name="Object 20"/>
          <p:cNvGraphicFramePr>
            <a:graphicFrameLocks noChangeAspect="1"/>
          </p:cNvGraphicFramePr>
          <p:nvPr/>
        </p:nvGraphicFramePr>
        <p:xfrm>
          <a:off x="7812088" y="6256338"/>
          <a:ext cx="977900" cy="273050"/>
        </p:xfrm>
        <a:graphic>
          <a:graphicData uri="http://schemas.openxmlformats.org/presentationml/2006/ole">
            <p:oleObj spid="_x0000_s4104" name="Equation" r:id="rId17" imgW="545760" imgH="152280" progId="Equation.DSMT4">
              <p:embed/>
            </p:oleObj>
          </a:graphicData>
        </a:graphic>
      </p:graphicFrame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6607175" y="6292850"/>
            <a:ext cx="1008063" cy="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 algn="l">
              <a:defRPr/>
            </a:pPr>
            <a:endParaRPr lang="zh-CN" altLang="en-US"/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>
            <a:off x="6607175" y="6489700"/>
            <a:ext cx="1008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stealth" w="lg" len="lg"/>
            <a:tailEnd type="none" w="lg" len="med"/>
          </a:ln>
          <a:effectLst/>
        </p:spPr>
        <p:txBody>
          <a:bodyPr/>
          <a:lstStyle/>
          <a:p>
            <a:pPr algn="l">
              <a:defRPr/>
            </a:pPr>
            <a:endParaRPr lang="zh-CN" altLang="en-US"/>
          </a:p>
        </p:txBody>
      </p:sp>
      <p:sp>
        <p:nvSpPr>
          <p:cNvPr id="44055" name="Line 23"/>
          <p:cNvSpPr>
            <a:spLocks noChangeAspect="1" noChangeShapeType="1"/>
          </p:cNvSpPr>
          <p:nvPr/>
        </p:nvSpPr>
        <p:spPr bwMode="auto">
          <a:xfrm flipH="1">
            <a:off x="7002463" y="6381750"/>
            <a:ext cx="215900" cy="215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zh-CN" altLang="en-US"/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2946400" y="142875"/>
            <a:ext cx="2994025" cy="135731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l">
              <a:lnSpc>
                <a:spcPct val="110000"/>
              </a:lnSpc>
            </a:pPr>
            <a:r>
              <a:rPr lang="zh-CN" altLang="en-US" sz="2400" b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化曲为直、以直代曲</a:t>
            </a:r>
          </a:p>
          <a:p>
            <a:pPr algn="l">
              <a:lnSpc>
                <a:spcPct val="110000"/>
              </a:lnSpc>
            </a:pPr>
            <a:r>
              <a:rPr lang="zh-CN" altLang="en-US" sz="2400" b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用已知来表示未知的</a:t>
            </a:r>
          </a:p>
          <a:p>
            <a:pPr algn="l">
              <a:lnSpc>
                <a:spcPct val="110000"/>
              </a:lnSpc>
            </a:pPr>
            <a:r>
              <a:rPr lang="zh-CN" altLang="en-US" sz="2400" b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用简单来近似复杂的</a:t>
            </a:r>
            <a:endParaRPr lang="en-US" altLang="zh-CN" sz="2400" b="1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01863" y="2928938"/>
            <a:ext cx="4645025" cy="2520950"/>
          </a:xfrm>
          <a:prstGeom prst="rect">
            <a:avLst/>
          </a:prstGeom>
          <a:solidFill>
            <a:srgbClr val="FF0000">
              <a:alpha val="40000"/>
            </a:srgbClr>
          </a:solidFill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01863" y="3900488"/>
            <a:ext cx="4645025" cy="1549400"/>
          </a:xfrm>
          <a:prstGeom prst="rect">
            <a:avLst/>
          </a:prstGeom>
          <a:solidFill>
            <a:srgbClr val="0000FF">
              <a:alpha val="40000"/>
            </a:srgbClr>
          </a:solidFill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>
              <a:ln w="28575" cmpd="sng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5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6" dur="500"/>
                                        <p:tgtEl>
                                          <p:spTgt spid="4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4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4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10" grpId="0" build="p" animBg="1"/>
      <p:bldP spid="23" grpId="0" animBg="1"/>
      <p:bldP spid="23" grpId="1" animBg="1"/>
      <p:bldP spid="24" grpId="0" animBg="1"/>
      <p:bldP spid="2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一、引例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曲边梯形的面积 </a:t>
            </a:r>
            <a:r>
              <a:rPr lang="en-US" altLang="zh-CN" smtClean="0"/>
              <a:t>——</a:t>
            </a:r>
            <a:r>
              <a:rPr lang="zh-CN" altLang="en-US" smtClean="0">
                <a:solidFill>
                  <a:srgbClr val="0000FF"/>
                </a:solidFill>
              </a:rPr>
              <a:t>化曲为直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		                               ，其中</a:t>
            </a:r>
          </a:p>
          <a:p>
            <a:endParaRPr lang="zh-CN" altLang="en-US" smtClean="0"/>
          </a:p>
          <a:p>
            <a:r>
              <a:rPr lang="zh-CN" altLang="en-US" smtClean="0"/>
              <a:t>变速直线运动的路程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已知速度 </a:t>
            </a:r>
            <a:r>
              <a:rPr lang="en-US" altLang="zh-CN" i="1" smtClean="0"/>
              <a:t>v</a:t>
            </a:r>
            <a:r>
              <a:rPr lang="en-US" altLang="zh-CN" smtClean="0"/>
              <a:t> = </a:t>
            </a:r>
            <a:r>
              <a:rPr lang="en-US" altLang="zh-CN" i="1" smtClean="0"/>
              <a:t>v</a:t>
            </a:r>
            <a:r>
              <a:rPr lang="en-US" altLang="zh-CN" smtClean="0"/>
              <a:t>(</a:t>
            </a:r>
            <a:r>
              <a:rPr lang="en-US" altLang="zh-CN" i="1" smtClean="0"/>
              <a:t>t</a:t>
            </a:r>
            <a:r>
              <a:rPr lang="en-US" altLang="zh-CN" smtClean="0"/>
              <a:t>) </a:t>
            </a:r>
            <a:r>
              <a:rPr lang="zh-CN" altLang="en-US" smtClean="0"/>
              <a:t>在时间间隔</a:t>
            </a:r>
            <a:r>
              <a:rPr lang="en-US" altLang="zh-CN" smtClean="0"/>
              <a:t>[</a:t>
            </a:r>
            <a:r>
              <a:rPr lang="en-US" altLang="zh-CN" i="1" smtClean="0"/>
              <a:t>T</a:t>
            </a:r>
            <a:r>
              <a:rPr lang="en-US" altLang="zh-CN" baseline="-25000" smtClean="0"/>
              <a:t>1</a:t>
            </a:r>
            <a:r>
              <a:rPr lang="en-US" altLang="zh-CN" smtClean="0"/>
              <a:t>, </a:t>
            </a:r>
            <a:r>
              <a:rPr lang="en-US" altLang="zh-CN" i="1" smtClean="0"/>
              <a:t>T</a:t>
            </a:r>
            <a:r>
              <a:rPr lang="en-US" altLang="zh-CN" baseline="-25000" smtClean="0"/>
              <a:t>2</a:t>
            </a:r>
            <a:r>
              <a:rPr lang="en-US" altLang="zh-CN" smtClean="0"/>
              <a:t>]</a:t>
            </a:r>
            <a:r>
              <a:rPr lang="zh-CN" altLang="en-US" smtClean="0"/>
              <a:t>内连续且 </a:t>
            </a:r>
            <a:r>
              <a:rPr lang="en-US" altLang="zh-CN" i="1" smtClean="0"/>
              <a:t>v</a:t>
            </a:r>
            <a:r>
              <a:rPr lang="en-US" altLang="zh-CN" smtClean="0"/>
              <a:t>(</a:t>
            </a:r>
            <a:r>
              <a:rPr lang="en-US" altLang="zh-CN" i="1" smtClean="0"/>
              <a:t>t</a:t>
            </a:r>
            <a:r>
              <a:rPr lang="en-US" altLang="zh-CN" smtClean="0"/>
              <a:t>) </a:t>
            </a:r>
            <a:r>
              <a:rPr lang="en-US" altLang="zh-CN" smtClean="0">
                <a:sym typeface="Symbol" pitchFamily="18" charset="2"/>
              </a:rPr>
              <a:t> 0</a:t>
            </a:r>
            <a:r>
              <a:rPr lang="zh-CN" altLang="en-US" smtClean="0">
                <a:sym typeface="Symbol" pitchFamily="18" charset="2"/>
              </a:rPr>
              <a:t>，则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	物体在这段时间内经过的路程</a:t>
            </a:r>
            <a:endParaRPr lang="en-US" altLang="zh-CN" smtClean="0">
              <a:sym typeface="Symbol" pitchFamily="18" charset="2"/>
            </a:endParaRP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		                               ，其中</a:t>
            </a:r>
            <a:endParaRPr lang="en-US" altLang="en-US" smtClean="0">
              <a:sym typeface="Symbol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58888" y="2017713"/>
          <a:ext cx="2614612" cy="863600"/>
        </p:xfrm>
        <a:graphic>
          <a:graphicData uri="http://schemas.openxmlformats.org/presentationml/2006/ole">
            <p:oleObj spid="_x0000_s5122" name="Equation" r:id="rId3" imgW="1307880" imgH="431640" progId="Equation.DSMT4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4737100" y="2205038"/>
          <a:ext cx="3986213" cy="508000"/>
        </p:xfrm>
        <a:graphic>
          <a:graphicData uri="http://schemas.openxmlformats.org/presentationml/2006/ole">
            <p:oleObj spid="_x0000_s5123" name="Equation" r:id="rId4" imgW="1993680" imgH="253800" progId="Equation.DSMT4">
              <p:embed/>
            </p:oleObj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1373188" y="4510088"/>
          <a:ext cx="2386012" cy="863600"/>
        </p:xfrm>
        <a:graphic>
          <a:graphicData uri="http://schemas.openxmlformats.org/presentationml/2006/ole">
            <p:oleObj spid="_x0000_s5124" name="Equation" r:id="rId5" imgW="1193760" imgH="431640" progId="Equation.DSMT4">
              <p:embed/>
            </p:oleObj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737100" y="4697413"/>
          <a:ext cx="3808413" cy="508000"/>
        </p:xfrm>
        <a:graphic>
          <a:graphicData uri="http://schemas.openxmlformats.org/presentationml/2006/ole">
            <p:oleObj spid="_x0000_s5125" name="Equation" r:id="rId6" imgW="1904760" imgH="253800" progId="Equation.DSMT4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6156325" y="142875"/>
            <a:ext cx="2487613" cy="1357313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5000" lnSpcReduction="20000"/>
          </a:bodyPr>
          <a:lstStyle/>
          <a:p>
            <a:pPr marL="457200" indent="-457200" algn="l">
              <a:lnSpc>
                <a:spcPct val="120000"/>
              </a:lnSpc>
              <a:buFontTx/>
              <a:buAutoNum type="arabicParenBoth"/>
              <a:defRPr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分割（大化小）</a:t>
            </a:r>
            <a:endParaRPr lang="en-US" altLang="zh-CN" sz="2400" b="1" dirty="0"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20000"/>
              </a:lnSpc>
              <a:buFontTx/>
              <a:buAutoNum type="arabicParenBoth"/>
              <a:defRPr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近似（常代变）</a:t>
            </a:r>
            <a:endParaRPr lang="en-US" altLang="zh-CN" sz="2400" b="1" dirty="0"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20000"/>
              </a:lnSpc>
              <a:buFontTx/>
              <a:buAutoNum type="arabicParenBoth"/>
              <a:defRPr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求和</a:t>
            </a:r>
            <a:endParaRPr lang="en-US" altLang="zh-CN" sz="2400" b="1" dirty="0"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20000"/>
              </a:lnSpc>
              <a:buFontTx/>
              <a:buAutoNum type="arabicParenBoth"/>
              <a:defRPr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取极限</a:t>
            </a:r>
            <a:endParaRPr lang="en-US" altLang="zh-CN" sz="2400" b="1" dirty="0"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643188" y="2205038"/>
            <a:ext cx="1222375" cy="50006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3143250" y="1531938"/>
            <a:ext cx="2017713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二、定积分的定义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</a:t>
            </a:r>
            <a:r>
              <a:rPr lang="zh-CN" altLang="en-US" smtClean="0"/>
              <a:t>上有界，在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</a:t>
            </a:r>
            <a:r>
              <a:rPr lang="zh-CN" altLang="en-US" smtClean="0"/>
              <a:t>中任意插入 </a:t>
            </a:r>
            <a:r>
              <a:rPr lang="en-US" altLang="zh-CN" i="1" smtClean="0"/>
              <a:t>n </a:t>
            </a:r>
            <a:r>
              <a:rPr lang="en-US" altLang="zh-CN" smtClean="0"/>
              <a:t>− 1 </a:t>
            </a:r>
            <a:r>
              <a:rPr lang="zh-CN" altLang="en-US" smtClean="0"/>
              <a:t>个分点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把</a:t>
            </a:r>
            <a:r>
              <a:rPr lang="zh-CN" altLang="en-US" i="1" smtClean="0"/>
              <a:t> 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 </a:t>
            </a:r>
            <a:r>
              <a:rPr lang="zh-CN" altLang="en-US" smtClean="0"/>
              <a:t>分割成 </a:t>
            </a:r>
            <a:r>
              <a:rPr lang="en-US" altLang="zh-CN" i="1" smtClean="0"/>
              <a:t>n</a:t>
            </a:r>
            <a:r>
              <a:rPr lang="en-US" altLang="zh-CN" smtClean="0"/>
              <a:t> </a:t>
            </a:r>
            <a:r>
              <a:rPr lang="zh-CN" altLang="en-US" smtClean="0"/>
              <a:t>个小区间 </a:t>
            </a:r>
            <a:r>
              <a:rPr lang="en-US" altLang="zh-CN" smtClean="0"/>
              <a:t>[</a:t>
            </a:r>
            <a:r>
              <a:rPr lang="en-US" altLang="zh-CN" i="1" smtClean="0"/>
              <a:t>x</a:t>
            </a:r>
            <a:r>
              <a:rPr lang="en-US" altLang="zh-CN" i="1" baseline="-25000" smtClean="0"/>
              <a:t>i</a:t>
            </a:r>
            <a:r>
              <a:rPr lang="en-US" altLang="zh-CN" baseline="-25000" smtClean="0"/>
              <a:t>−1 </a:t>
            </a:r>
            <a:r>
              <a:rPr lang="en-US" altLang="zh-CN" smtClean="0"/>
              <a:t>, </a:t>
            </a:r>
            <a:r>
              <a:rPr lang="en-US" altLang="zh-CN" i="1" smtClean="0"/>
              <a:t>x</a:t>
            </a:r>
            <a:r>
              <a:rPr lang="en-US" altLang="zh-CN" i="1" baseline="-25000" smtClean="0"/>
              <a:t>i</a:t>
            </a:r>
            <a:r>
              <a:rPr lang="en-US" altLang="zh-CN" baseline="-25000" smtClean="0"/>
              <a:t> </a:t>
            </a:r>
            <a:r>
              <a:rPr lang="en-US" altLang="zh-CN" smtClean="0"/>
              <a:t>]</a:t>
            </a:r>
            <a:r>
              <a:rPr lang="zh-CN" altLang="en-US" smtClean="0"/>
              <a:t>，</a:t>
            </a:r>
            <a:r>
              <a:rPr lang="en-US" altLang="zh-CN" i="1" smtClean="0"/>
              <a:t>i</a:t>
            </a:r>
            <a:r>
              <a:rPr lang="en-US" altLang="zh-CN" smtClean="0"/>
              <a:t> = 1, 2, …, </a:t>
            </a:r>
            <a:r>
              <a:rPr lang="en-US" altLang="zh-CN" i="1" smtClean="0"/>
              <a:t>n</a:t>
            </a:r>
            <a:r>
              <a:rPr lang="zh-CN" altLang="en-US" smtClean="0"/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各小区间的长度依次为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在每个小区间上任取一点 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i="1" baseline="-25000" smtClean="0"/>
              <a:t>i</a:t>
            </a:r>
            <a:r>
              <a:rPr lang="en-US" altLang="zh-CN" baseline="-25000" smtClean="0"/>
              <a:t> </a:t>
            </a:r>
            <a:r>
              <a:rPr lang="zh-CN" altLang="en-US" smtClean="0"/>
              <a:t>，</a:t>
            </a:r>
            <a:r>
              <a:rPr lang="en-US" altLang="zh-CN" i="1" smtClean="0"/>
              <a:t>i</a:t>
            </a:r>
            <a:r>
              <a:rPr lang="en-US" altLang="zh-CN" smtClean="0"/>
              <a:t> = 1, 2, …, </a:t>
            </a:r>
            <a:r>
              <a:rPr lang="en-US" altLang="zh-CN" i="1" smtClean="0"/>
              <a:t>n</a:t>
            </a:r>
            <a:r>
              <a:rPr lang="zh-CN" altLang="en-US" smtClean="0"/>
              <a:t>，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计算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51075" y="2443163"/>
          <a:ext cx="4641850" cy="457200"/>
        </p:xfrm>
        <a:graphic>
          <a:graphicData uri="http://schemas.openxmlformats.org/presentationml/2006/ole">
            <p:oleObj spid="_x0000_s6146" name="Equation" r:id="rId3" imgW="2323800" imgH="228600" progId="Equation.DSMT4">
              <p:embed/>
            </p:oleObj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1033463" y="3744913"/>
          <a:ext cx="7078662" cy="457200"/>
        </p:xfrm>
        <a:graphic>
          <a:graphicData uri="http://schemas.openxmlformats.org/presentationml/2006/ole">
            <p:oleObj spid="_x0000_s6147" name="Equation" r:id="rId4" imgW="3543120" imgH="228600" progId="Equation.DSMT4">
              <p:embed/>
            </p:oleObj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1331913" y="4718050"/>
          <a:ext cx="1320800" cy="457200"/>
        </p:xfrm>
        <a:graphic>
          <a:graphicData uri="http://schemas.openxmlformats.org/presentationml/2006/ole">
            <p:oleObj spid="_x0000_s6148" name="Equation" r:id="rId5" imgW="660240" imgH="228600" progId="Equation.DSMT4">
              <p:embed/>
            </p:oleObj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2824163" y="4514850"/>
          <a:ext cx="1676400" cy="863600"/>
        </p:xfrm>
        <a:graphic>
          <a:graphicData uri="http://schemas.openxmlformats.org/presentationml/2006/ole">
            <p:oleObj spid="_x0000_s6149" name="Equation" r:id="rId6" imgW="838080" imgH="43164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808413" y="1960563"/>
            <a:ext cx="4321175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pic>
        <p:nvPicPr>
          <p:cNvPr id="10" name="Picture 4" descr="曲边梯形的面积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72063" y="4613275"/>
            <a:ext cx="4071937" cy="224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 descr="曲边梯形的面积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72063" y="4613275"/>
            <a:ext cx="4071937" cy="224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 descr="曲边梯形的面积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072063" y="4613275"/>
            <a:ext cx="4071937" cy="224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7" descr="曲边梯形的面积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072063" y="4613275"/>
            <a:ext cx="4071937" cy="224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 descr="曲边梯形的面积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072063" y="4613275"/>
            <a:ext cx="4071937" cy="224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9" descr="曲边梯形的面积6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072063" y="4613275"/>
            <a:ext cx="4071937" cy="224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0" descr="曲边梯形的面积7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072063" y="4613275"/>
            <a:ext cx="4071937" cy="224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6156325" y="142875"/>
            <a:ext cx="2487613" cy="1357313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5000" lnSpcReduction="20000"/>
          </a:bodyPr>
          <a:lstStyle/>
          <a:p>
            <a:pPr marL="457200" indent="-457200" algn="l">
              <a:lnSpc>
                <a:spcPct val="120000"/>
              </a:lnSpc>
              <a:buFontTx/>
              <a:buAutoNum type="arabicParenBoth"/>
              <a:defRPr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分割（大化小）</a:t>
            </a:r>
            <a:endParaRPr lang="en-US" altLang="zh-CN" sz="2400" b="1" dirty="0"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20000"/>
              </a:lnSpc>
              <a:buFontTx/>
              <a:buAutoNum type="arabicParenBoth"/>
              <a:defRPr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近似（常代变）</a:t>
            </a:r>
            <a:endParaRPr lang="en-US" altLang="zh-CN" sz="2400" b="1" dirty="0"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20000"/>
              </a:lnSpc>
              <a:buFontTx/>
              <a:buAutoNum type="arabicParenBoth"/>
              <a:defRPr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求和</a:t>
            </a:r>
            <a:endParaRPr lang="en-US" altLang="zh-CN" sz="2400" b="1" dirty="0"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20000"/>
              </a:lnSpc>
              <a:buFontTx/>
              <a:buAutoNum type="arabicParenBoth"/>
              <a:defRPr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取极限</a:t>
            </a:r>
            <a:endParaRPr lang="en-US" altLang="zh-CN" sz="2400" b="1" dirty="0"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二、定积分的定义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定义（续）：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令                                               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如果不论对 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 </a:t>
            </a:r>
            <a:r>
              <a:rPr lang="zh-CN" altLang="en-US" smtClean="0"/>
              <a:t>采取何种分法，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也不论小区间 </a:t>
            </a:r>
            <a:r>
              <a:rPr lang="en-US" altLang="zh-CN" smtClean="0"/>
              <a:t>[</a:t>
            </a:r>
            <a:r>
              <a:rPr lang="en-US" altLang="zh-CN" i="1" smtClean="0"/>
              <a:t>x</a:t>
            </a:r>
            <a:r>
              <a:rPr lang="en-US" altLang="zh-CN" i="1" baseline="-25000" smtClean="0"/>
              <a:t>i</a:t>
            </a:r>
            <a:r>
              <a:rPr lang="en-US" altLang="zh-CN" baseline="-25000" smtClean="0"/>
              <a:t>−1 </a:t>
            </a:r>
            <a:r>
              <a:rPr lang="en-US" altLang="zh-CN" smtClean="0"/>
              <a:t>, </a:t>
            </a:r>
            <a:r>
              <a:rPr lang="en-US" altLang="zh-CN" i="1" smtClean="0"/>
              <a:t>x</a:t>
            </a:r>
            <a:r>
              <a:rPr lang="en-US" altLang="zh-CN" i="1" baseline="-25000" smtClean="0"/>
              <a:t>i</a:t>
            </a:r>
            <a:r>
              <a:rPr lang="en-US" altLang="zh-CN" baseline="-25000" smtClean="0"/>
              <a:t> </a:t>
            </a:r>
            <a:r>
              <a:rPr lang="en-US" altLang="zh-CN" smtClean="0"/>
              <a:t>] </a:t>
            </a:r>
            <a:r>
              <a:rPr lang="zh-CN" altLang="en-US" smtClean="0"/>
              <a:t>上的 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i="1" baseline="-25000" smtClean="0"/>
              <a:t>i</a:t>
            </a:r>
            <a:r>
              <a:rPr lang="en-US" altLang="zh-CN" baseline="-25000" smtClean="0"/>
              <a:t> </a:t>
            </a:r>
            <a:r>
              <a:rPr lang="en-US" altLang="zh-CN" smtClean="0"/>
              <a:t> </a:t>
            </a:r>
            <a:r>
              <a:rPr lang="zh-CN" altLang="en-US" smtClean="0"/>
              <a:t>如何选取，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只要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 0</a:t>
            </a:r>
            <a:r>
              <a:rPr lang="zh-CN" altLang="en-US" smtClean="0"/>
              <a:t>，总有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就把这个极限 </a:t>
            </a:r>
            <a:r>
              <a:rPr lang="en-US" altLang="zh-CN" i="1" smtClean="0"/>
              <a:t>I </a:t>
            </a:r>
            <a:r>
              <a:rPr lang="zh-CN" altLang="en-US" smtClean="0"/>
              <a:t>称为函数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 </a:t>
            </a:r>
            <a:r>
              <a:rPr lang="zh-CN" altLang="en-US" smtClean="0"/>
              <a:t>上的</a:t>
            </a:r>
            <a:r>
              <a:rPr lang="zh-CN" altLang="en-US" smtClean="0">
                <a:solidFill>
                  <a:srgbClr val="FF0000"/>
                </a:solidFill>
              </a:rPr>
              <a:t>定积分</a:t>
            </a:r>
            <a:r>
              <a:rPr lang="zh-CN" altLang="en-US" smtClean="0"/>
              <a:t>，记为</a:t>
            </a:r>
            <a:endParaRPr lang="en-US" altLang="zh-CN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117850" y="3300413"/>
          <a:ext cx="2286000" cy="863600"/>
        </p:xfrm>
        <a:graphic>
          <a:graphicData uri="http://schemas.openxmlformats.org/presentationml/2006/ole">
            <p:oleObj spid="_x0000_s7170" name="Equation" r:id="rId3" imgW="1143000" imgH="431640" progId="Equation.DSMT4">
              <p:embed/>
            </p:oleObj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971550" y="2000250"/>
          <a:ext cx="3476625" cy="454025"/>
        </p:xfrm>
        <a:graphic>
          <a:graphicData uri="http://schemas.openxmlformats.org/presentationml/2006/ole">
            <p:oleObj spid="_x0000_s7171" name="Equation" r:id="rId4" imgW="1942920" imgH="253800" progId="Equation.DSMT4">
              <p:embed/>
            </p:oleObj>
          </a:graphicData>
        </a:graphic>
      </p:graphicFrame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4435475" y="4937125"/>
          <a:ext cx="1422400" cy="660400"/>
        </p:xfrm>
        <a:graphic>
          <a:graphicData uri="http://schemas.openxmlformats.org/presentationml/2006/ole">
            <p:oleObj spid="_x0000_s7172" name="Equation" r:id="rId5" imgW="711000" imgH="330120" progId="Equation.DSMT4">
              <p:embed/>
            </p:oleObj>
          </a:graphicData>
        </a:graphic>
      </p:graphicFrame>
      <p:sp>
        <p:nvSpPr>
          <p:cNvPr id="5" name="矩形 6"/>
          <p:cNvSpPr/>
          <p:nvPr/>
        </p:nvSpPr>
        <p:spPr>
          <a:xfrm>
            <a:off x="6196013" y="4797425"/>
            <a:ext cx="2490787" cy="1357313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2400" b="1" i="1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400" b="1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：积分下限</a:t>
            </a:r>
            <a:endParaRPr lang="en-US" altLang="zh-CN" sz="2400" b="1"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algn="l">
              <a:defRPr/>
            </a:pPr>
            <a:r>
              <a:rPr lang="en-US" altLang="zh-CN" sz="2400" b="1" i="1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zh-CN" altLang="en-US" sz="2400" b="1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：积分上限</a:t>
            </a:r>
          </a:p>
          <a:p>
            <a:pPr algn="l">
              <a:defRPr/>
            </a:pPr>
            <a:r>
              <a:rPr lang="en-US" altLang="zh-CN" sz="2400" b="1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2400" b="1" i="1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400" b="1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400" b="1" i="1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400" b="1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 </a:t>
            </a:r>
            <a:r>
              <a:rPr lang="zh-CN" altLang="en-US" sz="2400" b="1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：积分区间</a:t>
            </a:r>
            <a:endParaRPr lang="en-US" altLang="zh-CN" sz="2400" b="1"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6" name="矩形 6"/>
          <p:cNvSpPr>
            <a:spLocks noChangeArrowheads="1"/>
          </p:cNvSpPr>
          <p:nvPr/>
        </p:nvSpPr>
        <p:spPr bwMode="auto">
          <a:xfrm>
            <a:off x="971550" y="4832350"/>
            <a:ext cx="3125788" cy="128905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400" b="1" i="1">
                <a:effectLst/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altLang="zh-CN" sz="2400" b="1">
                <a:effectLst/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400" b="1" i="1"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effectLst/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400" b="1">
                <a:effectLst/>
                <a:latin typeface="Times New Roman" pitchFamily="18" charset="0"/>
                <a:cs typeface="Times New Roman" pitchFamily="18" charset="0"/>
              </a:rPr>
              <a:t>：被积函数</a:t>
            </a:r>
          </a:p>
          <a:p>
            <a:pPr algn="l"/>
            <a:r>
              <a:rPr lang="en-US" altLang="zh-CN" sz="2400" b="1" i="1">
                <a:effectLst/>
                <a:latin typeface="Times New Roman" pitchFamily="18" charset="0"/>
                <a:cs typeface="Times New Roman" pitchFamily="18" charset="0"/>
              </a:rPr>
              <a:t>      x</a:t>
            </a:r>
            <a:r>
              <a:rPr lang="en-US" altLang="zh-CN" sz="2400" b="1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effectLst/>
                <a:latin typeface="Times New Roman" pitchFamily="18" charset="0"/>
                <a:cs typeface="Times New Roman" pitchFamily="18" charset="0"/>
              </a:rPr>
              <a:t>：积分变量</a:t>
            </a:r>
          </a:p>
          <a:p>
            <a:pPr algn="l"/>
            <a:r>
              <a:rPr lang="zh-CN" altLang="en-US" sz="2400" b="1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>
                <a:effectLst/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b="1">
                <a:effectLst/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400" b="1" i="1"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effectLst/>
                <a:latin typeface="Times New Roman" pitchFamily="18" charset="0"/>
                <a:cs typeface="Times New Roman" pitchFamily="18" charset="0"/>
              </a:rPr>
              <a:t>) d</a:t>
            </a:r>
            <a:r>
              <a:rPr lang="en-US" altLang="zh-CN" sz="2400" b="1" i="1"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effectLst/>
                <a:latin typeface="Times New Roman" pitchFamily="18" charset="0"/>
                <a:cs typeface="Times New Roman" pitchFamily="18" charset="0"/>
              </a:rPr>
              <a:t>：被积表达式</a:t>
            </a:r>
          </a:p>
        </p:txBody>
      </p:sp>
      <p:sp>
        <p:nvSpPr>
          <p:cNvPr id="10" name="矩形 9"/>
          <p:cNvSpPr/>
          <p:nvPr/>
        </p:nvSpPr>
        <p:spPr>
          <a:xfrm>
            <a:off x="6156325" y="142875"/>
            <a:ext cx="2487613" cy="1357313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5000" lnSpcReduction="20000"/>
          </a:bodyPr>
          <a:lstStyle/>
          <a:p>
            <a:pPr marL="457200" indent="-457200" algn="l">
              <a:lnSpc>
                <a:spcPct val="120000"/>
              </a:lnSpc>
              <a:buFontTx/>
              <a:buAutoNum type="arabicParenBoth"/>
              <a:defRPr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分割（大化小）</a:t>
            </a:r>
            <a:endParaRPr lang="en-US" altLang="zh-CN" sz="2400" b="1" dirty="0"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20000"/>
              </a:lnSpc>
              <a:buFontTx/>
              <a:buAutoNum type="arabicParenBoth"/>
              <a:defRPr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近似（常代变）</a:t>
            </a:r>
            <a:endParaRPr lang="en-US" altLang="zh-CN" sz="2400" b="1" dirty="0"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20000"/>
              </a:lnSpc>
              <a:buFontTx/>
              <a:buAutoNum type="arabicParenBoth"/>
              <a:defRPr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求和</a:t>
            </a:r>
            <a:endParaRPr lang="en-US" altLang="zh-CN" sz="2400" b="1" dirty="0"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20000"/>
              </a:lnSpc>
              <a:buFontTx/>
              <a:buAutoNum type="arabicParenBoth"/>
              <a:defRPr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取极限</a:t>
            </a:r>
            <a:endParaRPr lang="en-US" altLang="zh-CN" sz="2400" b="1" dirty="0"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 sz="4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关于定积分的几点说明</a:t>
            </a:r>
            <a:endParaRPr lang="en-US" altLang="zh-CN" sz="4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8229600" cy="4473575"/>
          </a:xfrm>
          <a:noFill/>
        </p:spPr>
        <p:txBody>
          <a:bodyPr>
            <a:spAutoFit/>
          </a:bodyPr>
          <a:lstStyle/>
          <a:p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/>
              <a:t>定积分是一个极限值，即一个确定的常数．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r>
              <a:rPr lang="zh-CN" altLang="en-US" smtClean="0"/>
              <a:t>定积分的取值只与</a:t>
            </a:r>
            <a:r>
              <a:rPr lang="zh-CN" altLang="en-US" smtClean="0">
                <a:solidFill>
                  <a:srgbClr val="FF0000"/>
                </a:solidFill>
              </a:rPr>
              <a:t>被积函数</a:t>
            </a:r>
            <a:r>
              <a:rPr lang="zh-CN" altLang="en-US" smtClean="0"/>
              <a:t>和</a:t>
            </a:r>
            <a:r>
              <a:rPr lang="zh-CN" altLang="en-US" smtClean="0">
                <a:solidFill>
                  <a:srgbClr val="FF0000"/>
                </a:solidFill>
              </a:rPr>
              <a:t>积分区间</a:t>
            </a:r>
            <a:r>
              <a:rPr lang="zh-CN" altLang="en-US" smtClean="0"/>
              <a:t>有关，而与积分变量选用哪个字母表示无关，即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/>
              <a:t>在定义中，区间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</a:t>
            </a:r>
            <a:r>
              <a:rPr lang="zh-CN" altLang="en-US" smtClean="0"/>
              <a:t>的分法与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i="1" baseline="-25000" smtClean="0"/>
              <a:t>i</a:t>
            </a:r>
            <a:r>
              <a:rPr lang="en-US" altLang="zh-CN" smtClean="0"/>
              <a:t> </a:t>
            </a:r>
            <a:r>
              <a:rPr lang="zh-CN" altLang="en-US" smtClean="0"/>
              <a:t>的取法是任意的．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743200" y="1320800"/>
          <a:ext cx="3657600" cy="863600"/>
        </p:xfrm>
        <a:graphic>
          <a:graphicData uri="http://schemas.openxmlformats.org/presentationml/2006/ole">
            <p:oleObj spid="_x0000_s8194" name="Equation" r:id="rId3" imgW="1828800" imgH="43164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814888" y="1282700"/>
            <a:ext cx="1555750" cy="93662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6084888" y="603250"/>
            <a:ext cx="2813050" cy="4857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>
                <a:effectLst/>
                <a:latin typeface="Times New Roman" pitchFamily="18" charset="0"/>
                <a:cs typeface="Times New Roman" pitchFamily="18" charset="0"/>
              </a:rPr>
              <a:t>函数 </a:t>
            </a:r>
            <a:r>
              <a:rPr lang="en-US" altLang="zh-CN" sz="2400" b="1" i="1">
                <a:effectLst/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b="1">
                <a:effectLst/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400" b="1" i="1"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effectLst/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400" b="1">
                <a:effectLst/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400" b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积分和 </a:t>
            </a:r>
          </a:p>
        </p:txBody>
      </p:sp>
      <p:cxnSp>
        <p:nvCxnSpPr>
          <p:cNvPr id="55305" name="AutoShape 9"/>
          <p:cNvCxnSpPr>
            <a:cxnSpLocks noChangeShapeType="1"/>
            <a:stCxn id="5" idx="3"/>
            <a:endCxn id="55304" idx="2"/>
          </p:cNvCxnSpPr>
          <p:nvPr/>
        </p:nvCxnSpPr>
        <p:spPr bwMode="auto">
          <a:xfrm flipV="1">
            <a:off x="6370638" y="1089025"/>
            <a:ext cx="1120775" cy="661988"/>
          </a:xfrm>
          <a:prstGeom prst="bentConnector2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</p:cxnSp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3073400" y="4289425"/>
          <a:ext cx="2997200" cy="660400"/>
        </p:xfrm>
        <a:graphic>
          <a:graphicData uri="http://schemas.openxmlformats.org/presentationml/2006/ole">
            <p:oleObj spid="_x0000_s8195" name="Equation" r:id="rId4" imgW="1498320" imgH="330120" progId="Equation.DSMT4">
              <p:embed/>
            </p:oleObj>
          </a:graphicData>
        </a:graphic>
      </p:graphicFrame>
      <p:pic>
        <p:nvPicPr>
          <p:cNvPr id="9" name="Picture 5" descr="定积分的几何意义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3600" y="3586163"/>
            <a:ext cx="3132138" cy="185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530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聚合">
  <a:themeElements>
    <a:clrScheme name="2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2_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7567</TotalTime>
  <Words>1882</Words>
  <Application>Microsoft Office PowerPoint</Application>
  <PresentationFormat>全屏显示(4:3)</PresentationFormat>
  <Paragraphs>267</Paragraphs>
  <Slides>32</Slides>
  <Notes>11</Notes>
  <HiddenSlides>3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8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黑体</vt:lpstr>
      <vt:lpstr>Symbol</vt:lpstr>
      <vt:lpstr>方正舒体</vt:lpstr>
      <vt:lpstr>Wingdings</vt:lpstr>
      <vt:lpstr>聚合</vt:lpstr>
      <vt:lpstr>2_聚合</vt:lpstr>
      <vt:lpstr>MathType 5.0 Equation</vt:lpstr>
      <vt:lpstr>MathType 6.0 Equation</vt:lpstr>
      <vt:lpstr>第五章    定积分</vt:lpstr>
      <vt:lpstr>前言</vt:lpstr>
      <vt:lpstr>前言</vt:lpstr>
      <vt:lpstr>前言</vt:lpstr>
      <vt:lpstr>一、引例</vt:lpstr>
      <vt:lpstr>一、引例</vt:lpstr>
      <vt:lpstr>二、定积分的定义</vt:lpstr>
      <vt:lpstr>二、定积分的定义</vt:lpstr>
      <vt:lpstr>关于定积分的几点说明</vt:lpstr>
      <vt:lpstr>关于定积分的几点说明</vt:lpstr>
      <vt:lpstr>定积分存在性定理（P.227）</vt:lpstr>
      <vt:lpstr>定积分的几何意义</vt:lpstr>
      <vt:lpstr>定积分的几何意义</vt:lpstr>
      <vt:lpstr>定积分的几何意义</vt:lpstr>
      <vt:lpstr>练习题</vt:lpstr>
      <vt:lpstr>三、定积分的近似计算</vt:lpstr>
      <vt:lpstr>幻灯片 17</vt:lpstr>
      <vt:lpstr>幻灯片 18</vt:lpstr>
      <vt:lpstr>幻灯片 19</vt:lpstr>
      <vt:lpstr>四、定积分的性质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类比</vt:lpstr>
      <vt:lpstr>幻灯片 30</vt:lpstr>
      <vt:lpstr>幻灯片 31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高等数学（上册）</dc:title>
  <dc:creator>cjl</dc:creator>
  <cp:lastModifiedBy>SONY</cp:lastModifiedBy>
  <cp:revision>545</cp:revision>
  <dcterms:created xsi:type="dcterms:W3CDTF">2010-09-04T05:21:04Z</dcterms:created>
  <dcterms:modified xsi:type="dcterms:W3CDTF">2022-11-28T16:07:21Z</dcterms:modified>
</cp:coreProperties>
</file>