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261" r:id="rId2"/>
  </p:sldMasterIdLst>
  <p:notesMasterIdLst>
    <p:notesMasterId r:id="rId19"/>
  </p:notesMasterIdLst>
  <p:handoutMasterIdLst>
    <p:handoutMasterId r:id="rId20"/>
  </p:handoutMasterIdLst>
  <p:sldIdLst>
    <p:sldId id="543" r:id="rId3"/>
    <p:sldId id="528" r:id="rId4"/>
    <p:sldId id="530" r:id="rId5"/>
    <p:sldId id="533" r:id="rId6"/>
    <p:sldId id="535" r:id="rId7"/>
    <p:sldId id="544" r:id="rId8"/>
    <p:sldId id="545" r:id="rId9"/>
    <p:sldId id="536" r:id="rId10"/>
    <p:sldId id="537" r:id="rId11"/>
    <p:sldId id="538" r:id="rId12"/>
    <p:sldId id="546" r:id="rId13"/>
    <p:sldId id="539" r:id="rId14"/>
    <p:sldId id="540" r:id="rId15"/>
    <p:sldId id="547" r:id="rId16"/>
    <p:sldId id="541" r:id="rId17"/>
    <p:sldId id="542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FFFF99"/>
    <a:srgbClr val="FF0000"/>
    <a:srgbClr val="33CC33"/>
    <a:srgbClr val="00CC66"/>
    <a:srgbClr val="FFFF66"/>
    <a:srgbClr val="FFCC66"/>
    <a:srgbClr val="66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547" autoAdjust="0"/>
    <p:restoredTop sz="94708" autoAdjust="0"/>
  </p:normalViewPr>
  <p:slideViewPr>
    <p:cSldViewPr>
      <p:cViewPr varScale="1">
        <p:scale>
          <a:sx n="64" d="100"/>
          <a:sy n="64" d="100"/>
        </p:scale>
        <p:origin x="-848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1.wmf"/><Relationship Id="rId4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58C2D3F0-FFF2-49B3-95B4-60B822C93328}" type="datetimeFigureOut">
              <a:rPr lang="zh-CN" altLang="en-US"/>
              <a:pPr>
                <a:defRPr/>
              </a:pPr>
              <a:t>2022/11/22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BB6B22FC-F463-4278-84EC-A9F68BF4FD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BB6253CB-4FB5-4465-85CD-D1D67A58925C}" type="datetimeFigureOut">
              <a:rPr lang="zh-CN" altLang="en-US"/>
              <a:pPr>
                <a:defRPr/>
              </a:pPr>
              <a:t>2022/11/22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34D6FE7F-97F2-410D-AF2E-5BE8A75F3A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946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B4BC66A-82ED-4676-AD0D-3B8E079C030D}" type="slidenum">
              <a:rPr lang="zh-CN" altLang="en-US" sz="1200">
                <a:effectLst/>
              </a:rPr>
              <a:pPr algn="r"/>
              <a:t>1</a:t>
            </a:fld>
            <a:endParaRPr lang="en-US" altLang="zh-CN" sz="1200">
              <a:effectLst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略讲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略讲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ffectLst/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effectLst/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effectLst/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C6EDAEE-16BF-4593-AF50-5979B9219098}" type="datetimeFigureOut">
              <a:rPr lang="zh-CN" altLang="en-US"/>
              <a:pPr>
                <a:defRPr/>
              </a:pPr>
              <a:t>2022/11/22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C81C362-C399-4794-8ED5-A6BDC12FD5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255ED-5CDB-421B-8C83-C75F2EA89CEF}" type="datetimeFigureOut">
              <a:rPr lang="zh-CN" altLang="en-US"/>
              <a:pPr>
                <a:defRPr/>
              </a:pPr>
              <a:t>2022/11/22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86D6C-014A-4ADD-B508-F97C6ADF8C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61A3E-508D-4841-BBC7-D0D69C21DF80}" type="datetimeFigureOut">
              <a:rPr lang="zh-CN" altLang="en-US"/>
              <a:pPr>
                <a:defRPr/>
              </a:pPr>
              <a:t>2022/11/22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0DF3B-68EA-481F-A3A0-BD681DFA52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88B0A-EDB4-47B9-B72A-E4D11B15BC82}" type="datetimeFigureOut">
              <a:rPr lang="zh-CN" altLang="en-US"/>
              <a:pPr>
                <a:defRPr/>
              </a:pPr>
              <a:t>2022/11/22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878F2-E46B-4256-8DD9-87A6D21692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CEADD-6F84-4A51-95EB-262CC0F9DAED}" type="datetimeFigureOut">
              <a:rPr lang="zh-CN" altLang="en-US"/>
              <a:pPr>
                <a:defRPr/>
              </a:pPr>
              <a:t>2022/11/22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79919-9C0D-4CD3-99D1-48E2DE043B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2A559-31CF-4B17-828F-E4CE1E598E8C}" type="datetimeFigureOut">
              <a:rPr lang="zh-CN" altLang="en-US"/>
              <a:pPr>
                <a:defRPr/>
              </a:pPr>
              <a:t>2022/11/22</a:t>
            </a:fld>
            <a:endParaRPr lang="zh-CN" altLang="en-US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EFC36-4E48-4BE1-9A33-F2EAC17FEB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70525-A366-4CA2-B159-6C060C5D8230}" type="datetimeFigureOut">
              <a:rPr lang="zh-CN" altLang="en-US"/>
              <a:pPr>
                <a:defRPr/>
              </a:pPr>
              <a:t>2022/11/22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5E382-EF92-4AFC-8BC8-312A1A8C8B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1CE6F-C80C-4371-A2AB-2FBE5F55B46E}" type="datetimeFigureOut">
              <a:rPr lang="zh-CN" altLang="en-US"/>
              <a:pPr>
                <a:defRPr/>
              </a:pPr>
              <a:t>2022/11/22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8B50E-4828-4796-AB0F-8BEF78E54D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74E2E-368A-4CB1-8DD7-16F2A0260615}" type="datetimeFigureOut">
              <a:rPr lang="zh-CN" altLang="en-US"/>
              <a:pPr>
                <a:defRPr/>
              </a:pPr>
              <a:t>2022/11/22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95EA5-F06F-4F61-AA88-B7803CF994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C782C-FF05-4AFA-9D41-26B9FF9FA0C4}" type="datetimeFigureOut">
              <a:rPr lang="zh-CN" altLang="en-US"/>
              <a:pPr>
                <a:defRPr/>
              </a:pPr>
              <a:t>2022/11/22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F8AC4-4A64-4E11-935B-14A09A31B6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9A2BE-97D7-4C5B-B301-15C7963CA96C}" type="datetimeFigureOut">
              <a:rPr lang="zh-CN" altLang="en-US"/>
              <a:pPr>
                <a:defRPr/>
              </a:pPr>
              <a:t>2022/11/22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E19F6-A9A6-43DB-B6CE-9CFF51DB55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14C53-E126-4EBB-9123-13498CEA4036}" type="datetimeFigureOut">
              <a:rPr lang="zh-CN" altLang="en-US"/>
              <a:pPr>
                <a:defRPr/>
              </a:pPr>
              <a:t>2022/11/22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015B7-AB9C-4F1D-9C88-A4A3E78AEE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CD490-46CC-41ED-8D60-17531E86F963}" type="datetimeFigureOut">
              <a:rPr lang="zh-CN" altLang="en-US"/>
              <a:pPr>
                <a:defRPr/>
              </a:pPr>
              <a:t>2022/11/22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8B351-766B-45CA-B6D0-EDA0B31B3B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5D3C4-C672-47C9-B675-80DB9DF6534E}" type="datetimeFigureOut">
              <a:rPr lang="zh-CN" altLang="en-US"/>
              <a:pPr>
                <a:defRPr/>
              </a:pPr>
              <a:t>2022/11/22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45A8E-88AD-40D9-A7FD-ED1B6FA9F7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A240B-2F24-4E90-AC89-6AA628454FBD}" type="datetimeFigureOut">
              <a:rPr lang="zh-CN" altLang="en-US"/>
              <a:pPr>
                <a:defRPr/>
              </a:pPr>
              <a:t>2022/11/22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83780-5B9A-4E35-8A27-5830D5BACC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C1747-1533-4406-AB1A-18A3F1105254}" type="datetimeFigureOut">
              <a:rPr lang="zh-CN" altLang="en-US"/>
              <a:pPr>
                <a:defRPr/>
              </a:pPr>
              <a:t>2022/11/22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EE059-0072-45B5-B1D7-19987B0C84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32DC2-6582-4602-97AD-11F60CAF1C75}" type="datetimeFigureOut">
              <a:rPr lang="zh-CN" altLang="en-US"/>
              <a:pPr>
                <a:defRPr/>
              </a:pPr>
              <a:t>2022/11/22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99CC0-7634-4F1A-8E0C-B381A3D168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1D3F4-7314-4B01-BD70-7CF7B5C330F7}" type="datetimeFigureOut">
              <a:rPr lang="zh-CN" altLang="en-US"/>
              <a:pPr>
                <a:defRPr/>
              </a:pPr>
              <a:t>2022/11/22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8FD21-01C1-4792-A00B-F308D9B611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BC9CF-F12C-4F72-A589-D83CF4CFE16F}" type="datetimeFigureOut">
              <a:rPr lang="zh-CN" altLang="en-US"/>
              <a:pPr>
                <a:defRPr/>
              </a:pPr>
              <a:t>2022/11/22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47C17-C378-4028-BECE-B6210B5359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5C8F0-7A41-47EC-962C-D8BAA719A305}" type="datetimeFigureOut">
              <a:rPr lang="zh-CN" altLang="en-US"/>
              <a:pPr>
                <a:defRPr/>
              </a:pPr>
              <a:t>2022/11/22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BB987-9800-425C-8A27-D25792FF8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effectLst/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effectLst/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1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ffectLst/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3321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AE73E0A1-2D38-4748-B64A-29954F14F212}" type="datetimeFigureOut">
              <a:rPr lang="zh-CN" altLang="en-US"/>
              <a:pPr>
                <a:defRPr/>
              </a:pPr>
              <a:t>2022/11/22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C76BCA05-84F6-40B7-9EF7-4E889EA420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6" r:id="rId1"/>
    <p:sldLayoutId id="2147484577" r:id="rId2"/>
    <p:sldLayoutId id="2147484578" r:id="rId3"/>
    <p:sldLayoutId id="2147484579" r:id="rId4"/>
    <p:sldLayoutId id="2147484580" r:id="rId5"/>
    <p:sldLayoutId id="2147484581" r:id="rId6"/>
    <p:sldLayoutId id="2147484582" r:id="rId7"/>
    <p:sldLayoutId id="2147484583" r:id="rId8"/>
    <p:sldLayoutId id="2147484584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433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CFD23645-04DD-44E3-A93D-10E6E765762F}" type="datetimeFigureOut">
              <a:rPr lang="zh-CN" altLang="en-US"/>
              <a:pPr>
                <a:defRPr/>
              </a:pPr>
              <a:t>2022/11/22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3A1A34E9-8C73-4116-8271-F7715AB63A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5" r:id="rId1"/>
    <p:sldLayoutId id="2147484586" r:id="rId2"/>
    <p:sldLayoutId id="2147484587" r:id="rId3"/>
    <p:sldLayoutId id="2147484588" r:id="rId4"/>
    <p:sldLayoutId id="2147484589" r:id="rId5"/>
    <p:sldLayoutId id="2147484590" r:id="rId6"/>
    <p:sldLayoutId id="2147484591" r:id="rId7"/>
    <p:sldLayoutId id="2147484592" r:id="rId8"/>
    <p:sldLayoutId id="2147484593" r:id="rId9"/>
    <p:sldLayoutId id="2147484594" r:id="rId10"/>
    <p:sldLayoutId id="214748459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Relationship Id="rId9" Type="http://schemas.openxmlformats.org/officeDocument/2006/relationships/oleObject" Target="../embeddings/oleObject4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jpeg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audio" Target="../media/audio1.wav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4.bin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685800" y="1752601"/>
            <a:ext cx="7772400" cy="1829761"/>
          </a:xfrm>
        </p:spPr>
        <p:txBody>
          <a:bodyPr anchor="b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>
                <a:ea typeface="楷体_GB2312"/>
              </a:rPr>
              <a:t>第五章    定积分</a:t>
            </a:r>
            <a:endParaRPr lang="zh-CN" altLang="en-US" sz="4800" dirty="0">
              <a:ea typeface="楷体_GB2312"/>
            </a:endParaRPr>
          </a:p>
        </p:txBody>
      </p:sp>
      <p:sp>
        <p:nvSpPr>
          <p:cNvPr id="16387" name="副标题 2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 eaLnBrk="1" hangingPunct="1">
              <a:lnSpc>
                <a:spcPct val="100000"/>
              </a:lnSpc>
              <a:spcBef>
                <a:spcPts val="400"/>
              </a:spcBef>
              <a:buFont typeface="Wingdings 3" pitchFamily="18" charset="2"/>
              <a:buNone/>
            </a:pPr>
            <a:r>
              <a:rPr lang="zh-CN" altLang="en-US" sz="3600" smtClean="0">
                <a:solidFill>
                  <a:schemeClr val="tx2"/>
                </a:solidFill>
              </a:rPr>
              <a:t>第二节    </a:t>
            </a:r>
            <a:r>
              <a:rPr lang="zh-CN" altLang="en-US" sz="3600" smtClean="0"/>
              <a:t>微积分基本公式</a:t>
            </a:r>
            <a:endParaRPr lang="zh-CN" altLang="en-US" sz="36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例：</a:t>
            </a:r>
            <a:r>
              <a:rPr lang="zh-CN" altLang="en-US" dirty="0" smtClean="0"/>
              <a:t>设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[0</a:t>
            </a:r>
            <a:r>
              <a:rPr lang="en-US" altLang="zh-CN" dirty="0" smtClean="0">
                <a:sym typeface="Symbol" pitchFamily="18" charset="2"/>
              </a:rPr>
              <a:t>, +</a:t>
            </a:r>
            <a:r>
              <a:rPr lang="en-US" altLang="zh-CN" dirty="0" smtClean="0"/>
              <a:t>) </a:t>
            </a:r>
            <a:r>
              <a:rPr lang="zh-CN" altLang="en-US" dirty="0" smtClean="0"/>
              <a:t>内连续且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  <a:r>
              <a:rPr lang="en-US" altLang="zh-CN" dirty="0" smtClean="0"/>
              <a:t> 0</a:t>
            </a:r>
            <a:r>
              <a:rPr lang="zh-CN" altLang="en-US" dirty="0" smtClean="0"/>
              <a:t>，试证明函数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zh-CN" altLang="en-US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在 </a:t>
            </a:r>
            <a:r>
              <a:rPr lang="en-US" altLang="zh-CN" dirty="0" smtClean="0"/>
              <a:t>(0</a:t>
            </a:r>
            <a:r>
              <a:rPr lang="en-US" altLang="zh-CN" dirty="0" smtClean="0">
                <a:sym typeface="Symbol" pitchFamily="18" charset="2"/>
              </a:rPr>
              <a:t>, +</a:t>
            </a:r>
            <a:r>
              <a:rPr lang="en-US" altLang="zh-CN" dirty="0" smtClean="0"/>
              <a:t>) </a:t>
            </a:r>
            <a:r>
              <a:rPr lang="zh-CN" altLang="en-US" dirty="0" smtClean="0"/>
              <a:t>内单调增加</a:t>
            </a:r>
            <a:r>
              <a:rPr lang="zh-CN" altLang="en-US" dirty="0" smtClean="0"/>
              <a:t>．</a:t>
            </a:r>
            <a:r>
              <a:rPr lang="zh-CN" altLang="en-US" dirty="0" smtClean="0">
                <a:solidFill>
                  <a:srgbClr val="0000FF"/>
                </a:solidFill>
              </a:rPr>
              <a:t>（课本</a:t>
            </a:r>
            <a:r>
              <a:rPr lang="en-US" altLang="zh-CN" dirty="0" smtClean="0">
                <a:solidFill>
                  <a:srgbClr val="0000FF"/>
                </a:solidFill>
              </a:rPr>
              <a:t>P.243</a:t>
            </a:r>
            <a:r>
              <a:rPr lang="zh-CN" altLang="en-US" dirty="0" smtClean="0">
                <a:solidFill>
                  <a:srgbClr val="0000FF"/>
                </a:solidFill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</a:rPr>
              <a:t>7</a:t>
            </a:r>
            <a:r>
              <a:rPr lang="zh-CN" altLang="en-US" dirty="0" smtClean="0">
                <a:solidFill>
                  <a:srgbClr val="0000FF"/>
                </a:solidFill>
              </a:rPr>
              <a:t>）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解题思路：</a:t>
            </a:r>
            <a:r>
              <a:rPr lang="zh-CN" altLang="en-US" dirty="0" smtClean="0"/>
              <a:t>证明 </a:t>
            </a:r>
            <a:r>
              <a:rPr lang="en-US" altLang="zh-CN" i="1" dirty="0" smtClean="0"/>
              <a:t>F</a:t>
            </a:r>
            <a:r>
              <a:rPr lang="en-US" altLang="zh-CN" i="1" dirty="0" smtClean="0">
                <a:sym typeface="Symbol" pitchFamily="18" charset="2"/>
              </a:rPr>
              <a:t>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(0</a:t>
            </a:r>
            <a:r>
              <a:rPr lang="en-US" altLang="zh-CN" dirty="0" smtClean="0">
                <a:sym typeface="Symbol" pitchFamily="18" charset="2"/>
              </a:rPr>
              <a:t>, +</a:t>
            </a:r>
            <a:r>
              <a:rPr lang="en-US" altLang="zh-CN" dirty="0" smtClean="0"/>
              <a:t>) </a:t>
            </a:r>
            <a:r>
              <a:rPr lang="zh-CN" altLang="en-US" dirty="0" smtClean="0"/>
              <a:t>内大于零．</a:t>
            </a:r>
            <a:endParaRPr lang="en-US" altLang="zh-CN" dirty="0" smtClean="0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2952750" y="1000125"/>
          <a:ext cx="3238500" cy="1265238"/>
        </p:xfrm>
        <a:graphic>
          <a:graphicData uri="http://schemas.openxmlformats.org/presentationml/2006/ole">
            <p:oleObj spid="_x0000_s9218" name="Equation" r:id="rId4" imgW="1752480" imgH="634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1214414" y="2295931"/>
          <a:ext cx="7815262" cy="3292475"/>
        </p:xfrm>
        <a:graphic>
          <a:graphicData uri="http://schemas.openxmlformats.org/presentationml/2006/ole">
            <p:oleObj spid="_x0000_s45060" name="Equation" r:id="rId4" imgW="5105160" imgH="1993680" progId="Equation.DSMT4">
              <p:embed/>
            </p:oleObj>
          </a:graphicData>
        </a:graphic>
      </p:graphicFrame>
      <p:sp>
        <p:nvSpPr>
          <p:cNvPr id="112642" name="Rectangle 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6369072"/>
          </a:xfrm>
        </p:spPr>
        <p:txBody>
          <a:bodyPr/>
          <a:lstStyle/>
          <a:p>
            <a:pPr>
              <a:buNone/>
            </a:pPr>
            <a:endParaRPr lang="en-US" altLang="zh-CN" sz="20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zh-CN" altLang="en-US" sz="2000" dirty="0" smtClean="0">
                <a:solidFill>
                  <a:srgbClr val="0000FF"/>
                </a:solidFill>
              </a:rPr>
              <a:t>课本</a:t>
            </a:r>
            <a:r>
              <a:rPr lang="en-US" altLang="zh-CN" sz="2000" dirty="0" smtClean="0">
                <a:solidFill>
                  <a:srgbClr val="0000FF"/>
                </a:solidFill>
              </a:rPr>
              <a:t>P.243</a:t>
            </a:r>
            <a:r>
              <a:rPr lang="zh-CN" altLang="en-US" sz="2000" dirty="0" smtClean="0">
                <a:solidFill>
                  <a:srgbClr val="0000FF"/>
                </a:solidFill>
              </a:rPr>
              <a:t>例</a:t>
            </a:r>
            <a:r>
              <a:rPr lang="en-US" altLang="zh-CN" sz="2000" dirty="0" smtClean="0">
                <a:solidFill>
                  <a:srgbClr val="0000FF"/>
                </a:solidFill>
              </a:rPr>
              <a:t>7</a:t>
            </a:r>
            <a:r>
              <a:rPr lang="zh-CN" altLang="en-US" sz="2000" dirty="0" smtClean="0">
                <a:solidFill>
                  <a:srgbClr val="0000FF"/>
                </a:solidFill>
              </a:rPr>
              <a:t>的</a:t>
            </a:r>
            <a:r>
              <a:rPr lang="zh-CN" altLang="en-US" sz="2000" dirty="0" smtClean="0">
                <a:solidFill>
                  <a:srgbClr val="0000FF"/>
                </a:solidFill>
              </a:rPr>
              <a:t>证明：</a:t>
            </a:r>
            <a:r>
              <a:rPr lang="zh-CN" altLang="en-US" sz="2000" dirty="0" smtClean="0">
                <a:sym typeface="Symbol"/>
              </a:rPr>
              <a:t>  </a:t>
            </a:r>
            <a:r>
              <a:rPr lang="en-US" altLang="zh-CN" sz="2000" i="1" dirty="0" smtClean="0">
                <a:sym typeface="Symbol"/>
              </a:rPr>
              <a:t>x</a:t>
            </a:r>
            <a:r>
              <a:rPr lang="en-US" altLang="zh-CN" sz="2000" dirty="0" smtClean="0">
                <a:sym typeface="Symbol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sym typeface="Symbol"/>
              </a:rPr>
              <a:t>&gt;</a:t>
            </a:r>
            <a:r>
              <a:rPr lang="en-US" altLang="zh-CN" sz="2000" dirty="0" smtClean="0">
                <a:sym typeface="Symbol"/>
              </a:rPr>
              <a:t> 0</a:t>
            </a:r>
            <a:r>
              <a:rPr lang="zh-CN" altLang="en-US" sz="2000" dirty="0" smtClean="0">
                <a:sym typeface="Symbol"/>
              </a:rPr>
              <a:t>，</a:t>
            </a:r>
            <a:r>
              <a:rPr lang="zh-CN" altLang="en-US" sz="2000" dirty="0" smtClean="0"/>
              <a:t>因为                                          ，所以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其中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 algn="ctr">
              <a:buNone/>
            </a:pPr>
            <a:r>
              <a:rPr lang="zh-CN" altLang="en-US" sz="2000" dirty="0" smtClean="0"/>
              <a:t>所以 </a:t>
            </a:r>
            <a:r>
              <a:rPr lang="en-US" altLang="zh-CN" sz="2000" i="1" dirty="0" smtClean="0"/>
              <a:t>F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x</a:t>
            </a:r>
            <a:r>
              <a:rPr lang="en-US" altLang="zh-CN" sz="2000" dirty="0" smtClean="0"/>
              <a:t>) </a:t>
            </a:r>
            <a:r>
              <a:rPr lang="zh-CN" altLang="en-US" sz="2000" dirty="0" smtClean="0"/>
              <a:t>在 </a:t>
            </a:r>
            <a:r>
              <a:rPr lang="en-US" altLang="zh-CN" sz="2000" dirty="0" smtClean="0"/>
              <a:t>(0</a:t>
            </a:r>
            <a:r>
              <a:rPr lang="en-US" altLang="zh-CN" sz="2000" dirty="0" smtClean="0">
                <a:sym typeface="Symbol" pitchFamily="18" charset="2"/>
              </a:rPr>
              <a:t>, +</a:t>
            </a:r>
            <a:r>
              <a:rPr lang="en-US" altLang="zh-CN" sz="2000" dirty="0" smtClean="0"/>
              <a:t>) </a:t>
            </a:r>
            <a:r>
              <a:rPr lang="zh-CN" altLang="en-US" sz="2000" dirty="0" smtClean="0"/>
              <a:t>内单调增加．</a:t>
            </a:r>
            <a:endParaRPr lang="en-US" altLang="zh-CN" sz="2000" dirty="0" smtClean="0"/>
          </a:p>
        </p:txBody>
      </p:sp>
      <p:sp>
        <p:nvSpPr>
          <p:cNvPr id="6" name="矩形 5"/>
          <p:cNvSpPr/>
          <p:nvPr/>
        </p:nvSpPr>
        <p:spPr>
          <a:xfrm>
            <a:off x="3712879" y="1581551"/>
            <a:ext cx="2143140" cy="345386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4734754" y="378585"/>
          <a:ext cx="2689225" cy="1050925"/>
        </p:xfrm>
        <a:graphic>
          <a:graphicData uri="http://schemas.openxmlformats.org/presentationml/2006/ole">
            <p:oleObj spid="_x0000_s45058" name="Equation" r:id="rId5" imgW="1752480" imgH="634680" progId="Equation.DSMT4">
              <p:embed/>
            </p:oleObj>
          </a:graphicData>
        </a:graphic>
      </p:graphicFrame>
      <p:graphicFrame>
        <p:nvGraphicFramePr>
          <p:cNvPr id="45059" name="Object 4"/>
          <p:cNvGraphicFramePr>
            <a:graphicFrameLocks noChangeAspect="1"/>
          </p:cNvGraphicFramePr>
          <p:nvPr/>
        </p:nvGraphicFramePr>
        <p:xfrm>
          <a:off x="2851944" y="1571612"/>
          <a:ext cx="3440113" cy="712787"/>
        </p:xfrm>
        <a:graphic>
          <a:graphicData uri="http://schemas.openxmlformats.org/presentationml/2006/ole">
            <p:oleObj spid="_x0000_s45059" name="Equation" r:id="rId6" imgW="2247840" imgH="431640" progId="Equation.DSMT4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5877763" y="1704322"/>
            <a:ext cx="551626" cy="451482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91099" y="2355554"/>
            <a:ext cx="5652000" cy="648000"/>
          </a:xfrm>
          <a:prstGeom prst="rect">
            <a:avLst/>
          </a:prstGeom>
          <a:solidFill>
            <a:schemeClr val="bg1"/>
          </a:solidFill>
          <a:ln w="31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flipH="1">
            <a:off x="3391099" y="2999607"/>
            <a:ext cx="2242800" cy="648000"/>
          </a:xfrm>
          <a:prstGeom prst="rect">
            <a:avLst/>
          </a:prstGeom>
          <a:solidFill>
            <a:schemeClr val="bg1"/>
          </a:solidFill>
          <a:ln w="31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91099" y="3642549"/>
            <a:ext cx="3762608" cy="648000"/>
          </a:xfrm>
          <a:prstGeom prst="rect">
            <a:avLst/>
          </a:prstGeom>
          <a:solidFill>
            <a:schemeClr val="bg1"/>
          </a:solidFill>
          <a:ln w="31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633631" y="2999607"/>
            <a:ext cx="2234456" cy="648000"/>
          </a:xfrm>
          <a:prstGeom prst="rect">
            <a:avLst/>
          </a:prstGeom>
          <a:solidFill>
            <a:schemeClr val="bg1"/>
          </a:solidFill>
          <a:ln w="31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91099" y="4300311"/>
            <a:ext cx="3762608" cy="648000"/>
          </a:xfrm>
          <a:prstGeom prst="rect">
            <a:avLst/>
          </a:prstGeom>
          <a:solidFill>
            <a:schemeClr val="bg1"/>
          </a:solidFill>
          <a:ln w="31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391099" y="4948311"/>
            <a:ext cx="2574000" cy="648000"/>
          </a:xfrm>
          <a:prstGeom prst="rect">
            <a:avLst/>
          </a:prstGeom>
          <a:solidFill>
            <a:schemeClr val="bg1"/>
          </a:solidFill>
          <a:ln w="31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flipH="1">
            <a:off x="5965099" y="4948311"/>
            <a:ext cx="474228" cy="648000"/>
          </a:xfrm>
          <a:prstGeom prst="rect">
            <a:avLst/>
          </a:prstGeom>
          <a:solidFill>
            <a:schemeClr val="bg1"/>
          </a:solidFill>
          <a:ln w="31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flipH="1">
            <a:off x="3857620" y="3090539"/>
            <a:ext cx="576000" cy="468000"/>
          </a:xfrm>
          <a:prstGeom prst="rect">
            <a:avLst/>
          </a:prstGeom>
          <a:noFill/>
          <a:ln w="28575" cmpd="sng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flipH="1">
            <a:off x="7210710" y="3090539"/>
            <a:ext cx="576000" cy="468000"/>
          </a:xfrm>
          <a:prstGeom prst="rect">
            <a:avLst/>
          </a:prstGeom>
          <a:noFill/>
          <a:ln w="28575" cmpd="sng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6704035" y="5000636"/>
          <a:ext cx="2022475" cy="293688"/>
        </p:xfrm>
        <a:graphic>
          <a:graphicData uri="http://schemas.openxmlformats.org/presentationml/2006/ole">
            <p:oleObj spid="_x0000_s45061" name="Equation" r:id="rId7" imgW="1320480" imgH="177480" progId="Equation.DSMT4">
              <p:embed/>
            </p:oleObj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7813698" y="5357826"/>
          <a:ext cx="912812" cy="334963"/>
        </p:xfrm>
        <a:graphic>
          <a:graphicData uri="http://schemas.openxmlformats.org/presentationml/2006/ole">
            <p:oleObj spid="_x0000_s45062" name="Equation" r:id="rId8" imgW="596880" imgH="203040" progId="Equation.DSMT4">
              <p:embed/>
            </p:oleObj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3745255" y="5500702"/>
          <a:ext cx="368300" cy="293688"/>
        </p:xfrm>
        <a:graphic>
          <a:graphicData uri="http://schemas.openxmlformats.org/presentationml/2006/ole">
            <p:oleObj spid="_x0000_s45063" name="Equation" r:id="rId9" imgW="241200" imgH="177480" progId="Equation.DSMT4">
              <p:embed/>
            </p:oleObj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4989518" y="5500703"/>
          <a:ext cx="368300" cy="293687"/>
        </p:xfrm>
        <a:graphic>
          <a:graphicData uri="http://schemas.openxmlformats.org/presentationml/2006/ole">
            <p:oleObj spid="_x0000_s45064" name="Equation" r:id="rId10" imgW="241200" imgH="177480" progId="Equation.DSMT4">
              <p:embed/>
            </p:oleObj>
          </a:graphicData>
        </a:graphic>
      </p:graphicFrame>
      <p:sp>
        <p:nvSpPr>
          <p:cNvPr id="21" name="矩形 20"/>
          <p:cNvSpPr/>
          <p:nvPr/>
        </p:nvSpPr>
        <p:spPr>
          <a:xfrm flipH="1">
            <a:off x="6572264" y="4971203"/>
            <a:ext cx="2286016" cy="753752"/>
          </a:xfrm>
          <a:prstGeom prst="rect">
            <a:avLst/>
          </a:prstGeom>
          <a:noFill/>
          <a:ln w="28575" cmpd="sng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/>
          </p:cNvSpPr>
          <p:nvPr>
            <p:ph idx="1"/>
          </p:nvPr>
        </p:nvSpPr>
        <p:spPr>
          <a:xfrm>
            <a:off x="457200" y="1481138"/>
            <a:ext cx="8472488" cy="4081462"/>
          </a:xfrm>
        </p:spPr>
        <p:txBody>
          <a:bodyPr>
            <a:spAutoFit/>
          </a:bodyPr>
          <a:lstStyle/>
          <a:p>
            <a:pPr eaLnBrk="1" hangingPunct="1"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eaLnBrk="1" hangingPunct="1"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原函数存在定理（</a:t>
            </a:r>
            <a:r>
              <a:rPr lang="en-US" altLang="zh-CN" smtClean="0">
                <a:solidFill>
                  <a:srgbClr val="0000FF"/>
                </a:solidFill>
              </a:rPr>
              <a:t>P.239</a:t>
            </a:r>
            <a:r>
              <a:rPr lang="zh-CN" altLang="en-US" smtClean="0">
                <a:solidFill>
                  <a:srgbClr val="0000FF"/>
                </a:solidFill>
              </a:rPr>
              <a:t>定理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）：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若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 </a:t>
            </a:r>
            <a:r>
              <a:rPr lang="zh-CN" altLang="en-US" smtClean="0"/>
              <a:t>上连续，则 </a:t>
            </a:r>
            <a:r>
              <a:rPr lang="en-US" altLang="zh-CN" smtClean="0">
                <a:latin typeface="Symbol" pitchFamily="18" charset="2"/>
              </a:rPr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就是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 </a:t>
            </a:r>
            <a:r>
              <a:rPr lang="zh-CN" altLang="en-US" smtClean="0"/>
              <a:t>上的一个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原函数．</a:t>
            </a:r>
            <a:endParaRPr lang="zh-CN" altLang="en-US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注意到</a:t>
            </a:r>
            <a:endParaRPr lang="en-US" altLang="zh-CN" smtClean="0"/>
          </a:p>
          <a:p>
            <a:pPr eaLnBrk="1" hangingPunct="1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eaLnBrk="1" hangingPunct="1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定理：</a:t>
            </a:r>
            <a:r>
              <a:rPr lang="zh-CN" altLang="en-US" smtClean="0"/>
              <a:t>若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是连续函数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</a:t>
            </a:r>
            <a:r>
              <a:rPr lang="zh-CN" altLang="en-US" smtClean="0"/>
              <a:t>上的一个原函数，则</a:t>
            </a:r>
          </a:p>
        </p:txBody>
      </p:sp>
      <p:sp>
        <p:nvSpPr>
          <p:cNvPr id="1146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三、牛顿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—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莱布尼茨公式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2932113" y="1481138"/>
          <a:ext cx="3279775" cy="657225"/>
        </p:xfrm>
        <a:graphic>
          <a:graphicData uri="http://schemas.openxmlformats.org/presentationml/2006/ole">
            <p:oleObj spid="_x0000_s10242" name="Equation" r:id="rId4" imgW="1777680" imgH="330120" progId="Equation.DSMT4">
              <p:embed/>
            </p:oleObj>
          </a:graphicData>
        </a:graphic>
      </p:graphicFrame>
      <p:graphicFrame>
        <p:nvGraphicFramePr>
          <p:cNvPr id="114697" name="Object 9"/>
          <p:cNvGraphicFramePr>
            <a:graphicFrameLocks noChangeAspect="1"/>
          </p:cNvGraphicFramePr>
          <p:nvPr/>
        </p:nvGraphicFramePr>
        <p:xfrm>
          <a:off x="2443163" y="5572125"/>
          <a:ext cx="4259262" cy="658813"/>
        </p:xfrm>
        <a:graphic>
          <a:graphicData uri="http://schemas.openxmlformats.org/presentationml/2006/ole">
            <p:oleObj spid="_x0000_s10243" name="Equation" r:id="rId5" imgW="2311200" imgH="330120" progId="Equation.DSMT4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5392738" y="5673725"/>
            <a:ext cx="1393825" cy="457200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1643063" y="3633788"/>
          <a:ext cx="2647950" cy="657225"/>
        </p:xfrm>
        <a:graphic>
          <a:graphicData uri="http://schemas.openxmlformats.org/presentationml/2006/ole">
            <p:oleObj spid="_x0000_s10244" name="Equation" r:id="rId6" imgW="1434960" imgH="330120" progId="Equation.DSMT4">
              <p:embed/>
            </p:oleObj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4371975" y="3633788"/>
          <a:ext cx="2203450" cy="657225"/>
        </p:xfrm>
        <a:graphic>
          <a:graphicData uri="http://schemas.openxmlformats.org/presentationml/2006/ole">
            <p:oleObj spid="_x0000_s10245" name="Equation" r:id="rId7" imgW="1193760" imgH="330120" progId="Equation.DSMT4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563688" y="4327525"/>
          <a:ext cx="4705350" cy="658813"/>
        </p:xfrm>
        <a:graphic>
          <a:graphicData uri="http://schemas.openxmlformats.org/presentationml/2006/ole">
            <p:oleObj spid="_x0000_s10246" name="Equation" r:id="rId8" imgW="2552400" imgH="330120" progId="Equation.DSMT4">
              <p:embed/>
            </p:oleObj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6654800" y="3787775"/>
          <a:ext cx="2132013" cy="404813"/>
        </p:xfrm>
        <a:graphic>
          <a:graphicData uri="http://schemas.openxmlformats.org/presentationml/2006/ole">
            <p:oleObj spid="_x0000_s10247" name="Equation" r:id="rId9" imgW="1155600" imgH="203040" progId="Equation.DSMT4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4500563" y="4441825"/>
            <a:ext cx="1857375" cy="457200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71488" y="5040313"/>
            <a:ext cx="8215312" cy="1246187"/>
          </a:xfrm>
          <a:prstGeom prst="roundRect">
            <a:avLst>
              <a:gd name="adj" fmla="val 11238"/>
            </a:avLst>
          </a:prstGeom>
          <a:noFill/>
          <a:ln w="29591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flipH="1">
            <a:off x="3643313" y="4441825"/>
            <a:ext cx="857250" cy="457200"/>
          </a:xfrm>
          <a:prstGeom prst="rect">
            <a:avLst/>
          </a:prstGeom>
          <a:solidFill>
            <a:schemeClr val="bg1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/>
      <p:bldP spid="8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54403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性质</a:t>
            </a:r>
            <a:r>
              <a:rPr lang="en-US" altLang="zh-CN" dirty="0" smtClean="0">
                <a:solidFill>
                  <a:srgbClr val="0000FF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（定积分中值定理）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设函数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 在闭区间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 </a:t>
            </a:r>
            <a:r>
              <a:rPr lang="zh-CN" altLang="en-US" dirty="0" smtClean="0"/>
              <a:t>上连续，则在</a:t>
            </a:r>
            <a:r>
              <a:rPr lang="zh-CN" altLang="en-US" dirty="0" smtClean="0">
                <a:solidFill>
                  <a:srgbClr val="0000FF"/>
                </a:solidFill>
              </a:rPr>
              <a:t>闭区间</a:t>
            </a:r>
            <a:r>
              <a:rPr lang="en-US" altLang="zh-CN" dirty="0" smtClean="0">
                <a:solidFill>
                  <a:srgbClr val="0000FF"/>
                </a:solidFill>
              </a:rPr>
              <a:t>[</a:t>
            </a:r>
            <a:r>
              <a:rPr lang="en-US" altLang="zh-CN" i="1" dirty="0" smtClean="0">
                <a:solidFill>
                  <a:srgbClr val="0000FF"/>
                </a:solidFill>
              </a:rPr>
              <a:t>a</a:t>
            </a:r>
            <a:r>
              <a:rPr lang="en-US" altLang="zh-CN" dirty="0" smtClean="0">
                <a:solidFill>
                  <a:srgbClr val="0000FF"/>
                </a:solidFill>
              </a:rPr>
              <a:t>, </a:t>
            </a:r>
            <a:r>
              <a:rPr lang="en-US" altLang="zh-CN" i="1" dirty="0" smtClean="0">
                <a:solidFill>
                  <a:srgbClr val="0000FF"/>
                </a:solidFill>
              </a:rPr>
              <a:t>b</a:t>
            </a:r>
            <a:r>
              <a:rPr lang="en-US" altLang="zh-CN" dirty="0" smtClean="0">
                <a:solidFill>
                  <a:srgbClr val="0000FF"/>
                </a:solidFill>
              </a:rPr>
              <a:t>]</a:t>
            </a:r>
            <a:r>
              <a:rPr lang="zh-CN" altLang="en-US" dirty="0" smtClean="0"/>
              <a:t>上至少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存在一点</a:t>
            </a:r>
            <a:r>
              <a:rPr lang="en-US" altLang="zh-CN" i="1" dirty="0" smtClean="0">
                <a:latin typeface="Symbol" pitchFamily="18" charset="2"/>
              </a:rPr>
              <a:t>x</a:t>
            </a:r>
            <a:r>
              <a:rPr lang="en-US" altLang="zh-CN" dirty="0" smtClean="0">
                <a:latin typeface="Symbol" pitchFamily="18" charset="2"/>
              </a:rPr>
              <a:t> </a:t>
            </a:r>
            <a:r>
              <a:rPr lang="zh-CN" altLang="en-US" dirty="0" smtClean="0"/>
              <a:t>，使得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课本</a:t>
            </a:r>
            <a:r>
              <a:rPr lang="en-US" altLang="zh-CN" dirty="0" smtClean="0">
                <a:solidFill>
                  <a:srgbClr val="0000FF"/>
                </a:solidFill>
              </a:rPr>
              <a:t>P.242</a:t>
            </a:r>
            <a:r>
              <a:rPr lang="zh-CN" altLang="en-US" dirty="0" smtClean="0">
                <a:solidFill>
                  <a:srgbClr val="0000FF"/>
                </a:solidFill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 （定积分中值定理的加强版）</a:t>
            </a:r>
            <a:r>
              <a:rPr lang="zh-CN" altLang="en-US" dirty="0" smtClean="0">
                <a:solidFill>
                  <a:srgbClr val="0000FF"/>
                </a:solidFill>
              </a:rPr>
              <a:t> 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设函数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在闭区间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 </a:t>
            </a:r>
            <a:r>
              <a:rPr lang="zh-CN" altLang="en-US" dirty="0" smtClean="0"/>
              <a:t>上连续，则在</a:t>
            </a:r>
            <a:r>
              <a:rPr lang="zh-CN" altLang="en-US" dirty="0" smtClean="0">
                <a:solidFill>
                  <a:srgbClr val="FF0000"/>
                </a:solidFill>
              </a:rPr>
              <a:t>开区间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i="1" dirty="0" smtClean="0">
                <a:solidFill>
                  <a:srgbClr val="FF0000"/>
                </a:solidFill>
              </a:rPr>
              <a:t>b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内</a:t>
            </a:r>
            <a:r>
              <a:rPr lang="zh-CN" altLang="en-US" dirty="0" smtClean="0"/>
              <a:t>至少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存在一点</a:t>
            </a:r>
            <a:r>
              <a:rPr lang="en-US" altLang="zh-CN" i="1" dirty="0" smtClean="0">
                <a:latin typeface="Symbol" pitchFamily="18" charset="2"/>
              </a:rPr>
              <a:t>x</a:t>
            </a:r>
            <a:r>
              <a:rPr lang="en-US" altLang="zh-CN" dirty="0" smtClean="0">
                <a:latin typeface="Symbol" pitchFamily="18" charset="2"/>
              </a:rPr>
              <a:t> </a:t>
            </a:r>
            <a:r>
              <a:rPr lang="zh-CN" altLang="en-US" dirty="0" smtClean="0"/>
              <a:t>，使得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3067060" y="1500188"/>
          <a:ext cx="2933700" cy="658812"/>
        </p:xfrm>
        <a:graphic>
          <a:graphicData uri="http://schemas.openxmlformats.org/presentationml/2006/ole">
            <p:oleObj spid="_x0000_s11266" name="Equation" r:id="rId4" imgW="1587240" imgH="330120" progId="Equation.DSMT4">
              <p:embed/>
            </p:oleObj>
          </a:graphicData>
        </a:graphic>
      </p:graphicFrame>
      <p:graphicFrame>
        <p:nvGraphicFramePr>
          <p:cNvPr id="118788" name="Object 4"/>
          <p:cNvGraphicFramePr>
            <a:graphicFrameLocks noChangeAspect="1"/>
          </p:cNvGraphicFramePr>
          <p:nvPr/>
        </p:nvGraphicFramePr>
        <p:xfrm>
          <a:off x="3067060" y="4143375"/>
          <a:ext cx="2933700" cy="657225"/>
        </p:xfrm>
        <a:graphic>
          <a:graphicData uri="http://schemas.openxmlformats.org/presentationml/2006/ole">
            <p:oleObj spid="_x0000_s11267" name="Equation" r:id="rId5" imgW="1587240" imgH="330120" progId="Equation.DSMT4">
              <p:embed/>
            </p:oleObj>
          </a:graphicData>
        </a:graphic>
      </p:graphicFrame>
      <p:sp>
        <p:nvSpPr>
          <p:cNvPr id="6" name="圆角矩形 5"/>
          <p:cNvSpPr/>
          <p:nvPr/>
        </p:nvSpPr>
        <p:spPr>
          <a:xfrm>
            <a:off x="471488" y="193675"/>
            <a:ext cx="8215312" cy="2143125"/>
          </a:xfrm>
          <a:prstGeom prst="roundRect">
            <a:avLst>
              <a:gd name="adj" fmla="val 11238"/>
            </a:avLst>
          </a:prstGeom>
          <a:noFill/>
          <a:ln w="29591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71488" y="2857496"/>
            <a:ext cx="8215312" cy="2143125"/>
          </a:xfrm>
          <a:prstGeom prst="roundRect">
            <a:avLst>
              <a:gd name="adj" fmla="val 11238"/>
            </a:avLst>
          </a:prstGeom>
          <a:noFill/>
          <a:ln w="29591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5869006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课本</a:t>
            </a:r>
            <a:r>
              <a:rPr lang="en-US" altLang="zh-CN" dirty="0" smtClean="0">
                <a:solidFill>
                  <a:srgbClr val="0000FF"/>
                </a:solidFill>
              </a:rPr>
              <a:t>P.242</a:t>
            </a:r>
            <a:r>
              <a:rPr lang="zh-CN" altLang="en-US" dirty="0" smtClean="0">
                <a:solidFill>
                  <a:srgbClr val="0000FF"/>
                </a:solidFill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 （定积分中值定理的加强版）</a:t>
            </a:r>
            <a:r>
              <a:rPr lang="zh-CN" altLang="en-US" dirty="0" smtClean="0">
                <a:solidFill>
                  <a:srgbClr val="0000FF"/>
                </a:solidFill>
              </a:rPr>
              <a:t> 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设函数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在闭区间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 </a:t>
            </a:r>
            <a:r>
              <a:rPr lang="zh-CN" altLang="en-US" dirty="0" smtClean="0"/>
              <a:t>上连续，则在</a:t>
            </a:r>
            <a:r>
              <a:rPr lang="zh-CN" altLang="en-US" dirty="0" smtClean="0">
                <a:solidFill>
                  <a:srgbClr val="FF0000"/>
                </a:solidFill>
              </a:rPr>
              <a:t>开区间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i="1" dirty="0" smtClean="0">
                <a:solidFill>
                  <a:srgbClr val="FF0000"/>
                </a:solidFill>
              </a:rPr>
              <a:t>b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内至少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存在一点</a:t>
            </a:r>
            <a:r>
              <a:rPr lang="en-US" altLang="zh-CN" i="1" dirty="0" smtClean="0">
                <a:latin typeface="Symbol" pitchFamily="18" charset="2"/>
              </a:rPr>
              <a:t>x</a:t>
            </a:r>
            <a:r>
              <a:rPr lang="en-US" altLang="zh-CN" dirty="0" smtClean="0">
                <a:latin typeface="Symbol" pitchFamily="18" charset="2"/>
              </a:rPr>
              <a:t> </a:t>
            </a:r>
            <a:r>
              <a:rPr lang="zh-CN" altLang="en-US" dirty="0" smtClean="0"/>
              <a:t>，使得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证明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因为 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 </a:t>
            </a:r>
            <a:r>
              <a:rPr lang="zh-CN" altLang="en-US" dirty="0" smtClean="0"/>
              <a:t>上连续，所以存在原函数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由</a:t>
            </a:r>
            <a:r>
              <a:rPr lang="zh-CN" altLang="en-US" dirty="0" smtClean="0">
                <a:solidFill>
                  <a:srgbClr val="0000FF"/>
                </a:solidFill>
              </a:rPr>
              <a:t>牛顿 </a:t>
            </a:r>
            <a:r>
              <a:rPr lang="en-US" altLang="zh-CN" dirty="0" smtClean="0">
                <a:solidFill>
                  <a:srgbClr val="0000FF"/>
                </a:solidFill>
              </a:rPr>
              <a:t>—</a:t>
            </a:r>
            <a:r>
              <a:rPr lang="zh-CN" altLang="en-US" dirty="0" smtClean="0">
                <a:solidFill>
                  <a:srgbClr val="0000FF"/>
                </a:solidFill>
              </a:rPr>
              <a:t>莱布尼茨公式</a:t>
            </a:r>
            <a:r>
              <a:rPr lang="zh-CN" altLang="en-US" dirty="0" smtClean="0"/>
              <a:t>可得</a:t>
            </a:r>
            <a:endParaRPr lang="zh-CN" altLang="en-US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又因为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 </a:t>
            </a:r>
            <a:r>
              <a:rPr lang="zh-CN" altLang="en-US" dirty="0" smtClean="0"/>
              <a:t>上</a:t>
            </a:r>
            <a:r>
              <a:rPr lang="zh-CN" altLang="en-US" dirty="0" smtClean="0"/>
              <a:t>满足</a:t>
            </a:r>
            <a:r>
              <a:rPr lang="zh-CN" altLang="en-US" dirty="0" smtClean="0">
                <a:solidFill>
                  <a:srgbClr val="0000FF"/>
                </a:solidFill>
              </a:rPr>
              <a:t>拉格朗日定理</a:t>
            </a:r>
            <a:r>
              <a:rPr lang="zh-CN" altLang="en-US" dirty="0" smtClean="0"/>
              <a:t>的条件，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所以</a:t>
            </a:r>
            <a:r>
              <a:rPr lang="zh-CN" altLang="en-US" dirty="0" smtClean="0"/>
              <a:t>在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i="1" dirty="0" smtClean="0">
                <a:solidFill>
                  <a:srgbClr val="FF0000"/>
                </a:solidFill>
              </a:rPr>
              <a:t>b</a:t>
            </a:r>
            <a:r>
              <a:rPr lang="en-US" altLang="zh-CN" dirty="0" smtClean="0">
                <a:solidFill>
                  <a:srgbClr val="FF0000"/>
                </a:solidFill>
              </a:rPr>
              <a:t>) </a:t>
            </a:r>
            <a:r>
              <a:rPr lang="zh-CN" altLang="en-US" dirty="0" smtClean="0"/>
              <a:t>内至少存在一点</a:t>
            </a:r>
            <a:r>
              <a:rPr lang="en-US" altLang="zh-CN" i="1" dirty="0" smtClean="0">
                <a:latin typeface="Symbol" pitchFamily="18" charset="2"/>
              </a:rPr>
              <a:t>x</a:t>
            </a:r>
            <a:r>
              <a:rPr lang="en-US" altLang="zh-CN" dirty="0" smtClean="0">
                <a:latin typeface="Symbol" pitchFamily="18" charset="2"/>
              </a:rPr>
              <a:t> </a:t>
            </a:r>
            <a:r>
              <a:rPr lang="zh-CN" altLang="en-US" dirty="0" smtClean="0"/>
              <a:t>，使得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综上所述，有</a:t>
            </a:r>
            <a:endParaRPr lang="zh-CN" altLang="en-US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3067060" y="1500188"/>
          <a:ext cx="2933700" cy="658812"/>
        </p:xfrm>
        <a:graphic>
          <a:graphicData uri="http://schemas.openxmlformats.org/presentationml/2006/ole">
            <p:oleObj spid="_x0000_s46082" name="Equation" r:id="rId4" imgW="1587240" imgH="330120" progId="Equation.DSMT4">
              <p:embed/>
            </p:oleObj>
          </a:graphicData>
        </a:graphic>
      </p:graphicFrame>
      <p:graphicFrame>
        <p:nvGraphicFramePr>
          <p:cNvPr id="118788" name="Object 4"/>
          <p:cNvGraphicFramePr>
            <a:graphicFrameLocks noChangeAspect="1"/>
          </p:cNvGraphicFramePr>
          <p:nvPr/>
        </p:nvGraphicFramePr>
        <p:xfrm>
          <a:off x="5665817" y="4780321"/>
          <a:ext cx="3192463" cy="404812"/>
        </p:xfrm>
        <a:graphic>
          <a:graphicData uri="http://schemas.openxmlformats.org/presentationml/2006/ole">
            <p:oleObj spid="_x0000_s46083" name="Equation" r:id="rId5" imgW="1726920" imgH="203040" progId="Equation.DSMT4">
              <p:embed/>
            </p:oleObj>
          </a:graphicData>
        </a:graphic>
      </p:graphicFrame>
      <p:sp>
        <p:nvSpPr>
          <p:cNvPr id="6" name="圆角矩形 5"/>
          <p:cNvSpPr/>
          <p:nvPr/>
        </p:nvSpPr>
        <p:spPr>
          <a:xfrm>
            <a:off x="471488" y="193675"/>
            <a:ext cx="8215312" cy="2143125"/>
          </a:xfrm>
          <a:prstGeom prst="roundRect">
            <a:avLst>
              <a:gd name="adj" fmla="val 11238"/>
            </a:avLst>
          </a:prstGeom>
          <a:noFill/>
          <a:ln w="29591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058319" y="3414717"/>
          <a:ext cx="3027362" cy="657225"/>
        </p:xfrm>
        <a:graphic>
          <a:graphicData uri="http://schemas.openxmlformats.org/presentationml/2006/ole">
            <p:oleObj spid="_x0000_s46084" name="Equation" r:id="rId6" imgW="1638000" imgH="330120" progId="Equation.DSMT4">
              <p:embed/>
            </p:oleObj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2497156" y="5486419"/>
          <a:ext cx="4646612" cy="657225"/>
        </p:xfrm>
        <a:graphic>
          <a:graphicData uri="http://schemas.openxmlformats.org/presentationml/2006/ole">
            <p:oleObj spid="_x0000_s46085" name="Equation" r:id="rId7" imgW="2514600" imgH="330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积分上限的函数及其导数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微积分基本定理及牛顿−莱布尼茨公式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小结</a:t>
            </a:r>
          </a:p>
        </p:txBody>
      </p:sp>
      <p:graphicFrame>
        <p:nvGraphicFramePr>
          <p:cNvPr id="43010" name="Object 4"/>
          <p:cNvGraphicFramePr>
            <a:graphicFrameLocks noChangeAspect="1"/>
          </p:cNvGraphicFramePr>
          <p:nvPr/>
        </p:nvGraphicFramePr>
        <p:xfrm>
          <a:off x="1520825" y="2114550"/>
          <a:ext cx="2482850" cy="809625"/>
        </p:xfrm>
        <a:graphic>
          <a:graphicData uri="http://schemas.openxmlformats.org/presentationml/2006/ole">
            <p:oleObj spid="_x0000_s12290" name="Equation" r:id="rId3" imgW="1346040" imgH="406080" progId="Equation.DSMT4">
              <p:embed/>
            </p:oleObj>
          </a:graphicData>
        </a:graphic>
      </p:graphicFrame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1520825" y="3087688"/>
          <a:ext cx="3773488" cy="809625"/>
        </p:xfrm>
        <a:graphic>
          <a:graphicData uri="http://schemas.openxmlformats.org/presentationml/2006/ole">
            <p:oleObj spid="_x0000_s12291" name="Equation" r:id="rId4" imgW="2044440" imgH="406080" progId="Equation.DSMT4">
              <p:embed/>
            </p:oleObj>
          </a:graphicData>
        </a:graphic>
      </p:graphicFrame>
      <p:graphicFrame>
        <p:nvGraphicFramePr>
          <p:cNvPr id="109575" name="Object 7"/>
          <p:cNvGraphicFramePr>
            <a:graphicFrameLocks noChangeAspect="1"/>
          </p:cNvGraphicFramePr>
          <p:nvPr/>
        </p:nvGraphicFramePr>
        <p:xfrm>
          <a:off x="1520825" y="4060825"/>
          <a:ext cx="5788025" cy="808038"/>
        </p:xfrm>
        <a:graphic>
          <a:graphicData uri="http://schemas.openxmlformats.org/presentationml/2006/ole">
            <p:oleObj spid="_x0000_s12292" name="Equation" r:id="rId5" imgW="3136680" imgH="406080" progId="Equation.DSMT4">
              <p:embed/>
            </p:oleObj>
          </a:graphicData>
        </a:graphic>
      </p:graphicFrame>
      <p:graphicFrame>
        <p:nvGraphicFramePr>
          <p:cNvPr id="114697" name="Object 9"/>
          <p:cNvGraphicFramePr>
            <a:graphicFrameLocks noChangeAspect="1"/>
          </p:cNvGraphicFramePr>
          <p:nvPr/>
        </p:nvGraphicFramePr>
        <p:xfrm>
          <a:off x="3062288" y="5567363"/>
          <a:ext cx="3021012" cy="658812"/>
        </p:xfrm>
        <a:graphic>
          <a:graphicData uri="http://schemas.openxmlformats.org/presentationml/2006/ole">
            <p:oleObj spid="_x0000_s12293" name="Equation" r:id="rId6" imgW="1638000" imgH="330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5 − 2</a:t>
            </a:r>
          </a:p>
          <a:p>
            <a:pPr lvl="1"/>
            <a:r>
              <a:rPr lang="en-US" altLang="zh-CN" smtClean="0"/>
              <a:t>2</a:t>
            </a:r>
          </a:p>
          <a:p>
            <a:pPr lvl="1"/>
            <a:r>
              <a:rPr lang="en-US" altLang="zh-CN" smtClean="0"/>
              <a:t>3</a:t>
            </a:r>
          </a:p>
          <a:p>
            <a:pPr lvl="1"/>
            <a:r>
              <a:rPr lang="en-US" altLang="zh-CN" smtClean="0"/>
              <a:t>4</a:t>
            </a:r>
          </a:p>
          <a:p>
            <a:pPr lvl="1"/>
            <a:r>
              <a:rPr lang="en-US" altLang="zh-CN" smtClean="0"/>
              <a:t>5</a:t>
            </a:r>
          </a:p>
          <a:p>
            <a:pPr lvl="1"/>
            <a:r>
              <a:rPr lang="en-US" altLang="zh-CN" smtClean="0"/>
              <a:t>8(5)(6)(11)</a:t>
            </a:r>
          </a:p>
          <a:p>
            <a:pPr lvl="1"/>
            <a:r>
              <a:rPr lang="en-US" altLang="zh-CN" smtClean="0"/>
              <a:t>11</a:t>
            </a:r>
          </a:p>
          <a:p>
            <a:pPr lvl="1"/>
            <a:r>
              <a:rPr lang="en-US" altLang="zh-CN" smtClean="0"/>
              <a:t>13</a:t>
            </a:r>
          </a:p>
          <a:p>
            <a:pPr lvl="1"/>
            <a:r>
              <a:rPr lang="en-US" altLang="zh-CN" smtClean="0"/>
              <a:t>14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作业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前言</a:t>
            </a:r>
          </a:p>
        </p:txBody>
      </p:sp>
      <p:sp>
        <p:nvSpPr>
          <p:cNvPr id="1013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不定积分                                   </a:t>
            </a:r>
            <a:r>
              <a:rPr lang="zh-CN" altLang="en-US" smtClean="0">
                <a:solidFill>
                  <a:srgbClr val="FF0000"/>
                </a:solidFill>
              </a:rPr>
              <a:t>（</a:t>
            </a:r>
            <a:r>
              <a:rPr lang="en-US" altLang="zh-CN" smtClean="0">
                <a:solidFill>
                  <a:srgbClr val="FF0000"/>
                </a:solidFill>
              </a:rPr>
              <a:t>P.184 </a:t>
            </a:r>
            <a:r>
              <a:rPr lang="zh-CN" altLang="en-US" smtClean="0">
                <a:solidFill>
                  <a:srgbClr val="FF0000"/>
                </a:solidFill>
              </a:rPr>
              <a:t>原函数存在定理）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r>
              <a:rPr lang="zh-CN" altLang="en-US" smtClean="0"/>
              <a:t>定积分                                                  </a:t>
            </a:r>
            <a:r>
              <a:rPr lang="zh-CN" altLang="en-US" smtClean="0">
                <a:solidFill>
                  <a:srgbClr val="FF0000"/>
                </a:solidFill>
              </a:rPr>
              <a:t>（</a:t>
            </a:r>
            <a:r>
              <a:rPr lang="en-US" altLang="zh-CN" smtClean="0">
                <a:solidFill>
                  <a:srgbClr val="FF0000"/>
                </a:solidFill>
              </a:rPr>
              <a:t>P.227</a:t>
            </a:r>
            <a:r>
              <a:rPr lang="zh-CN" altLang="en-US" smtClean="0">
                <a:solidFill>
                  <a:srgbClr val="FF0000"/>
                </a:solidFill>
              </a:rPr>
              <a:t>定理</a:t>
            </a: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r>
              <a:rPr lang="zh-CN" altLang="en-US" smtClean="0"/>
              <a:t>积分学要解决两个问题：</a:t>
            </a:r>
          </a:p>
          <a:p>
            <a:pPr lvl="1">
              <a:buClr>
                <a:srgbClr val="FF0000"/>
              </a:buClr>
            </a:pPr>
            <a:r>
              <a:rPr lang="zh-CN" altLang="en-US" smtClean="0"/>
              <a:t>原函数的求解问题；</a:t>
            </a:r>
          </a:p>
          <a:p>
            <a:pPr lvl="1">
              <a:buClr>
                <a:srgbClr val="FF0000"/>
              </a:buClr>
            </a:pPr>
            <a:r>
              <a:rPr lang="zh-CN" altLang="en-US" smtClean="0"/>
              <a:t>定积分的计算问题．</a:t>
            </a:r>
            <a:endParaRPr lang="en-US" altLang="zh-CN" smtClean="0"/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4298950" y="3970338"/>
            <a:ext cx="2328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微积分基本定理</a:t>
            </a:r>
            <a:endParaRPr lang="en-US" altLang="zh-CN" sz="2400" b="1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1384" name="Object 8"/>
          <p:cNvGraphicFramePr>
            <a:graphicFrameLocks noChangeAspect="1"/>
          </p:cNvGraphicFramePr>
          <p:nvPr/>
        </p:nvGraphicFramePr>
        <p:xfrm>
          <a:off x="2352675" y="1489075"/>
          <a:ext cx="2530475" cy="582613"/>
        </p:xfrm>
        <a:graphic>
          <a:graphicData uri="http://schemas.openxmlformats.org/presentationml/2006/ole">
            <p:oleObj spid="_x0000_s1026" name="Equation" r:id="rId3" imgW="1371600" imgH="291960" progId="Equation.DSMT4">
              <p:embed/>
            </p:oleObj>
          </a:graphicData>
        </a:graphic>
      </p:graphicFrame>
      <p:graphicFrame>
        <p:nvGraphicFramePr>
          <p:cNvPr id="101385" name="Object 9"/>
          <p:cNvGraphicFramePr>
            <a:graphicFrameLocks noChangeAspect="1"/>
          </p:cNvGraphicFramePr>
          <p:nvPr/>
        </p:nvGraphicFramePr>
        <p:xfrm>
          <a:off x="2352675" y="2241550"/>
          <a:ext cx="3397250" cy="862013"/>
        </p:xfrm>
        <a:graphic>
          <a:graphicData uri="http://schemas.openxmlformats.org/presentationml/2006/ole">
            <p:oleObj spid="_x0000_s1027" name="Equation" r:id="rId4" imgW="1841400" imgH="431640" progId="Equation.DSMT4">
              <p:embed/>
            </p:oleObj>
          </a:graphicData>
        </a:graphic>
      </p:graphicFrame>
      <p:cxnSp>
        <p:nvCxnSpPr>
          <p:cNvPr id="101387" name="AutoShape 11"/>
          <p:cNvCxnSpPr>
            <a:cxnSpLocks noChangeShapeType="1"/>
          </p:cNvCxnSpPr>
          <p:nvPr/>
        </p:nvCxnSpPr>
        <p:spPr bwMode="auto">
          <a:xfrm flipV="1">
            <a:off x="3851275" y="3875088"/>
            <a:ext cx="1588" cy="646112"/>
          </a:xfrm>
          <a:prstGeom prst="bentConnector3">
            <a:avLst>
              <a:gd name="adj1" fmla="val 25600009"/>
            </a:avLst>
          </a:prstGeom>
          <a:noFill/>
          <a:ln w="28575">
            <a:solidFill>
              <a:srgbClr val="FF0000"/>
            </a:solidFill>
            <a:miter lim="800000"/>
            <a:headEnd/>
            <a:tailEnd type="stealth" w="lg" len="lg"/>
          </a:ln>
        </p:spPr>
      </p:cxnSp>
      <p:pic>
        <p:nvPicPr>
          <p:cNvPr id="24" name="Picture 4" descr="曲边梯形的面积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72063" y="4613275"/>
            <a:ext cx="4071937" cy="224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5" descr="曲边梯形的面积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72063" y="4613275"/>
            <a:ext cx="4071937" cy="224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6" descr="曲边梯形的面积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72063" y="4613275"/>
            <a:ext cx="4071937" cy="224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7" descr="曲边梯形的面积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72063" y="4613275"/>
            <a:ext cx="4071937" cy="224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8" descr="曲边梯形的面积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72063" y="4613275"/>
            <a:ext cx="4071937" cy="224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9" descr="曲边梯形的面积6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072063" y="4613275"/>
            <a:ext cx="4071937" cy="224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0" descr="曲边梯形的面积7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072063" y="4613275"/>
            <a:ext cx="4071937" cy="224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929188" y="1460500"/>
            <a:ext cx="3500437" cy="4683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5786438" y="2317750"/>
            <a:ext cx="2714625" cy="4683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3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3" grpId="0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一、引例</a:t>
            </a:r>
            <a:endParaRPr lang="en-US" altLang="zh-CN" smtClean="0">
              <a:effectLst/>
            </a:endParaRPr>
          </a:p>
        </p:txBody>
      </p:sp>
      <p:sp>
        <p:nvSpPr>
          <p:cNvPr id="103427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3743325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dirty="0" smtClean="0"/>
              <a:t>一质点沿数轴作直线运动，设质点在时刻  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  </a:t>
            </a:r>
            <a:r>
              <a:rPr lang="zh-CN" altLang="en-US" dirty="0" smtClean="0"/>
              <a:t>所处的位置为</a:t>
            </a:r>
          </a:p>
          <a:p>
            <a:pPr>
              <a:buFont typeface="Wingdings 3" pitchFamily="18" charset="2"/>
              <a:buNone/>
            </a:pPr>
            <a:r>
              <a:rPr lang="en-US" altLang="zh-CN" i="1" dirty="0" smtClean="0"/>
              <a:t>s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，速度为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) (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sym typeface="Symbol" pitchFamily="18" charset="2"/>
              </a:rPr>
              <a:t></a:t>
            </a:r>
            <a:r>
              <a:rPr lang="zh-CN" altLang="en-US" dirty="0" smtClean="0">
                <a:sym typeface="Symbol" pitchFamily="18" charset="2"/>
              </a:rPr>
              <a:t> </a:t>
            </a:r>
            <a:r>
              <a:rPr lang="en-US" altLang="zh-CN" dirty="0" smtClean="0">
                <a:sym typeface="Symbol" pitchFamily="18" charset="2"/>
              </a:rPr>
              <a:t>0)</a:t>
            </a:r>
            <a:r>
              <a:rPr lang="zh-CN" altLang="en-US" dirty="0" smtClean="0">
                <a:sym typeface="Symbol" pitchFamily="18" charset="2"/>
              </a:rPr>
              <a:t>，则质点</a:t>
            </a:r>
            <a:r>
              <a:rPr lang="zh-CN" altLang="en-US" dirty="0" smtClean="0"/>
              <a:t>在时间间隔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T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T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]</a:t>
            </a:r>
            <a:r>
              <a:rPr lang="zh-CN" altLang="en-US" dirty="0" smtClean="0"/>
              <a:t>内</a:t>
            </a:r>
            <a:r>
              <a:rPr lang="zh-CN" altLang="en-US" dirty="0" smtClean="0">
                <a:sym typeface="Symbol" pitchFamily="18" charset="2"/>
              </a:rPr>
              <a:t>经过的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dirty="0" smtClean="0">
                <a:sym typeface="Symbol" pitchFamily="18" charset="2"/>
              </a:rPr>
              <a:t>路程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  <a:sym typeface="Symbol" pitchFamily="18" charset="2"/>
              </a:rPr>
              <a:t>注意：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ym typeface="Symbol" pitchFamily="18" charset="2"/>
              </a:rPr>
              <a:t>位置函数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)</a:t>
            </a:r>
            <a:r>
              <a:rPr lang="zh-CN" altLang="en-US" dirty="0" smtClean="0">
                <a:sym typeface="Symbol" pitchFamily="18" charset="2"/>
              </a:rPr>
              <a:t> 是速度函数 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)</a:t>
            </a:r>
            <a:r>
              <a:rPr lang="zh-CN" altLang="en-US" dirty="0" smtClean="0">
                <a:sym typeface="Symbol" pitchFamily="18" charset="2"/>
              </a:rPr>
              <a:t> 的原函数，即</a:t>
            </a:r>
            <a:r>
              <a:rPr lang="en-US" altLang="zh-CN" i="1" dirty="0" smtClean="0"/>
              <a:t>s</a:t>
            </a:r>
            <a:r>
              <a:rPr lang="en-US" altLang="zh-CN" i="1" dirty="0" smtClean="0">
                <a:sym typeface="Symbol" pitchFamily="18" charset="2"/>
              </a:rPr>
              <a:t>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)</a:t>
            </a:r>
            <a:r>
              <a:rPr lang="zh-CN" altLang="en-US" dirty="0" smtClean="0">
                <a:sym typeface="Symbol" pitchFamily="18" charset="2"/>
              </a:rPr>
              <a:t>  </a:t>
            </a:r>
            <a:r>
              <a:rPr lang="en-US" altLang="zh-CN" dirty="0" smtClean="0">
                <a:sym typeface="Symbol" pitchFamily="18" charset="2"/>
              </a:rPr>
              <a:t>= 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zh-CN" altLang="en-US" dirty="0" smtClean="0">
                <a:sym typeface="Symbol" pitchFamily="18" charset="2"/>
              </a:rPr>
              <a:t>．</a:t>
            </a:r>
          </a:p>
          <a:p>
            <a:pPr>
              <a:buFont typeface="Wingdings 3" pitchFamily="18" charset="2"/>
              <a:buNone/>
            </a:pPr>
            <a:endParaRPr lang="zh-CN" altLang="en-US" dirty="0" smtClean="0">
              <a:solidFill>
                <a:srgbClr val="0000FF"/>
              </a:solidFill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  <a:sym typeface="Symbol" pitchFamily="18" charset="2"/>
              </a:rPr>
              <a:t>一般性的问题：</a:t>
            </a:r>
          </a:p>
        </p:txBody>
      </p:sp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1336675" y="2566988"/>
          <a:ext cx="3278188" cy="709612"/>
        </p:xfrm>
        <a:graphic>
          <a:graphicData uri="http://schemas.openxmlformats.org/presentationml/2006/ole">
            <p:oleObj spid="_x0000_s2050" name="Equation" r:id="rId3" imgW="1777680" imgH="35532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857500" y="2674938"/>
            <a:ext cx="2000250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graphicFrame>
        <p:nvGraphicFramePr>
          <p:cNvPr id="103430" name="Object 6"/>
          <p:cNvGraphicFramePr>
            <a:graphicFrameLocks noChangeAspect="1"/>
          </p:cNvGraphicFramePr>
          <p:nvPr/>
        </p:nvGraphicFramePr>
        <p:xfrm>
          <a:off x="2714625" y="4691063"/>
          <a:ext cx="3136900" cy="657225"/>
        </p:xfrm>
        <a:graphic>
          <a:graphicData uri="http://schemas.openxmlformats.org/presentationml/2006/ole">
            <p:oleObj spid="_x0000_s2051" name="Equation" r:id="rId4" imgW="1701720" imgH="330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二、积分上限的函数及其导数</a:t>
            </a:r>
            <a:endParaRPr lang="en-US" altLang="zh-CN" smtClean="0">
              <a:effectLst/>
            </a:endParaRPr>
          </a:p>
        </p:txBody>
      </p:sp>
      <p:sp>
        <p:nvSpPr>
          <p:cNvPr id="1064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设函数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 </a:t>
            </a:r>
            <a:r>
              <a:rPr lang="zh-CN" altLang="en-US" smtClean="0"/>
              <a:t>上连续，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>
                <a:sym typeface="Symbol" pitchFamily="18" charset="2"/>
              </a:rPr>
              <a:t>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</a:t>
            </a:r>
            <a:r>
              <a:rPr lang="zh-CN" altLang="en-US" smtClean="0"/>
              <a:t>，则由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所定义的函数称为</a:t>
            </a:r>
            <a:r>
              <a:rPr lang="zh-CN" altLang="en-US" smtClean="0">
                <a:solidFill>
                  <a:srgbClr val="FF0000"/>
                </a:solidFill>
              </a:rPr>
              <a:t>积分上限的函数</a:t>
            </a:r>
            <a:r>
              <a:rPr lang="zh-CN" altLang="en-US" smtClean="0"/>
              <a:t>（或</a:t>
            </a:r>
            <a:r>
              <a:rPr lang="zh-CN" altLang="en-US" smtClean="0">
                <a:solidFill>
                  <a:srgbClr val="FF0000"/>
                </a:solidFill>
              </a:rPr>
              <a:t>变上限的函数</a:t>
            </a:r>
            <a:r>
              <a:rPr lang="zh-CN" altLang="en-US" smtClean="0"/>
              <a:t>）．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注意：				</a:t>
            </a:r>
            <a:r>
              <a:rPr lang="zh-CN" altLang="en-US" smtClean="0">
                <a:solidFill>
                  <a:srgbClr val="FF0000"/>
                </a:solidFill>
              </a:rPr>
              <a:t>（课本</a:t>
            </a:r>
            <a:r>
              <a:rPr lang="en-US" altLang="zh-CN" smtClean="0">
                <a:solidFill>
                  <a:srgbClr val="FF0000"/>
                </a:solidFill>
              </a:rPr>
              <a:t>P.238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几何意义：</a:t>
            </a:r>
            <a:r>
              <a:rPr lang="en-US" altLang="zh-CN" smtClean="0">
                <a:latin typeface="Symbol" pitchFamily="18" charset="2"/>
              </a:rPr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表示右侧直线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可移动的曲边梯形的面积．</a:t>
            </a:r>
            <a:endParaRPr lang="en-US" altLang="zh-CN" smtClean="0"/>
          </a:p>
        </p:txBody>
      </p:sp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3482975" y="1998663"/>
          <a:ext cx="2179638" cy="657225"/>
        </p:xfrm>
        <a:graphic>
          <a:graphicData uri="http://schemas.openxmlformats.org/presentationml/2006/ole">
            <p:oleObj spid="_x0000_s3074" name="Equation" r:id="rId3" imgW="1180800" imgH="330120" progId="Equation.DSMT4">
              <p:embed/>
            </p:oleObj>
          </a:graphicData>
        </a:graphic>
      </p:graphicFrame>
      <p:graphicFrame>
        <p:nvGraphicFramePr>
          <p:cNvPr id="106501" name="Object 5"/>
          <p:cNvGraphicFramePr>
            <a:graphicFrameLocks noChangeAspect="1"/>
          </p:cNvGraphicFramePr>
          <p:nvPr/>
        </p:nvGraphicFramePr>
        <p:xfrm>
          <a:off x="1487488" y="3500438"/>
          <a:ext cx="3584575" cy="657225"/>
        </p:xfrm>
        <a:graphic>
          <a:graphicData uri="http://schemas.openxmlformats.org/presentationml/2006/ole">
            <p:oleObj spid="_x0000_s3075" name="Equation" r:id="rId4" imgW="1942920" imgH="330120" progId="Equation.DSMT4">
              <p:embed/>
            </p:oleObj>
          </a:graphicData>
        </a:graphic>
      </p:graphicFrame>
      <p:pic>
        <p:nvPicPr>
          <p:cNvPr id="106503" name="Picture 7" descr="积分上限的函数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54575" y="4494213"/>
            <a:ext cx="4110038" cy="228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643313" y="3557588"/>
            <a:ext cx="1428750" cy="571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357563" y="2101850"/>
            <a:ext cx="1022350" cy="4683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微积分基本定理</a:t>
            </a:r>
            <a:endParaRPr lang="en-US" altLang="zh-CN" smtClean="0">
              <a:effectLst/>
            </a:endParaRPr>
          </a:p>
        </p:txBody>
      </p:sp>
      <p:sp>
        <p:nvSpPr>
          <p:cNvPr id="1085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P.238</a:t>
            </a:r>
            <a:r>
              <a:rPr lang="zh-CN" altLang="en-US" smtClean="0">
                <a:solidFill>
                  <a:srgbClr val="0000FF"/>
                </a:solidFill>
              </a:rPr>
              <a:t>定理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若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 </a:t>
            </a:r>
            <a:r>
              <a:rPr lang="zh-CN" altLang="en-US" smtClean="0"/>
              <a:t>上连续，则 </a:t>
            </a:r>
            <a:r>
              <a:rPr lang="en-US" altLang="zh-CN" smtClean="0">
                <a:latin typeface="Symbol" pitchFamily="18" charset="2"/>
              </a:rPr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</a:t>
            </a:r>
            <a:r>
              <a:rPr lang="zh-CN" altLang="en-US" smtClean="0"/>
              <a:t>上可导且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几何解释：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函数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(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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0) </a:t>
            </a:r>
            <a:r>
              <a:rPr lang="en-US" altLang="zh-CN" smtClean="0"/>
              <a:t>——</a:t>
            </a:r>
            <a:r>
              <a:rPr lang="zh-CN" altLang="en-US" smtClean="0"/>
              <a:t>刷片的高度</a:t>
            </a:r>
          </a:p>
          <a:p>
            <a:pPr>
              <a:lnSpc>
                <a:spcPct val="240000"/>
              </a:lnSpc>
              <a:buFont typeface="Wingdings 3" pitchFamily="18" charset="2"/>
              <a:buNone/>
            </a:pPr>
            <a:r>
              <a:rPr lang="en-US" altLang="zh-CN" smtClean="0"/>
              <a:t>			    ——</a:t>
            </a:r>
            <a:r>
              <a:rPr lang="zh-CN" altLang="en-US" smtClean="0"/>
              <a:t>被刷洗的玻璃面积</a:t>
            </a:r>
            <a:endParaRPr lang="en-US" altLang="zh-CN" smtClean="0"/>
          </a:p>
          <a:p>
            <a:pPr>
              <a:lnSpc>
                <a:spcPct val="240000"/>
              </a:lnSpc>
              <a:buFont typeface="Wingdings 3" pitchFamily="18" charset="2"/>
              <a:buNone/>
            </a:pPr>
            <a:r>
              <a:rPr lang="en-US" altLang="zh-CN" smtClean="0"/>
              <a:t>			       </a:t>
            </a:r>
            <a:r>
              <a:rPr lang="zh-CN" altLang="en-US" smtClean="0"/>
              <a:t>  </a:t>
            </a:r>
            <a:r>
              <a:rPr lang="en-US" altLang="zh-CN" smtClean="0"/>
              <a:t>——</a:t>
            </a:r>
            <a:r>
              <a:rPr lang="zh-CN" altLang="en-US" smtClean="0"/>
              <a:t>玻璃被刷洗的速率</a:t>
            </a:r>
            <a:endParaRPr lang="en-US" altLang="zh-CN" smtClean="0"/>
          </a:p>
        </p:txBody>
      </p:sp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7146925" y="2024063"/>
          <a:ext cx="1711325" cy="404812"/>
        </p:xfrm>
        <a:graphic>
          <a:graphicData uri="http://schemas.openxmlformats.org/presentationml/2006/ole">
            <p:oleObj spid="_x0000_s4098" name="Equation" r:id="rId4" imgW="927000" imgH="203040" progId="Equation.DSMT4">
              <p:embed/>
            </p:oleObj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4778375" y="615950"/>
          <a:ext cx="3303588" cy="657225"/>
        </p:xfrm>
        <a:graphic>
          <a:graphicData uri="http://schemas.openxmlformats.org/presentationml/2006/ole">
            <p:oleObj spid="_x0000_s4099" name="Equation" r:id="rId5" imgW="1790640" imgH="330120" progId="Equation.DSMT4">
              <p:embed/>
            </p:oleObj>
          </a:graphicData>
        </a:graphic>
      </p:graphicFrame>
      <p:graphicFrame>
        <p:nvGraphicFramePr>
          <p:cNvPr id="108551" name="Object 7"/>
          <p:cNvGraphicFramePr>
            <a:graphicFrameLocks noChangeAspect="1"/>
          </p:cNvGraphicFramePr>
          <p:nvPr/>
        </p:nvGraphicFramePr>
        <p:xfrm>
          <a:off x="571500" y="3965575"/>
          <a:ext cx="2062163" cy="658813"/>
        </p:xfrm>
        <a:graphic>
          <a:graphicData uri="http://schemas.openxmlformats.org/presentationml/2006/ole">
            <p:oleObj spid="_x0000_s4100" name="Equation" r:id="rId6" imgW="1117440" imgH="330120" progId="Equation.DSMT4">
              <p:embed/>
            </p:oleObj>
          </a:graphicData>
        </a:graphic>
      </p:graphicFrame>
      <p:graphicFrame>
        <p:nvGraphicFramePr>
          <p:cNvPr id="108552" name="Object 8"/>
          <p:cNvGraphicFramePr>
            <a:graphicFrameLocks noChangeAspect="1"/>
          </p:cNvGraphicFramePr>
          <p:nvPr/>
        </p:nvGraphicFramePr>
        <p:xfrm>
          <a:off x="571500" y="4768850"/>
          <a:ext cx="2506663" cy="811213"/>
        </p:xfrm>
        <a:graphic>
          <a:graphicData uri="http://schemas.openxmlformats.org/presentationml/2006/ole">
            <p:oleObj spid="_x0000_s4101" name="Equation" r:id="rId7" imgW="1358640" imgH="406080" progId="Equation.DSMT4">
              <p:embed/>
            </p:oleObj>
          </a:graphicData>
        </a:graphic>
      </p:graphicFrame>
      <p:pic>
        <p:nvPicPr>
          <p:cNvPr id="108550" name="Picture 6" descr="微积分基本定理的几何解释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159500" y="2924175"/>
            <a:ext cx="2965450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微积分基本定理</a:t>
            </a:r>
            <a:endParaRPr lang="en-US" altLang="zh-CN" smtClean="0"/>
          </a:p>
        </p:txBody>
      </p:sp>
      <p:sp>
        <p:nvSpPr>
          <p:cNvPr id="108547" name="Rectangle 3"/>
          <p:cNvSpPr>
            <a:spLocks noGrp="1"/>
          </p:cNvSpPr>
          <p:nvPr>
            <p:ph idx="1"/>
          </p:nvPr>
        </p:nvSpPr>
        <p:spPr>
          <a:xfrm>
            <a:off x="457200" y="1481138"/>
            <a:ext cx="8329613" cy="51149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  <a:defRPr/>
            </a:pPr>
            <a:r>
              <a:rPr lang="en-US" altLang="zh-CN" dirty="0" smtClean="0">
                <a:solidFill>
                  <a:srgbClr val="0000FF"/>
                </a:solidFill>
              </a:rPr>
              <a:t>P.238</a:t>
            </a:r>
            <a:r>
              <a:rPr lang="zh-CN" altLang="en-US" dirty="0" smtClean="0">
                <a:solidFill>
                  <a:srgbClr val="0000FF"/>
                </a:solidFill>
              </a:rPr>
              <a:t>定理</a:t>
            </a:r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/>
              <a:t>若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 </a:t>
            </a:r>
            <a:r>
              <a:rPr lang="zh-CN" altLang="en-US" dirty="0" smtClean="0"/>
              <a:t>上</a:t>
            </a:r>
            <a:r>
              <a:rPr lang="zh-CN" altLang="en-US" dirty="0" smtClean="0">
                <a:solidFill>
                  <a:srgbClr val="0000FF"/>
                </a:solidFill>
              </a:rPr>
              <a:t>连续</a:t>
            </a:r>
            <a:r>
              <a:rPr lang="zh-CN" altLang="en-US" dirty="0" smtClean="0"/>
              <a:t>，则 </a:t>
            </a:r>
            <a:r>
              <a:rPr lang="en-US" altLang="zh-CN" dirty="0" smtClean="0">
                <a:latin typeface="Symbol" pitchFamily="18" charset="2"/>
              </a:rPr>
              <a:t>F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</a:t>
            </a:r>
            <a:r>
              <a:rPr lang="zh-CN" altLang="en-US" dirty="0" smtClean="0"/>
              <a:t>上</a:t>
            </a:r>
            <a:r>
              <a:rPr lang="zh-CN" altLang="en-US" dirty="0" smtClean="0">
                <a:solidFill>
                  <a:srgbClr val="FF0000"/>
                </a:solidFill>
              </a:rPr>
              <a:t>可导</a:t>
            </a:r>
            <a:r>
              <a:rPr lang="zh-CN" altLang="en-US" dirty="0" smtClean="0"/>
              <a:t>且</a:t>
            </a:r>
          </a:p>
          <a:p>
            <a:pPr>
              <a:buFont typeface="Wingdings 3" pitchFamily="18" charset="2"/>
              <a:buNone/>
              <a:defRPr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  <a:defRPr/>
            </a:pPr>
            <a:r>
              <a:rPr lang="zh-CN" altLang="en-US" sz="2000" dirty="0" smtClean="0">
                <a:solidFill>
                  <a:srgbClr val="0000FF"/>
                </a:solidFill>
              </a:rPr>
              <a:t>证明：</a:t>
            </a:r>
            <a:r>
              <a:rPr lang="zh-CN" altLang="en-US" sz="2000" dirty="0" smtClean="0">
                <a:sym typeface="Symbol"/>
              </a:rPr>
              <a:t> </a:t>
            </a:r>
            <a:r>
              <a:rPr lang="en-US" altLang="zh-CN" sz="2000" i="1" dirty="0" smtClean="0">
                <a:sym typeface="Symbol"/>
              </a:rPr>
              <a:t>x</a:t>
            </a:r>
            <a:r>
              <a:rPr lang="zh-CN" altLang="en-US" sz="2000" dirty="0" smtClean="0">
                <a:sym typeface="Symbol"/>
              </a:rPr>
              <a:t> </a:t>
            </a:r>
            <a:r>
              <a:rPr lang="en-US" altLang="zh-CN" sz="2000" dirty="0" smtClean="0"/>
              <a:t> [</a:t>
            </a:r>
            <a:r>
              <a:rPr lang="en-US" altLang="zh-CN" sz="2000" i="1" dirty="0" smtClean="0"/>
              <a:t>a</a:t>
            </a:r>
            <a:r>
              <a:rPr lang="en-US" altLang="zh-CN" sz="2000" dirty="0" smtClean="0"/>
              <a:t>, </a:t>
            </a:r>
            <a:r>
              <a:rPr lang="en-US" altLang="zh-CN" sz="2000" i="1" dirty="0" smtClean="0"/>
              <a:t>b</a:t>
            </a:r>
            <a:r>
              <a:rPr lang="en-US" altLang="zh-CN" sz="2000" dirty="0" smtClean="0"/>
              <a:t>]</a:t>
            </a:r>
            <a:r>
              <a:rPr lang="zh-CN" altLang="en-US" sz="2000" dirty="0" smtClean="0"/>
              <a:t>，设 </a:t>
            </a:r>
            <a:r>
              <a:rPr lang="en-US" altLang="zh-CN" sz="2000" dirty="0" err="1" smtClean="0">
                <a:latin typeface="Symbol" pitchFamily="18" charset="2"/>
              </a:rPr>
              <a:t>D</a:t>
            </a:r>
            <a:r>
              <a:rPr lang="en-US" altLang="zh-CN" sz="2000" i="1" dirty="0" err="1" smtClean="0">
                <a:latin typeface="+mj-lt"/>
              </a:rPr>
              <a:t>x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&gt;</a:t>
            </a:r>
            <a:r>
              <a:rPr lang="en-US" altLang="zh-CN" sz="2000" dirty="0" smtClean="0"/>
              <a:t> 0</a:t>
            </a:r>
            <a:r>
              <a:rPr lang="zh-CN" altLang="en-US" sz="2000" dirty="0" smtClean="0"/>
              <a:t>，因为  </a:t>
            </a:r>
            <a:r>
              <a:rPr lang="en-US" altLang="zh-CN" sz="2000" i="1" dirty="0" smtClean="0"/>
              <a:t>f</a:t>
            </a:r>
            <a:r>
              <a:rPr lang="en-US" altLang="zh-CN" sz="2000" dirty="0" smtClean="0"/>
              <a:t> (</a:t>
            </a:r>
            <a:r>
              <a:rPr lang="en-US" altLang="zh-CN" sz="2000" i="1" dirty="0" smtClean="0"/>
              <a:t>x</a:t>
            </a:r>
            <a:r>
              <a:rPr lang="en-US" altLang="zh-CN" sz="2000" dirty="0" smtClean="0"/>
              <a:t>) </a:t>
            </a:r>
            <a:r>
              <a:rPr lang="zh-CN" altLang="en-US" sz="2000" dirty="0" smtClean="0"/>
              <a:t>在 </a:t>
            </a:r>
            <a:r>
              <a:rPr lang="en-US" altLang="zh-CN" sz="2000" dirty="0" smtClean="0"/>
              <a:t>[</a:t>
            </a:r>
            <a:r>
              <a:rPr lang="en-US" altLang="zh-CN" sz="2000" i="1" dirty="0" smtClean="0"/>
              <a:t>x</a:t>
            </a:r>
            <a:r>
              <a:rPr lang="en-US" altLang="zh-CN" sz="2000" dirty="0" smtClean="0"/>
              <a:t>, </a:t>
            </a:r>
            <a:r>
              <a:rPr lang="en-US" altLang="zh-CN" sz="2000" i="1" dirty="0" smtClean="0"/>
              <a:t>x</a:t>
            </a:r>
            <a:r>
              <a:rPr lang="en-US" altLang="zh-CN" sz="2000" dirty="0" smtClean="0"/>
              <a:t> +</a:t>
            </a:r>
            <a:r>
              <a:rPr lang="en-US" altLang="zh-CN" sz="2000" dirty="0" smtClean="0">
                <a:latin typeface="Symbol" pitchFamily="18" charset="2"/>
              </a:rPr>
              <a:t> </a:t>
            </a:r>
            <a:r>
              <a:rPr lang="en-US" altLang="zh-CN" sz="2000" dirty="0" err="1" smtClean="0">
                <a:latin typeface="Symbol" pitchFamily="18" charset="2"/>
              </a:rPr>
              <a:t>D</a:t>
            </a:r>
            <a:r>
              <a:rPr lang="en-US" altLang="zh-CN" sz="2000" i="1" dirty="0" err="1" smtClean="0"/>
              <a:t>x</a:t>
            </a:r>
            <a:r>
              <a:rPr lang="en-US" altLang="zh-CN" sz="2000" dirty="0" smtClean="0"/>
              <a:t>] </a:t>
            </a:r>
            <a:r>
              <a:rPr lang="en-US" altLang="zh-CN" sz="2000" dirty="0" smtClean="0">
                <a:sym typeface="Symbol"/>
              </a:rPr>
              <a:t> </a:t>
            </a:r>
            <a:r>
              <a:rPr lang="en-US" altLang="zh-CN" sz="2000" dirty="0" smtClean="0"/>
              <a:t>[</a:t>
            </a:r>
            <a:r>
              <a:rPr lang="en-US" altLang="zh-CN" sz="2000" i="1" dirty="0" smtClean="0"/>
              <a:t>a</a:t>
            </a:r>
            <a:r>
              <a:rPr lang="en-US" altLang="zh-CN" sz="2000" dirty="0" smtClean="0"/>
              <a:t>, </a:t>
            </a:r>
            <a:r>
              <a:rPr lang="en-US" altLang="zh-CN" sz="2000" i="1" dirty="0" smtClean="0"/>
              <a:t>b</a:t>
            </a:r>
            <a:r>
              <a:rPr lang="en-US" altLang="zh-CN" sz="2000" dirty="0" smtClean="0"/>
              <a:t>] </a:t>
            </a:r>
            <a:r>
              <a:rPr lang="zh-CN" altLang="en-US" sz="2000" dirty="0" smtClean="0"/>
              <a:t>上</a:t>
            </a:r>
            <a:r>
              <a:rPr lang="zh-CN" altLang="en-US" sz="2000" dirty="0" smtClean="0">
                <a:solidFill>
                  <a:srgbClr val="0000FF"/>
                </a:solidFill>
              </a:rPr>
              <a:t>连续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sz="2000" dirty="0" smtClean="0"/>
              <a:t>所以由</a:t>
            </a:r>
            <a:r>
              <a:rPr lang="zh-CN" altLang="en-US" sz="2000" dirty="0" smtClean="0">
                <a:solidFill>
                  <a:srgbClr val="0000FF"/>
                </a:solidFill>
              </a:rPr>
              <a:t>定积分中值定理</a:t>
            </a:r>
            <a:r>
              <a:rPr lang="zh-CN" altLang="en-US" sz="2000" dirty="0" smtClean="0"/>
              <a:t>，至少存在一点 </a:t>
            </a:r>
            <a:r>
              <a:rPr lang="en-US" altLang="zh-CN" sz="2000" i="1" dirty="0" smtClean="0">
                <a:latin typeface="Symbol" pitchFamily="18" charset="2"/>
              </a:rPr>
              <a:t>x</a:t>
            </a:r>
            <a:r>
              <a:rPr lang="en-US" altLang="zh-CN" sz="2000" dirty="0" smtClean="0">
                <a:latin typeface="+mj-lt"/>
              </a:rPr>
              <a:t> </a:t>
            </a:r>
            <a:r>
              <a:rPr lang="en-US" altLang="zh-CN" sz="2000" dirty="0" smtClean="0">
                <a:latin typeface="Symbol" pitchFamily="18" charset="2"/>
                <a:sym typeface="Symbol"/>
              </a:rPr>
              <a:t></a:t>
            </a:r>
            <a:r>
              <a:rPr lang="en-US" altLang="zh-CN" sz="2000" dirty="0" smtClean="0"/>
              <a:t> [</a:t>
            </a:r>
            <a:r>
              <a:rPr lang="en-US" altLang="zh-CN" sz="2000" i="1" dirty="0" smtClean="0"/>
              <a:t>x</a:t>
            </a:r>
            <a:r>
              <a:rPr lang="en-US" altLang="zh-CN" sz="2000" dirty="0" smtClean="0"/>
              <a:t>, </a:t>
            </a:r>
            <a:r>
              <a:rPr lang="en-US" altLang="zh-CN" sz="2000" i="1" dirty="0" smtClean="0"/>
              <a:t>x</a:t>
            </a:r>
            <a:r>
              <a:rPr lang="en-US" altLang="zh-CN" sz="2000" dirty="0" smtClean="0"/>
              <a:t> +</a:t>
            </a:r>
            <a:r>
              <a:rPr lang="en-US" altLang="zh-CN" sz="2000" dirty="0" smtClean="0">
                <a:latin typeface="Symbol" pitchFamily="18" charset="2"/>
              </a:rPr>
              <a:t> </a:t>
            </a:r>
            <a:r>
              <a:rPr lang="en-US" altLang="zh-CN" sz="2000" dirty="0" err="1" smtClean="0">
                <a:latin typeface="Symbol" pitchFamily="18" charset="2"/>
              </a:rPr>
              <a:t>D</a:t>
            </a:r>
            <a:r>
              <a:rPr lang="en-US" altLang="zh-CN" sz="2000" i="1" dirty="0" err="1" smtClean="0"/>
              <a:t>x</a:t>
            </a:r>
            <a:r>
              <a:rPr lang="en-US" altLang="zh-CN" sz="2000" dirty="0" smtClean="0"/>
              <a:t>]</a:t>
            </a:r>
            <a:r>
              <a:rPr lang="zh-CN" altLang="en-US" sz="2000" dirty="0" smtClean="0"/>
              <a:t>，使得</a:t>
            </a:r>
            <a:endParaRPr lang="en-US" altLang="zh-CN" sz="2000" dirty="0" smtClean="0"/>
          </a:p>
          <a:p>
            <a:pPr>
              <a:buFont typeface="Wingdings 3" pitchFamily="18" charset="2"/>
              <a:buNone/>
              <a:defRPr/>
            </a:pPr>
            <a:endParaRPr lang="en-US" altLang="zh-CN" sz="2000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  <a:defRPr/>
            </a:pPr>
            <a:endParaRPr lang="en-US" altLang="zh-CN" sz="2000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  <a:defRPr/>
            </a:pPr>
            <a:endParaRPr lang="en-US" altLang="zh-CN" sz="2000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  <a:defRPr/>
            </a:pPr>
            <a:r>
              <a:rPr lang="zh-CN" altLang="en-US" sz="2000" dirty="0" smtClean="0"/>
              <a:t>于是</a:t>
            </a:r>
            <a:r>
              <a:rPr lang="en-US" altLang="zh-CN" sz="2000" dirty="0" smtClean="0"/>
              <a:t> </a:t>
            </a:r>
          </a:p>
          <a:p>
            <a:pPr>
              <a:buFont typeface="Wingdings 3" pitchFamily="18" charset="2"/>
              <a:buNone/>
              <a:defRPr/>
            </a:pPr>
            <a:endParaRPr lang="en-US" altLang="zh-CN" sz="2000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  <a:defRPr/>
            </a:pPr>
            <a:endParaRPr lang="en-US" altLang="zh-CN" sz="2000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  <a:defRPr/>
            </a:pPr>
            <a:endParaRPr lang="en-US" altLang="zh-CN" sz="2000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  <a:defRPr/>
            </a:pPr>
            <a:r>
              <a:rPr lang="zh-CN" altLang="en-US" sz="2000" dirty="0" smtClean="0">
                <a:solidFill>
                  <a:srgbClr val="0000FF"/>
                </a:solidFill>
              </a:rPr>
              <a:t>说明：</a:t>
            </a:r>
            <a:r>
              <a:rPr lang="en-US" altLang="zh-CN" sz="2000" dirty="0" smtClean="0">
                <a:latin typeface="Symbol" pitchFamily="18" charset="2"/>
              </a:rPr>
              <a:t> </a:t>
            </a:r>
            <a:r>
              <a:rPr lang="en-US" altLang="zh-CN" sz="2000" dirty="0" err="1" smtClean="0">
                <a:latin typeface="Symbol" pitchFamily="18" charset="2"/>
              </a:rPr>
              <a:t>D</a:t>
            </a:r>
            <a:r>
              <a:rPr lang="en-US" altLang="zh-CN" sz="2000" i="1" dirty="0" err="1" smtClean="0"/>
              <a:t>x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&lt;</a:t>
            </a:r>
            <a:r>
              <a:rPr lang="en-US" altLang="zh-CN" sz="2000" dirty="0" smtClean="0"/>
              <a:t> 0 </a:t>
            </a:r>
            <a:r>
              <a:rPr lang="zh-CN" altLang="en-US" sz="2000" dirty="0" smtClean="0"/>
              <a:t>的情形类似可得．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7146925" y="2024063"/>
          <a:ext cx="1711325" cy="404812"/>
        </p:xfrm>
        <a:graphic>
          <a:graphicData uri="http://schemas.openxmlformats.org/presentationml/2006/ole">
            <p:oleObj spid="_x0000_s5122" name="Equation" r:id="rId4" imgW="927000" imgH="203040" progId="Equation.DSMT4">
              <p:embed/>
            </p:oleObj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4778375" y="615950"/>
          <a:ext cx="3303588" cy="657225"/>
        </p:xfrm>
        <a:graphic>
          <a:graphicData uri="http://schemas.openxmlformats.org/presentationml/2006/ole">
            <p:oleObj spid="_x0000_s5123" name="Equation" r:id="rId5" imgW="1790640" imgH="330120" progId="Equation.DSMT4">
              <p:embed/>
            </p:oleObj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428750" y="4327525"/>
          <a:ext cx="7034213" cy="1698625"/>
        </p:xfrm>
        <a:graphic>
          <a:graphicData uri="http://schemas.openxmlformats.org/presentationml/2006/ole">
            <p:oleObj spid="_x0000_s5124" name="Equation" r:id="rId6" imgW="4597200" imgH="1028520" progId="Equation.DSMT4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5430838" y="4337050"/>
            <a:ext cx="3141662" cy="877888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245350" y="4337050"/>
            <a:ext cx="1143000" cy="504825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flipH="1">
            <a:off x="6062663" y="4337050"/>
            <a:ext cx="1187450" cy="504825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flipH="1">
            <a:off x="5468938" y="5407025"/>
            <a:ext cx="1116012" cy="612775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051050" y="5184775"/>
            <a:ext cx="1836738" cy="887413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flipH="1">
            <a:off x="3887788" y="5357813"/>
            <a:ext cx="1584325" cy="714375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584950" y="5407025"/>
            <a:ext cx="1068388" cy="612775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FFFF"/>
              </a:solidFill>
              <a:effectLst/>
              <a:latin typeface="Times New Roman"/>
              <a:ea typeface="楷体_GB231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071938" y="2725738"/>
            <a:ext cx="1500187" cy="4683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5572125" y="2725738"/>
            <a:ext cx="1169988" cy="4683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 flipH="1">
            <a:off x="6735763" y="2725738"/>
            <a:ext cx="863600" cy="4683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 flipH="1">
            <a:off x="2857500" y="2725738"/>
            <a:ext cx="1214438" cy="4683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 flipH="1">
            <a:off x="1357313" y="4611688"/>
            <a:ext cx="887412" cy="4683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7599363" y="2725738"/>
            <a:ext cx="973137" cy="4683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3378200" y="3643313"/>
          <a:ext cx="2389188" cy="544512"/>
        </p:xfrm>
        <a:graphic>
          <a:graphicData uri="http://schemas.openxmlformats.org/presentationml/2006/ole">
            <p:oleObj spid="_x0000_s5125" name="Equation" r:id="rId7" imgW="1562040" imgH="330120" progId="Equation.DSMT4">
              <p:embed/>
            </p:oleObj>
          </a:graphicData>
        </a:graphic>
      </p:graphicFrame>
      <p:sp>
        <p:nvSpPr>
          <p:cNvPr id="23" name="矩形 22"/>
          <p:cNvSpPr/>
          <p:nvPr/>
        </p:nvSpPr>
        <p:spPr>
          <a:xfrm flipH="1">
            <a:off x="7653338" y="5407025"/>
            <a:ext cx="776287" cy="612775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FFFF"/>
              </a:solidFill>
              <a:effectLst/>
              <a:latin typeface="Times New Roman"/>
              <a:ea typeface="楷体_GB2312"/>
            </a:endParaRPr>
          </a:p>
        </p:txBody>
      </p:sp>
      <p:grpSp>
        <p:nvGrpSpPr>
          <p:cNvPr id="4" name="组合 26"/>
          <p:cNvGrpSpPr>
            <a:grpSpLocks/>
          </p:cNvGrpSpPr>
          <p:nvPr/>
        </p:nvGrpSpPr>
        <p:grpSpPr bwMode="auto">
          <a:xfrm>
            <a:off x="4960938" y="3554413"/>
            <a:ext cx="1692275" cy="68262"/>
            <a:chOff x="5072066" y="3553863"/>
            <a:chExt cx="1643074" cy="69573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5072066" y="3553863"/>
              <a:ext cx="1643074" cy="161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5072066" y="3621819"/>
              <a:ext cx="1643074" cy="161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4665674" y="3197984"/>
            <a:ext cx="3888000" cy="68262"/>
            <a:chOff x="5072066" y="3553863"/>
            <a:chExt cx="1643074" cy="69573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5072066" y="3553863"/>
              <a:ext cx="1643074" cy="161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072066" y="3621819"/>
              <a:ext cx="1643074" cy="161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/>
      <p:bldP spid="9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微积分基本定理</a:t>
            </a:r>
            <a:endParaRPr lang="en-US" altLang="zh-CN" smtClean="0"/>
          </a:p>
        </p:txBody>
      </p:sp>
      <p:sp>
        <p:nvSpPr>
          <p:cNvPr id="108547" name="Rectangle 3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67514"/>
          </a:xfrm>
        </p:spPr>
        <p:txBody>
          <a:bodyPr wrap="square"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P.238</a:t>
            </a:r>
            <a:r>
              <a:rPr lang="zh-CN" altLang="en-US" smtClean="0">
                <a:solidFill>
                  <a:srgbClr val="0000FF"/>
                </a:solidFill>
              </a:rPr>
              <a:t>定理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若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 </a:t>
            </a:r>
            <a:r>
              <a:rPr lang="zh-CN" altLang="en-US" smtClean="0"/>
              <a:t>上连续，则 </a:t>
            </a:r>
            <a:r>
              <a:rPr lang="en-US" altLang="zh-CN" smtClean="0">
                <a:latin typeface="Symbol" pitchFamily="18" charset="2"/>
              </a:rPr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</a:t>
            </a:r>
            <a:r>
              <a:rPr lang="zh-CN" altLang="en-US" smtClean="0"/>
              <a:t>上可导且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P.239</a:t>
            </a:r>
            <a:r>
              <a:rPr lang="zh-CN" altLang="en-US" smtClean="0">
                <a:solidFill>
                  <a:srgbClr val="0000FF"/>
                </a:solidFill>
              </a:rPr>
              <a:t>定理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若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 </a:t>
            </a:r>
            <a:r>
              <a:rPr lang="zh-CN" altLang="en-US" smtClean="0"/>
              <a:t>上连续，则 </a:t>
            </a:r>
            <a:r>
              <a:rPr lang="en-US" altLang="zh-CN" smtClean="0">
                <a:latin typeface="Symbol" pitchFamily="18" charset="2"/>
              </a:rPr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就是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 </a:t>
            </a:r>
            <a:r>
              <a:rPr lang="zh-CN" altLang="en-US" smtClean="0"/>
              <a:t>上的一个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原函数．</a:t>
            </a:r>
            <a:r>
              <a:rPr lang="zh-CN" altLang="en-US" smtClean="0">
                <a:solidFill>
                  <a:srgbClr val="FF0000"/>
                </a:solidFill>
              </a:rPr>
              <a:t>（</a:t>
            </a:r>
            <a:r>
              <a:rPr lang="en-US" altLang="zh-CN" smtClean="0">
                <a:solidFill>
                  <a:srgbClr val="FF0000"/>
                </a:solidFill>
              </a:rPr>
              <a:t>P.184</a:t>
            </a:r>
            <a:r>
              <a:rPr lang="zh-CN" altLang="en-US" smtClean="0">
                <a:solidFill>
                  <a:srgbClr val="FF0000"/>
                </a:solidFill>
              </a:rPr>
              <a:t>的原函数存在定理）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这个定理的重要意义是：一方面肯定了连续函数的原函数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是存在的，另一方面初步地揭示了积分学中的定积分与原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函数之间的联系．因此，我们就有可能通过原函数来计算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定积分．</a:t>
            </a:r>
            <a:endParaRPr lang="zh-CN" altLang="en-US" smtClean="0">
              <a:solidFill>
                <a:srgbClr val="0000FF"/>
              </a:solidFill>
            </a:endParaRPr>
          </a:p>
        </p:txBody>
      </p:sp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7146925" y="2024063"/>
          <a:ext cx="1711325" cy="404812"/>
        </p:xfrm>
        <a:graphic>
          <a:graphicData uri="http://schemas.openxmlformats.org/presentationml/2006/ole">
            <p:oleObj spid="_x0000_s6146" name="Equation" r:id="rId3" imgW="927000" imgH="203040" progId="Equation.DSMT4">
              <p:embed/>
            </p:oleObj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4778375" y="615950"/>
          <a:ext cx="3303588" cy="657225"/>
        </p:xfrm>
        <a:graphic>
          <a:graphicData uri="http://schemas.openxmlformats.org/presentationml/2006/ole">
            <p:oleObj spid="_x0000_s6147" name="Equation" r:id="rId4" imgW="1790640" imgH="330120" progId="Equation.DSMT4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1857375" y="3714750"/>
            <a:ext cx="4608513" cy="457200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71488" y="1481138"/>
            <a:ext cx="8458230" cy="2805118"/>
          </a:xfrm>
          <a:prstGeom prst="roundRect">
            <a:avLst>
              <a:gd name="adj" fmla="val 11238"/>
            </a:avLst>
          </a:prstGeom>
          <a:noFill/>
          <a:ln w="29591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801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602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4403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微积分基本定理的推论</a:t>
            </a:r>
            <a:endParaRPr lang="zh-CN" altLang="en-US" sz="2400" smtClean="0">
              <a:solidFill>
                <a:srgbClr val="FF0000"/>
              </a:solidFill>
              <a:effectLst/>
            </a:endParaRPr>
          </a:p>
        </p:txBody>
      </p:sp>
      <p:sp>
        <p:nvSpPr>
          <p:cNvPr id="1095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微积分基本定理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推论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推论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endParaRPr lang="en-US" altLang="zh-CN" smtClean="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2989263" y="1555750"/>
          <a:ext cx="3724275" cy="809625"/>
        </p:xfrm>
        <a:graphic>
          <a:graphicData uri="http://schemas.openxmlformats.org/presentationml/2006/ole">
            <p:oleObj spid="_x0000_s7170" name="Equation" r:id="rId4" imgW="2019240" imgH="406080" progId="Equation.DSMT4">
              <p:embed/>
            </p:oleObj>
          </a:graphicData>
        </a:graphic>
      </p:graphicFrame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1787525" y="2728913"/>
          <a:ext cx="5437188" cy="809625"/>
        </p:xfrm>
        <a:graphic>
          <a:graphicData uri="http://schemas.openxmlformats.org/presentationml/2006/ole">
            <p:oleObj spid="_x0000_s7171" name="Equation" r:id="rId5" imgW="2946240" imgH="406080" progId="Equation.DSMT4">
              <p:embed/>
            </p:oleObj>
          </a:graphicData>
        </a:graphic>
      </p:graphicFrame>
      <p:graphicFrame>
        <p:nvGraphicFramePr>
          <p:cNvPr id="109575" name="Object 7"/>
          <p:cNvGraphicFramePr>
            <a:graphicFrameLocks noChangeAspect="1"/>
          </p:cNvGraphicFramePr>
          <p:nvPr/>
        </p:nvGraphicFramePr>
        <p:xfrm>
          <a:off x="1787525" y="3921125"/>
          <a:ext cx="5788025" cy="808038"/>
        </p:xfrm>
        <a:graphic>
          <a:graphicData uri="http://schemas.openxmlformats.org/presentationml/2006/ole">
            <p:oleObj spid="_x0000_s7172" name="Equation" r:id="rId6" imgW="3136680" imgH="406080" progId="Equation.DSMT4">
              <p:embed/>
            </p:oleObj>
          </a:graphicData>
        </a:graphic>
      </p:graphicFrame>
      <p:graphicFrame>
        <p:nvGraphicFramePr>
          <p:cNvPr id="109576" name="Object 8"/>
          <p:cNvGraphicFramePr>
            <a:graphicFrameLocks noChangeAspect="1"/>
          </p:cNvGraphicFramePr>
          <p:nvPr/>
        </p:nvGraphicFramePr>
        <p:xfrm>
          <a:off x="1366838" y="5364163"/>
          <a:ext cx="3705225" cy="809625"/>
        </p:xfrm>
        <a:graphic>
          <a:graphicData uri="http://schemas.openxmlformats.org/presentationml/2006/ole">
            <p:oleObj spid="_x0000_s7173" name="Equation" r:id="rId7" imgW="2006280" imgH="406080" progId="Equation.DSMT4">
              <p:embed/>
            </p:oleObj>
          </a:graphicData>
        </a:graphic>
      </p:graphicFrame>
      <p:graphicFrame>
        <p:nvGraphicFramePr>
          <p:cNvPr id="109578" name="Object 10"/>
          <p:cNvGraphicFramePr>
            <a:graphicFrameLocks noChangeAspect="1"/>
          </p:cNvGraphicFramePr>
          <p:nvPr/>
        </p:nvGraphicFramePr>
        <p:xfrm>
          <a:off x="3343275" y="5459413"/>
          <a:ext cx="1500188" cy="504825"/>
        </p:xfrm>
        <a:graphic>
          <a:graphicData uri="http://schemas.openxmlformats.org/presentationml/2006/ole">
            <p:oleObj spid="_x0000_s7174" name="Equation" r:id="rId8" imgW="812520" imgH="25380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214938" y="2865438"/>
            <a:ext cx="2290762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 flipH="1">
            <a:off x="3557588" y="2659063"/>
            <a:ext cx="1657350" cy="9128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1787525" y="3921125"/>
          <a:ext cx="5624513" cy="808038"/>
        </p:xfrm>
        <a:graphic>
          <a:graphicData uri="http://schemas.openxmlformats.org/presentationml/2006/ole">
            <p:oleObj spid="_x0000_s7175" name="Equation" r:id="rId9" imgW="3047760" imgH="406080" progId="Equation.DSMT4">
              <p:embed/>
            </p:oleObj>
          </a:graphicData>
        </a:graphic>
      </p:graphicFrame>
      <p:sp>
        <p:nvSpPr>
          <p:cNvPr id="13" name="矩形 12"/>
          <p:cNvSpPr>
            <a:spLocks noChangeArrowheads="1"/>
          </p:cNvSpPr>
          <p:nvPr/>
        </p:nvSpPr>
        <p:spPr bwMode="auto">
          <a:xfrm flipH="1">
            <a:off x="3608388" y="3995738"/>
            <a:ext cx="4035425" cy="7191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5011737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</a:t>
            </a:r>
            <a:r>
              <a:rPr lang="en-US" altLang="zh-CN" smtClean="0"/>
              <a:t>			</a:t>
            </a:r>
            <a:r>
              <a:rPr lang="zh-CN" altLang="en-US" smtClean="0">
                <a:solidFill>
                  <a:srgbClr val="0000FF"/>
                </a:solidFill>
              </a:rPr>
              <a:t>（课本</a:t>
            </a:r>
            <a:r>
              <a:rPr lang="en-US" altLang="zh-CN" smtClean="0">
                <a:solidFill>
                  <a:srgbClr val="0000FF"/>
                </a:solidFill>
              </a:rPr>
              <a:t>P.243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8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函数 </a:t>
            </a:r>
            <a:r>
              <a:rPr lang="en-US" altLang="zh-CN" i="1" smtClean="0"/>
              <a:t>y</a:t>
            </a:r>
            <a:r>
              <a:rPr lang="en-US" altLang="zh-CN" smtClean="0"/>
              <a:t> = 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由方程                                   所确定，求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endParaRPr lang="en-US" altLang="zh-CN" smtClean="0">
              <a:solidFill>
                <a:srgbClr val="0000FF"/>
              </a:solidFill>
            </a:endParaRPr>
          </a:p>
        </p:txBody>
      </p:sp>
      <p:graphicFrame>
        <p:nvGraphicFramePr>
          <p:cNvPr id="110598" name="Object 6"/>
          <p:cNvGraphicFramePr>
            <a:graphicFrameLocks noChangeAspect="1"/>
          </p:cNvGraphicFramePr>
          <p:nvPr/>
        </p:nvGraphicFramePr>
        <p:xfrm>
          <a:off x="1574800" y="1274763"/>
          <a:ext cx="1806575" cy="1011237"/>
        </p:xfrm>
        <a:graphic>
          <a:graphicData uri="http://schemas.openxmlformats.org/presentationml/2006/ole">
            <p:oleObj spid="_x0000_s8194" name="Equation" r:id="rId4" imgW="977760" imgH="507960" progId="Equation.DSMT4">
              <p:embed/>
            </p:oleObj>
          </a:graphicData>
        </a:graphic>
      </p:graphicFrame>
      <p:graphicFrame>
        <p:nvGraphicFramePr>
          <p:cNvPr id="8195" name="Object 7"/>
          <p:cNvGraphicFramePr>
            <a:graphicFrameLocks noChangeAspect="1"/>
          </p:cNvGraphicFramePr>
          <p:nvPr/>
        </p:nvGraphicFramePr>
        <p:xfrm>
          <a:off x="1574800" y="179388"/>
          <a:ext cx="3354388" cy="809625"/>
        </p:xfrm>
        <a:graphic>
          <a:graphicData uri="http://schemas.openxmlformats.org/presentationml/2006/ole">
            <p:oleObj spid="_x0000_s8195" name="Equation" r:id="rId5" imgW="1815840" imgH="406080" progId="Equation.DSMT4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419475" y="1473200"/>
          <a:ext cx="609600" cy="812800"/>
        </p:xfrm>
        <a:graphic>
          <a:graphicData uri="http://schemas.openxmlformats.org/presentationml/2006/ole">
            <p:oleObj spid="_x0000_s8196" name="Equation" r:id="rId6" imgW="304560" imgH="406080" progId="Equation.DSMT4">
              <p:embed/>
            </p:oleObj>
          </a:graphicData>
        </a:graphic>
      </p:graphicFrame>
      <p:graphicFrame>
        <p:nvGraphicFramePr>
          <p:cNvPr id="110601" name="Object 9"/>
          <p:cNvGraphicFramePr>
            <a:graphicFrameLocks noChangeAspect="1"/>
          </p:cNvGraphicFramePr>
          <p:nvPr/>
        </p:nvGraphicFramePr>
        <p:xfrm>
          <a:off x="4016375" y="4102100"/>
          <a:ext cx="2627313" cy="709613"/>
        </p:xfrm>
        <a:graphic>
          <a:graphicData uri="http://schemas.openxmlformats.org/presentationml/2006/ole">
            <p:oleObj spid="_x0000_s8197" name="Equation" r:id="rId7" imgW="1422360" imgH="355320" progId="Equation.DSMT4">
              <p:embed/>
            </p:oleObj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8228013" y="4049713"/>
          <a:ext cx="558800" cy="812800"/>
        </p:xfrm>
        <a:graphic>
          <a:graphicData uri="http://schemas.openxmlformats.org/presentationml/2006/ole">
            <p:oleObj spid="_x0000_s8198" name="Equation" r:id="rId8" imgW="279360" imgH="406080" progId="Equation.DSMT4">
              <p:embed/>
            </p:oleObj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1285875" y="2286000"/>
          <a:ext cx="6827838" cy="1290638"/>
        </p:xfrm>
        <a:graphic>
          <a:graphicData uri="http://schemas.openxmlformats.org/presentationml/2006/ole">
            <p:oleObj spid="_x0000_s8199" name="Equation" r:id="rId9" imgW="3695400" imgH="647640" progId="Equation.DSMT4">
              <p:embed/>
            </p:oleObj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1285875" y="5141913"/>
          <a:ext cx="2579688" cy="506412"/>
        </p:xfrm>
        <a:graphic>
          <a:graphicData uri="http://schemas.openxmlformats.org/presentationml/2006/ole">
            <p:oleObj spid="_x0000_s8200" name="Equation" r:id="rId10" imgW="1396800" imgH="253800" progId="Equation.DSMT4">
              <p:embed/>
            </p:oleObj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4000500" y="5018088"/>
          <a:ext cx="1406525" cy="911225"/>
        </p:xfrm>
        <a:graphic>
          <a:graphicData uri="http://schemas.openxmlformats.org/presentationml/2006/ole">
            <p:oleObj spid="_x0000_s8201" name="Equation" r:id="rId11" imgW="761760" imgH="457200" progId="Equation.DSMT4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7419581" y="2714620"/>
            <a:ext cx="724319" cy="877888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聚合">
  <a:themeElements>
    <a:clrScheme name="2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2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7621</TotalTime>
  <Words>848</Words>
  <Application>Microsoft Office PowerPoint</Application>
  <PresentationFormat>全屏显示(4:3)</PresentationFormat>
  <Paragraphs>164</Paragraphs>
  <Slides>16</Slides>
  <Notes>6</Notes>
  <HiddenSlides>1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聚合</vt:lpstr>
      <vt:lpstr>2_聚合</vt:lpstr>
      <vt:lpstr>MathType 5.0 Equation</vt:lpstr>
      <vt:lpstr>MathType 6.0 Equation</vt:lpstr>
      <vt:lpstr>第五章    定积分</vt:lpstr>
      <vt:lpstr>前言</vt:lpstr>
      <vt:lpstr>一、引例</vt:lpstr>
      <vt:lpstr>二、积分上限的函数及其导数</vt:lpstr>
      <vt:lpstr>微积分基本定理</vt:lpstr>
      <vt:lpstr>微积分基本定理</vt:lpstr>
      <vt:lpstr>微积分基本定理</vt:lpstr>
      <vt:lpstr>微积分基本定理的推论</vt:lpstr>
      <vt:lpstr>幻灯片 9</vt:lpstr>
      <vt:lpstr>幻灯片 10</vt:lpstr>
      <vt:lpstr>幻灯片 11</vt:lpstr>
      <vt:lpstr>三、牛顿—莱布尼茨公式</vt:lpstr>
      <vt:lpstr>幻灯片 13</vt:lpstr>
      <vt:lpstr>幻灯片 14</vt:lpstr>
      <vt:lpstr>小结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高等数学（上册）</dc:title>
  <dc:creator>cjl</dc:creator>
  <cp:lastModifiedBy>SONY</cp:lastModifiedBy>
  <cp:revision>545</cp:revision>
  <dcterms:created xsi:type="dcterms:W3CDTF">2010-09-04T05:21:04Z</dcterms:created>
  <dcterms:modified xsi:type="dcterms:W3CDTF">2022-11-22T09:47:15Z</dcterms:modified>
</cp:coreProperties>
</file>