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61" r:id="rId2"/>
  </p:sldMasterIdLst>
  <p:notesMasterIdLst>
    <p:notesMasterId r:id="rId28"/>
  </p:notesMasterIdLst>
  <p:handoutMasterIdLst>
    <p:handoutMasterId r:id="rId29"/>
  </p:handoutMasterIdLst>
  <p:sldIdLst>
    <p:sldId id="562" r:id="rId3"/>
    <p:sldId id="541" r:id="rId4"/>
    <p:sldId id="542" r:id="rId5"/>
    <p:sldId id="544" r:id="rId6"/>
    <p:sldId id="561" r:id="rId7"/>
    <p:sldId id="545" r:id="rId8"/>
    <p:sldId id="563" r:id="rId9"/>
    <p:sldId id="520" r:id="rId10"/>
    <p:sldId id="557" r:id="rId11"/>
    <p:sldId id="550" r:id="rId12"/>
    <p:sldId id="548" r:id="rId13"/>
    <p:sldId id="556" r:id="rId14"/>
    <p:sldId id="564" r:id="rId15"/>
    <p:sldId id="566" r:id="rId16"/>
    <p:sldId id="568" r:id="rId17"/>
    <p:sldId id="567" r:id="rId18"/>
    <p:sldId id="546" r:id="rId19"/>
    <p:sldId id="558" r:id="rId20"/>
    <p:sldId id="547" r:id="rId21"/>
    <p:sldId id="554" r:id="rId22"/>
    <p:sldId id="555" r:id="rId23"/>
    <p:sldId id="559" r:id="rId24"/>
    <p:sldId id="565" r:id="rId25"/>
    <p:sldId id="569" r:id="rId26"/>
    <p:sldId id="57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FF0000"/>
    <a:srgbClr val="33CC33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 autoAdjust="0"/>
    <p:restoredTop sz="9466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D19D0650-1341-4A39-AB95-C2BE0CF921A0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27746BE4-4C00-441A-BFD6-C01CEF9407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E093AE94-3519-47D9-A5FB-2E9EC1AEE9F1}" type="datetimeFigureOut">
              <a:rPr lang="zh-CN" altLang="en-US"/>
              <a:pPr>
                <a:defRPr/>
              </a:pPr>
              <a:t>2021/12/7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46795AA-58A7-450B-A5BC-E95FE3BF34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072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AE36DDD-1880-4465-B281-2C996C680701}" type="slidenum">
              <a:rPr lang="zh-CN" altLang="en-US" sz="1200">
                <a:effectLst/>
              </a:rPr>
              <a:pPr algn="r"/>
              <a:t>1</a:t>
            </a:fld>
            <a:endParaRPr lang="en-US" altLang="zh-CN" sz="1200">
              <a:effectLst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f ^ 2 </a:t>
            </a:r>
            <a:r>
              <a:rPr lang="zh-CN" altLang="en-US" smtClean="0"/>
              <a:t>的在</a:t>
            </a:r>
            <a:r>
              <a:rPr lang="en-US" altLang="zh-CN" smtClean="0"/>
              <a:t>[0, 1]</a:t>
            </a:r>
            <a:r>
              <a:rPr lang="zh-CN" altLang="en-US" smtClean="0"/>
              <a:t>上的积分为</a:t>
            </a:r>
            <a:r>
              <a:rPr lang="en-US" altLang="zh-CN" smtClean="0"/>
              <a:t>3/2</a:t>
            </a:r>
            <a:r>
              <a:rPr lang="zh-CN" altLang="en-US" smtClean="0"/>
              <a:t>或</a:t>
            </a:r>
            <a:r>
              <a:rPr lang="en-US" altLang="zh-CN" smtClean="0"/>
              <a:t>3</a:t>
            </a:r>
            <a:r>
              <a:rPr lang="zh-CN" altLang="en-US" smtClean="0"/>
              <a:t>．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板书证明的过程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56BC59-F8B1-4DE7-9CB1-499BE6ED4B3E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想让同学们自学，然后提问。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0515FC4-8CB6-4BD1-BD78-64213A4C7CD0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5FA18BE-E63A-4B17-8D0C-78313C93F0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14AD9-188F-4F4B-9F7B-C6A4A887A59B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09CA0-D46E-475F-B90A-E7DA4ACAB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BC846-531E-4236-94AE-F2D0687C6DCB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31B31-2E72-478D-A49B-044A01712D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D1891-9D24-4EA2-8254-6EBA72A6E9F6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A8CA2-3901-4D7F-AEF0-BFD4339F86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AE779-8210-416F-A39A-1FD302D3BE18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FF7A5-CA23-4309-A931-1C3F57D49C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B35D5-71F2-4F9E-9E69-4FAC24F668DC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8F42A-3254-4151-AB70-A45DCF447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4213C-6096-4035-89C9-DD12BBB6BD45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90057-C379-488E-AEAC-427A7E6B6D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F953F-3F0E-4F79-BC48-0A4AF217849C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93D51-658A-4ABC-8CE0-0D0E03A9B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F42B0-8941-4F6A-B7A8-C373492396C7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0F7B8-1569-4BD5-BF7D-037FF172F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5C03-40E9-4639-8582-AB0E71A7DB05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1157-C08B-4044-AB04-1DC9315812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FBDE9-80E4-4F27-91C4-6707318F1BB2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5D05E-F01A-4312-9088-04AC64065B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CA0DB-5034-4ACF-8449-DA6646677AC8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634AC-173B-47FB-98E7-94E8C3040E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4B3EF-BB03-4C6B-A450-BBE2A00C3D43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F4DDF-BAE8-4C29-B30A-F5E2100D3E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7C0E1-E86F-4A1C-BEAD-7B9A3FE66D2C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313A9-35EB-47B4-BDB1-5476E64E25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D2935-48DB-4C74-87D4-28BAEB303ED2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D98E-D452-46FF-AA67-919E68CAB5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1A26B-F973-4309-B55D-DE3C420B599F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ADE51-E7AD-4800-811C-FB4C84618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05F85-A689-4F01-8597-C1C5DC05C60A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7DB97-E0A2-40CE-A1AD-D5137214EA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B216B-1ED4-4F0C-A865-F3C948C35629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90079-37DF-42CE-B873-8972E6316B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D175A-688F-458D-8966-080A01A47030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66A7F-B7C3-4C69-BDE4-29BFDB769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2885D-0E99-4A31-BBED-8ADF7FAA3D2E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ABD7F-D9F8-4E0E-B6C5-B2A315DBE6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253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08BC468-72F8-42BD-998C-10600EDDE2CC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66DF885-8A70-4C95-996A-98AE0B621B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7" r:id="rId1"/>
    <p:sldLayoutId id="2147484808" r:id="rId2"/>
    <p:sldLayoutId id="2147484809" r:id="rId3"/>
    <p:sldLayoutId id="2147484810" r:id="rId4"/>
    <p:sldLayoutId id="2147484811" r:id="rId5"/>
    <p:sldLayoutId id="2147484812" r:id="rId6"/>
    <p:sldLayoutId id="2147484813" r:id="rId7"/>
    <p:sldLayoutId id="2147484814" r:id="rId8"/>
    <p:sldLayoutId id="2147484815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355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A99CDB2-0672-4DEB-AD7C-1818C102B4B5}" type="datetimeFigureOut">
              <a:rPr lang="zh-CN" altLang="en-US"/>
              <a:pPr>
                <a:defRPr/>
              </a:pPr>
              <a:t>2021/12/7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E75485F-08AC-465B-AAF3-C1A2F74504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6" r:id="rId1"/>
    <p:sldLayoutId id="2147484817" r:id="rId2"/>
    <p:sldLayoutId id="2147484818" r:id="rId3"/>
    <p:sldLayoutId id="2147484819" r:id="rId4"/>
    <p:sldLayoutId id="2147484820" r:id="rId5"/>
    <p:sldLayoutId id="2147484821" r:id="rId6"/>
    <p:sldLayoutId id="2147484822" r:id="rId7"/>
    <p:sldLayoutId id="2147484823" r:id="rId8"/>
    <p:sldLayoutId id="2147484824" r:id="rId9"/>
    <p:sldLayoutId id="2147484825" r:id="rId10"/>
    <p:sldLayoutId id="2147484826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第五章    定积分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25603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200" smtClean="0">
                <a:solidFill>
                  <a:schemeClr val="tx2"/>
                </a:solidFill>
              </a:rPr>
              <a:t>第三节    </a:t>
            </a:r>
            <a:r>
              <a:rPr lang="zh-CN" altLang="en-US" sz="3200" smtClean="0"/>
              <a:t>定积分的换元法和分部积分法</a:t>
            </a:r>
            <a:endParaRPr lang="zh-CN" altLang="en-US" sz="3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求定积分			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P.248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zh-CN" altLang="en-US" smtClean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532063" y="215900"/>
          <a:ext cx="2601912" cy="658813"/>
        </p:xfrm>
        <a:graphic>
          <a:graphicData uri="http://schemas.openxmlformats.org/presentationml/2006/ole">
            <p:oleObj spid="_x0000_s9218" name="Equation" r:id="rId4" imgW="140940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27209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P.249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[−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smtClean="0"/>
              <a:t>] </a:t>
            </a:r>
            <a:r>
              <a:rPr lang="zh-CN" altLang="en-US" smtClean="0"/>
              <a:t>上连续，则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口诀：</a:t>
            </a:r>
            <a:r>
              <a:rPr lang="zh-CN" altLang="en-US" smtClean="0"/>
              <a:t>对称区间，偶倍奇零．</a:t>
            </a: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519238" y="1041400"/>
          <a:ext cx="6107112" cy="1169988"/>
        </p:xfrm>
        <a:graphic>
          <a:graphicData uri="http://schemas.openxmlformats.org/presentationml/2006/ole">
            <p:oleObj spid="_x0000_s10242" name="Equation" r:id="rId4" imgW="3060360" imgH="5839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228282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P.249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： 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/>
              <a:t>[0, 1] </a:t>
            </a:r>
            <a:r>
              <a:rPr lang="zh-CN" altLang="en-US" smtClean="0"/>
              <a:t>上连续，证明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(1)    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(2)    </a:t>
            </a: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096963" y="1071563"/>
          <a:ext cx="4332287" cy="660400"/>
        </p:xfrm>
        <a:graphic>
          <a:graphicData uri="http://schemas.openxmlformats.org/presentationml/2006/ole">
            <p:oleObj spid="_x0000_s11266" name="Equation" r:id="rId4" imgW="2171520" imgH="33012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96963" y="1928813"/>
          <a:ext cx="4281487" cy="812800"/>
        </p:xfrm>
        <a:graphic>
          <a:graphicData uri="http://schemas.openxmlformats.org/presentationml/2006/ole">
            <p:oleObj spid="_x0000_s11267" name="Equation" r:id="rId5" imgW="21459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43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P.250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： 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是连续的周期函数，周期为</a:t>
            </a:r>
            <a:r>
              <a:rPr lang="en-US" altLang="zh-CN" i="1" smtClean="0"/>
              <a:t>T</a:t>
            </a:r>
            <a:r>
              <a:rPr lang="zh-CN" altLang="en-US" smtClean="0"/>
              <a:t>，证明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(1)    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(2)    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令                             ，则结论 </a:t>
            </a:r>
            <a:r>
              <a:rPr lang="en-US" altLang="zh-CN" smtClean="0"/>
              <a:t>(1) </a:t>
            </a:r>
            <a:r>
              <a:rPr lang="zh-CN" altLang="en-US" smtClean="0"/>
              <a:t>相当于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			F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en-US" altLang="zh-CN" smtClean="0"/>
              <a:t>(0) = </a:t>
            </a:r>
            <a:r>
              <a:rPr lang="zh-CN" altLang="en-US" smtClean="0">
                <a:solidFill>
                  <a:srgbClr val="FF0000"/>
                </a:solidFill>
              </a:rPr>
              <a:t>与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无关的常数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上述结论成立当且仅当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的周期等于</a:t>
            </a:r>
            <a:r>
              <a:rPr lang="en-US" altLang="zh-CN" i="1" smtClean="0"/>
              <a:t>T</a:t>
            </a:r>
            <a:r>
              <a:rPr lang="zh-CN" altLang="en-US" smtClean="0"/>
              <a:t> ，所以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096963" y="1071563"/>
          <a:ext cx="3395662" cy="660400"/>
        </p:xfrm>
        <a:graphic>
          <a:graphicData uri="http://schemas.openxmlformats.org/presentationml/2006/ole">
            <p:oleObj spid="_x0000_s12290" name="Equation" r:id="rId4" imgW="1701720" imgH="33012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96963" y="2005013"/>
          <a:ext cx="4533900" cy="660400"/>
        </p:xfrm>
        <a:graphic>
          <a:graphicData uri="http://schemas.openxmlformats.org/presentationml/2006/ole">
            <p:oleObj spid="_x0000_s12291" name="Equation" r:id="rId5" imgW="2273040" imgH="33012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831975" y="2906713"/>
          <a:ext cx="2274888" cy="593725"/>
        </p:xfrm>
        <a:graphic>
          <a:graphicData uri="http://schemas.openxmlformats.org/presentationml/2006/ole">
            <p:oleObj spid="_x0000_s12292" name="Equation" r:id="rId6" imgW="1269720" imgH="33012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857750" y="3387725"/>
            <a:ext cx="27241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738313" y="5565775"/>
          <a:ext cx="7191375" cy="863600"/>
        </p:xfrm>
        <a:graphic>
          <a:graphicData uri="http://schemas.openxmlformats.org/presentationml/2006/ole">
            <p:oleObj spid="_x0000_s12293" name="Equation" r:id="rId7" imgW="3606480" imgH="4316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28750" y="4786313"/>
          <a:ext cx="6156325" cy="812800"/>
        </p:xfrm>
        <a:graphic>
          <a:graphicData uri="http://schemas.openxmlformats.org/presentationml/2006/ole">
            <p:oleObj spid="_x0000_s12294" name="Equation" r:id="rId8" imgW="3085920" imgH="4060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746625" y="4970463"/>
            <a:ext cx="2295525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7042150" y="4970463"/>
            <a:ext cx="67310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275113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时，            ，当 </a:t>
            </a:r>
            <a:r>
              <a:rPr lang="en-US" altLang="zh-CN" i="1" smtClean="0"/>
              <a:t>x</a:t>
            </a:r>
            <a:r>
              <a:rPr lang="en-US" altLang="zh-CN" smtClean="0"/>
              <a:t> = 3 </a:t>
            </a:r>
            <a:r>
              <a:rPr lang="zh-CN" altLang="en-US" smtClean="0"/>
              <a:t>时，          ，于是</a:t>
            </a:r>
            <a:r>
              <a:rPr lang="en-US" altLang="zh-CN" smtClean="0"/>
              <a:t> 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2776538" y="101600"/>
          <a:ext cx="2438400" cy="887413"/>
        </p:xfrm>
        <a:graphic>
          <a:graphicData uri="http://schemas.openxmlformats.org/presentationml/2006/ole">
            <p:oleObj spid="_x0000_s13314" name="Equation" r:id="rId4" imgW="1320480" imgH="444240" progId="Equation.DSMT4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642938" y="3143250"/>
          <a:ext cx="7521575" cy="1117600"/>
        </p:xfrm>
        <a:graphic>
          <a:graphicData uri="http://schemas.openxmlformats.org/presentationml/2006/ole">
            <p:oleObj spid="_x0000_s13315" name="Equation" r:id="rId5" imgW="4178160" imgH="622080" progId="Equation.DSMT4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611313" y="1436688"/>
          <a:ext cx="2036762" cy="777875"/>
        </p:xfrm>
        <a:graphic>
          <a:graphicData uri="http://schemas.openxmlformats.org/presentationml/2006/ole">
            <p:oleObj spid="_x0000_s13316" name="Equation" r:id="rId6" imgW="1130040" imgH="431640" progId="Equation.DSMT4">
              <p:embed/>
            </p:oleObj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735388" y="1438275"/>
          <a:ext cx="2051050" cy="777875"/>
        </p:xfrm>
        <a:graphic>
          <a:graphicData uri="http://schemas.openxmlformats.org/presentationml/2006/ole">
            <p:oleObj spid="_x0000_s13317" name="Equation" r:id="rId7" imgW="1143000" imgH="431640" progId="Equation.DSMT4">
              <p:embed/>
            </p:oleObj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5857875" y="1439863"/>
          <a:ext cx="1922463" cy="776287"/>
        </p:xfrm>
        <a:graphic>
          <a:graphicData uri="http://schemas.openxmlformats.org/presentationml/2006/ole">
            <p:oleObj spid="_x0000_s13318" name="Equation" r:id="rId8" imgW="1155600" imgH="431640" progId="Equation.DSMT4">
              <p:embed/>
            </p:oleObj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286000" y="2357438"/>
          <a:ext cx="935038" cy="733425"/>
        </p:xfrm>
        <a:graphic>
          <a:graphicData uri="http://schemas.openxmlformats.org/presentationml/2006/ole">
            <p:oleObj spid="_x0000_s13319" name="Equation" r:id="rId9" imgW="520560" imgH="406080" progId="Equation.DSMT4">
              <p:embed/>
            </p:oleObj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5272088" y="2357438"/>
          <a:ext cx="752475" cy="733425"/>
        </p:xfrm>
        <a:graphic>
          <a:graphicData uri="http://schemas.openxmlformats.org/presentationml/2006/ole">
            <p:oleObj spid="_x0000_s13320" name="Equation" r:id="rId10" imgW="419040" imgH="406080" progId="Equation.DSMT4">
              <p:embed/>
            </p:oleObj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692275" y="4214813"/>
          <a:ext cx="6475413" cy="2601912"/>
        </p:xfrm>
        <a:graphic>
          <a:graphicData uri="http://schemas.openxmlformats.org/presentationml/2006/ole">
            <p:oleObj spid="_x0000_s13321" name="Equation" r:id="rId11" imgW="3606480" imgH="144756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4327525" y="3143250"/>
            <a:ext cx="2459038" cy="1092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86563" y="3143250"/>
            <a:ext cx="1357312" cy="1092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929063" y="5857875"/>
            <a:ext cx="4286250" cy="990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9"/>
          <p:cNvGraphicFramePr>
            <a:graphicFrameLocks noChangeAspect="1"/>
          </p:cNvGraphicFramePr>
          <p:nvPr/>
        </p:nvGraphicFramePr>
        <p:xfrm>
          <a:off x="598488" y="198438"/>
          <a:ext cx="7956550" cy="6159500"/>
        </p:xfrm>
        <a:graphic>
          <a:graphicData uri="http://schemas.openxmlformats.org/presentationml/2006/ole">
            <p:oleObj spid="_x0000_s14338" name="Equation" r:id="rId4" imgW="4431960" imgH="34290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47700" y="1212850"/>
            <a:ext cx="5353050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42938" y="2070100"/>
            <a:ext cx="3887787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4530725" y="2070100"/>
            <a:ext cx="4041775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2938" y="2928938"/>
            <a:ext cx="4500562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42938" y="3784600"/>
            <a:ext cx="4500562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42938" y="4641850"/>
            <a:ext cx="3286125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3929063" y="4641850"/>
            <a:ext cx="3071812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642938" y="5499100"/>
            <a:ext cx="4429125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224213" y="1212850"/>
            <a:ext cx="1143000" cy="8588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72250" y="1212850"/>
            <a:ext cx="1731963" cy="830263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对称区间，</a:t>
            </a:r>
            <a:endParaRPr lang="en-US" altLang="zh-CN" sz="2400" b="1" dirty="0">
              <a:solidFill>
                <a:prstClr val="black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偶倍奇零．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08146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P.252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9</a:t>
            </a:r>
            <a:r>
              <a:rPr lang="zh-CN" altLang="en-US" smtClean="0">
                <a:solidFill>
                  <a:srgbClr val="0000FF"/>
                </a:solidFill>
              </a:rPr>
              <a:t>： </a:t>
            </a:r>
            <a:r>
              <a:rPr lang="zh-CN" altLang="en-US" smtClean="0"/>
              <a:t>设函数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计算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当 </a:t>
            </a:r>
            <a:r>
              <a:rPr lang="en-US" altLang="zh-CN" smtClean="0"/>
              <a:t>1 ≤ </a:t>
            </a:r>
            <a:r>
              <a:rPr lang="en-US" altLang="zh-CN" i="1" smtClean="0"/>
              <a:t>x</a:t>
            </a:r>
            <a:r>
              <a:rPr lang="en-US" altLang="zh-CN" smtClean="0"/>
              <a:t> ≤ 4 </a:t>
            </a:r>
            <a:r>
              <a:rPr lang="zh-CN" altLang="en-US" smtClean="0"/>
              <a:t>时，</a:t>
            </a:r>
            <a:r>
              <a:rPr lang="en-US" altLang="zh-CN" smtClean="0"/>
              <a:t>−1 ≤ </a:t>
            </a:r>
            <a:r>
              <a:rPr lang="en-US" altLang="zh-CN" i="1" smtClean="0"/>
              <a:t>x</a:t>
            </a:r>
            <a:r>
              <a:rPr lang="en-US" altLang="zh-CN" smtClean="0"/>
              <a:t> − 2 ≤ 2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</a:t>
            </a:r>
            <a:r>
              <a:rPr lang="zh-CN" altLang="en-US" smtClean="0"/>
              <a:t>当 </a:t>
            </a:r>
            <a:r>
              <a:rPr lang="en-US" altLang="zh-CN" smtClean="0"/>
              <a:t>1 ≤ </a:t>
            </a:r>
            <a:r>
              <a:rPr lang="en-US" altLang="zh-CN" i="1" smtClean="0"/>
              <a:t>x</a:t>
            </a:r>
            <a:r>
              <a:rPr lang="en-US" altLang="zh-CN" smtClean="0"/>
              <a:t> ≤ 2 </a:t>
            </a:r>
            <a:r>
              <a:rPr lang="zh-CN" altLang="en-US" smtClean="0"/>
              <a:t>时，</a:t>
            </a:r>
            <a:r>
              <a:rPr lang="en-US" altLang="zh-CN" smtClean="0"/>
              <a:t>−1 ≤ </a:t>
            </a:r>
            <a:r>
              <a:rPr lang="en-US" altLang="zh-CN" i="1" smtClean="0"/>
              <a:t>x</a:t>
            </a:r>
            <a:r>
              <a:rPr lang="en-US" altLang="zh-CN" smtClean="0"/>
              <a:t> − 2 ≤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</a:t>
            </a:r>
            <a:r>
              <a:rPr lang="zh-CN" altLang="en-US" smtClean="0"/>
              <a:t>当 </a:t>
            </a:r>
            <a:r>
              <a:rPr lang="en-US" altLang="zh-CN" smtClean="0"/>
              <a:t>2 ≤ </a:t>
            </a:r>
            <a:r>
              <a:rPr lang="en-US" altLang="zh-CN" i="1" smtClean="0"/>
              <a:t>x</a:t>
            </a:r>
            <a:r>
              <a:rPr lang="en-US" altLang="zh-CN" smtClean="0"/>
              <a:t> ≤ 4 </a:t>
            </a:r>
            <a:r>
              <a:rPr lang="zh-CN" altLang="en-US" smtClean="0"/>
              <a:t>时， 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 ≤ </a:t>
            </a:r>
            <a:r>
              <a:rPr lang="en-US" altLang="zh-CN" i="1" smtClean="0"/>
              <a:t>x</a:t>
            </a:r>
            <a:r>
              <a:rPr lang="en-US" altLang="zh-CN" smtClean="0"/>
              <a:t> − 2 ≤ 2</a:t>
            </a:r>
            <a:r>
              <a:rPr lang="zh-CN" altLang="en-US" smtClean="0"/>
              <a:t>．</a:t>
            </a:r>
            <a:r>
              <a:rPr lang="en-US" altLang="zh-CN" smtClean="0"/>
              <a:t>    </a:t>
            </a: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344613" y="1928813"/>
          <a:ext cx="1849437" cy="660400"/>
        </p:xfrm>
        <a:graphic>
          <a:graphicData uri="http://schemas.openxmlformats.org/presentationml/2006/ole">
            <p:oleObj spid="_x0000_s15362" name="Equation" r:id="rId4" imgW="927000" imgH="33012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081338" y="285750"/>
          <a:ext cx="4078287" cy="1373188"/>
        </p:xfrm>
        <a:graphic>
          <a:graphicData uri="http://schemas.openxmlformats.org/presentationml/2006/ole">
            <p:oleObj spid="_x0000_s15363" name="Equation" r:id="rId5" imgW="2044440" imgH="68580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100138" y="4357688"/>
          <a:ext cx="6943725" cy="1549400"/>
        </p:xfrm>
        <a:graphic>
          <a:graphicData uri="http://schemas.openxmlformats.org/presentationml/2006/ole">
            <p:oleObj spid="_x0000_s15364" name="Equation" r:id="rId6" imgW="3479760" imgH="7743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86063" y="5040313"/>
            <a:ext cx="5353050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设函数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v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具有连续导数，则</a:t>
            </a:r>
            <a:r>
              <a:rPr lang="en-US" altLang="zh-CN" smtClean="0"/>
              <a:t> </a:t>
            </a:r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移项得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</a:p>
          <a:p>
            <a:r>
              <a:rPr lang="zh-CN" altLang="en-US" smtClean="0"/>
              <a:t>公式表明原函数已经积出的部分可以先用上、下限代入．</a:t>
            </a:r>
            <a:endParaRPr lang="en-US" altLang="zh-CN" smtClean="0"/>
          </a:p>
          <a:p>
            <a:r>
              <a:rPr lang="en-US" altLang="zh-CN" i="1" smtClean="0"/>
              <a:t>u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zh-CN" altLang="en-US" smtClean="0"/>
              <a:t> 的选取与不定积分中的情形类似．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412875" y="3224213"/>
          <a:ext cx="2965450" cy="584200"/>
        </p:xfrm>
        <a:graphic>
          <a:graphicData uri="http://schemas.openxmlformats.org/presentationml/2006/ole">
            <p:oleObj spid="_x0000_s16386" name="Equation" r:id="rId5" imgW="1485720" imgH="291960" progId="Equation.DSMT4">
              <p:embed/>
            </p:oleObj>
          </a:graphicData>
        </a:graphic>
      </p:graphicFrame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二、定积分的分部积分法</a:t>
            </a:r>
            <a:endParaRPr lang="en-US" altLang="zh-CN" smtClean="0">
              <a:effectLst/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295400" y="3175000"/>
          <a:ext cx="5651500" cy="1397000"/>
        </p:xfrm>
        <a:graphic>
          <a:graphicData uri="http://schemas.openxmlformats.org/presentationml/2006/ole">
            <p:oleObj spid="_x0000_s16387" name="Equation" r:id="rId6" imgW="2831760" imgH="698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68675" y="2071688"/>
          <a:ext cx="2406650" cy="406400"/>
        </p:xfrm>
        <a:graphic>
          <a:graphicData uri="http://schemas.openxmlformats.org/presentationml/2006/ole">
            <p:oleObj spid="_x0000_s16388" name="Equation" r:id="rId7" imgW="1206360" imgH="2030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60525" y="2517775"/>
          <a:ext cx="2406650" cy="406400"/>
        </p:xfrm>
        <a:graphic>
          <a:graphicData uri="http://schemas.openxmlformats.org/presentationml/2006/ole">
            <p:oleObj spid="_x0000_s16389" name="Equation" r:id="rId8" imgW="1206360" imgH="2030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43125" y="3919538"/>
            <a:ext cx="2700338" cy="6524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843463" y="3919538"/>
            <a:ext cx="2157412" cy="6524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5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4224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求定积分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答案：</a:t>
            </a:r>
            <a:endParaRPr lang="zh-CN" altLang="en-US" smtClean="0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2532063" y="142875"/>
          <a:ext cx="1781175" cy="809625"/>
        </p:xfrm>
        <a:graphic>
          <a:graphicData uri="http://schemas.openxmlformats.org/presentationml/2006/ole">
            <p:oleObj spid="_x0000_s17410" name="Equation" r:id="rId4" imgW="965160" imgH="406080" progId="Equation.DSMT4">
              <p:embed/>
            </p:oleObj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1660525" y="1000125"/>
          <a:ext cx="1125538" cy="809625"/>
        </p:xfrm>
        <a:graphic>
          <a:graphicData uri="http://schemas.openxmlformats.org/presentationml/2006/ole">
            <p:oleObj spid="_x0000_s17411" name="Equation" r:id="rId5" imgW="60948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4224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求定积分		</a:t>
            </a:r>
            <a:r>
              <a:rPr lang="zh-CN" altLang="en-US" smtClean="0">
                <a:solidFill>
                  <a:srgbClr val="0000FF"/>
                </a:solidFill>
              </a:rPr>
              <a:t>（与</a:t>
            </a:r>
            <a:r>
              <a:rPr lang="en-US" altLang="zh-CN" smtClean="0">
                <a:solidFill>
                  <a:srgbClr val="0000FF"/>
                </a:solidFill>
              </a:rPr>
              <a:t>P.253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11</a:t>
            </a:r>
            <a:r>
              <a:rPr lang="zh-CN" altLang="en-US" smtClean="0">
                <a:solidFill>
                  <a:srgbClr val="0000FF"/>
                </a:solidFill>
              </a:rPr>
              <a:t>类似）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答案：</a:t>
            </a:r>
            <a:r>
              <a:rPr lang="en-US" altLang="zh-CN" smtClean="0"/>
              <a:t>1−2/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532063" y="215900"/>
          <a:ext cx="1570037" cy="658813"/>
        </p:xfrm>
        <a:graphic>
          <a:graphicData uri="http://schemas.openxmlformats.org/presentationml/2006/ole">
            <p:oleObj spid="_x0000_s18434" name="Equation" r:id="rId4" imgW="85068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前言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牛顿</a:t>
            </a:r>
            <a:r>
              <a:rPr lang="en-US" altLang="zh-CN" smtClean="0"/>
              <a:t>−</a:t>
            </a:r>
            <a:r>
              <a:rPr lang="zh-CN" altLang="en-US" smtClean="0"/>
              <a:t>莱布尼茨公式</a:t>
            </a:r>
            <a:endParaRPr lang="en-US" altLang="zh-CN" smtClean="0"/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3822700" y="1439863"/>
          <a:ext cx="2998788" cy="657225"/>
        </p:xfrm>
        <a:graphic>
          <a:graphicData uri="http://schemas.openxmlformats.org/presentationml/2006/ole">
            <p:oleObj spid="_x0000_s1026" name="Equation" r:id="rId3" imgW="16254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4224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求定积分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答案：</a:t>
            </a:r>
            <a:r>
              <a:rPr lang="en-US" altLang="zh-CN" smtClean="0"/>
              <a:t>8(1−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−1</a:t>
            </a:r>
            <a:r>
              <a:rPr lang="en-US" altLang="zh-CN" smtClean="0"/>
              <a:t>) 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532063" y="142875"/>
          <a:ext cx="1476375" cy="885825"/>
        </p:xfrm>
        <a:graphic>
          <a:graphicData uri="http://schemas.openxmlformats.org/presentationml/2006/ole">
            <p:oleObj spid="_x0000_s19458" name="Equation" r:id="rId4" imgW="79992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96728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满足方程				   ，求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  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 </a:t>
            </a:r>
            <a:r>
              <a:rPr lang="en-US" altLang="zh-CN" i="1" smtClean="0"/>
              <a:t>C</a:t>
            </a:r>
            <a:r>
              <a:rPr lang="en-US" altLang="zh-CN" smtClean="0"/>
              <a:t> = 3/2 </a:t>
            </a:r>
            <a:r>
              <a:rPr lang="zh-CN" altLang="en-US" smtClean="0"/>
              <a:t>或 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或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3457575" y="211138"/>
          <a:ext cx="3729038" cy="657225"/>
        </p:xfrm>
        <a:graphic>
          <a:graphicData uri="http://schemas.openxmlformats.org/presentationml/2006/ole">
            <p:oleObj spid="_x0000_s20482" name="Equation" r:id="rId5" imgW="2019240" imgH="330120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5838825" y="260350"/>
            <a:ext cx="1377950" cy="576263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4065588" y="1163638"/>
          <a:ext cx="2649537" cy="479425"/>
        </p:xfrm>
        <a:graphic>
          <a:graphicData uri="http://schemas.openxmlformats.org/presentationml/2006/ole">
            <p:oleObj spid="_x0000_s20483" name="Equation" r:id="rId6" imgW="1473120" imgH="266400" progId="Equation.DSMT4">
              <p:embed/>
            </p:oleObj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643063" y="1687513"/>
          <a:ext cx="6319837" cy="4956175"/>
        </p:xfrm>
        <a:graphic>
          <a:graphicData uri="http://schemas.openxmlformats.org/presentationml/2006/ole">
            <p:oleObj spid="_x0000_s20484" name="Equation" r:id="rId7" imgW="3517560" imgH="2755800" progId="Equation.DSMT4">
              <p:embed/>
            </p:oleObj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646238" y="1143000"/>
          <a:ext cx="1803400" cy="593725"/>
        </p:xfrm>
        <a:graphic>
          <a:graphicData uri="http://schemas.openxmlformats.org/presentationml/2006/ole">
            <p:oleObj spid="_x0000_s20485" name="Equation" r:id="rId8" imgW="1002960" imgH="330120" progId="Equation.DSMT4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1016000" y="2990850"/>
          <a:ext cx="1984375" cy="366713"/>
        </p:xfrm>
        <a:graphic>
          <a:graphicData uri="http://schemas.openxmlformats.org/presentationml/2006/ole">
            <p:oleObj spid="_x0000_s20486" name="Equation" r:id="rId9" imgW="1104840" imgH="203040" progId="Equation.DSMT4">
              <p:embed/>
            </p:oleObj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560388" y="4127500"/>
          <a:ext cx="2671762" cy="730250"/>
        </p:xfrm>
        <a:graphic>
          <a:graphicData uri="http://schemas.openxmlformats.org/presentationml/2006/ole">
            <p:oleObj spid="_x0000_s20487" name="Equation" r:id="rId10" imgW="1485720" imgH="406080" progId="Equation.DSMT4">
              <p:embed/>
            </p:oleObj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606425" y="5094288"/>
          <a:ext cx="2579688" cy="477837"/>
        </p:xfrm>
        <a:graphic>
          <a:graphicData uri="http://schemas.openxmlformats.org/presentationml/2006/ole">
            <p:oleObj spid="_x0000_s20488" name="Equation" r:id="rId11" imgW="1434960" imgH="2664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428625" y="2857500"/>
            <a:ext cx="2928938" cy="2928938"/>
          </a:xfrm>
          <a:prstGeom prst="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429000" y="2417763"/>
            <a:ext cx="4643438" cy="5826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3429000" y="3079750"/>
            <a:ext cx="4643438" cy="584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3429000" y="3703638"/>
            <a:ext cx="4643438" cy="7254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3429000" y="4497388"/>
            <a:ext cx="4643438" cy="646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3429000" y="5221288"/>
            <a:ext cx="4643438" cy="646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3429000" y="5969000"/>
            <a:ext cx="4643438" cy="646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P.249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[−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a</a:t>
            </a:r>
            <a:r>
              <a:rPr lang="en-US" altLang="zh-CN" smtClean="0"/>
              <a:t>] </a:t>
            </a:r>
            <a:r>
              <a:rPr lang="zh-CN" altLang="en-US" smtClean="0"/>
              <a:t>上连续，则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口诀：</a:t>
            </a:r>
            <a:r>
              <a:rPr lang="zh-CN" altLang="en-US" smtClean="0"/>
              <a:t>对称区间，偶倍奇零．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en-US" altLang="zh-CN" smtClean="0">
                <a:solidFill>
                  <a:srgbClr val="0000FF"/>
                </a:solidFill>
              </a:rPr>
              <a:t>P.249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， </a:t>
            </a:r>
            <a:r>
              <a:rPr lang="en-US" altLang="zh-CN" smtClean="0">
                <a:solidFill>
                  <a:srgbClr val="0000FF"/>
                </a:solidFill>
              </a:rPr>
              <a:t>P.250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， </a:t>
            </a:r>
            <a:r>
              <a:rPr lang="en-US" altLang="zh-CN" smtClean="0">
                <a:solidFill>
                  <a:srgbClr val="0000FF"/>
                </a:solidFill>
              </a:rPr>
              <a:t>P.253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12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结论</a:t>
            </a: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782763" y="2236788"/>
          <a:ext cx="6003925" cy="1193800"/>
        </p:xfrm>
        <a:graphic>
          <a:graphicData uri="http://schemas.openxmlformats.org/presentationml/2006/ole">
            <p:oleObj spid="_x0000_s21506" name="Equation" r:id="rId3" imgW="3009600" imgH="596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5 − 3</a:t>
            </a:r>
          </a:p>
          <a:p>
            <a:pPr lvl="1"/>
            <a:r>
              <a:rPr lang="en-US" altLang="zh-CN" smtClean="0"/>
              <a:t>1(3)(11)(16)(24)</a:t>
            </a:r>
            <a:endParaRPr lang="zh-CN" altLang="zh-CN" smtClean="0"/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6</a:t>
            </a:r>
          </a:p>
          <a:p>
            <a:pPr lvl="1"/>
            <a:r>
              <a:rPr lang="en-US" altLang="zh-CN" smtClean="0"/>
              <a:t>7(1)(2)(6)(10)(11)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5 − 3</a:t>
            </a:r>
          </a:p>
          <a:p>
            <a:pPr lvl="1"/>
            <a:r>
              <a:rPr lang="en-US" altLang="zh-CN" smtClean="0"/>
              <a:t>1(3)(11)(16)(24)</a:t>
            </a:r>
            <a:endParaRPr lang="zh-CN" altLang="zh-CN" smtClean="0"/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作业之换元积分法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自学</a:t>
            </a:r>
            <a:r>
              <a:rPr lang="en-US" altLang="zh-CN" smtClean="0">
                <a:solidFill>
                  <a:srgbClr val="FF0000"/>
                </a:solidFill>
              </a:rPr>
              <a:t>P.253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12</a:t>
            </a:r>
            <a:r>
              <a:rPr lang="zh-CN" altLang="en-US" smtClean="0">
                <a:solidFill>
                  <a:srgbClr val="FF0000"/>
                </a:solidFill>
              </a:rPr>
              <a:t>并记住结论！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5 − 3</a:t>
            </a:r>
          </a:p>
          <a:p>
            <a:pPr lvl="1"/>
            <a:r>
              <a:rPr lang="en-US" altLang="zh-CN" smtClean="0"/>
              <a:t>7(1)(2)(6)(10)(11)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作业之分部积分法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回顾：不定积分的换元积分法</a:t>
            </a:r>
            <a:endParaRPr lang="en-US" altLang="zh-CN" smtClean="0">
              <a:effectLst/>
            </a:endParaRPr>
          </a:p>
        </p:txBody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第二换元积分法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第一换元积分法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>
                <a:solidFill>
                  <a:srgbClr val="FF0000"/>
                </a:solidFill>
              </a:rPr>
              <a:t>				       </a:t>
            </a:r>
            <a:r>
              <a:rPr lang="zh-CN" altLang="en-US" smtClean="0"/>
              <a:t>是否成立？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换元以后，函数是否仍然可积？</a:t>
            </a:r>
          </a:p>
          <a:p>
            <a:r>
              <a:rPr lang="zh-CN" altLang="en-US" smtClean="0"/>
              <a:t>换元前后积分区间的对应关系？</a:t>
            </a:r>
            <a:endParaRPr lang="en-US" altLang="zh-CN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747713" y="2017713"/>
          <a:ext cx="7650162" cy="711200"/>
        </p:xfrm>
        <a:graphic>
          <a:graphicData uri="http://schemas.openxmlformats.org/presentationml/2006/ole">
            <p:oleObj spid="_x0000_s2050" name="Equation" r:id="rId3" imgW="3835080" imgH="355320" progId="Equation.DSMT4">
              <p:embed/>
            </p:oleObj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98500" y="1989138"/>
            <a:ext cx="2159000" cy="158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286500" y="2755900"/>
            <a:ext cx="2159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544638" y="3563938"/>
          <a:ext cx="4129087" cy="736600"/>
        </p:xfrm>
        <a:graphic>
          <a:graphicData uri="http://schemas.openxmlformats.org/presentationml/2006/ole">
            <p:oleObj spid="_x0000_s2051" name="Equation" r:id="rId4" imgW="207000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一、定积分的换元积分法</a:t>
            </a:r>
            <a:endParaRPr lang="en-US" altLang="zh-CN" smtClean="0">
              <a:effectLst/>
            </a:endParaRPr>
          </a:p>
        </p:txBody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问题：</a:t>
            </a:r>
            <a:r>
              <a:rPr lang="zh-CN" altLang="en-US" dirty="0" smtClean="0">
                <a:solidFill>
                  <a:srgbClr val="FF0000"/>
                </a:solidFill>
              </a:rPr>
              <a:t>				       </a:t>
            </a:r>
            <a:r>
              <a:rPr lang="zh-CN" altLang="en-US" dirty="0" smtClean="0"/>
              <a:t>是否成立？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r>
              <a:rPr lang="zh-CN" altLang="en-US" dirty="0" smtClean="0"/>
              <a:t>换元以后，函数是否仍然可积？</a:t>
            </a:r>
          </a:p>
          <a:p>
            <a:r>
              <a:rPr lang="zh-CN" altLang="en-US" dirty="0" smtClean="0"/>
              <a:t>换元前后积分区间的对应关系？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定理：</a:t>
            </a:r>
            <a:r>
              <a:rPr lang="zh-CN" altLang="en-US" dirty="0" smtClean="0"/>
              <a:t>设函数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] </a:t>
            </a:r>
            <a:r>
              <a:rPr lang="zh-CN" altLang="en-US" dirty="0" smtClean="0"/>
              <a:t>上连续，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函数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] </a:t>
            </a:r>
            <a:r>
              <a:rPr lang="zh-CN" altLang="en-US" dirty="0" smtClean="0"/>
              <a:t>上具有连续导数，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当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[</a:t>
            </a:r>
            <a:r>
              <a:rPr lang="en-US" altLang="zh-CN" i="1" dirty="0" smtClean="0">
                <a:latin typeface="Symbol" pitchFamily="18" charset="2"/>
              </a:rPr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latin typeface="Symbol" pitchFamily="18" charset="2"/>
              </a:rPr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 时，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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，且 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dirty="0" smtClean="0"/>
              <a:t> (</a:t>
            </a:r>
            <a:r>
              <a:rPr lang="en-US" altLang="zh-CN" i="1" dirty="0" smtClean="0">
                <a:latin typeface="Symbol" pitchFamily="18" charset="2"/>
              </a:rPr>
              <a:t>a</a:t>
            </a:r>
            <a:r>
              <a:rPr lang="en-US" altLang="zh-CN" dirty="0" smtClean="0"/>
              <a:t>) =</a:t>
            </a:r>
            <a:r>
              <a:rPr lang="en-US" altLang="zh-CN" i="1" dirty="0" smtClean="0"/>
              <a:t> a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Symbol" pitchFamily="18" charset="2"/>
              </a:rPr>
              <a:t>j</a:t>
            </a:r>
            <a:r>
              <a:rPr lang="en-US" altLang="zh-CN" dirty="0" smtClean="0"/>
              <a:t> (</a:t>
            </a:r>
            <a:r>
              <a:rPr lang="en-US" altLang="zh-CN" i="1" dirty="0" smtClean="0">
                <a:latin typeface="Symbol" pitchFamily="18" charset="2"/>
              </a:rPr>
              <a:t>b</a:t>
            </a:r>
            <a:r>
              <a:rPr lang="en-US" altLang="zh-CN" dirty="0" smtClean="0"/>
              <a:t>) =</a:t>
            </a:r>
            <a:r>
              <a:rPr lang="en-US" altLang="zh-CN" i="1" dirty="0" smtClean="0"/>
              <a:t> b</a:t>
            </a:r>
            <a:r>
              <a:rPr lang="zh-CN" altLang="en-US" dirty="0" smtClean="0"/>
              <a:t>，</a:t>
            </a:r>
            <a:endParaRPr lang="en-US" altLang="zh-CN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70150" y="5254625"/>
          <a:ext cx="4203700" cy="736600"/>
        </p:xfrm>
        <a:graphic>
          <a:graphicData uri="http://schemas.openxmlformats.org/presentationml/2006/ole">
            <p:oleObj spid="_x0000_s3074" name="Equation" r:id="rId3" imgW="2108160" imgH="36828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543050" y="1385888"/>
          <a:ext cx="4127500" cy="736600"/>
        </p:xfrm>
        <a:graphic>
          <a:graphicData uri="http://schemas.openxmlformats.org/presentationml/2006/ole">
            <p:oleObj spid="_x0000_s3075" name="Equation" r:id="rId4" imgW="2070000" imgH="3682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188" y="3716338"/>
            <a:ext cx="86518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68313" y="3644900"/>
            <a:ext cx="8207375" cy="2447925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43375" y="4602163"/>
            <a:ext cx="1785938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5929313" y="4602163"/>
            <a:ext cx="1500187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643188" y="5387975"/>
            <a:ext cx="144462" cy="6111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chemeClr val="bg1"/>
                </a:solidFill>
              </a:ln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560888" y="5715000"/>
            <a:ext cx="179387" cy="284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560888" y="5357813"/>
            <a:ext cx="179387" cy="2841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设函数 </a:t>
            </a:r>
            <a:r>
              <a:rPr lang="en-US" altLang="zh-CN" i="1" smtClean="0"/>
              <a:t>y</a:t>
            </a:r>
            <a:r>
              <a:rPr lang="en-US" altLang="zh-CN" smtClean="0"/>
              <a:t> = 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smtClean="0"/>
              <a:t>[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上具有连续导数，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</a:t>
            </a:r>
            <a:r>
              <a:rPr lang="en-US" altLang="zh-CN" smtClean="0"/>
              <a:t>[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时，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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，且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) =</a:t>
            </a:r>
            <a:r>
              <a:rPr lang="en-US" altLang="zh-CN" i="1" smtClean="0"/>
              <a:t> a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) =</a:t>
            </a:r>
            <a:r>
              <a:rPr lang="en-US" altLang="zh-CN" i="1" smtClean="0"/>
              <a:t> b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设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的原函数，则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/>
              </a:rPr>
              <a:t>一、定积分的换元积分法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70150" y="3068638"/>
          <a:ext cx="4203700" cy="736600"/>
        </p:xfrm>
        <a:graphic>
          <a:graphicData uri="http://schemas.openxmlformats.org/presentationml/2006/ole">
            <p:oleObj spid="_x0000_s4098" name="Equation" r:id="rId4" imgW="2108160" imgH="368280" progId="Equation.DSMT4">
              <p:embed/>
            </p:oleObj>
          </a:graphicData>
        </a:graphic>
      </p:graphicFrame>
      <p:sp>
        <p:nvSpPr>
          <p:cNvPr id="8" name="圆角矩形 7"/>
          <p:cNvSpPr/>
          <p:nvPr/>
        </p:nvSpPr>
        <p:spPr>
          <a:xfrm>
            <a:off x="468313" y="1481138"/>
            <a:ext cx="8207375" cy="2447925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471738" y="4643438"/>
          <a:ext cx="4583112" cy="660400"/>
        </p:xfrm>
        <a:graphic>
          <a:graphicData uri="http://schemas.openxmlformats.org/presentationml/2006/ole">
            <p:oleObj spid="_x0000_s4099" name="Equation" r:id="rId5" imgW="2298600" imgH="33012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1438" y="5529263"/>
          <a:ext cx="8964612" cy="711200"/>
        </p:xfrm>
        <a:graphic>
          <a:graphicData uri="http://schemas.openxmlformats.org/presentationml/2006/ole">
            <p:oleObj spid="_x0000_s4100" name="Equation" r:id="rId6" imgW="4495680" imgH="35532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408613" y="4735513"/>
            <a:ext cx="167322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562475" y="2398713"/>
            <a:ext cx="271462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816475" y="5686425"/>
            <a:ext cx="137795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237288" y="5686425"/>
            <a:ext cx="2763837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492875" y="5653088"/>
            <a:ext cx="250825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cxnSp>
        <p:nvCxnSpPr>
          <p:cNvPr id="18" name="形状 17"/>
          <p:cNvCxnSpPr/>
          <p:nvPr/>
        </p:nvCxnSpPr>
        <p:spPr>
          <a:xfrm>
            <a:off x="7081838" y="4975225"/>
            <a:ext cx="536575" cy="701675"/>
          </a:xfrm>
          <a:prstGeom prst="bentConnector2">
            <a:avLst/>
          </a:prstGeom>
          <a:ln w="38100">
            <a:solidFill>
              <a:srgbClr val="0000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  <p:bldP spid="16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7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P.247</a:t>
            </a:r>
            <a:r>
              <a:rPr lang="zh-CN" altLang="en-US" smtClean="0"/>
              <a:t>的说明</a:t>
            </a:r>
          </a:p>
        </p:txBody>
      </p:sp>
      <p:sp>
        <p:nvSpPr>
          <p:cNvPr id="124936" name="Rectangle 8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第二换元积分法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第一换元积分法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定积分中的 </a:t>
            </a:r>
            <a:r>
              <a:rPr lang="en-US" altLang="zh-CN" smtClean="0"/>
              <a:t>d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本来是整个定积分记号中不可分割的一部分．但由定理可知，在一定条件下，它确实可以作为微分记号来对待．也就是说，应用换元公式时，若把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中的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换成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，则 </a:t>
            </a:r>
            <a:r>
              <a:rPr lang="en-US" altLang="zh-CN" smtClean="0"/>
              <a:t>d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就换成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d</a:t>
            </a:r>
            <a:r>
              <a:rPr lang="en-US" altLang="zh-CN" i="1" smtClean="0"/>
              <a:t>t</a:t>
            </a:r>
            <a:r>
              <a:rPr lang="zh-CN" altLang="en-US" smtClean="0"/>
              <a:t>，即函数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的微分．</a:t>
            </a:r>
            <a:endParaRPr lang="en-US" altLang="zh-CN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77925" y="2268538"/>
          <a:ext cx="6789738" cy="736600"/>
        </p:xfrm>
        <a:graphic>
          <a:graphicData uri="http://schemas.openxmlformats.org/presentationml/2006/ole">
            <p:oleObj spid="_x0000_s5122" name="Equation" r:id="rId3" imgW="3403440" imgH="368280" progId="Equation.DSMT4">
              <p:embed/>
            </p:oleObj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698500" y="2058988"/>
            <a:ext cx="2159000" cy="158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286500" y="3213100"/>
            <a:ext cx="2159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435850" y="5013325"/>
          <a:ext cx="1096963" cy="528638"/>
        </p:xfrm>
        <a:graphic>
          <a:graphicData uri="http://schemas.openxmlformats.org/presentationml/2006/ole">
            <p:oleObj spid="_x0000_s5123" name="Equation" r:id="rId4" imgW="6858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7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mtClean="0">
                <a:effectLst/>
              </a:rPr>
              <a:t>P.247</a:t>
            </a:r>
            <a:r>
              <a:rPr lang="zh-CN" altLang="en-US" smtClean="0">
                <a:effectLst/>
              </a:rPr>
              <a:t>的说明</a:t>
            </a:r>
          </a:p>
        </p:txBody>
      </p:sp>
      <p:sp>
        <p:nvSpPr>
          <p:cNvPr id="124936" name="Rectangle 8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第二换元积分法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第一换元积分法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换元同时换限：上限对应上限，下限对应下限，下限不一定小于上限．</a:t>
            </a:r>
          </a:p>
          <a:p>
            <a:r>
              <a:rPr lang="zh-CN" altLang="en-US" smtClean="0"/>
              <a:t>换元后不需要像求不定积分那样代回原积分变量，只需要对新积分变量在新的积分区间应用牛顿</a:t>
            </a:r>
            <a:r>
              <a:rPr lang="en-US" altLang="zh-CN" smtClean="0"/>
              <a:t>−</a:t>
            </a:r>
            <a:r>
              <a:rPr lang="zh-CN" altLang="en-US" smtClean="0"/>
              <a:t>莱布尼茨公式．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698500" y="2058988"/>
            <a:ext cx="2159000" cy="158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286500" y="3213100"/>
            <a:ext cx="2159000" cy="1588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5051425" y="1481138"/>
            <a:ext cx="2760663" cy="485775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effectLst/>
                <a:latin typeface="Symbol" pitchFamily="18" charset="2"/>
                <a:cs typeface="Times New Roman" pitchFamily="18" charset="0"/>
              </a:rPr>
              <a:t>j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effectLst/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sz="2400" b="1">
                <a:effectLst/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>
                <a:effectLst/>
                <a:latin typeface="Symbol" pitchFamily="18" charset="2"/>
                <a:cs typeface="Times New Roman" pitchFamily="18" charset="0"/>
              </a:rPr>
              <a:t>j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effectLst/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effectLst/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2400" b="1" i="1">
                <a:effectLst/>
                <a:latin typeface="Times New Roman" pitchFamily="18" charset="0"/>
                <a:cs typeface="Times New Roman" pitchFamily="18" charset="0"/>
              </a:rPr>
              <a:t> b</a:t>
            </a:r>
            <a:endParaRPr lang="zh-CN" altLang="en-US" sz="2400" b="1" i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57600" y="3000375"/>
            <a:ext cx="1714500" cy="1588"/>
          </a:xfrm>
          <a:prstGeom prst="straightConnector1">
            <a:avLst/>
          </a:prstGeom>
          <a:ln w="38100">
            <a:solidFill>
              <a:srgbClr val="33CC3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57600" y="2286000"/>
            <a:ext cx="1714500" cy="1588"/>
          </a:xfrm>
          <a:prstGeom prst="straightConnector1">
            <a:avLst/>
          </a:prstGeom>
          <a:ln w="38100">
            <a:solidFill>
              <a:srgbClr val="33CC3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77925" y="2268538"/>
          <a:ext cx="6789738" cy="736600"/>
        </p:xfrm>
        <a:graphic>
          <a:graphicData uri="http://schemas.openxmlformats.org/presentationml/2006/ole">
            <p:oleObj spid="_x0000_s6146" name="Equation" r:id="rId3" imgW="340344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求定积分			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P.247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2532063" y="215900"/>
          <a:ext cx="2603500" cy="658813"/>
        </p:xfrm>
        <a:graphic>
          <a:graphicData uri="http://schemas.openxmlformats.org/presentationml/2006/ole">
            <p:oleObj spid="_x0000_s7170" name="Equation" r:id="rId4" imgW="140940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求定积分			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P.247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zh-CN" altLang="en-US" smtClean="0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533650" y="214313"/>
          <a:ext cx="2181225" cy="658812"/>
        </p:xfrm>
        <a:graphic>
          <a:graphicData uri="http://schemas.openxmlformats.org/presentationml/2006/ole">
            <p:oleObj spid="_x0000_s8194" name="Equation" r:id="rId4" imgW="118080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7836</TotalTime>
  <Words>610</Words>
  <Application>Microsoft Office PowerPoint</Application>
  <PresentationFormat>全屏显示(4:3)</PresentationFormat>
  <Paragraphs>152</Paragraphs>
  <Slides>25</Slides>
  <Notes>15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MathType 6.0 Equation</vt:lpstr>
      <vt:lpstr>MathType 5.0 Equation</vt:lpstr>
      <vt:lpstr>第五章    定积分</vt:lpstr>
      <vt:lpstr>前言</vt:lpstr>
      <vt:lpstr>回顾：不定积分的换元积分法</vt:lpstr>
      <vt:lpstr>一、定积分的换元积分法</vt:lpstr>
      <vt:lpstr>一、定积分的换元积分法</vt:lpstr>
      <vt:lpstr>P.247的说明</vt:lpstr>
      <vt:lpstr>P.247的说明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二、定积分的分部积分法</vt:lpstr>
      <vt:lpstr>幻灯片 18</vt:lpstr>
      <vt:lpstr>幻灯片 19</vt:lpstr>
      <vt:lpstr>幻灯片 20</vt:lpstr>
      <vt:lpstr>幻灯片 21</vt:lpstr>
      <vt:lpstr>结论</vt:lpstr>
      <vt:lpstr>作业</vt:lpstr>
      <vt:lpstr>作业之换元积分法</vt:lpstr>
      <vt:lpstr>作业之分部积分法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560</cp:revision>
  <dcterms:created xsi:type="dcterms:W3CDTF">2010-09-04T05:21:04Z</dcterms:created>
  <dcterms:modified xsi:type="dcterms:W3CDTF">2021-12-07T02:37:00Z</dcterms:modified>
</cp:coreProperties>
</file>