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61" r:id="rId2"/>
  </p:sldMasterIdLst>
  <p:notesMasterIdLst>
    <p:notesMasterId r:id="rId32"/>
  </p:notesMasterIdLst>
  <p:handoutMasterIdLst>
    <p:handoutMasterId r:id="rId33"/>
  </p:handoutMasterIdLst>
  <p:sldIdLst>
    <p:sldId id="582" r:id="rId3"/>
    <p:sldId id="633" r:id="rId4"/>
    <p:sldId id="626" r:id="rId5"/>
    <p:sldId id="621" r:id="rId6"/>
    <p:sldId id="590" r:id="rId7"/>
    <p:sldId id="594" r:id="rId8"/>
    <p:sldId id="599" r:id="rId9"/>
    <p:sldId id="598" r:id="rId10"/>
    <p:sldId id="600" r:id="rId11"/>
    <p:sldId id="597" r:id="rId12"/>
    <p:sldId id="604" r:id="rId13"/>
    <p:sldId id="605" r:id="rId14"/>
    <p:sldId id="615" r:id="rId15"/>
    <p:sldId id="623" r:id="rId16"/>
    <p:sldId id="624" r:id="rId17"/>
    <p:sldId id="622" r:id="rId18"/>
    <p:sldId id="606" r:id="rId19"/>
    <p:sldId id="608" r:id="rId20"/>
    <p:sldId id="627" r:id="rId21"/>
    <p:sldId id="630" r:id="rId22"/>
    <p:sldId id="632" r:id="rId23"/>
    <p:sldId id="592" r:id="rId24"/>
    <p:sldId id="609" r:id="rId25"/>
    <p:sldId id="613" r:id="rId26"/>
    <p:sldId id="614" r:id="rId27"/>
    <p:sldId id="616" r:id="rId28"/>
    <p:sldId id="617" r:id="rId29"/>
    <p:sldId id="619" r:id="rId30"/>
    <p:sldId id="579" r:id="rId3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FF0000"/>
    <a:srgbClr val="33CC33"/>
    <a:srgbClr val="00CC66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51.wmf"/><Relationship Id="rId2" Type="http://schemas.openxmlformats.org/officeDocument/2006/relationships/image" Target="../media/image47.wmf"/><Relationship Id="rId1" Type="http://schemas.openxmlformats.org/officeDocument/2006/relationships/image" Target="../media/image22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82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4" Type="http://schemas.openxmlformats.org/officeDocument/2006/relationships/image" Target="../media/image9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92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6.wmf"/><Relationship Id="rId6" Type="http://schemas.openxmlformats.org/officeDocument/2006/relationships/image" Target="../media/image18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24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5.wmf"/><Relationship Id="rId1" Type="http://schemas.openxmlformats.org/officeDocument/2006/relationships/image" Target="../media/image6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5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10" Type="http://schemas.openxmlformats.org/officeDocument/2006/relationships/image" Target="../media/image36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34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1E8EC1AF-0B4E-4BB7-9BA2-FFE709AD5676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6619451D-2E5F-4222-979A-EE1FBFF255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8DDEAD34-18C3-4A74-A3D4-28BABB7B6F44}" type="datetimeFigureOut">
              <a:rPr lang="zh-CN" altLang="en-US"/>
              <a:pPr>
                <a:defRPr/>
              </a:pPr>
              <a:t>2022/12/6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435176C8-DF0C-4785-851B-53FF20895A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482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955A954-D221-4B55-81F4-032D6E9E6DB3}" type="slidenum">
              <a:rPr lang="zh-CN" altLang="en-US" sz="1200">
                <a:effectLst/>
              </a:rPr>
              <a:pPr algn="r"/>
              <a:t>1</a:t>
            </a:fld>
            <a:endParaRPr lang="en-US" altLang="zh-CN" sz="1200">
              <a:effectLst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C45CF23-8E29-41F7-A0F8-1EEABEA9068C}" type="slidenum">
              <a:rPr lang="zh-CN" altLang="en-US" smtClean="0"/>
              <a:pPr/>
              <a:t>10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ffectLst/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ffectLst/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B3644A6-A93D-4DE3-8D62-5473D06CA7DF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B0E0C569-8401-456D-8F41-313BB40A2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A8CCB-B58B-48D0-ADFE-47EFE6FAA100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FDB1E-3F4F-498C-A1C2-C365D2DCDE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795B4-CA45-429C-9BC0-43B7B64577DD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20531F-9854-48CB-A16C-39ACBDD05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1B081-D8EB-4685-8D0A-668C8F7AA09D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0FAC0-8D94-4B6C-9884-38B79C20A6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6406EE-3EDF-499E-9CD7-42D8649E7E18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D6E7C6-185E-43AE-AE08-19317F5C9B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4CD012-BB9A-4521-8643-F5CDD3851BD9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72FF9-6878-43C3-B778-C012EB868B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9B4C4-9C89-45DD-A18B-C275A028BF72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B9CA-6FD6-42F6-BDB5-9E85CFD760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1836E-05ED-4756-86BA-975477D87B6E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3B25D-42AC-4A47-90C7-A4C04FE9A5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658F3A-F1BB-41AD-AA47-8268142BA386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E8EFC8-2EA2-4AA6-B9C1-6BC79ECA0F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AA1977-2140-4AAF-97C8-2E98378E9983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58BDE-CC5C-456B-B4B2-92D7D1548B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870CA-D049-4E7C-A39F-698DA66E1DEE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A6BB9-A079-4F19-97CB-2F8BCACA8B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AF3452-479D-4564-A106-4EA0D7F039D4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EB5AA-4B60-4FE5-8A98-9DEB72AC18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1BFCD-8C8A-4166-82B4-BF6C66033FBD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F7018A-F8EA-46A8-AC7D-CB92DE308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370E1-F5AA-4F08-A8F5-5A79D08D9193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3010C-B464-4E14-B209-26434253DC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792BBB-31C6-40EF-A110-21DD8C6C49F7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CE8C2B-E733-4959-8145-4F61B7F81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431E-FA1F-4ACB-A25A-5CC19D5829B3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2E377-2534-4CCC-A6EE-4BF07D92829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587CEC-40B3-4257-8E4F-0CB3EEEE1AF9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06165-55C2-4E2E-B1C8-D16CCAF1C5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8EC6E-48B4-4DB3-8E28-F1219776EBD5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3075C-119F-4011-8C75-EE211834E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31466-003B-446E-825F-F6D31EE328BB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D4820-970B-4721-AD82-CF3DB46CCB4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604AE-9281-4B43-BB56-EAD0E832453B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BA71C9-0AF1-40B9-971B-C704332DDF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ffectLst/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ffectLst/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ffectLst/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66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625F9AC-36B4-4B7C-86DB-333450FA10FF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FCFE43D-3923-4CAA-BD9B-7164E5DEF5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91" r:id="rId1"/>
    <p:sldLayoutId id="2147485372" r:id="rId2"/>
    <p:sldLayoutId id="2147485373" r:id="rId3"/>
    <p:sldLayoutId id="2147485374" r:id="rId4"/>
    <p:sldLayoutId id="2147485375" r:id="rId5"/>
    <p:sldLayoutId id="2147485376" r:id="rId6"/>
    <p:sldLayoutId id="2147485377" r:id="rId7"/>
    <p:sldLayoutId id="2147485378" r:id="rId8"/>
    <p:sldLayoutId id="2147485379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765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E26E45F-E5F5-4B81-886F-58EB44A925A4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9BE2EA8-0031-4A93-AEA1-3E193002E2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0" r:id="rId1"/>
    <p:sldLayoutId id="2147485381" r:id="rId2"/>
    <p:sldLayoutId id="2147485382" r:id="rId3"/>
    <p:sldLayoutId id="2147485383" r:id="rId4"/>
    <p:sldLayoutId id="2147485384" r:id="rId5"/>
    <p:sldLayoutId id="2147485385" r:id="rId6"/>
    <p:sldLayoutId id="2147485386" r:id="rId7"/>
    <p:sldLayoutId id="2147485387" r:id="rId8"/>
    <p:sldLayoutId id="2147485388" r:id="rId9"/>
    <p:sldLayoutId id="2147485389" r:id="rId10"/>
    <p:sldLayoutId id="2147485390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13" Type="http://schemas.openxmlformats.org/officeDocument/2006/relationships/oleObject" Target="../embeddings/oleObject46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0.bin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9.bin"/><Relationship Id="rId11" Type="http://schemas.openxmlformats.org/officeDocument/2006/relationships/oleObject" Target="../embeddings/oleObject44.bin"/><Relationship Id="rId5" Type="http://schemas.openxmlformats.org/officeDocument/2006/relationships/oleObject" Target="../embeddings/oleObject38.bin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oleObject" Target="../embeddings/oleObject5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50.bin"/><Relationship Id="rId12" Type="http://schemas.openxmlformats.org/officeDocument/2006/relationships/slide" Target="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7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Relationship Id="rId14" Type="http://schemas.openxmlformats.org/officeDocument/2006/relationships/oleObject" Target="../embeddings/oleObject5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slide" Target="slide4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oleObject" Target="../embeddings/oleObject7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slide" Target="slide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86.bin"/><Relationship Id="rId12" Type="http://schemas.openxmlformats.org/officeDocument/2006/relationships/slide" Target="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5.bin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4.bin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3.bin"/><Relationship Id="rId9" Type="http://schemas.openxmlformats.org/officeDocument/2006/relationships/oleObject" Target="../embeddings/oleObject8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93.bin"/><Relationship Id="rId5" Type="http://schemas.openxmlformats.org/officeDocument/2006/relationships/oleObject" Target="../embeddings/oleObject92.bin"/><Relationship Id="rId10" Type="http://schemas.openxmlformats.org/officeDocument/2006/relationships/slide" Target="slide16.xml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99.bin"/><Relationship Id="rId4" Type="http://schemas.openxmlformats.org/officeDocument/2006/relationships/oleObject" Target="../embeddings/oleObject9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10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5.bin"/><Relationship Id="rId5" Type="http://schemas.openxmlformats.org/officeDocument/2006/relationships/oleObject" Target="../embeddings/oleObject104.bin"/><Relationship Id="rId4" Type="http://schemas.openxmlformats.org/officeDocument/2006/relationships/oleObject" Target="../embeddings/oleObject10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3.bin"/><Relationship Id="rId3" Type="http://schemas.openxmlformats.org/officeDocument/2006/relationships/audio" Target="../media/audio1.wav"/><Relationship Id="rId7" Type="http://schemas.openxmlformats.org/officeDocument/2006/relationships/slide" Target="slide23.xml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6.bin"/><Relationship Id="rId1" Type="http://schemas.openxmlformats.org/officeDocument/2006/relationships/vmlDrawing" Target="../drawings/vmlDrawing19.vml"/><Relationship Id="rId6" Type="http://schemas.openxmlformats.org/officeDocument/2006/relationships/slide" Target="slide28.xml"/><Relationship Id="rId11" Type="http://schemas.openxmlformats.org/officeDocument/2006/relationships/oleObject" Target="../embeddings/oleObject111.bin"/><Relationship Id="rId5" Type="http://schemas.openxmlformats.org/officeDocument/2006/relationships/slide" Target="slide27.xml"/><Relationship Id="rId15" Type="http://schemas.openxmlformats.org/officeDocument/2006/relationships/oleObject" Target="../embeddings/oleObject115.bin"/><Relationship Id="rId10" Type="http://schemas.openxmlformats.org/officeDocument/2006/relationships/oleObject" Target="../embeddings/oleObject110.bin"/><Relationship Id="rId4" Type="http://schemas.openxmlformats.org/officeDocument/2006/relationships/slide" Target="slide26.xml"/><Relationship Id="rId9" Type="http://schemas.openxmlformats.org/officeDocument/2006/relationships/oleObject" Target="../embeddings/oleObject109.bin"/><Relationship Id="rId14" Type="http://schemas.openxmlformats.org/officeDocument/2006/relationships/oleObject" Target="../embeddings/oleObject11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119.bin"/><Relationship Id="rId4" Type="http://schemas.openxmlformats.org/officeDocument/2006/relationships/oleObject" Target="../embeddings/oleObject1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23.bin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slide" Target="slide22.xml"/><Relationship Id="rId5" Type="http://schemas.openxmlformats.org/officeDocument/2006/relationships/oleObject" Target="../embeddings/oleObject125.bin"/><Relationship Id="rId4" Type="http://schemas.openxmlformats.org/officeDocument/2006/relationships/oleObject" Target="../embeddings/oleObject12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9.bin"/><Relationship Id="rId5" Type="http://schemas.openxmlformats.org/officeDocument/2006/relationships/oleObject" Target="../embeddings/oleObject128.bin"/><Relationship Id="rId4" Type="http://schemas.openxmlformats.org/officeDocument/2006/relationships/slide" Target="slide22.xml"/><Relationship Id="rId9" Type="http://schemas.openxmlformats.org/officeDocument/2006/relationships/oleObject" Target="../embeddings/oleObject13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6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4.bin"/><Relationship Id="rId5" Type="http://schemas.openxmlformats.org/officeDocument/2006/relationships/oleObject" Target="../embeddings/oleObject133.bin"/><Relationship Id="rId10" Type="http://schemas.openxmlformats.org/officeDocument/2006/relationships/oleObject" Target="../embeddings/oleObject138.bin"/><Relationship Id="rId4" Type="http://schemas.openxmlformats.org/officeDocument/2006/relationships/slide" Target="slide22.xml"/><Relationship Id="rId9" Type="http://schemas.openxmlformats.org/officeDocument/2006/relationships/oleObject" Target="../embeddings/oleObject13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4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40.bin"/><Relationship Id="rId5" Type="http://schemas.openxmlformats.org/officeDocument/2006/relationships/slide" Target="slide22.xml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39.bin"/><Relationship Id="rId9" Type="http://schemas.openxmlformats.org/officeDocument/2006/relationships/oleObject" Target="../embeddings/oleObject14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2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1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audio" Target="../media/audio1.wav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2.bin"/><Relationship Id="rId12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0.bin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6.bin"/><Relationship Id="rId12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11" Type="http://schemas.openxmlformats.org/officeDocument/2006/relationships/slide" Target="slide4.xml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6.bin"/><Relationship Id="rId4" Type="http://schemas.openxmlformats.org/officeDocument/2006/relationships/slide" Target="slide10.xml"/><Relationship Id="rId9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ea typeface="楷体_GB2312"/>
              </a:rPr>
              <a:t>第五章    定积分</a:t>
            </a:r>
            <a:endParaRPr lang="zh-CN" altLang="en-US" sz="4800" dirty="0">
              <a:ea typeface="楷体_GB2312"/>
            </a:endParaRPr>
          </a:p>
        </p:txBody>
      </p:sp>
      <p:sp>
        <p:nvSpPr>
          <p:cNvPr id="29699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第五节    </a:t>
            </a:r>
            <a:r>
              <a:rPr lang="zh-CN" altLang="en-US" sz="3600" smtClean="0"/>
              <a:t>反常积分的审敛法    </a:t>
            </a:r>
            <a:r>
              <a:rPr lang="en-US" altLang="zh-CN" sz="3600" smtClean="0">
                <a:latin typeface="Symbol" pitchFamily="18" charset="2"/>
              </a:rPr>
              <a:t>G</a:t>
            </a:r>
            <a:r>
              <a:rPr lang="zh-CN" altLang="en-US" sz="3600" smtClean="0"/>
              <a:t>函数</a:t>
            </a:r>
            <a:endParaRPr lang="zh-CN" altLang="en-US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的证明：</a:t>
            </a:r>
            <a:r>
              <a:rPr lang="en-US" altLang="zh-CN" dirty="0" smtClean="0">
                <a:solidFill>
                  <a:srgbClr val="0000FF"/>
                </a:solidFill>
              </a:rPr>
              <a:t>(1)</a:t>
            </a:r>
            <a:r>
              <a:rPr lang="en-US" altLang="zh-CN" dirty="0" smtClean="0"/>
              <a:t>  </a:t>
            </a:r>
            <a:r>
              <a:rPr lang="zh-CN" altLang="en-US" dirty="0" smtClean="0"/>
              <a:t>设                                     ，其中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 1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令 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e </a:t>
            </a:r>
            <a:r>
              <a:rPr lang="en-US" altLang="zh-CN" dirty="0" smtClean="0">
                <a:solidFill>
                  <a:srgbClr val="FF0000"/>
                </a:solidFill>
              </a:rPr>
              <a:t> = 1</a:t>
            </a:r>
            <a:r>
              <a:rPr lang="zh-CN" altLang="en-US" dirty="0" smtClean="0"/>
              <a:t>，存在充分大的 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max(</a:t>
            </a:r>
            <a:r>
              <a:rPr lang="en-US" altLang="zh-CN" i="1" dirty="0" smtClean="0">
                <a:solidFill>
                  <a:srgbClr val="0000FF"/>
                </a:solidFill>
              </a:rPr>
              <a:t>a</a:t>
            </a:r>
            <a:r>
              <a:rPr lang="en-US" altLang="zh-CN" dirty="0" smtClean="0">
                <a:solidFill>
                  <a:srgbClr val="0000FF"/>
                </a:solidFill>
              </a:rPr>
              <a:t>, 0)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i="1" dirty="0" smtClean="0"/>
              <a:t> X</a:t>
            </a:r>
            <a:r>
              <a:rPr lang="zh-CN" altLang="en-US" dirty="0" smtClean="0"/>
              <a:t> 时，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从而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zh-CN" altLang="en-US" dirty="0" smtClean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706563" y="3503613"/>
          <a:ext cx="5729287" cy="658812"/>
        </p:xfrm>
        <a:graphic>
          <a:graphicData uri="http://schemas.openxmlformats.org/presentationml/2006/ole">
            <p:oleObj spid="_x0000_s8194" name="Equation" r:id="rId4" imgW="2844720" imgH="33012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319463" y="428625"/>
          <a:ext cx="2811462" cy="579438"/>
        </p:xfrm>
        <a:graphic>
          <a:graphicData uri="http://schemas.openxmlformats.org/presentationml/2006/ole">
            <p:oleObj spid="_x0000_s8195" name="Equation" r:id="rId5" imgW="1409400" imgH="2919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279775" y="1500188"/>
          <a:ext cx="2584450" cy="557212"/>
        </p:xfrm>
        <a:graphic>
          <a:graphicData uri="http://schemas.openxmlformats.org/presentationml/2006/ole">
            <p:oleObj spid="_x0000_s8196" name="Equation" r:id="rId6" imgW="1282680" imgH="2793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193800" y="2071688"/>
          <a:ext cx="2916238" cy="455612"/>
        </p:xfrm>
        <a:graphic>
          <a:graphicData uri="http://schemas.openxmlformats.org/presentationml/2006/ole">
            <p:oleObj spid="_x0000_s8197" name="Equation" r:id="rId7" imgW="1447560" imgH="22860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071688" y="2598738"/>
          <a:ext cx="2225675" cy="809625"/>
        </p:xfrm>
        <a:graphic>
          <a:graphicData uri="http://schemas.openxmlformats.org/presentationml/2006/ole">
            <p:oleObj spid="_x0000_s8198" name="Equation" r:id="rId8" imgW="1104840" imgH="40608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427538" y="2598738"/>
          <a:ext cx="4094162" cy="809625"/>
        </p:xfrm>
        <a:graphic>
          <a:graphicData uri="http://schemas.openxmlformats.org/presentationml/2006/ole">
            <p:oleObj spid="_x0000_s8199" name="Equation" r:id="rId9" imgW="2031840" imgH="40608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065963" y="379413"/>
            <a:ext cx="720725" cy="46831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642225" y="2786063"/>
            <a:ext cx="1000125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581775" y="3602038"/>
            <a:ext cx="990600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806825" y="960438"/>
            <a:ext cx="1852613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lIns="36000" rIns="36000" anchor="ctr"/>
          <a:lstStyle/>
          <a:p>
            <a:pPr>
              <a:defRPr/>
            </a:pPr>
            <a:endParaRPr lang="zh-CN" altLang="en-US" sz="2400" b="1" dirty="0">
              <a:ln>
                <a:solidFill>
                  <a:sysClr val="windowText" lastClr="000000"/>
                </a:solidFill>
              </a:ln>
              <a:effectLst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357563" y="4164013"/>
            <a:ext cx="1571625" cy="714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定积分收敛</a:t>
            </a:r>
            <a:endParaRPr lang="en-US" altLang="zh-CN" b="1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P.227</a:t>
            </a:r>
            <a:r>
              <a:rPr lang="zh-CN" altLang="en-US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178175" y="3414713"/>
            <a:ext cx="3394075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736600" y="2505075"/>
          <a:ext cx="742950" cy="352425"/>
        </p:xfrm>
        <a:graphic>
          <a:graphicData uri="http://schemas.openxmlformats.org/presentationml/2006/ole">
            <p:oleObj spid="_x0000_s8200" name="Equation" r:id="rId10" imgW="368280" imgH="177480" progId="Equation.DSMT4">
              <p:embed/>
            </p:oleObj>
          </a:graphicData>
        </a:graphic>
      </p:graphicFrame>
      <p:cxnSp>
        <p:nvCxnSpPr>
          <p:cNvPr id="27" name="形状 26"/>
          <p:cNvCxnSpPr/>
          <p:nvPr/>
        </p:nvCxnSpPr>
        <p:spPr>
          <a:xfrm rot="16200000" flipH="1">
            <a:off x="1498600" y="2460625"/>
            <a:ext cx="539750" cy="539750"/>
          </a:xfrm>
          <a:prstGeom prst="bentConnector2">
            <a:avLst/>
          </a:prstGeom>
          <a:ln w="28575">
            <a:solidFill>
              <a:srgbClr val="0000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058988" y="2767013"/>
            <a:ext cx="503237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746500" y="939800"/>
            <a:ext cx="8731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prstClr val="black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/>
                <a:cs typeface="Times New Roman"/>
              </a:rPr>
              <a:t>&gt;</a:t>
            </a:r>
            <a:r>
              <a:rPr lang="en-US" altLang="zh-CN" sz="2400" b="1" dirty="0">
                <a:solidFill>
                  <a:prstClr val="black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/>
                <a:cs typeface="Times New Roman"/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62463" y="939800"/>
            <a:ext cx="12525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zh-CN" altLang="en-US" sz="2400" b="1" i="1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prstClr val="black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/>
                <a:cs typeface="Times New Roman"/>
              </a:rPr>
              <a:t>≥</a:t>
            </a:r>
            <a:r>
              <a:rPr lang="en-US" altLang="zh-CN" sz="2400" b="1" dirty="0">
                <a:solidFill>
                  <a:prstClr val="black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effectLst/>
                <a:latin typeface="Times New Roman"/>
                <a:cs typeface="Times New Roman"/>
              </a:rPr>
              <a:t>a</a:t>
            </a:r>
            <a:endParaRPr lang="zh-CN" altLang="en-US" i="1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449638" y="3530600"/>
            <a:ext cx="1408112" cy="6429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6024563" y="1336675"/>
            <a:ext cx="1547812" cy="71438"/>
            <a:chOff x="6024396" y="1500174"/>
            <a:chExt cx="1548000" cy="71438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6024396" y="1500174"/>
              <a:ext cx="1548000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024396" y="1570024"/>
              <a:ext cx="1548000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矩形 28"/>
          <p:cNvSpPr/>
          <p:nvPr/>
        </p:nvSpPr>
        <p:spPr>
          <a:xfrm>
            <a:off x="547688" y="938213"/>
            <a:ext cx="1309687" cy="461962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zh-CN" altLang="en-US" sz="2400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effectLst/>
                <a:latin typeface="Symbol" pitchFamily="18" charset="2"/>
                <a:cs typeface="Times New Roman" pitchFamily="18" charset="0"/>
              </a:rPr>
              <a:t>e </a:t>
            </a:r>
            <a:r>
              <a:rPr lang="en-US" altLang="zh-CN" sz="2400" b="1" dirty="0">
                <a:effectLst/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zh-CN" altLang="en-US" sz="2400" b="1" dirty="0">
                <a:effectLst/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dirty="0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307013" y="1550988"/>
            <a:ext cx="622300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4" name="Object 27"/>
          <p:cNvGraphicFramePr>
            <a:graphicFrameLocks noChangeAspect="1"/>
          </p:cNvGraphicFramePr>
          <p:nvPr/>
        </p:nvGraphicFramePr>
        <p:xfrm>
          <a:off x="350838" y="2857500"/>
          <a:ext cx="1128712" cy="403225"/>
        </p:xfrm>
        <a:graphic>
          <a:graphicData uri="http://schemas.openxmlformats.org/presentationml/2006/ole">
            <p:oleObj spid="_x0000_s8201" name="Equation" r:id="rId11" imgW="558720" imgH="203040" progId="Equation.DSMT4">
              <p:embed/>
            </p:oleObj>
          </a:graphicData>
        </a:graphic>
      </p:graphicFrame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563813" y="2633663"/>
            <a:ext cx="1589087" cy="7556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4427538" y="2598738"/>
          <a:ext cx="4195762" cy="809625"/>
        </p:xfrm>
        <a:graphic>
          <a:graphicData uri="http://schemas.openxmlformats.org/presentationml/2006/ole">
            <p:oleObj spid="_x0000_s8220" name="Equation" r:id="rId12" imgW="2082600" imgH="406080" progId="Equation.DSMT4">
              <p:embed/>
            </p:oleObj>
          </a:graphicData>
        </a:graphic>
      </p:graphicFrame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439063" y="2714620"/>
            <a:ext cx="540000" cy="68738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6582203" y="2714620"/>
            <a:ext cx="540000" cy="68738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078413" y="2208213"/>
            <a:ext cx="993775" cy="506407"/>
            <a:chOff x="5000618" y="2071341"/>
            <a:chExt cx="993775" cy="506407"/>
          </a:xfrm>
        </p:grpSpPr>
        <p:graphicFrame>
          <p:nvGraphicFramePr>
            <p:cNvPr id="8221" name="Object 29"/>
            <p:cNvGraphicFramePr>
              <a:graphicFrameLocks noChangeAspect="1"/>
            </p:cNvGraphicFramePr>
            <p:nvPr/>
          </p:nvGraphicFramePr>
          <p:xfrm>
            <a:off x="5000618" y="2071341"/>
            <a:ext cx="993775" cy="274637"/>
          </p:xfrm>
          <a:graphic>
            <a:graphicData uri="http://schemas.openxmlformats.org/presentationml/2006/ole">
              <p:oleObj spid="_x0000_s8221" name="Equation" r:id="rId13" imgW="736560" imgH="203040" progId="Equation.DSMT4">
                <p:embed/>
              </p:oleObj>
            </a:graphicData>
          </a:graphic>
        </p:graphicFrame>
        <p:cxnSp>
          <p:nvCxnSpPr>
            <p:cNvPr id="37" name="直接箭头连接符 36"/>
            <p:cNvCxnSpPr/>
            <p:nvPr/>
          </p:nvCxnSpPr>
          <p:spPr>
            <a:xfrm rot="5400000">
              <a:off x="5258633" y="2325748"/>
              <a:ext cx="252000" cy="2520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7" grpId="0"/>
      <p:bldP spid="18" grpId="0" animBg="1"/>
      <p:bldP spid="28" grpId="0" animBg="1"/>
      <p:bldP spid="30" grpId="0"/>
      <p:bldP spid="30" grpId="1"/>
      <p:bldP spid="31" grpId="0"/>
      <p:bldP spid="31" grpId="1"/>
      <p:bldP spid="16" grpId="0" animBg="1"/>
      <p:bldP spid="29" grpId="0" animBg="1"/>
      <p:bldP spid="32" grpId="0" animBg="1"/>
      <p:bldP spid="33" grpId="0" animBg="1"/>
      <p:bldP spid="33" grpId="1" animBg="1"/>
      <p:bldP spid="34" grpId="0" animBg="1"/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654675"/>
          </a:xfrm>
        </p:spPr>
        <p:txBody>
          <a:bodyPr/>
          <a:lstStyle/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</a:rPr>
              <a:t>4</a:t>
            </a:r>
            <a:r>
              <a:rPr lang="zh-CN" altLang="en-US" dirty="0" smtClean="0">
                <a:solidFill>
                  <a:srgbClr val="0000FF"/>
                </a:solidFill>
              </a:rPr>
              <a:t>的证明：</a:t>
            </a:r>
            <a:r>
              <a:rPr lang="en-US" altLang="zh-CN" dirty="0" smtClean="0">
                <a:solidFill>
                  <a:srgbClr val="0000FF"/>
                </a:solidFill>
              </a:rPr>
              <a:t>(2)</a:t>
            </a:r>
            <a:r>
              <a:rPr lang="en-US" altLang="zh-CN" dirty="0" smtClean="0"/>
              <a:t>  </a:t>
            </a:r>
            <a:r>
              <a:rPr lang="zh-CN" altLang="en-US" dirty="0" smtClean="0"/>
              <a:t>设                                              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令 </a:t>
            </a:r>
            <a:r>
              <a:rPr lang="en-US" altLang="zh-CN" i="1" dirty="0" smtClean="0">
                <a:solidFill>
                  <a:srgbClr val="FF0000"/>
                </a:solidFill>
                <a:latin typeface="Symbol" pitchFamily="18" charset="2"/>
              </a:rPr>
              <a:t>e 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i="1" dirty="0" smtClean="0">
                <a:solidFill>
                  <a:srgbClr val="FF0000"/>
                </a:solidFill>
              </a:rPr>
              <a:t>d</a:t>
            </a:r>
            <a:r>
              <a:rPr lang="en-US" altLang="zh-CN" dirty="0" smtClean="0">
                <a:solidFill>
                  <a:srgbClr val="FF0000"/>
                </a:solidFill>
              </a:rPr>
              <a:t> / 2</a:t>
            </a:r>
            <a:r>
              <a:rPr lang="zh-CN" altLang="en-US" dirty="0" smtClean="0"/>
              <a:t>，存在充分大的 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max(</a:t>
            </a:r>
            <a:r>
              <a:rPr lang="en-US" altLang="zh-CN" i="1" dirty="0" smtClean="0">
                <a:solidFill>
                  <a:srgbClr val="0000FF"/>
                </a:solidFill>
              </a:rPr>
              <a:t>a</a:t>
            </a:r>
            <a:r>
              <a:rPr lang="en-US" altLang="zh-CN" dirty="0" smtClean="0">
                <a:solidFill>
                  <a:srgbClr val="0000FF"/>
                </a:solidFill>
              </a:rPr>
              <a:t>, 0) </a:t>
            </a:r>
            <a:r>
              <a:rPr lang="zh-CN" altLang="en-US" dirty="0" smtClean="0"/>
              <a:t>，</a:t>
            </a:r>
            <a:r>
              <a:rPr lang="en-US" altLang="zh-CN" dirty="0" smtClean="0"/>
              <a:t> 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i="1" dirty="0" smtClean="0"/>
              <a:t> X</a:t>
            </a:r>
            <a:r>
              <a:rPr lang="zh-CN" altLang="en-US" dirty="0" smtClean="0"/>
              <a:t> 时，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从而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说明：</a:t>
            </a:r>
            <a:r>
              <a:rPr lang="zh-CN" altLang="en-US" dirty="0" smtClean="0"/>
              <a:t>当                              时，可取任意的正数作为 </a:t>
            </a:r>
            <a:r>
              <a:rPr lang="en-US" altLang="zh-CN" i="1" dirty="0" smtClean="0">
                <a:solidFill>
                  <a:srgbClr val="FF0000"/>
                </a:solidFill>
              </a:rPr>
              <a:t>d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zh-CN" altLang="en-US" dirty="0" smtClean="0"/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704975" y="3503613"/>
          <a:ext cx="5678488" cy="658812"/>
        </p:xfrm>
        <a:graphic>
          <a:graphicData uri="http://schemas.openxmlformats.org/presentationml/2006/ole">
            <p:oleObj spid="_x0000_s9218" name="Equation" r:id="rId4" imgW="2819160" imgH="33012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3316288" y="441325"/>
          <a:ext cx="3470275" cy="554038"/>
        </p:xfrm>
        <a:graphic>
          <a:graphicData uri="http://schemas.openxmlformats.org/presentationml/2006/ole">
            <p:oleObj spid="_x0000_s9219" name="Equation" r:id="rId5" imgW="1739880" imgH="2793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087688" y="1538288"/>
          <a:ext cx="2968625" cy="481012"/>
        </p:xfrm>
        <a:graphic>
          <a:graphicData uri="http://schemas.openxmlformats.org/presentationml/2006/ole">
            <p:oleObj spid="_x0000_s9220" name="Equation" r:id="rId6" imgW="1473120" imgH="2412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19200" y="2097088"/>
          <a:ext cx="2865438" cy="404812"/>
        </p:xfrm>
        <a:graphic>
          <a:graphicData uri="http://schemas.openxmlformats.org/presentationml/2006/ole">
            <p:oleObj spid="_x0000_s9221" name="Equation" r:id="rId7" imgW="1422360" imgH="203040" progId="Equation.DSMT4">
              <p:embed/>
            </p:oleObj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057400" y="2598738"/>
          <a:ext cx="2174875" cy="809625"/>
        </p:xfrm>
        <a:graphic>
          <a:graphicData uri="http://schemas.openxmlformats.org/presentationml/2006/ole">
            <p:oleObj spid="_x0000_s9222" name="Equation" r:id="rId8" imgW="1079280" imgH="40608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572000" y="2598738"/>
          <a:ext cx="4016375" cy="809625"/>
        </p:xfrm>
        <a:graphic>
          <a:graphicData uri="http://schemas.openxmlformats.org/presentationml/2006/ole">
            <p:oleObj spid="_x0000_s9223" name="Equation" r:id="rId9" imgW="1993680" imgH="40608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786717" y="2786063"/>
            <a:ext cx="1000125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6581775" y="3602038"/>
            <a:ext cx="990600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184650" y="949325"/>
            <a:ext cx="1852613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3357563" y="4164013"/>
            <a:ext cx="1571625" cy="714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定积分收敛</a:t>
            </a:r>
            <a:endParaRPr lang="en-US" altLang="zh-CN" b="1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altLang="zh-CN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P.227</a:t>
            </a:r>
            <a:r>
              <a:rPr lang="zh-CN" altLang="en-US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定理</a:t>
            </a:r>
            <a:r>
              <a:rPr lang="en-US" altLang="zh-CN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b="1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178175" y="3414713"/>
            <a:ext cx="3394075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685800" y="2576513"/>
          <a:ext cx="742950" cy="352425"/>
        </p:xfrm>
        <a:graphic>
          <a:graphicData uri="http://schemas.openxmlformats.org/presentationml/2006/ole">
            <p:oleObj spid="_x0000_s9224" name="Equation" r:id="rId10" imgW="368280" imgH="177480" progId="Equation.DSMT4">
              <p:embed/>
            </p:oleObj>
          </a:graphicData>
        </a:graphic>
      </p:graphicFrame>
      <p:cxnSp>
        <p:nvCxnSpPr>
          <p:cNvPr id="27" name="形状 26"/>
          <p:cNvCxnSpPr/>
          <p:nvPr/>
        </p:nvCxnSpPr>
        <p:spPr>
          <a:xfrm rot="16200000" flipH="1">
            <a:off x="1498600" y="2460625"/>
            <a:ext cx="539750" cy="539750"/>
          </a:xfrm>
          <a:prstGeom prst="bentConnector2">
            <a:avLst/>
          </a:prstGeom>
          <a:ln w="28575">
            <a:solidFill>
              <a:srgbClr val="0000FF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4133850" y="939800"/>
            <a:ext cx="8731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i="1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prstClr val="black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/>
                <a:cs typeface="Times New Roman"/>
              </a:rPr>
              <a:t>&gt;</a:t>
            </a:r>
            <a:r>
              <a:rPr lang="en-US" altLang="zh-CN" sz="2400" b="1" dirty="0">
                <a:solidFill>
                  <a:prstClr val="black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/>
                <a:latin typeface="Times New Roman"/>
                <a:cs typeface="Times New Roman"/>
              </a:rPr>
              <a:t>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849813" y="939800"/>
            <a:ext cx="1252537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zh-CN" altLang="en-US" sz="2400" b="1" i="1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solidFill>
                  <a:prstClr val="black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effectLst/>
                <a:latin typeface="Times New Roman"/>
                <a:cs typeface="Times New Roman"/>
              </a:rPr>
              <a:t>≥</a:t>
            </a:r>
            <a:r>
              <a:rPr lang="en-US" altLang="zh-CN" sz="2400" b="1" dirty="0">
                <a:solidFill>
                  <a:prstClr val="black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effectLst/>
                <a:latin typeface="Times New Roman"/>
                <a:cs typeface="Times New Roman"/>
              </a:rPr>
              <a:t>a</a:t>
            </a:r>
            <a:endParaRPr lang="zh-CN" altLang="en-US" i="1" dirty="0">
              <a:solidFill>
                <a:srgbClr val="0000FF"/>
              </a:solidFill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449638" y="3530600"/>
            <a:ext cx="1408112" cy="6429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3" name="组合 25"/>
          <p:cNvGrpSpPr>
            <a:grpSpLocks/>
          </p:cNvGrpSpPr>
          <p:nvPr/>
        </p:nvGrpSpPr>
        <p:grpSpPr bwMode="auto">
          <a:xfrm>
            <a:off x="6411913" y="1336675"/>
            <a:ext cx="1547812" cy="71438"/>
            <a:chOff x="6024396" y="1500174"/>
            <a:chExt cx="1548000" cy="71438"/>
          </a:xfrm>
        </p:grpSpPr>
        <p:cxnSp>
          <p:nvCxnSpPr>
            <p:cNvPr id="24" name="直接连接符 23"/>
            <p:cNvCxnSpPr/>
            <p:nvPr/>
          </p:nvCxnSpPr>
          <p:spPr>
            <a:xfrm>
              <a:off x="6024396" y="1500174"/>
              <a:ext cx="1548000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6024396" y="1570024"/>
              <a:ext cx="1548000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5827713" y="377825"/>
            <a:ext cx="928687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4" name="Object 9"/>
          <p:cNvGraphicFramePr>
            <a:graphicFrameLocks noChangeAspect="1"/>
          </p:cNvGraphicFramePr>
          <p:nvPr/>
        </p:nvGraphicFramePr>
        <p:xfrm>
          <a:off x="1735138" y="5375275"/>
          <a:ext cx="2279650" cy="554038"/>
        </p:xfrm>
        <a:graphic>
          <a:graphicData uri="http://schemas.openxmlformats.org/presentationml/2006/ole">
            <p:oleObj spid="_x0000_s9225" name="Equation" r:id="rId11" imgW="1143000" imgH="279360" progId="Equation.DSMT4">
              <p:embed/>
            </p:oleObj>
          </a:graphicData>
        </a:graphic>
      </p:graphicFrame>
      <p:sp>
        <p:nvSpPr>
          <p:cNvPr id="28" name="AutoShape 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rgbClr val="2DA2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>
                <a:solidFill>
                  <a:srgbClr val="000000"/>
                </a:solidFill>
                <a:effectLst/>
              </a:rPr>
              <a:t>返回</a:t>
            </a:r>
          </a:p>
        </p:txBody>
      </p:sp>
      <p:sp>
        <p:nvSpPr>
          <p:cNvPr id="29" name="矩形 28"/>
          <p:cNvSpPr/>
          <p:nvPr/>
        </p:nvSpPr>
        <p:spPr>
          <a:xfrm>
            <a:off x="547688" y="938213"/>
            <a:ext cx="1656000" cy="4619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400" b="1" dirty="0"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zh-CN" altLang="en-US" sz="2400" b="1" dirty="0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effectLst/>
                <a:latin typeface="Symbol" pitchFamily="18" charset="2"/>
                <a:cs typeface="Times New Roman" pitchFamily="18" charset="0"/>
              </a:rPr>
              <a:t>e </a:t>
            </a:r>
            <a:r>
              <a:rPr lang="en-US" altLang="zh-CN" sz="2400" b="1" dirty="0">
                <a:effectLst/>
                <a:latin typeface="Times New Roman" pitchFamily="18" charset="0"/>
                <a:cs typeface="Times New Roman" pitchFamily="18" charset="0"/>
              </a:rPr>
              <a:t> &gt; 0</a:t>
            </a:r>
            <a:r>
              <a:rPr lang="zh-CN" altLang="en-US" sz="2400" b="1" dirty="0">
                <a:effectLst/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dirty="0"/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092708" y="1550988"/>
            <a:ext cx="1050928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5" name="Object 28"/>
          <p:cNvGraphicFramePr>
            <a:graphicFrameLocks noChangeAspect="1"/>
          </p:cNvGraphicFramePr>
          <p:nvPr/>
        </p:nvGraphicFramePr>
        <p:xfrm>
          <a:off x="4357686" y="2598738"/>
          <a:ext cx="4195762" cy="809625"/>
        </p:xfrm>
        <a:graphic>
          <a:graphicData uri="http://schemas.openxmlformats.org/presentationml/2006/ole">
            <p:oleObj spid="_x0000_s9244" name="Equation" r:id="rId13" imgW="2082600" imgH="406080" progId="Equation.DSMT4">
              <p:embed/>
            </p:oleObj>
          </a:graphicData>
        </a:graphic>
      </p:graphicFrame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4400961" y="2714620"/>
            <a:ext cx="504000" cy="68738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6514284" y="2714620"/>
            <a:ext cx="540000" cy="687386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040321" y="2208550"/>
            <a:ext cx="993775" cy="506070"/>
            <a:chOff x="5000628" y="2071678"/>
            <a:chExt cx="993775" cy="506070"/>
          </a:xfrm>
        </p:grpSpPr>
        <p:graphicFrame>
          <p:nvGraphicFramePr>
            <p:cNvPr id="37" name="Object 29"/>
            <p:cNvGraphicFramePr>
              <a:graphicFrameLocks noChangeAspect="1"/>
            </p:cNvGraphicFramePr>
            <p:nvPr/>
          </p:nvGraphicFramePr>
          <p:xfrm>
            <a:off x="5000628" y="2071678"/>
            <a:ext cx="993775" cy="274638"/>
          </p:xfrm>
          <a:graphic>
            <a:graphicData uri="http://schemas.openxmlformats.org/presentationml/2006/ole">
              <p:oleObj spid="_x0000_s9245" name="Equation" r:id="rId14" imgW="736560" imgH="203040" progId="Equation.DSMT4">
                <p:embed/>
              </p:oleObj>
            </a:graphicData>
          </a:graphic>
        </p:graphicFrame>
        <p:cxnSp>
          <p:nvCxnSpPr>
            <p:cNvPr id="38" name="直接箭头连接符 37"/>
            <p:cNvCxnSpPr/>
            <p:nvPr/>
          </p:nvCxnSpPr>
          <p:spPr>
            <a:xfrm rot="5400000">
              <a:off x="5258633" y="2325748"/>
              <a:ext cx="252000" cy="25200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1" name="Object 27"/>
          <p:cNvGraphicFramePr>
            <a:graphicFrameLocks noChangeAspect="1"/>
          </p:cNvGraphicFramePr>
          <p:nvPr/>
        </p:nvGraphicFramePr>
        <p:xfrm>
          <a:off x="350838" y="2857500"/>
          <a:ext cx="1128712" cy="403225"/>
        </p:xfrm>
        <a:graphic>
          <a:graphicData uri="http://schemas.openxmlformats.org/presentationml/2006/ole">
            <p:oleObj spid="_x0000_s9247" name="Equation" r:id="rId15" imgW="55872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/>
      <p:bldP spid="18" grpId="0" animBg="1"/>
      <p:bldP spid="30" grpId="0"/>
      <p:bldP spid="30" grpId="1"/>
      <p:bldP spid="31" grpId="0"/>
      <p:bldP spid="31" grpId="1"/>
      <p:bldP spid="16" grpId="0" animBg="1"/>
      <p:bldP spid="26" grpId="0" animBg="1"/>
      <p:bldP spid="28" grpId="0" animBg="1"/>
      <p:bldP spid="29" grpId="0" animBg="1"/>
      <p:bldP spid="32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</a:t>
            </a:r>
            <a:r>
              <a:rPr lang="zh-CN" altLang="en-US" smtClean="0">
                <a:solidFill>
                  <a:srgbClr val="FF0000"/>
                </a:solidFill>
              </a:rPr>
              <a:t>连续</a:t>
            </a:r>
            <a:r>
              <a:rPr lang="zh-CN" altLang="en-US" smtClean="0"/>
              <a:t>．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若</a:t>
            </a:r>
            <a:r>
              <a:rPr lang="en-US" altLang="zh-CN" smtClean="0"/>
              <a:t>                    </a:t>
            </a:r>
            <a:r>
              <a:rPr lang="zh-CN" altLang="en-US" smtClean="0"/>
              <a:t>收敛，则                   也收敛．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令                                      ，则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已知</a:t>
            </a:r>
            <a:r>
              <a:rPr lang="en-US" altLang="zh-CN" smtClean="0"/>
              <a:t>                    </a:t>
            </a:r>
            <a:r>
              <a:rPr lang="zh-CN" altLang="en-US" smtClean="0"/>
              <a:t>收敛，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由</a:t>
            </a:r>
            <a:r>
              <a:rPr lang="zh-CN" altLang="en-US" smtClean="0">
                <a:solidFill>
                  <a:srgbClr val="0000FF"/>
                </a:solidFill>
              </a:rPr>
              <a:t>比较审敛法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/>
              <a:t>可得，                  收敛，从而                                         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10252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一、无穷限反常积分的审敛法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648075" y="2643188"/>
          <a:ext cx="1352550" cy="593725"/>
        </p:xfrm>
        <a:graphic>
          <a:graphicData uri="http://schemas.openxmlformats.org/presentationml/2006/ole">
            <p:oleObj spid="_x0000_s10242" name="Equation" r:id="rId4" imgW="749160" imgH="33012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89000" y="2643188"/>
          <a:ext cx="1468438" cy="593725"/>
        </p:xfrm>
        <a:graphic>
          <a:graphicData uri="http://schemas.openxmlformats.org/presentationml/2006/ole">
            <p:oleObj spid="_x0000_s10243" name="Equation" r:id="rId5" imgW="812520" imgH="33012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714625" y="1223963"/>
          <a:ext cx="3717925" cy="684212"/>
        </p:xfrm>
        <a:graphic>
          <a:graphicData uri="http://schemas.openxmlformats.org/presentationml/2006/ole">
            <p:oleObj spid="_x0000_s10244" name="Equation" r:id="rId6" imgW="1854000" imgH="34272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836738" y="3646488"/>
          <a:ext cx="2841625" cy="730250"/>
        </p:xfrm>
        <a:graphic>
          <a:graphicData uri="http://schemas.openxmlformats.org/presentationml/2006/ole">
            <p:oleObj spid="_x0000_s10245" name="Equation" r:id="rId7" imgW="1574640" imgH="40608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5357813" y="3824288"/>
          <a:ext cx="2085975" cy="433387"/>
        </p:xfrm>
        <a:graphic>
          <a:graphicData uri="http://schemas.openxmlformats.org/presentationml/2006/ole">
            <p:oleObj spid="_x0000_s10246" name="Equation" r:id="rId8" imgW="1155600" imgH="24120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143000" y="4286250"/>
          <a:ext cx="1468438" cy="593725"/>
        </p:xfrm>
        <a:graphic>
          <a:graphicData uri="http://schemas.openxmlformats.org/presentationml/2006/ole">
            <p:oleObj spid="_x0000_s10247" name="Equation" r:id="rId9" imgW="812520" imgH="33012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3487738" y="4827588"/>
          <a:ext cx="1330325" cy="593725"/>
        </p:xfrm>
        <a:graphic>
          <a:graphicData uri="http://schemas.openxmlformats.org/presentationml/2006/ole">
            <p:oleObj spid="_x0000_s10248" name="Equation" r:id="rId10" imgW="736560" imgH="330120" progId="Equation.DSMT4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538163" y="5376863"/>
          <a:ext cx="7496175" cy="593725"/>
        </p:xfrm>
        <a:graphic>
          <a:graphicData uri="http://schemas.openxmlformats.org/presentationml/2006/ole">
            <p:oleObj spid="_x0000_s10249" name="Equation" r:id="rId11" imgW="4152600" imgH="33012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697413" y="5407025"/>
            <a:ext cx="3375025" cy="576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3" name="形状 12"/>
          <p:cNvCxnSpPr>
            <a:stCxn id="14" idx="2"/>
            <a:endCxn id="10260" idx="1"/>
          </p:cNvCxnSpPr>
          <p:nvPr/>
        </p:nvCxnSpPr>
        <p:spPr>
          <a:xfrm rot="16200000" flipH="1">
            <a:off x="3122613" y="2054225"/>
            <a:ext cx="214312" cy="2541588"/>
          </a:xfrm>
          <a:prstGeom prst="bentConnector2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887413" y="2641600"/>
            <a:ext cx="2143125" cy="5762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pSp>
        <p:nvGrpSpPr>
          <p:cNvPr id="15" name="组合 19"/>
          <p:cNvGrpSpPr>
            <a:grpSpLocks/>
          </p:cNvGrpSpPr>
          <p:nvPr/>
        </p:nvGrpSpPr>
        <p:grpSpPr bwMode="auto">
          <a:xfrm>
            <a:off x="4500563" y="3143250"/>
            <a:ext cx="4071937" cy="593725"/>
            <a:chOff x="4500562" y="3143248"/>
            <a:chExt cx="4071966" cy="593725"/>
          </a:xfrm>
        </p:grpSpPr>
        <p:sp>
          <p:nvSpPr>
            <p:cNvPr id="10260" name="矩形 14"/>
            <p:cNvSpPr>
              <a:spLocks noChangeArrowheads="1"/>
            </p:cNvSpPr>
            <p:nvPr/>
          </p:nvSpPr>
          <p:spPr bwMode="auto">
            <a:xfrm>
              <a:off x="4500562" y="3143726"/>
              <a:ext cx="4071966" cy="576000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000" b="1">
                  <a:effectLst/>
                  <a:latin typeface="Times New Roman" pitchFamily="18" charset="0"/>
                  <a:cs typeface="Times New Roman" pitchFamily="18" charset="0"/>
                </a:rPr>
                <a:t>反常积分                      </a:t>
              </a:r>
              <a:r>
                <a:rPr lang="zh-CN" altLang="en-US" sz="2000" b="1"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绝对收敛</a:t>
              </a:r>
              <a:endParaRPr lang="zh-CN" altLang="en-US" sz="2000" b="1">
                <a:effectLst/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" name="Object 10"/>
            <p:cNvGraphicFramePr>
              <a:graphicFrameLocks noChangeAspect="1"/>
            </p:cNvGraphicFramePr>
            <p:nvPr/>
          </p:nvGraphicFramePr>
          <p:xfrm>
            <a:off x="5860270" y="3143248"/>
            <a:ext cx="1352550" cy="593725"/>
          </p:xfrm>
          <a:graphic>
            <a:graphicData uri="http://schemas.openxmlformats.org/presentationml/2006/ole">
              <p:oleObj spid="_x0000_s10250" name="Equation" r:id="rId12" imgW="749160" imgH="330120" progId="Equation.DSMT4">
                <p:embed/>
              </p:oleObj>
            </a:graphicData>
          </a:graphic>
        </p:graphicFrame>
      </p:grp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6143625" y="2000250"/>
            <a:ext cx="2428875" cy="10001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20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结论</a:t>
            </a:r>
            <a:r>
              <a:rPr lang="en-US" altLang="zh-CN" sz="20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绝对收敛的反常积分必定收敛</a:t>
            </a:r>
            <a:r>
              <a:rPr lang="en-US" altLang="zh-CN" sz="20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000" b="1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8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rgbClr val="2DA2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>
                <a:solidFill>
                  <a:srgbClr val="000000"/>
                </a:solidFill>
                <a:effectLst/>
              </a:rPr>
              <a:t>返回</a:t>
            </a:r>
          </a:p>
        </p:txBody>
      </p:sp>
      <p:sp>
        <p:nvSpPr>
          <p:cNvPr id="20" name="矩形 19"/>
          <p:cNvSpPr/>
          <p:nvPr/>
        </p:nvSpPr>
        <p:spPr>
          <a:xfrm>
            <a:off x="7967663" y="5429250"/>
            <a:ext cx="881062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prstClr val="black"/>
                </a:solidFill>
                <a:effectLst/>
                <a:latin typeface="Times New Roman" pitchFamily="18" charset="0"/>
                <a:cs typeface="Times New Roman" pitchFamily="18" charset="0"/>
              </a:rPr>
              <a:t>收敛</a:t>
            </a:r>
            <a:r>
              <a:rPr lang="en-US" altLang="zh-CN" sz="2400" b="1" dirty="0">
                <a:solidFill>
                  <a:prstClr val="black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21" grpId="0" animBg="1"/>
      <p:bldP spid="19" grpId="0" animBg="1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8330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P.264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判断反常积分                     的收敛性．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因为                                ，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根据</a:t>
            </a:r>
            <a:r>
              <a:rPr lang="zh-CN" altLang="en-US" smtClean="0">
                <a:solidFill>
                  <a:srgbClr val="FF0000"/>
                </a:solidFill>
              </a:rPr>
              <a:t>比较审敛法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，题设反常积分收敛．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若令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en-US" altLang="zh-CN" smtClean="0">
                <a:solidFill>
                  <a:srgbClr val="0000FF"/>
                </a:solidFill>
              </a:rPr>
              <a:t> = 4/3</a:t>
            </a:r>
            <a:r>
              <a:rPr lang="zh-CN" altLang="en-US" smtClean="0"/>
              <a:t>，根据</a:t>
            </a:r>
            <a:r>
              <a:rPr lang="zh-CN" altLang="en-US" smtClean="0">
                <a:solidFill>
                  <a:srgbClr val="FF0000"/>
                </a:solidFill>
              </a:rPr>
              <a:t>极限审敛法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，题设反常积分收敛．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P.258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的结论：                                               </a:t>
            </a:r>
            <a:r>
              <a:rPr lang="zh-CN" altLang="en-US" smtClean="0"/>
              <a:t>其中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&gt;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857625" y="142875"/>
          <a:ext cx="1543050" cy="885825"/>
        </p:xfrm>
        <a:graphic>
          <a:graphicData uri="http://schemas.openxmlformats.org/presentationml/2006/ole">
            <p:oleObj spid="_x0000_s11266" name="Equation" r:id="rId3" imgW="774360" imgH="444240" progId="Equation.DSMT4">
              <p:embed/>
            </p:oleObj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500188" y="1020763"/>
          <a:ext cx="2024062" cy="885825"/>
        </p:xfrm>
        <a:graphic>
          <a:graphicData uri="http://schemas.openxmlformats.org/presentationml/2006/ole">
            <p:oleObj spid="_x0000_s11267" name="Equation" r:id="rId4" imgW="1015920" imgH="444240" progId="Equation.DSMT4">
              <p:embed/>
            </p:oleObj>
          </a:graphicData>
        </a:graphic>
      </p:graphicFrame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2873375" y="5173663"/>
          <a:ext cx="3521075" cy="1398587"/>
        </p:xfrm>
        <a:graphic>
          <a:graphicData uri="http://schemas.openxmlformats.org/presentationml/2006/ole">
            <p:oleObj spid="_x0000_s11268" name="Equation" r:id="rId5" imgW="1765080" imgH="69840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265363" y="1928813"/>
          <a:ext cx="2378075" cy="885825"/>
        </p:xfrm>
        <a:graphic>
          <a:graphicData uri="http://schemas.openxmlformats.org/presentationml/2006/ole">
            <p:oleObj spid="_x0000_s11269" name="Equation" r:id="rId6" imgW="1193760" imgH="444240" progId="Equation.DSMT4">
              <p:embed/>
            </p:oleObj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1571625" y="3563938"/>
          <a:ext cx="7259638" cy="987425"/>
        </p:xfrm>
        <a:graphic>
          <a:graphicData uri="http://schemas.openxmlformats.org/presentationml/2006/ole">
            <p:oleObj spid="_x0000_s11270" name="Equation" r:id="rId7" imgW="3644640" imgH="49500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122738" y="3571875"/>
            <a:ext cx="576262" cy="10525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98613" y="3571875"/>
            <a:ext cx="576262" cy="10525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5746750" y="3571875"/>
            <a:ext cx="1897063" cy="10525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7639050" y="3571875"/>
            <a:ext cx="1281113" cy="10525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75086" y="1214438"/>
            <a:ext cx="1811714" cy="142192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口诀</a:t>
            </a:r>
            <a:r>
              <a:rPr lang="zh-CN" altLang="en-US" b="1" kern="0" dirty="0" smtClean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：</a:t>
            </a:r>
            <a:endParaRPr lang="en-US" altLang="zh-CN" b="1" kern="0" dirty="0" smtClean="0">
              <a:solidFill>
                <a:srgbClr val="0000FF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非负连续函数，</a:t>
            </a:r>
            <a:endParaRPr lang="en-US" altLang="zh-CN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小越收敛</a:t>
            </a: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，</a:t>
            </a:r>
            <a:endParaRPr lang="en-US" altLang="zh-CN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大越发散．</a:t>
            </a:r>
            <a:endParaRPr lang="en-US" altLang="zh-CN" b="1" kern="0" dirty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8330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P.265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判断反常积分                      的收敛性．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因为                                       ，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根据</a:t>
            </a:r>
            <a:r>
              <a:rPr lang="zh-CN" altLang="en-US" smtClean="0">
                <a:solidFill>
                  <a:srgbClr val="FF0000"/>
                </a:solidFill>
              </a:rPr>
              <a:t>比较审敛法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，题设反常积分发散．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 ≥ 1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若令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en-US" altLang="zh-CN" smtClean="0">
                <a:solidFill>
                  <a:srgbClr val="0000FF"/>
                </a:solidFill>
              </a:rPr>
              <a:t> = 1</a:t>
            </a:r>
            <a:r>
              <a:rPr lang="zh-CN" altLang="en-US" smtClean="0"/>
              <a:t>，根据</a:t>
            </a:r>
            <a:r>
              <a:rPr lang="zh-CN" altLang="en-US" smtClean="0">
                <a:solidFill>
                  <a:srgbClr val="FF0000"/>
                </a:solidFill>
              </a:rPr>
              <a:t>极限审敛法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，题设反常积分发散．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P.258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的结论：                                               </a:t>
            </a:r>
            <a:r>
              <a:rPr lang="zh-CN" altLang="en-US" smtClean="0"/>
              <a:t>其中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&gt;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857625" y="142875"/>
          <a:ext cx="1670050" cy="835025"/>
        </p:xfrm>
        <a:graphic>
          <a:graphicData uri="http://schemas.openxmlformats.org/presentationml/2006/ole">
            <p:oleObj spid="_x0000_s12290" name="Equation" r:id="rId3" imgW="838080" imgH="4190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500188" y="1020763"/>
          <a:ext cx="2630487" cy="835025"/>
        </p:xfrm>
        <a:graphic>
          <a:graphicData uri="http://schemas.openxmlformats.org/presentationml/2006/ole">
            <p:oleObj spid="_x0000_s12291" name="Equation" r:id="rId4" imgW="1320480" imgH="419040" progId="Equation.DSMT4">
              <p:embed/>
            </p:oleObj>
          </a:graphicData>
        </a:graphic>
      </p:graphicFrame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2873375" y="5173663"/>
          <a:ext cx="3521075" cy="1398587"/>
        </p:xfrm>
        <a:graphic>
          <a:graphicData uri="http://schemas.openxmlformats.org/presentationml/2006/ole">
            <p:oleObj spid="_x0000_s12292" name="Equation" r:id="rId5" imgW="1765080" imgH="69840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292350" y="1855788"/>
          <a:ext cx="2882900" cy="835025"/>
        </p:xfrm>
        <a:graphic>
          <a:graphicData uri="http://schemas.openxmlformats.org/presentationml/2006/ole">
            <p:oleObj spid="_x0000_s12293" name="Equation" r:id="rId6" imgW="1447560" imgH="4190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143250" y="3562350"/>
          <a:ext cx="4400550" cy="835025"/>
        </p:xfrm>
        <a:graphic>
          <a:graphicData uri="http://schemas.openxmlformats.org/presentationml/2006/ole">
            <p:oleObj spid="_x0000_s12294" name="Equation" r:id="rId7" imgW="2209680" imgH="41904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343525" y="3659188"/>
            <a:ext cx="576263" cy="698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163888" y="3659188"/>
            <a:ext cx="576262" cy="698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705600" y="3659188"/>
            <a:ext cx="857250" cy="698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43000" y="4214813"/>
            <a:ext cx="20701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（由极限审敛法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要求）</a:t>
            </a:r>
            <a:endParaRPr lang="zh-CN" altLang="en-US" sz="1100" dirty="0"/>
          </a:p>
        </p:txBody>
      </p:sp>
      <p:sp>
        <p:nvSpPr>
          <p:cNvPr id="14" name="矩形 13"/>
          <p:cNvSpPr/>
          <p:nvPr/>
        </p:nvSpPr>
        <p:spPr>
          <a:xfrm>
            <a:off x="6875086" y="1214438"/>
            <a:ext cx="1811714" cy="142192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口诀</a:t>
            </a:r>
            <a:r>
              <a:rPr lang="zh-CN" altLang="en-US" b="1" kern="0" dirty="0" smtClean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：</a:t>
            </a:r>
            <a:endParaRPr lang="en-US" altLang="zh-CN" b="1" kern="0" dirty="0" smtClean="0">
              <a:solidFill>
                <a:srgbClr val="0000FF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非负连续函数，</a:t>
            </a:r>
            <a:endParaRPr lang="en-US" altLang="zh-CN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小越收敛</a:t>
            </a: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，</a:t>
            </a:r>
            <a:endParaRPr lang="en-US" altLang="zh-CN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大越发散．</a:t>
            </a:r>
            <a:endParaRPr lang="en-US" altLang="zh-CN" b="1" kern="0" dirty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8330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P.266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5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判断反常积分                            的收敛性，</a:t>
            </a:r>
            <a:endParaRPr lang="en-US" altLang="zh-CN" smtClean="0"/>
          </a:p>
          <a:p>
            <a:pPr marL="0" indent="0" algn="r"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都是常数且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&gt;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                             ，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≥ 0 </a:t>
            </a:r>
            <a:r>
              <a:rPr lang="zh-CN" altLang="en-US" smtClean="0"/>
              <a:t>时，函数        非负、连续，且                  收敛．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根据</a:t>
            </a:r>
            <a:r>
              <a:rPr lang="zh-CN" altLang="en-US" smtClean="0">
                <a:solidFill>
                  <a:srgbClr val="FF0000"/>
                </a:solidFill>
              </a:rPr>
              <a:t>比较审敛原理</a:t>
            </a:r>
            <a:r>
              <a:rPr lang="zh-CN" altLang="en-US" smtClean="0"/>
              <a:t>，反常积分                              收敛．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根据</a:t>
            </a:r>
            <a:r>
              <a:rPr lang="en-US" altLang="zh-CN" smtClean="0">
                <a:solidFill>
                  <a:srgbClr val="FF0000"/>
                </a:solidFill>
              </a:rPr>
              <a:t>P.266</a:t>
            </a:r>
            <a:r>
              <a:rPr lang="zh-CN" altLang="en-US" smtClean="0">
                <a:solidFill>
                  <a:srgbClr val="FF0000"/>
                </a:solidFill>
              </a:rPr>
              <a:t>定理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/>
              <a:t>，题设反常积分                             收敛．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857625" y="231775"/>
          <a:ext cx="2100263" cy="657225"/>
        </p:xfrm>
        <a:graphic>
          <a:graphicData uri="http://schemas.openxmlformats.org/presentationml/2006/ole">
            <p:oleObj spid="_x0000_s13314" name="Equation" r:id="rId3" imgW="1054080" imgH="33012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806575" y="1192213"/>
          <a:ext cx="2201863" cy="557212"/>
        </p:xfrm>
        <a:graphic>
          <a:graphicData uri="http://schemas.openxmlformats.org/presentationml/2006/ole">
            <p:oleObj spid="_x0000_s13315" name="Equation" r:id="rId4" imgW="1104840" imgH="27936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5654675" y="1946275"/>
          <a:ext cx="1316038" cy="657225"/>
        </p:xfrm>
        <a:graphic>
          <a:graphicData uri="http://schemas.openxmlformats.org/presentationml/2006/ole">
            <p:oleObj spid="_x0000_s13316" name="Equation" r:id="rId5" imgW="660240" imgH="33012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2906713" y="2071688"/>
          <a:ext cx="557212" cy="404812"/>
        </p:xfrm>
        <a:graphic>
          <a:graphicData uri="http://schemas.openxmlformats.org/presentationml/2006/ole">
            <p:oleObj spid="_x0000_s13317" name="Equation" r:id="rId6" imgW="279360" imgH="203040" progId="Equation.DSMT4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4559300" y="2822575"/>
          <a:ext cx="2227263" cy="657225"/>
        </p:xfrm>
        <a:graphic>
          <a:graphicData uri="http://schemas.openxmlformats.org/presentationml/2006/ole">
            <p:oleObj spid="_x0000_s13318" name="Equation" r:id="rId7" imgW="1117440" imgH="330120" progId="Equation.DSMT4">
              <p:embed/>
            </p:oleObj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/>
        </p:nvGraphicFramePr>
        <p:xfrm>
          <a:off x="4827588" y="3700463"/>
          <a:ext cx="2101850" cy="657225"/>
        </p:xfrm>
        <a:graphic>
          <a:graphicData uri="http://schemas.openxmlformats.org/presentationml/2006/ole">
            <p:oleObj spid="_x0000_s13319" name="Equation" r:id="rId8" imgW="1054080" imgH="33012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4851400" y="369888"/>
            <a:ext cx="719138" cy="3952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75086" y="4435947"/>
            <a:ext cx="1811714" cy="142192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口诀</a:t>
            </a:r>
            <a:r>
              <a:rPr lang="zh-CN" altLang="en-US" b="1" kern="0" dirty="0" smtClean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：</a:t>
            </a:r>
            <a:endParaRPr lang="en-US" altLang="zh-CN" b="1" kern="0" dirty="0" smtClean="0">
              <a:solidFill>
                <a:srgbClr val="0000FF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非负连续函数，</a:t>
            </a:r>
            <a:endParaRPr lang="en-US" altLang="zh-CN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小越收敛</a:t>
            </a: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，</a:t>
            </a:r>
            <a:endParaRPr lang="en-US" altLang="zh-CN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大越发散．</a:t>
            </a:r>
            <a:endParaRPr lang="en-US" altLang="zh-CN" b="1" kern="0" dirty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pPr marL="365125" lvl="1" indent="-255588">
              <a:buSzPct val="68000"/>
              <a:buFont typeface="Wingdings 3" pitchFamily="18" charset="2"/>
              <a:buChar char=""/>
            </a:pP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非负无界函数</a:t>
            </a:r>
            <a:r>
              <a:rPr lang="zh-CN" altLang="en-US" dirty="0" smtClean="0">
                <a:sym typeface="Symbol" pitchFamily="18" charset="2"/>
              </a:rPr>
              <a:t>的反常积分</a:t>
            </a:r>
            <a:endParaRPr lang="en-US" altLang="zh-CN" dirty="0" smtClean="0">
              <a:sym typeface="Symbol" pitchFamily="18" charset="2"/>
            </a:endParaRPr>
          </a:p>
          <a:p>
            <a:pPr marL="365125" lvl="1" indent="-255588">
              <a:buSzPct val="68000"/>
              <a:buFont typeface="Verdana" pitchFamily="34" charset="0"/>
              <a:buNone/>
            </a:pPr>
            <a:endParaRPr lang="en-US" altLang="zh-CN" dirty="0" smtClean="0"/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r>
              <a:rPr lang="en-US" altLang="zh-CN" dirty="0" smtClean="0">
                <a:sym typeface="Symbol" pitchFamily="18" charset="2"/>
                <a:hlinkClick r:id="rId3" action="ppaction://hlinksldjump"/>
              </a:rPr>
              <a:t>P.266</a:t>
            </a:r>
            <a:r>
              <a:rPr lang="zh-CN" altLang="en-US" dirty="0" smtClean="0">
                <a:sym typeface="Symbol" pitchFamily="18" charset="2"/>
                <a:hlinkClick r:id="rId3" action="ppaction://hlinksldjump"/>
              </a:rPr>
              <a:t>定理</a:t>
            </a:r>
            <a:r>
              <a:rPr lang="en-US" altLang="zh-CN" dirty="0" smtClean="0">
                <a:sym typeface="Symbol" pitchFamily="18" charset="2"/>
                <a:hlinkClick r:id="rId3" action="ppaction://hlinksldjump"/>
              </a:rPr>
              <a:t>6</a:t>
            </a:r>
            <a:r>
              <a:rPr lang="zh-CN" altLang="en-US" dirty="0" smtClean="0">
                <a:sym typeface="Symbol" pitchFamily="18" charset="2"/>
              </a:rPr>
              <a:t>（</a:t>
            </a:r>
            <a:r>
              <a:rPr lang="zh-CN" altLang="en-US" dirty="0" smtClean="0">
                <a:solidFill>
                  <a:srgbClr val="0000FF"/>
                </a:solidFill>
                <a:sym typeface="Symbol" pitchFamily="18" charset="2"/>
              </a:rPr>
              <a:t>比较审敛法</a:t>
            </a:r>
            <a:r>
              <a:rPr lang="en-US" altLang="zh-CN" dirty="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zh-CN" altLang="en-US" dirty="0" smtClean="0">
                <a:sym typeface="Symbol" pitchFamily="18" charset="2"/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sym typeface="Symbol" pitchFamily="18" charset="2"/>
              </a:rPr>
              <a:t>比较审敛原理 </a:t>
            </a: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+ P.261</a:t>
            </a:r>
            <a:r>
              <a:rPr lang="zh-CN" altLang="en-US" sz="2000" dirty="0" smtClean="0">
                <a:solidFill>
                  <a:srgbClr val="000000"/>
                </a:solidFill>
                <a:sym typeface="Symbol" pitchFamily="18" charset="2"/>
              </a:rPr>
              <a:t>例</a:t>
            </a: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6</a:t>
            </a:r>
            <a:endParaRPr lang="en-US" altLang="zh-CN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endParaRPr lang="en-US" altLang="zh-CN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r>
              <a:rPr lang="en-US" altLang="zh-CN" dirty="0" smtClean="0">
                <a:sym typeface="Symbol" pitchFamily="18" charset="2"/>
                <a:hlinkClick r:id="rId4" action="ppaction://hlinksldjump"/>
              </a:rPr>
              <a:t>P.267</a:t>
            </a:r>
            <a:r>
              <a:rPr lang="zh-CN" altLang="en-US" dirty="0" smtClean="0">
                <a:sym typeface="Symbol" pitchFamily="18" charset="2"/>
                <a:hlinkClick r:id="rId4" action="ppaction://hlinksldjump"/>
              </a:rPr>
              <a:t>定理</a:t>
            </a:r>
            <a:r>
              <a:rPr lang="en-US" altLang="zh-CN" dirty="0" smtClean="0">
                <a:sym typeface="Symbol" pitchFamily="18" charset="2"/>
                <a:hlinkClick r:id="rId4" action="ppaction://hlinksldjump"/>
              </a:rPr>
              <a:t>7</a:t>
            </a:r>
            <a:r>
              <a:rPr lang="zh-CN" altLang="en-US" dirty="0" smtClean="0">
                <a:sym typeface="Symbol" pitchFamily="18" charset="2"/>
              </a:rPr>
              <a:t>（</a:t>
            </a:r>
            <a:r>
              <a:rPr lang="zh-CN" altLang="en-US" dirty="0" smtClean="0">
                <a:solidFill>
                  <a:srgbClr val="0000FF"/>
                </a:solidFill>
                <a:sym typeface="Symbol" pitchFamily="18" charset="2"/>
              </a:rPr>
              <a:t>极限审敛法</a:t>
            </a:r>
            <a:r>
              <a:rPr lang="en-US" altLang="zh-CN" dirty="0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zh-CN" altLang="en-US" dirty="0" smtClean="0">
                <a:sym typeface="Symbol" pitchFamily="18" charset="2"/>
              </a:rPr>
              <a:t>）</a:t>
            </a:r>
            <a:r>
              <a:rPr lang="zh-CN" altLang="en-US" sz="2000" dirty="0" smtClean="0">
                <a:sym typeface="Symbol" pitchFamily="18" charset="2"/>
              </a:rPr>
              <a:t>比较审敛法</a:t>
            </a:r>
            <a:r>
              <a:rPr lang="en-US" altLang="zh-CN" sz="2000" dirty="0" smtClean="0">
                <a:sym typeface="Symbol" pitchFamily="18" charset="2"/>
              </a:rPr>
              <a:t>2</a:t>
            </a:r>
            <a:r>
              <a:rPr lang="zh-CN" altLang="en-US" sz="2000" dirty="0" smtClean="0">
                <a:sym typeface="Symbol" pitchFamily="18" charset="2"/>
              </a:rPr>
              <a:t>的极限版本</a:t>
            </a:r>
            <a:endParaRPr lang="en-US" altLang="zh-CN" sz="2000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2" pitchFamily="18" charset="2"/>
              <a:buNone/>
            </a:pPr>
            <a:endParaRPr lang="en-US" altLang="zh-CN" sz="2000" dirty="0" smtClean="0">
              <a:sym typeface="Symbol" pitchFamily="18" charset="2"/>
            </a:endParaRPr>
          </a:p>
          <a:p>
            <a:pPr marL="365125" lvl="1" indent="-255588">
              <a:buSzPct val="68000"/>
              <a:buFont typeface="Wingdings 3" pitchFamily="18" charset="2"/>
              <a:buChar char=""/>
            </a:pP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可正可负无界函数</a:t>
            </a:r>
            <a:r>
              <a:rPr lang="zh-CN" altLang="en-US" dirty="0" smtClean="0">
                <a:sym typeface="Symbol" pitchFamily="18" charset="2"/>
              </a:rPr>
              <a:t>的</a:t>
            </a:r>
            <a:r>
              <a:rPr lang="zh-CN" altLang="en-US" dirty="0" smtClean="0">
                <a:sym typeface="Symbol" pitchFamily="18" charset="2"/>
              </a:rPr>
              <a:t>反常积分</a:t>
            </a:r>
            <a:endParaRPr lang="en-US" altLang="zh-CN" sz="2000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r>
              <a:rPr lang="zh-CN" altLang="en-US" dirty="0" smtClean="0">
                <a:solidFill>
                  <a:srgbClr val="0000FF"/>
                </a:solidFill>
                <a:sym typeface="Symbol" pitchFamily="18" charset="2"/>
              </a:rPr>
              <a:t>绝对收敛的反常积分必定收敛． </a:t>
            </a:r>
            <a:r>
              <a:rPr lang="zh-CN" altLang="en-US" sz="1800" dirty="0" smtClean="0">
                <a:sym typeface="Symbol" pitchFamily="18" charset="2"/>
              </a:rPr>
              <a:t>（</a:t>
            </a:r>
            <a:r>
              <a:rPr lang="en-US" altLang="zh-CN" sz="1800" dirty="0" smtClean="0">
                <a:sym typeface="Symbol" pitchFamily="18" charset="2"/>
              </a:rPr>
              <a:t>P.267</a:t>
            </a:r>
            <a:r>
              <a:rPr lang="zh-CN" altLang="en-US" sz="1800" dirty="0" smtClean="0">
                <a:sym typeface="Symbol" pitchFamily="18" charset="2"/>
              </a:rPr>
              <a:t>倒数第三行的说明）</a:t>
            </a:r>
            <a:endParaRPr lang="en-US" altLang="zh-CN" dirty="0" smtClean="0">
              <a:sym typeface="Symbol" pitchFamily="18" charset="2"/>
            </a:endParaRPr>
          </a:p>
          <a:p>
            <a:pPr marL="365125" lvl="1" indent="-255588">
              <a:buSzPct val="68000"/>
              <a:buFont typeface="Verdana" pitchFamily="34" charset="0"/>
              <a:buNone/>
            </a:pPr>
            <a:endParaRPr lang="en-US" altLang="zh-CN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endParaRPr lang="en-US" altLang="zh-CN" dirty="0" smtClean="0">
              <a:sym typeface="Symbol" pitchFamily="18" charset="2"/>
            </a:endParaRPr>
          </a:p>
          <a:p>
            <a:pPr marL="365125" lvl="1" indent="-255588">
              <a:buSzPct val="68000"/>
              <a:buFont typeface="Verdana" pitchFamily="34" charset="0"/>
              <a:buNone/>
            </a:pPr>
            <a:endParaRPr lang="en-US" altLang="zh-CN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2" pitchFamily="18" charset="2"/>
              <a:buNone/>
            </a:pPr>
            <a:endParaRPr lang="en-US" altLang="zh-CN" dirty="0" smtClean="0">
              <a:sym typeface="Symbol" pitchFamily="18" charset="2"/>
            </a:endParaRPr>
          </a:p>
          <a:p>
            <a:pPr marL="365125" lvl="1" indent="-255588">
              <a:buSzPct val="68000"/>
              <a:buFont typeface="Verdana" pitchFamily="34" charset="0"/>
              <a:buNone/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31747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二、无界函数的反常积分的审敛法</a:t>
            </a:r>
          </a:p>
        </p:txBody>
      </p:sp>
      <p:sp>
        <p:nvSpPr>
          <p:cNvPr id="5" name="矩形 4"/>
          <p:cNvSpPr/>
          <p:nvPr/>
        </p:nvSpPr>
        <p:spPr>
          <a:xfrm>
            <a:off x="5405132" y="1193800"/>
            <a:ext cx="3281668" cy="120032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000" b="1" kern="0" dirty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比较审敛原理的口诀：</a:t>
            </a:r>
            <a:endParaRPr lang="en-US" altLang="zh-CN" sz="2000" b="1" kern="0" dirty="0">
              <a:solidFill>
                <a:srgbClr val="0000FF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非负连续函数，</a:t>
            </a:r>
            <a:endParaRPr lang="en-US" altLang="zh-CN" sz="2000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sz="2000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小越收敛</a:t>
            </a:r>
            <a:r>
              <a:rPr lang="zh-CN" altLang="en-US" sz="2000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，越</a:t>
            </a:r>
            <a:r>
              <a:rPr lang="zh-CN" altLang="en-US" sz="2000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大越发散．</a:t>
            </a:r>
            <a:endParaRPr lang="en-US" altLang="zh-CN" sz="2000" b="1" kern="0" dirty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defRPr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</a:rPr>
              <a:t>6</a:t>
            </a:r>
            <a:r>
              <a:rPr lang="zh-CN" altLang="en-US" dirty="0" smtClean="0">
                <a:solidFill>
                  <a:srgbClr val="0000FF"/>
                </a:solidFill>
              </a:rPr>
              <a:t>（比较审敛法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）：</a:t>
            </a:r>
            <a:r>
              <a:rPr lang="zh-CN" altLang="en-US" dirty="0" smtClean="0"/>
              <a:t>设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</a:t>
            </a:r>
            <a:r>
              <a:rPr lang="zh-CN" altLang="en-US" dirty="0" smtClean="0">
                <a:solidFill>
                  <a:srgbClr val="FF0000"/>
                </a:solidFill>
              </a:rPr>
              <a:t>连续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非负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左端点 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是瑕点．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(1)</a:t>
            </a:r>
            <a:r>
              <a:rPr lang="en-US" altLang="zh-CN" dirty="0" smtClean="0"/>
              <a:t>  </a:t>
            </a:r>
            <a:r>
              <a:rPr lang="zh-CN" altLang="en-US" dirty="0" smtClean="0"/>
              <a:t>若存在 </a:t>
            </a:r>
            <a:r>
              <a:rPr lang="en-US" altLang="zh-CN" i="1" dirty="0" smtClean="0">
                <a:solidFill>
                  <a:srgbClr val="0000FF"/>
                </a:solidFill>
              </a:rPr>
              <a:t>M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 0 </a:t>
            </a:r>
            <a:r>
              <a:rPr lang="zh-CN" altLang="en-US" dirty="0" smtClean="0"/>
              <a:t>且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 1</a:t>
            </a:r>
            <a:r>
              <a:rPr lang="zh-CN" altLang="en-US" dirty="0" smtClean="0"/>
              <a:t>，使得</a:t>
            </a:r>
            <a:r>
              <a:rPr lang="zh-CN" altLang="en-US" dirty="0" smtClean="0">
                <a:sym typeface="Symbol" pitchFamily="18" charset="2"/>
              </a:rPr>
              <a:t></a:t>
            </a:r>
            <a:r>
              <a:rPr lang="en-US" altLang="zh-CN" i="1" dirty="0" smtClean="0">
                <a:sym typeface="Symbol" pitchFamily="18" charset="2"/>
              </a:rPr>
              <a:t>x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则                 收敛．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(2)  </a:t>
            </a:r>
            <a:r>
              <a:rPr lang="zh-CN" altLang="en-US" dirty="0" smtClean="0"/>
              <a:t>若存在 </a:t>
            </a:r>
            <a:r>
              <a:rPr lang="en-US" altLang="zh-CN" i="1" dirty="0" smtClean="0">
                <a:solidFill>
                  <a:srgbClr val="0000FF"/>
                </a:solidFill>
              </a:rPr>
              <a:t>N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r>
              <a:rPr lang="en-US" altLang="zh-CN" dirty="0" smtClean="0"/>
              <a:t> 0</a:t>
            </a:r>
            <a:r>
              <a:rPr lang="zh-CN" altLang="en-US" dirty="0" smtClean="0"/>
              <a:t>，使得</a:t>
            </a:r>
            <a:r>
              <a:rPr lang="zh-CN" altLang="en-US" dirty="0" smtClean="0">
                <a:sym typeface="Symbol" pitchFamily="18" charset="2"/>
              </a:rPr>
              <a:t></a:t>
            </a:r>
            <a:r>
              <a:rPr lang="en-US" altLang="zh-CN" i="1" dirty="0" smtClean="0">
                <a:sym typeface="Symbol" pitchFamily="18" charset="2"/>
              </a:rPr>
              <a:t>x</a:t>
            </a:r>
            <a:r>
              <a:rPr lang="en-US" altLang="zh-CN" dirty="0" smtClean="0">
                <a:sym typeface="Symbol" pitchFamily="18" charset="2"/>
              </a:rPr>
              <a:t>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  <a:defRPr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则                 发散．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defRPr/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en-US" altLang="zh-CN" dirty="0" smtClean="0">
                <a:solidFill>
                  <a:srgbClr val="0000FF"/>
                </a:solidFill>
              </a:rPr>
              <a:t>P.261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6</a:t>
            </a:r>
            <a:r>
              <a:rPr lang="zh-CN" altLang="en-US" dirty="0" smtClean="0">
                <a:solidFill>
                  <a:srgbClr val="0000FF"/>
                </a:solidFill>
              </a:rPr>
              <a:t>的结论：</a:t>
            </a:r>
            <a:endParaRPr lang="zh-CN" altLang="en-US" dirty="0" smtClean="0"/>
          </a:p>
        </p:txBody>
      </p:sp>
      <p:sp>
        <p:nvSpPr>
          <p:cNvPr id="14347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二、无界函数的反常积分的审敛法</a:t>
            </a:r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6815138" y="2763838"/>
          <a:ext cx="1971675" cy="774700"/>
        </p:xfrm>
        <a:graphic>
          <a:graphicData uri="http://schemas.openxmlformats.org/presentationml/2006/ole">
            <p:oleObj spid="_x0000_s14338" name="Equation" r:id="rId4" imgW="1091880" imgH="431640" progId="Equation.DSMT4">
              <p:embed/>
            </p:oleObj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5681663" y="3895725"/>
          <a:ext cx="1651000" cy="731838"/>
        </p:xfrm>
        <a:graphic>
          <a:graphicData uri="http://schemas.openxmlformats.org/presentationml/2006/ole">
            <p:oleObj spid="_x0000_s14339" name="Equation" r:id="rId5" imgW="914400" imgH="40608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816225" y="1223963"/>
          <a:ext cx="3514725" cy="684212"/>
        </p:xfrm>
        <a:graphic>
          <a:graphicData uri="http://schemas.openxmlformats.org/presentationml/2006/ole">
            <p:oleObj spid="_x0000_s14340" name="Equation" r:id="rId6" imgW="1752480" imgH="34272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6815138" y="2763838"/>
          <a:ext cx="1971675" cy="774700"/>
        </p:xfrm>
        <a:graphic>
          <a:graphicData uri="http://schemas.openxmlformats.org/presentationml/2006/ole">
            <p:oleObj spid="_x0000_s14341" name="Equation" r:id="rId7" imgW="1091880" imgH="43164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423988" y="3363913"/>
          <a:ext cx="1238250" cy="593725"/>
        </p:xfrm>
        <a:graphic>
          <a:graphicData uri="http://schemas.openxmlformats.org/presentationml/2006/ole">
            <p:oleObj spid="_x0000_s14342" name="Equation" r:id="rId8" imgW="685800" imgH="330120" progId="Equation.DSMT4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5681663" y="3895725"/>
          <a:ext cx="1651000" cy="731838"/>
        </p:xfrm>
        <a:graphic>
          <a:graphicData uri="http://schemas.openxmlformats.org/presentationml/2006/ole">
            <p:oleObj spid="_x0000_s14343" name="Equation" r:id="rId9" imgW="914400" imgH="40608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423988" y="4475163"/>
          <a:ext cx="1238250" cy="593725"/>
        </p:xfrm>
        <a:graphic>
          <a:graphicData uri="http://schemas.openxmlformats.org/presentationml/2006/ole">
            <p:oleObj spid="_x0000_s14344" name="Equation" r:id="rId10" imgW="685800" imgH="330120" progId="Equation.DSMT4">
              <p:embed/>
            </p:oleObj>
          </a:graphicData>
        </a:graphic>
      </p:graphicFrame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3000375" y="5030788"/>
          <a:ext cx="4584700" cy="1398587"/>
        </p:xfrm>
        <a:graphic>
          <a:graphicData uri="http://schemas.openxmlformats.org/presentationml/2006/ole">
            <p:oleObj spid="_x0000_s14345" name="Equation" r:id="rId11" imgW="2298600" imgH="6984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98663" y="2917825"/>
            <a:ext cx="1204912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357313" y="4029075"/>
            <a:ext cx="2322512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AutoShape 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rgbClr val="2DA2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>
                <a:solidFill>
                  <a:srgbClr val="000000"/>
                </a:solidFill>
                <a:effectLst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altLang="zh-CN" dirty="0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定理</a:t>
            </a:r>
            <a:r>
              <a:rPr lang="en-US" altLang="zh-CN" dirty="0" smtClean="0">
                <a:solidFill>
                  <a:srgbClr val="0000FF"/>
                </a:solidFill>
              </a:rPr>
              <a:t>7</a:t>
            </a:r>
            <a:r>
              <a:rPr lang="zh-CN" altLang="en-US" dirty="0" smtClean="0">
                <a:solidFill>
                  <a:srgbClr val="0000FF"/>
                </a:solidFill>
              </a:rPr>
              <a:t>（极限审敛法</a:t>
            </a:r>
            <a:r>
              <a:rPr lang="en-US" altLang="zh-CN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）：</a:t>
            </a:r>
            <a:r>
              <a:rPr lang="zh-CN" altLang="en-US" dirty="0" smtClean="0"/>
              <a:t>设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a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b</a:t>
            </a:r>
            <a:r>
              <a:rPr lang="en-US" altLang="zh-CN" dirty="0" smtClean="0"/>
              <a:t>] </a:t>
            </a:r>
            <a:r>
              <a:rPr lang="zh-CN" altLang="en-US" dirty="0" smtClean="0"/>
              <a:t>上</a:t>
            </a:r>
            <a:r>
              <a:rPr lang="zh-CN" altLang="en-US" dirty="0" smtClean="0">
                <a:solidFill>
                  <a:srgbClr val="FF0000"/>
                </a:solidFill>
              </a:rPr>
              <a:t>连续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非负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左端点 </a:t>
            </a:r>
            <a:r>
              <a:rPr lang="en-US" altLang="zh-CN" i="1" dirty="0" smtClean="0">
                <a:solidFill>
                  <a:srgbClr val="FF0000"/>
                </a:solidFill>
              </a:rPr>
              <a:t>a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是瑕点． 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(1)</a:t>
            </a:r>
            <a:r>
              <a:rPr lang="en-US" altLang="zh-CN" dirty="0" smtClean="0"/>
              <a:t>  </a:t>
            </a:r>
            <a:r>
              <a:rPr lang="zh-CN" altLang="en-US" dirty="0" smtClean="0"/>
              <a:t>若存在常数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 1</a:t>
            </a:r>
            <a:r>
              <a:rPr lang="zh-CN" altLang="en-US" dirty="0" smtClean="0"/>
              <a:t>，</a:t>
            </a:r>
            <a:r>
              <a:rPr lang="zh-CN" altLang="en-US" dirty="0" smtClean="0"/>
              <a:t>使得                                         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则                 收敛．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(2)  </a:t>
            </a:r>
            <a:r>
              <a:rPr lang="zh-CN" altLang="en-US" dirty="0" smtClean="0"/>
              <a:t>若                                    （或                                   ），</a:t>
            </a:r>
            <a:endParaRPr lang="en-US" altLang="zh-CN" dirty="0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则                 发散．</a:t>
            </a:r>
            <a:endParaRPr lang="en-US" altLang="zh-CN" dirty="0" smtClean="0"/>
          </a:p>
        </p:txBody>
      </p:sp>
      <p:sp>
        <p:nvSpPr>
          <p:cNvPr id="15369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二、无界函数的反常积分的审敛法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221163" y="2938463"/>
          <a:ext cx="3071812" cy="523875"/>
        </p:xfrm>
        <a:graphic>
          <a:graphicData uri="http://schemas.openxmlformats.org/presentationml/2006/ole">
            <p:oleObj spid="_x0000_s15362" name="Equation" r:id="rId4" imgW="1701720" imgH="29196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423988" y="3379788"/>
          <a:ext cx="1238250" cy="593725"/>
        </p:xfrm>
        <a:graphic>
          <a:graphicData uri="http://schemas.openxmlformats.org/presentationml/2006/ole">
            <p:oleObj spid="_x0000_s15363" name="Equation" r:id="rId5" imgW="685800" imgH="33012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423988" y="4491038"/>
          <a:ext cx="1238250" cy="593725"/>
        </p:xfrm>
        <a:graphic>
          <a:graphicData uri="http://schemas.openxmlformats.org/presentationml/2006/ole">
            <p:oleObj spid="_x0000_s15364" name="Equation" r:id="rId6" imgW="685800" imgH="330120" progId="Equation.DSMT4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1377950" y="4051300"/>
          <a:ext cx="2795588" cy="501650"/>
        </p:xfrm>
        <a:graphic>
          <a:graphicData uri="http://schemas.openxmlformats.org/presentationml/2006/ole">
            <p:oleObj spid="_x0000_s15365" name="Equation" r:id="rId7" imgW="1549080" imgH="279360" progId="Equation.DSMT4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4765675" y="4051300"/>
          <a:ext cx="2592388" cy="501650"/>
        </p:xfrm>
        <a:graphic>
          <a:graphicData uri="http://schemas.openxmlformats.org/presentationml/2006/ole">
            <p:oleObj spid="_x0000_s15366" name="Equation" r:id="rId8" imgW="1434960" imgH="27936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816225" y="1223963"/>
          <a:ext cx="3514725" cy="684212"/>
        </p:xfrm>
        <a:graphic>
          <a:graphicData uri="http://schemas.openxmlformats.org/presentationml/2006/ole">
            <p:oleObj spid="_x0000_s15367" name="Equation" r:id="rId9" imgW="1752480" imgH="342720" progId="Equation.DSMT4">
              <p:embed/>
            </p:oleObj>
          </a:graphicData>
        </a:graphic>
      </p:graphicFrame>
      <p:sp>
        <p:nvSpPr>
          <p:cNvPr id="12" name="AutoShape 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rgbClr val="2DA2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>
                <a:solidFill>
                  <a:srgbClr val="000000"/>
                </a:solidFill>
                <a:effectLst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8330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P.267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6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判断反常积分             的收敛性．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因为</a:t>
            </a:r>
            <a:r>
              <a:rPr lang="en-US" altLang="zh-CN" dirty="0" smtClean="0"/>
              <a:t>1 / </a:t>
            </a:r>
            <a:r>
              <a:rPr lang="en-US" altLang="zh-CN" dirty="0" err="1" smtClean="0"/>
              <a:t>ln</a:t>
            </a:r>
            <a:r>
              <a:rPr lang="en-US" altLang="zh-CN" i="1" dirty="0" err="1" smtClean="0"/>
              <a:t>x</a:t>
            </a:r>
            <a:r>
              <a:rPr lang="en-US" altLang="zh-CN" dirty="0" smtClean="0"/>
              <a:t> </a:t>
            </a:r>
            <a:r>
              <a:rPr lang="zh-CN" altLang="en-US" dirty="0" smtClean="0"/>
              <a:t>在 </a:t>
            </a:r>
            <a:r>
              <a:rPr lang="en-US" altLang="zh-CN" dirty="0" smtClean="0"/>
              <a:t>(1, 3] </a:t>
            </a:r>
            <a:r>
              <a:rPr lang="zh-CN" altLang="en-US" dirty="0" smtClean="0"/>
              <a:t>上</a:t>
            </a:r>
            <a:r>
              <a:rPr lang="zh-CN" altLang="en-US" dirty="0" smtClean="0">
                <a:solidFill>
                  <a:srgbClr val="FF0000"/>
                </a:solidFill>
              </a:rPr>
              <a:t>非负</a:t>
            </a:r>
            <a:r>
              <a:rPr lang="zh-CN" altLang="en-US" dirty="0" smtClean="0"/>
              <a:t>、</a:t>
            </a:r>
            <a:r>
              <a:rPr lang="zh-CN" altLang="en-US" dirty="0" smtClean="0">
                <a:solidFill>
                  <a:srgbClr val="FF0000"/>
                </a:solidFill>
              </a:rPr>
              <a:t>连续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左端点</a:t>
            </a:r>
            <a:r>
              <a:rPr lang="zh-CN" altLang="en-US" dirty="0" smtClean="0"/>
              <a:t> </a:t>
            </a:r>
            <a:r>
              <a:rPr lang="en-US" altLang="zh-CN" dirty="0" smtClean="0"/>
              <a:t>1 </a:t>
            </a:r>
            <a:r>
              <a:rPr lang="zh-CN" altLang="en-US" dirty="0" smtClean="0"/>
              <a:t>是瑕点． 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0 &lt; </a:t>
            </a:r>
            <a:r>
              <a:rPr lang="en-US" altLang="zh-CN" i="1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 ≤ 1</a:t>
            </a:r>
            <a:r>
              <a:rPr lang="zh-CN" altLang="en-US" dirty="0" smtClean="0"/>
              <a:t>，则由洛必达法则可得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dirty="0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dirty="0" smtClean="0"/>
              <a:t>若令 </a:t>
            </a:r>
            <a:r>
              <a:rPr lang="en-US" altLang="zh-CN" i="1" dirty="0" smtClean="0">
                <a:solidFill>
                  <a:srgbClr val="0000FF"/>
                </a:solidFill>
              </a:rPr>
              <a:t>p</a:t>
            </a:r>
            <a:r>
              <a:rPr lang="en-US" altLang="zh-CN" dirty="0" smtClean="0">
                <a:solidFill>
                  <a:srgbClr val="0000FF"/>
                </a:solidFill>
              </a:rPr>
              <a:t> = 1</a:t>
            </a:r>
            <a:r>
              <a:rPr lang="zh-CN" altLang="en-US" dirty="0" smtClean="0"/>
              <a:t>，根据</a:t>
            </a:r>
            <a:r>
              <a:rPr lang="zh-CN" altLang="en-US" dirty="0" smtClean="0">
                <a:solidFill>
                  <a:srgbClr val="FF0000"/>
                </a:solidFill>
              </a:rPr>
              <a:t>极限审敛法</a:t>
            </a:r>
            <a:r>
              <a:rPr lang="en-US" altLang="zh-CN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，题设反常积分发散．</a:t>
            </a:r>
            <a:endParaRPr lang="en-US" altLang="zh-CN" dirty="0" smtClean="0"/>
          </a:p>
          <a:p>
            <a:pPr marL="0" indent="0"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P.261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6</a:t>
            </a:r>
            <a:r>
              <a:rPr lang="zh-CN" altLang="en-US" dirty="0" smtClean="0">
                <a:solidFill>
                  <a:srgbClr val="0000FF"/>
                </a:solidFill>
              </a:rPr>
              <a:t>的结论：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zh-CN" altLang="en-US" dirty="0" smtClean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857625" y="157163"/>
          <a:ext cx="936625" cy="808037"/>
        </p:xfrm>
        <a:graphic>
          <a:graphicData uri="http://schemas.openxmlformats.org/presentationml/2006/ole">
            <p:oleObj spid="_x0000_s16386" name="Equation" r:id="rId3" imgW="469800" imgH="406080" progId="Equation.DSMT4">
              <p:embed/>
            </p:oleObj>
          </a:graphicData>
        </a:graphic>
      </p:graphicFrame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649288" y="2143125"/>
          <a:ext cx="7850187" cy="2071688"/>
        </p:xfrm>
        <a:graphic>
          <a:graphicData uri="http://schemas.openxmlformats.org/presentationml/2006/ole">
            <p:oleObj spid="_x0000_s16387" name="Equation" r:id="rId4" imgW="3936960" imgH="1041120" progId="Equation.DSMT4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2871788" y="5143500"/>
          <a:ext cx="4584700" cy="1398588"/>
        </p:xfrm>
        <a:graphic>
          <a:graphicData uri="http://schemas.openxmlformats.org/presentationml/2006/ole">
            <p:oleObj spid="_x0000_s16388" name="Equation" r:id="rId5" imgW="2298600" imgH="69840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857500" y="2214563"/>
            <a:ext cx="2286000" cy="1009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5143500" y="2214563"/>
            <a:ext cx="2286000" cy="1009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2857500" y="3403600"/>
            <a:ext cx="2376488" cy="6683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5232400" y="3224213"/>
            <a:ext cx="3379788" cy="10112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5673725" y="3224213"/>
            <a:ext cx="2928938" cy="504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5673725" y="3730625"/>
            <a:ext cx="2928938" cy="504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7188" y="2039938"/>
            <a:ext cx="20701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（由极限审敛法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要求）</a:t>
            </a:r>
            <a:endParaRPr lang="zh-CN" altLang="en-US" sz="1100" dirty="0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2214563" y="1619250"/>
            <a:ext cx="2979737" cy="5032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前言</a:t>
            </a:r>
          </a:p>
        </p:txBody>
      </p:sp>
      <p:sp>
        <p:nvSpPr>
          <p:cNvPr id="2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正常积分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FF0000"/>
                </a:solidFill>
              </a:rPr>
              <a:t>常义积分</a:t>
            </a:r>
            <a:r>
              <a:rPr lang="zh-CN" altLang="en-US" smtClean="0"/>
              <a:t>）有两个最基本的约束条件：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积分区间的有限性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被积函数的有界性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反常积分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FF0000"/>
                </a:solidFill>
              </a:rPr>
              <a:t>广义积分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无穷限的反常积分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无界函数的反常积分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4067175" y="3875088"/>
            <a:ext cx="144463" cy="647700"/>
          </a:xfrm>
          <a:prstGeom prst="rightBrace">
            <a:avLst>
              <a:gd name="adj1" fmla="val 3736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268788" y="3962400"/>
            <a:ext cx="44307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某种正常积分的极限</a:t>
            </a:r>
            <a:endParaRPr lang="en-US" altLang="zh-CN" sz="2400" b="1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（正常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积分 </a:t>
            </a:r>
            <a:r>
              <a:rPr lang="en-US" altLang="zh-CN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极限）</a:t>
            </a:r>
            <a:endParaRPr lang="en-US" altLang="zh-CN" sz="2400" b="1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推广的牛顿</a:t>
            </a:r>
            <a:r>
              <a:rPr lang="en-US" altLang="zh-CN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—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莱布尼茨公式</a:t>
            </a:r>
            <a:endParaRPr lang="en-US" altLang="zh-CN" sz="2400" b="1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29238" y="5214938"/>
            <a:ext cx="3657600" cy="14351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000000"/>
                </a:solidFill>
                <a:effectLst/>
                <a:latin typeface="Calibri" pitchFamily="34" charset="0"/>
              </a:rPr>
              <a:t>反常积分的计算分两步：</a:t>
            </a:r>
            <a:endParaRPr lang="en-US" altLang="zh-CN" sz="2400" b="1">
              <a:solidFill>
                <a:srgbClr val="000000"/>
              </a:solidFill>
              <a:effectLst/>
              <a:latin typeface="Calibri" pitchFamily="34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000000"/>
                </a:solidFill>
                <a:effectLst/>
                <a:latin typeface="Calibri" pitchFamily="34" charset="0"/>
              </a:rPr>
              <a:t>先计算正常积分，</a:t>
            </a:r>
            <a:endParaRPr lang="en-US" altLang="zh-CN" sz="2400" b="1">
              <a:solidFill>
                <a:srgbClr val="000000"/>
              </a:solidFill>
              <a:effectLst/>
              <a:latin typeface="Calibri" pitchFamily="34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000000"/>
                </a:solidFill>
                <a:effectLst/>
                <a:latin typeface="Calibri" pitchFamily="34" charset="0"/>
              </a:rPr>
              <a:t>然后取极限．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3096419" y="517525"/>
          <a:ext cx="2951162" cy="658813"/>
        </p:xfrm>
        <a:graphic>
          <a:graphicData uri="http://schemas.openxmlformats.org/presentationml/2006/ole">
            <p:oleObj spid="_x0000_s1026" name="Equation" r:id="rId3" imgW="16002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8330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P.267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7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判断椭圆积分                                      的收敛性，</a:t>
            </a:r>
            <a:endParaRPr lang="en-US" altLang="zh-CN" smtClean="0"/>
          </a:p>
          <a:p>
            <a:pPr marL="0" indent="0" algn="r"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>
                <a:solidFill>
                  <a:srgbClr val="0000FF"/>
                </a:solidFill>
              </a:rPr>
              <a:t>k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&lt; 1</a:t>
            </a:r>
            <a:r>
              <a:rPr lang="zh-CN" altLang="en-US" smtClean="0"/>
              <a:t>．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被积函数在 </a:t>
            </a:r>
            <a:r>
              <a:rPr lang="en-US" altLang="zh-CN" smtClean="0"/>
              <a:t>[0,1) </a:t>
            </a:r>
            <a:r>
              <a:rPr lang="zh-CN" altLang="en-US" smtClean="0"/>
              <a:t>上</a:t>
            </a:r>
            <a:r>
              <a:rPr lang="zh-CN" altLang="en-US" smtClean="0">
                <a:solidFill>
                  <a:srgbClr val="FF0000"/>
                </a:solidFill>
              </a:rPr>
              <a:t>非负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连续</a:t>
            </a:r>
            <a:r>
              <a:rPr lang="zh-CN" altLang="en-US" smtClean="0"/>
              <a:t>，</a:t>
            </a:r>
            <a:r>
              <a:rPr lang="zh-CN" altLang="en-US" smtClean="0">
                <a:solidFill>
                  <a:srgbClr val="FF0000"/>
                </a:solidFill>
              </a:rPr>
              <a:t>右端点</a:t>
            </a:r>
            <a:r>
              <a:rPr lang="zh-CN" altLang="en-US" smtClean="0"/>
              <a:t> </a:t>
            </a:r>
            <a:r>
              <a:rPr lang="en-US" altLang="zh-CN" smtClean="0"/>
              <a:t>1 </a:t>
            </a:r>
            <a:r>
              <a:rPr lang="zh-CN" altLang="en-US" smtClean="0"/>
              <a:t>是瑕点． 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0 &lt; </a:t>
            </a:r>
            <a:r>
              <a:rPr lang="en-US" altLang="zh-CN" i="1" smtClean="0">
                <a:solidFill>
                  <a:srgbClr val="FF0000"/>
                </a:solidFill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 ≤ 1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若令 </a:t>
            </a:r>
            <a:r>
              <a:rPr lang="en-US" altLang="zh-CN" i="1" smtClean="0">
                <a:solidFill>
                  <a:srgbClr val="0000FF"/>
                </a:solidFill>
              </a:rPr>
              <a:t>p</a:t>
            </a:r>
            <a:r>
              <a:rPr lang="en-US" altLang="zh-CN" smtClean="0">
                <a:solidFill>
                  <a:srgbClr val="0000FF"/>
                </a:solidFill>
              </a:rPr>
              <a:t> = 1/2</a:t>
            </a:r>
            <a:r>
              <a:rPr lang="zh-CN" altLang="en-US" smtClean="0"/>
              <a:t>，根据</a:t>
            </a:r>
            <a:r>
              <a:rPr lang="zh-CN" altLang="en-US" smtClean="0">
                <a:solidFill>
                  <a:srgbClr val="FF0000"/>
                </a:solidFill>
              </a:rPr>
              <a:t>极限审敛法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/>
              <a:t>，题设反常积分发散．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214438" y="3582988"/>
            <a:ext cx="1511300" cy="325437"/>
          </a:xfrm>
          <a:prstGeom prst="rect">
            <a:avLst/>
          </a:prstGeom>
          <a:solidFill>
            <a:srgbClr val="FFFF99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2438" y="2398713"/>
          <a:ext cx="8240712" cy="2244725"/>
        </p:xfrm>
        <a:graphic>
          <a:graphicData uri="http://schemas.openxmlformats.org/presentationml/2006/ole">
            <p:oleObj spid="_x0000_s17410" name="Equation" r:id="rId3" imgW="5486400" imgH="1498320" progId="Equation.DSMT4">
              <p:embed/>
            </p:oleObj>
          </a:graphicData>
        </a:graphic>
      </p:graphicFrame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857625" y="82550"/>
          <a:ext cx="2809875" cy="958850"/>
        </p:xfrm>
        <a:graphic>
          <a:graphicData uri="http://schemas.openxmlformats.org/presentationml/2006/ole">
            <p:oleObj spid="_x0000_s17411" name="Equation" r:id="rId4" imgW="1409400" imgH="482400" progId="Equation.DSMT4">
              <p:embed/>
            </p:oleObj>
          </a:graphicData>
        </a:graphic>
      </p:graphicFrame>
      <p:sp>
        <p:nvSpPr>
          <p:cNvPr id="22" name="矩形 21"/>
          <p:cNvSpPr/>
          <p:nvPr/>
        </p:nvSpPr>
        <p:spPr>
          <a:xfrm>
            <a:off x="357188" y="2039938"/>
            <a:ext cx="20701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4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（由极限审敛法</a:t>
            </a:r>
            <a:r>
              <a:rPr lang="en-US" altLang="zh-CN" sz="14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要求）</a:t>
            </a:r>
            <a:endParaRPr lang="zh-CN" altLang="en-US" sz="1100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919538" y="2519363"/>
            <a:ext cx="428625" cy="623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642938" y="2519363"/>
            <a:ext cx="428625" cy="6238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215063" y="2327275"/>
            <a:ext cx="2571750" cy="917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28625" y="3449638"/>
            <a:ext cx="2376488" cy="917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2805113" y="3171825"/>
            <a:ext cx="3338512" cy="14716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 flipH="1">
            <a:off x="3214688" y="3171825"/>
            <a:ext cx="2930525" cy="3603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 flipH="1">
            <a:off x="3143250" y="3529013"/>
            <a:ext cx="3001963" cy="7572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 flipH="1">
            <a:off x="3214688" y="4286250"/>
            <a:ext cx="2930525" cy="3603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83300"/>
          </a:xfrm>
        </p:spPr>
        <p:txBody>
          <a:bodyPr/>
          <a:lstStyle/>
          <a:p>
            <a:pPr marL="0" indent="0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P.267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8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判断反常积分                            的收敛性．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                             ，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smtClean="0"/>
              <a:t>0 &lt; </a:t>
            </a:r>
            <a:r>
              <a:rPr lang="en-US" altLang="zh-CN" i="1" smtClean="0"/>
              <a:t>x</a:t>
            </a:r>
            <a:r>
              <a:rPr lang="en-US" altLang="zh-CN" smtClean="0"/>
              <a:t> ≤ 1 </a:t>
            </a:r>
            <a:r>
              <a:rPr lang="zh-CN" altLang="en-US" smtClean="0"/>
              <a:t>时，函数        非负、连续、</a:t>
            </a:r>
            <a:r>
              <a:rPr lang="zh-CN" altLang="en-US" smtClean="0">
                <a:solidFill>
                  <a:srgbClr val="FF0000"/>
                </a:solidFill>
              </a:rPr>
              <a:t>左端点</a:t>
            </a:r>
            <a:r>
              <a:rPr lang="zh-CN" altLang="en-US" smtClean="0"/>
              <a:t> </a:t>
            </a:r>
            <a:r>
              <a:rPr lang="en-US" altLang="zh-CN" smtClean="0"/>
              <a:t>0 </a:t>
            </a:r>
            <a:r>
              <a:rPr lang="zh-CN" altLang="en-US" smtClean="0"/>
              <a:t>是瑕点．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根据</a:t>
            </a:r>
            <a:r>
              <a:rPr lang="en-US" altLang="zh-CN" smtClean="0">
                <a:solidFill>
                  <a:srgbClr val="0000FF"/>
                </a:solidFill>
              </a:rPr>
              <a:t>P.261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0000FF"/>
                </a:solidFill>
              </a:rPr>
              <a:t>的结论</a:t>
            </a:r>
            <a:r>
              <a:rPr lang="zh-CN" altLang="en-US" smtClean="0"/>
              <a:t>，反常积分                  收敛．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根据</a:t>
            </a:r>
            <a:r>
              <a:rPr lang="zh-CN" altLang="en-US" smtClean="0">
                <a:solidFill>
                  <a:srgbClr val="FF0000"/>
                </a:solidFill>
              </a:rPr>
              <a:t>比较审敛法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/>
              <a:t>，反常积分                           收敛．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根据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P.267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倒数第三行的说明</a:t>
            </a:r>
            <a:r>
              <a:rPr lang="zh-CN" altLang="en-US" smtClean="0"/>
              <a:t>，题设反常积分收敛．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P.261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0000FF"/>
                </a:solidFill>
              </a:rPr>
              <a:t>的结论：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/>
        </p:nvGraphicFramePr>
        <p:xfrm>
          <a:off x="3959225" y="131763"/>
          <a:ext cx="1897063" cy="858837"/>
        </p:xfrm>
        <a:graphic>
          <a:graphicData uri="http://schemas.openxmlformats.org/presentationml/2006/ole">
            <p:oleObj spid="_x0000_s18434" name="Equation" r:id="rId3" imgW="952200" imgH="43164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844675" y="1016000"/>
          <a:ext cx="2125663" cy="911225"/>
        </p:xfrm>
        <a:graphic>
          <a:graphicData uri="http://schemas.openxmlformats.org/presentationml/2006/ole">
            <p:oleObj spid="_x0000_s18435" name="Equation" r:id="rId4" imgW="1066680" imgH="457200" progId="Equation.DSMT4">
              <p:embed/>
            </p:oleObj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4852988" y="2743200"/>
          <a:ext cx="1214437" cy="858838"/>
        </p:xfrm>
        <a:graphic>
          <a:graphicData uri="http://schemas.openxmlformats.org/presentationml/2006/ole">
            <p:oleObj spid="_x0000_s18436" name="Equation" r:id="rId5" imgW="609480" imgH="43164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3333750" y="1844675"/>
          <a:ext cx="557213" cy="860425"/>
        </p:xfrm>
        <a:graphic>
          <a:graphicData uri="http://schemas.openxmlformats.org/presentationml/2006/ole">
            <p:oleObj spid="_x0000_s18437" name="Equation" r:id="rId6" imgW="279360" imgH="431640" progId="Equation.DSMT4">
              <p:embed/>
            </p:oleObj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4429125" y="3589338"/>
          <a:ext cx="1973263" cy="909637"/>
        </p:xfrm>
        <a:graphic>
          <a:graphicData uri="http://schemas.openxmlformats.org/presentationml/2006/ole">
            <p:oleObj spid="_x0000_s18438" name="Equation" r:id="rId7" imgW="990360" imgH="45720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4772025" y="163513"/>
            <a:ext cx="684213" cy="7778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871788" y="5143500"/>
          <a:ext cx="4584700" cy="1398588"/>
        </p:xfrm>
        <a:graphic>
          <a:graphicData uri="http://schemas.openxmlformats.org/presentationml/2006/ole">
            <p:oleObj spid="_x0000_s18439" name="Equation" r:id="rId8" imgW="2298600" imgH="698400" progId="Equation.DSMT4">
              <p:embed/>
            </p:oleObj>
          </a:graphicData>
        </a:graphic>
      </p:graphicFrame>
      <p:sp>
        <p:nvSpPr>
          <p:cNvPr id="11" name="矩形 10"/>
          <p:cNvSpPr/>
          <p:nvPr/>
        </p:nvSpPr>
        <p:spPr>
          <a:xfrm>
            <a:off x="6875086" y="692613"/>
            <a:ext cx="1811714" cy="142192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口诀</a:t>
            </a:r>
            <a:r>
              <a:rPr lang="zh-CN" altLang="en-US" b="1" kern="0" dirty="0" smtClean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：</a:t>
            </a:r>
            <a:endParaRPr lang="en-US" altLang="zh-CN" b="1" kern="0" dirty="0" smtClean="0">
              <a:solidFill>
                <a:srgbClr val="0000FF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非负连续函数，</a:t>
            </a:r>
            <a:endParaRPr lang="en-US" altLang="zh-CN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小越收敛</a:t>
            </a: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，</a:t>
            </a:r>
            <a:endParaRPr lang="en-US" altLang="zh-CN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大越发散．</a:t>
            </a:r>
            <a:endParaRPr lang="en-US" altLang="zh-CN" b="1" kern="0" dirty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9111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4" action="ppaction://hlinksldjump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hlinkClick r:id="rId4" action="ppaction://hlinksldjump"/>
              </a:rPr>
              <a:t>1</a:t>
            </a:r>
            <a:r>
              <a:rPr lang="zh-CN" altLang="en-US" smtClean="0">
                <a:solidFill>
                  <a:srgbClr val="0000FF"/>
                </a:solidFill>
                <a:hlinkClick r:id="rId4" action="ppaction://hlinksldjump"/>
              </a:rPr>
              <a:t>：</a:t>
            </a:r>
            <a:r>
              <a:rPr lang="zh-CN" altLang="en-US" smtClean="0">
                <a:solidFill>
                  <a:srgbClr val="0000FF"/>
                </a:solidFill>
              </a:rPr>
              <a:t>递推公式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一般地，对任何正整数 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，有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我们可以把 </a:t>
            </a:r>
            <a:r>
              <a:rPr lang="en-US" altLang="zh-CN" smtClean="0">
                <a:solidFill>
                  <a:srgbClr val="FF0000"/>
                </a:solidFill>
                <a:latin typeface="Symbol" pitchFamily="18" charset="2"/>
              </a:rPr>
              <a:t>G</a:t>
            </a:r>
            <a:r>
              <a:rPr lang="zh-CN" altLang="en-US" smtClean="0">
                <a:solidFill>
                  <a:srgbClr val="FF0000"/>
                </a:solidFill>
              </a:rPr>
              <a:t>函数看成阶乘的推广．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5" action="ppaction://hlinksldjump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hlinkClick r:id="rId5" action="ppaction://hlinksldjump"/>
              </a:rPr>
              <a:t>2</a:t>
            </a:r>
            <a:r>
              <a:rPr lang="zh-CN" altLang="en-US" smtClean="0">
                <a:solidFill>
                  <a:srgbClr val="0000FF"/>
                </a:solidFill>
                <a:hlinkClick r:id="rId5" action="ppaction://hlinksldjump"/>
              </a:rPr>
              <a:t>：</a:t>
            </a:r>
            <a:r>
              <a:rPr lang="zh-CN" altLang="en-US" smtClean="0"/>
              <a:t>当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en-US" altLang="zh-CN" baseline="30000" smtClean="0">
                <a:sym typeface="Symbol" pitchFamily="18" charset="2"/>
              </a:rPr>
              <a:t>+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性质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：余元公式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6" action="ppaction://hlinksldjump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hlinkClick r:id="rId6" action="ppaction://hlinksldjump"/>
              </a:rPr>
              <a:t>4</a:t>
            </a:r>
            <a:r>
              <a:rPr lang="zh-CN" altLang="en-US" smtClean="0">
                <a:solidFill>
                  <a:srgbClr val="0000FF"/>
                </a:solidFill>
                <a:hlinkClick r:id="rId6" action="ppaction://hlinksldjump"/>
              </a:rPr>
              <a:t>：</a:t>
            </a:r>
            <a:r>
              <a:rPr lang="zh-CN" altLang="en-US" smtClean="0"/>
              <a:t>  </a:t>
            </a:r>
          </a:p>
        </p:txBody>
      </p:sp>
      <p:sp>
        <p:nvSpPr>
          <p:cNvPr id="19468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三、</a:t>
            </a:r>
            <a:r>
              <a:rPr lang="en-US" altLang="zh-CN" smtClean="0">
                <a:effectLst/>
                <a:latin typeface="Symbol" pitchFamily="18" charset="2"/>
              </a:rPr>
              <a:t>G</a:t>
            </a:r>
            <a:r>
              <a:rPr lang="zh-CN" altLang="en-US" smtClean="0">
                <a:effectLst/>
              </a:rPr>
              <a:t>函数</a:t>
            </a:r>
          </a:p>
        </p:txBody>
      </p:sp>
      <p:sp>
        <p:nvSpPr>
          <p:cNvPr id="5" name="动作按钮: 信息 4">
            <a:hlinkClick r:id="rId7" action="ppaction://hlinksldjump" highlightClick="1"/>
          </p:cNvPr>
          <p:cNvSpPr>
            <a:spLocks noChangeAspect="1"/>
          </p:cNvSpPr>
          <p:nvPr/>
        </p:nvSpPr>
        <p:spPr>
          <a:xfrm>
            <a:off x="8472488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143250" y="1579563"/>
          <a:ext cx="2151063" cy="404812"/>
        </p:xfrm>
        <a:graphic>
          <a:graphicData uri="http://schemas.openxmlformats.org/presentationml/2006/ole">
            <p:oleObj spid="_x0000_s19458" name="Equation" r:id="rId8" imgW="1079280" imgH="20304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4703763" y="2035175"/>
          <a:ext cx="1797050" cy="404813"/>
        </p:xfrm>
        <a:graphic>
          <a:graphicData uri="http://schemas.openxmlformats.org/presentationml/2006/ole">
            <p:oleObj spid="_x0000_s19459" name="Equation" r:id="rId9" imgW="901440" imgH="203040" progId="Equation.DSMT4">
              <p:embed/>
            </p:oleObj>
          </a:graphicData>
        </a:graphic>
      </p:graphicFrame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3692525" y="3341688"/>
          <a:ext cx="1593850" cy="404812"/>
        </p:xfrm>
        <a:graphic>
          <a:graphicData uri="http://schemas.openxmlformats.org/presentationml/2006/ole">
            <p:oleObj spid="_x0000_s19460" name="Equation" r:id="rId10" imgW="799920" imgH="203040" progId="Equation.DSMT4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3143250" y="4021138"/>
          <a:ext cx="4049713" cy="809625"/>
        </p:xfrm>
        <a:graphic>
          <a:graphicData uri="http://schemas.openxmlformats.org/presentationml/2006/ole">
            <p:oleObj spid="_x0000_s19461" name="Equation" r:id="rId11" imgW="2031840" imgH="406080" progId="Equation.DSMT4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1785938" y="4826000"/>
          <a:ext cx="4479925" cy="885825"/>
        </p:xfrm>
        <a:graphic>
          <a:graphicData uri="http://schemas.openxmlformats.org/presentationml/2006/ole">
            <p:oleObj spid="_x0000_s19462" name="Equation" r:id="rId12" imgW="2247840" imgH="444240" progId="Equation.DSMT4">
              <p:embed/>
            </p:oleObj>
          </a:graphicData>
        </a:graphic>
      </p:graphicFrame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5407025" y="1579563"/>
          <a:ext cx="1190625" cy="404812"/>
        </p:xfrm>
        <a:graphic>
          <a:graphicData uri="http://schemas.openxmlformats.org/presentationml/2006/ole">
            <p:oleObj spid="_x0000_s19463" name="Equation" r:id="rId13" imgW="596880" imgH="203040" progId="Equation.DSMT4">
              <p:embed/>
            </p:oleObj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7304088" y="4008438"/>
          <a:ext cx="1697037" cy="885825"/>
        </p:xfrm>
        <a:graphic>
          <a:graphicData uri="http://schemas.openxmlformats.org/presentationml/2006/ole">
            <p:oleObj spid="_x0000_s19464" name="Equation" r:id="rId14" imgW="850680" imgH="444240" progId="Equation.DSMT4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3987800" y="5711825"/>
          <a:ext cx="2278063" cy="860425"/>
        </p:xfrm>
        <a:graphic>
          <a:graphicData uri="http://schemas.openxmlformats.org/presentationml/2006/ole">
            <p:oleObj spid="_x0000_s19465" name="Equation" r:id="rId15" imgW="1143000" imgH="431640" progId="Equation.DSMT4">
              <p:embed/>
            </p:oleObj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448050" y="517525"/>
          <a:ext cx="3695700" cy="658813"/>
        </p:xfrm>
        <a:graphic>
          <a:graphicData uri="http://schemas.openxmlformats.org/presentationml/2006/ole">
            <p:oleObj spid="_x0000_s19466" name="Equation" r:id="rId16" imgW="18540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积分区间为无限区间．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当 </a:t>
            </a:r>
            <a:r>
              <a:rPr lang="en-US" altLang="zh-CN" smtClean="0"/>
              <a:t>0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1</a:t>
            </a:r>
            <a:r>
              <a:rPr lang="zh-CN" altLang="en-US" smtClean="0"/>
              <a:t> 时，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0 </a:t>
            </a:r>
            <a:r>
              <a:rPr lang="zh-CN" altLang="en-US" smtClean="0"/>
              <a:t>是被积函数的瑕点．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令                         ，</a:t>
            </a:r>
            <a:r>
              <a:rPr lang="en-US" altLang="zh-CN" i="1" smtClean="0"/>
              <a:t>	</a:t>
            </a:r>
            <a:endParaRPr lang="zh-CN" altLang="en-US" smtClean="0"/>
          </a:p>
        </p:txBody>
      </p:sp>
      <p:sp>
        <p:nvSpPr>
          <p:cNvPr id="20486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latin typeface="Symbol" pitchFamily="18" charset="2"/>
              </a:rPr>
              <a:t>关于</a:t>
            </a:r>
            <a:r>
              <a:rPr lang="en-US" altLang="zh-CN" smtClean="0">
                <a:effectLst/>
                <a:latin typeface="Symbol" pitchFamily="18" charset="2"/>
              </a:rPr>
              <a:t>G</a:t>
            </a:r>
            <a:r>
              <a:rPr lang="zh-CN" altLang="en-US" smtClean="0">
                <a:effectLst/>
              </a:rPr>
              <a:t>函数的讨论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991100" y="517525"/>
          <a:ext cx="3695700" cy="658813"/>
        </p:xfrm>
        <a:graphic>
          <a:graphicData uri="http://schemas.openxmlformats.org/presentationml/2006/ole">
            <p:oleObj spid="_x0000_s20482" name="Equation" r:id="rId3" imgW="1854000" imgH="33012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230313" y="2671763"/>
          <a:ext cx="1938337" cy="593725"/>
        </p:xfrm>
        <a:graphic>
          <a:graphicData uri="http://schemas.openxmlformats.org/presentationml/2006/ole">
            <p:oleObj spid="_x0000_s20483" name="Equation" r:id="rId4" imgW="1079280" imgH="330120" progId="Equation.DSMT4">
              <p:embed/>
            </p:oleObj>
          </a:graphicData>
        </a:graphic>
      </p:graphicFrame>
      <p:graphicFrame>
        <p:nvGraphicFramePr>
          <p:cNvPr id="14" name="Object 8"/>
          <p:cNvGraphicFramePr>
            <a:graphicFrameLocks noChangeAspect="1"/>
          </p:cNvGraphicFramePr>
          <p:nvPr/>
        </p:nvGraphicFramePr>
        <p:xfrm>
          <a:off x="3357563" y="2671763"/>
          <a:ext cx="2212975" cy="593725"/>
        </p:xfrm>
        <a:graphic>
          <a:graphicData uri="http://schemas.openxmlformats.org/presentationml/2006/ole">
            <p:oleObj spid="_x0000_s20484" name="Equation" r:id="rId5" imgW="1231560" imgH="3301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19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mtClean="0"/>
              <a:t>积分区间为无限区间．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当 </a:t>
            </a:r>
            <a:r>
              <a:rPr lang="en-US" altLang="zh-CN" smtClean="0"/>
              <a:t>0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1</a:t>
            </a:r>
            <a:r>
              <a:rPr lang="zh-CN" altLang="en-US" smtClean="0"/>
              <a:t> 时，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0 </a:t>
            </a:r>
            <a:r>
              <a:rPr lang="zh-CN" altLang="en-US" smtClean="0"/>
              <a:t>是被积函数的瑕点．</a:t>
            </a: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zh-CN" altLang="en-US" smtClean="0"/>
              <a:t>令                         ，则 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smtClean="0">
                <a:sym typeface="Symbol" pitchFamily="18" charset="2"/>
              </a:rPr>
              <a:t> &gt; 0</a:t>
            </a:r>
            <a:r>
              <a:rPr lang="zh-CN" altLang="en-US" smtClean="0"/>
              <a:t>， 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zh-CN" altLang="en-US" smtClean="0"/>
              <a:t> 都收敛．</a:t>
            </a:r>
            <a:endParaRPr lang="en-US" altLang="zh-CN" i="1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/>
              <a:t>	</a:t>
            </a:r>
            <a:r>
              <a:rPr lang="zh-CN" altLang="en-US" smtClean="0"/>
              <a:t>当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en-US" altLang="zh-CN" smtClean="0"/>
              <a:t> 1</a:t>
            </a:r>
            <a:r>
              <a:rPr lang="zh-CN" altLang="en-US" smtClean="0"/>
              <a:t> 时，因为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 algn="r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是定积分，收敛． 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当 </a:t>
            </a:r>
            <a:r>
              <a:rPr lang="en-US" altLang="zh-CN" smtClean="0"/>
              <a:t>0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1</a:t>
            </a:r>
            <a:r>
              <a:rPr lang="zh-CN" altLang="en-US" smtClean="0"/>
              <a:t> 时，</a:t>
            </a:r>
            <a:r>
              <a:rPr lang="en-US" altLang="zh-CN" i="1" smtClean="0"/>
              <a:t> I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是瑕积分，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		</a:t>
            </a:r>
          </a:p>
          <a:p>
            <a:pPr algn="r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1 − </a:t>
            </a:r>
            <a:r>
              <a:rPr lang="en-US" altLang="zh-CN" i="1" smtClean="0"/>
              <a:t>s</a:t>
            </a:r>
            <a:r>
              <a:rPr lang="en-US" altLang="zh-CN" smtClean="0"/>
              <a:t> &lt; 1</a:t>
            </a:r>
            <a:r>
              <a:rPr lang="zh-CN" altLang="en-US" smtClean="0"/>
              <a:t>，由</a:t>
            </a:r>
            <a:r>
              <a:rPr lang="zh-CN" altLang="en-US" smtClean="0">
                <a:solidFill>
                  <a:srgbClr val="0000FF"/>
                </a:solidFill>
              </a:rPr>
              <a:t>比较审敛法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/>
              <a:t>可得，</a:t>
            </a:r>
            <a:r>
              <a:rPr lang="en-US" altLang="zh-CN" i="1" smtClean="0"/>
              <a:t>I</a:t>
            </a:r>
            <a:r>
              <a:rPr lang="en-US" altLang="zh-CN" baseline="-25000" smtClean="0"/>
              <a:t>1</a:t>
            </a:r>
            <a:r>
              <a:rPr lang="zh-CN" altLang="en-US" smtClean="0"/>
              <a:t> 收敛．</a:t>
            </a:r>
          </a:p>
        </p:txBody>
      </p:sp>
      <p:sp>
        <p:nvSpPr>
          <p:cNvPr id="21511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latin typeface="Symbol" pitchFamily="18" charset="2"/>
              </a:rPr>
              <a:t>关于</a:t>
            </a:r>
            <a:r>
              <a:rPr lang="en-US" altLang="zh-CN" smtClean="0">
                <a:effectLst/>
                <a:latin typeface="Symbol" pitchFamily="18" charset="2"/>
              </a:rPr>
              <a:t>G</a:t>
            </a:r>
            <a:r>
              <a:rPr lang="zh-CN" altLang="en-US" smtClean="0">
                <a:effectLst/>
              </a:rPr>
              <a:t>函数的讨论</a:t>
            </a: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168525" y="3613150"/>
          <a:ext cx="4362450" cy="755650"/>
        </p:xfrm>
        <a:graphic>
          <a:graphicData uri="http://schemas.openxmlformats.org/presentationml/2006/ole">
            <p:oleObj spid="_x0000_s21506" name="Equation" r:id="rId3" imgW="2412720" imgH="41904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049463" y="3794125"/>
            <a:ext cx="531812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795838" y="3794125"/>
            <a:ext cx="571500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9" name="Object 6"/>
          <p:cNvGraphicFramePr>
            <a:graphicFrameLocks noChangeAspect="1"/>
          </p:cNvGraphicFramePr>
          <p:nvPr/>
        </p:nvGraphicFramePr>
        <p:xfrm>
          <a:off x="2168525" y="5338763"/>
          <a:ext cx="4567238" cy="733425"/>
        </p:xfrm>
        <a:graphic>
          <a:graphicData uri="http://schemas.openxmlformats.org/presentationml/2006/ole">
            <p:oleObj spid="_x0000_s21507" name="Equation" r:id="rId4" imgW="2527200" imgH="40608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049463" y="5481638"/>
            <a:ext cx="531812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4703763" y="5399088"/>
            <a:ext cx="898525" cy="6635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 flipH="1">
            <a:off x="4214813" y="3692525"/>
            <a:ext cx="581025" cy="6842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284538" y="2676525"/>
            <a:ext cx="3644900" cy="466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230313" y="2671763"/>
          <a:ext cx="1938337" cy="593725"/>
        </p:xfrm>
        <a:graphic>
          <a:graphicData uri="http://schemas.openxmlformats.org/presentationml/2006/ole">
            <p:oleObj spid="_x0000_s21508" name="Equation" r:id="rId5" imgW="1079280" imgH="33012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991100" y="517525"/>
          <a:ext cx="3695700" cy="658813"/>
        </p:xfrm>
        <a:graphic>
          <a:graphicData uri="http://schemas.openxmlformats.org/presentationml/2006/ole">
            <p:oleObj spid="_x0000_s21509" name="Equation" r:id="rId6" imgW="1854000" imgH="3301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积分区间为无限区间．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当 </a:t>
            </a:r>
            <a:r>
              <a:rPr lang="en-US" altLang="zh-CN" dirty="0" smtClean="0"/>
              <a:t>0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s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en-US" altLang="zh-CN" dirty="0" smtClean="0"/>
              <a:t> 1</a:t>
            </a:r>
            <a:r>
              <a:rPr lang="zh-CN" altLang="en-US" dirty="0" smtClean="0"/>
              <a:t> 时，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 = 0 </a:t>
            </a:r>
            <a:r>
              <a:rPr lang="zh-CN" altLang="en-US" dirty="0" smtClean="0"/>
              <a:t>是被积函数的瑕点．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令                           ，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因为</a:t>
            </a:r>
            <a:r>
              <a:rPr lang="en-US" altLang="zh-CN" dirty="0" smtClean="0"/>
              <a:t>						     </a:t>
            </a:r>
            <a:r>
              <a:rPr lang="zh-CN" altLang="en-US" dirty="0" smtClean="0">
                <a:solidFill>
                  <a:srgbClr val="0000FF"/>
                </a:solidFill>
              </a:rPr>
              <a:t>（</a:t>
            </a:r>
            <a:r>
              <a:rPr lang="en-US" altLang="zh-CN" dirty="0" smtClean="0">
                <a:solidFill>
                  <a:srgbClr val="0000FF"/>
                </a:solidFill>
              </a:rPr>
              <a:t>P.135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6</a:t>
            </a:r>
            <a:r>
              <a:rPr lang="zh-CN" altLang="en-US" dirty="0" smtClean="0">
                <a:solidFill>
                  <a:srgbClr val="0000FF"/>
                </a:solidFill>
              </a:rPr>
              <a:t>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由</a:t>
            </a:r>
            <a:r>
              <a:rPr lang="zh-CN" altLang="en-US" dirty="0" smtClean="0">
                <a:solidFill>
                  <a:srgbClr val="0000FF"/>
                </a:solidFill>
              </a:rPr>
              <a:t>极限审敛法</a:t>
            </a:r>
            <a:r>
              <a:rPr lang="en-US" altLang="zh-CN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/>
              <a:t>可得，</a:t>
            </a:r>
            <a:r>
              <a:rPr lang="en-US" altLang="zh-CN" i="1" dirty="0" smtClean="0"/>
              <a:t>I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收敛．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综上所述，</a:t>
            </a:r>
            <a:r>
              <a:rPr lang="zh-CN" altLang="en-US" dirty="0" smtClean="0">
                <a:sym typeface="Symbol" pitchFamily="18" charset="2"/>
              </a:rPr>
              <a:t> </a:t>
            </a:r>
            <a:r>
              <a:rPr lang="en-US" altLang="zh-CN" i="1" dirty="0" smtClean="0">
                <a:sym typeface="Symbol" pitchFamily="18" charset="2"/>
              </a:rPr>
              <a:t>s</a:t>
            </a:r>
            <a:r>
              <a:rPr lang="en-US" altLang="zh-CN" dirty="0" smtClean="0">
                <a:sym typeface="Symbol" pitchFamily="18" charset="2"/>
              </a:rPr>
              <a:t> &gt; 0</a:t>
            </a:r>
            <a:r>
              <a:rPr lang="zh-CN" altLang="en-US" dirty="0" smtClean="0"/>
              <a:t>，</a:t>
            </a:r>
            <a:r>
              <a:rPr lang="en-US" altLang="zh-CN" i="1" dirty="0" smtClean="0">
                <a:solidFill>
                  <a:srgbClr val="0000FF"/>
                </a:solidFill>
              </a:rPr>
              <a:t>I</a:t>
            </a:r>
            <a:r>
              <a:rPr lang="en-US" altLang="zh-CN" baseline="-25000" dirty="0" smtClean="0">
                <a:solidFill>
                  <a:srgbClr val="0000FF"/>
                </a:solidFill>
              </a:rPr>
              <a:t>1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zh-CN" altLang="en-US" dirty="0" smtClean="0"/>
              <a:t> 都收敛，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即                                                                                   </a:t>
            </a:r>
            <a:r>
              <a:rPr lang="zh-CN" altLang="en-US" dirty="0" smtClean="0"/>
              <a:t>总收敛．</a:t>
            </a:r>
          </a:p>
        </p:txBody>
      </p:sp>
      <p:sp>
        <p:nvSpPr>
          <p:cNvPr id="22535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latin typeface="Symbol" pitchFamily="18" charset="2"/>
              </a:rPr>
              <a:t>关于</a:t>
            </a:r>
            <a:r>
              <a:rPr lang="en-US" altLang="zh-CN" smtClean="0">
                <a:effectLst/>
                <a:latin typeface="Symbol" pitchFamily="18" charset="2"/>
              </a:rPr>
              <a:t>G</a:t>
            </a:r>
            <a:r>
              <a:rPr lang="zh-CN" altLang="en-US" smtClean="0">
                <a:effectLst/>
              </a:rPr>
              <a:t>函数的讨论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1978025" y="3071813"/>
          <a:ext cx="3879850" cy="755650"/>
        </p:xfrm>
        <a:graphic>
          <a:graphicData uri="http://schemas.openxmlformats.org/presentationml/2006/ole">
            <p:oleObj spid="_x0000_s22530" name="Equation" r:id="rId4" imgW="2145960" imgH="41904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346700" y="3213100"/>
            <a:ext cx="503238" cy="466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 flipH="1">
            <a:off x="4040188" y="3111500"/>
            <a:ext cx="1306512" cy="6842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230313" y="2671763"/>
          <a:ext cx="2098675" cy="593725"/>
        </p:xfrm>
        <a:graphic>
          <a:graphicData uri="http://schemas.openxmlformats.org/presentationml/2006/ole">
            <p:oleObj spid="_x0000_s22531" name="Equation" r:id="rId5" imgW="1168200" imgH="330120" progId="Equation.DSMT4">
              <p:embed/>
            </p:oleObj>
          </a:graphicData>
        </a:graphic>
      </p:graphicFrame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6503988" y="3213100"/>
            <a:ext cx="1782762" cy="466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AutoShape 8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rgbClr val="2DA2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0000"/>
                </a:solidFill>
                <a:effectLst/>
              </a:rPr>
              <a:t>返回</a:t>
            </a: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4991100" y="517525"/>
          <a:ext cx="3695700" cy="658813"/>
        </p:xfrm>
        <a:graphic>
          <a:graphicData uri="http://schemas.openxmlformats.org/presentationml/2006/ole">
            <p:oleObj spid="_x0000_s22532" name="Equation" r:id="rId7" imgW="1854000" imgH="330120" progId="Equation.DSMT4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955693" y="5341938"/>
          <a:ext cx="6330951" cy="658812"/>
        </p:xfrm>
        <a:graphic>
          <a:graphicData uri="http://schemas.openxmlformats.org/presentationml/2006/ole">
            <p:oleObj spid="_x0000_s22533" name="Equation" r:id="rId8" imgW="3174840" imgH="3301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因为                                                 ，所以</a:t>
            </a:r>
            <a:endParaRPr lang="en-US" altLang="zh-CN" smtClean="0"/>
          </a:p>
        </p:txBody>
      </p:sp>
      <p:sp>
        <p:nvSpPr>
          <p:cNvPr id="23560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mtClean="0">
                <a:effectLst/>
                <a:latin typeface="Symbol" pitchFamily="18" charset="2"/>
              </a:rPr>
              <a:t>G</a:t>
            </a:r>
            <a:r>
              <a:rPr lang="zh-CN" altLang="en-US" smtClean="0">
                <a:effectLst/>
              </a:rPr>
              <a:t>函数的性质</a:t>
            </a:r>
            <a:r>
              <a:rPr lang="en-US" altLang="zh-CN" smtClean="0">
                <a:effectLst/>
              </a:rPr>
              <a:t>1</a:t>
            </a:r>
            <a:endParaRPr lang="zh-CN" altLang="en-US" smtClean="0">
              <a:effectLst/>
            </a:endParaRPr>
          </a:p>
        </p:txBody>
      </p:sp>
      <p:sp>
        <p:nvSpPr>
          <p:cNvPr id="4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rgbClr val="2DA2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0000"/>
                </a:solidFill>
                <a:effectLst/>
              </a:rPr>
              <a:t>返回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286000" y="1458913"/>
          <a:ext cx="3544888" cy="658812"/>
        </p:xfrm>
        <a:graphic>
          <a:graphicData uri="http://schemas.openxmlformats.org/presentationml/2006/ole">
            <p:oleObj spid="_x0000_s23554" name="Equation" r:id="rId5" imgW="1777680" imgH="33012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876425" y="2143125"/>
          <a:ext cx="5267325" cy="3013075"/>
        </p:xfrm>
        <a:graphic>
          <a:graphicData uri="http://schemas.openxmlformats.org/presentationml/2006/ole">
            <p:oleObj spid="_x0000_s23555" name="Equation" r:id="rId6" imgW="2641320" imgH="151128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664075" y="2182813"/>
            <a:ext cx="2051050" cy="655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878138" y="2867025"/>
            <a:ext cx="3836987" cy="655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878138" y="3562350"/>
            <a:ext cx="2193925" cy="909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5072063" y="3562350"/>
            <a:ext cx="2071687" cy="909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2878138" y="4540250"/>
            <a:ext cx="2087562" cy="655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301875" y="3643313"/>
            <a:ext cx="1055688" cy="369887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P.135</a:t>
            </a:r>
            <a:r>
              <a:rPr lang="zh-CN" altLang="en-US" b="1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例</a:t>
            </a:r>
            <a:r>
              <a:rPr lang="en-US" altLang="zh-CN" b="1" dirty="0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1600" dirty="0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4965700" y="4540250"/>
            <a:ext cx="1249363" cy="655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295525" y="5199063"/>
          <a:ext cx="5089525" cy="658812"/>
        </p:xfrm>
        <a:graphic>
          <a:graphicData uri="http://schemas.openxmlformats.org/presentationml/2006/ole">
            <p:oleObj spid="_x0000_s23556" name="Equation" r:id="rId7" imgW="2552400" imgH="330120" progId="Equation.DSMT4">
              <p:embed/>
            </p:oleObj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4092575" y="592138"/>
          <a:ext cx="2698750" cy="508000"/>
        </p:xfrm>
        <a:graphic>
          <a:graphicData uri="http://schemas.openxmlformats.org/presentationml/2006/ole">
            <p:oleObj spid="_x0000_s23557" name="Equation" r:id="rId8" imgW="1079280" imgH="203040" progId="Equation.DSMT4">
              <p:embed/>
            </p:oleObj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/>
        </p:nvGraphicFramePr>
        <p:xfrm>
          <a:off x="4392613" y="5937250"/>
          <a:ext cx="2965450" cy="660400"/>
        </p:xfrm>
        <a:graphic>
          <a:graphicData uri="http://schemas.openxmlformats.org/presentationml/2006/ole">
            <p:oleObj spid="_x0000_s23558" name="Equation" r:id="rId9" imgW="1485720" imgH="3301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  <p:bldP spid="12" grpId="0" animBg="1"/>
      <p:bldP spid="14" grpId="0" animBg="1"/>
      <p:bldP spid="15" grpId="0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 altLang="zh-CN" smtClean="0">
                <a:effectLst/>
                <a:latin typeface="Symbol" pitchFamily="18" charset="2"/>
              </a:rPr>
              <a:t>G</a:t>
            </a:r>
            <a:r>
              <a:rPr lang="zh-CN" altLang="en-US" smtClean="0">
                <a:effectLst/>
              </a:rPr>
              <a:t>函数的性质</a:t>
            </a:r>
            <a:r>
              <a:rPr lang="en-US" altLang="zh-CN" smtClean="0">
                <a:effectLst/>
              </a:rPr>
              <a:t>2</a:t>
            </a:r>
            <a:endParaRPr lang="zh-CN" altLang="en-US" smtClean="0">
              <a:effectLst/>
            </a:endParaRPr>
          </a:p>
        </p:txBody>
      </p:sp>
      <p:sp>
        <p:nvSpPr>
          <p:cNvPr id="1843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因为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zh-CN" altLang="en-US" smtClean="0"/>
              <a:t>函数在 </a:t>
            </a:r>
            <a:r>
              <a:rPr lang="en-US" altLang="zh-CN" i="1" smtClean="0"/>
              <a:t>s</a:t>
            </a:r>
            <a:r>
              <a:rPr lang="en-US" altLang="zh-CN" smtClean="0"/>
              <a:t> &gt; 0 </a:t>
            </a:r>
            <a:r>
              <a:rPr lang="zh-CN" altLang="en-US" smtClean="0"/>
              <a:t>时连续，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P.269</a:t>
            </a:r>
            <a:r>
              <a:rPr lang="zh-CN" altLang="en-US" smtClean="0">
                <a:solidFill>
                  <a:srgbClr val="FF0000"/>
                </a:solidFill>
              </a:rPr>
              <a:t>的附注）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从而当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en-US" altLang="zh-CN" baseline="30000" smtClean="0">
                <a:sym typeface="Symbol" pitchFamily="18" charset="2"/>
              </a:rPr>
              <a:t>+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/>
              <a:t>时，</a:t>
            </a:r>
          </a:p>
        </p:txBody>
      </p:sp>
      <p:sp>
        <p:nvSpPr>
          <p:cNvPr id="4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rgbClr val="2DA2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0000"/>
                </a:solidFill>
                <a:effectLst/>
              </a:rPr>
              <a:t>返回</a:t>
            </a:r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286000" y="1379538"/>
          <a:ext cx="2049463" cy="809625"/>
        </p:xfrm>
        <a:graphic>
          <a:graphicData uri="http://schemas.openxmlformats.org/presentationml/2006/ole">
            <p:oleObj spid="_x0000_s24578" name="Equation" r:id="rId5" imgW="1028520" imgH="406080" progId="Equation.DSMT4">
              <p:embed/>
            </p:oleObj>
          </a:graphicData>
        </a:graphic>
      </p:graphicFrame>
      <p:grpSp>
        <p:nvGrpSpPr>
          <p:cNvPr id="24587" name="组合 13"/>
          <p:cNvGrpSpPr>
            <a:grpSpLocks/>
          </p:cNvGrpSpPr>
          <p:nvPr/>
        </p:nvGrpSpPr>
        <p:grpSpPr bwMode="auto">
          <a:xfrm>
            <a:off x="4092575" y="527050"/>
            <a:ext cx="4714875" cy="638175"/>
            <a:chOff x="4214810" y="676503"/>
            <a:chExt cx="4714908" cy="639174"/>
          </a:xfrm>
        </p:grpSpPr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4214810" y="705123"/>
              <a:ext cx="4714908" cy="610554"/>
            </a:xfrm>
            <a:prstGeom prst="rect">
              <a:avLst/>
            </a:prstGeom>
            <a:solidFill>
              <a:srgbClr val="FFFF99"/>
            </a:solidFill>
            <a:ln w="28575" algn="ctr">
              <a:solidFill>
                <a:srgbClr val="00B050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lt1"/>
                </a:solidFill>
                <a:latin typeface="+mn-lt"/>
                <a:ea typeface="+mn-ea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214810" y="676503"/>
              <a:ext cx="2757507" cy="585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3200" b="1" dirty="0">
                  <a:solidFill>
                    <a:prstClr val="black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当 </a:t>
              </a:r>
              <a:r>
                <a:rPr lang="en-US" altLang="zh-CN" sz="3200" b="1" i="1" dirty="0">
                  <a:solidFill>
                    <a:prstClr val="black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3200" b="1" dirty="0">
                  <a:solidFill>
                    <a:prstClr val="black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3200" b="1" dirty="0">
                  <a:solidFill>
                    <a:prstClr val="black"/>
                  </a:solidFill>
                  <a:effectLst/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 0</a:t>
              </a:r>
              <a:r>
                <a:rPr lang="en-US" altLang="zh-CN" sz="3200" b="1" baseline="30000" dirty="0">
                  <a:solidFill>
                    <a:prstClr val="black"/>
                  </a:solidFill>
                  <a:effectLst/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+</a:t>
              </a:r>
              <a:r>
                <a:rPr lang="en-US" altLang="zh-CN" sz="3200" b="1" dirty="0">
                  <a:solidFill>
                    <a:prstClr val="black"/>
                  </a:solidFill>
                  <a:effectLst/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 </a:t>
              </a:r>
              <a:r>
                <a:rPr lang="zh-CN" altLang="en-US" sz="3200" b="1" dirty="0">
                  <a:solidFill>
                    <a:prstClr val="black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时，</a:t>
              </a:r>
              <a:endParaRPr lang="zh-CN" altLang="en-US" sz="2400" dirty="0"/>
            </a:p>
          </p:txBody>
        </p:sp>
        <p:graphicFrame>
          <p:nvGraphicFramePr>
            <p:cNvPr id="2" name="Object 8"/>
            <p:cNvGraphicFramePr>
              <a:graphicFrameLocks noChangeAspect="1"/>
            </p:cNvGraphicFramePr>
            <p:nvPr/>
          </p:nvGraphicFramePr>
          <p:xfrm>
            <a:off x="6786578" y="768005"/>
            <a:ext cx="1997075" cy="506412"/>
          </p:xfrm>
          <a:graphic>
            <a:graphicData uri="http://schemas.openxmlformats.org/presentationml/2006/ole">
              <p:oleObj spid="_x0000_s24583" name="Equation" r:id="rId6" imgW="799920" imgH="203040" progId="Equation.DSMT4">
                <p:embed/>
              </p:oleObj>
            </a:graphicData>
          </a:graphic>
        </p:graphicFrame>
      </p:grp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3379788" y="3976688"/>
          <a:ext cx="4125912" cy="858837"/>
        </p:xfrm>
        <a:graphic>
          <a:graphicData uri="http://schemas.openxmlformats.org/presentationml/2006/ole">
            <p:oleObj spid="_x0000_s24579" name="Equation" r:id="rId7" imgW="2070000" imgH="43164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643563" y="4016375"/>
            <a:ext cx="2000250" cy="7699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1285875" y="3163888"/>
          <a:ext cx="5465763" cy="733425"/>
        </p:xfrm>
        <a:graphic>
          <a:graphicData uri="http://schemas.openxmlformats.org/presentationml/2006/ole">
            <p:oleObj spid="_x0000_s24580" name="Equation" r:id="rId8" imgW="2743200" imgH="368280" progId="Equation.DSMT4">
              <p:embed/>
            </p:oleObj>
          </a:graphicData>
        </a:graphic>
      </p:graphicFrame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4854575" y="3306763"/>
            <a:ext cx="828675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 flipH="1">
            <a:off x="5683250" y="3306763"/>
            <a:ext cx="1139825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2786063" y="3143250"/>
            <a:ext cx="2068512" cy="7937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18"/>
          <p:cNvGraphicFramePr>
            <a:graphicFrameLocks noChangeAspect="1"/>
          </p:cNvGraphicFramePr>
          <p:nvPr/>
        </p:nvGraphicFramePr>
        <p:xfrm>
          <a:off x="4714875" y="1377950"/>
          <a:ext cx="2100263" cy="860425"/>
        </p:xfrm>
        <a:graphic>
          <a:graphicData uri="http://schemas.openxmlformats.org/presentationml/2006/ole">
            <p:oleObj spid="_x0000_s24581" name="Equation" r:id="rId9" imgW="1054080" imgH="431640" progId="Equation.DSMT4">
              <p:embed/>
            </p:oleObj>
          </a:graphicData>
        </a:graphic>
      </p:graphicFrame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3379788" y="5143500"/>
          <a:ext cx="1544637" cy="403225"/>
        </p:xfrm>
        <a:graphic>
          <a:graphicData uri="http://schemas.openxmlformats.org/presentationml/2006/ole">
            <p:oleObj spid="_x0000_s24582" name="Equation" r:id="rId10" imgW="77436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22" grpId="0" animBg="1"/>
      <p:bldP spid="23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令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r>
              <a:rPr lang="en-US" altLang="zh-CN" i="1" smtClean="0"/>
              <a:t>dx</a:t>
            </a:r>
            <a:r>
              <a:rPr lang="en-US" altLang="zh-CN" smtClean="0"/>
              <a:t> = 2</a:t>
            </a:r>
            <a:r>
              <a:rPr lang="en-US" altLang="zh-CN" i="1" smtClean="0"/>
              <a:t>udu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>
                <a:solidFill>
                  <a:srgbClr val="FF0000"/>
                </a:solidFill>
              </a:rPr>
              <a:t>s</a:t>
            </a:r>
            <a:r>
              <a:rPr lang="en-US" altLang="zh-CN" smtClean="0">
                <a:solidFill>
                  <a:srgbClr val="FF0000"/>
                </a:solidFill>
              </a:rPr>
              <a:t> = 1/2</a:t>
            </a:r>
            <a:r>
              <a:rPr lang="zh-CN" altLang="en-US" smtClean="0"/>
              <a:t>，则</a:t>
            </a: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642938" y="2000250"/>
          <a:ext cx="7799387" cy="2357438"/>
        </p:xfrm>
        <a:graphic>
          <a:graphicData uri="http://schemas.openxmlformats.org/presentationml/2006/ole">
            <p:oleObj spid="_x0000_s25602" name="Equation" r:id="rId4" imgW="3911400" imgH="1180800" progId="Equation.DSMT4">
              <p:embed/>
            </p:oleObj>
          </a:graphicData>
        </a:graphic>
      </p:graphicFrame>
      <p:sp>
        <p:nvSpPr>
          <p:cNvPr id="25609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Symbol" pitchFamily="18" charset="2"/>
              </a:rPr>
              <a:t>G</a:t>
            </a:r>
            <a:r>
              <a:rPr lang="zh-CN" altLang="en-US" smtClean="0"/>
              <a:t>函数的性质</a:t>
            </a:r>
            <a:r>
              <a:rPr lang="en-US" altLang="zh-CN" smtClean="0"/>
              <a:t>4</a:t>
            </a:r>
            <a:endParaRPr lang="zh-CN" altLang="en-US" smtClean="0"/>
          </a:p>
        </p:txBody>
      </p:sp>
      <p:sp>
        <p:nvSpPr>
          <p:cNvPr id="4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rgbClr val="2DA2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 dirty="0">
                <a:solidFill>
                  <a:srgbClr val="000000"/>
                </a:solidFill>
                <a:effectLst/>
              </a:rPr>
              <a:t>返回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520950" y="5346700"/>
          <a:ext cx="3571875" cy="658813"/>
        </p:xfrm>
        <a:graphic>
          <a:graphicData uri="http://schemas.openxmlformats.org/presentationml/2006/ole">
            <p:oleObj spid="_x0000_s25603" name="Equation" r:id="rId6" imgW="1790640" imgH="33012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6215063" y="5214938"/>
          <a:ext cx="2278062" cy="860425"/>
        </p:xfrm>
        <a:graphic>
          <a:graphicData uri="http://schemas.openxmlformats.org/presentationml/2006/ole">
            <p:oleObj spid="_x0000_s25604" name="Equation" r:id="rId7" imgW="1143000" imgH="43164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540000" y="5389563"/>
            <a:ext cx="720725" cy="4953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222625" y="2051050"/>
            <a:ext cx="2736850" cy="5826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5959475" y="2051050"/>
            <a:ext cx="2419350" cy="5826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274763" y="2735263"/>
            <a:ext cx="1979612" cy="6842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090988" y="401638"/>
          <a:ext cx="4495800" cy="889000"/>
        </p:xfrm>
        <a:graphic>
          <a:graphicData uri="http://schemas.openxmlformats.org/presentationml/2006/ole">
            <p:oleObj spid="_x0000_s25605" name="Equation" r:id="rId8" imgW="2247840" imgH="44424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3254375" y="2735263"/>
            <a:ext cx="2376488" cy="6842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622925" y="2735263"/>
            <a:ext cx="2878138" cy="6842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274763" y="3498850"/>
            <a:ext cx="2970212" cy="838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4244975" y="3498850"/>
            <a:ext cx="1684338" cy="838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00188" y="2794000"/>
            <a:ext cx="1754187" cy="6858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 flipH="1">
            <a:off x="4468813" y="3498850"/>
            <a:ext cx="1246187" cy="8382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11"/>
          <p:cNvGraphicFramePr>
            <a:graphicFrameLocks noChangeAspect="1"/>
          </p:cNvGraphicFramePr>
          <p:nvPr/>
        </p:nvGraphicFramePr>
        <p:xfrm>
          <a:off x="642938" y="4449763"/>
          <a:ext cx="4479925" cy="885825"/>
        </p:xfrm>
        <a:graphic>
          <a:graphicData uri="http://schemas.openxmlformats.org/presentationml/2006/ole">
            <p:oleObj spid="_x0000_s25606" name="Equation" r:id="rId9" imgW="2247840" imgH="444240" progId="Equation.DSMT4">
              <p:embed/>
            </p:oleObj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877888" y="2895600"/>
          <a:ext cx="604837" cy="176213"/>
        </p:xfrm>
        <a:graphic>
          <a:graphicData uri="http://schemas.openxmlformats.org/presentationml/2006/ole">
            <p:oleObj spid="_x0000_s25607" name="Equation" r:id="rId10" imgW="609480" imgH="177480" progId="Equation.DSMT4">
              <p:embed/>
            </p:oleObj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6216650" y="2019300"/>
            <a:ext cx="2070100" cy="614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44525" y="2019300"/>
            <a:ext cx="641350" cy="6143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5" grpId="0" animBg="1"/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5 − 5</a:t>
            </a:r>
          </a:p>
          <a:p>
            <a:pPr lvl="1"/>
            <a:r>
              <a:rPr lang="en-US" altLang="zh-CN" smtClean="0"/>
              <a:t>1</a:t>
            </a:r>
          </a:p>
          <a:p>
            <a:pPr lvl="1"/>
            <a:r>
              <a:rPr lang="zh-CN" altLang="en-US" smtClean="0"/>
              <a:t>2</a:t>
            </a:r>
            <a:endParaRPr lang="en-US" altLang="zh-CN" smtClean="0"/>
          </a:p>
          <a:p>
            <a:pPr lvl="1"/>
            <a:r>
              <a:rPr lang="en-US" altLang="zh-CN" smtClean="0"/>
              <a:t>3</a:t>
            </a:r>
            <a:endParaRPr lang="zh-CN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                                                   其中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&gt; 0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P.258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                                                        </a:t>
            </a:r>
            <a:r>
              <a:rPr lang="zh-CN" altLang="en-US" smtClean="0">
                <a:solidFill>
                  <a:srgbClr val="0000FF"/>
                </a:solidFill>
              </a:rPr>
              <a:t>（与</a:t>
            </a:r>
            <a:r>
              <a:rPr lang="en-US" altLang="zh-CN" smtClean="0">
                <a:solidFill>
                  <a:srgbClr val="0000FF"/>
                </a:solidFill>
              </a:rPr>
              <a:t>P.261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0000FF"/>
                </a:solidFill>
              </a:rPr>
              <a:t>类似）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                                                                     （</a:t>
            </a:r>
            <a:r>
              <a:rPr lang="en-US" altLang="zh-CN" smtClean="0">
                <a:solidFill>
                  <a:srgbClr val="0000FF"/>
                </a:solidFill>
              </a:rPr>
              <a:t>P.261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2054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已有的结论</a:t>
            </a:r>
          </a:p>
        </p:txBody>
      </p:sp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1055688" y="1120775"/>
          <a:ext cx="3521075" cy="1398588"/>
        </p:xfrm>
        <a:graphic>
          <a:graphicData uri="http://schemas.openxmlformats.org/presentationml/2006/ole">
            <p:oleObj spid="_x0000_s2050" name="Equation" r:id="rId3" imgW="1765080" imgH="6984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055688" y="2868613"/>
          <a:ext cx="3394075" cy="1398587"/>
        </p:xfrm>
        <a:graphic>
          <a:graphicData uri="http://schemas.openxmlformats.org/presentationml/2006/ole">
            <p:oleObj spid="_x0000_s2051" name="Equation" r:id="rId4" imgW="1701720" imgH="69840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055688" y="4602163"/>
          <a:ext cx="4584700" cy="1398587"/>
        </p:xfrm>
        <a:graphic>
          <a:graphicData uri="http://schemas.openxmlformats.org/presentationml/2006/ole">
            <p:oleObj spid="_x0000_s2052" name="Equation" r:id="rId5" imgW="2298600" imgH="6984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65550" y="1363663"/>
            <a:ext cx="714375" cy="49371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663950" y="3111500"/>
            <a:ext cx="714375" cy="4937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57750" y="4845050"/>
            <a:ext cx="714375" cy="4921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401080" cy="5162550"/>
          </a:xfrm>
        </p:spPr>
        <p:txBody>
          <a:bodyPr/>
          <a:lstStyle/>
          <a:p>
            <a:pPr marL="365125" lvl="1" indent="-255588">
              <a:buSzPct val="68000"/>
              <a:buFont typeface="Wingdings 3" pitchFamily="18" charset="2"/>
              <a:buChar char=""/>
            </a:pPr>
            <a:r>
              <a:rPr lang="zh-CN" altLang="en-US" dirty="0" smtClean="0">
                <a:solidFill>
                  <a:srgbClr val="FF0000"/>
                </a:solidFill>
              </a:rPr>
              <a:t>非负函数</a:t>
            </a:r>
            <a:r>
              <a:rPr lang="zh-CN" altLang="en-US" dirty="0" smtClean="0"/>
              <a:t>的无穷限反常积分</a:t>
            </a:r>
            <a:endParaRPr lang="en-US" altLang="zh-CN" dirty="0" smtClean="0"/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r>
              <a:rPr lang="en-US" altLang="zh-CN" dirty="0" smtClean="0">
                <a:hlinkClick r:id="rId3" action="ppaction://hlinksldjump"/>
              </a:rPr>
              <a:t>P.263</a:t>
            </a:r>
            <a:r>
              <a:rPr lang="zh-CN" altLang="en-US" dirty="0" smtClean="0">
                <a:hlinkClick r:id="rId3" action="ppaction://hlinksldjump"/>
              </a:rPr>
              <a:t>定理</a:t>
            </a:r>
            <a:r>
              <a:rPr lang="en-US" altLang="zh-CN" dirty="0" smtClean="0">
                <a:hlinkClick r:id="rId3" action="ppaction://hlinksldjump"/>
              </a:rPr>
              <a:t>1</a:t>
            </a:r>
            <a:r>
              <a:rPr lang="zh-CN" altLang="en-US" sz="1800" dirty="0" smtClean="0"/>
              <a:t>（</a:t>
            </a:r>
            <a:r>
              <a:rPr lang="zh-CN" altLang="en-US" sz="1800" dirty="0" smtClean="0">
                <a:solidFill>
                  <a:srgbClr val="0000FF"/>
                </a:solidFill>
              </a:rPr>
              <a:t>被积函数</a:t>
            </a:r>
            <a:r>
              <a:rPr lang="zh-CN" altLang="en-US" sz="1800" dirty="0" smtClean="0">
                <a:solidFill>
                  <a:srgbClr val="0000FF"/>
                </a:solidFill>
              </a:rPr>
              <a:t>非负</a:t>
            </a:r>
            <a:r>
              <a:rPr lang="zh-CN" altLang="en-US" sz="1800" dirty="0" smtClean="0">
                <a:solidFill>
                  <a:srgbClr val="0000FF"/>
                </a:solidFill>
              </a:rPr>
              <a:t>连续  </a:t>
            </a:r>
            <a:r>
              <a:rPr lang="en-US" altLang="zh-CN" sz="1800" dirty="0" smtClean="0">
                <a:solidFill>
                  <a:srgbClr val="FF0000"/>
                </a:solidFill>
              </a:rPr>
              <a:t>+ </a:t>
            </a:r>
            <a:r>
              <a:rPr lang="zh-CN" altLang="en-US" sz="1800" dirty="0" smtClean="0">
                <a:solidFill>
                  <a:srgbClr val="0000FF"/>
                </a:solidFill>
              </a:rPr>
              <a:t>变</a:t>
            </a:r>
            <a:r>
              <a:rPr lang="zh-CN" altLang="en-US" sz="1800" dirty="0" smtClean="0">
                <a:solidFill>
                  <a:srgbClr val="0000FF"/>
                </a:solidFill>
              </a:rPr>
              <a:t>上限积分有</a:t>
            </a:r>
            <a:r>
              <a:rPr lang="zh-CN" altLang="en-US" sz="1800" dirty="0" smtClean="0">
                <a:solidFill>
                  <a:srgbClr val="0000FF"/>
                </a:solidFill>
              </a:rPr>
              <a:t>上界 </a:t>
            </a:r>
            <a:r>
              <a:rPr lang="zh-CN" altLang="en-US" sz="1800" dirty="0" smtClean="0">
                <a:solidFill>
                  <a:srgbClr val="0000FF"/>
                </a:solidFill>
                <a:sym typeface="Symbol" pitchFamily="18" charset="2"/>
              </a:rPr>
              <a:t>反常积分收敛</a:t>
            </a:r>
            <a:r>
              <a:rPr lang="zh-CN" altLang="en-US" sz="1800" dirty="0" smtClean="0">
                <a:sym typeface="Symbol" pitchFamily="18" charset="2"/>
              </a:rPr>
              <a:t>）</a:t>
            </a:r>
            <a:endParaRPr lang="en-US" altLang="zh-CN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endParaRPr lang="en-US" altLang="zh-CN" dirty="0" smtClean="0">
              <a:sym typeface="Symbol" pitchFamily="18" charset="2"/>
              <a:hlinkClick r:id="rId4" action="ppaction://hlinksldjump"/>
            </a:endParaRPr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r>
              <a:rPr lang="en-US" altLang="zh-CN" dirty="0" smtClean="0">
                <a:sym typeface="Symbol" pitchFamily="18" charset="2"/>
                <a:hlinkClick r:id="rId4" action="ppaction://hlinksldjump"/>
              </a:rPr>
              <a:t>P.263</a:t>
            </a:r>
            <a:r>
              <a:rPr lang="zh-CN" altLang="en-US" dirty="0" smtClean="0">
                <a:sym typeface="Symbol" pitchFamily="18" charset="2"/>
                <a:hlinkClick r:id="rId4" action="ppaction://hlinksldjump"/>
              </a:rPr>
              <a:t>定理</a:t>
            </a:r>
            <a:r>
              <a:rPr lang="en-US" altLang="zh-CN" dirty="0" smtClean="0">
                <a:sym typeface="Symbol" pitchFamily="18" charset="2"/>
                <a:hlinkClick r:id="rId4" action="ppaction://hlinksldjump"/>
              </a:rPr>
              <a:t>2</a:t>
            </a:r>
            <a:r>
              <a:rPr lang="zh-CN" altLang="en-US" dirty="0" smtClean="0">
                <a:sym typeface="Symbol" pitchFamily="18" charset="2"/>
              </a:rPr>
              <a:t>（</a:t>
            </a:r>
            <a:r>
              <a:rPr lang="zh-CN" altLang="en-US" dirty="0" smtClean="0">
                <a:solidFill>
                  <a:srgbClr val="0000FF"/>
                </a:solidFill>
                <a:sym typeface="Symbol" pitchFamily="18" charset="2"/>
              </a:rPr>
              <a:t>比较审敛原理</a:t>
            </a:r>
            <a:r>
              <a:rPr lang="zh-CN" altLang="en-US" dirty="0" smtClean="0">
                <a:sym typeface="Symbol" pitchFamily="18" charset="2"/>
              </a:rPr>
              <a:t>）</a:t>
            </a:r>
            <a:endParaRPr lang="en-US" altLang="zh-CN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endParaRPr lang="en-US" altLang="zh-CN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r>
              <a:rPr lang="en-US" altLang="zh-CN" dirty="0" smtClean="0">
                <a:sym typeface="Symbol" pitchFamily="18" charset="2"/>
                <a:hlinkClick r:id="rId5" action="ppaction://hlinksldjump"/>
              </a:rPr>
              <a:t>P.264</a:t>
            </a:r>
            <a:r>
              <a:rPr lang="zh-CN" altLang="en-US" dirty="0" smtClean="0">
                <a:sym typeface="Symbol" pitchFamily="18" charset="2"/>
                <a:hlinkClick r:id="rId5" action="ppaction://hlinksldjump"/>
              </a:rPr>
              <a:t>定理</a:t>
            </a:r>
            <a:r>
              <a:rPr lang="en-US" altLang="zh-CN" dirty="0" smtClean="0">
                <a:sym typeface="Symbol" pitchFamily="18" charset="2"/>
                <a:hlinkClick r:id="rId5" action="ppaction://hlinksldjump"/>
              </a:rPr>
              <a:t>3</a:t>
            </a:r>
            <a:r>
              <a:rPr lang="zh-CN" altLang="en-US" dirty="0" smtClean="0">
                <a:sym typeface="Symbol" pitchFamily="18" charset="2"/>
              </a:rPr>
              <a:t>（</a:t>
            </a:r>
            <a:r>
              <a:rPr lang="zh-CN" altLang="en-US" dirty="0" smtClean="0">
                <a:solidFill>
                  <a:srgbClr val="0000FF"/>
                </a:solidFill>
                <a:sym typeface="Symbol" pitchFamily="18" charset="2"/>
              </a:rPr>
              <a:t>比较审敛法</a:t>
            </a:r>
            <a:r>
              <a:rPr lang="en-US" altLang="zh-CN" dirty="0" smtClean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zh-CN" altLang="en-US" dirty="0" smtClean="0">
                <a:sym typeface="Symbol" pitchFamily="18" charset="2"/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zh-CN" altLang="en-US" sz="2000" dirty="0" smtClean="0">
                <a:solidFill>
                  <a:srgbClr val="000000"/>
                </a:solidFill>
                <a:sym typeface="Symbol" pitchFamily="18" charset="2"/>
              </a:rPr>
              <a:t>比较审敛原理 </a:t>
            </a: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+ P.258</a:t>
            </a:r>
            <a:r>
              <a:rPr lang="zh-CN" altLang="en-US" sz="2000" dirty="0" smtClean="0">
                <a:solidFill>
                  <a:srgbClr val="000000"/>
                </a:solidFill>
                <a:sym typeface="Symbol" pitchFamily="18" charset="2"/>
              </a:rPr>
              <a:t>例</a:t>
            </a:r>
            <a:r>
              <a:rPr lang="en-US" altLang="zh-CN" sz="2000" dirty="0" smtClean="0">
                <a:solidFill>
                  <a:srgbClr val="000000"/>
                </a:solidFill>
                <a:sym typeface="Symbol" pitchFamily="18" charset="2"/>
              </a:rPr>
              <a:t>3</a:t>
            </a:r>
            <a:endParaRPr lang="en-US" altLang="zh-CN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endParaRPr lang="en-US" altLang="zh-CN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r>
              <a:rPr lang="en-US" altLang="zh-CN" dirty="0" smtClean="0">
                <a:sym typeface="Symbol" pitchFamily="18" charset="2"/>
                <a:hlinkClick r:id="rId6" action="ppaction://hlinksldjump"/>
              </a:rPr>
              <a:t>P.264</a:t>
            </a:r>
            <a:r>
              <a:rPr lang="zh-CN" altLang="en-US" dirty="0" smtClean="0">
                <a:sym typeface="Symbol" pitchFamily="18" charset="2"/>
                <a:hlinkClick r:id="rId6" action="ppaction://hlinksldjump"/>
              </a:rPr>
              <a:t>定理</a:t>
            </a:r>
            <a:r>
              <a:rPr lang="en-US" altLang="zh-CN" dirty="0" smtClean="0">
                <a:sym typeface="Symbol" pitchFamily="18" charset="2"/>
                <a:hlinkClick r:id="rId6" action="ppaction://hlinksldjump"/>
              </a:rPr>
              <a:t>4</a:t>
            </a:r>
            <a:r>
              <a:rPr lang="zh-CN" altLang="en-US" dirty="0" smtClean="0">
                <a:sym typeface="Symbol" pitchFamily="18" charset="2"/>
              </a:rPr>
              <a:t>（</a:t>
            </a:r>
            <a:r>
              <a:rPr lang="zh-CN" altLang="en-US" dirty="0" smtClean="0">
                <a:solidFill>
                  <a:srgbClr val="0000FF"/>
                </a:solidFill>
                <a:sym typeface="Symbol" pitchFamily="18" charset="2"/>
              </a:rPr>
              <a:t>极限审敛法</a:t>
            </a:r>
            <a:r>
              <a:rPr lang="en-US" altLang="zh-CN" dirty="0" smtClean="0">
                <a:solidFill>
                  <a:srgbClr val="0000FF"/>
                </a:solidFill>
                <a:sym typeface="Symbol" pitchFamily="18" charset="2"/>
              </a:rPr>
              <a:t>1</a:t>
            </a:r>
            <a:r>
              <a:rPr lang="zh-CN" altLang="en-US" dirty="0" smtClean="0">
                <a:sym typeface="Symbol" pitchFamily="18" charset="2"/>
              </a:rPr>
              <a:t>）</a:t>
            </a:r>
            <a:r>
              <a:rPr lang="zh-CN" altLang="en-US" sz="2000" dirty="0" smtClean="0">
                <a:sym typeface="Symbol" pitchFamily="18" charset="2"/>
              </a:rPr>
              <a:t>比较审敛法</a:t>
            </a:r>
            <a:r>
              <a:rPr lang="en-US" altLang="zh-CN" sz="2000" dirty="0" smtClean="0">
                <a:sym typeface="Symbol" pitchFamily="18" charset="2"/>
              </a:rPr>
              <a:t>1</a:t>
            </a:r>
            <a:r>
              <a:rPr lang="zh-CN" altLang="en-US" sz="2000" dirty="0" smtClean="0">
                <a:sym typeface="Symbol" pitchFamily="18" charset="2"/>
              </a:rPr>
              <a:t>的极限版本</a:t>
            </a:r>
            <a:endParaRPr lang="en-US" altLang="zh-CN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endParaRPr lang="en-US" altLang="zh-CN" dirty="0" smtClean="0">
              <a:sym typeface="Symbol" pitchFamily="18" charset="2"/>
            </a:endParaRPr>
          </a:p>
          <a:p>
            <a:pPr marL="365125" lvl="1" indent="-255588">
              <a:buSzPct val="68000"/>
              <a:buFont typeface="Wingdings 3" pitchFamily="18" charset="2"/>
              <a:buChar char=""/>
            </a:pPr>
            <a:r>
              <a:rPr lang="zh-CN" altLang="en-US" dirty="0" smtClean="0">
                <a:solidFill>
                  <a:srgbClr val="FF0000"/>
                </a:solidFill>
              </a:rPr>
              <a:t>可正可负函数</a:t>
            </a:r>
            <a:r>
              <a:rPr lang="zh-CN" altLang="en-US" dirty="0" smtClean="0"/>
              <a:t>的无穷限反常积分</a:t>
            </a:r>
            <a:endParaRPr lang="en-US" altLang="zh-CN" dirty="0" smtClean="0"/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r>
              <a:rPr lang="en-US" altLang="zh-CN" dirty="0" smtClean="0">
                <a:sym typeface="Symbol" pitchFamily="18" charset="2"/>
                <a:hlinkClick r:id="rId7" action="ppaction://hlinksldjump"/>
              </a:rPr>
              <a:t>P.266</a:t>
            </a:r>
            <a:r>
              <a:rPr lang="zh-CN" altLang="en-US" dirty="0" smtClean="0">
                <a:sym typeface="Symbol" pitchFamily="18" charset="2"/>
                <a:hlinkClick r:id="rId7" action="ppaction://hlinksldjump"/>
              </a:rPr>
              <a:t>定理</a:t>
            </a:r>
            <a:r>
              <a:rPr lang="en-US" altLang="zh-CN" dirty="0" smtClean="0">
                <a:sym typeface="Symbol" pitchFamily="18" charset="2"/>
                <a:hlinkClick r:id="rId7" action="ppaction://hlinksldjump"/>
              </a:rPr>
              <a:t>5</a:t>
            </a:r>
            <a:r>
              <a:rPr lang="zh-CN" altLang="en-US" dirty="0" smtClean="0">
                <a:sym typeface="Symbol" pitchFamily="18" charset="2"/>
              </a:rPr>
              <a:t>（</a:t>
            </a:r>
            <a:r>
              <a:rPr lang="zh-CN" altLang="en-US" dirty="0" smtClean="0">
                <a:solidFill>
                  <a:srgbClr val="0000FF"/>
                </a:solidFill>
                <a:sym typeface="Symbol" pitchFamily="18" charset="2"/>
              </a:rPr>
              <a:t>绝对收敛的反常积分必定收敛</a:t>
            </a:r>
            <a:r>
              <a:rPr lang="zh-CN" altLang="en-US" dirty="0" smtClean="0">
                <a:sym typeface="Symbol" pitchFamily="18" charset="2"/>
              </a:rPr>
              <a:t>）</a:t>
            </a:r>
            <a:endParaRPr lang="en-US" altLang="zh-CN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3" pitchFamily="18" charset="2"/>
              <a:buChar char=""/>
            </a:pPr>
            <a:endParaRPr lang="en-US" altLang="zh-CN" dirty="0" smtClean="0">
              <a:sym typeface="Symbol" pitchFamily="18" charset="2"/>
            </a:endParaRPr>
          </a:p>
          <a:p>
            <a:pPr marL="603250" lvl="2" indent="-255588">
              <a:buSzPct val="68000"/>
              <a:buFont typeface="Wingdings 2" pitchFamily="18" charset="2"/>
              <a:buNone/>
            </a:pPr>
            <a:endParaRPr lang="en-US" altLang="zh-CN" dirty="0" smtClean="0">
              <a:sym typeface="Symbol" pitchFamily="18" charset="2"/>
            </a:endParaRPr>
          </a:p>
          <a:p>
            <a:pPr marL="365125" lvl="1" indent="-255588">
              <a:buSzPct val="68000"/>
              <a:buFont typeface="Verdana" pitchFamily="34" charset="0"/>
              <a:buNone/>
            </a:pPr>
            <a:endParaRPr lang="zh-CN" altLang="en-US" dirty="0" smtClean="0"/>
          </a:p>
          <a:p>
            <a:endParaRPr lang="zh-CN" altLang="en-US" dirty="0" smtClean="0"/>
          </a:p>
        </p:txBody>
      </p:sp>
      <p:sp>
        <p:nvSpPr>
          <p:cNvPr id="3072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一、无穷限反常积分的审敛法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714612" y="1928802"/>
            <a:ext cx="6143668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786063" y="5929313"/>
            <a:ext cx="4357687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572125" y="2454275"/>
            <a:ext cx="3281668" cy="1200329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000" b="1" kern="0" dirty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比较审敛原理的口诀：</a:t>
            </a:r>
            <a:endParaRPr lang="en-US" altLang="zh-CN" sz="2000" b="1" kern="0" dirty="0">
              <a:solidFill>
                <a:srgbClr val="0000FF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非负连续函数，</a:t>
            </a:r>
            <a:endParaRPr lang="en-US" altLang="zh-CN" sz="2000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000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sz="2000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小越收敛</a:t>
            </a:r>
            <a:r>
              <a:rPr lang="zh-CN" altLang="en-US" sz="2000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，越</a:t>
            </a:r>
            <a:r>
              <a:rPr lang="zh-CN" altLang="en-US" sz="2000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大越发散．</a:t>
            </a:r>
            <a:endParaRPr lang="en-US" altLang="zh-CN" sz="2000" b="1" kern="0" dirty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一、无穷限反常积分的审敛法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设函数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</a:t>
            </a:r>
            <a:r>
              <a:rPr lang="zh-CN" altLang="en-US" smtClean="0">
                <a:solidFill>
                  <a:srgbClr val="FF0000"/>
                </a:solidFill>
              </a:rPr>
              <a:t>连续</a:t>
            </a:r>
            <a:r>
              <a:rPr lang="zh-CN" altLang="en-US" smtClean="0"/>
              <a:t>且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</a:rPr>
              <a:t>≥</a:t>
            </a:r>
            <a:r>
              <a:rPr lang="en-US" altLang="zh-CN" smtClean="0"/>
              <a:t> 0</a:t>
            </a:r>
            <a:r>
              <a:rPr lang="zh-CN" altLang="en-US" smtClean="0"/>
              <a:t>．若函数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上有</a:t>
            </a:r>
            <a:r>
              <a:rPr lang="zh-CN" altLang="en-US" smtClean="0">
                <a:solidFill>
                  <a:srgbClr val="FF0000"/>
                </a:solidFill>
              </a:rPr>
              <a:t>上界</a:t>
            </a:r>
            <a:r>
              <a:rPr lang="zh-CN" altLang="en-US" smtClean="0"/>
              <a:t>，则反常积分                     </a:t>
            </a:r>
            <a:r>
              <a:rPr lang="zh-CN" altLang="en-US" smtClean="0">
                <a:solidFill>
                  <a:srgbClr val="FF0000"/>
                </a:solidFill>
              </a:rPr>
              <a:t>收敛</a:t>
            </a:r>
            <a:r>
              <a:rPr lang="zh-CN" altLang="en-US" smtClean="0"/>
              <a:t>．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因为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上连续且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</a:rPr>
              <a:t>≥</a:t>
            </a:r>
            <a:r>
              <a:rPr lang="en-US" altLang="zh-CN" smtClean="0"/>
              <a:t> 0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所以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>
                <a:latin typeface="Symbol" pitchFamily="18" charset="2"/>
              </a:rPr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上可导，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从而 </a:t>
            </a:r>
            <a:r>
              <a:rPr lang="en-US" altLang="zh-CN" smtClean="0">
                <a:latin typeface="Symbol" pitchFamily="18" charset="2"/>
              </a:rPr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连续且</a:t>
            </a:r>
            <a:r>
              <a:rPr lang="zh-CN" altLang="en-US" smtClean="0">
                <a:solidFill>
                  <a:srgbClr val="FF0000"/>
                </a:solidFill>
              </a:rPr>
              <a:t>单调增加</a:t>
            </a:r>
            <a:r>
              <a:rPr lang="zh-CN" altLang="en-US" smtClean="0"/>
              <a:t>．</a:t>
            </a:r>
            <a:endParaRPr lang="en-US" altLang="zh-CN" sz="1800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latin typeface="Symbol" pitchFamily="18" charset="2"/>
              </a:rPr>
              <a:t>又因为 </a:t>
            </a:r>
            <a:r>
              <a:rPr lang="en-US" altLang="zh-CN" smtClean="0">
                <a:latin typeface="Symbol" pitchFamily="18" charset="2"/>
              </a:rPr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上有</a:t>
            </a:r>
            <a:r>
              <a:rPr lang="zh-CN" altLang="en-US" smtClean="0">
                <a:solidFill>
                  <a:srgbClr val="FF0000"/>
                </a:solidFill>
              </a:rPr>
              <a:t>上界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所以                                       存在．</a:t>
            </a:r>
            <a:endParaRPr lang="en-US" altLang="zh-CN" smtClean="0">
              <a:sym typeface="Symbol" pitchFamily="18" charset="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714625" y="1223963"/>
          <a:ext cx="3717925" cy="684212"/>
        </p:xfrm>
        <a:graphic>
          <a:graphicData uri="http://schemas.openxmlformats.org/presentationml/2006/ole">
            <p:oleObj spid="_x0000_s3074" name="Equation" r:id="rId4" imgW="1854000" imgH="34272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75050" y="2484438"/>
          <a:ext cx="2212975" cy="658812"/>
        </p:xfrm>
        <a:graphic>
          <a:graphicData uri="http://schemas.openxmlformats.org/presentationml/2006/ole">
            <p:oleObj spid="_x0000_s3075" name="Equation" r:id="rId5" imgW="1104840" imgH="33012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991100" y="3163888"/>
          <a:ext cx="1509713" cy="661987"/>
        </p:xfrm>
        <a:graphic>
          <a:graphicData uri="http://schemas.openxmlformats.org/presentationml/2006/ole">
            <p:oleObj spid="_x0000_s3076" name="Equation" r:id="rId6" imgW="749160" imgH="33012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23950" y="5837238"/>
          <a:ext cx="2898775" cy="684212"/>
        </p:xfrm>
        <a:graphic>
          <a:graphicData uri="http://schemas.openxmlformats.org/presentationml/2006/ole">
            <p:oleObj spid="_x0000_s3077" name="Equation" r:id="rId7" imgW="1447560" imgH="342720" progId="Equation.DSMT4">
              <p:embed/>
            </p:oleObj>
          </a:graphicData>
        </a:graphic>
      </p:graphicFrame>
      <p:pic>
        <p:nvPicPr>
          <p:cNvPr id="14" name="Picture 7" descr="积分上限的函数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187950" y="4643438"/>
            <a:ext cx="3598863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rgbClr val="2DA2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>
                <a:solidFill>
                  <a:srgbClr val="000000"/>
                </a:solidFill>
                <a:effectLst/>
              </a:rPr>
              <a:t>返回</a:t>
            </a: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5062538" y="4140200"/>
            <a:ext cx="1571625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2532063" y="5021263"/>
            <a:ext cx="1816100" cy="4667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91112"/>
          </a:xfrm>
        </p:spPr>
        <p:txBody>
          <a:bodyPr/>
          <a:lstStyle/>
          <a:p>
            <a:pPr marL="0" indent="0"/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（比较审敛原理）：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 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</a:t>
            </a:r>
            <a:r>
              <a:rPr lang="zh-CN" altLang="en-US" smtClean="0">
                <a:solidFill>
                  <a:srgbClr val="FF0000"/>
                </a:solidFill>
              </a:rPr>
              <a:t>连续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且在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上，总有 </a:t>
            </a:r>
            <a:r>
              <a:rPr lang="en-US" altLang="zh-CN" smtClean="0"/>
              <a:t>0 </a:t>
            </a:r>
            <a:r>
              <a:rPr lang="en-US" altLang="zh-CN" smtClean="0">
                <a:solidFill>
                  <a:srgbClr val="FF0000"/>
                </a:solidFill>
              </a:rPr>
              <a:t>≤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</a:rPr>
              <a:t>≤</a:t>
            </a:r>
            <a:r>
              <a:rPr lang="en-US" altLang="zh-CN" smtClean="0"/>
              <a:t>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smtClean="0"/>
              <a:t> </a:t>
            </a:r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(1)</a:t>
            </a:r>
            <a:r>
              <a:rPr lang="en-US" altLang="zh-CN" smtClean="0"/>
              <a:t>  </a:t>
            </a:r>
            <a:r>
              <a:rPr lang="zh-CN" altLang="en-US" smtClean="0"/>
              <a:t>若                  收敛，则                   收敛．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(2)</a:t>
            </a:r>
            <a:r>
              <a:rPr lang="en-US" altLang="zh-CN" smtClean="0"/>
              <a:t>  </a:t>
            </a:r>
            <a:r>
              <a:rPr lang="zh-CN" altLang="en-US" smtClean="0"/>
              <a:t>若                  发散，则                   发散．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en-US" altLang="zh-CN" smtClean="0">
                <a:solidFill>
                  <a:srgbClr val="0000FF"/>
                </a:solidFill>
              </a:rPr>
              <a:t>(1)   </a:t>
            </a:r>
            <a:r>
              <a:rPr lang="en-US" altLang="zh-CN" smtClean="0">
                <a:sym typeface="Symbol" pitchFamily="18" charset="2"/>
              </a:rPr>
              <a:t></a:t>
            </a:r>
            <a:r>
              <a:rPr lang="en-US" altLang="zh-CN" i="1" smtClean="0">
                <a:sym typeface="Symbol" pitchFamily="18" charset="2"/>
              </a:rPr>
              <a:t>t</a:t>
            </a:r>
            <a:r>
              <a:rPr lang="en-US" altLang="zh-CN" smtClean="0">
                <a:sym typeface="Symbol" pitchFamily="18" charset="2"/>
              </a:rPr>
              <a:t> &gt; </a:t>
            </a:r>
            <a:r>
              <a:rPr lang="en-US" altLang="zh-CN" i="1" smtClean="0"/>
              <a:t>a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这表明在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上，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非负、连续，                有上界，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由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/>
              <a:t>可得，                  收敛．</a:t>
            </a:r>
            <a:endParaRPr lang="en-US" altLang="zh-CN" smtClean="0"/>
          </a:p>
          <a:p>
            <a:pPr marL="0" indent="0" algn="ctr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结论</a:t>
            </a:r>
            <a:r>
              <a:rPr lang="en-US" altLang="zh-CN" smtClean="0">
                <a:solidFill>
                  <a:srgbClr val="0000FF"/>
                </a:solidFill>
              </a:rPr>
              <a:t>(2)</a:t>
            </a:r>
            <a:r>
              <a:rPr lang="zh-CN" altLang="en-US" smtClean="0"/>
              <a:t>就是结论</a:t>
            </a:r>
            <a:r>
              <a:rPr lang="en-US" altLang="zh-CN" smtClean="0">
                <a:solidFill>
                  <a:srgbClr val="0000FF"/>
                </a:solidFill>
              </a:rPr>
              <a:t>(1)</a:t>
            </a:r>
            <a:r>
              <a:rPr lang="zh-CN" altLang="en-US" smtClean="0"/>
              <a:t>的逆否命题．</a:t>
            </a:r>
            <a:endParaRPr lang="en-US" altLang="zh-CN" smtClean="0"/>
          </a:p>
        </p:txBody>
      </p:sp>
      <p:sp>
        <p:nvSpPr>
          <p:cNvPr id="4107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一、无穷限反常积分的审敛法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714625" y="1223963"/>
          <a:ext cx="3717925" cy="684212"/>
        </p:xfrm>
        <a:graphic>
          <a:graphicData uri="http://schemas.openxmlformats.org/presentationml/2006/ole">
            <p:oleObj spid="_x0000_s4098" name="Equation" r:id="rId4" imgW="1854000" imgH="34272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357313" y="2836863"/>
          <a:ext cx="1306512" cy="593725"/>
        </p:xfrm>
        <a:graphic>
          <a:graphicData uri="http://schemas.openxmlformats.org/presentationml/2006/ole">
            <p:oleObj spid="_x0000_s4099" name="Equation" r:id="rId5" imgW="723600" imgH="33012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000500" y="2836863"/>
          <a:ext cx="1352550" cy="593725"/>
        </p:xfrm>
        <a:graphic>
          <a:graphicData uri="http://schemas.openxmlformats.org/presentationml/2006/ole">
            <p:oleObj spid="_x0000_s4100" name="Equation" r:id="rId6" imgW="749160" imgH="33012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335088" y="3419475"/>
          <a:ext cx="1352550" cy="593725"/>
        </p:xfrm>
        <a:graphic>
          <a:graphicData uri="http://schemas.openxmlformats.org/presentationml/2006/ole">
            <p:oleObj spid="_x0000_s4101" name="Equation" r:id="rId7" imgW="749160" imgH="330120" progId="Equation.DSMT4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022725" y="3367088"/>
          <a:ext cx="1306513" cy="593725"/>
        </p:xfrm>
        <a:graphic>
          <a:graphicData uri="http://schemas.openxmlformats.org/presentationml/2006/ole">
            <p:oleObj spid="_x0000_s4102" name="Equation" r:id="rId8" imgW="723600" imgH="330120" progId="Equation.DSMT4">
              <p:embed/>
            </p:oleObj>
          </a:graphicData>
        </a:graphic>
      </p:graphicFrame>
      <p:sp>
        <p:nvSpPr>
          <p:cNvPr id="12" name="矩形 11"/>
          <p:cNvSpPr/>
          <p:nvPr/>
        </p:nvSpPr>
        <p:spPr>
          <a:xfrm>
            <a:off x="6875086" y="2507138"/>
            <a:ext cx="1811714" cy="142192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口诀</a:t>
            </a:r>
            <a:r>
              <a:rPr lang="zh-CN" altLang="en-US" b="1" kern="0" dirty="0" smtClean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：</a:t>
            </a:r>
            <a:endParaRPr lang="en-US" altLang="zh-CN" b="1" kern="0" dirty="0" smtClean="0">
              <a:solidFill>
                <a:srgbClr val="0000FF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非负连续函数，</a:t>
            </a:r>
            <a:endParaRPr lang="en-US" altLang="zh-CN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小越收敛</a:t>
            </a: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，</a:t>
            </a:r>
            <a:endParaRPr lang="en-US" altLang="zh-CN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大越发散．</a:t>
            </a:r>
            <a:endParaRPr lang="en-US" altLang="zh-CN" b="1" kern="0" dirty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3021013" y="4397375"/>
          <a:ext cx="4765675" cy="593725"/>
        </p:xfrm>
        <a:graphic>
          <a:graphicData uri="http://schemas.openxmlformats.org/presentationml/2006/ole">
            <p:oleObj spid="_x0000_s4103" name="Equation" r:id="rId9" imgW="2641320" imgH="33012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5929313" y="4978400"/>
          <a:ext cx="1214437" cy="593725"/>
        </p:xfrm>
        <a:graphic>
          <a:graphicData uri="http://schemas.openxmlformats.org/presentationml/2006/ole">
            <p:oleObj spid="_x0000_s4104" name="Equation" r:id="rId10" imgW="672840" imgH="330120" progId="Equation.DSMT4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2500313" y="5468938"/>
          <a:ext cx="1350962" cy="593725"/>
        </p:xfrm>
        <a:graphic>
          <a:graphicData uri="http://schemas.openxmlformats.org/presentationml/2006/ole">
            <p:oleObj spid="_x0000_s4105" name="Equation" r:id="rId11" imgW="749160" imgH="33012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549900" y="4392613"/>
            <a:ext cx="1522413" cy="6080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7072313" y="4392613"/>
            <a:ext cx="785812" cy="6080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AutoShape 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rgbClr val="2DA2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>
                <a:solidFill>
                  <a:srgbClr val="000000"/>
                </a:solidFill>
                <a:effectLst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/>
          <a:lstStyle/>
          <a:p>
            <a:pPr marL="0" indent="0"/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（比较审敛原理）：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 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</a:t>
            </a:r>
            <a:r>
              <a:rPr lang="zh-CN" altLang="en-US" smtClean="0">
                <a:solidFill>
                  <a:srgbClr val="FF0000"/>
                </a:solidFill>
              </a:rPr>
              <a:t>连续</a:t>
            </a:r>
            <a:r>
              <a:rPr lang="zh-CN" altLang="en-US" smtClean="0"/>
              <a:t>，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/>
              <a:t>且在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上，</a:t>
            </a:r>
            <a:r>
              <a:rPr lang="en-US" altLang="zh-CN" smtClean="0"/>
              <a:t>0 </a:t>
            </a:r>
            <a:r>
              <a:rPr lang="en-US" altLang="zh-CN" smtClean="0">
                <a:solidFill>
                  <a:srgbClr val="FF0000"/>
                </a:solidFill>
              </a:rPr>
              <a:t>≤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</a:rPr>
              <a:t>≤</a:t>
            </a:r>
            <a:r>
              <a:rPr lang="en-US" altLang="zh-CN" smtClean="0"/>
              <a:t> 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总成立，</a:t>
            </a:r>
            <a:r>
              <a:rPr lang="en-US" altLang="zh-CN" smtClean="0"/>
              <a:t> </a:t>
            </a:r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(1)</a:t>
            </a:r>
            <a:r>
              <a:rPr lang="en-US" altLang="zh-CN" smtClean="0"/>
              <a:t>  </a:t>
            </a:r>
            <a:r>
              <a:rPr lang="zh-CN" altLang="en-US" smtClean="0"/>
              <a:t>若                  收敛，则                   收敛．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(2)</a:t>
            </a:r>
            <a:r>
              <a:rPr lang="en-US" altLang="zh-CN" smtClean="0"/>
              <a:t>  </a:t>
            </a:r>
            <a:r>
              <a:rPr lang="zh-CN" altLang="en-US" smtClean="0"/>
              <a:t>若                  发散，则                   发散．</a:t>
            </a:r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P.258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的结论：                                               </a:t>
            </a:r>
            <a:r>
              <a:rPr lang="zh-CN" altLang="en-US" smtClean="0"/>
              <a:t>其中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&gt; 0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5129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一、无穷限反常积分的审敛法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714625" y="1223963"/>
          <a:ext cx="3717925" cy="684212"/>
        </p:xfrm>
        <a:graphic>
          <a:graphicData uri="http://schemas.openxmlformats.org/presentationml/2006/ole">
            <p:oleObj spid="_x0000_s5122" name="Equation" r:id="rId3" imgW="1854000" imgH="34272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357313" y="2836863"/>
          <a:ext cx="1306512" cy="593725"/>
        </p:xfrm>
        <a:graphic>
          <a:graphicData uri="http://schemas.openxmlformats.org/presentationml/2006/ole">
            <p:oleObj spid="_x0000_s5123" name="Equation" r:id="rId4" imgW="723600" imgH="33012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4000500" y="2836863"/>
          <a:ext cx="1352550" cy="593725"/>
        </p:xfrm>
        <a:graphic>
          <a:graphicData uri="http://schemas.openxmlformats.org/presentationml/2006/ole">
            <p:oleObj spid="_x0000_s5124" name="Equation" r:id="rId5" imgW="749160" imgH="33012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335088" y="3419475"/>
          <a:ext cx="1352550" cy="593725"/>
        </p:xfrm>
        <a:graphic>
          <a:graphicData uri="http://schemas.openxmlformats.org/presentationml/2006/ole">
            <p:oleObj spid="_x0000_s5125" name="Equation" r:id="rId6" imgW="749160" imgH="330120" progId="Equation.DSMT4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4022725" y="3367088"/>
          <a:ext cx="1306513" cy="593725"/>
        </p:xfrm>
        <a:graphic>
          <a:graphicData uri="http://schemas.openxmlformats.org/presentationml/2006/ole">
            <p:oleObj spid="_x0000_s5126" name="Equation" r:id="rId7" imgW="723600" imgH="330120" progId="Equation.DSMT4">
              <p:embed/>
            </p:oleObj>
          </a:graphicData>
        </a:graphic>
      </p:graphicFrame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2873375" y="4357688"/>
          <a:ext cx="3521075" cy="1398587"/>
        </p:xfrm>
        <a:graphic>
          <a:graphicData uri="http://schemas.openxmlformats.org/presentationml/2006/ole">
            <p:oleObj spid="_x0000_s5127" name="Equation" r:id="rId8" imgW="1765080" imgH="698400" progId="Equation.DSMT4">
              <p:embed/>
            </p:oleObj>
          </a:graphicData>
        </a:graphic>
      </p:graphicFrame>
      <p:sp>
        <p:nvSpPr>
          <p:cNvPr id="13" name="矩形 12"/>
          <p:cNvSpPr/>
          <p:nvPr/>
        </p:nvSpPr>
        <p:spPr>
          <a:xfrm>
            <a:off x="6875086" y="2507138"/>
            <a:ext cx="1811714" cy="1421928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口诀</a:t>
            </a:r>
            <a:r>
              <a:rPr lang="zh-CN" altLang="en-US" b="1" kern="0" dirty="0" smtClean="0">
                <a:solidFill>
                  <a:srgbClr val="0000FF"/>
                </a:solidFill>
                <a:effectLst/>
                <a:latin typeface="Times New Roman"/>
                <a:ea typeface="楷体_GB2312"/>
              </a:rPr>
              <a:t>：</a:t>
            </a:r>
            <a:endParaRPr lang="en-US" altLang="zh-CN" b="1" kern="0" dirty="0" smtClean="0">
              <a:solidFill>
                <a:srgbClr val="0000FF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非负连续函数，</a:t>
            </a:r>
            <a:endParaRPr lang="en-US" altLang="zh-CN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小越收敛</a:t>
            </a: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，</a:t>
            </a:r>
            <a:endParaRPr lang="en-US" altLang="zh-CN" b="1" kern="0" dirty="0" smtClean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  <a:p>
            <a:pPr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b="1" kern="0" dirty="0" smtClean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越</a:t>
            </a:r>
            <a:r>
              <a:rPr lang="zh-CN" altLang="en-US" b="1" kern="0" dirty="0">
                <a:solidFill>
                  <a:srgbClr val="FF0000"/>
                </a:solidFill>
                <a:effectLst/>
                <a:latin typeface="Times New Roman"/>
                <a:ea typeface="楷体_GB2312"/>
              </a:rPr>
              <a:t>大越发散．</a:t>
            </a:r>
            <a:endParaRPr lang="en-US" altLang="zh-CN" b="1" kern="0" dirty="0">
              <a:solidFill>
                <a:srgbClr val="FF0000"/>
              </a:solidFill>
              <a:effectLst/>
              <a:latin typeface="Times New Roman"/>
              <a:ea typeface="楷体_GB231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（比较审敛法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）：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</a:t>
            </a:r>
            <a:r>
              <a:rPr lang="zh-CN" altLang="en-US" smtClean="0">
                <a:solidFill>
                  <a:srgbClr val="FF0000"/>
                </a:solidFill>
              </a:rPr>
              <a:t>连续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非负</a:t>
            </a:r>
            <a:r>
              <a:rPr lang="zh-CN" altLang="en-US" smtClean="0"/>
              <a:t>． 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(1)</a:t>
            </a:r>
            <a:r>
              <a:rPr lang="en-US" altLang="zh-CN" smtClean="0"/>
              <a:t>  </a:t>
            </a:r>
            <a:r>
              <a:rPr lang="zh-CN" altLang="en-US" smtClean="0"/>
              <a:t>若存在 </a:t>
            </a:r>
            <a:r>
              <a:rPr lang="en-US" altLang="zh-CN" i="1" smtClean="0">
                <a:solidFill>
                  <a:srgbClr val="0000FF"/>
                </a:solidFill>
              </a:rPr>
              <a:t>M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en-US" altLang="zh-CN" smtClean="0"/>
              <a:t> 0 </a:t>
            </a:r>
            <a:r>
              <a:rPr lang="zh-CN" altLang="en-US" smtClean="0"/>
              <a:t>且 </a:t>
            </a:r>
            <a:r>
              <a:rPr lang="en-US" altLang="zh-CN" i="1" smtClean="0"/>
              <a:t>p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en-US" altLang="zh-CN" smtClean="0"/>
              <a:t> 1</a:t>
            </a:r>
            <a:r>
              <a:rPr lang="zh-CN" altLang="en-US" smtClean="0"/>
              <a:t>，使得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zh-CN" altLang="en-US" smtClean="0"/>
              <a:t>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上，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则                  收敛．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(2)  </a:t>
            </a:r>
            <a:r>
              <a:rPr lang="zh-CN" altLang="en-US" smtClean="0"/>
              <a:t>若存在 </a:t>
            </a:r>
            <a:r>
              <a:rPr lang="en-US" altLang="zh-CN" i="1" smtClean="0">
                <a:solidFill>
                  <a:srgbClr val="0000FF"/>
                </a:solidFill>
              </a:rPr>
              <a:t>N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en-US" altLang="zh-CN" smtClean="0"/>
              <a:t> 0</a:t>
            </a:r>
            <a:r>
              <a:rPr lang="zh-CN" altLang="en-US" smtClean="0"/>
              <a:t>，使得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zh-CN" altLang="en-US" smtClean="0"/>
              <a:t>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上，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则                  发散．</a:t>
            </a:r>
            <a:endParaRPr lang="en-US" altLang="zh-CN" smtClean="0"/>
          </a:p>
          <a:p>
            <a:pPr marL="0" indent="0">
              <a:lnSpc>
                <a:spcPct val="200000"/>
              </a:lnSpc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0" indent="0"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P.258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的结论：                                               </a:t>
            </a:r>
            <a:r>
              <a:rPr lang="zh-CN" altLang="en-US" smtClean="0"/>
              <a:t>其中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&gt; 0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6155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一、无穷限反常积分的审敛法</a:t>
            </a:r>
          </a:p>
        </p:txBody>
      </p:sp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6959600" y="2360613"/>
          <a:ext cx="1398588" cy="730250"/>
        </p:xfrm>
        <a:graphic>
          <a:graphicData uri="http://schemas.openxmlformats.org/presentationml/2006/ole">
            <p:oleObj spid="_x0000_s6146" name="Equation" r:id="rId4" imgW="774360" imgH="406080" progId="Equation.DSMT4">
              <p:embed/>
            </p:oleObj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/>
        </p:nvGraphicFramePr>
        <p:xfrm>
          <a:off x="5826125" y="3470275"/>
          <a:ext cx="1262063" cy="731838"/>
        </p:xfrm>
        <a:graphic>
          <a:graphicData uri="http://schemas.openxmlformats.org/presentationml/2006/ole">
            <p:oleObj spid="_x0000_s6147" name="Equation" r:id="rId5" imgW="698400" imgH="40608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714625" y="1223963"/>
          <a:ext cx="3717925" cy="684212"/>
        </p:xfrm>
        <a:graphic>
          <a:graphicData uri="http://schemas.openxmlformats.org/presentationml/2006/ole">
            <p:oleObj spid="_x0000_s6148" name="Equation" r:id="rId6" imgW="1854000" imgH="34272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6959600" y="2360613"/>
          <a:ext cx="1398588" cy="730250"/>
        </p:xfrm>
        <a:graphic>
          <a:graphicData uri="http://schemas.openxmlformats.org/presentationml/2006/ole">
            <p:oleObj spid="_x0000_s6149" name="Equation" r:id="rId7" imgW="774360" imgH="40608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366838" y="2938463"/>
          <a:ext cx="1352550" cy="593725"/>
        </p:xfrm>
        <a:graphic>
          <a:graphicData uri="http://schemas.openxmlformats.org/presentationml/2006/ole">
            <p:oleObj spid="_x0000_s6150" name="Equation" r:id="rId8" imgW="749160" imgH="330120" progId="Equation.DSMT4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5826125" y="3470275"/>
          <a:ext cx="1330325" cy="731838"/>
        </p:xfrm>
        <a:graphic>
          <a:graphicData uri="http://schemas.openxmlformats.org/presentationml/2006/ole">
            <p:oleObj spid="_x0000_s6151" name="Equation" r:id="rId9" imgW="736560" imgH="40608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1366838" y="4049713"/>
          <a:ext cx="1352550" cy="593725"/>
        </p:xfrm>
        <a:graphic>
          <a:graphicData uri="http://schemas.openxmlformats.org/presentationml/2006/ole">
            <p:oleObj spid="_x0000_s6152" name="Equation" r:id="rId10" imgW="749160" imgH="330120" progId="Equation.DSMT4">
              <p:embed/>
            </p:oleObj>
          </a:graphicData>
        </a:graphic>
      </p:graphicFrame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2873375" y="5072063"/>
          <a:ext cx="3521075" cy="1398587"/>
        </p:xfrm>
        <a:graphic>
          <a:graphicData uri="http://schemas.openxmlformats.org/presentationml/2006/ole">
            <p:oleObj spid="_x0000_s6153" name="Equation" r:id="rId11" imgW="1765080" imgH="6984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98663" y="2492375"/>
            <a:ext cx="1204912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357313" y="3603625"/>
            <a:ext cx="2322512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AutoShape 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rgbClr val="2DA2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>
                <a:solidFill>
                  <a:srgbClr val="000000"/>
                </a:solidFill>
                <a:effectLst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en-US" altLang="zh-CN" smtClean="0"/>
          </a:p>
          <a:p>
            <a:pPr marL="0" indent="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（极限审敛法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）：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</a:t>
            </a:r>
            <a:r>
              <a:rPr lang="zh-CN" altLang="en-US" smtClean="0">
                <a:solidFill>
                  <a:srgbClr val="FF0000"/>
                </a:solidFill>
              </a:rPr>
              <a:t>连续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FF0000"/>
                </a:solidFill>
              </a:rPr>
              <a:t>非负</a:t>
            </a:r>
            <a:r>
              <a:rPr lang="zh-CN" altLang="en-US" smtClean="0"/>
              <a:t>． 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(1)</a:t>
            </a:r>
            <a:r>
              <a:rPr lang="en-US" altLang="zh-CN" smtClean="0"/>
              <a:t>  </a:t>
            </a:r>
            <a:r>
              <a:rPr lang="zh-CN" altLang="en-US" smtClean="0"/>
              <a:t>若存在常数 </a:t>
            </a:r>
            <a:r>
              <a:rPr lang="en-US" altLang="zh-CN" i="1" smtClean="0"/>
              <a:t>p</a:t>
            </a:r>
            <a:r>
              <a:rPr lang="en-US" altLang="zh-CN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en-US" altLang="zh-CN" smtClean="0"/>
              <a:t> 1</a:t>
            </a:r>
            <a:r>
              <a:rPr lang="zh-CN" altLang="en-US" smtClean="0"/>
              <a:t>，使得                                 ，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则                  收敛．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(2)  </a:t>
            </a:r>
            <a:r>
              <a:rPr lang="zh-CN" altLang="en-US" smtClean="0"/>
              <a:t>若                              （或                           ），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       </a:t>
            </a:r>
            <a:r>
              <a:rPr lang="zh-CN" altLang="en-US" smtClean="0"/>
              <a:t>则                  发散．</a:t>
            </a:r>
            <a:endParaRPr lang="en-US" altLang="zh-CN" smtClean="0"/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hlinkClick r:id="rId4" action="ppaction://hlinksldjump"/>
            </a:endParaRPr>
          </a:p>
          <a:p>
            <a:pPr marL="0" indent="0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hlinkClick r:id="rId4" action="ppaction://hlinksldjump"/>
              </a:rPr>
              <a:t>证明过程</a:t>
            </a:r>
            <a:endParaRPr lang="en-US" altLang="zh-CN" smtClean="0"/>
          </a:p>
        </p:txBody>
      </p:sp>
      <p:sp>
        <p:nvSpPr>
          <p:cNvPr id="7177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一、无穷限反常积分的审敛法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714625" y="1223963"/>
          <a:ext cx="3717925" cy="684212"/>
        </p:xfrm>
        <a:graphic>
          <a:graphicData uri="http://schemas.openxmlformats.org/presentationml/2006/ole">
            <p:oleObj spid="_x0000_s7170" name="Equation" r:id="rId5" imgW="1854000" imgH="34272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200525" y="2517775"/>
          <a:ext cx="2544763" cy="523875"/>
        </p:xfrm>
        <a:graphic>
          <a:graphicData uri="http://schemas.openxmlformats.org/presentationml/2006/ole">
            <p:oleObj spid="_x0000_s7171" name="Equation" r:id="rId6" imgW="1409400" imgH="29196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1366838" y="2938463"/>
          <a:ext cx="1352550" cy="593725"/>
        </p:xfrm>
        <a:graphic>
          <a:graphicData uri="http://schemas.openxmlformats.org/presentationml/2006/ole">
            <p:oleObj spid="_x0000_s7172" name="Equation" r:id="rId7" imgW="749160" imgH="33012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366838" y="4049713"/>
          <a:ext cx="1352550" cy="593725"/>
        </p:xfrm>
        <a:graphic>
          <a:graphicData uri="http://schemas.openxmlformats.org/presentationml/2006/ole">
            <p:oleObj spid="_x0000_s7173" name="Equation" r:id="rId8" imgW="749160" imgH="33012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1366838" y="3630613"/>
          <a:ext cx="2268537" cy="501650"/>
        </p:xfrm>
        <a:graphic>
          <a:graphicData uri="http://schemas.openxmlformats.org/presentationml/2006/ole">
            <p:oleObj spid="_x0000_s7174" name="Equation" r:id="rId9" imgW="1257120" imgH="279360" progId="Equation.DSMT4">
              <p:embed/>
            </p:oleObj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4222750" y="3630613"/>
          <a:ext cx="2063750" cy="501650"/>
        </p:xfrm>
        <a:graphic>
          <a:graphicData uri="http://schemas.openxmlformats.org/presentationml/2006/ole">
            <p:oleObj spid="_x0000_s7175" name="Equation" r:id="rId10" imgW="1143000" imgH="279360" progId="Equation.DSMT4">
              <p:embed/>
            </p:oleObj>
          </a:graphicData>
        </a:graphic>
      </p:graphicFrame>
      <p:sp>
        <p:nvSpPr>
          <p:cNvPr id="12" name="AutoShape 8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rgbClr val="2DA2B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kern="0">
                <a:solidFill>
                  <a:srgbClr val="000000"/>
                </a:solidFill>
                <a:effectLst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10150</TotalTime>
  <Words>1945</Words>
  <Application>Microsoft Office PowerPoint</Application>
  <PresentationFormat>全屏显示(4:3)</PresentationFormat>
  <Paragraphs>341</Paragraphs>
  <Slides>29</Slides>
  <Notes>2</Notes>
  <HiddenSlides>16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3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Wingdings</vt:lpstr>
      <vt:lpstr>聚合</vt:lpstr>
      <vt:lpstr>2_聚合</vt:lpstr>
      <vt:lpstr>MathType 6.0 Equation</vt:lpstr>
      <vt:lpstr>第五章    定积分</vt:lpstr>
      <vt:lpstr>前言</vt:lpstr>
      <vt:lpstr>已有的结论</vt:lpstr>
      <vt:lpstr>一、无穷限反常积分的审敛法</vt:lpstr>
      <vt:lpstr>一、无穷限反常积分的审敛法</vt:lpstr>
      <vt:lpstr>一、无穷限反常积分的审敛法</vt:lpstr>
      <vt:lpstr>一、无穷限反常积分的审敛法</vt:lpstr>
      <vt:lpstr>一、无穷限反常积分的审敛法</vt:lpstr>
      <vt:lpstr>一、无穷限反常积分的审敛法</vt:lpstr>
      <vt:lpstr>幻灯片 10</vt:lpstr>
      <vt:lpstr>幻灯片 11</vt:lpstr>
      <vt:lpstr>一、无穷限反常积分的审敛法</vt:lpstr>
      <vt:lpstr>幻灯片 13</vt:lpstr>
      <vt:lpstr>幻灯片 14</vt:lpstr>
      <vt:lpstr>幻灯片 15</vt:lpstr>
      <vt:lpstr>二、无界函数的反常积分的审敛法</vt:lpstr>
      <vt:lpstr>二、无界函数的反常积分的审敛法</vt:lpstr>
      <vt:lpstr>二、无界函数的反常积分的审敛法</vt:lpstr>
      <vt:lpstr>幻灯片 19</vt:lpstr>
      <vt:lpstr>幻灯片 20</vt:lpstr>
      <vt:lpstr>幻灯片 21</vt:lpstr>
      <vt:lpstr>三、G函数</vt:lpstr>
      <vt:lpstr>关于G函数的讨论</vt:lpstr>
      <vt:lpstr>关于G函数的讨论</vt:lpstr>
      <vt:lpstr>关于G函数的讨论</vt:lpstr>
      <vt:lpstr>G函数的性质1</vt:lpstr>
      <vt:lpstr>G函数的性质2</vt:lpstr>
      <vt:lpstr>G函数的性质4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842</cp:revision>
  <dcterms:created xsi:type="dcterms:W3CDTF">2010-09-04T05:21:04Z</dcterms:created>
  <dcterms:modified xsi:type="dcterms:W3CDTF">2022-12-05T18:11:16Z</dcterms:modified>
</cp:coreProperties>
</file>