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22" r:id="rId2"/>
  </p:sldMasterIdLst>
  <p:notesMasterIdLst>
    <p:notesMasterId r:id="rId10"/>
  </p:notesMasterIdLst>
  <p:handoutMasterIdLst>
    <p:handoutMasterId r:id="rId11"/>
  </p:handoutMasterIdLst>
  <p:sldIdLst>
    <p:sldId id="256" r:id="rId3"/>
    <p:sldId id="452" r:id="rId4"/>
    <p:sldId id="457" r:id="rId5"/>
    <p:sldId id="458" r:id="rId6"/>
    <p:sldId id="456" r:id="rId7"/>
    <p:sldId id="459" r:id="rId8"/>
    <p:sldId id="46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FF99"/>
    <a:srgbClr val="00CC66"/>
    <a:srgbClr val="33CC33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D53257A-8DEF-4988-8EF7-6847BDEDA5F3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6ECE8B-9F12-4B91-A9BB-7A56E9E5AF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8394C12-BBEA-4D76-87A8-E29AB1A50088}" type="datetimeFigureOut">
              <a:rPr lang="zh-CN" altLang="en-US"/>
              <a:pPr>
                <a:defRPr/>
              </a:pPr>
              <a:t>2022/12/8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AA80AB6-EAA0-48E4-8653-8EF26DF9F5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599471D-9181-4BBE-B1C9-8D1FDD52CF06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81191CE-ADA7-4683-9A73-0CB0A721FE7F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FE36602-D9CA-4BA2-A8E7-7FD3A3E4ED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E0390-F6B8-44CD-A386-B89183C9DD8B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284EA-5193-46A9-B85E-D991F3E4CA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0B746-D303-4EFF-A43A-4D8D9D286227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E09CE-21EA-45B2-8A42-E810B6122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F8081-3ABE-4FD3-8C01-CB680F109764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D0525-B2C3-4A66-9527-697E08F210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466C2-FFBE-4095-884D-6F1F8A9593C7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FFE1C-A64F-4974-8F15-B668335228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FF527-A731-4510-8581-B49F4BF55607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E19BF-2362-4103-934E-29B087543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E811C-7DEB-4672-BEE8-08FC70E1F371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30C62-F8FD-439E-89DB-23A3145DF6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EB8D3-6C8C-475B-816F-BE5FB5F06DA0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0A420-309A-4D72-8141-34101BA3BE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D7AFE-3FD8-4635-9573-1B0CB1CAC03D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BC40E-6150-4214-96EE-760E06FDD6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472C9-BB14-47FC-9E60-D74C6D7A9BC3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18274-0985-49DD-8B1E-89B4857DE5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E73FF-FD42-4E75-BEC4-CDEA6AD718D3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3B66F-474C-4776-BC4B-72943E3943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3AEB0-842F-4677-B0BD-4F8B41AB761E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FDFD7-FF72-4C3B-B482-D8E5D8BCE7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66DAD-0C94-484F-AAAD-6E366019FAD5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0BCD8-182B-4619-9E02-30D75B3FA8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148AF-0715-4E55-8342-5B0A64B1E081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F21B3-5196-4891-902C-102A082FFB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682D7-F1FC-4184-B4A7-7358A799F3ED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B685A-7BC9-463D-BD73-F8CAEF6CE1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C0054-52AB-4A0A-B5DC-1DD6B37C054E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9BD16-2B23-4B13-89D4-0D1E95D69E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6A853-8C38-4907-B93A-5CE2BAC01F8B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52807-8ADC-425E-8C2D-07A021A550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4A817-C3B3-492B-8846-79D726513C14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4C451-E6FE-42DE-9E45-E00AAA2923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95F66-4016-4D5A-B898-F69F7BDEE47F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8EC4B-B1BF-4214-8266-89FE57838F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5C55C-E468-404A-98B3-A7F311250AE6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5F3A0-E1C1-48BD-82DC-A2374CA761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410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39CFDD5-4E24-4AEC-9DA2-EAAC0EE812A9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24BC4CE-A7B8-4A2A-9C86-9073FE275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512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697EAA2-203B-4726-93F7-9524A4F88720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D27CB41-4903-45A0-9A32-133C661FCB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  <p:sldLayoutId id="2147484385" r:id="rId8"/>
    <p:sldLayoutId id="2147484386" r:id="rId9"/>
    <p:sldLayoutId id="2147484387" r:id="rId10"/>
    <p:sldLayoutId id="21474843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5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楷体_GB2312"/>
              </a:rPr>
              <a:t>第六章    定积分的应用</a:t>
            </a:r>
            <a:endParaRPr lang="zh-CN" altLang="en-US" dirty="0">
              <a:ea typeface="楷体_GB2312"/>
            </a:endParaRPr>
          </a:p>
        </p:txBody>
      </p:sp>
      <p:sp>
        <p:nvSpPr>
          <p:cNvPr id="7171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第一节    定积分的元素法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定积分是求某种不均匀的量的总量的数学模型．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利用定积分解决实际问题的基本思想和方法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元素法</a:t>
            </a:r>
            <a:r>
              <a:rPr lang="zh-CN" altLang="en-US" smtClean="0"/>
              <a:t>．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（也称为</a:t>
            </a:r>
            <a:r>
              <a:rPr lang="zh-CN" altLang="en-US" smtClean="0">
                <a:solidFill>
                  <a:srgbClr val="FF0000"/>
                </a:solidFill>
              </a:rPr>
              <a:t>微元法</a:t>
            </a:r>
            <a:r>
              <a:rPr lang="zh-CN" altLang="en-US" smtClean="0"/>
              <a:t>）</a:t>
            </a: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定积分的应用题，一般来说，总可按照“</a:t>
            </a:r>
            <a:r>
              <a:rPr lang="zh-CN" altLang="en-US" smtClean="0">
                <a:solidFill>
                  <a:srgbClr val="FF0000"/>
                </a:solidFill>
              </a:rPr>
              <a:t>分割、近似、求和、取极限</a:t>
            </a:r>
            <a:r>
              <a:rPr lang="zh-CN" altLang="en-US" smtClean="0"/>
              <a:t>”四个步骤把所求总量表示为定积分的形式．</a:t>
            </a:r>
            <a:endParaRPr lang="en-US" altLang="zh-CN" smtClean="0"/>
          </a:p>
        </p:txBody>
      </p:sp>
      <p:sp>
        <p:nvSpPr>
          <p:cNvPr id="8195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引言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z="4000" smtClean="0">
                <a:effectLst/>
              </a:rPr>
              <a:t>回顾：曲边梯形的面积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type="body" sz="half" idx="1"/>
          </p:nvPr>
        </p:nvSpPr>
        <p:spPr>
          <a:xfrm>
            <a:off x="5076825" y="1481138"/>
            <a:ext cx="3609975" cy="4525962"/>
          </a:xfrm>
        </p:spPr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AutoNum type="circleNumDbPlain"/>
            </a:pPr>
            <a:r>
              <a:rPr lang="zh-CN" altLang="en-US" sz="2400" smtClean="0">
                <a:solidFill>
                  <a:srgbClr val="0000FF"/>
                </a:solidFill>
              </a:rPr>
              <a:t>分割（大化小）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AutoNum type="circleNumDbPlain"/>
            </a:pPr>
            <a:r>
              <a:rPr lang="zh-CN" altLang="en-US" sz="2400" smtClean="0">
                <a:solidFill>
                  <a:srgbClr val="0000FF"/>
                </a:solidFill>
              </a:rPr>
              <a:t>近似（常代变）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z="2400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z="2400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③   求和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z="2400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z="2400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z="2400" smtClean="0">
                <a:solidFill>
                  <a:srgbClr val="0000FF"/>
                </a:solidFill>
              </a:rPr>
              <a:t>④   取极限</a:t>
            </a:r>
            <a:endParaRPr lang="en-US" altLang="zh-CN" sz="2400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z="2400" smtClean="0"/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z="2400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z="2400" smtClean="0"/>
              <a:t>其中                      ．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233988" y="2571750"/>
          <a:ext cx="3598862" cy="409575"/>
        </p:xfrm>
        <a:graphic>
          <a:graphicData uri="http://schemas.openxmlformats.org/presentationml/2006/ole">
            <p:oleObj spid="_x0000_s1026" name="Equation" r:id="rId3" imgW="2006280" imgH="2286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233988" y="3722688"/>
          <a:ext cx="3041650" cy="777875"/>
        </p:xfrm>
        <a:graphic>
          <a:graphicData uri="http://schemas.openxmlformats.org/presentationml/2006/ole">
            <p:oleObj spid="_x0000_s1027" name="Equation" r:id="rId4" imgW="1688760" imgH="4316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233988" y="4978400"/>
          <a:ext cx="3838575" cy="777875"/>
        </p:xfrm>
        <a:graphic>
          <a:graphicData uri="http://schemas.openxmlformats.org/presentationml/2006/ole">
            <p:oleObj spid="_x0000_s1028" name="Equation" r:id="rId5" imgW="2133360" imgH="431640" progId="Equation.DSMT4">
              <p:embed/>
            </p:oleObj>
          </a:graphicData>
        </a:graphic>
      </p:graphicFrame>
      <p:pic>
        <p:nvPicPr>
          <p:cNvPr id="1032" name="Picture 8" descr="微元法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25" y="1481138"/>
            <a:ext cx="5048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微元法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25" y="1481138"/>
            <a:ext cx="5048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微元法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25" y="1481138"/>
            <a:ext cx="5048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 descr="微元法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525" y="1481138"/>
            <a:ext cx="5048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 descr="微元法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525" y="1481138"/>
            <a:ext cx="5048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853113" y="5910263"/>
          <a:ext cx="1704975" cy="522287"/>
        </p:xfrm>
        <a:graphic>
          <a:graphicData uri="http://schemas.openxmlformats.org/presentationml/2006/ole">
            <p:oleObj spid="_x0000_s1029" name="Equation" r:id="rId11" imgW="952200" imgH="29196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551738" y="4929188"/>
            <a:ext cx="1549400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494" name="Rectangle 14"/>
          <p:cNvSpPr>
            <a:spLocks noGrp="1"/>
          </p:cNvSpPr>
          <p:nvPr>
            <p:ph type="body" sz="half" idx="2"/>
          </p:nvPr>
        </p:nvSpPr>
        <p:spPr>
          <a:xfrm>
            <a:off x="455613" y="1481138"/>
            <a:ext cx="4700587" cy="4481512"/>
          </a:xfrm>
          <a:noFill/>
        </p:spPr>
        <p:txBody>
          <a:bodyPr wrap="none">
            <a:spAutoFit/>
          </a:bodyPr>
          <a:lstStyle/>
          <a:p>
            <a:pPr>
              <a:buFont typeface="Wingdings 3" pitchFamily="18" charset="2"/>
              <a:buNone/>
            </a:pPr>
            <a:endParaRPr lang="zh-CN" altLang="en-US" sz="2400" smtClean="0"/>
          </a:p>
          <a:p>
            <a:pPr>
              <a:buFont typeface="Wingdings 3" pitchFamily="18" charset="2"/>
              <a:buNone/>
            </a:pPr>
            <a:endParaRPr lang="zh-CN" altLang="en-US" sz="2400" smtClean="0"/>
          </a:p>
          <a:p>
            <a:pPr>
              <a:buFont typeface="Wingdings 3" pitchFamily="18" charset="2"/>
              <a:buNone/>
            </a:pPr>
            <a:endParaRPr lang="zh-CN" altLang="en-US" sz="2400" smtClean="0"/>
          </a:p>
          <a:p>
            <a:pPr>
              <a:buFont typeface="Wingdings 3" pitchFamily="18" charset="2"/>
              <a:buNone/>
            </a:pPr>
            <a:endParaRPr lang="zh-CN" altLang="en-US" sz="2400" smtClean="0"/>
          </a:p>
          <a:p>
            <a:pPr>
              <a:buFont typeface="Wingdings 3" pitchFamily="18" charset="2"/>
              <a:buNone/>
            </a:pPr>
            <a:endParaRPr lang="zh-CN" altLang="en-US" sz="2400" smtClean="0"/>
          </a:p>
          <a:p>
            <a:pPr>
              <a:buFont typeface="Wingdings 3" pitchFamily="18" charset="2"/>
              <a:buNone/>
            </a:pPr>
            <a:endParaRPr lang="zh-CN" altLang="en-US" sz="2400" smtClean="0"/>
          </a:p>
          <a:p>
            <a:pPr>
              <a:buFont typeface="Wingdings 3" pitchFamily="18" charset="2"/>
              <a:buNone/>
            </a:pPr>
            <a:endParaRPr lang="zh-CN" altLang="en-US" sz="2400" smtClean="0"/>
          </a:p>
          <a:p>
            <a:pPr>
              <a:buFont typeface="Wingdings 3" pitchFamily="18" charset="2"/>
              <a:buNone/>
            </a:pPr>
            <a:r>
              <a:rPr lang="zh-CN" altLang="en-US" sz="2400" smtClean="0">
                <a:solidFill>
                  <a:srgbClr val="FF0000"/>
                </a:solidFill>
              </a:rPr>
              <a:t>注意事项： </a:t>
            </a:r>
            <a:r>
              <a:rPr lang="zh-CN" altLang="en-US" sz="2400" smtClean="0">
                <a:solidFill>
                  <a:srgbClr val="0000FF"/>
                </a:solidFill>
              </a:rPr>
              <a:t>（课本</a:t>
            </a:r>
            <a:r>
              <a:rPr lang="en-US" altLang="zh-CN" sz="2400" smtClean="0">
                <a:solidFill>
                  <a:srgbClr val="0000FF"/>
                </a:solidFill>
              </a:rPr>
              <a:t>P.274</a:t>
            </a:r>
            <a:r>
              <a:rPr lang="zh-CN" altLang="en-US" sz="2400" smtClean="0">
                <a:solidFill>
                  <a:srgbClr val="0000FF"/>
                </a:solidFill>
              </a:rPr>
              <a:t>）</a:t>
            </a:r>
            <a:r>
              <a:rPr lang="zh-CN" altLang="en-US" sz="2400" smtClean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sz="2400" smtClean="0"/>
              <a:t>所求量对区间</a:t>
            </a:r>
            <a:r>
              <a:rPr lang="en-US" altLang="zh-CN" sz="2400" smtClean="0"/>
              <a:t>[</a:t>
            </a:r>
            <a:r>
              <a:rPr lang="en-US" altLang="zh-CN" sz="2400" i="1" smtClean="0"/>
              <a:t>a</a:t>
            </a:r>
            <a:r>
              <a:rPr lang="en-US" altLang="zh-CN" sz="2400" smtClean="0"/>
              <a:t>, </a:t>
            </a:r>
            <a:r>
              <a:rPr lang="en-US" altLang="zh-CN" sz="2400" i="1" smtClean="0"/>
              <a:t>b</a:t>
            </a:r>
            <a:r>
              <a:rPr lang="en-US" altLang="zh-CN" sz="2400" smtClean="0"/>
              <a:t>] </a:t>
            </a:r>
            <a:r>
              <a:rPr lang="zh-CN" altLang="en-US" sz="2400" smtClean="0"/>
              <a:t>具有可加性</a:t>
            </a:r>
          </a:p>
          <a:p>
            <a:r>
              <a:rPr lang="zh-CN" altLang="en-US" sz="2400" smtClean="0"/>
              <a:t>近似计算的合理性</a:t>
            </a:r>
            <a:endParaRPr lang="en-US" altLang="zh-CN" sz="2400" smtClean="0"/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6011863" y="274638"/>
            <a:ext cx="2346325" cy="11430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化曲为直、以直代曲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用已知来表示未知的</a:t>
            </a: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用简单来近似复杂的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21450" y="5000625"/>
            <a:ext cx="611188" cy="71437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flipH="1">
            <a:off x="7132638" y="5000625"/>
            <a:ext cx="395287" cy="71437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 flipH="1">
            <a:off x="5715000" y="5000625"/>
            <a:ext cx="806450" cy="71437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072438" y="5000625"/>
            <a:ext cx="612775" cy="71437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H="1">
            <a:off x="8685213" y="5000625"/>
            <a:ext cx="287337" cy="71437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flipH="1">
            <a:off x="7786688" y="5000625"/>
            <a:ext cx="285750" cy="71437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0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0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7" dur="500"/>
                                        <p:tgtEl>
                                          <p:spTgt spid="204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204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 build="p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/>
              </a:rPr>
              <a:t>定积分的元素法（微元法）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5" name="内容占位符 1"/>
          <p:cNvSpPr>
            <a:spLocks noGrp="1"/>
          </p:cNvSpPr>
          <p:nvPr>
            <p:ph idx="4294967295"/>
          </p:nvPr>
        </p:nvSpPr>
        <p:spPr>
          <a:xfrm>
            <a:off x="5076825" y="1481138"/>
            <a:ext cx="3609975" cy="4525962"/>
          </a:xfrm>
        </p:spPr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olidFill>
                  <a:srgbClr val="0000FF"/>
                </a:solidFill>
              </a:rPr>
              <a:t>分割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olidFill>
                  <a:srgbClr val="0000FF"/>
                </a:solidFill>
              </a:rPr>
              <a:t>近似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olidFill>
                  <a:srgbClr val="0000FF"/>
                </a:solidFill>
              </a:rPr>
              <a:t>求和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olidFill>
                  <a:srgbClr val="0000FF"/>
                </a:solidFill>
              </a:rPr>
              <a:t>取极限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pic>
        <p:nvPicPr>
          <p:cNvPr id="2056" name="Picture 14" descr="微元法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1481138"/>
            <a:ext cx="5048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5" descr="微元法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25" y="1481138"/>
            <a:ext cx="5048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微元法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5" y="1481138"/>
            <a:ext cx="50482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5284788" y="2584450"/>
          <a:ext cx="2324100" cy="363538"/>
        </p:xfrm>
        <a:graphic>
          <a:graphicData uri="http://schemas.openxmlformats.org/presentationml/2006/ole">
            <p:oleObj spid="_x0000_s2050" name="Equation" r:id="rId6" imgW="1295280" imgH="203040" progId="Equation.DSMT4">
              <p:embed/>
            </p:oleObj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5284788" y="3843338"/>
          <a:ext cx="2859087" cy="457200"/>
        </p:xfrm>
        <a:graphic>
          <a:graphicData uri="http://schemas.openxmlformats.org/presentationml/2006/ole">
            <p:oleObj spid="_x0000_s2051" name="Equation" r:id="rId7" imgW="1587240" imgH="253800" progId="Equation.DSMT4">
              <p:embed/>
            </p:oleObj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286375" y="2500313"/>
            <a:ext cx="64293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6443663" y="1928813"/>
            <a:ext cx="1328737" cy="500062"/>
          </a:xfrm>
          <a:prstGeom prst="wedgeRoundRectCallout">
            <a:avLst>
              <a:gd name="adj1" fmla="val -55209"/>
              <a:gd name="adj2" fmla="val 83489"/>
              <a:gd name="adj3" fmla="val 16667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ea typeface="楷体_GB2312"/>
              </a:rPr>
              <a:t>面积微元</a:t>
            </a:r>
          </a:p>
        </p:txBody>
      </p:sp>
      <p:cxnSp>
        <p:nvCxnSpPr>
          <p:cNvPr id="29" name="直接连接符 28"/>
          <p:cNvCxnSpPr/>
          <p:nvPr/>
        </p:nvCxnSpPr>
        <p:spPr>
          <a:xfrm rot="5400000" flipH="1" flipV="1">
            <a:off x="1398588" y="3214688"/>
            <a:ext cx="2001837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1714500" y="2786063"/>
          <a:ext cx="660400" cy="363537"/>
        </p:xfrm>
        <a:graphic>
          <a:graphicData uri="http://schemas.openxmlformats.org/presentationml/2006/ole">
            <p:oleObj spid="_x0000_s2052" name="Equation" r:id="rId8" imgW="368280" imgH="203040" progId="Equation.DSMT4">
              <p:embed/>
            </p:oleObj>
          </a:graphicData>
        </a:graphic>
      </p:graphicFrame>
      <p:sp>
        <p:nvSpPr>
          <p:cNvPr id="31" name="内容占位符 1"/>
          <p:cNvSpPr txBox="1">
            <a:spLocks/>
          </p:cNvSpPr>
          <p:nvPr/>
        </p:nvSpPr>
        <p:spPr bwMode="auto">
          <a:xfrm>
            <a:off x="457200" y="4714875"/>
            <a:ext cx="8229600" cy="128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" pitchFamily="2" charset="2"/>
              <a:buChar char="l"/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区间微元起点任意、位置任意、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长度任意（小）．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" pitchFamily="2" charset="2"/>
              <a:buChar char="l"/>
            </a:pP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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．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2906713" y="3500438"/>
            <a:ext cx="1328737" cy="500062"/>
          </a:xfrm>
          <a:prstGeom prst="wedgeRoundRectCallout">
            <a:avLst>
              <a:gd name="adj1" fmla="val -55209"/>
              <a:gd name="adj2" fmla="val 83489"/>
              <a:gd name="adj3" fmla="val 16667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ea typeface="楷体_GB2312"/>
              </a:rPr>
              <a:t>区间微元</a:t>
            </a: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2414588" y="4214813"/>
            <a:ext cx="39528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227638" y="5100638"/>
          <a:ext cx="3681412" cy="1212850"/>
        </p:xfrm>
        <a:graphic>
          <a:graphicData uri="http://schemas.openxmlformats.org/presentationml/2006/ole">
            <p:oleObj spid="_x0000_s2053" name="Equation" r:id="rId9" imgW="2044440" imgH="672840" progId="Equation.DSMT4">
              <p:embed/>
            </p:oleObj>
          </a:graphicData>
        </a:graphic>
      </p:graphicFrame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843713" y="5084763"/>
            <a:ext cx="1166812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5486400" y="5729288"/>
            <a:ext cx="1914525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 flipH="1">
            <a:off x="7400925" y="5729288"/>
            <a:ext cx="1485900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6"/>
          <p:cNvSpPr>
            <a:spLocks noChangeArrowheads="1"/>
          </p:cNvSpPr>
          <p:nvPr/>
        </p:nvSpPr>
        <p:spPr bwMode="auto">
          <a:xfrm>
            <a:off x="428625" y="1214438"/>
            <a:ext cx="4429125" cy="7858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所求面积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与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的变化区间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有关，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对区间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具有可加性</a:t>
            </a:r>
            <a:endParaRPr lang="en-US" altLang="zh-CN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469063" y="5745163"/>
            <a:ext cx="593725" cy="5715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flipH="1">
            <a:off x="7070725" y="5745163"/>
            <a:ext cx="288925" cy="5715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flipH="1">
            <a:off x="5715000" y="5745163"/>
            <a:ext cx="755650" cy="5715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907338" y="5745163"/>
            <a:ext cx="611187" cy="5715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flipH="1">
            <a:off x="8518525" y="5745163"/>
            <a:ext cx="288925" cy="5715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flipH="1">
            <a:off x="7621588" y="5745163"/>
            <a:ext cx="285750" cy="571500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2" grpId="0" animBg="1"/>
      <p:bldP spid="37" grpId="0" animBg="1"/>
      <p:bldP spid="39" grpId="0" animBg="1"/>
      <p:bldP spid="40" grpId="0" animBg="1"/>
      <p:bldP spid="21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3638550"/>
          </a:xfrm>
        </p:spPr>
        <p:txBody>
          <a:bodyPr>
            <a:spAutoFit/>
          </a:bodyPr>
          <a:lstStyle/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一般地，如果某一实际问题 中的所求量 </a:t>
            </a:r>
            <a:r>
              <a:rPr lang="en-US" altLang="zh-CN" i="1" smtClean="0"/>
              <a:t>U</a:t>
            </a:r>
            <a:r>
              <a:rPr lang="en-US" altLang="zh-CN" smtClean="0"/>
              <a:t> </a:t>
            </a:r>
            <a:r>
              <a:rPr lang="zh-CN" altLang="en-US" smtClean="0"/>
              <a:t>符合下列条件，</a:t>
            </a: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那么就可以考虑用定积分来表示这个量 </a:t>
            </a:r>
            <a:r>
              <a:rPr lang="en-US" altLang="zh-CN" i="1" smtClean="0"/>
              <a:t>U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/>
              <a:t> </a:t>
            </a:r>
            <a:r>
              <a:rPr lang="en-US" altLang="zh-CN" i="1" smtClean="0"/>
              <a:t>U</a:t>
            </a:r>
            <a:r>
              <a:rPr lang="en-US" altLang="zh-CN" smtClean="0"/>
              <a:t> </a:t>
            </a:r>
            <a:r>
              <a:rPr lang="zh-CN" altLang="en-US" smtClean="0"/>
              <a:t>是一个与变量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的变化区间 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,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] </a:t>
            </a:r>
            <a:r>
              <a:rPr lang="zh-CN" altLang="en-US" smtClean="0"/>
              <a:t>有关的量；</a:t>
            </a:r>
            <a:endParaRPr lang="en-US" altLang="zh-CN" smtClean="0"/>
          </a:p>
          <a:p>
            <a:pPr marL="565150" indent="-457200" algn="r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确定积分变量、积分区间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楷体_GB2312" pitchFamily="49" charset="-122"/>
              <a:buAutoNum type="circleNumDbPlain" startAt="2"/>
            </a:pPr>
            <a:r>
              <a:rPr lang="zh-CN" altLang="en-US" smtClean="0"/>
              <a:t> </a:t>
            </a:r>
            <a:r>
              <a:rPr lang="en-US" altLang="zh-CN" i="1" smtClean="0"/>
              <a:t>U </a:t>
            </a:r>
            <a:r>
              <a:rPr lang="zh-CN" altLang="en-US" smtClean="0"/>
              <a:t>对区间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具有可加性；</a:t>
            </a: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smtClean="0"/>
              <a:t>部分量 </a:t>
            </a:r>
            <a:r>
              <a:rPr lang="el-GR" altLang="zh-CN" smtClean="0">
                <a:sym typeface="Symbol" pitchFamily="18" charset="2"/>
              </a:rPr>
              <a:t>Δ</a:t>
            </a:r>
            <a:r>
              <a:rPr lang="el-GR" altLang="zh-CN" i="1" smtClean="0">
                <a:sym typeface="Symbol" pitchFamily="18" charset="2"/>
              </a:rPr>
              <a:t>U</a:t>
            </a:r>
            <a:r>
              <a:rPr lang="en-US" altLang="zh-CN" smtClean="0">
                <a:sym typeface="Symbol" pitchFamily="18" charset="2"/>
              </a:rPr>
              <a:t>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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l-GR" altLang="zh-CN" smtClean="0">
                <a:sym typeface="Symbol" pitchFamily="18" charset="2"/>
              </a:rPr>
              <a:t>Δ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dx</a:t>
            </a:r>
            <a:r>
              <a:rPr lang="zh-CN" altLang="en-US" smtClean="0"/>
              <a:t>．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5150" indent="-457200" algn="r" eaLnBrk="1" hangingPunct="1"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确定被积表达式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5150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实际应用中要注意</a:t>
            </a:r>
            <a:r>
              <a:rPr lang="el-GR" altLang="zh-CN" smtClean="0">
                <a:solidFill>
                  <a:srgbClr val="0000FF"/>
                </a:solidFill>
              </a:rPr>
              <a:t>Δ</a:t>
            </a:r>
            <a:r>
              <a:rPr lang="en-US" altLang="zh-CN" i="1" smtClean="0">
                <a:solidFill>
                  <a:srgbClr val="0000FF"/>
                </a:solidFill>
              </a:rPr>
              <a:t>U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l-GR" altLang="zh-CN" smtClean="0">
                <a:solidFill>
                  <a:srgbClr val="0000FF"/>
                </a:solidFill>
                <a:sym typeface="Symbol" pitchFamily="18" charset="2"/>
              </a:rPr>
              <a:t>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dU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i="1" smtClean="0">
                <a:solidFill>
                  <a:srgbClr val="0000FF"/>
                </a:solidFill>
              </a:rPr>
              <a:t>dx </a:t>
            </a:r>
            <a:r>
              <a:rPr lang="zh-CN" altLang="en-US" smtClean="0"/>
              <a:t>的合理性．</a:t>
            </a:r>
            <a:endParaRPr lang="en-US" altLang="zh-CN" smtClean="0"/>
          </a:p>
        </p:txBody>
      </p:sp>
      <p:sp>
        <p:nvSpPr>
          <p:cNvPr id="9219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元素法的适用范围</a:t>
            </a:r>
            <a:r>
              <a:rPr lang="zh-CN" altLang="en-US" sz="2700" smtClean="0">
                <a:solidFill>
                  <a:srgbClr val="0000FF"/>
                </a:solidFill>
              </a:rPr>
              <a:t>（课本</a:t>
            </a:r>
            <a:r>
              <a:rPr lang="en-US" altLang="zh-CN" sz="2700" smtClean="0">
                <a:solidFill>
                  <a:srgbClr val="0000FF"/>
                </a:solidFill>
              </a:rPr>
              <a:t>P.275</a:t>
            </a:r>
            <a:r>
              <a:rPr lang="zh-CN" altLang="en-US" sz="2700" smtClean="0">
                <a:solidFill>
                  <a:srgbClr val="0000FF"/>
                </a:solidFill>
              </a:rPr>
              <a:t>）</a:t>
            </a:r>
            <a:endParaRPr lang="zh-CN" altLang="en-US" sz="27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819650"/>
          </a:xfrm>
        </p:spPr>
        <p:txBody>
          <a:bodyPr>
            <a:spAutoFit/>
          </a:bodyPr>
          <a:lstStyle/>
          <a:p>
            <a:pPr marL="565150" indent="-457200" eaLnBrk="1" hangingPunct="1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选择积分变量，确定积分区间</a:t>
            </a:r>
            <a:endParaRPr lang="en-US" altLang="zh-CN" smtClean="0">
              <a:solidFill>
                <a:srgbClr val="FF0000"/>
              </a:solidFill>
              <a:sym typeface="Symbol" pitchFamily="18" charset="2"/>
            </a:endParaRPr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zh-CN" altLang="en-US" smtClean="0"/>
              <a:t>根据问题的具体情况，选取一个变量为积分变量，确定该变量的变化区间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楷体_GB2312" pitchFamily="49" charset="-122"/>
              <a:buAutoNum type="circleNumDbPlain" startAt="2"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区间微元 总量的</a:t>
            </a:r>
            <a:r>
              <a:rPr lang="zh-CN" altLang="en-US" smtClean="0">
                <a:solidFill>
                  <a:srgbClr val="FF0000"/>
                </a:solidFill>
              </a:rPr>
              <a:t>微元</a:t>
            </a: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设想把区间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分成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个小区间，任取其中一个小区间，记作 </a:t>
            </a:r>
            <a:r>
              <a:rPr lang="en-US" altLang="zh-CN" smtClean="0"/>
              <a:t>[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x </a:t>
            </a:r>
            <a:r>
              <a:rPr lang="en-US" altLang="zh-CN" smtClean="0"/>
              <a:t>+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i="1" smtClean="0"/>
              <a:t>x</a:t>
            </a:r>
            <a:r>
              <a:rPr lang="en-US" altLang="zh-CN" smtClean="0"/>
              <a:t>]</a:t>
            </a:r>
            <a:r>
              <a:rPr lang="zh-CN" altLang="en-US" smtClean="0"/>
              <a:t>，求出相应于这个小区间的部分量 </a:t>
            </a:r>
            <a:r>
              <a:rPr lang="el-GR" altLang="zh-CN" smtClean="0">
                <a:sym typeface="Symbol" pitchFamily="18" charset="2"/>
              </a:rPr>
              <a:t>Δ</a:t>
            </a:r>
            <a:r>
              <a:rPr lang="el-GR" altLang="zh-CN" i="1" smtClean="0">
                <a:sym typeface="Symbol" pitchFamily="18" charset="2"/>
              </a:rPr>
              <a:t>U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/>
              <a:t>的近似值．若</a:t>
            </a:r>
            <a:r>
              <a:rPr lang="el-GR" altLang="zh-CN" smtClean="0">
                <a:sym typeface="Symbol" pitchFamily="18" charset="2"/>
              </a:rPr>
              <a:t>Δ</a:t>
            </a:r>
            <a:r>
              <a:rPr lang="el-GR" altLang="zh-CN" i="1" smtClean="0">
                <a:sym typeface="Symbol" pitchFamily="18" charset="2"/>
              </a:rPr>
              <a:t>U</a:t>
            </a:r>
            <a:r>
              <a:rPr lang="en-US" altLang="zh-CN" smtClean="0">
                <a:sym typeface="Symbol" pitchFamily="18" charset="2"/>
              </a:rPr>
              <a:t>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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dx</a:t>
            </a:r>
            <a:r>
              <a:rPr lang="zh-CN" altLang="en-US" smtClean="0"/>
              <a:t>，其中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表示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</a:t>
            </a:r>
            <a:r>
              <a:rPr lang="en-US" altLang="zh-CN" smtClean="0"/>
              <a:t> </a:t>
            </a:r>
          </a:p>
          <a:p>
            <a:pPr marL="565150" indent="-457200" eaLnBrk="1" hangingPunct="1">
              <a:buClr>
                <a:srgbClr val="0000FF"/>
              </a:buClr>
              <a:buSzPct val="100000"/>
              <a:buFontTx/>
              <a:buNone/>
            </a:pPr>
            <a:r>
              <a:rPr lang="zh-CN" altLang="en-US" smtClean="0"/>
              <a:t>	的连续函数，则令所求总量的微元 </a:t>
            </a:r>
            <a:r>
              <a:rPr lang="en-US" altLang="zh-CN" i="1" smtClean="0">
                <a:solidFill>
                  <a:srgbClr val="0000FF"/>
                </a:solidFill>
              </a:rPr>
              <a:t>dU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i="1" smtClean="0">
                <a:solidFill>
                  <a:srgbClr val="0000FF"/>
                </a:solidFill>
              </a:rPr>
              <a:t>dx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；</a:t>
            </a:r>
            <a:endParaRPr lang="en-US" altLang="zh-CN" smtClean="0"/>
          </a:p>
          <a:p>
            <a:pPr marL="565150" indent="-457200" eaLnBrk="1" hangingPunct="1">
              <a:lnSpc>
                <a:spcPct val="200000"/>
              </a:lnSpc>
              <a:buClr>
                <a:srgbClr val="0000FF"/>
              </a:buClr>
              <a:buSzPct val="100000"/>
              <a:buFontTx/>
              <a:buAutoNum type="circleNumDbPlain" startAt="3"/>
            </a:pPr>
            <a:r>
              <a:rPr lang="zh-CN" altLang="en-US" smtClean="0">
                <a:solidFill>
                  <a:srgbClr val="FF0000"/>
                </a:solidFill>
              </a:rPr>
              <a:t>积分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写出表示总量的定积分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3076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元素法的主要步骤</a:t>
            </a:r>
            <a:r>
              <a:rPr lang="zh-CN" altLang="en-US" sz="2700" smtClean="0">
                <a:solidFill>
                  <a:srgbClr val="0000FF"/>
                </a:solidFill>
              </a:rPr>
              <a:t>（课本</a:t>
            </a:r>
            <a:r>
              <a:rPr lang="en-US" altLang="zh-CN" sz="2700" smtClean="0">
                <a:solidFill>
                  <a:srgbClr val="0000FF"/>
                </a:solidFill>
              </a:rPr>
              <a:t>P.275</a:t>
            </a:r>
            <a:r>
              <a:rPr lang="zh-CN" altLang="en-US" sz="2700" smtClean="0">
                <a:solidFill>
                  <a:srgbClr val="0000FF"/>
                </a:solidFill>
              </a:rPr>
              <a:t>）</a:t>
            </a:r>
            <a:endParaRPr lang="zh-CN" altLang="en-US" sz="2700" smtClean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270375" y="5715000"/>
          <a:ext cx="3016250" cy="658813"/>
        </p:xfrm>
        <a:graphic>
          <a:graphicData uri="http://schemas.openxmlformats.org/presentationml/2006/ole">
            <p:oleObj spid="_x0000_s3074" name="Equation" r:id="rId3" imgW="1511280" imgH="330120" progId="Equation.DSMT4">
              <p:embed/>
            </p:oleObj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71813" y="4152900"/>
            <a:ext cx="53578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在几何学上的应用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/>
            <a:r>
              <a:rPr lang="zh-CN" altLang="en-US" smtClean="0"/>
              <a:t>平面图形的面积</a:t>
            </a:r>
            <a:endParaRPr lang="en-US" altLang="zh-CN" smtClean="0"/>
          </a:p>
          <a:p>
            <a:pPr lvl="1"/>
            <a:r>
              <a:rPr lang="zh-CN" altLang="en-US" smtClean="0"/>
              <a:t>体积</a:t>
            </a:r>
            <a:endParaRPr lang="en-US" altLang="zh-CN" smtClean="0"/>
          </a:p>
          <a:p>
            <a:pPr lvl="1"/>
            <a:r>
              <a:rPr lang="zh-CN" altLang="en-US" smtClean="0"/>
              <a:t>平面曲线的弧长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在物理学上的应用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/>
            <a:r>
              <a:rPr lang="zh-CN" altLang="en-US" smtClean="0"/>
              <a:t>变力沿直线所作的功</a:t>
            </a:r>
            <a:endParaRPr lang="en-US" altLang="zh-CN" smtClean="0"/>
          </a:p>
          <a:p>
            <a:pPr lvl="1"/>
            <a:r>
              <a:rPr lang="zh-CN" altLang="en-US" smtClean="0"/>
              <a:t>水压力</a:t>
            </a:r>
            <a:endParaRPr lang="en-US" altLang="zh-CN" smtClean="0"/>
          </a:p>
          <a:p>
            <a:pPr lvl="1"/>
            <a:r>
              <a:rPr lang="zh-CN" altLang="en-US" smtClean="0"/>
              <a:t>引力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定积分的应用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6197</TotalTime>
  <Words>355</Words>
  <Application>Microsoft Office PowerPoint</Application>
  <PresentationFormat>全屏显示(4:3)</PresentationFormat>
  <Paragraphs>78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聚合</vt:lpstr>
      <vt:lpstr>2_聚合</vt:lpstr>
      <vt:lpstr>MathType 6.0 Equation</vt:lpstr>
      <vt:lpstr>第六章    定积分的应用</vt:lpstr>
      <vt:lpstr>引言</vt:lpstr>
      <vt:lpstr>回顾：曲边梯形的面积</vt:lpstr>
      <vt:lpstr>定积分的元素法（微元法）</vt:lpstr>
      <vt:lpstr>元素法的适用范围（课本P.275）</vt:lpstr>
      <vt:lpstr>元素法的主要步骤（课本P.275）</vt:lpstr>
      <vt:lpstr>定积分的应用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431</cp:revision>
  <dcterms:created xsi:type="dcterms:W3CDTF">2010-09-04T05:21:04Z</dcterms:created>
  <dcterms:modified xsi:type="dcterms:W3CDTF">2022-12-08T04:50:46Z</dcterms:modified>
</cp:coreProperties>
</file>