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67" r:id="rId2"/>
    <p:sldId id="468" r:id="rId3"/>
    <p:sldId id="453" r:id="rId4"/>
    <p:sldId id="452" r:id="rId5"/>
    <p:sldId id="454" r:id="rId6"/>
    <p:sldId id="455" r:id="rId7"/>
    <p:sldId id="460" r:id="rId8"/>
    <p:sldId id="462" r:id="rId9"/>
    <p:sldId id="459" r:id="rId10"/>
    <p:sldId id="457" r:id="rId11"/>
    <p:sldId id="464" r:id="rId12"/>
    <p:sldId id="461" r:id="rId13"/>
    <p:sldId id="463" r:id="rId14"/>
    <p:sldId id="465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80" r:id="rId26"/>
    <p:sldId id="481" r:id="rId27"/>
    <p:sldId id="494" r:id="rId28"/>
    <p:sldId id="495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6" r:id="rId38"/>
    <p:sldId id="491" r:id="rId39"/>
    <p:sldId id="493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00CC66"/>
    <a:srgbClr val="FF0000"/>
    <a:srgbClr val="33CC33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06" autoAdjust="0"/>
    <p:restoredTop sz="94708" autoAdjust="0"/>
  </p:normalViewPr>
  <p:slideViewPr>
    <p:cSldViewPr>
      <p:cViewPr varScale="1">
        <p:scale>
          <a:sx n="64" d="100"/>
          <a:sy n="64" d="100"/>
        </p:scale>
        <p:origin x="-932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29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74.wmf"/><Relationship Id="rId7" Type="http://schemas.openxmlformats.org/officeDocument/2006/relationships/image" Target="../media/image187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10" Type="http://schemas.openxmlformats.org/officeDocument/2006/relationships/image" Target="../media/image202.wmf"/><Relationship Id="rId4" Type="http://schemas.openxmlformats.org/officeDocument/2006/relationships/image" Target="../media/image197.wmf"/><Relationship Id="rId9" Type="http://schemas.openxmlformats.org/officeDocument/2006/relationships/image" Target="../media/image18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5" Type="http://schemas.openxmlformats.org/officeDocument/2006/relationships/image" Target="../media/image208.wmf"/><Relationship Id="rId10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4" Type="http://schemas.openxmlformats.org/officeDocument/2006/relationships/image" Target="../media/image22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4" Type="http://schemas.openxmlformats.org/officeDocument/2006/relationships/image" Target="../media/image2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wmf"/><Relationship Id="rId1" Type="http://schemas.openxmlformats.org/officeDocument/2006/relationships/image" Target="../media/image24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1.wmf"/><Relationship Id="rId1" Type="http://schemas.openxmlformats.org/officeDocument/2006/relationships/image" Target="../media/image249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5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5" Type="http://schemas.openxmlformats.org/officeDocument/2006/relationships/image" Target="../media/image257.wmf"/><Relationship Id="rId10" Type="http://schemas.openxmlformats.org/officeDocument/2006/relationships/image" Target="../media/image262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18FF99B-443A-4388-BFE5-3E2EB66F4475}" type="datetimeFigureOut">
              <a:rPr lang="zh-CN" altLang="en-US"/>
              <a:pPr>
                <a:defRPr/>
              </a:pPr>
              <a:t>2022/12/8</a:t>
            </a:fld>
            <a:endParaRPr lang="en-US" altLang="zh-CN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1FC38CE-C558-457C-B566-CA62E698F5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1E192CD-BC81-4C3F-B616-B2DF099EA7DC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3CCC6-0A40-40B7-BC90-7E52E672CF13}" type="slidenum">
              <a:rPr lang="zh-CN" altLang="en-US" smtClean="0">
                <a:latin typeface="Arial" pitchFamily="34" charset="0"/>
              </a:rPr>
              <a:pPr/>
              <a:t>27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smtClean="0"/>
              <a:t>心型线的周长是：</a:t>
            </a:r>
            <a:r>
              <a:rPr lang="en-US" altLang="zh-CN" smtClean="0"/>
              <a:t>8a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smtClean="0"/>
              <a:t>心型线的周长是：</a:t>
            </a:r>
            <a:r>
              <a:rPr lang="en-US" altLang="zh-CN" smtClean="0"/>
              <a:t>8a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A1751A4-0810-469F-A007-1ECF7BE98878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04012A-0A63-46B3-B6E2-6D54BC28A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732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D645D-D216-489C-AD4C-355E8F55F125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21CF6-D728-40E3-A948-668774B915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6C44-A43F-4696-9BD9-9155AA543268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DCE91-6D82-418D-8963-A2FC87FCE3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BD102-FE7A-4493-91C4-3343041855AB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57A55-D70B-45FA-B0D2-5EAED17236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9245D-D5E6-4E1C-AF96-186F60508519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241E7-43EE-4848-947D-CB7BF80DFA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1D94F-4EC9-4DC6-B028-0D4681207F28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B803-C91D-4E48-9EE9-631F4DBCB8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3B1EE-49C4-46EF-8FD0-471B9871CEC9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2FB1D-D0FD-4FBE-A5AC-62CD644DF6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8D9-A889-41A2-B237-BA07FBA70C8B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B2E34-A099-4B79-A4FF-0CB2D1165F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7BAC6-39DC-4554-991F-D37A7CFE7105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695-DED8-4BC6-84B5-F71CAC0BE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F9FEE-1144-4B3A-B3F8-E34CEA6E0945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77847-2C68-4380-A3D9-9782CF730C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44876A7-C3CB-49D1-B462-434CBFFB72AD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7C27A9F-61A1-458C-82F5-8DB535EE6F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eg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77.jpeg"/><Relationship Id="rId21" Type="http://schemas.openxmlformats.org/officeDocument/2006/relationships/oleObject" Target="../embeddings/oleObject43.bin"/><Relationship Id="rId7" Type="http://schemas.openxmlformats.org/officeDocument/2006/relationships/image" Target="../media/image81.jpeg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80.jpeg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79.jpeg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78.jpeg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jpeg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94.jpeg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93.jpeg"/><Relationship Id="rId9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1.jpeg"/><Relationship Id="rId5" Type="http://schemas.openxmlformats.org/officeDocument/2006/relationships/image" Target="../media/image100.jpeg"/><Relationship Id="rId4" Type="http://schemas.openxmlformats.org/officeDocument/2006/relationships/image" Target="../media/image99.jpeg"/><Relationship Id="rId9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2.xml"/><Relationship Id="rId5" Type="http://schemas.openxmlformats.org/officeDocument/2006/relationships/oleObject" Target="../embeddings/oleObject57.bin"/><Relationship Id="rId4" Type="http://schemas.openxmlformats.org/officeDocument/2006/relationships/image" Target="../media/image8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jpeg"/><Relationship Id="rId7" Type="http://schemas.openxmlformats.org/officeDocument/2006/relationships/image" Target="../media/image108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jpeg"/><Relationship Id="rId5" Type="http://schemas.openxmlformats.org/officeDocument/2006/relationships/image" Target="../media/image106.jpeg"/><Relationship Id="rId10" Type="http://schemas.openxmlformats.org/officeDocument/2006/relationships/image" Target="../media/image111.png"/><Relationship Id="rId4" Type="http://schemas.openxmlformats.org/officeDocument/2006/relationships/image" Target="../media/image105.jpe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jpeg"/><Relationship Id="rId13" Type="http://schemas.openxmlformats.org/officeDocument/2006/relationships/image" Target="../media/image123.jpeg"/><Relationship Id="rId3" Type="http://schemas.openxmlformats.org/officeDocument/2006/relationships/image" Target="../media/image113.jpeg"/><Relationship Id="rId7" Type="http://schemas.openxmlformats.org/officeDocument/2006/relationships/image" Target="../media/image117.jpeg"/><Relationship Id="rId12" Type="http://schemas.openxmlformats.org/officeDocument/2006/relationships/image" Target="../media/image122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jpeg"/><Relationship Id="rId11" Type="http://schemas.openxmlformats.org/officeDocument/2006/relationships/image" Target="../media/image121.jpeg"/><Relationship Id="rId5" Type="http://schemas.openxmlformats.org/officeDocument/2006/relationships/image" Target="../media/image115.jpeg"/><Relationship Id="rId10" Type="http://schemas.openxmlformats.org/officeDocument/2006/relationships/image" Target="../media/image120.jpeg"/><Relationship Id="rId4" Type="http://schemas.openxmlformats.org/officeDocument/2006/relationships/image" Target="../media/image114.jpeg"/><Relationship Id="rId9" Type="http://schemas.openxmlformats.org/officeDocument/2006/relationships/image" Target="../media/image1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jpeg"/><Relationship Id="rId13" Type="http://schemas.openxmlformats.org/officeDocument/2006/relationships/oleObject" Target="../embeddings/oleObject58.bin"/><Relationship Id="rId3" Type="http://schemas.openxmlformats.org/officeDocument/2006/relationships/audio" Target="../media/audio1.wav"/><Relationship Id="rId7" Type="http://schemas.openxmlformats.org/officeDocument/2006/relationships/image" Target="../media/image131.jpeg"/><Relationship Id="rId12" Type="http://schemas.openxmlformats.org/officeDocument/2006/relationships/image" Target="../media/image136.jpeg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0.jpeg"/><Relationship Id="rId11" Type="http://schemas.openxmlformats.org/officeDocument/2006/relationships/image" Target="../media/image135.jpeg"/><Relationship Id="rId5" Type="http://schemas.openxmlformats.org/officeDocument/2006/relationships/image" Target="../media/image129.jpeg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134.jpeg"/><Relationship Id="rId4" Type="http://schemas.openxmlformats.org/officeDocument/2006/relationships/image" Target="../media/image128.jpeg"/><Relationship Id="rId9" Type="http://schemas.openxmlformats.org/officeDocument/2006/relationships/image" Target="../media/image133.jpeg"/><Relationship Id="rId1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141.jpeg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jpeg"/><Relationship Id="rId3" Type="http://schemas.openxmlformats.org/officeDocument/2006/relationships/audio" Target="../media/audio1.wav"/><Relationship Id="rId7" Type="http://schemas.openxmlformats.org/officeDocument/2006/relationships/image" Target="../media/image148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7.jpeg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146.jpeg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145.jpeg"/><Relationship Id="rId9" Type="http://schemas.openxmlformats.org/officeDocument/2006/relationships/image" Target="../media/image15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2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7.png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6.png"/><Relationship Id="rId11" Type="http://schemas.openxmlformats.org/officeDocument/2006/relationships/oleObject" Target="../embeddings/oleObject70.bin"/><Relationship Id="rId5" Type="http://schemas.openxmlformats.org/officeDocument/2006/relationships/image" Target="../media/image155.png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0.png"/><Relationship Id="rId12" Type="http://schemas.openxmlformats.org/officeDocument/2006/relationships/oleObject" Target="../embeddings/oleObject73.bin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5.xml"/><Relationship Id="rId16" Type="http://schemas.openxmlformats.org/officeDocument/2006/relationships/slide" Target="slide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9.png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168.png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173.png"/><Relationship Id="rId19" Type="http://schemas.openxmlformats.org/officeDocument/2006/relationships/oleObject" Target="../embeddings/oleObject79.bin"/><Relationship Id="rId4" Type="http://schemas.openxmlformats.org/officeDocument/2006/relationships/audio" Target="../media/audio1.wav"/><Relationship Id="rId9" Type="http://schemas.openxmlformats.org/officeDocument/2006/relationships/image" Target="../media/image172.png"/><Relationship Id="rId14" Type="http://schemas.openxmlformats.org/officeDocument/2006/relationships/oleObject" Target="../embeddings/oleObject7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177.png"/><Relationship Id="rId9" Type="http://schemas.openxmlformats.org/officeDocument/2006/relationships/oleObject" Target="../embeddings/oleObject8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oleObject" Target="../embeddings/oleObject8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1.png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9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193.png"/><Relationship Id="rId4" Type="http://schemas.openxmlformats.org/officeDocument/2006/relationships/image" Target="../media/image190.png"/><Relationship Id="rId9" Type="http://schemas.openxmlformats.org/officeDocument/2006/relationships/image" Target="../media/image192.jpeg"/><Relationship Id="rId14" Type="http://schemas.openxmlformats.org/officeDocument/2006/relationships/oleObject" Target="../embeddings/oleObject8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1.bin"/><Relationship Id="rId15" Type="http://schemas.openxmlformats.org/officeDocument/2006/relationships/image" Target="../media/image193.png"/><Relationship Id="rId10" Type="http://schemas.openxmlformats.org/officeDocument/2006/relationships/image" Target="../media/image203.png"/><Relationship Id="rId4" Type="http://schemas.openxmlformats.org/officeDocument/2006/relationships/image" Target="../media/image190.png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9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oleObject" Target="../embeddings/oleObject109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1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215.png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2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slide" Target="slide2.xml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3.jpeg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2.jpeg"/><Relationship Id="rId4" Type="http://schemas.openxmlformats.org/officeDocument/2006/relationships/audio" Target="../media/audio1.wav"/><Relationship Id="rId9" Type="http://schemas.openxmlformats.org/officeDocument/2006/relationships/oleObject" Target="../embeddings/oleObject11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8.png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8.bin"/><Relationship Id="rId10" Type="http://schemas.openxmlformats.org/officeDocument/2006/relationships/oleObject" Target="../embeddings/oleObject121.bin"/><Relationship Id="rId4" Type="http://schemas.openxmlformats.org/officeDocument/2006/relationships/audio" Target="../media/audio3.wav"/><Relationship Id="rId9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image" Target="../media/image235.png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slide" Target="slide33.xml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6.bin"/><Relationship Id="rId5" Type="http://schemas.openxmlformats.org/officeDocument/2006/relationships/slide" Target="slide35.xml"/><Relationship Id="rId4" Type="http://schemas.openxmlformats.org/officeDocument/2006/relationships/slide" Target="slide34.xml"/><Relationship Id="rId9" Type="http://schemas.openxmlformats.org/officeDocument/2006/relationships/oleObject" Target="../embeddings/oleObject1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7.jpeg"/><Relationship Id="rId11" Type="http://schemas.openxmlformats.org/officeDocument/2006/relationships/slide" Target="slide32.xml"/><Relationship Id="rId5" Type="http://schemas.openxmlformats.org/officeDocument/2006/relationships/image" Target="../media/image246.jpeg"/><Relationship Id="rId10" Type="http://schemas.openxmlformats.org/officeDocument/2006/relationships/oleObject" Target="../embeddings/oleObject133.bin"/><Relationship Id="rId4" Type="http://schemas.openxmlformats.org/officeDocument/2006/relationships/image" Target="../media/image245.jpeg"/><Relationship Id="rId9" Type="http://schemas.openxmlformats.org/officeDocument/2006/relationships/oleObject" Target="../embeddings/oleObject13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slide" Target="slide32.xml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slide" Target="slide32.xml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oleObject" Target="../embeddings/oleObject150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oleObject149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53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3.bin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52.bin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Relationship Id="rId14" Type="http://schemas.openxmlformats.org/officeDocument/2006/relationships/oleObject" Target="../embeddings/oleObject15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jpe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1.jpeg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jpeg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39.jpeg"/><Relationship Id="rId15" Type="http://schemas.openxmlformats.org/officeDocument/2006/relationships/image" Target="../media/image42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38.jpeg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2.jpeg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1.jpe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50.jpeg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49.jpeg"/><Relationship Id="rId9" Type="http://schemas.openxmlformats.org/officeDocument/2006/relationships/image" Target="../media/image54.jpeg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oleObject" Target="../embeddings/oleObject26.bin"/><Relationship Id="rId18" Type="http://schemas.openxmlformats.org/officeDocument/2006/relationships/slide" Target="slide2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1.jpeg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jpeg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49.jpeg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smtClean="0">
                <a:ea typeface="楷体_GB2312"/>
              </a:rPr>
              <a:t>第六章    </a:t>
            </a:r>
            <a:r>
              <a:rPr lang="zh-CN" altLang="en-US" sz="4800" dirty="0" smtClean="0">
                <a:ea typeface="楷体_GB2312"/>
              </a:rPr>
              <a:t>定积分的应用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32771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第二节    定积分在几何学上的应用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极坐标系下平面图形的面积</a:t>
            </a:r>
          </a:p>
        </p:txBody>
      </p:sp>
      <p:pic>
        <p:nvPicPr>
          <p:cNvPr id="35843" name="Picture 5" descr="平面图形的面积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613" y="1463675"/>
            <a:ext cx="82296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平面图形的面积4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3" y="146367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平面图形的面积4-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613" y="146367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平面图形的面积4-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613" y="146367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平面图形的面积4-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5613" y="146367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descr="平面图形的面积4-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5613" y="146367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>
            <a:off x="857250" y="3500438"/>
            <a:ext cx="1557338" cy="612775"/>
          </a:xfrm>
          <a:prstGeom prst="wedgeRoundRectCallout">
            <a:avLst>
              <a:gd name="adj1" fmla="val 45962"/>
              <a:gd name="adj2" fmla="val 81193"/>
              <a:gd name="adj3" fmla="val 16667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曲边扇形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5857875" y="2390775"/>
          <a:ext cx="1641475" cy="752475"/>
        </p:xfrm>
        <a:graphic>
          <a:graphicData uri="http://schemas.openxmlformats.org/presentationml/2006/ole">
            <p:oleObj spid="_x0000_s6146" name="Equation" r:id="rId9" imgW="1028520" imgH="469800" progId="Equation.DSMT4">
              <p:embed/>
            </p:oleObj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5857875" y="1500188"/>
          <a:ext cx="1450975" cy="385762"/>
        </p:xfrm>
        <a:graphic>
          <a:graphicData uri="http://schemas.openxmlformats.org/presentationml/2006/ole">
            <p:oleObj spid="_x0000_s6147" name="Equation" r:id="rId10" imgW="914400" imgH="241200" progId="Equation.DSMT4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5857875" y="1965325"/>
          <a:ext cx="2803525" cy="346075"/>
        </p:xfrm>
        <a:graphic>
          <a:graphicData uri="http://schemas.openxmlformats.org/presentationml/2006/ole">
            <p:oleObj spid="_x0000_s6148" name="Equation" r:id="rId11" imgW="1765080" imgH="215640" progId="Equation.DSMT4">
              <p:embed/>
            </p:oleObj>
          </a:graphicData>
        </a:graphic>
      </p:graphicFrame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1120775" y="1604963"/>
            <a:ext cx="1570038" cy="1517650"/>
            <a:chOff x="2405874" y="1317614"/>
            <a:chExt cx="1570951" cy="1517673"/>
          </a:xfrm>
        </p:grpSpPr>
        <p:cxnSp>
          <p:nvCxnSpPr>
            <p:cNvPr id="6173" name="AutoShape 10"/>
            <p:cNvCxnSpPr>
              <a:cxnSpLocks noChangeShapeType="1"/>
            </p:cNvCxnSpPr>
            <p:nvPr/>
          </p:nvCxnSpPr>
          <p:spPr bwMode="auto">
            <a:xfrm>
              <a:off x="2536825" y="2517775"/>
              <a:ext cx="1440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aphicFrame>
          <p:nvGraphicFramePr>
            <p:cNvPr id="7" name="Object 14"/>
            <p:cNvGraphicFramePr>
              <a:graphicFrameLocks noChangeAspect="1"/>
            </p:cNvGraphicFramePr>
            <p:nvPr/>
          </p:nvGraphicFramePr>
          <p:xfrm>
            <a:off x="2405874" y="2551125"/>
            <a:ext cx="261938" cy="284162"/>
          </p:xfrm>
          <a:graphic>
            <a:graphicData uri="http://schemas.openxmlformats.org/presentationml/2006/ole">
              <p:oleObj spid="_x0000_s6155" name="Equation" r:id="rId12" imgW="164880" imgH="177480" progId="Equation.DSMT4">
                <p:embed/>
              </p:oleObj>
            </a:graphicData>
          </a:graphic>
        </p:graphicFrame>
        <p:cxnSp>
          <p:nvCxnSpPr>
            <p:cNvPr id="6174" name="AutoShape 10"/>
            <p:cNvCxnSpPr>
              <a:cxnSpLocks noChangeShapeType="1"/>
            </p:cNvCxnSpPr>
            <p:nvPr/>
          </p:nvCxnSpPr>
          <p:spPr bwMode="auto">
            <a:xfrm rot="-5400000">
              <a:off x="1994612" y="2082919"/>
              <a:ext cx="1440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6175" name="AutoShape 10"/>
            <p:cNvCxnSpPr>
              <a:cxnSpLocks noChangeShapeType="1"/>
            </p:cNvCxnSpPr>
            <p:nvPr/>
          </p:nvCxnSpPr>
          <p:spPr bwMode="auto">
            <a:xfrm rot="5400000" flipH="1" flipV="1">
              <a:off x="2711634" y="1902037"/>
              <a:ext cx="614011" cy="58817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oval" w="med" len="med"/>
            </a:ln>
          </p:spPr>
        </p:cxnSp>
        <p:graphicFrame>
          <p:nvGraphicFramePr>
            <p:cNvPr id="8" name="Object 15"/>
            <p:cNvGraphicFramePr>
              <a:graphicFrameLocks noChangeAspect="1"/>
            </p:cNvGraphicFramePr>
            <p:nvPr/>
          </p:nvGraphicFramePr>
          <p:xfrm>
            <a:off x="3722671" y="2609862"/>
            <a:ext cx="223838" cy="225425"/>
          </p:xfrm>
          <a:graphic>
            <a:graphicData uri="http://schemas.openxmlformats.org/presentationml/2006/ole">
              <p:oleObj spid="_x0000_s6156" name="Equation" r:id="rId13" imgW="139680" imgH="139680" progId="Equation.DSMT4">
                <p:embed/>
              </p:oleObj>
            </a:graphicData>
          </a:graphic>
        </p:graphicFrame>
        <p:graphicFrame>
          <p:nvGraphicFramePr>
            <p:cNvPr id="10" name="Object 16"/>
            <p:cNvGraphicFramePr>
              <a:graphicFrameLocks noChangeAspect="1"/>
            </p:cNvGraphicFramePr>
            <p:nvPr/>
          </p:nvGraphicFramePr>
          <p:xfrm>
            <a:off x="2448737" y="1317614"/>
            <a:ext cx="219075" cy="260350"/>
          </p:xfrm>
          <a:graphic>
            <a:graphicData uri="http://schemas.openxmlformats.org/presentationml/2006/ole">
              <p:oleObj spid="_x0000_s6157" name="Equation" r:id="rId14" imgW="139680" imgH="164880" progId="Equation.DSMT4">
                <p:embed/>
              </p:oleObj>
            </a:graphicData>
          </a:graphic>
        </p:graphicFrame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2979732" y="1493830"/>
            <a:ext cx="806450" cy="323850"/>
          </p:xfrm>
          <a:graphic>
            <a:graphicData uri="http://schemas.openxmlformats.org/presentationml/2006/ole">
              <p:oleObj spid="_x0000_s6158" name="Equation" r:id="rId15" imgW="507960" imgH="203040" progId="Equation.DSMT4">
                <p:embed/>
              </p:oleObj>
            </a:graphicData>
          </a:graphic>
        </p:graphicFrame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1436688" y="2176463"/>
            <a:ext cx="593725" cy="655637"/>
            <a:chOff x="2907746" y="1720961"/>
            <a:chExt cx="593467" cy="657567"/>
          </a:xfrm>
        </p:grpSpPr>
        <p:cxnSp>
          <p:nvCxnSpPr>
            <p:cNvPr id="28" name="直接连接符 27"/>
            <p:cNvCxnSpPr/>
            <p:nvPr/>
          </p:nvCxnSpPr>
          <p:spPr>
            <a:xfrm rot="5400000">
              <a:off x="3175616" y="2052931"/>
              <a:ext cx="649607" cy="1587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907746" y="1720961"/>
              <a:ext cx="576012" cy="1592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24"/>
          <p:cNvGrpSpPr>
            <a:grpSpLocks/>
          </p:cNvGrpSpPr>
          <p:nvPr/>
        </p:nvGrpSpPr>
        <p:grpSpPr bwMode="auto">
          <a:xfrm>
            <a:off x="1428750" y="2430463"/>
            <a:ext cx="531813" cy="477837"/>
            <a:chOff x="2714612" y="2143116"/>
            <a:chExt cx="531882" cy="478323"/>
          </a:xfrm>
        </p:grpSpPr>
        <p:graphicFrame>
          <p:nvGraphicFramePr>
            <p:cNvPr id="20" name="Object 18"/>
            <p:cNvGraphicFramePr>
              <a:graphicFrameLocks noChangeAspect="1"/>
            </p:cNvGraphicFramePr>
            <p:nvPr/>
          </p:nvGraphicFramePr>
          <p:xfrm>
            <a:off x="2968682" y="2143116"/>
            <a:ext cx="277812" cy="355600"/>
          </p:xfrm>
          <a:graphic>
            <a:graphicData uri="http://schemas.openxmlformats.org/presentationml/2006/ole">
              <p:oleObj spid="_x0000_s6154" name="Equation" r:id="rId16" imgW="139680" imgH="177480" progId="Equation.DSMT4">
                <p:embed/>
              </p:oleObj>
            </a:graphicData>
          </a:graphic>
        </p:graphicFrame>
        <p:sp>
          <p:nvSpPr>
            <p:cNvPr id="32" name="弧形 31"/>
            <p:cNvSpPr/>
            <p:nvPr/>
          </p:nvSpPr>
          <p:spPr>
            <a:xfrm>
              <a:off x="2714612" y="2375127"/>
              <a:ext cx="285787" cy="246312"/>
            </a:xfrm>
            <a:prstGeom prst="arc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33" name="Object 19"/>
          <p:cNvGraphicFramePr>
            <a:graphicFrameLocks noChangeAspect="1"/>
          </p:cNvGraphicFramePr>
          <p:nvPr/>
        </p:nvGraphicFramePr>
        <p:xfrm>
          <a:off x="620713" y="2819400"/>
          <a:ext cx="544512" cy="323850"/>
        </p:xfrm>
        <a:graphic>
          <a:graphicData uri="http://schemas.openxmlformats.org/presentationml/2006/ole">
            <p:oleObj spid="_x0000_s6149" name="Equation" r:id="rId17" imgW="342720" imgH="203040" progId="Equation.DSMT4">
              <p:embed/>
            </p:oleObj>
          </a:graphicData>
        </a:graphic>
      </p:graphicFrame>
      <p:graphicFrame>
        <p:nvGraphicFramePr>
          <p:cNvPr id="34" name="Object 20"/>
          <p:cNvGraphicFramePr>
            <a:graphicFrameLocks noChangeAspect="1"/>
          </p:cNvGraphicFramePr>
          <p:nvPr/>
        </p:nvGraphicFramePr>
        <p:xfrm>
          <a:off x="2670175" y="2819400"/>
          <a:ext cx="544513" cy="323850"/>
        </p:xfrm>
        <a:graphic>
          <a:graphicData uri="http://schemas.openxmlformats.org/presentationml/2006/ole">
            <p:oleObj spid="_x0000_s6150" name="Equation" r:id="rId18" imgW="342720" imgH="203040" progId="Equation.DSMT4">
              <p:embed/>
            </p:oleObj>
          </a:graphicData>
        </a:graphic>
      </p:graphicFrame>
      <p:graphicFrame>
        <p:nvGraphicFramePr>
          <p:cNvPr id="35" name="Object 21"/>
          <p:cNvGraphicFramePr>
            <a:graphicFrameLocks noChangeAspect="1"/>
          </p:cNvGraphicFramePr>
          <p:nvPr/>
        </p:nvGraphicFramePr>
        <p:xfrm>
          <a:off x="1735138" y="1533525"/>
          <a:ext cx="765175" cy="323850"/>
        </p:xfrm>
        <a:graphic>
          <a:graphicData uri="http://schemas.openxmlformats.org/presentationml/2006/ole">
            <p:oleObj spid="_x0000_s6151" name="Equation" r:id="rId19" imgW="482400" imgH="203040" progId="Equation.DSMT4">
              <p:embed/>
            </p:oleObj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4054475" y="3929063"/>
          <a:ext cx="1946275" cy="709612"/>
        </p:xfrm>
        <a:graphic>
          <a:graphicData uri="http://schemas.openxmlformats.org/presentationml/2006/ole">
            <p:oleObj spid="_x0000_s6152" name="Equation" r:id="rId20" imgW="1218960" imgH="444240" progId="Equation.DSMT4">
              <p:embed/>
            </p:oleObj>
          </a:graphicData>
        </a:graphic>
      </p:graphicFrame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4143375" y="3500438"/>
          <a:ext cx="1298575" cy="323850"/>
        </p:xfrm>
        <a:graphic>
          <a:graphicData uri="http://schemas.openxmlformats.org/presentationml/2006/ole">
            <p:oleObj spid="_x0000_s6153" name="Equation" r:id="rId21" imgW="81252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589088" y="1052513"/>
          <a:ext cx="4927600" cy="2514600"/>
        </p:xfrm>
        <a:graphic>
          <a:graphicData uri="http://schemas.openxmlformats.org/presentationml/2006/ole">
            <p:oleObj spid="_x0000_s7170" name="Equation" r:id="rId4" imgW="2463480" imgH="1257120" progId="Equation.DSMT4">
              <p:embed/>
            </p:oleObj>
          </a:graphicData>
        </a:graphic>
      </p:graphicFrame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求双纽线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en-US" altLang="zh-CN" smtClean="0"/>
              <a:t> cos2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所围成的平面图形的面积．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469900" y="4365625"/>
          <a:ext cx="8026400" cy="812800"/>
        </p:xfrm>
        <a:graphic>
          <a:graphicData uri="http://schemas.openxmlformats.org/presentationml/2006/ole">
            <p:oleObj spid="_x0000_s7171" name="Equation" r:id="rId5" imgW="4012920" imgH="406080" progId="Equation.DSMT4">
              <p:embed/>
            </p:oleObj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469900" y="5280025"/>
          <a:ext cx="8204200" cy="812800"/>
        </p:xfrm>
        <a:graphic>
          <a:graphicData uri="http://schemas.openxmlformats.org/presentationml/2006/ole">
            <p:oleObj spid="_x0000_s7172" name="Equation" r:id="rId6" imgW="4101840" imgH="4060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54250" y="4437063"/>
            <a:ext cx="1871663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 flipH="1">
            <a:off x="4125913" y="4437063"/>
            <a:ext cx="2533650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6659563" y="4437063"/>
            <a:ext cx="1944687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2297113" y="5343525"/>
            <a:ext cx="2016125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 flipH="1">
            <a:off x="4313238" y="5343525"/>
            <a:ext cx="2533650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6846888" y="5343525"/>
            <a:ext cx="1944687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2901950" y="1028700"/>
            <a:ext cx="3686175" cy="889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901950" y="1847850"/>
            <a:ext cx="3686175" cy="889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901950" y="2698750"/>
            <a:ext cx="3686175" cy="889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307013" y="1111250"/>
            <a:ext cx="755650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63900" y="1111250"/>
            <a:ext cx="576263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2470150" y="1000125"/>
          <a:ext cx="1101725" cy="241300"/>
        </p:xfrm>
        <a:graphic>
          <a:graphicData uri="http://schemas.openxmlformats.org/presentationml/2006/ole">
            <p:oleObj spid="_x0000_s7173" name="Equation" r:id="rId7" imgW="812520" imgH="177480" progId="Equation.DSMT4">
              <p:embed/>
            </p:oleObj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2520950" y="2663825"/>
          <a:ext cx="998538" cy="241300"/>
        </p:xfrm>
        <a:graphic>
          <a:graphicData uri="http://schemas.openxmlformats.org/presentationml/2006/ole">
            <p:oleObj spid="_x0000_s7174" name="Equation" r:id="rId8" imgW="73656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求双纽线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en-US" altLang="zh-CN" smtClean="0"/>
              <a:t> cos2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所围成的平面图形的面积．</a:t>
            </a:r>
          </a:p>
        </p:txBody>
      </p:sp>
      <p:pic>
        <p:nvPicPr>
          <p:cNvPr id="44036" name="Picture 4" descr="p264-ex5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370013"/>
            <a:ext cx="53340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p264-ex5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1370013"/>
            <a:ext cx="53340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p264-ex5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1370013"/>
            <a:ext cx="53340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Line 7"/>
          <p:cNvSpPr>
            <a:spLocks noChangeAspect="1" noChangeShapeType="1"/>
          </p:cNvSpPr>
          <p:nvPr/>
        </p:nvSpPr>
        <p:spPr bwMode="auto">
          <a:xfrm flipV="1">
            <a:off x="2976563" y="2162175"/>
            <a:ext cx="3019425" cy="30257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0" name="Line 8"/>
          <p:cNvSpPr>
            <a:spLocks noChangeAspect="1" noChangeShapeType="1"/>
          </p:cNvSpPr>
          <p:nvPr/>
        </p:nvSpPr>
        <p:spPr bwMode="auto">
          <a:xfrm rot="5400000" flipV="1">
            <a:off x="2976563" y="2159000"/>
            <a:ext cx="3019425" cy="30257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457200" y="1049338"/>
          <a:ext cx="3251200" cy="889000"/>
        </p:xfrm>
        <a:graphic>
          <a:graphicData uri="http://schemas.openxmlformats.org/presentationml/2006/ole">
            <p:oleObj spid="_x0000_s8194" name="Equation" r:id="rId7" imgW="1625400" imgH="444240" progId="Equation.DSMT4">
              <p:embed/>
            </p:oleObj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4751388" y="4797425"/>
          <a:ext cx="3759200" cy="812800"/>
        </p:xfrm>
        <a:graphic>
          <a:graphicData uri="http://schemas.openxmlformats.org/presentationml/2006/ole">
            <p:oleObj spid="_x0000_s8195" name="Equation" r:id="rId8" imgW="1879560" imgH="406080" progId="Equation.DSMT4">
              <p:embed/>
            </p:oleObj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4992688" y="5945188"/>
          <a:ext cx="2387600" cy="660400"/>
        </p:xfrm>
        <a:graphic>
          <a:graphicData uri="http://schemas.openxmlformats.org/presentationml/2006/ole">
            <p:oleObj spid="_x0000_s8196" name="Equation" r:id="rId9" imgW="1193760" imgH="33012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457950" y="4768850"/>
            <a:ext cx="2074863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645275" y="5964238"/>
            <a:ext cx="792163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17"/>
          <p:cNvGrpSpPr>
            <a:grpSpLocks/>
          </p:cNvGrpSpPr>
          <p:nvPr/>
        </p:nvGrpSpPr>
        <p:grpSpPr bwMode="auto">
          <a:xfrm flipH="1">
            <a:off x="2980497" y="2202277"/>
            <a:ext cx="1476375" cy="2605087"/>
            <a:chOff x="4490623" y="2191992"/>
            <a:chExt cx="1476000" cy="2606134"/>
          </a:xfrm>
        </p:grpSpPr>
        <p:cxnSp>
          <p:nvCxnSpPr>
            <p:cNvPr id="19" name="直接连接符 18"/>
            <p:cNvCxnSpPr/>
            <p:nvPr/>
          </p:nvCxnSpPr>
          <p:spPr>
            <a:xfrm rot="16200000" flipH="1">
              <a:off x="4490257" y="3682031"/>
              <a:ext cx="1116461" cy="111572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490623" y="2191992"/>
              <a:ext cx="1476000" cy="144044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20"/>
          <p:cNvGrpSpPr>
            <a:grpSpLocks/>
          </p:cNvGrpSpPr>
          <p:nvPr/>
        </p:nvGrpSpPr>
        <p:grpSpPr bwMode="auto">
          <a:xfrm>
            <a:off x="4491038" y="2192338"/>
            <a:ext cx="1476375" cy="2605087"/>
            <a:chOff x="4490623" y="2191992"/>
            <a:chExt cx="1476000" cy="2606134"/>
          </a:xfrm>
        </p:grpSpPr>
        <p:cxnSp>
          <p:nvCxnSpPr>
            <p:cNvPr id="22" name="直接连接符 21"/>
            <p:cNvCxnSpPr/>
            <p:nvPr/>
          </p:nvCxnSpPr>
          <p:spPr>
            <a:xfrm rot="16200000" flipH="1">
              <a:off x="4490257" y="3682031"/>
              <a:ext cx="1116461" cy="111572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490623" y="2191992"/>
              <a:ext cx="1476000" cy="144044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4786313" y="900113"/>
          <a:ext cx="2565400" cy="547687"/>
        </p:xfrm>
        <a:graphic>
          <a:graphicData uri="http://schemas.openxmlformats.org/presentationml/2006/ole">
            <p:oleObj spid="_x0000_s8197" name="Equation" r:id="rId10" imgW="1904760" imgH="406080" progId="Equation.DSMT4">
              <p:embed/>
            </p:oleObj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4786313" y="1543050"/>
          <a:ext cx="2579687" cy="528638"/>
        </p:xfrm>
        <a:graphic>
          <a:graphicData uri="http://schemas.openxmlformats.org/presentationml/2006/ole">
            <p:oleObj spid="_x0000_s8198" name="Equation" r:id="rId11" imgW="198108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  <p:bldP spid="44040" grpId="0" animBg="1"/>
      <p:bldP spid="7" grpId="0" animBg="1"/>
      <p:bldP spid="61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P.277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求心形线 </a:t>
            </a:r>
            <a:r>
              <a:rPr lang="en-US" altLang="zh-CN" i="1" smtClean="0"/>
              <a:t>r</a:t>
            </a:r>
            <a:r>
              <a:rPr lang="en-US" altLang="zh-CN" smtClean="0"/>
              <a:t> = </a:t>
            </a:r>
            <a:r>
              <a:rPr lang="en-US" altLang="zh-CN" i="1" smtClean="0"/>
              <a:t>a </a:t>
            </a:r>
            <a:r>
              <a:rPr lang="en-US" altLang="zh-CN" smtClean="0"/>
              <a:t>(1+ 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)</a:t>
            </a:r>
            <a:r>
              <a:rPr lang="zh-CN" altLang="en-US" smtClean="0"/>
              <a:t>所围图形的面积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en-US" altLang="zh-CN" smtClean="0"/>
              <a:t> &gt; 0</a:t>
            </a:r>
            <a:r>
              <a:rPr lang="zh-CN" altLang="en-US" smtClean="0"/>
              <a:t>）．</a:t>
            </a:r>
          </a:p>
        </p:txBody>
      </p:sp>
      <p:pic>
        <p:nvPicPr>
          <p:cNvPr id="52230" name="Picture 6" descr="p264-ex6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0750" y="2000250"/>
            <a:ext cx="4762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7" descr="p264-ex6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0750" y="2000250"/>
            <a:ext cx="4762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8" descr="p264-ex6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90750" y="2000250"/>
            <a:ext cx="4762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4510088" y="4797425"/>
          <a:ext cx="4241800" cy="812800"/>
        </p:xfrm>
        <a:graphic>
          <a:graphicData uri="http://schemas.openxmlformats.org/presentationml/2006/ole">
            <p:oleObj spid="_x0000_s9218" name="Equation" r:id="rId7" imgW="2120760" imgH="406080" progId="Equation.DSMT4">
              <p:embed/>
            </p:oleObj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4713288" y="5868988"/>
          <a:ext cx="2667000" cy="812800"/>
        </p:xfrm>
        <a:graphic>
          <a:graphicData uri="http://schemas.openxmlformats.org/presentationml/2006/ole">
            <p:oleObj spid="_x0000_s9219" name="Equation" r:id="rId8" imgW="1333440" imgH="4060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213475" y="4768850"/>
            <a:ext cx="2722563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213475" y="5892800"/>
            <a:ext cx="1368425" cy="790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95300" y="1239838"/>
          <a:ext cx="2514600" cy="508000"/>
        </p:xfrm>
        <a:graphic>
          <a:graphicData uri="http://schemas.openxmlformats.org/presentationml/2006/ole">
            <p:oleObj spid="_x0000_s9220" name="Equation" r:id="rId9" imgW="125712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1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平面图形的面积4-6"/>
          <p:cNvPicPr>
            <a:picLocks noChangeAspect="1" noChangeArrowheads="1"/>
          </p:cNvPicPr>
          <p:nvPr/>
        </p:nvPicPr>
        <p:blipFill>
          <a:blip r:embed="rId4"/>
          <a:srcRect t="25079" r="40648"/>
          <a:stretch>
            <a:fillRect/>
          </a:stretch>
        </p:blipFill>
        <p:spPr bwMode="auto">
          <a:xfrm>
            <a:off x="4572000" y="4138613"/>
            <a:ext cx="3286125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小结（</a:t>
            </a:r>
            <a:r>
              <a:rPr lang="en-US" altLang="zh-CN" smtClean="0">
                <a:effectLst/>
              </a:rPr>
              <a:t>1</a:t>
            </a:r>
            <a:r>
              <a:rPr lang="zh-CN" altLang="en-US" smtClean="0">
                <a:effectLst/>
              </a:rPr>
              <a:t>）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直角坐标系下平面图形的面积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思想：</a:t>
            </a:r>
            <a:r>
              <a:rPr lang="zh-CN" altLang="en-US" smtClean="0"/>
              <a:t>小曲边梯形的面积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</a:t>
            </a:r>
            <a:r>
              <a:rPr lang="zh-CN" altLang="en-US" smtClean="0">
                <a:sym typeface="Symbol" pitchFamily="18" charset="2"/>
              </a:rPr>
              <a:t> 小矩形的面积，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	            </a:t>
            </a: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0</a:t>
            </a:r>
            <a:r>
              <a:rPr lang="zh-CN" altLang="en-US" smtClean="0"/>
              <a:t>，则面积微元</a:t>
            </a:r>
            <a:r>
              <a:rPr lang="en-US" altLang="zh-CN" smtClean="0"/>
              <a:t> </a:t>
            </a:r>
            <a:r>
              <a:rPr lang="en-US" altLang="zh-CN" i="1" smtClean="0"/>
              <a:t>dA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i="1" smtClean="0"/>
              <a:t>dx</a:t>
            </a:r>
            <a:r>
              <a:rPr lang="en-US" altLang="zh-CN" smtClean="0"/>
              <a:t> </a:t>
            </a:r>
            <a:r>
              <a:rPr lang="zh-CN" altLang="en-US" smtClean="0"/>
              <a:t>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            </a:t>
            </a: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smtClean="0"/>
              <a:t> 0</a:t>
            </a:r>
            <a:r>
              <a:rPr lang="zh-CN" altLang="en-US" smtClean="0"/>
              <a:t>，则面积微元</a:t>
            </a:r>
            <a:r>
              <a:rPr lang="en-US" altLang="zh-CN" smtClean="0"/>
              <a:t> </a:t>
            </a:r>
            <a:r>
              <a:rPr lang="en-US" altLang="zh-CN" i="1" smtClean="0"/>
              <a:t>dA</a:t>
            </a:r>
            <a:r>
              <a:rPr lang="en-US" altLang="zh-CN" smtClean="0"/>
              <a:t> = </a:t>
            </a:r>
            <a:r>
              <a:rPr lang="en-US" altLang="zh-CN" smtClean="0">
                <a:solidFill>
                  <a:srgbClr val="FF0000"/>
                </a:solidFill>
              </a:rPr>
              <a:t>|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|</a:t>
            </a:r>
            <a:r>
              <a:rPr lang="en-US" altLang="zh-CN" smtClean="0"/>
              <a:t> </a:t>
            </a:r>
            <a:r>
              <a:rPr lang="en-US" altLang="zh-CN" i="1" smtClean="0"/>
              <a:t>dx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endParaRPr lang="zh-CN" altLang="zh-CN" smtClean="0">
              <a:sym typeface="Symbol" pitchFamily="18" charset="2"/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极坐标系下平面图形的面积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zh-CN" altLang="en-US" smtClean="0">
                <a:solidFill>
                  <a:srgbClr val="FF0000"/>
                </a:solidFill>
              </a:rPr>
              <a:t>思想：</a:t>
            </a:r>
            <a:r>
              <a:rPr lang="zh-CN" altLang="en-US" smtClean="0"/>
              <a:t>小曲边扇形的面积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</a:t>
            </a:r>
            <a:r>
              <a:rPr lang="zh-CN" altLang="en-US" smtClean="0">
                <a:sym typeface="Symbol" pitchFamily="18" charset="2"/>
              </a:rPr>
              <a:t> 小圆扇形的面积，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	</a:t>
            </a:r>
            <a:r>
              <a:rPr lang="zh-CN" altLang="en-US" smtClean="0"/>
              <a:t>面积微元</a:t>
            </a:r>
            <a:r>
              <a:rPr lang="en-US" altLang="zh-CN" smtClean="0"/>
              <a:t> </a:t>
            </a:r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2214563" y="4868863"/>
          <a:ext cx="2336800" cy="812800"/>
        </p:xfrm>
        <a:graphic>
          <a:graphicData uri="http://schemas.openxmlformats.org/presentationml/2006/ole">
            <p:oleObj spid="_x0000_s10242" name="Equation" r:id="rId5" imgW="1168200" imgH="406080" progId="Equation.DSMT4">
              <p:embed/>
            </p:oleObj>
          </a:graphicData>
        </a:graphic>
      </p:graphicFrame>
      <p:sp>
        <p:nvSpPr>
          <p:cNvPr id="5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旋转体</a:t>
            </a:r>
            <a:endParaRPr lang="en-US" altLang="zh-CN" smtClean="0">
              <a:effectLst/>
            </a:endParaRPr>
          </a:p>
        </p:txBody>
      </p:sp>
      <p:sp>
        <p:nvSpPr>
          <p:cNvPr id="5123" name="Rectangle 9"/>
          <p:cNvSpPr>
            <a:spLocks noGrp="1"/>
          </p:cNvSpPr>
          <p:nvPr>
            <p:ph type="body" sz="half" idx="4294967295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由一个平面图形绕该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平面内一条直线旋转一周所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形成的立体称为</a:t>
            </a:r>
            <a:r>
              <a:rPr lang="zh-CN" altLang="en-US" smtClean="0">
                <a:solidFill>
                  <a:srgbClr val="FF0000"/>
                </a:solidFill>
              </a:rPr>
              <a:t>旋转体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这条直线称为</a:t>
            </a:r>
            <a:r>
              <a:rPr lang="zh-CN" altLang="en-US" smtClean="0">
                <a:solidFill>
                  <a:srgbClr val="FF0000"/>
                </a:solidFill>
              </a:rPr>
              <a:t>旋转轴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pic>
        <p:nvPicPr>
          <p:cNvPr id="36868" name="Picture 7" descr="旋转体1"/>
          <p:cNvPicPr>
            <a:picLocks noChangeAspect="1" noChangeArrowheads="1"/>
          </p:cNvPicPr>
          <p:nvPr>
            <p:ph type="clipArt"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55613" y="1481138"/>
            <a:ext cx="4037012" cy="2882900"/>
          </a:xfrm>
          <a:noFill/>
        </p:spPr>
      </p:pic>
      <p:pic>
        <p:nvPicPr>
          <p:cNvPr id="36874" name="Picture 10" descr="旋转体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613" y="1481138"/>
            <a:ext cx="4035425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8" name="Picture 14" descr="旋转体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3" y="1481138"/>
            <a:ext cx="4035425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7" name="Picture 13" descr="旋转体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613" y="1481138"/>
            <a:ext cx="4035425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6" name="Picture 12" descr="旋转体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613" y="1481138"/>
            <a:ext cx="4035425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Picture 11" descr="旋转体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5613" y="1481138"/>
            <a:ext cx="4035425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4213" y="3844925"/>
            <a:ext cx="247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92175" y="1620838"/>
            <a:ext cx="238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68775" y="3341688"/>
            <a:ext cx="238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403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圆锥和圆柱</a:t>
            </a:r>
            <a:endParaRPr lang="en-US" altLang="zh-CN" smtClean="0">
              <a:effectLst/>
            </a:endParaRPr>
          </a:p>
        </p:txBody>
      </p:sp>
      <p:pic>
        <p:nvPicPr>
          <p:cNvPr id="5128" name="Picture 8" descr="圆锥1"/>
          <p:cNvPicPr>
            <a:picLocks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047750" y="1838325"/>
            <a:ext cx="2857500" cy="3810000"/>
          </a:xfrm>
        </p:spPr>
      </p:pic>
      <p:pic>
        <p:nvPicPr>
          <p:cNvPr id="5129" name="Picture 9" descr="圆锥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0" y="1838325"/>
            <a:ext cx="2857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 descr="圆锥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7750" y="1838325"/>
            <a:ext cx="2857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11" descr="圆锥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7750" y="1838325"/>
            <a:ext cx="2857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12" descr="圆锥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7750" y="1838325"/>
            <a:ext cx="2857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3" name="Picture 13" descr="圆锥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7750" y="1838325"/>
            <a:ext cx="2857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15" descr="圆柱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81625" y="1933575"/>
            <a:ext cx="2571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19" descr="圆柱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81625" y="1933575"/>
            <a:ext cx="2571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8" name="Picture 18" descr="圆柱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81625" y="1933575"/>
            <a:ext cx="2571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7" name="Picture 17" descr="圆柱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81625" y="1933575"/>
            <a:ext cx="2571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6" name="Picture 16" descr="圆柱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381625" y="1933575"/>
            <a:ext cx="2571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14" descr="圆柱6"/>
          <p:cNvPicPr>
            <a:picLocks noChangeAspect="1" noChangeArrowheads="1"/>
          </p:cNvPicPr>
          <p:nvPr>
            <p:ph sz="half" idx="4294967295"/>
          </p:nvPr>
        </p:nvPicPr>
        <p:blipFill>
          <a:blip r:embed="rId13"/>
          <a:srcRect/>
          <a:stretch>
            <a:fillRect/>
          </a:stretch>
        </p:blipFill>
        <p:spPr>
          <a:xfrm>
            <a:off x="5381625" y="1933575"/>
            <a:ext cx="2571750" cy="36195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旋转体的体积公式（</a:t>
            </a:r>
            <a:r>
              <a:rPr lang="en-US" altLang="zh-CN" smtClean="0">
                <a:effectLst/>
              </a:rPr>
              <a:t>1</a:t>
            </a:r>
            <a:r>
              <a:rPr lang="zh-CN" altLang="en-US" smtClean="0">
                <a:effectLst/>
              </a:rPr>
              <a:t>）</a:t>
            </a:r>
            <a:endParaRPr lang="en-US" altLang="zh-CN" smtClean="0">
              <a:effectLst/>
            </a:endParaRPr>
          </a:p>
        </p:txBody>
      </p:sp>
      <p:pic>
        <p:nvPicPr>
          <p:cNvPr id="11271" name="Picture 6" descr="旋转体的体积1"/>
          <p:cNvPicPr>
            <a:picLocks noChangeAspect="1" noChangeArrowheads="1"/>
          </p:cNvPicPr>
          <p:nvPr>
            <p:ph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" y="1482725"/>
            <a:ext cx="5173663" cy="4527550"/>
          </a:xfrm>
          <a:noFill/>
        </p:spPr>
      </p:pic>
      <p:pic>
        <p:nvPicPr>
          <p:cNvPr id="39943" name="Picture 7" descr="旋转体的体积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482725"/>
            <a:ext cx="517366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8" descr="旋转体的体积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482725"/>
            <a:ext cx="517366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9" descr="旋转体的体积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1482725"/>
            <a:ext cx="517366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6" name="Picture 10" descr="旋转体的体积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1482725"/>
            <a:ext cx="517366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7" name="Picture 11" descr="旋转体的体积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1482725"/>
            <a:ext cx="517366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8" name="Picture 12" descr="旋转体的体积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" y="1482725"/>
            <a:ext cx="517366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0" name="Picture 14" descr="旋转体的体积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7200" y="1482725"/>
            <a:ext cx="517366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9" name="Picture 13" descr="旋转体的体积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7200" y="1482725"/>
            <a:ext cx="517366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640388" y="1989138"/>
          <a:ext cx="2387600" cy="558800"/>
        </p:xfrm>
        <a:graphic>
          <a:graphicData uri="http://schemas.openxmlformats.org/presentationml/2006/ole">
            <p:oleObj spid="_x0000_s11266" name="Equation" r:id="rId13" imgW="1193760" imgH="279360" progId="Equation.DSMT4">
              <p:embed/>
            </p:oleObj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5827713" y="2636838"/>
          <a:ext cx="2489200" cy="1346200"/>
        </p:xfrm>
        <a:graphic>
          <a:graphicData uri="http://schemas.openxmlformats.org/presentationml/2006/ole">
            <p:oleObj spid="_x0000_s11267" name="Equation" r:id="rId14" imgW="1244520" imgH="6728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83300" y="3357563"/>
            <a:ext cx="2357438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9407" name="Freeform 15"/>
          <p:cNvSpPr>
            <a:spLocks/>
          </p:cNvSpPr>
          <p:nvPr/>
        </p:nvSpPr>
        <p:spPr bwMode="auto">
          <a:xfrm>
            <a:off x="1720850" y="2247900"/>
            <a:ext cx="2447925" cy="873125"/>
          </a:xfrm>
          <a:custGeom>
            <a:avLst/>
            <a:gdLst>
              <a:gd name="T0" fmla="*/ 0 w 1542"/>
              <a:gd name="T1" fmla="*/ 2147483647 h 550"/>
              <a:gd name="T2" fmla="*/ 2147483647 w 1542"/>
              <a:gd name="T3" fmla="*/ 2147483647 h 550"/>
              <a:gd name="T4" fmla="*/ 2147483647 w 1542"/>
              <a:gd name="T5" fmla="*/ 2147483647 h 550"/>
              <a:gd name="T6" fmla="*/ 2147483647 w 1542"/>
              <a:gd name="T7" fmla="*/ 2147483647 h 550"/>
              <a:gd name="T8" fmla="*/ 2147483647 w 1542"/>
              <a:gd name="T9" fmla="*/ 2147483647 h 550"/>
              <a:gd name="T10" fmla="*/ 2147483647 w 1542"/>
              <a:gd name="T11" fmla="*/ 0 h 5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42"/>
              <a:gd name="T19" fmla="*/ 0 h 550"/>
              <a:gd name="T20" fmla="*/ 1542 w 1542"/>
              <a:gd name="T21" fmla="*/ 550 h 5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42" h="550">
                <a:moveTo>
                  <a:pt x="0" y="454"/>
                </a:moveTo>
                <a:cubicBezTo>
                  <a:pt x="45" y="429"/>
                  <a:pt x="177" y="288"/>
                  <a:pt x="272" y="303"/>
                </a:cubicBezTo>
                <a:cubicBezTo>
                  <a:pt x="367" y="318"/>
                  <a:pt x="472" y="550"/>
                  <a:pt x="573" y="545"/>
                </a:cubicBezTo>
                <a:cubicBezTo>
                  <a:pt x="674" y="540"/>
                  <a:pt x="781" y="354"/>
                  <a:pt x="881" y="272"/>
                </a:cubicBezTo>
                <a:cubicBezTo>
                  <a:pt x="981" y="190"/>
                  <a:pt x="1064" y="97"/>
                  <a:pt x="1174" y="52"/>
                </a:cubicBezTo>
                <a:cubicBezTo>
                  <a:pt x="1284" y="7"/>
                  <a:pt x="1465" y="11"/>
                  <a:pt x="154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4140200" y="2276475"/>
            <a:ext cx="0" cy="15128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1692275" y="2997200"/>
            <a:ext cx="0" cy="79216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1692275" y="3789363"/>
            <a:ext cx="244792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322513" y="2446338"/>
          <a:ext cx="736600" cy="406400"/>
        </p:xfrm>
        <a:graphic>
          <a:graphicData uri="http://schemas.openxmlformats.org/presentationml/2006/ole">
            <p:oleObj spid="_x0000_s11268" name="Equation" r:id="rId15" imgW="368280" imgH="2030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47813" y="3856038"/>
          <a:ext cx="254000" cy="279400"/>
        </p:xfrm>
        <a:graphic>
          <a:graphicData uri="http://schemas.openxmlformats.org/presentationml/2006/ole">
            <p:oleObj spid="_x0000_s11269" name="Equation" r:id="rId16" imgW="126720" imgH="139680" progId="Equation.DSMT4">
              <p:embed/>
            </p:oleObj>
          </a:graphicData>
        </a:graphic>
      </p:graphicFrame>
      <p:sp>
        <p:nvSpPr>
          <p:cNvPr id="21" name="Rectangle 3"/>
          <p:cNvSpPr txBox="1">
            <a:spLocks/>
          </p:cNvSpPr>
          <p:nvPr/>
        </p:nvSpPr>
        <p:spPr bwMode="auto">
          <a:xfrm>
            <a:off x="457200" y="5357813"/>
            <a:ext cx="8229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规律：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平面图形绕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轴旋转一周，就取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为积分变量</a:t>
            </a:r>
            <a:r>
              <a:rPr lang="zh-CN" altLang="en-US" sz="2400"/>
              <a:t>． 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9407" grpId="0" animBg="1"/>
      <p:bldP spid="59408" grpId="0" animBg="1"/>
      <p:bldP spid="59409" grpId="0" animBg="1"/>
      <p:bldP spid="5941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ChangeArrowheads="1"/>
          </p:cNvSpPr>
          <p:nvPr/>
        </p:nvSpPr>
        <p:spPr bwMode="auto">
          <a:xfrm>
            <a:off x="539750" y="4695825"/>
            <a:ext cx="2519363" cy="17287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3498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求椭圆                      所围成的平面图形绕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轴旋转一周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所形成的立体的体积．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P.281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该旋转体可视为上半椭圆</a:t>
            </a:r>
          </a:p>
          <a:p>
            <a:pPr algn="r">
              <a:buFont typeface="Wingdings 3" pitchFamily="18" charset="2"/>
              <a:buNone/>
            </a:pPr>
            <a:endParaRPr lang="zh-CN" altLang="en-US" smtClean="0"/>
          </a:p>
          <a:p>
            <a:pPr algn="r">
              <a:buFont typeface="Wingdings 3" pitchFamily="18" charset="2"/>
              <a:buNone/>
            </a:pPr>
            <a:endParaRPr lang="zh-CN" altLang="en-US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及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轴所围成的平面图形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绕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轴旋转一周所形成的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旋转体，故取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为积分变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量，积分区间为</a:t>
            </a:r>
            <a:r>
              <a:rPr lang="en-US" altLang="zh-CN" smtClean="0"/>
              <a:t>[−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smtClean="0"/>
              <a:t>]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特别地，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时，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268538" y="115888"/>
          <a:ext cx="1549400" cy="838200"/>
        </p:xfrm>
        <a:graphic>
          <a:graphicData uri="http://schemas.openxmlformats.org/presentationml/2006/ole">
            <p:oleObj spid="_x0000_s12290" name="Equation" r:id="rId4" imgW="774360" imgH="419040" progId="Equation.DSMT4">
              <p:embed/>
            </p:oleObj>
          </a:graphicData>
        </a:graphic>
      </p:graphicFrame>
      <p:pic>
        <p:nvPicPr>
          <p:cNvPr id="37900" name="Picture 12" descr="p266-ex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857375"/>
            <a:ext cx="4286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3848100" y="4724400"/>
          <a:ext cx="4876800" cy="838200"/>
        </p:xfrm>
        <a:graphic>
          <a:graphicData uri="http://schemas.openxmlformats.org/presentationml/2006/ole">
            <p:oleObj spid="_x0000_s12291" name="Equation" r:id="rId6" imgW="2438280" imgH="419040" progId="Equation.DSMT4">
              <p:embed/>
            </p:oleObj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263900" y="5516563"/>
          <a:ext cx="5486400" cy="838200"/>
        </p:xfrm>
        <a:graphic>
          <a:graphicData uri="http://schemas.openxmlformats.org/presentationml/2006/ole">
            <p:oleObj spid="_x0000_s12292" name="Equation" r:id="rId7" imgW="2743200" imgH="419040" progId="Equation.DSMT4">
              <p:embed/>
            </p:oleObj>
          </a:graphicData>
        </a:graphic>
      </p:graphicFrame>
      <p:pic>
        <p:nvPicPr>
          <p:cNvPr id="60424" name="Picture 8" descr="p266-ex2-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7750" y="2590800"/>
            <a:ext cx="2876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70488" y="2133600"/>
          <a:ext cx="3378200" cy="812800"/>
        </p:xfrm>
        <a:graphic>
          <a:graphicData uri="http://schemas.openxmlformats.org/presentationml/2006/ole">
            <p:oleObj spid="_x0000_s12293" name="Equation" r:id="rId9" imgW="1688760" imgH="406080" progId="Equation.DSMT4">
              <p:embed/>
            </p:oleObj>
          </a:graphicData>
        </a:graphic>
      </p:graphicFrame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6443663" y="3860800"/>
            <a:ext cx="22320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6286500" y="714375"/>
            <a:ext cx="2232025" cy="71438"/>
            <a:chOff x="3923" y="482"/>
            <a:chExt cx="1406" cy="45"/>
          </a:xfrm>
        </p:grpSpPr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3923" y="482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>
              <a:off x="3923" y="527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6199188" y="4759325"/>
            <a:ext cx="2620962" cy="803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7451725" y="5559425"/>
            <a:ext cx="1368425" cy="803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417638" y="5541963"/>
          <a:ext cx="1498600" cy="812800"/>
        </p:xfrm>
        <a:graphic>
          <a:graphicData uri="http://schemas.openxmlformats.org/presentationml/2006/ole">
            <p:oleObj spid="_x0000_s12294" name="Equation" r:id="rId10" imgW="74916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ntr" presetSubtype="5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26" grpId="0" animBg="1"/>
      <p:bldP spid="60430" grpId="0" animBg="1"/>
      <p:bldP spid="604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旋转体的体积公式（</a:t>
            </a:r>
            <a:r>
              <a:rPr lang="en-US" altLang="zh-CN" smtClean="0">
                <a:effectLst/>
              </a:rPr>
              <a:t>2</a:t>
            </a:r>
            <a:r>
              <a:rPr lang="zh-CN" altLang="en-US" smtClean="0">
                <a:effectLst/>
              </a:rPr>
              <a:t>）</a:t>
            </a:r>
            <a:endParaRPr lang="en-US" altLang="zh-CN" smtClean="0">
              <a:effectLst/>
            </a:endParaRPr>
          </a:p>
        </p:txBody>
      </p:sp>
      <p:pic>
        <p:nvPicPr>
          <p:cNvPr id="13317" name="Picture 3" descr="旋转体的体积-2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381125"/>
            <a:ext cx="5524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 descr="旋转体的体积-2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381125"/>
            <a:ext cx="5524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 descr="旋转体的体积-2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381125"/>
            <a:ext cx="5524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 descr="旋转体的体积-2-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1381125"/>
            <a:ext cx="5524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 descr="旋转体的体积-2-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1381125"/>
            <a:ext cx="5524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2" name="Picture 8" descr="旋转体的体积-2-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1381125"/>
            <a:ext cx="5524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364163" y="1989138"/>
          <a:ext cx="2311400" cy="558800"/>
        </p:xfrm>
        <a:graphic>
          <a:graphicData uri="http://schemas.openxmlformats.org/presentationml/2006/ole">
            <p:oleObj spid="_x0000_s13314" name="Equation" r:id="rId10" imgW="1155600" imgH="279360" progId="Equation.DSMT4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538788" y="2819400"/>
          <a:ext cx="3479800" cy="660400"/>
        </p:xfrm>
        <a:graphic>
          <a:graphicData uri="http://schemas.openxmlformats.org/presentationml/2006/ole">
            <p:oleObj spid="_x0000_s13315" name="Equation" r:id="rId11" imgW="1739880" imgH="330120" progId="Equation.DSMT4">
              <p:embed/>
            </p:oleObj>
          </a:graphicData>
        </a:graphic>
      </p:graphicFrame>
      <p:sp>
        <p:nvSpPr>
          <p:cNvPr id="11" name="Rectangle 3"/>
          <p:cNvSpPr txBox="1">
            <a:spLocks/>
          </p:cNvSpPr>
          <p:nvPr/>
        </p:nvSpPr>
        <p:spPr bwMode="auto">
          <a:xfrm>
            <a:off x="457200" y="5357813"/>
            <a:ext cx="822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规律：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平面图形绕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轴旋转一周，就取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为积分变量</a:t>
            </a:r>
            <a:r>
              <a:rPr lang="zh-CN" altLang="en-US" sz="2400"/>
              <a:t>． 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平面图形绕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轴旋转一周，就取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为积分变量</a:t>
            </a:r>
            <a:r>
              <a:rPr lang="zh-CN" altLang="en-US" sz="2400"/>
              <a:t>．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主要内容</a:t>
            </a:r>
            <a:endParaRPr lang="en-US" altLang="zh-CN" smtClean="0">
              <a:effectLst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一、平面图形的面积</a:t>
            </a:r>
          </a:p>
          <a:p>
            <a:pPr lvl="1"/>
            <a:r>
              <a:rPr lang="zh-CN" altLang="en-US" smtClean="0">
                <a:hlinkClick r:id="rId2" action="ppaction://hlinksldjump"/>
              </a:rPr>
              <a:t>直角坐标情形</a:t>
            </a:r>
            <a:endParaRPr lang="zh-CN" altLang="en-US" smtClean="0"/>
          </a:p>
          <a:p>
            <a:pPr lvl="1"/>
            <a:r>
              <a:rPr lang="zh-CN" altLang="en-US" smtClean="0">
                <a:hlinkClick r:id="rId3" action="ppaction://hlinksldjump"/>
              </a:rPr>
              <a:t>极坐标情形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二、体积</a:t>
            </a:r>
          </a:p>
          <a:p>
            <a:pPr lvl="1"/>
            <a:r>
              <a:rPr lang="zh-CN" altLang="en-US" smtClean="0">
                <a:hlinkClick r:id="rId4" action="ppaction://hlinksldjump"/>
              </a:rPr>
              <a:t>旋转体的体积</a:t>
            </a:r>
            <a:r>
              <a:rPr lang="en-US" altLang="zh-CN" smtClean="0">
                <a:hlinkClick r:id="rId4" action="ppaction://hlinksldjump"/>
              </a:rPr>
              <a:t>——</a:t>
            </a:r>
            <a:r>
              <a:rPr lang="zh-CN" altLang="en-US" smtClean="0">
                <a:hlinkClick r:id="rId4" action="ppaction://hlinksldjump"/>
              </a:rPr>
              <a:t>圆盘法</a:t>
            </a:r>
            <a:endParaRPr lang="zh-CN" altLang="en-US" smtClean="0"/>
          </a:p>
          <a:p>
            <a:pPr lvl="1"/>
            <a:r>
              <a:rPr lang="zh-CN" altLang="en-US" smtClean="0">
                <a:hlinkClick r:id="rId5" action="ppaction://hlinksldjump"/>
              </a:rPr>
              <a:t>平行截面面积为已知的立体的体积</a:t>
            </a:r>
            <a:endParaRPr lang="en-US" altLang="zh-CN" smtClean="0"/>
          </a:p>
          <a:p>
            <a:pPr lvl="1"/>
            <a:r>
              <a:rPr lang="zh-CN" altLang="en-US" smtClean="0">
                <a:hlinkClick r:id="rId6" action="ppaction://hlinksldjump"/>
              </a:rPr>
              <a:t>再论旋转体的体积</a:t>
            </a:r>
            <a:r>
              <a:rPr lang="en-US" altLang="zh-CN" smtClean="0">
                <a:hlinkClick r:id="rId6" action="ppaction://hlinksldjump"/>
              </a:rPr>
              <a:t>——</a:t>
            </a:r>
            <a:r>
              <a:rPr lang="zh-CN" altLang="en-US" smtClean="0">
                <a:hlinkClick r:id="rId6" action="ppaction://hlinksldjump"/>
              </a:rPr>
              <a:t>柱壳法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7" action="ppaction://hlinksldjump"/>
              </a:rPr>
              <a:t>三、平面曲线的弧长</a:t>
            </a:r>
            <a:endParaRPr lang="en-US" altLang="zh-CN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求曲线 </a:t>
            </a:r>
            <a:r>
              <a:rPr lang="en-US" altLang="zh-CN" i="1" smtClean="0"/>
              <a:t>xy</a:t>
            </a:r>
            <a:r>
              <a:rPr lang="en-US" altLang="zh-CN" smtClean="0"/>
              <a:t> = 4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 1</a:t>
            </a:r>
            <a:r>
              <a:rPr lang="zh-CN" altLang="en-US" smtClean="0">
                <a:sym typeface="Symbol" pitchFamily="18" charset="2"/>
              </a:rPr>
              <a:t>，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&gt; 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所围成的平面图形绕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旋转一周所形成的立体的体积．</a:t>
            </a:r>
          </a:p>
        </p:txBody>
      </p:sp>
      <p:pic>
        <p:nvPicPr>
          <p:cNvPr id="63491" name="Picture 3" descr="p267-ex3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71625"/>
            <a:ext cx="50863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 descr="p267-ex3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571625"/>
            <a:ext cx="50863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 descr="p267-ex3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571625"/>
            <a:ext cx="50863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 descr="p267-ex3-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1571625"/>
            <a:ext cx="50863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7" descr="p267-ex3-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1571625"/>
            <a:ext cx="50863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6" name="Picture 8" descr="p267-ex3-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1571625"/>
            <a:ext cx="50863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4424363" y="3357563"/>
          <a:ext cx="939800" cy="406400"/>
        </p:xfrm>
        <a:graphic>
          <a:graphicData uri="http://schemas.openxmlformats.org/presentationml/2006/ole">
            <p:oleObj spid="_x0000_s14338" name="Equation" r:id="rId10" imgW="469800" imgH="2030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24475" y="1565275"/>
          <a:ext cx="3556000" cy="863600"/>
        </p:xfrm>
        <a:graphic>
          <a:graphicData uri="http://schemas.openxmlformats.org/presentationml/2006/ole">
            <p:oleObj spid="_x0000_s14339" name="Equation" r:id="rId11" imgW="1777680" imgH="43164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459413" y="2640013"/>
          <a:ext cx="3073400" cy="1066800"/>
        </p:xfrm>
        <a:graphic>
          <a:graphicData uri="http://schemas.openxmlformats.org/presentationml/2006/ole">
            <p:oleObj spid="_x0000_s14340" name="Equation" r:id="rId12" imgW="1536480" imgH="5331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627938" y="1539875"/>
            <a:ext cx="1336675" cy="9191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7366000" y="2636838"/>
            <a:ext cx="1336675" cy="703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7451725" y="714375"/>
            <a:ext cx="1079500" cy="71438"/>
            <a:chOff x="3923" y="482"/>
            <a:chExt cx="1406" cy="45"/>
          </a:xfrm>
        </p:grpSpPr>
        <p:sp>
          <p:nvSpPr>
            <p:cNvPr id="14355" name="Line 15"/>
            <p:cNvSpPr>
              <a:spLocks noChangeShapeType="1"/>
            </p:cNvSpPr>
            <p:nvPr/>
          </p:nvSpPr>
          <p:spPr bwMode="auto">
            <a:xfrm>
              <a:off x="3923" y="482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6"/>
            <p:cNvSpPr>
              <a:spLocks noChangeShapeType="1"/>
            </p:cNvSpPr>
            <p:nvPr/>
          </p:nvSpPr>
          <p:spPr bwMode="auto">
            <a:xfrm>
              <a:off x="3923" y="527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612775" y="1214438"/>
            <a:ext cx="1439863" cy="71437"/>
            <a:chOff x="3923" y="482"/>
            <a:chExt cx="1406" cy="45"/>
          </a:xfrm>
        </p:grpSpPr>
        <p:sp>
          <p:nvSpPr>
            <p:cNvPr id="14353" name="Line 18"/>
            <p:cNvSpPr>
              <a:spLocks noChangeShapeType="1"/>
            </p:cNvSpPr>
            <p:nvPr/>
          </p:nvSpPr>
          <p:spPr bwMode="auto">
            <a:xfrm>
              <a:off x="3923" y="482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>
              <a:off x="3923" y="527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5724525" y="3357563"/>
            <a:ext cx="1336675" cy="703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3" name="Picture 7" descr="p267-ex4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309688"/>
            <a:ext cx="39052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4" name="Picture 8" descr="p267-ex4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309688"/>
            <a:ext cx="39052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5" name="Picture 9" descr="p267-ex4-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1309688"/>
            <a:ext cx="39052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6" name="Picture 10" descr="p267-ex4-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1309688"/>
            <a:ext cx="39052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7" name="Picture 11" descr="p267-ex4-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1309688"/>
            <a:ext cx="39052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8" name="Picture 12" descr="p267-ex4-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" y="1309688"/>
            <a:ext cx="39052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5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3498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求由曲线 </a:t>
            </a:r>
            <a:r>
              <a:rPr lang="en-US" altLang="zh-CN" i="1" smtClean="0"/>
              <a:t>y</a:t>
            </a:r>
            <a:r>
              <a:rPr lang="en-US" altLang="zh-CN" smtClean="0"/>
              <a:t> = 4−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及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= 0 </a:t>
            </a:r>
            <a:r>
              <a:rPr lang="zh-CN" altLang="en-US" smtClean="0"/>
              <a:t>所围成的平面图形绕 </a:t>
            </a:r>
            <a:r>
              <a:rPr lang="en-US" altLang="zh-CN" i="1" smtClean="0"/>
              <a:t>x</a:t>
            </a:r>
            <a:r>
              <a:rPr lang="en-US" altLang="zh-CN" smtClean="0"/>
              <a:t> = 3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旋转一周所形成的立体的体积．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取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为积分变量，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其变化区间为 </a:t>
            </a:r>
            <a:r>
              <a:rPr lang="en-US" altLang="zh-CN" smtClean="0"/>
              <a:t>[0, 4]</a:t>
            </a:r>
            <a:r>
              <a:rPr lang="zh-CN" altLang="en-US" smtClean="0"/>
              <a:t>，</a:t>
            </a:r>
            <a:endParaRPr lang="en-US" altLang="zh-CN" smtClean="0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3779838" y="1916113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同心圆 2"/>
          <p:cNvSpPr>
            <a:spLocks noChangeArrowheads="1"/>
          </p:cNvSpPr>
          <p:nvPr/>
        </p:nvSpPr>
        <p:spPr bwMode="auto">
          <a:xfrm>
            <a:off x="4930775" y="1976438"/>
            <a:ext cx="2286000" cy="2286000"/>
          </a:xfrm>
          <a:custGeom>
            <a:avLst/>
            <a:gdLst>
              <a:gd name="T0" fmla="*/ 1143008 w 2286016"/>
              <a:gd name="T1" fmla="*/ 0 h 2286016"/>
              <a:gd name="T2" fmla="*/ 334780 w 2286016"/>
              <a:gd name="T3" fmla="*/ 334779 h 2286016"/>
              <a:gd name="T4" fmla="*/ 0 w 2286016"/>
              <a:gd name="T5" fmla="*/ 1143008 h 2286016"/>
              <a:gd name="T6" fmla="*/ 334780 w 2286016"/>
              <a:gd name="T7" fmla="*/ 1951237 h 2286016"/>
              <a:gd name="T8" fmla="*/ 1143008 w 2286016"/>
              <a:gd name="T9" fmla="*/ 2286016 h 2286016"/>
              <a:gd name="T10" fmla="*/ 1951236 w 2286016"/>
              <a:gd name="T11" fmla="*/ 1951237 h 2286016"/>
              <a:gd name="T12" fmla="*/ 2286016 w 2286016"/>
              <a:gd name="T13" fmla="*/ 1143008 h 2286016"/>
              <a:gd name="T14" fmla="*/ 1951236 w 2286016"/>
              <a:gd name="T15" fmla="*/ 334779 h 2286016"/>
              <a:gd name="T16" fmla="*/ 17694720 60000 65536"/>
              <a:gd name="T17" fmla="*/ 17694720 60000 65536"/>
              <a:gd name="T18" fmla="*/ 11796480 60000 65536"/>
              <a:gd name="T19" fmla="*/ 5898240 60000 65536"/>
              <a:gd name="T20" fmla="*/ 5898240 60000 65536"/>
              <a:gd name="T21" fmla="*/ 5898240 60000 65536"/>
              <a:gd name="T22" fmla="*/ 0 60000 65536"/>
              <a:gd name="T23" fmla="*/ 17694720 60000 65536"/>
              <a:gd name="T24" fmla="*/ 334780 w 2286016"/>
              <a:gd name="T25" fmla="*/ 334779 h 2286016"/>
              <a:gd name="T26" fmla="*/ 1951236 w 2286016"/>
              <a:gd name="T27" fmla="*/ 1951237 h 22860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86016" h="2286016">
                <a:moveTo>
                  <a:pt x="0" y="1143008"/>
                </a:moveTo>
                <a:lnTo>
                  <a:pt x="0" y="1143008"/>
                </a:lnTo>
                <a:cubicBezTo>
                  <a:pt x="0" y="511742"/>
                  <a:pt x="511742" y="0"/>
                  <a:pt x="1143008" y="1"/>
                </a:cubicBezTo>
                <a:cubicBezTo>
                  <a:pt x="1143008" y="1"/>
                  <a:pt x="1143009" y="1"/>
                  <a:pt x="1143009" y="1"/>
                </a:cubicBezTo>
                <a:cubicBezTo>
                  <a:pt x="1774275" y="1"/>
                  <a:pt x="2286017" y="511743"/>
                  <a:pt x="2286017" y="1143009"/>
                </a:cubicBezTo>
                <a:cubicBezTo>
                  <a:pt x="2286017" y="1143009"/>
                  <a:pt x="2286016" y="1143010"/>
                  <a:pt x="2286016" y="1143010"/>
                </a:cubicBezTo>
                <a:lnTo>
                  <a:pt x="2286017" y="1143011"/>
                </a:lnTo>
                <a:cubicBezTo>
                  <a:pt x="2286017" y="1774276"/>
                  <a:pt x="1774274" y="2286019"/>
                  <a:pt x="1143009" y="2286019"/>
                </a:cubicBezTo>
                <a:cubicBezTo>
                  <a:pt x="1143008" y="2286019"/>
                  <a:pt x="1143008" y="2286018"/>
                  <a:pt x="1143008" y="2286018"/>
                </a:cubicBezTo>
                <a:cubicBezTo>
                  <a:pt x="511742" y="2286018"/>
                  <a:pt x="1" y="1774276"/>
                  <a:pt x="1" y="1143011"/>
                </a:cubicBezTo>
                <a:cubicBezTo>
                  <a:pt x="0" y="1143010"/>
                  <a:pt x="1" y="1143010"/>
                  <a:pt x="1" y="1143010"/>
                </a:cubicBezTo>
                <a:close/>
                <a:moveTo>
                  <a:pt x="571504" y="1143008"/>
                </a:moveTo>
                <a:lnTo>
                  <a:pt x="571504" y="1143008"/>
                </a:lnTo>
                <a:cubicBezTo>
                  <a:pt x="571504" y="1143008"/>
                  <a:pt x="571504" y="1143008"/>
                  <a:pt x="571504" y="1143008"/>
                </a:cubicBezTo>
                <a:cubicBezTo>
                  <a:pt x="571503" y="1458641"/>
                  <a:pt x="827374" y="1714512"/>
                  <a:pt x="1143007" y="1714512"/>
                </a:cubicBezTo>
                <a:lnTo>
                  <a:pt x="1143007" y="1714513"/>
                </a:lnTo>
                <a:cubicBezTo>
                  <a:pt x="1458639" y="1714512"/>
                  <a:pt x="1714511" y="1458641"/>
                  <a:pt x="1714511" y="1143009"/>
                </a:cubicBezTo>
                <a:cubicBezTo>
                  <a:pt x="1714511" y="827376"/>
                  <a:pt x="1458639" y="571505"/>
                  <a:pt x="1143007" y="571505"/>
                </a:cubicBezTo>
                <a:lnTo>
                  <a:pt x="1143006" y="571505"/>
                </a:lnTo>
                <a:cubicBezTo>
                  <a:pt x="1143006" y="571505"/>
                  <a:pt x="1143006" y="571505"/>
                  <a:pt x="1143006" y="571505"/>
                </a:cubicBezTo>
                <a:cubicBezTo>
                  <a:pt x="827373" y="571504"/>
                  <a:pt x="571502" y="827375"/>
                  <a:pt x="571502" y="1143008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28575" algn="ctr">
            <a:solidFill>
              <a:srgbClr val="1E768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4930775" y="3141663"/>
            <a:ext cx="1141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779838" y="6091238"/>
          <a:ext cx="2235200" cy="660400"/>
        </p:xfrm>
        <a:graphic>
          <a:graphicData uri="http://schemas.openxmlformats.org/presentationml/2006/ole">
            <p:oleObj spid="_x0000_s15363" name="Equation" r:id="rId11" imgW="1117440" imgH="3301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97275" y="4656138"/>
          <a:ext cx="3657600" cy="660400"/>
        </p:xfrm>
        <a:graphic>
          <a:graphicData uri="http://schemas.openxmlformats.org/presentationml/2006/ole">
            <p:oleObj spid="_x0000_s15364" name="Equation" r:id="rId12" imgW="1828800" imgH="33012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0" y="3141663"/>
          <a:ext cx="330200" cy="330200"/>
        </p:xfrm>
        <a:graphic>
          <a:graphicData uri="http://schemas.openxmlformats.org/presentationml/2006/ole">
            <p:oleObj spid="_x0000_s15365" name="Equation" r:id="rId13" imgW="164880" imgH="1648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19700" y="3141663"/>
          <a:ext cx="330200" cy="406400"/>
        </p:xfrm>
        <a:graphic>
          <a:graphicData uri="http://schemas.openxmlformats.org/presentationml/2006/ole">
            <p:oleObj spid="_x0000_s15366" name="Equation" r:id="rId14" imgW="164880" imgH="2030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83275" y="3141663"/>
          <a:ext cx="406400" cy="330200"/>
        </p:xfrm>
        <a:graphic>
          <a:graphicData uri="http://schemas.openxmlformats.org/presentationml/2006/ole">
            <p:oleObj spid="_x0000_s15367" name="Equation" r:id="rId15" imgW="203040" imgH="164880" progId="Equation.DSMT4">
              <p:embed/>
            </p:oleObj>
          </a:graphicData>
        </a:graphic>
      </p:graphicFrame>
      <p:sp>
        <p:nvSpPr>
          <p:cNvPr id="8200" name="AutoShape 8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308850" y="712788"/>
            <a:ext cx="1079500" cy="71437"/>
            <a:chOff x="3923" y="482"/>
            <a:chExt cx="1406" cy="45"/>
          </a:xfrm>
        </p:grpSpPr>
        <p:sp>
          <p:nvSpPr>
            <p:cNvPr id="15387" name="Line 9"/>
            <p:cNvSpPr>
              <a:spLocks noChangeShapeType="1"/>
            </p:cNvSpPr>
            <p:nvPr/>
          </p:nvSpPr>
          <p:spPr bwMode="auto">
            <a:xfrm>
              <a:off x="3923" y="482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10"/>
            <p:cNvSpPr>
              <a:spLocks noChangeShapeType="1"/>
            </p:cNvSpPr>
            <p:nvPr/>
          </p:nvSpPr>
          <p:spPr bwMode="auto">
            <a:xfrm>
              <a:off x="3923" y="527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612775" y="1143000"/>
            <a:ext cx="1439863" cy="71438"/>
            <a:chOff x="3923" y="482"/>
            <a:chExt cx="1406" cy="45"/>
          </a:xfrm>
        </p:grpSpPr>
        <p:sp>
          <p:nvSpPr>
            <p:cNvPr id="15385" name="Line 12"/>
            <p:cNvSpPr>
              <a:spLocks noChangeShapeType="1"/>
            </p:cNvSpPr>
            <p:nvPr/>
          </p:nvSpPr>
          <p:spPr bwMode="auto">
            <a:xfrm>
              <a:off x="3923" y="482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13"/>
            <p:cNvSpPr>
              <a:spLocks noChangeShapeType="1"/>
            </p:cNvSpPr>
            <p:nvPr/>
          </p:nvSpPr>
          <p:spPr bwMode="auto">
            <a:xfrm>
              <a:off x="3923" y="527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357438" y="1254125"/>
            <a:ext cx="882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右边界</a:t>
            </a:r>
            <a:endParaRPr lang="zh-CN" altLang="en-US" sz="140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00063" y="1857375"/>
            <a:ext cx="882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左边界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327275" y="2214563"/>
            <a:ext cx="1439863" cy="15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7223156" y="3643314"/>
          <a:ext cx="1706562" cy="377825"/>
        </p:xfrm>
        <a:graphic>
          <a:graphicData uri="http://schemas.openxmlformats.org/presentationml/2006/ole">
            <p:oleObj spid="_x0000_s15389" name="Equation" r:id="rId17" imgW="1143000" imgH="253800" progId="Equation.DSMT4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7215206" y="4107657"/>
          <a:ext cx="1706563" cy="377825"/>
        </p:xfrm>
        <a:graphic>
          <a:graphicData uri="http://schemas.openxmlformats.org/presentationml/2006/ole">
            <p:oleObj spid="_x0000_s15390" name="Equation" r:id="rId18" imgW="1143000" imgH="25380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597275" y="4572000"/>
          <a:ext cx="5511800" cy="1346200"/>
        </p:xfrm>
        <a:graphic>
          <a:graphicData uri="http://schemas.openxmlformats.org/presentationml/2006/ole">
            <p:oleObj spid="_x0000_s15362" name="Equation" r:id="rId19" imgW="2755800" imgH="67284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049713" y="5443538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 animBg="1"/>
      <p:bldP spid="65553" grpId="0" animBg="1"/>
      <p:bldP spid="8200" grpId="0" animBg="1"/>
      <p:bldP spid="26" grpId="0"/>
      <p:bldP spid="27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z="4000" smtClean="0">
                <a:effectLst/>
              </a:rPr>
              <a:t>平行截面面积为已知的立体的体积</a:t>
            </a:r>
            <a:endParaRPr lang="en-US" altLang="zh-CN" sz="4000" smtClean="0">
              <a:effectLst/>
            </a:endParaRPr>
          </a:p>
        </p:txBody>
      </p:sp>
      <p:pic>
        <p:nvPicPr>
          <p:cNvPr id="47108" name="Picture 4" descr="平行截面为已知的立体的体积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2000250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 descr="平行截面为已知的立体的体积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2000250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6" descr="平行截面为已知的立体的体积-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2000250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7" descr="平行截面为已知的立体的体积-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95450" y="2000250"/>
            <a:ext cx="57531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8" descr="平行截面为已知的立体的体积-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4500" y="2000250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3" name="Picture 9" descr="平行截面为已知的立体的体积-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14500" y="2000250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651500" y="5110163"/>
          <a:ext cx="1752600" cy="406400"/>
        </p:xfrm>
        <a:graphic>
          <a:graphicData uri="http://schemas.openxmlformats.org/presentationml/2006/ole">
            <p:oleObj spid="_x0000_s16386" name="Equation" r:id="rId9" imgW="876240" imgH="203040" progId="Equation.DSMT4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5830888" y="5797550"/>
          <a:ext cx="2895600" cy="660400"/>
        </p:xfrm>
        <a:graphic>
          <a:graphicData uri="http://schemas.openxmlformats.org/presentationml/2006/ole">
            <p:oleObj spid="_x0000_s16387" name="Equation" r:id="rId10" imgW="144756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P.283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9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一平面经过半径为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的圆柱体的底圆中心，并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与底面交成角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，计算该平面截圆柱体所得立体的体积．</a:t>
            </a:r>
          </a:p>
        </p:txBody>
      </p:sp>
      <p:pic>
        <p:nvPicPr>
          <p:cNvPr id="49159" name="Picture 7" descr="p268-ex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EDBDE"/>
              </a:clrFrom>
              <a:clrTo>
                <a:srgbClr val="DEDB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592263"/>
            <a:ext cx="3336925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335588" y="5986463"/>
          <a:ext cx="3124200" cy="660400"/>
        </p:xfrm>
        <a:graphic>
          <a:graphicData uri="http://schemas.openxmlformats.org/presentationml/2006/ole">
            <p:oleObj spid="_x0000_s17410" name="Equation" r:id="rId5" imgW="1562040" imgH="330120" progId="Equation.DSMT4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951413" y="4332288"/>
          <a:ext cx="3149600" cy="812800"/>
        </p:xfrm>
        <a:graphic>
          <a:graphicData uri="http://schemas.openxmlformats.org/presentationml/2006/ole">
            <p:oleObj spid="_x0000_s17411" name="Equation" r:id="rId6" imgW="1574640" imgH="406080" progId="Equation.DSMT4">
              <p:embed/>
            </p:oleObj>
          </a:graphicData>
        </a:graphic>
      </p:graphicFrame>
      <p:pic>
        <p:nvPicPr>
          <p:cNvPr id="49166" name="Picture 14" descr="p268-ex5-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1524000"/>
            <a:ext cx="43815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5167313" y="5362575"/>
          <a:ext cx="1752600" cy="406400"/>
        </p:xfrm>
        <a:graphic>
          <a:graphicData uri="http://schemas.openxmlformats.org/presentationml/2006/ole">
            <p:oleObj spid="_x0000_s17412" name="Equation" r:id="rId8" imgW="876240" imgH="203040" progId="Equation.DSMT4">
              <p:embed/>
            </p:oleObj>
          </a:graphicData>
        </a:graphic>
      </p:graphicFrame>
      <p:grpSp>
        <p:nvGrpSpPr>
          <p:cNvPr id="5" name="组合 35"/>
          <p:cNvGrpSpPr>
            <a:grpSpLocks/>
          </p:cNvGrpSpPr>
          <p:nvPr/>
        </p:nvGrpSpPr>
        <p:grpSpPr bwMode="auto">
          <a:xfrm>
            <a:off x="6334125" y="2897188"/>
            <a:ext cx="1533525" cy="466725"/>
            <a:chOff x="2685887" y="3557588"/>
            <a:chExt cx="1533525" cy="466725"/>
          </a:xfrm>
        </p:grpSpPr>
        <p:pic>
          <p:nvPicPr>
            <p:cNvPr id="17430" name="Picture 7" descr="C:\Users\cjl\Desktop\pad.jpg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85887" y="3557588"/>
              <a:ext cx="1533525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431" name="组合 20"/>
            <p:cNvGrpSpPr>
              <a:grpSpLocks/>
            </p:cNvGrpSpPr>
            <p:nvPr/>
          </p:nvGrpSpPr>
          <p:grpSpPr bwMode="auto">
            <a:xfrm>
              <a:off x="2714462" y="3570288"/>
              <a:ext cx="1500188" cy="334962"/>
              <a:chOff x="2714462" y="3570288"/>
              <a:chExt cx="1500188" cy="334962"/>
            </a:xfrm>
          </p:grpSpPr>
          <p:cxnSp>
            <p:nvCxnSpPr>
              <p:cNvPr id="15" name="直接箭头连接符 14"/>
              <p:cNvCxnSpPr>
                <a:cxnSpLocks noChangeAspect="1"/>
              </p:cNvCxnSpPr>
              <p:nvPr/>
            </p:nvCxnSpPr>
            <p:spPr>
              <a:xfrm>
                <a:off x="2714462" y="3570288"/>
                <a:ext cx="334963" cy="33496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prstDash val="lg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714462" y="3571875"/>
                <a:ext cx="1500188" cy="328613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10800000">
                <a:off x="3047837" y="3900488"/>
                <a:ext cx="1152525" cy="1587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8622" name="Picture 14" descr="p268-ex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3950" y="1524000"/>
            <a:ext cx="40671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6873875" y="31877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 y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|</a:t>
            </a: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6732588" y="3241675"/>
            <a:ext cx="11509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flipV="1">
            <a:off x="7869238" y="259397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26" name="AutoShape 18"/>
          <p:cNvSpPr>
            <a:spLocks/>
          </p:cNvSpPr>
          <p:nvPr/>
        </p:nvSpPr>
        <p:spPr bwMode="auto">
          <a:xfrm>
            <a:off x="5940425" y="1787525"/>
            <a:ext cx="1414463" cy="485775"/>
          </a:xfrm>
          <a:prstGeom prst="callout1">
            <a:avLst>
              <a:gd name="adj1" fmla="val 13431"/>
              <a:gd name="adj2" fmla="val 105389"/>
              <a:gd name="adj3" fmla="val 250931"/>
              <a:gd name="adj4" fmla="val 136588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 y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|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tan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</a:rPr>
              <a:t>a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11188" y="5445125"/>
          <a:ext cx="1651000" cy="457200"/>
        </p:xfrm>
        <a:graphic>
          <a:graphicData uri="http://schemas.openxmlformats.org/presentationml/2006/ole">
            <p:oleObj spid="_x0000_s17413" name="Equation" r:id="rId11" imgW="825480" imgH="228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39975" y="5362575"/>
          <a:ext cx="2235200" cy="558800"/>
        </p:xfrm>
        <a:graphic>
          <a:graphicData uri="http://schemas.openxmlformats.org/presentationml/2006/ole">
            <p:oleObj spid="_x0000_s17414" name="Equation" r:id="rId12" imgW="1117440" imgH="279360" progId="Equation.DSMT4">
              <p:embed/>
            </p:oleObj>
          </a:graphicData>
        </a:graphic>
      </p:graphicFrame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6419850" y="2578100"/>
            <a:ext cx="2473325" cy="1016000"/>
            <a:chOff x="4044" y="1624"/>
            <a:chExt cx="1558" cy="640"/>
          </a:xfrm>
        </p:grpSpPr>
        <p:sp>
          <p:nvSpPr>
            <p:cNvPr id="29" name="直角三角形 28"/>
            <p:cNvSpPr>
              <a:spLocks noChangeAspect="1"/>
            </p:cNvSpPr>
            <p:nvPr/>
          </p:nvSpPr>
          <p:spPr bwMode="auto">
            <a:xfrm flipH="1">
              <a:off x="4222" y="1624"/>
              <a:ext cx="731" cy="417"/>
            </a:xfrm>
            <a:prstGeom prst="rtTriangle">
              <a:avLst/>
            </a:prstGeom>
            <a:solidFill>
              <a:srgbClr val="66FF33">
                <a:alpha val="50195"/>
              </a:srgbClr>
            </a:solidFill>
            <a:ln w="19050" cmpd="thickThin" algn="ctr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4395" y="1888"/>
            <a:ext cx="193" cy="177"/>
          </p:xfrm>
          <a:graphic>
            <a:graphicData uri="http://schemas.openxmlformats.org/presentationml/2006/ole">
              <p:oleObj spid="_x0000_s17416" name="Equation" r:id="rId13" imgW="152280" imgH="139680" progId="Equation.DSMT4">
                <p:embed/>
              </p:oleObj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4044" y="2062"/>
            <a:ext cx="177" cy="177"/>
          </p:xfrm>
          <a:graphic>
            <a:graphicData uri="http://schemas.openxmlformats.org/presentationml/2006/ole">
              <p:oleObj spid="_x0000_s17417" name="Equation" r:id="rId14" imgW="139680" imgH="139680" progId="Equation.DSMT4">
                <p:embed/>
              </p:oleObj>
            </a:graphicData>
          </a:graphic>
        </p:graphicFrame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4958" y="2006"/>
            <a:ext cx="644" cy="258"/>
          </p:xfrm>
          <a:graphic>
            <a:graphicData uri="http://schemas.openxmlformats.org/presentationml/2006/ole">
              <p:oleObj spid="_x0000_s17418" name="Equation" r:id="rId15" imgW="507960" imgH="203040" progId="Equation.DSMT4">
                <p:embed/>
              </p:oleObj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51413" y="4332288"/>
          <a:ext cx="2387600" cy="812800"/>
        </p:xfrm>
        <a:graphic>
          <a:graphicData uri="http://schemas.openxmlformats.org/presentationml/2006/ole">
            <p:oleObj spid="_x0000_s17415" name="Equation" r:id="rId16" imgW="119376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3" grpId="0"/>
      <p:bldP spid="68624" grpId="0" animBg="1"/>
      <p:bldP spid="68625" grpId="0" animBg="1"/>
      <p:bldP spid="686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P.283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9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一平面经过半径为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的圆柱体的底圆中心，并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与底面交成角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，计算该平面截圆柱体所得立体的体积．</a:t>
            </a:r>
          </a:p>
        </p:txBody>
      </p:sp>
      <p:pic>
        <p:nvPicPr>
          <p:cNvPr id="18445" name="Picture 7" descr="p268-ex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EDBDE"/>
              </a:clrFrom>
              <a:clrTo>
                <a:srgbClr val="DEDB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592263"/>
            <a:ext cx="3336925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292725" y="5986463"/>
          <a:ext cx="2971800" cy="660400"/>
        </p:xfrm>
        <a:graphic>
          <a:graphicData uri="http://schemas.openxmlformats.org/presentationml/2006/ole">
            <p:oleObj spid="_x0000_s18434" name="Equation" r:id="rId5" imgW="1485720" imgH="330120" progId="Equation.DSMT4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972050" y="4459288"/>
          <a:ext cx="3403600" cy="558800"/>
        </p:xfrm>
        <a:graphic>
          <a:graphicData uri="http://schemas.openxmlformats.org/presentationml/2006/ole">
            <p:oleObj spid="_x0000_s18435" name="Equation" r:id="rId6" imgW="1701720" imgH="279360" progId="Equation.DSMT4">
              <p:embed/>
            </p:oleObj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5148263" y="5299075"/>
          <a:ext cx="1727200" cy="406400"/>
        </p:xfrm>
        <a:graphic>
          <a:graphicData uri="http://schemas.openxmlformats.org/presentationml/2006/ole">
            <p:oleObj spid="_x0000_s18436" name="Equation" r:id="rId7" imgW="863280" imgH="2030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73113" y="5516563"/>
          <a:ext cx="1422400" cy="482600"/>
        </p:xfrm>
        <a:graphic>
          <a:graphicData uri="http://schemas.openxmlformats.org/presentationml/2006/ole">
            <p:oleObj spid="_x0000_s18437" name="Equation" r:id="rId8" imgW="711000" imgH="241200" progId="Equation.DSMT4">
              <p:embed/>
            </p:oleObj>
          </a:graphicData>
        </a:graphic>
      </p:graphicFrame>
      <p:graphicFrame>
        <p:nvGraphicFramePr>
          <p:cNvPr id="70664" name="Object 6"/>
          <p:cNvGraphicFramePr>
            <a:graphicFrameLocks noChangeAspect="1"/>
          </p:cNvGraphicFramePr>
          <p:nvPr/>
        </p:nvGraphicFramePr>
        <p:xfrm>
          <a:off x="2178050" y="5445125"/>
          <a:ext cx="1673225" cy="557213"/>
        </p:xfrm>
        <a:graphic>
          <a:graphicData uri="http://schemas.openxmlformats.org/presentationml/2006/ole">
            <p:oleObj spid="_x0000_s18438" name="Equation" r:id="rId9" imgW="838080" imgH="279360" progId="Equation.DSMT4">
              <p:embed/>
            </p:oleObj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6289675" y="1831975"/>
            <a:ext cx="1323975" cy="1704975"/>
            <a:chOff x="3962" y="1154"/>
            <a:chExt cx="834" cy="1074"/>
          </a:xfrm>
        </p:grpSpPr>
        <p:pic>
          <p:nvPicPr>
            <p:cNvPr id="18455" name="Picture 10" descr="pad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962" y="1154"/>
              <a:ext cx="834" cy="1074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</p:pic>
        <p:grpSp>
          <p:nvGrpSpPr>
            <p:cNvPr id="18456" name="Group 11"/>
            <p:cNvGrpSpPr>
              <a:grpSpLocks/>
            </p:cNvGrpSpPr>
            <p:nvPr/>
          </p:nvGrpSpPr>
          <p:grpSpPr bwMode="auto">
            <a:xfrm>
              <a:off x="3971" y="1162"/>
              <a:ext cx="816" cy="1058"/>
              <a:chOff x="3971" y="1153"/>
              <a:chExt cx="816" cy="1058"/>
            </a:xfrm>
          </p:grpSpPr>
          <p:sp>
            <p:nvSpPr>
              <p:cNvPr id="18457" name="Line 12"/>
              <p:cNvSpPr>
                <a:spLocks noChangeAspect="1" noChangeShapeType="1"/>
              </p:cNvSpPr>
              <p:nvPr/>
            </p:nvSpPr>
            <p:spPr bwMode="auto">
              <a:xfrm>
                <a:off x="3971" y="1395"/>
                <a:ext cx="816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8" name="Line 13"/>
              <p:cNvSpPr>
                <a:spLocks noChangeAspect="1" noChangeShapeType="1"/>
              </p:cNvSpPr>
              <p:nvPr/>
            </p:nvSpPr>
            <p:spPr bwMode="auto">
              <a:xfrm>
                <a:off x="3971" y="1153"/>
                <a:ext cx="816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8459" name="AutoShape 14"/>
              <p:cNvCxnSpPr>
                <a:cxnSpLocks noChangeShapeType="1"/>
                <a:stCxn id="18458" idx="0"/>
                <a:endCxn id="18457" idx="0"/>
              </p:cNvCxnSpPr>
              <p:nvPr/>
            </p:nvCxnSpPr>
            <p:spPr bwMode="auto">
              <a:xfrm>
                <a:off x="3971" y="1153"/>
                <a:ext cx="0" cy="24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8460" name="AutoShape 15"/>
              <p:cNvCxnSpPr>
                <a:cxnSpLocks noChangeShapeType="1"/>
                <a:stCxn id="18458" idx="1"/>
                <a:endCxn id="18457" idx="1"/>
              </p:cNvCxnSpPr>
              <p:nvPr/>
            </p:nvCxnSpPr>
            <p:spPr bwMode="auto">
              <a:xfrm>
                <a:off x="4787" y="1969"/>
                <a:ext cx="0" cy="24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18443" name="Object 9"/>
            <p:cNvGraphicFramePr>
              <a:graphicFrameLocks noChangeAspect="1"/>
            </p:cNvGraphicFramePr>
            <p:nvPr/>
          </p:nvGraphicFramePr>
          <p:xfrm>
            <a:off x="4241" y="1842"/>
            <a:ext cx="177" cy="209"/>
          </p:xfrm>
          <a:graphic>
            <a:graphicData uri="http://schemas.openxmlformats.org/presentationml/2006/ole">
              <p:oleObj spid="_x0000_s18443" name="Equation" r:id="rId11" imgW="139680" imgH="164880" progId="Equation.DSMT4">
                <p:embed/>
              </p:oleObj>
            </a:graphicData>
          </a:graphic>
        </p:graphicFrame>
      </p:grp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6300788" y="2219325"/>
            <a:ext cx="1281112" cy="128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7588250" y="3505200"/>
          <a:ext cx="1016000" cy="406400"/>
        </p:xfrm>
        <a:graphic>
          <a:graphicData uri="http://schemas.openxmlformats.org/presentationml/2006/ole">
            <p:oleObj spid="_x0000_s18439" name="Equation" r:id="rId12" imgW="507960" imgH="203040" progId="Equation.DSMT4">
              <p:embed/>
            </p:oleObj>
          </a:graphicData>
        </a:graphic>
      </p:graphicFrame>
      <p:sp>
        <p:nvSpPr>
          <p:cNvPr id="70675" name="Oval 19"/>
          <p:cNvSpPr>
            <a:spLocks noChangeAspect="1" noChangeArrowheads="1"/>
          </p:cNvSpPr>
          <p:nvPr/>
        </p:nvSpPr>
        <p:spPr bwMode="auto">
          <a:xfrm>
            <a:off x="7553325" y="3451225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042025" y="2230438"/>
          <a:ext cx="330200" cy="406400"/>
        </p:xfrm>
        <a:graphic>
          <a:graphicData uri="http://schemas.openxmlformats.org/presentationml/2006/ole">
            <p:oleObj spid="_x0000_s18440" name="Equation" r:id="rId13" imgW="164880" imgH="203040" progId="Equation.DSMT4">
              <p:embed/>
            </p:oleObj>
          </a:graphicData>
        </a:graphic>
      </p:graphicFrame>
      <p:sp>
        <p:nvSpPr>
          <p:cNvPr id="70677" name="Oval 21"/>
          <p:cNvSpPr>
            <a:spLocks noChangeAspect="1" noChangeArrowheads="1"/>
          </p:cNvSpPr>
          <p:nvPr/>
        </p:nvSpPr>
        <p:spPr bwMode="auto">
          <a:xfrm>
            <a:off x="6227763" y="21336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353175" y="1989138"/>
            <a:ext cx="1644650" cy="969962"/>
            <a:chOff x="4002" y="1253"/>
            <a:chExt cx="1036" cy="611"/>
          </a:xfrm>
        </p:grpSpPr>
        <p:sp>
          <p:nvSpPr>
            <p:cNvPr id="18452" name="Line 23"/>
            <p:cNvSpPr>
              <a:spLocks noChangeAspect="1" noChangeShapeType="1"/>
            </p:cNvSpPr>
            <p:nvPr/>
          </p:nvSpPr>
          <p:spPr bwMode="auto">
            <a:xfrm flipV="1">
              <a:off x="4002" y="1253"/>
              <a:ext cx="1036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直角三角形 28"/>
            <p:cNvSpPr>
              <a:spLocks/>
            </p:cNvSpPr>
            <p:nvPr/>
          </p:nvSpPr>
          <p:spPr bwMode="auto">
            <a:xfrm flipH="1">
              <a:off x="4002" y="1253"/>
              <a:ext cx="1036" cy="589"/>
            </a:xfrm>
            <a:prstGeom prst="rtTriangle">
              <a:avLst/>
            </a:prstGeom>
            <a:solidFill>
              <a:srgbClr val="FFCC66">
                <a:alpha val="50000"/>
              </a:srgbClr>
            </a:solidFill>
            <a:ln w="3175" algn="ctr">
              <a:noFill/>
              <a:prstDash val="lgDash"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4154" y="1706"/>
            <a:ext cx="172" cy="158"/>
          </p:xfrm>
          <a:graphic>
            <a:graphicData uri="http://schemas.openxmlformats.org/presentationml/2006/ole">
              <p:oleObj spid="_x0000_s18442" name="Equation" r:id="rId14" imgW="152280" imgH="139680" progId="Equation.DSMT4">
                <p:embed/>
              </p:oleObj>
            </a:graphicData>
          </a:graphic>
        </p:graphicFrame>
        <p:sp>
          <p:nvSpPr>
            <p:cNvPr id="18454" name="Line 26"/>
            <p:cNvSpPr>
              <a:spLocks noChangeShapeType="1"/>
            </p:cNvSpPr>
            <p:nvPr/>
          </p:nvSpPr>
          <p:spPr bwMode="auto">
            <a:xfrm>
              <a:off x="4410" y="1594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451" name="Picture 27" descr="p268-ex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3950" y="1524000"/>
            <a:ext cx="40671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41" name="Object 28"/>
          <p:cNvGraphicFramePr>
            <a:graphicFrameLocks noChangeAspect="1"/>
          </p:cNvGraphicFramePr>
          <p:nvPr/>
        </p:nvGraphicFramePr>
        <p:xfrm>
          <a:off x="7986713" y="2954338"/>
          <a:ext cx="330200" cy="330200"/>
        </p:xfrm>
        <a:graphic>
          <a:graphicData uri="http://schemas.openxmlformats.org/presentationml/2006/ole">
            <p:oleObj spid="_x0000_s18441" name="Equation" r:id="rId16" imgW="16488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3" grpId="0" animBg="1"/>
      <p:bldP spid="70675" grpId="0" animBg="1"/>
      <p:bldP spid="706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P.283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10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求以半径为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的圆为底、平行且等于底圆直径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的线段为顶、高为</a:t>
            </a:r>
            <a:r>
              <a:rPr lang="en-US" altLang="zh-CN" i="1" smtClean="0"/>
              <a:t>h</a:t>
            </a:r>
            <a:r>
              <a:rPr lang="en-US" altLang="zh-CN" smtClean="0"/>
              <a:t> </a:t>
            </a:r>
            <a:r>
              <a:rPr lang="zh-CN" altLang="en-US" smtClean="0"/>
              <a:t>的正劈锥体的体积．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" y="1484313"/>
            <a:ext cx="4600575" cy="2520950"/>
            <a:chOff x="288" y="981"/>
            <a:chExt cx="2898" cy="1588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288" y="1834"/>
              <a:ext cx="272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94" name="直接箭头连接符 19"/>
            <p:cNvCxnSpPr>
              <a:cxnSpLocks noChangeAspect="1"/>
            </p:cNvCxnSpPr>
            <p:nvPr/>
          </p:nvCxnSpPr>
          <p:spPr bwMode="auto">
            <a:xfrm flipV="1">
              <a:off x="914" y="1099"/>
              <a:ext cx="1469" cy="147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aphicFrame>
          <p:nvGraphicFramePr>
            <p:cNvPr id="19463" name="Object 2"/>
            <p:cNvGraphicFramePr>
              <a:graphicFrameLocks noChangeAspect="1"/>
            </p:cNvGraphicFramePr>
            <p:nvPr/>
          </p:nvGraphicFramePr>
          <p:xfrm>
            <a:off x="3009" y="1778"/>
            <a:ext cx="177" cy="177"/>
          </p:xfrm>
          <a:graphic>
            <a:graphicData uri="http://schemas.openxmlformats.org/presentationml/2006/ole">
              <p:oleObj spid="_x0000_s19463" name="Equation" r:id="rId4" imgW="139680" imgH="139680" progId="Equation.DSMT4">
                <p:embed/>
              </p:oleObj>
            </a:graphicData>
          </a:graphic>
        </p:graphicFrame>
        <p:graphicFrame>
          <p:nvGraphicFramePr>
            <p:cNvPr id="19464" name="Object 3"/>
            <p:cNvGraphicFramePr>
              <a:graphicFrameLocks noChangeAspect="1"/>
            </p:cNvGraphicFramePr>
            <p:nvPr/>
          </p:nvGraphicFramePr>
          <p:xfrm>
            <a:off x="2419" y="981"/>
            <a:ext cx="177" cy="209"/>
          </p:xfrm>
          <a:graphic>
            <a:graphicData uri="http://schemas.openxmlformats.org/presentationml/2006/ole">
              <p:oleObj spid="_x0000_s19464" name="Equation" r:id="rId5" imgW="139680" imgH="164880" progId="Equation.DSMT4">
                <p:embed/>
              </p:oleObj>
            </a:graphicData>
          </a:graphic>
        </p:graphicFrame>
        <p:graphicFrame>
          <p:nvGraphicFramePr>
            <p:cNvPr id="19465" name="Object 4"/>
            <p:cNvGraphicFramePr>
              <a:graphicFrameLocks noChangeAspect="1"/>
            </p:cNvGraphicFramePr>
            <p:nvPr/>
          </p:nvGraphicFramePr>
          <p:xfrm>
            <a:off x="2464" y="1842"/>
            <a:ext cx="209" cy="209"/>
          </p:xfrm>
          <a:graphic>
            <a:graphicData uri="http://schemas.openxmlformats.org/presentationml/2006/ole">
              <p:oleObj spid="_x0000_s19465" name="Equation" r:id="rId6" imgW="164880" imgH="164880" progId="Equation.DSMT4">
                <p:embed/>
              </p:oleObj>
            </a:graphicData>
          </a:graphic>
        </p:graphicFrame>
        <p:graphicFrame>
          <p:nvGraphicFramePr>
            <p:cNvPr id="19466" name="Object 9"/>
            <p:cNvGraphicFramePr>
              <a:graphicFrameLocks noChangeAspect="1"/>
            </p:cNvGraphicFramePr>
            <p:nvPr/>
          </p:nvGraphicFramePr>
          <p:xfrm>
            <a:off x="489" y="1842"/>
            <a:ext cx="322" cy="209"/>
          </p:xfrm>
          <a:graphic>
            <a:graphicData uri="http://schemas.openxmlformats.org/presentationml/2006/ole">
              <p:oleObj spid="_x0000_s19466" name="Equation" r:id="rId7" imgW="253800" imgH="164880" progId="Equation.DSMT4">
                <p:embed/>
              </p:oleObj>
            </a:graphicData>
          </a:graphic>
        </p:graphicFrame>
        <p:graphicFrame>
          <p:nvGraphicFramePr>
            <p:cNvPr id="19467" name="Object 6"/>
            <p:cNvGraphicFramePr>
              <a:graphicFrameLocks noChangeAspect="1"/>
            </p:cNvGraphicFramePr>
            <p:nvPr/>
          </p:nvGraphicFramePr>
          <p:xfrm>
            <a:off x="1648" y="1834"/>
            <a:ext cx="209" cy="225"/>
          </p:xfrm>
          <a:graphic>
            <a:graphicData uri="http://schemas.openxmlformats.org/presentationml/2006/ole">
              <p:oleObj spid="_x0000_s19467" name="Equation" r:id="rId8" imgW="164880" imgH="177480" progId="Equation.DSMT4">
                <p:embed/>
              </p:oleObj>
            </a:graphicData>
          </a:graphic>
        </p:graphicFrame>
        <p:sp>
          <p:nvSpPr>
            <p:cNvPr id="19495" name="Line 11"/>
            <p:cNvSpPr>
              <a:spLocks noChangeShapeType="1"/>
            </p:cNvSpPr>
            <p:nvPr/>
          </p:nvSpPr>
          <p:spPr bwMode="auto">
            <a:xfrm>
              <a:off x="809" y="1290"/>
              <a:ext cx="16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Oval 12"/>
            <p:cNvSpPr>
              <a:spLocks noChangeArrowheads="1"/>
            </p:cNvSpPr>
            <p:nvPr/>
          </p:nvSpPr>
          <p:spPr bwMode="auto">
            <a:xfrm>
              <a:off x="809" y="1494"/>
              <a:ext cx="1678" cy="6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497" name="AutoShape 13"/>
            <p:cNvCxnSpPr>
              <a:cxnSpLocks noChangeShapeType="1"/>
              <a:stCxn id="19495" idx="0"/>
              <a:endCxn id="19496" idx="2"/>
            </p:cNvCxnSpPr>
            <p:nvPr/>
          </p:nvCxnSpPr>
          <p:spPr bwMode="auto">
            <a:xfrm flipH="1">
              <a:off x="800" y="1281"/>
              <a:ext cx="9" cy="5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98" name="AutoShape 14"/>
            <p:cNvCxnSpPr>
              <a:cxnSpLocks noChangeShapeType="1"/>
              <a:stCxn id="19495" idx="1"/>
              <a:endCxn id="19496" idx="6"/>
            </p:cNvCxnSpPr>
            <p:nvPr/>
          </p:nvCxnSpPr>
          <p:spPr bwMode="auto">
            <a:xfrm>
              <a:off x="2487" y="1299"/>
              <a:ext cx="9" cy="5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9468" name="Object 12"/>
            <p:cNvGraphicFramePr>
              <a:graphicFrameLocks noChangeAspect="1"/>
            </p:cNvGraphicFramePr>
            <p:nvPr/>
          </p:nvGraphicFramePr>
          <p:xfrm>
            <a:off x="2534" y="1453"/>
            <a:ext cx="161" cy="225"/>
          </p:xfrm>
          <a:graphic>
            <a:graphicData uri="http://schemas.openxmlformats.org/presentationml/2006/ole">
              <p:oleObj spid="_x0000_s19468" name="Equation" r:id="rId9" imgW="126720" imgH="177480" progId="Equation.DSMT4">
                <p:embed/>
              </p:oleObj>
            </a:graphicData>
          </a:graphic>
        </p:graphicFrame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084388" y="1974850"/>
            <a:ext cx="1038225" cy="1390650"/>
            <a:chOff x="1467" y="1423"/>
            <a:chExt cx="654" cy="876"/>
          </a:xfrm>
        </p:grpSpPr>
        <p:pic>
          <p:nvPicPr>
            <p:cNvPr id="19488" name="Picture 17" descr="pad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67" y="1423"/>
              <a:ext cx="654" cy="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489" name="Group 18"/>
            <p:cNvGrpSpPr>
              <a:grpSpLocks/>
            </p:cNvGrpSpPr>
            <p:nvPr/>
          </p:nvGrpSpPr>
          <p:grpSpPr bwMode="auto">
            <a:xfrm>
              <a:off x="1473" y="1423"/>
              <a:ext cx="642" cy="876"/>
              <a:chOff x="1331" y="1287"/>
              <a:chExt cx="642" cy="876"/>
            </a:xfrm>
          </p:grpSpPr>
          <p:sp>
            <p:nvSpPr>
              <p:cNvPr id="19490" name="Line 19"/>
              <p:cNvSpPr>
                <a:spLocks noChangeShapeType="1"/>
              </p:cNvSpPr>
              <p:nvPr/>
            </p:nvSpPr>
            <p:spPr bwMode="auto">
              <a:xfrm>
                <a:off x="1642" y="1290"/>
                <a:ext cx="331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1" name="Line 20"/>
              <p:cNvSpPr>
                <a:spLocks noChangeShapeType="1"/>
              </p:cNvSpPr>
              <p:nvPr/>
            </p:nvSpPr>
            <p:spPr bwMode="auto">
              <a:xfrm flipH="1">
                <a:off x="1331" y="1287"/>
                <a:ext cx="307" cy="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9492" name="直接箭头连接符 19"/>
              <p:cNvCxnSpPr>
                <a:cxnSpLocks noChangeAspect="1"/>
              </p:cNvCxnSpPr>
              <p:nvPr/>
            </p:nvCxnSpPr>
            <p:spPr bwMode="auto">
              <a:xfrm flipV="1">
                <a:off x="1332" y="1531"/>
                <a:ext cx="641" cy="632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</p:spPr>
          </p:cxnSp>
        </p:grpSp>
      </p:grp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053013" y="2982913"/>
          <a:ext cx="3124200" cy="660400"/>
        </p:xfrm>
        <a:graphic>
          <a:graphicData uri="http://schemas.openxmlformats.org/presentationml/2006/ole">
            <p:oleObj spid="_x0000_s19458" name="Equation" r:id="rId11" imgW="1562040" imgH="330120" progId="Equation.DSMT4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714875" y="1362075"/>
          <a:ext cx="4114800" cy="812800"/>
        </p:xfrm>
        <a:graphic>
          <a:graphicData uri="http://schemas.openxmlformats.org/presentationml/2006/ole">
            <p:oleObj spid="_x0000_s19459" name="Equation" r:id="rId12" imgW="2057400" imgH="406080" progId="Equation.DSMT4">
              <p:embed/>
            </p:oleObj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4894263" y="2289175"/>
          <a:ext cx="1752600" cy="406400"/>
        </p:xfrm>
        <a:graphic>
          <a:graphicData uri="http://schemas.openxmlformats.org/presentationml/2006/ole">
            <p:oleObj spid="_x0000_s19460" name="Equation" r:id="rId13" imgW="876240" imgH="203040" progId="Equation.DSMT4">
              <p:embed/>
            </p:oleObj>
          </a:graphicData>
        </a:graphic>
      </p:graphicFrame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2606675" y="1974850"/>
            <a:ext cx="0" cy="8461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425575" y="1974850"/>
            <a:ext cx="812800" cy="1089025"/>
            <a:chOff x="1467" y="1423"/>
            <a:chExt cx="654" cy="876"/>
          </a:xfrm>
        </p:grpSpPr>
        <p:pic>
          <p:nvPicPr>
            <p:cNvPr id="19483" name="Picture 27" descr="pad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67" y="1423"/>
              <a:ext cx="654" cy="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484" name="Group 28"/>
            <p:cNvGrpSpPr>
              <a:grpSpLocks/>
            </p:cNvGrpSpPr>
            <p:nvPr/>
          </p:nvGrpSpPr>
          <p:grpSpPr bwMode="auto">
            <a:xfrm>
              <a:off x="1473" y="1423"/>
              <a:ext cx="642" cy="876"/>
              <a:chOff x="1331" y="1287"/>
              <a:chExt cx="642" cy="876"/>
            </a:xfrm>
          </p:grpSpPr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>
                <a:off x="1642" y="1290"/>
                <a:ext cx="331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 flipH="1">
                <a:off x="1331" y="1287"/>
                <a:ext cx="307" cy="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9487" name="直接箭头连接符 19"/>
              <p:cNvCxnSpPr>
                <a:cxnSpLocks noChangeAspect="1"/>
              </p:cNvCxnSpPr>
              <p:nvPr/>
            </p:nvCxnSpPr>
            <p:spPr bwMode="auto">
              <a:xfrm flipV="1">
                <a:off x="1332" y="1531"/>
                <a:ext cx="641" cy="632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</p:spPr>
          </p:cxnSp>
        </p:grp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2794000" y="1989138"/>
            <a:ext cx="914400" cy="1419225"/>
            <a:chOff x="1574" y="1299"/>
            <a:chExt cx="576" cy="894"/>
          </a:xfrm>
        </p:grpSpPr>
        <p:pic>
          <p:nvPicPr>
            <p:cNvPr id="19478" name="Picture 33" descr="pad2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74" y="1299"/>
              <a:ext cx="576" cy="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479" name="Group 34"/>
            <p:cNvGrpSpPr>
              <a:grpSpLocks/>
            </p:cNvGrpSpPr>
            <p:nvPr/>
          </p:nvGrpSpPr>
          <p:grpSpPr bwMode="auto">
            <a:xfrm>
              <a:off x="1575" y="1299"/>
              <a:ext cx="557" cy="876"/>
              <a:chOff x="1779" y="1290"/>
              <a:chExt cx="557" cy="876"/>
            </a:xfrm>
          </p:grpSpPr>
          <p:sp>
            <p:nvSpPr>
              <p:cNvPr id="19480" name="Line 35"/>
              <p:cNvSpPr>
                <a:spLocks noChangeShapeType="1"/>
              </p:cNvSpPr>
              <p:nvPr/>
            </p:nvSpPr>
            <p:spPr bwMode="auto">
              <a:xfrm>
                <a:off x="2090" y="1293"/>
                <a:ext cx="246" cy="3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Line 36"/>
              <p:cNvSpPr>
                <a:spLocks noChangeShapeType="1"/>
              </p:cNvSpPr>
              <p:nvPr/>
            </p:nvSpPr>
            <p:spPr bwMode="auto">
              <a:xfrm flipH="1">
                <a:off x="1779" y="1290"/>
                <a:ext cx="307" cy="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9482" name="直接箭头连接符 19"/>
              <p:cNvCxnSpPr>
                <a:cxnSpLocks noChangeAspect="1"/>
                <a:stCxn id="19481" idx="1"/>
                <a:endCxn id="19480" idx="1"/>
              </p:cNvCxnSpPr>
              <p:nvPr/>
            </p:nvCxnSpPr>
            <p:spPr bwMode="auto">
              <a:xfrm flipV="1">
                <a:off x="1780" y="1622"/>
                <a:ext cx="556" cy="544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</p:spPr>
          </p:cxnSp>
        </p:grpSp>
      </p:grpSp>
      <p:sp>
        <p:nvSpPr>
          <p:cNvPr id="7" name="Line 25"/>
          <p:cNvSpPr>
            <a:spLocks noChangeShapeType="1"/>
          </p:cNvSpPr>
          <p:nvPr/>
        </p:nvSpPr>
        <p:spPr bwMode="auto">
          <a:xfrm>
            <a:off x="3276600" y="1974850"/>
            <a:ext cx="0" cy="8461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282950" y="2852738"/>
          <a:ext cx="280988" cy="282575"/>
        </p:xfrm>
        <a:graphic>
          <a:graphicData uri="http://schemas.openxmlformats.org/presentationml/2006/ole">
            <p:oleObj spid="_x0000_s19461" name="Equation" r:id="rId15" imgW="139680" imgH="139680" progId="Equation.DSMT4">
              <p:embed/>
            </p:oleObj>
          </a:graphicData>
        </a:graphic>
      </p:graphicFrame>
      <p:grpSp>
        <p:nvGrpSpPr>
          <p:cNvPr id="14" name="组合 41"/>
          <p:cNvGrpSpPr>
            <a:grpSpLocks/>
          </p:cNvGrpSpPr>
          <p:nvPr/>
        </p:nvGrpSpPr>
        <p:grpSpPr bwMode="auto">
          <a:xfrm>
            <a:off x="3500438" y="2071688"/>
            <a:ext cx="809625" cy="485775"/>
            <a:chOff x="3500430" y="2071678"/>
            <a:chExt cx="809625" cy="485068"/>
          </a:xfrm>
        </p:grpSpPr>
        <p:sp>
          <p:nvSpPr>
            <p:cNvPr id="40" name="椭圆 39"/>
            <p:cNvSpPr/>
            <p:nvPr/>
          </p:nvSpPr>
          <p:spPr>
            <a:xfrm>
              <a:off x="3616317" y="2448953"/>
              <a:ext cx="107950" cy="1077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9462" name="Object 40"/>
            <p:cNvGraphicFramePr>
              <a:graphicFrameLocks noChangeAspect="1"/>
            </p:cNvGraphicFramePr>
            <p:nvPr/>
          </p:nvGraphicFramePr>
          <p:xfrm>
            <a:off x="3500430" y="2071678"/>
            <a:ext cx="809625" cy="323850"/>
          </p:xfrm>
          <a:graphic>
            <a:graphicData uri="http://schemas.openxmlformats.org/presentationml/2006/ole">
              <p:oleObj spid="_x0000_s19462" name="Equation" r:id="rId16" imgW="50796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3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小结（</a:t>
            </a:r>
            <a:r>
              <a:rPr lang="en-US" altLang="zh-CN" smtClean="0">
                <a:effectLst/>
              </a:rPr>
              <a:t>2</a:t>
            </a:r>
            <a:r>
              <a:rPr lang="zh-CN" altLang="en-US" smtClean="0">
                <a:effectLst/>
              </a:rPr>
              <a:t>）</a:t>
            </a:r>
            <a:endParaRPr lang="en-US" altLang="zh-CN" smtClean="0">
              <a:effectLst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97400"/>
          </a:xfrm>
          <a:noFill/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旋转体的体积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思想：</a:t>
            </a:r>
            <a:r>
              <a:rPr lang="zh-CN" altLang="en-US" smtClean="0"/>
              <a:t>小薄片的体积 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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小圆柱体的体积．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（圆盘法）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	</a:t>
            </a:r>
            <a:r>
              <a:rPr lang="zh-CN" altLang="en-US" smtClean="0"/>
              <a:t>若绕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轴旋转，取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为积分变量，体积微元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若绕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轴旋转，取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为积分变量，体积微元</a:t>
            </a:r>
            <a:r>
              <a:rPr lang="en-US" altLang="zh-CN" smtClean="0"/>
              <a:t> 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endParaRPr lang="zh-CN" altLang="zh-CN" smtClean="0">
              <a:sym typeface="Symbol" pitchFamily="18" charset="2"/>
            </a:endParaRPr>
          </a:p>
          <a:p>
            <a:endParaRPr lang="zh-CN" altLang="en-US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平行截面面积为已知函数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的立体的体积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zh-CN" altLang="en-US" smtClean="0">
                <a:solidFill>
                  <a:srgbClr val="FF0000"/>
                </a:solidFill>
              </a:rPr>
              <a:t>思想：</a:t>
            </a:r>
            <a:r>
              <a:rPr lang="zh-CN" altLang="en-US" smtClean="0"/>
              <a:t>小薄片的体积 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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底面积为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ym typeface="Symbol" pitchFamily="18" charset="2"/>
              </a:rPr>
              <a:t>的小柱体的体积，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	            </a:t>
            </a:r>
            <a:r>
              <a:rPr lang="zh-CN" altLang="en-US" smtClean="0"/>
              <a:t>体积微元</a:t>
            </a:r>
            <a:r>
              <a:rPr lang="en-US" altLang="zh-CN" smtClean="0"/>
              <a:t> </a:t>
            </a:r>
            <a:r>
              <a:rPr lang="en-US" altLang="zh-CN" i="1" smtClean="0"/>
              <a:t>dV</a:t>
            </a:r>
            <a:r>
              <a:rPr lang="en-US" altLang="zh-CN" smtClean="0"/>
              <a:t> </a:t>
            </a:r>
            <a:r>
              <a:rPr lang="en-US" altLang="zh-CN" sz="2800" smtClean="0"/>
              <a:t>= 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 </a:t>
            </a:r>
            <a:r>
              <a:rPr lang="en-US" altLang="zh-CN" sz="2800" i="1" smtClean="0"/>
              <a:t>dx</a:t>
            </a:r>
            <a:r>
              <a:rPr lang="en-US" altLang="zh-CN" sz="2800" smtClean="0"/>
              <a:t> </a:t>
            </a:r>
            <a:r>
              <a:rPr lang="zh-CN" altLang="en-US" sz="2800" smtClean="0"/>
              <a:t>．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378200" y="3644900"/>
          <a:ext cx="2387600" cy="558800"/>
        </p:xfrm>
        <a:graphic>
          <a:graphicData uri="http://schemas.openxmlformats.org/presentationml/2006/ole">
            <p:oleObj spid="_x0000_s20482" name="Equation" r:id="rId4" imgW="119376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340100" y="2781300"/>
          <a:ext cx="2463800" cy="558800"/>
        </p:xfrm>
        <a:graphic>
          <a:graphicData uri="http://schemas.openxmlformats.org/presentationml/2006/ole">
            <p:oleObj spid="_x0000_s20483" name="Equation" r:id="rId5" imgW="1231560" imgH="279360" progId="Equation.DSMT4">
              <p:embed/>
            </p:oleObj>
          </a:graphicData>
        </a:graphic>
      </p:graphicFrame>
      <p:sp>
        <p:nvSpPr>
          <p:cNvPr id="6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旋转体的体积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P.288</a:t>
            </a:r>
            <a:r>
              <a:rPr lang="zh-CN" altLang="en-US" smtClean="0">
                <a:solidFill>
                  <a:srgbClr val="0000FF"/>
                </a:solidFill>
              </a:rPr>
              <a:t>第</a:t>
            </a:r>
            <a:r>
              <a:rPr lang="en-US" altLang="zh-CN" smtClean="0">
                <a:solidFill>
                  <a:srgbClr val="0000FF"/>
                </a:solidFill>
              </a:rPr>
              <a:t>19</a:t>
            </a:r>
            <a:r>
              <a:rPr lang="zh-CN" altLang="en-US" smtClean="0">
                <a:solidFill>
                  <a:srgbClr val="0000FF"/>
                </a:solidFill>
              </a:rPr>
              <a:t>题：</a:t>
            </a:r>
            <a:r>
              <a:rPr lang="zh-CN" altLang="en-US" smtClean="0"/>
              <a:t>由平面图形 </a:t>
            </a:r>
            <a:r>
              <a:rPr lang="en-US" altLang="zh-CN" smtClean="0"/>
              <a:t>0 ≤ </a:t>
            </a:r>
            <a:r>
              <a:rPr lang="en-US" altLang="zh-CN" i="1" smtClean="0"/>
              <a:t>a</a:t>
            </a:r>
            <a:r>
              <a:rPr lang="en-US" altLang="zh-CN" smtClean="0"/>
              <a:t> ≤ </a:t>
            </a:r>
            <a:r>
              <a:rPr lang="en-US" altLang="zh-CN" i="1" smtClean="0"/>
              <a:t>x</a:t>
            </a:r>
            <a:r>
              <a:rPr lang="en-US" altLang="zh-CN" smtClean="0"/>
              <a:t> ≤ </a:t>
            </a:r>
            <a:r>
              <a:rPr lang="en-US" altLang="zh-CN" i="1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0 ≤ </a:t>
            </a:r>
            <a:r>
              <a:rPr lang="en-US" altLang="zh-CN" i="1" smtClean="0"/>
              <a:t>y</a:t>
            </a:r>
            <a:r>
              <a:rPr lang="en-US" altLang="zh-CN" smtClean="0"/>
              <a:t> ≤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绕 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旋转而成的旋转体的体积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57188" y="3851275"/>
          <a:ext cx="8559800" cy="2006600"/>
        </p:xfrm>
        <a:graphic>
          <a:graphicData uri="http://schemas.openxmlformats.org/presentationml/2006/ole">
            <p:oleObj spid="_x0000_s21506" name="Equation" r:id="rId5" imgW="4279680" imgH="1002960" progId="Equation.DSMT4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364038" y="4970463"/>
          <a:ext cx="787400" cy="406400"/>
        </p:xfrm>
        <a:graphic>
          <a:graphicData uri="http://schemas.openxmlformats.org/presentationml/2006/ole">
            <p:oleObj spid="_x0000_s21507" name="Equation" r:id="rId6" imgW="393480" imgH="20304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02238" y="3857625"/>
            <a:ext cx="3756025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77888" y="4367213"/>
            <a:ext cx="3609975" cy="5000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77888" y="4929188"/>
            <a:ext cx="3492500" cy="5000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877888" y="5429250"/>
            <a:ext cx="3427412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0498" name="Picture 18" descr="C:\Users\SOINY\Desktop\洋葱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6125" y="5429250"/>
            <a:ext cx="206533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717800" y="2857500"/>
          <a:ext cx="3708400" cy="660400"/>
        </p:xfrm>
        <a:graphic>
          <a:graphicData uri="http://schemas.openxmlformats.org/presentationml/2006/ole">
            <p:oleObj spid="_x0000_s21508" name="Equation" r:id="rId8" imgW="1854000" imgH="330120" progId="Equation.DSMT4">
              <p:embed/>
            </p:oleObj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再论旋转体的体积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柱壳法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717800" y="2857500"/>
          <a:ext cx="3708400" cy="660400"/>
        </p:xfrm>
        <a:graphic>
          <a:graphicData uri="http://schemas.openxmlformats.org/presentationml/2006/ole">
            <p:oleObj spid="_x0000_s21509" name="Equation" r:id="rId9" imgW="1854000" imgH="330120" progId="Equation.DSMT4">
              <p:embed/>
            </p:oleObj>
          </a:graphicData>
        </a:graphic>
      </p:graphicFrame>
      <p:pic>
        <p:nvPicPr>
          <p:cNvPr id="21517" name="Picture 9" descr="平面图形的面积1-1"/>
          <p:cNvPicPr>
            <a:picLocks noChangeAspect="1" noChangeArrowheads="1"/>
          </p:cNvPicPr>
          <p:nvPr/>
        </p:nvPicPr>
        <p:blipFill>
          <a:blip r:embed="rId10"/>
          <a:srcRect l="5748" t="20953" r="7446"/>
          <a:stretch>
            <a:fillRect/>
          </a:stretch>
        </p:blipFill>
        <p:spPr bwMode="auto">
          <a:xfrm>
            <a:off x="5286375" y="4554538"/>
            <a:ext cx="3857625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平面图形的面积1-2"/>
          <p:cNvPicPr>
            <a:picLocks noChangeAspect="1" noChangeArrowheads="1"/>
          </p:cNvPicPr>
          <p:nvPr/>
        </p:nvPicPr>
        <p:blipFill>
          <a:blip r:embed="rId11"/>
          <a:srcRect l="5750" t="20953" r="7462"/>
          <a:stretch>
            <a:fillRect/>
          </a:stretch>
        </p:blipFill>
        <p:spPr bwMode="auto">
          <a:xfrm>
            <a:off x="5286375" y="4554538"/>
            <a:ext cx="385762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平面图形的面积1-3"/>
          <p:cNvPicPr>
            <a:picLocks noChangeAspect="1" noChangeArrowheads="1"/>
          </p:cNvPicPr>
          <p:nvPr/>
        </p:nvPicPr>
        <p:blipFill>
          <a:blip r:embed="rId12"/>
          <a:srcRect l="5750" t="20952" r="7462"/>
          <a:stretch>
            <a:fillRect/>
          </a:stretch>
        </p:blipFill>
        <p:spPr bwMode="auto">
          <a:xfrm>
            <a:off x="5286375" y="4554538"/>
            <a:ext cx="385762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500813" y="5857875"/>
            <a:ext cx="214312" cy="2857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572250" y="2500313"/>
            <a:ext cx="2428875" cy="13573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柱壳的内径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：柱壳的高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dx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：柱壳的厚度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735263" y="4929188"/>
            <a:ext cx="1547812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509588" y="3163888"/>
            <a:ext cx="849312" cy="509587"/>
          </a:xfrm>
          <a:prstGeom prst="wedgeRoundRectCallout">
            <a:avLst>
              <a:gd name="adj1" fmla="val -38657"/>
              <a:gd name="adj2" fmla="val 91593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柱壳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857250" y="3857625"/>
            <a:ext cx="4344988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" grpId="0"/>
      <p:bldP spid="18" grpId="0" animBg="1"/>
      <p:bldP spid="11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思想：</a:t>
            </a:r>
            <a:r>
              <a:rPr lang="zh-CN" altLang="en-US" smtClean="0"/>
              <a:t>将旋转体分成很多薄的柱壳，然后利用定积分将这些柱壳的体积累加起来，从而得到旋转体的体积．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方便之处：</a:t>
            </a:r>
            <a:r>
              <a:rPr lang="zh-CN" altLang="en-US" smtClean="0"/>
              <a:t>虽然旋转体由平面图形是绕 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轴旋转而成，但是柱壳法却是以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为积分变量，这样做有时候会给我们计算带来极大的便利．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求由曲线 </a:t>
            </a:r>
            <a:r>
              <a:rPr lang="en-US" altLang="zh-CN" i="1" smtClean="0"/>
              <a:t>y</a:t>
            </a:r>
            <a:r>
              <a:rPr lang="en-US" altLang="zh-CN" smtClean="0"/>
              <a:t> = 4−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及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= 0 </a:t>
            </a:r>
            <a:r>
              <a:rPr lang="zh-CN" altLang="en-US" smtClean="0"/>
              <a:t>所围成的平面图形绕 </a:t>
            </a:r>
            <a:r>
              <a:rPr lang="en-US" altLang="zh-CN" i="1" smtClean="0"/>
              <a:t>x</a:t>
            </a:r>
            <a:r>
              <a:rPr lang="en-US" altLang="zh-CN" smtClean="0"/>
              <a:t> = 3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旋转一周所形成的立体的体积．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84188" y="5368925"/>
          <a:ext cx="6223000" cy="1346200"/>
        </p:xfrm>
        <a:graphic>
          <a:graphicData uri="http://schemas.openxmlformats.org/presentationml/2006/ole">
            <p:oleObj spid="_x0000_s22530" name="Equation" r:id="rId5" imgW="3111480" imgH="6728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0250" y="2357438"/>
            <a:ext cx="1619250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85813" y="6072188"/>
            <a:ext cx="2571750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3357563" y="6072188"/>
            <a:ext cx="3357562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6265863" y="4213225"/>
            <a:ext cx="2786062" cy="2573338"/>
            <a:chOff x="6266634" y="4213773"/>
            <a:chExt cx="2786082" cy="2572813"/>
          </a:xfrm>
        </p:grpSpPr>
        <p:pic>
          <p:nvPicPr>
            <p:cNvPr id="22552" name="Picture 7" descr="p267-ex4-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66634" y="4213773"/>
              <a:ext cx="2786082" cy="2572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53" name="Line 15"/>
            <p:cNvSpPr>
              <a:spLocks noChangeShapeType="1"/>
            </p:cNvSpPr>
            <p:nvPr/>
          </p:nvSpPr>
          <p:spPr bwMode="auto">
            <a:xfrm>
              <a:off x="8637069" y="4644832"/>
              <a:ext cx="0" cy="1996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484188" y="4625975"/>
          <a:ext cx="6629400" cy="660400"/>
        </p:xfrm>
        <a:graphic>
          <a:graphicData uri="http://schemas.openxmlformats.org/presentationml/2006/ole">
            <p:oleObj spid="_x0000_s22531" name="Equation" r:id="rId7" imgW="3314520" imgH="33012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857625" y="4643438"/>
            <a:ext cx="630238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6357938" y="4643438"/>
            <a:ext cx="714375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143375" y="488950"/>
          <a:ext cx="2397125" cy="593725"/>
        </p:xfrm>
        <a:graphic>
          <a:graphicData uri="http://schemas.openxmlformats.org/presentationml/2006/ole">
            <p:oleObj spid="_x0000_s22532" name="Equation" r:id="rId8" imgW="1333440" imgH="33012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572250" y="107950"/>
            <a:ext cx="2428875" cy="13573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柱壳的内径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：柱壳的高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dx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：柱壳的厚度</a:t>
            </a:r>
          </a:p>
        </p:txBody>
      </p:sp>
      <p:pic>
        <p:nvPicPr>
          <p:cNvPr id="16" name="Picture 12" descr="平面图形的面积1-3"/>
          <p:cNvPicPr>
            <a:picLocks noChangeAspect="1" noChangeArrowheads="1"/>
          </p:cNvPicPr>
          <p:nvPr/>
        </p:nvPicPr>
        <p:blipFill>
          <a:blip r:embed="rId9"/>
          <a:srcRect l="5750" t="20952" r="7462"/>
          <a:stretch>
            <a:fillRect/>
          </a:stretch>
        </p:blipFill>
        <p:spPr bwMode="auto">
          <a:xfrm>
            <a:off x="1679575" y="71438"/>
            <a:ext cx="239236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23"/>
          <p:cNvGrpSpPr>
            <a:grpSpLocks/>
          </p:cNvGrpSpPr>
          <p:nvPr/>
        </p:nvGrpSpPr>
        <p:grpSpPr bwMode="auto">
          <a:xfrm>
            <a:off x="7670800" y="4989513"/>
            <a:ext cx="809625" cy="1725612"/>
            <a:chOff x="7670800" y="4988834"/>
            <a:chExt cx="809625" cy="1726291"/>
          </a:xfrm>
        </p:grpSpPr>
        <p:cxnSp>
          <p:nvCxnSpPr>
            <p:cNvPr id="18" name="直接连接符 17"/>
            <p:cNvCxnSpPr/>
            <p:nvPr/>
          </p:nvCxnSpPr>
          <p:spPr>
            <a:xfrm rot="5400000">
              <a:off x="7072016" y="5744781"/>
              <a:ext cx="15118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7538833" y="5978235"/>
              <a:ext cx="1043398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Object 16"/>
            <p:cNvGraphicFramePr>
              <a:graphicFrameLocks noChangeAspect="1"/>
            </p:cNvGraphicFramePr>
            <p:nvPr/>
          </p:nvGraphicFramePr>
          <p:xfrm>
            <a:off x="7670800" y="6519863"/>
            <a:ext cx="195263" cy="195262"/>
          </p:xfrm>
          <a:graphic>
            <a:graphicData uri="http://schemas.openxmlformats.org/presentationml/2006/ole">
              <p:oleObj spid="_x0000_s22533" name="Equation" r:id="rId10" imgW="139680" imgH="139680" progId="Equation.DSMT4">
                <p:embed/>
              </p:oleObj>
            </a:graphicData>
          </a:graphic>
        </p:graphicFrame>
        <p:graphicFrame>
          <p:nvGraphicFramePr>
            <p:cNvPr id="6" name="Object 17"/>
            <p:cNvGraphicFramePr>
              <a:graphicFrameLocks noChangeAspect="1"/>
            </p:cNvGraphicFramePr>
            <p:nvPr/>
          </p:nvGraphicFramePr>
          <p:xfrm>
            <a:off x="7858125" y="6465888"/>
            <a:ext cx="622300" cy="249237"/>
          </p:xfrm>
          <a:graphic>
            <a:graphicData uri="http://schemas.openxmlformats.org/presentationml/2006/ole">
              <p:oleObj spid="_x0000_s22534" name="Equation" r:id="rId11" imgW="444240" imgH="177480" progId="Equation.DSMT4">
                <p:embed/>
              </p:oleObj>
            </a:graphicData>
          </a:graphic>
        </p:graphicFrame>
      </p:grp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4487863" y="4643438"/>
            <a:ext cx="360362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848225" y="4643438"/>
            <a:ext cx="215900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5053013" y="4643438"/>
            <a:ext cx="954087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999163" y="4643438"/>
            <a:ext cx="342900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0" grpId="0" animBg="1"/>
      <p:bldP spid="13" grpId="0" animBg="1"/>
      <p:bldP spid="15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直线段的长度可以直接度量．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一般来说，曲线段的长度不能直接度量．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引言</a:t>
            </a:r>
          </a:p>
        </p:txBody>
      </p:sp>
      <p:sp>
        <p:nvSpPr>
          <p:cNvPr id="1066" name="Rectangle 42"/>
          <p:cNvSpPr>
            <a:spLocks/>
          </p:cNvSpPr>
          <p:nvPr/>
        </p:nvSpPr>
        <p:spPr bwMode="auto">
          <a:xfrm>
            <a:off x="4648200" y="3171825"/>
            <a:ext cx="4038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割圆术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“割之弥细，所失弥少，割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之又割，以至于不可割，则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与圆周合体而无所失矣．”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algn="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刘徽</a:t>
            </a:r>
          </a:p>
        </p:txBody>
      </p:sp>
      <p:grpSp>
        <p:nvGrpSpPr>
          <p:cNvPr id="4" name="Group 36"/>
          <p:cNvGrpSpPr>
            <a:grpSpLocks noChangeAspect="1"/>
          </p:cNvGrpSpPr>
          <p:nvPr/>
        </p:nvGrpSpPr>
        <p:grpSpPr bwMode="auto">
          <a:xfrm>
            <a:off x="1089025" y="3171825"/>
            <a:ext cx="2835275" cy="2835275"/>
            <a:chOff x="3314" y="933"/>
            <a:chExt cx="1786" cy="1764"/>
          </a:xfrm>
        </p:grpSpPr>
        <p:pic>
          <p:nvPicPr>
            <p:cNvPr id="38925" name="Picture 2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4" y="933"/>
              <a:ext cx="1786" cy="176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38926" name="Text Box 29"/>
            <p:cNvSpPr txBox="1">
              <a:spLocks noChangeAspect="1" noChangeArrowheads="1"/>
            </p:cNvSpPr>
            <p:nvPr/>
          </p:nvSpPr>
          <p:spPr bwMode="auto">
            <a:xfrm>
              <a:off x="3314" y="2374"/>
              <a:ext cx="227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S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1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5" name="Group 37"/>
          <p:cNvGrpSpPr>
            <a:grpSpLocks noChangeAspect="1"/>
          </p:cNvGrpSpPr>
          <p:nvPr/>
        </p:nvGrpSpPr>
        <p:grpSpPr bwMode="auto">
          <a:xfrm>
            <a:off x="1089025" y="3171825"/>
            <a:ext cx="2835275" cy="2835275"/>
            <a:chOff x="3314" y="933"/>
            <a:chExt cx="1786" cy="1764"/>
          </a:xfrm>
        </p:grpSpPr>
        <p:pic>
          <p:nvPicPr>
            <p:cNvPr id="38923" name="Picture 3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14" y="933"/>
              <a:ext cx="1786" cy="176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38924" name="Text Box 32"/>
            <p:cNvSpPr txBox="1">
              <a:spLocks noChangeAspect="1" noChangeArrowheads="1"/>
            </p:cNvSpPr>
            <p:nvPr/>
          </p:nvSpPr>
          <p:spPr bwMode="auto">
            <a:xfrm>
              <a:off x="3314" y="2374"/>
              <a:ext cx="227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S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2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  <p:grpSp>
        <p:nvGrpSpPr>
          <p:cNvPr id="6" name="Group 38"/>
          <p:cNvGrpSpPr>
            <a:grpSpLocks noChangeAspect="1"/>
          </p:cNvGrpSpPr>
          <p:nvPr/>
        </p:nvGrpSpPr>
        <p:grpSpPr bwMode="auto">
          <a:xfrm>
            <a:off x="1089025" y="3171825"/>
            <a:ext cx="2835275" cy="2835275"/>
            <a:chOff x="3314" y="933"/>
            <a:chExt cx="1786" cy="1767"/>
          </a:xfrm>
        </p:grpSpPr>
        <p:pic>
          <p:nvPicPr>
            <p:cNvPr id="38921" name="Picture 3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14" y="933"/>
              <a:ext cx="1786" cy="176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38922" name="Text Box 35"/>
            <p:cNvSpPr txBox="1">
              <a:spLocks noChangeAspect="1" noChangeArrowheads="1"/>
            </p:cNvSpPr>
            <p:nvPr/>
          </p:nvSpPr>
          <p:spPr bwMode="auto">
            <a:xfrm>
              <a:off x="3314" y="2377"/>
              <a:ext cx="22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S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3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en-US" altLang="zh-CN">
                <a:ea typeface="宋体" pitchFamily="2" charset="-122"/>
              </a:endParaRPr>
            </a:p>
          </p:txBody>
        </p:sp>
      </p:grpSp>
      <p:sp>
        <p:nvSpPr>
          <p:cNvPr id="1078" name="AutoShape 54"/>
          <p:cNvSpPr>
            <a:spLocks noChangeArrowheads="1"/>
          </p:cNvSpPr>
          <p:nvPr/>
        </p:nvSpPr>
        <p:spPr bwMode="auto">
          <a:xfrm>
            <a:off x="5416550" y="376238"/>
            <a:ext cx="3290888" cy="930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/>
              <a:t>极限思想</a:t>
            </a:r>
          </a:p>
          <a:p>
            <a:pPr algn="ctr"/>
            <a:r>
              <a:rPr lang="zh-CN" altLang="en-US" sz="2400" b="1"/>
              <a:t>在几何上的应用</a:t>
            </a:r>
            <a:r>
              <a:rPr lang="en-US" altLang="zh-CN" sz="2400" b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" grpId="0"/>
      <p:bldP spid="10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9" descr="平面图形的面积1-1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455613" y="441325"/>
            <a:ext cx="8229600" cy="5394325"/>
          </a:xfrm>
          <a:noFill/>
        </p:spPr>
      </p:pic>
      <p:pic>
        <p:nvPicPr>
          <p:cNvPr id="38923" name="Picture 11" descr="平面图形的面积1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4" name="Picture 12" descr="平面图形的面积1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5" name="Picture 13" descr="平面图形的面积1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2" name="Picture 10" descr="平面图形的面积1-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14" descr="平面图形的面积1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 </a:t>
            </a:r>
            <a:r>
              <a:rPr lang="zh-CN" altLang="en-US" smtClean="0"/>
              <a:t>是曲线弧 </a:t>
            </a:r>
            <a:r>
              <a:rPr lang="en-US" altLang="zh-CN" i="1" smtClean="0"/>
              <a:t>L </a:t>
            </a:r>
            <a:r>
              <a:rPr lang="zh-CN" altLang="en-US" smtClean="0"/>
              <a:t>上的两个端点，在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上插入分点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A</a:t>
            </a:r>
            <a:r>
              <a:rPr lang="en-US" altLang="zh-CN" smtClean="0"/>
              <a:t> =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n</a:t>
            </a:r>
            <a:r>
              <a:rPr lang="en-US" altLang="zh-CN" baseline="-25000" smtClean="0"/>
              <a:t>−1</a:t>
            </a:r>
            <a:r>
              <a:rPr lang="en-US" altLang="zh-CN" smtClean="0"/>
              <a:t>, 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并依次连接相邻分点得一内接折线，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设曲线弧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的弧长为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，则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记                                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如果                           存在，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则称极限值为平面曲线弧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弧长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并称曲线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可求长的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pic>
        <p:nvPicPr>
          <p:cNvPr id="78851" name="Picture 3" descr="平面曲线的弧长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6388" y="3644900"/>
            <a:ext cx="3649662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 descr="平面曲线的弧长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6388" y="3644900"/>
            <a:ext cx="3649662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 descr="平面曲线的弧长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6388" y="3644900"/>
            <a:ext cx="3649662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Rectangle 6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平面曲线弧长的概念</a:t>
            </a:r>
            <a:endParaRPr lang="en-US" altLang="zh-CN" smtClean="0">
              <a:effectLst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356100" y="2781300"/>
          <a:ext cx="2070100" cy="868363"/>
        </p:xfrm>
        <a:graphic>
          <a:graphicData uri="http://schemas.openxmlformats.org/presentationml/2006/ole">
            <p:oleObj spid="_x0000_s23554" name="Equation" r:id="rId6" imgW="1028520" imgH="431640" progId="Equation.DSMT4">
              <p:embed/>
            </p:oleObj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1014413" y="3500438"/>
          <a:ext cx="2271712" cy="544512"/>
        </p:xfrm>
        <a:graphic>
          <a:graphicData uri="http://schemas.openxmlformats.org/presentationml/2006/ole">
            <p:oleObj spid="_x0000_s23555" name="Equation" r:id="rId7" imgW="1269720" imgH="30456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00163" y="4000500"/>
          <a:ext cx="2019300" cy="868363"/>
        </p:xfrm>
        <a:graphic>
          <a:graphicData uri="http://schemas.openxmlformats.org/presentationml/2006/ole">
            <p:oleObj spid="_x0000_s23556" name="Equation" r:id="rId8" imgW="1002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平面曲线弧长的概念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上具有一阶连续导数，则称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为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FF0000"/>
                </a:solidFill>
              </a:rPr>
              <a:t>光滑曲线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光滑曲线弧是可求长的．</a:t>
            </a:r>
            <a:endParaRPr lang="en-US" altLang="zh-CN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32375" y="1484313"/>
            <a:ext cx="1916113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平面曲线弧长的计算</a:t>
            </a:r>
            <a:endParaRPr lang="en-US" altLang="zh-CN" smtClean="0">
              <a:effectLst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元素法：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积分变量及积分区间区间微元 总量的</a:t>
            </a:r>
            <a:r>
              <a:rPr lang="zh-CN" altLang="en-US" smtClean="0">
                <a:solidFill>
                  <a:srgbClr val="FF0000"/>
                </a:solidFill>
              </a:rPr>
              <a:t>微元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 </a:t>
            </a:r>
            <a:r>
              <a:rPr lang="zh-CN" altLang="en-US" smtClean="0">
                <a:solidFill>
                  <a:srgbClr val="FF0000"/>
                </a:solidFill>
              </a:rPr>
              <a:t>积分．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直角坐标情形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参数方程情形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  <a:hlinkClick r:id="rId5" action="ppaction://hlinksldjump"/>
              </a:rPr>
              <a:t>极坐标情形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294063" y="1481138"/>
          <a:ext cx="2555875" cy="868362"/>
        </p:xfrm>
        <a:graphic>
          <a:graphicData uri="http://schemas.openxmlformats.org/presentationml/2006/ole">
            <p:oleObj spid="_x0000_s24578" name="Equation" r:id="rId6" imgW="1269720" imgH="4316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205163" y="3284538"/>
          <a:ext cx="4213225" cy="561975"/>
        </p:xfrm>
        <a:graphic>
          <a:graphicData uri="http://schemas.openxmlformats.org/presentationml/2006/ole">
            <p:oleObj spid="_x0000_s24579" name="Equation" r:id="rId7" imgW="2095200" imgH="2793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05163" y="4097338"/>
          <a:ext cx="5543550" cy="665162"/>
        </p:xfrm>
        <a:graphic>
          <a:graphicData uri="http://schemas.openxmlformats.org/presentationml/2006/ole">
            <p:oleObj spid="_x0000_s24580" name="Equation" r:id="rId8" imgW="2755800" imgH="33012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205163" y="5013325"/>
          <a:ext cx="4368800" cy="563563"/>
        </p:xfrm>
        <a:graphic>
          <a:graphicData uri="http://schemas.openxmlformats.org/presentationml/2006/ole">
            <p:oleObj spid="_x0000_s24581" name="Equation" r:id="rId9" imgW="21715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8" descr="p174_1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3284538"/>
            <a:ext cx="5332413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10" descr="p174_1_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3284538"/>
            <a:ext cx="5332413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11" descr="p174_1_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284538"/>
            <a:ext cx="5332413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2" name="Rectangle 10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弧长微元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>
                <a:solidFill>
                  <a:schemeClr val="tx2"/>
                </a:solidFill>
              </a:rPr>
              <a:t>于是根据微分三角形的几何意义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P.169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可得　</a:t>
            </a:r>
          </a:p>
        </p:txBody>
      </p:sp>
      <p:sp>
        <p:nvSpPr>
          <p:cNvPr id="25610" name="Rectangle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直角坐标情形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465388" y="1438275"/>
          <a:ext cx="4213225" cy="561975"/>
        </p:xfrm>
        <a:graphic>
          <a:graphicData uri="http://schemas.openxmlformats.org/presentationml/2006/ole">
            <p:oleObj spid="_x0000_s25602" name="Equation" r:id="rId7" imgW="2095200" imgH="2793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7675" y="2781300"/>
          <a:ext cx="3144838" cy="658813"/>
        </p:xfrm>
        <a:graphic>
          <a:graphicData uri="http://schemas.openxmlformats.org/presentationml/2006/ole">
            <p:oleObj spid="_x0000_s25603" name="Equation" r:id="rId8" imgW="1574640" imgH="330120" progId="Equation.DSMT4">
              <p:embed/>
            </p:oleObj>
          </a:graphicData>
        </a:graphic>
      </p:graphicFrame>
      <p:sp>
        <p:nvSpPr>
          <p:cNvPr id="59399" name="Line 7"/>
          <p:cNvSpPr>
            <a:spLocks noChangeAspect="1" noChangeShapeType="1"/>
          </p:cNvSpPr>
          <p:nvPr/>
        </p:nvSpPr>
        <p:spPr bwMode="auto">
          <a:xfrm flipV="1">
            <a:off x="2320925" y="4087813"/>
            <a:ext cx="4195763" cy="1968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867400" y="3919538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i="1">
                <a:solidFill>
                  <a:srgbClr val="FF0000"/>
                </a:solidFill>
                <a:latin typeface="Times New Roman" pitchFamily="18" charset="0"/>
              </a:rPr>
              <a:t>Ｔ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668588" y="5768975"/>
            <a:ext cx="493712" cy="280988"/>
            <a:chOff x="1311" y="3712"/>
            <a:chExt cx="311" cy="177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429" y="3712"/>
            <a:ext cx="193" cy="177"/>
          </p:xfrm>
          <a:graphic>
            <a:graphicData uri="http://schemas.openxmlformats.org/presentationml/2006/ole">
              <p:oleObj spid="_x0000_s25605" name="Equation" r:id="rId9" imgW="152280" imgH="139680" progId="Equation.DSMT4">
                <p:embed/>
              </p:oleObj>
            </a:graphicData>
          </a:graphic>
        </p:graphicFrame>
        <p:sp>
          <p:nvSpPr>
            <p:cNvPr id="25618" name="Arc 23"/>
            <p:cNvSpPr>
              <a:spLocks/>
            </p:cNvSpPr>
            <p:nvPr/>
          </p:nvSpPr>
          <p:spPr bwMode="auto">
            <a:xfrm>
              <a:off x="1311" y="3795"/>
              <a:ext cx="91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92725" y="4502150"/>
            <a:ext cx="493713" cy="280988"/>
            <a:chOff x="1311" y="3712"/>
            <a:chExt cx="311" cy="177"/>
          </a:xfrm>
        </p:grpSpPr>
        <p:graphicFrame>
          <p:nvGraphicFramePr>
            <p:cNvPr id="2" name="Object 4"/>
            <p:cNvGraphicFramePr>
              <a:graphicFrameLocks noChangeAspect="1"/>
            </p:cNvGraphicFramePr>
            <p:nvPr/>
          </p:nvGraphicFramePr>
          <p:xfrm>
            <a:off x="1429" y="3712"/>
            <a:ext cx="193" cy="177"/>
          </p:xfrm>
          <a:graphic>
            <a:graphicData uri="http://schemas.openxmlformats.org/presentationml/2006/ole">
              <p:oleObj spid="_x0000_s25604" name="Equation" r:id="rId10" imgW="152280" imgH="139680" progId="Equation.DSMT4">
                <p:embed/>
              </p:oleObj>
            </a:graphicData>
          </a:graphic>
        </p:graphicFrame>
        <p:sp>
          <p:nvSpPr>
            <p:cNvPr id="25617" name="Arc 32"/>
            <p:cNvSpPr>
              <a:spLocks/>
            </p:cNvSpPr>
            <p:nvPr/>
          </p:nvSpPr>
          <p:spPr bwMode="auto">
            <a:xfrm>
              <a:off x="1311" y="3795"/>
              <a:ext cx="91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932363" y="1455738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1938" name="AutoShape 8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nimBg="1"/>
      <p:bldP spid="59401" grpId="0"/>
      <p:bldP spid="5" grpId="0" animBg="1"/>
      <p:bldP spid="819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参数方程情形</a:t>
            </a:r>
            <a:endParaRPr lang="en-US" altLang="zh-CN" smtClean="0">
              <a:effectLst/>
            </a:endParaRPr>
          </a:p>
        </p:txBody>
      </p:sp>
      <p:sp>
        <p:nvSpPr>
          <p:cNvPr id="2662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如果曲线弧 </a:t>
            </a:r>
            <a:r>
              <a:rPr lang="en-US" altLang="zh-CN" i="1" smtClean="0"/>
              <a:t>L </a:t>
            </a:r>
            <a:r>
              <a:rPr lang="zh-CN" altLang="en-US" smtClean="0"/>
              <a:t>由参数方程                                        给出，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上具有一阶连续导数，则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137025" y="1268413"/>
          <a:ext cx="2882900" cy="939800"/>
        </p:xfrm>
        <a:graphic>
          <a:graphicData uri="http://schemas.openxmlformats.org/presentationml/2006/ole">
            <p:oleObj spid="_x0000_s26626" name="Equation" r:id="rId4" imgW="1447560" imgH="469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00225" y="3068638"/>
          <a:ext cx="5543550" cy="665162"/>
        </p:xfrm>
        <a:graphic>
          <a:graphicData uri="http://schemas.openxmlformats.org/presentationml/2006/ole">
            <p:oleObj spid="_x0000_s26627" name="Equation" r:id="rId5" imgW="2755800" imgH="33012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84663" y="3068638"/>
            <a:ext cx="3095625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2951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57738" y="2381250"/>
            <a:ext cx="1916112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2951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极坐标情形</a:t>
            </a:r>
            <a:endParaRPr lang="en-US" altLang="zh-CN" smtClean="0">
              <a:effectLst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如果曲线弧 </a:t>
            </a:r>
            <a:r>
              <a:rPr lang="en-US" altLang="zh-CN" i="1" smtClean="0"/>
              <a:t>L </a:t>
            </a:r>
            <a:r>
              <a:rPr lang="zh-CN" altLang="en-US" smtClean="0"/>
              <a:t>由极坐标方程                                           给出，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r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上具有连续导数，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则可把极坐标方程转化为参数方程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注意到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660900" y="1557338"/>
          <a:ext cx="2682875" cy="406400"/>
        </p:xfrm>
        <a:graphic>
          <a:graphicData uri="http://schemas.openxmlformats.org/presentationml/2006/ole">
            <p:oleObj spid="_x0000_s27650" name="Equation" r:id="rId4" imgW="1346040" imgH="203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763713" y="4953000"/>
          <a:ext cx="4368800" cy="563563"/>
        </p:xfrm>
        <a:graphic>
          <a:graphicData uri="http://schemas.openxmlformats.org/presentationml/2006/ole">
            <p:oleObj spid="_x0000_s27651" name="Equation" r:id="rId5" imgW="2171520" imgH="279360" progId="Equation.DSMT4">
              <p:embed/>
            </p:oleObj>
          </a:graphicData>
        </a:graphic>
      </p:graphicFrame>
      <p:sp>
        <p:nvSpPr>
          <p:cNvPr id="83975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63713" y="3760788"/>
          <a:ext cx="3346450" cy="511175"/>
        </p:xfrm>
        <a:graphic>
          <a:graphicData uri="http://schemas.openxmlformats.org/presentationml/2006/ole">
            <p:oleObj spid="_x0000_s27652" name="Equation" r:id="rId7" imgW="1663560" imgH="2538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763713" y="4343400"/>
          <a:ext cx="3321050" cy="511175"/>
        </p:xfrm>
        <a:graphic>
          <a:graphicData uri="http://schemas.openxmlformats.org/presentationml/2006/ole">
            <p:oleObj spid="_x0000_s27653" name="Equation" r:id="rId8" imgW="1650960" imgH="2538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340350" y="2636838"/>
          <a:ext cx="3263900" cy="939800"/>
        </p:xfrm>
        <a:graphic>
          <a:graphicData uri="http://schemas.openxmlformats.org/presentationml/2006/ole">
            <p:oleObj spid="_x0000_s27654" name="Equation" r:id="rId9" imgW="163800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6369050"/>
          </a:xfrm>
          <a:solidFill>
            <a:schemeClr val="bg1"/>
          </a:solidFill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求圆                      的周长．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en-US" altLang="zh-CN" smtClean="0"/>
              <a:t>1/4</a:t>
            </a:r>
            <a:r>
              <a:rPr lang="zh-CN" altLang="en-US" smtClean="0"/>
              <a:t>圆周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912938" y="336550"/>
          <a:ext cx="1651000" cy="457200"/>
        </p:xfrm>
        <a:graphic>
          <a:graphicData uri="http://schemas.openxmlformats.org/presentationml/2006/ole">
            <p:oleObj spid="_x0000_s28674" name="Equation" r:id="rId4" imgW="825480" imgH="2286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32088" y="1163638"/>
          <a:ext cx="1658937" cy="479425"/>
        </p:xfrm>
        <a:graphic>
          <a:graphicData uri="http://schemas.openxmlformats.org/presentationml/2006/ole">
            <p:oleObj spid="_x0000_s28675" name="Equation" r:id="rId5" imgW="927000" imgH="2664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518025" y="1277938"/>
          <a:ext cx="1214438" cy="365125"/>
        </p:xfrm>
        <a:graphic>
          <a:graphicData uri="http://schemas.openxmlformats.org/presentationml/2006/ole">
            <p:oleObj spid="_x0000_s28676" name="Equation" r:id="rId6" imgW="672840" imgH="20304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857875" y="1069975"/>
          <a:ext cx="2116138" cy="798513"/>
        </p:xfrm>
        <a:graphic>
          <a:graphicData uri="http://schemas.openxmlformats.org/presentationml/2006/ole">
            <p:oleObj spid="_x0000_s28677" name="Equation" r:id="rId7" imgW="1180800" imgH="4442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58813" y="1827213"/>
          <a:ext cx="5467350" cy="798512"/>
        </p:xfrm>
        <a:graphic>
          <a:graphicData uri="http://schemas.openxmlformats.org/presentationml/2006/ole">
            <p:oleObj spid="_x0000_s28678" name="Equation" r:id="rId8" imgW="3047760" imgH="44424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139825" y="2571750"/>
          <a:ext cx="7646988" cy="866775"/>
        </p:xfrm>
        <a:graphic>
          <a:graphicData uri="http://schemas.openxmlformats.org/presentationml/2006/ole">
            <p:oleObj spid="_x0000_s28679" name="Equation" r:id="rId9" imgW="4267080" imgH="48240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714500" y="3643313"/>
          <a:ext cx="2901950" cy="846137"/>
        </p:xfrm>
        <a:graphic>
          <a:graphicData uri="http://schemas.openxmlformats.org/presentationml/2006/ole">
            <p:oleObj spid="_x0000_s28680" name="Equation" r:id="rId10" imgW="1612800" imgH="469800" progId="Equation.DSMT4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4862513" y="3643313"/>
          <a:ext cx="2216150" cy="846137"/>
        </p:xfrm>
        <a:graphic>
          <a:graphicData uri="http://schemas.openxmlformats.org/presentationml/2006/ole">
            <p:oleObj spid="_x0000_s28681" name="Equation" r:id="rId11" imgW="1231560" imgH="469800" progId="Equation.DSMT4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7324725" y="3910013"/>
          <a:ext cx="1462088" cy="365125"/>
        </p:xfrm>
        <a:graphic>
          <a:graphicData uri="http://schemas.openxmlformats.org/presentationml/2006/ole">
            <p:oleObj spid="_x0000_s28682" name="Equation" r:id="rId12" imgW="812520" imgH="203040" progId="Equation.DSMT4">
              <p:embed/>
            </p:oleObj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1139825" y="4621213"/>
          <a:ext cx="3473450" cy="593725"/>
        </p:xfrm>
        <a:graphic>
          <a:graphicData uri="http://schemas.openxmlformats.org/presentationml/2006/ole">
            <p:oleObj spid="_x0000_s28683" name="Equation" r:id="rId13" imgW="1930320" imgH="330120" progId="Equation.DSMT4">
              <p:embed/>
            </p:oleObj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1709738" y="5656263"/>
          <a:ext cx="2970212" cy="365125"/>
        </p:xfrm>
        <a:graphic>
          <a:graphicData uri="http://schemas.openxmlformats.org/presentationml/2006/ole">
            <p:oleObj spid="_x0000_s28684" name="Equation" r:id="rId14" imgW="1650960" imgH="203040" progId="Equation.DSMT4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4714875" y="5540375"/>
          <a:ext cx="3130550" cy="479425"/>
        </p:xfrm>
        <a:graphic>
          <a:graphicData uri="http://schemas.openxmlformats.org/presentationml/2006/ole">
            <p:oleObj spid="_x0000_s28685" name="Equation" r:id="rId15" imgW="1739880" imgH="266400" progId="Equation.DSMT4">
              <p:embed/>
            </p:oleObj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1139825" y="6000750"/>
          <a:ext cx="3609975" cy="593725"/>
        </p:xfrm>
        <a:graphic>
          <a:graphicData uri="http://schemas.openxmlformats.org/presentationml/2006/ole">
            <p:oleObj spid="_x0000_s28686" name="Equation" r:id="rId16" imgW="2006280" imgH="33012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643063" y="1152525"/>
            <a:ext cx="111283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092700" y="2638425"/>
            <a:ext cx="1785938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6878638" y="2638425"/>
            <a:ext cx="2051050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求心形线 </a:t>
            </a:r>
            <a:r>
              <a:rPr lang="en-US" altLang="zh-CN" i="1" smtClean="0"/>
              <a:t>r</a:t>
            </a:r>
            <a:r>
              <a:rPr lang="en-US" altLang="zh-CN" smtClean="0"/>
              <a:t> = </a:t>
            </a:r>
            <a:r>
              <a:rPr lang="en-US" altLang="zh-CN" i="1" smtClean="0"/>
              <a:t>a </a:t>
            </a:r>
            <a:r>
              <a:rPr lang="en-US" altLang="zh-CN" smtClean="0"/>
              <a:t>(1+ 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) </a:t>
            </a:r>
            <a:r>
              <a:rPr lang="zh-CN" altLang="en-US" smtClean="0"/>
              <a:t>的周长（</a:t>
            </a:r>
            <a:r>
              <a:rPr lang="en-US" altLang="zh-CN" i="1" smtClean="0"/>
              <a:t>a</a:t>
            </a:r>
            <a:r>
              <a:rPr lang="en-US" altLang="zh-CN" smtClean="0"/>
              <a:t> &gt; 0</a:t>
            </a:r>
            <a:r>
              <a:rPr lang="zh-CN" altLang="en-US" smtClean="0"/>
              <a:t>）．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答案：</a:t>
            </a:r>
            <a:r>
              <a:rPr lang="en-US" altLang="zh-CN" smtClean="0"/>
              <a:t>8</a:t>
            </a:r>
            <a:r>
              <a:rPr lang="en-US" altLang="zh-CN" i="1" smtClean="0"/>
              <a:t>a</a:t>
            </a:r>
            <a:r>
              <a:rPr lang="zh-CN" altLang="en-US" smtClean="0"/>
              <a:t>．</a:t>
            </a:r>
          </a:p>
        </p:txBody>
      </p:sp>
      <p:pic>
        <p:nvPicPr>
          <p:cNvPr id="52230" name="Picture 6" descr="p264-ex6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732213"/>
            <a:ext cx="3573463" cy="214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小结：定积分在几何学上的应用</a:t>
            </a:r>
            <a:endParaRPr lang="en-US" altLang="zh-CN" smtClean="0">
              <a:effectLst/>
            </a:endParaRPr>
          </a:p>
        </p:txBody>
      </p:sp>
      <p:sp>
        <p:nvSpPr>
          <p:cNvPr id="2970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229600" cy="261461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元素法：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积分变量及取值范围 区间微元 总量的</a:t>
            </a:r>
            <a:r>
              <a:rPr lang="zh-CN" altLang="en-US" smtClean="0">
                <a:solidFill>
                  <a:srgbClr val="FF0000"/>
                </a:solidFill>
              </a:rPr>
              <a:t>微元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 </a:t>
            </a:r>
            <a:r>
              <a:rPr lang="zh-CN" altLang="en-US" smtClean="0">
                <a:solidFill>
                  <a:srgbClr val="FF0000"/>
                </a:solidFill>
              </a:rPr>
              <a:t>积分．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051050" y="5014913"/>
            <a:ext cx="4105275" cy="719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旋转体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圆柱体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051050" y="4295775"/>
            <a:ext cx="4105275" cy="719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截面面积已知的立体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柱体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2051050" y="5734050"/>
            <a:ext cx="4105275" cy="719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曲线段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直线段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051050" y="3575050"/>
            <a:ext cx="4105275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曲边扇形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圆扇形</a:t>
            </a:r>
            <a:endParaRPr lang="en-US" altLang="zh-CN" sz="24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051050" y="2854325"/>
            <a:ext cx="4105275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曲边梯形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矩形</a:t>
            </a:r>
            <a:endParaRPr lang="en-US" altLang="zh-CN" sz="24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457200" y="2135188"/>
            <a:ext cx="8229600" cy="4318000"/>
            <a:chOff x="288" y="1480"/>
            <a:chExt cx="5184" cy="2720"/>
          </a:xfrm>
        </p:grpSpPr>
        <p:sp>
          <p:nvSpPr>
            <p:cNvPr id="29711" name="Rectangle 10"/>
            <p:cNvSpPr>
              <a:spLocks noChangeArrowheads="1"/>
            </p:cNvSpPr>
            <p:nvPr/>
          </p:nvSpPr>
          <p:spPr bwMode="auto">
            <a:xfrm>
              <a:off x="3878" y="3294"/>
              <a:ext cx="1594" cy="4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2" name="Rectangle 11"/>
            <p:cNvSpPr>
              <a:spLocks noChangeArrowheads="1"/>
            </p:cNvSpPr>
            <p:nvPr/>
          </p:nvSpPr>
          <p:spPr bwMode="auto">
            <a:xfrm>
              <a:off x="3878" y="2841"/>
              <a:ext cx="1594" cy="4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3" name="Rectangle 12"/>
            <p:cNvSpPr>
              <a:spLocks noChangeArrowheads="1"/>
            </p:cNvSpPr>
            <p:nvPr/>
          </p:nvSpPr>
          <p:spPr bwMode="auto">
            <a:xfrm>
              <a:off x="3878" y="3747"/>
              <a:ext cx="1594" cy="4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4" name="Rectangle 13"/>
            <p:cNvSpPr>
              <a:spLocks noChangeArrowheads="1"/>
            </p:cNvSpPr>
            <p:nvPr/>
          </p:nvSpPr>
          <p:spPr bwMode="auto">
            <a:xfrm>
              <a:off x="3878" y="2387"/>
              <a:ext cx="1594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5" name="Rectangle 14"/>
            <p:cNvSpPr>
              <a:spLocks noChangeArrowheads="1"/>
            </p:cNvSpPr>
            <p:nvPr/>
          </p:nvSpPr>
          <p:spPr bwMode="auto">
            <a:xfrm>
              <a:off x="3878" y="1933"/>
              <a:ext cx="1594" cy="4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6" name="Rectangle 15"/>
            <p:cNvSpPr>
              <a:spLocks noChangeArrowheads="1"/>
            </p:cNvSpPr>
            <p:nvPr/>
          </p:nvSpPr>
          <p:spPr bwMode="auto">
            <a:xfrm>
              <a:off x="288" y="2841"/>
              <a:ext cx="1004" cy="9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立体的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体积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7" name="Rectangle 16"/>
            <p:cNvSpPr>
              <a:spLocks noChangeArrowheads="1"/>
            </p:cNvSpPr>
            <p:nvPr/>
          </p:nvSpPr>
          <p:spPr bwMode="auto">
            <a:xfrm>
              <a:off x="288" y="3747"/>
              <a:ext cx="1004" cy="4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曲线弧长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8" name="Rectangle 17"/>
            <p:cNvSpPr>
              <a:spLocks noChangeArrowheads="1"/>
            </p:cNvSpPr>
            <p:nvPr/>
          </p:nvSpPr>
          <p:spPr bwMode="auto">
            <a:xfrm>
              <a:off x="288" y="1933"/>
              <a:ext cx="1004" cy="9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平面图形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的面积</a:t>
              </a:r>
            </a:p>
          </p:txBody>
        </p:sp>
        <p:sp>
          <p:nvSpPr>
            <p:cNvPr id="29719" name="Rectangle 18"/>
            <p:cNvSpPr>
              <a:spLocks noChangeArrowheads="1"/>
            </p:cNvSpPr>
            <p:nvPr/>
          </p:nvSpPr>
          <p:spPr bwMode="auto">
            <a:xfrm>
              <a:off x="3878" y="1480"/>
              <a:ext cx="1594" cy="4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微元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20" name="Rectangle 19"/>
            <p:cNvSpPr>
              <a:spLocks noChangeArrowheads="1"/>
            </p:cNvSpPr>
            <p:nvPr/>
          </p:nvSpPr>
          <p:spPr bwMode="auto">
            <a:xfrm>
              <a:off x="1292" y="1480"/>
              <a:ext cx="2586" cy="4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思想</a:t>
              </a:r>
            </a:p>
          </p:txBody>
        </p:sp>
        <p:sp>
          <p:nvSpPr>
            <p:cNvPr id="29721" name="Rectangle 20"/>
            <p:cNvSpPr>
              <a:spLocks noChangeArrowheads="1"/>
            </p:cNvSpPr>
            <p:nvPr/>
          </p:nvSpPr>
          <p:spPr bwMode="auto">
            <a:xfrm>
              <a:off x="288" y="1480"/>
              <a:ext cx="1004" cy="4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应用</a:t>
              </a:r>
            </a:p>
          </p:txBody>
        </p:sp>
        <p:sp>
          <p:nvSpPr>
            <p:cNvPr id="29722" name="Line 21"/>
            <p:cNvSpPr>
              <a:spLocks noChangeShapeType="1"/>
            </p:cNvSpPr>
            <p:nvPr/>
          </p:nvSpPr>
          <p:spPr bwMode="auto">
            <a:xfrm>
              <a:off x="288" y="148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3" name="Line 22"/>
            <p:cNvSpPr>
              <a:spLocks noChangeShapeType="1"/>
            </p:cNvSpPr>
            <p:nvPr/>
          </p:nvSpPr>
          <p:spPr bwMode="auto">
            <a:xfrm>
              <a:off x="288" y="1933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4" name="Line 23"/>
            <p:cNvSpPr>
              <a:spLocks noChangeShapeType="1"/>
            </p:cNvSpPr>
            <p:nvPr/>
          </p:nvSpPr>
          <p:spPr bwMode="auto">
            <a:xfrm>
              <a:off x="288" y="2841"/>
              <a:ext cx="10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5" name="Line 24"/>
            <p:cNvSpPr>
              <a:spLocks noChangeShapeType="1"/>
            </p:cNvSpPr>
            <p:nvPr/>
          </p:nvSpPr>
          <p:spPr bwMode="auto">
            <a:xfrm>
              <a:off x="288" y="420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6" name="Line 25"/>
            <p:cNvSpPr>
              <a:spLocks noChangeShapeType="1"/>
            </p:cNvSpPr>
            <p:nvPr/>
          </p:nvSpPr>
          <p:spPr bwMode="auto">
            <a:xfrm>
              <a:off x="288" y="1480"/>
              <a:ext cx="0" cy="2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7" name="Line 26"/>
            <p:cNvSpPr>
              <a:spLocks noChangeShapeType="1"/>
            </p:cNvSpPr>
            <p:nvPr/>
          </p:nvSpPr>
          <p:spPr bwMode="auto">
            <a:xfrm>
              <a:off x="1292" y="1480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8" name="Line 27"/>
            <p:cNvSpPr>
              <a:spLocks noChangeShapeType="1"/>
            </p:cNvSpPr>
            <p:nvPr/>
          </p:nvSpPr>
          <p:spPr bwMode="auto">
            <a:xfrm>
              <a:off x="3878" y="1480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29" name="Line 28"/>
            <p:cNvSpPr>
              <a:spLocks noChangeShapeType="1"/>
            </p:cNvSpPr>
            <p:nvPr/>
          </p:nvSpPr>
          <p:spPr bwMode="auto">
            <a:xfrm>
              <a:off x="5472" y="1480"/>
              <a:ext cx="0" cy="2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0" name="Line 29"/>
            <p:cNvSpPr>
              <a:spLocks noChangeShapeType="1"/>
            </p:cNvSpPr>
            <p:nvPr/>
          </p:nvSpPr>
          <p:spPr bwMode="auto">
            <a:xfrm>
              <a:off x="1292" y="2387"/>
              <a:ext cx="4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1" name="Line 30"/>
            <p:cNvSpPr>
              <a:spLocks noChangeShapeType="1"/>
            </p:cNvSpPr>
            <p:nvPr/>
          </p:nvSpPr>
          <p:spPr bwMode="auto">
            <a:xfrm>
              <a:off x="288" y="3747"/>
              <a:ext cx="10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2" name="Line 31"/>
            <p:cNvSpPr>
              <a:spLocks noChangeShapeType="1"/>
            </p:cNvSpPr>
            <p:nvPr/>
          </p:nvSpPr>
          <p:spPr bwMode="auto">
            <a:xfrm>
              <a:off x="1292" y="2841"/>
              <a:ext cx="258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3" name="Line 32"/>
            <p:cNvSpPr>
              <a:spLocks noChangeShapeType="1"/>
            </p:cNvSpPr>
            <p:nvPr/>
          </p:nvSpPr>
          <p:spPr bwMode="auto">
            <a:xfrm>
              <a:off x="3878" y="2841"/>
              <a:ext cx="1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4" name="Line 33"/>
            <p:cNvSpPr>
              <a:spLocks noChangeShapeType="1"/>
            </p:cNvSpPr>
            <p:nvPr/>
          </p:nvSpPr>
          <p:spPr bwMode="auto">
            <a:xfrm>
              <a:off x="1292" y="3294"/>
              <a:ext cx="258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5" name="Line 34"/>
            <p:cNvSpPr>
              <a:spLocks noChangeShapeType="1"/>
            </p:cNvSpPr>
            <p:nvPr/>
          </p:nvSpPr>
          <p:spPr bwMode="auto">
            <a:xfrm>
              <a:off x="3878" y="3294"/>
              <a:ext cx="1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6" name="Line 35"/>
            <p:cNvSpPr>
              <a:spLocks noChangeShapeType="1"/>
            </p:cNvSpPr>
            <p:nvPr/>
          </p:nvSpPr>
          <p:spPr bwMode="auto">
            <a:xfrm>
              <a:off x="1292" y="2841"/>
              <a:ext cx="0" cy="9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7" name="Line 36"/>
            <p:cNvSpPr>
              <a:spLocks noChangeShapeType="1"/>
            </p:cNvSpPr>
            <p:nvPr/>
          </p:nvSpPr>
          <p:spPr bwMode="auto">
            <a:xfrm>
              <a:off x="3878" y="2841"/>
              <a:ext cx="0" cy="9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8" name="Line 37"/>
            <p:cNvSpPr>
              <a:spLocks noChangeShapeType="1"/>
            </p:cNvSpPr>
            <p:nvPr/>
          </p:nvSpPr>
          <p:spPr bwMode="auto">
            <a:xfrm>
              <a:off x="1292" y="3747"/>
              <a:ext cx="2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39" name="Line 38"/>
            <p:cNvSpPr>
              <a:spLocks noChangeShapeType="1"/>
            </p:cNvSpPr>
            <p:nvPr/>
          </p:nvSpPr>
          <p:spPr bwMode="auto">
            <a:xfrm>
              <a:off x="3878" y="3747"/>
              <a:ext cx="15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40" name="Line 39"/>
            <p:cNvSpPr>
              <a:spLocks noChangeShapeType="1"/>
            </p:cNvSpPr>
            <p:nvPr/>
          </p:nvSpPr>
          <p:spPr bwMode="auto">
            <a:xfrm>
              <a:off x="1292" y="3747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741" name="Line 40"/>
            <p:cNvSpPr>
              <a:spLocks noChangeShapeType="1"/>
            </p:cNvSpPr>
            <p:nvPr/>
          </p:nvSpPr>
          <p:spPr bwMode="auto">
            <a:xfrm>
              <a:off x="3878" y="3747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186488" y="2959100"/>
          <a:ext cx="1865312" cy="484188"/>
        </p:xfrm>
        <a:graphic>
          <a:graphicData uri="http://schemas.openxmlformats.org/presentationml/2006/ole">
            <p:oleObj spid="_x0000_s29698" name="Equation" r:id="rId3" imgW="927000" imgH="2412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186488" y="3524250"/>
          <a:ext cx="2273300" cy="815975"/>
        </p:xfrm>
        <a:graphic>
          <a:graphicData uri="http://schemas.openxmlformats.org/presentationml/2006/ole">
            <p:oleObj spid="_x0000_s29699" name="Equation" r:id="rId4" imgW="113004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186488" y="4491038"/>
          <a:ext cx="1762125" cy="407987"/>
        </p:xfrm>
        <a:graphic>
          <a:graphicData uri="http://schemas.openxmlformats.org/presentationml/2006/ole">
            <p:oleObj spid="_x0000_s29700" name="Equation" r:id="rId5" imgW="876240" imgH="2030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186488" y="5095875"/>
          <a:ext cx="2400300" cy="561975"/>
        </p:xfrm>
        <a:graphic>
          <a:graphicData uri="http://schemas.openxmlformats.org/presentationml/2006/ole">
            <p:oleObj spid="_x0000_s29701" name="Equation" r:id="rId6" imgW="1193760" imgH="2793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186488" y="5802313"/>
          <a:ext cx="2503487" cy="563562"/>
        </p:xfrm>
        <a:graphic>
          <a:graphicData uri="http://schemas.openxmlformats.org/presentationml/2006/ole">
            <p:oleObj spid="_x0000_s29702" name="Equation" r:id="rId7" imgW="12445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nimBg="1"/>
      <p:bldP spid="87045" grpId="0" animBg="1"/>
      <p:bldP spid="87046" grpId="0" animBg="1"/>
      <p:bldP spid="870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0814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6 − 2</a:t>
            </a:r>
          </a:p>
          <a:p>
            <a:pPr lvl="1"/>
            <a:r>
              <a:rPr lang="en-US" altLang="zh-CN" smtClean="0"/>
              <a:t>2(1)(4)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5(1)</a:t>
            </a:r>
          </a:p>
          <a:p>
            <a:pPr lvl="1"/>
            <a:r>
              <a:rPr lang="en-US" altLang="zh-CN" smtClean="0"/>
              <a:t>9</a:t>
            </a:r>
          </a:p>
          <a:p>
            <a:pPr lvl="1"/>
            <a:r>
              <a:rPr lang="en-US" altLang="zh-CN" smtClean="0"/>
              <a:t>12</a:t>
            </a:r>
          </a:p>
          <a:p>
            <a:pPr lvl="1"/>
            <a:r>
              <a:rPr lang="en-US" altLang="zh-CN" smtClean="0"/>
              <a:t>15(1)(4)</a:t>
            </a:r>
            <a:endParaRPr lang="zh-CN" altLang="en-US" smtClean="0"/>
          </a:p>
          <a:p>
            <a:pPr lvl="1"/>
            <a:r>
              <a:rPr lang="en-US" altLang="zh-CN" smtClean="0"/>
              <a:t>17</a:t>
            </a:r>
          </a:p>
          <a:p>
            <a:pPr lvl="1"/>
            <a:r>
              <a:rPr lang="en-US" altLang="zh-CN" smtClean="0"/>
              <a:t>22</a:t>
            </a: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作业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直角坐标系下平面图形的面积</a:t>
            </a:r>
            <a:endParaRPr lang="en-US" altLang="zh-CN" smtClean="0">
              <a:effectLst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所以由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轴和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zh-CN" altLang="en-US" smtClean="0"/>
              <a:t>、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所围成的图形的面积</a:t>
            </a:r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1570038" y="1250950"/>
            <a:ext cx="6002337" cy="2433638"/>
            <a:chOff x="989" y="788"/>
            <a:chExt cx="3781" cy="1533"/>
          </a:xfrm>
        </p:grpSpPr>
        <p:pic>
          <p:nvPicPr>
            <p:cNvPr id="1034" name="Picture 5" descr="定积分的几何意义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89" y="788"/>
              <a:ext cx="3781" cy="1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1837" y="1863"/>
            <a:ext cx="129" cy="158"/>
          </p:xfrm>
          <a:graphic>
            <a:graphicData uri="http://schemas.openxmlformats.org/presentationml/2006/ole">
              <p:oleObj spid="_x0000_s1029" name="Equation" r:id="rId4" imgW="114120" imgH="139680" progId="Equation.DSMT4">
                <p:embed/>
              </p:oleObj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3243" y="1842"/>
            <a:ext cx="158" cy="201"/>
          </p:xfrm>
          <a:graphic>
            <a:graphicData uri="http://schemas.openxmlformats.org/presentationml/2006/ole">
              <p:oleObj spid="_x0000_s1030" name="Equation" r:id="rId5" imgW="139680" imgH="177480" progId="Equation.DSMT4">
                <p:embed/>
              </p:oleObj>
            </a:graphicData>
          </a:graphic>
        </p:graphicFrame>
      </p:grp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395413" y="3629025"/>
          <a:ext cx="6045200" cy="660400"/>
        </p:xfrm>
        <a:graphic>
          <a:graphicData uri="http://schemas.openxmlformats.org/presentationml/2006/ole">
            <p:oleObj spid="_x0000_s1026" name="Equation" r:id="rId6" imgW="3022560" imgH="33012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590800" y="5286375"/>
          <a:ext cx="3962400" cy="660400"/>
        </p:xfrm>
        <a:graphic>
          <a:graphicData uri="http://schemas.openxmlformats.org/presentationml/2006/ole">
            <p:oleObj spid="_x0000_s1027" name="Equation" r:id="rId7" imgW="1981080" imgH="330120" progId="Equation.DSMT4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738438" y="4329113"/>
          <a:ext cx="1955800" cy="457200"/>
        </p:xfrm>
        <a:graphic>
          <a:graphicData uri="http://schemas.openxmlformats.org/presentationml/2006/ole">
            <p:oleObj spid="_x0000_s1028" name="Equation" r:id="rId8" imgW="97776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 descr="平面图形的面积2-1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455613" y="441325"/>
            <a:ext cx="8229600" cy="5394325"/>
          </a:xfrm>
          <a:noFill/>
        </p:spPr>
      </p:pic>
      <p:pic>
        <p:nvPicPr>
          <p:cNvPr id="41993" name="Picture 9" descr="平面图形的面积2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4" name="Picture 10" descr="平面图形的面积2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8" descr="平面图形的面积2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 descr="平面图形的面积2-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 descr="平面图形的面积2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5721350" y="3213100"/>
            <a:ext cx="1204913" cy="514350"/>
          </a:xfrm>
          <a:prstGeom prst="wedgeRoundRectCallout">
            <a:avLst>
              <a:gd name="adj1" fmla="val 39681"/>
              <a:gd name="adj2" fmla="val -104940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上边界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 flipH="1">
            <a:off x="7472363" y="3213100"/>
            <a:ext cx="1204912" cy="514350"/>
          </a:xfrm>
          <a:prstGeom prst="wedgeRoundRectCallout">
            <a:avLst>
              <a:gd name="adj1" fmla="val 39681"/>
              <a:gd name="adj2" fmla="val -104940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</a:rPr>
              <a:t>下边界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5" descr="平面图形的面积3-1"/>
          <p:cNvPicPr>
            <a:picLocks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>
          <a:xfrm>
            <a:off x="455613" y="441325"/>
            <a:ext cx="8229600" cy="5394325"/>
          </a:xfrm>
          <a:noFill/>
        </p:spPr>
      </p:pic>
      <p:pic>
        <p:nvPicPr>
          <p:cNvPr id="44043" name="Picture 11" descr="平面图形的面积3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4" name="Picture 12" descr="平面图形的面积3-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平面图形的面积3-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1" name="Picture 9" descr="平面图形的面积3-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8" descr="平面图形的面积3-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 descr="平面图形的面积3-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6" descr="平面图形的面积3-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5613" y="441325"/>
            <a:ext cx="8228012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Freeform 16"/>
          <p:cNvSpPr>
            <a:spLocks/>
          </p:cNvSpPr>
          <p:nvPr/>
        </p:nvSpPr>
        <p:spPr bwMode="auto">
          <a:xfrm>
            <a:off x="1685925" y="2890838"/>
            <a:ext cx="3700463" cy="1066800"/>
          </a:xfrm>
          <a:custGeom>
            <a:avLst/>
            <a:gdLst>
              <a:gd name="T0" fmla="*/ 0 w 2331"/>
              <a:gd name="T1" fmla="*/ 0 h 672"/>
              <a:gd name="T2" fmla="*/ 2147483647 w 2331"/>
              <a:gd name="T3" fmla="*/ 2147483647 h 672"/>
              <a:gd name="T4" fmla="*/ 2147483647 w 2331"/>
              <a:gd name="T5" fmla="*/ 2147483647 h 672"/>
              <a:gd name="T6" fmla="*/ 2147483647 w 2331"/>
              <a:gd name="T7" fmla="*/ 2147483647 h 672"/>
              <a:gd name="T8" fmla="*/ 2147483647 w 2331"/>
              <a:gd name="T9" fmla="*/ 2147483647 h 672"/>
              <a:gd name="T10" fmla="*/ 2147483647 w 2331"/>
              <a:gd name="T11" fmla="*/ 2147483647 h 672"/>
              <a:gd name="T12" fmla="*/ 2147483647 w 2331"/>
              <a:gd name="T13" fmla="*/ 2147483647 h 672"/>
              <a:gd name="T14" fmla="*/ 2147483647 w 2331"/>
              <a:gd name="T15" fmla="*/ 2147483647 h 672"/>
              <a:gd name="T16" fmla="*/ 2147483647 w 2331"/>
              <a:gd name="T17" fmla="*/ 2147483647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31"/>
              <a:gd name="T28" fmla="*/ 0 h 672"/>
              <a:gd name="T29" fmla="*/ 2331 w 2331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31" h="672">
                <a:moveTo>
                  <a:pt x="0" y="0"/>
                </a:moveTo>
                <a:cubicBezTo>
                  <a:pt x="69" y="3"/>
                  <a:pt x="291" y="2"/>
                  <a:pt x="412" y="21"/>
                </a:cubicBezTo>
                <a:cubicBezTo>
                  <a:pt x="533" y="40"/>
                  <a:pt x="623" y="66"/>
                  <a:pt x="729" y="112"/>
                </a:cubicBezTo>
                <a:cubicBezTo>
                  <a:pt x="835" y="158"/>
                  <a:pt x="964" y="241"/>
                  <a:pt x="1047" y="294"/>
                </a:cubicBezTo>
                <a:cubicBezTo>
                  <a:pt x="1130" y="347"/>
                  <a:pt x="1175" y="392"/>
                  <a:pt x="1228" y="430"/>
                </a:cubicBezTo>
                <a:cubicBezTo>
                  <a:pt x="1281" y="468"/>
                  <a:pt x="1311" y="490"/>
                  <a:pt x="1364" y="520"/>
                </a:cubicBezTo>
                <a:cubicBezTo>
                  <a:pt x="1417" y="550"/>
                  <a:pt x="1455" y="588"/>
                  <a:pt x="1546" y="611"/>
                </a:cubicBezTo>
                <a:cubicBezTo>
                  <a:pt x="1637" y="634"/>
                  <a:pt x="1778" y="672"/>
                  <a:pt x="1909" y="657"/>
                </a:cubicBezTo>
                <a:cubicBezTo>
                  <a:pt x="2040" y="642"/>
                  <a:pt x="2243" y="548"/>
                  <a:pt x="2331" y="51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4" name="Freeform 18"/>
          <p:cNvSpPr>
            <a:spLocks/>
          </p:cNvSpPr>
          <p:nvPr/>
        </p:nvSpPr>
        <p:spPr bwMode="auto">
          <a:xfrm>
            <a:off x="1692275" y="2720975"/>
            <a:ext cx="3694113" cy="1239838"/>
          </a:xfrm>
          <a:custGeom>
            <a:avLst/>
            <a:gdLst>
              <a:gd name="T0" fmla="*/ 0 w 2327"/>
              <a:gd name="T1" fmla="*/ 2147483647 h 781"/>
              <a:gd name="T2" fmla="*/ 2147483647 w 2327"/>
              <a:gd name="T3" fmla="*/ 2147483647 h 781"/>
              <a:gd name="T4" fmla="*/ 2147483647 w 2327"/>
              <a:gd name="T5" fmla="*/ 2147483647 h 781"/>
              <a:gd name="T6" fmla="*/ 2147483647 w 2327"/>
              <a:gd name="T7" fmla="*/ 2147483647 h 781"/>
              <a:gd name="T8" fmla="*/ 2147483647 w 2327"/>
              <a:gd name="T9" fmla="*/ 2147483647 h 781"/>
              <a:gd name="T10" fmla="*/ 2147483647 w 2327"/>
              <a:gd name="T11" fmla="*/ 2147483647 h 781"/>
              <a:gd name="T12" fmla="*/ 2147483647 w 2327"/>
              <a:gd name="T13" fmla="*/ 2147483647 h 781"/>
              <a:gd name="T14" fmla="*/ 2147483647 w 2327"/>
              <a:gd name="T15" fmla="*/ 2147483647 h 781"/>
              <a:gd name="T16" fmla="*/ 2147483647 w 2327"/>
              <a:gd name="T17" fmla="*/ 2147483647 h 781"/>
              <a:gd name="T18" fmla="*/ 2147483647 w 2327"/>
              <a:gd name="T19" fmla="*/ 2147483647 h 781"/>
              <a:gd name="T20" fmla="*/ 2147483647 w 2327"/>
              <a:gd name="T21" fmla="*/ 2147483647 h 781"/>
              <a:gd name="T22" fmla="*/ 2147483647 w 2327"/>
              <a:gd name="T23" fmla="*/ 2147483647 h 7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27"/>
              <a:gd name="T37" fmla="*/ 0 h 781"/>
              <a:gd name="T38" fmla="*/ 2327 w 2327"/>
              <a:gd name="T39" fmla="*/ 781 h 78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27" h="781">
                <a:moveTo>
                  <a:pt x="0" y="764"/>
                </a:moveTo>
                <a:cubicBezTo>
                  <a:pt x="31" y="766"/>
                  <a:pt x="110" y="776"/>
                  <a:pt x="185" y="776"/>
                </a:cubicBezTo>
                <a:cubicBezTo>
                  <a:pt x="260" y="776"/>
                  <a:pt x="355" y="781"/>
                  <a:pt x="453" y="764"/>
                </a:cubicBezTo>
                <a:cubicBezTo>
                  <a:pt x="551" y="747"/>
                  <a:pt x="680" y="711"/>
                  <a:pt x="771" y="673"/>
                </a:cubicBezTo>
                <a:cubicBezTo>
                  <a:pt x="862" y="635"/>
                  <a:pt x="945" y="575"/>
                  <a:pt x="998" y="537"/>
                </a:cubicBezTo>
                <a:cubicBezTo>
                  <a:pt x="1051" y="499"/>
                  <a:pt x="1058" y="476"/>
                  <a:pt x="1088" y="446"/>
                </a:cubicBezTo>
                <a:cubicBezTo>
                  <a:pt x="1118" y="416"/>
                  <a:pt x="1141" y="393"/>
                  <a:pt x="1179" y="355"/>
                </a:cubicBezTo>
                <a:cubicBezTo>
                  <a:pt x="1217" y="317"/>
                  <a:pt x="1267" y="260"/>
                  <a:pt x="1315" y="219"/>
                </a:cubicBezTo>
                <a:cubicBezTo>
                  <a:pt x="1363" y="178"/>
                  <a:pt x="1401" y="140"/>
                  <a:pt x="1466" y="107"/>
                </a:cubicBezTo>
                <a:cubicBezTo>
                  <a:pt x="1531" y="74"/>
                  <a:pt x="1619" y="37"/>
                  <a:pt x="1703" y="20"/>
                </a:cubicBezTo>
                <a:cubicBezTo>
                  <a:pt x="1787" y="3"/>
                  <a:pt x="1869" y="0"/>
                  <a:pt x="1973" y="5"/>
                </a:cubicBezTo>
                <a:cubicBezTo>
                  <a:pt x="2077" y="10"/>
                  <a:pt x="2253" y="38"/>
                  <a:pt x="2327" y="4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019800" y="3632200"/>
          <a:ext cx="2844800" cy="660400"/>
        </p:xfrm>
        <a:graphic>
          <a:graphicData uri="http://schemas.openxmlformats.org/presentationml/2006/ole">
            <p:oleObj spid="_x0000_s2050" name="Equation" r:id="rId11" imgW="1422360" imgH="330120" progId="Equation.DSMT4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630988" y="2724150"/>
            <a:ext cx="1584325" cy="71438"/>
            <a:chOff x="4195" y="1752"/>
            <a:chExt cx="998" cy="45"/>
          </a:xfrm>
        </p:grpSpPr>
        <p:sp>
          <p:nvSpPr>
            <p:cNvPr id="2065" name="Line 20"/>
            <p:cNvSpPr>
              <a:spLocks noChangeShapeType="1"/>
            </p:cNvSpPr>
            <p:nvPr/>
          </p:nvSpPr>
          <p:spPr bwMode="auto">
            <a:xfrm>
              <a:off x="4195" y="1752"/>
              <a:ext cx="9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Line 21"/>
            <p:cNvSpPr>
              <a:spLocks noChangeShapeType="1"/>
            </p:cNvSpPr>
            <p:nvPr/>
          </p:nvSpPr>
          <p:spPr bwMode="auto">
            <a:xfrm>
              <a:off x="4195" y="1797"/>
              <a:ext cx="9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630988" y="3433763"/>
            <a:ext cx="1584325" cy="71437"/>
            <a:chOff x="4195" y="1752"/>
            <a:chExt cx="998" cy="45"/>
          </a:xfrm>
        </p:grpSpPr>
        <p:sp>
          <p:nvSpPr>
            <p:cNvPr id="2063" name="Line 24"/>
            <p:cNvSpPr>
              <a:spLocks noChangeShapeType="1"/>
            </p:cNvSpPr>
            <p:nvPr/>
          </p:nvSpPr>
          <p:spPr bwMode="auto">
            <a:xfrm>
              <a:off x="4195" y="1752"/>
              <a:ext cx="9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Line 25"/>
            <p:cNvSpPr>
              <a:spLocks noChangeShapeType="1"/>
            </p:cNvSpPr>
            <p:nvPr/>
          </p:nvSpPr>
          <p:spPr bwMode="auto">
            <a:xfrm>
              <a:off x="4195" y="1797"/>
              <a:ext cx="9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animBg="1"/>
      <p:bldP spid="143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 descr="p263-ex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38263"/>
            <a:ext cx="4762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 descr="p263-ex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338263"/>
            <a:ext cx="4762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 descr="p263-ex4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338263"/>
            <a:ext cx="4762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 descr="p263-ex4-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338263"/>
            <a:ext cx="4762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>
          <a:xfrm>
            <a:off x="0" y="136525"/>
            <a:ext cx="8229600" cy="62261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P.278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求椭圆                      所围成的平面图形的面积．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				分析：</a:t>
            </a:r>
            <a:r>
              <a:rPr lang="zh-CN" altLang="en-US" smtClean="0"/>
              <a:t>因为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			所以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三角代换，令 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 </a:t>
            </a:r>
            <a:r>
              <a:rPr lang="en-US" altLang="zh-CN" smtClean="0"/>
              <a:t>sin</a:t>
            </a:r>
            <a:r>
              <a:rPr lang="en-US" altLang="zh-CN" i="1" smtClean="0"/>
              <a:t> t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利用椭圆的参数方程</a:t>
            </a:r>
            <a:endParaRPr lang="en-US" altLang="zh-CN" smtClean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714625" y="-1588"/>
          <a:ext cx="1549400" cy="838201"/>
        </p:xfrm>
        <a:graphic>
          <a:graphicData uri="http://schemas.openxmlformats.org/presentationml/2006/ole">
            <p:oleObj spid="_x0000_s3074" name="Equation" r:id="rId8" imgW="774360" imgH="41904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4578350" y="1851025"/>
          <a:ext cx="3378200" cy="812800"/>
        </p:xfrm>
        <a:graphic>
          <a:graphicData uri="http://schemas.openxmlformats.org/presentationml/2006/ole">
            <p:oleObj spid="_x0000_s3075" name="Equation" r:id="rId9" imgW="1688760" imgH="40608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819650" y="992188"/>
          <a:ext cx="2387600" cy="660400"/>
        </p:xfrm>
        <a:graphic>
          <a:graphicData uri="http://schemas.openxmlformats.org/presentationml/2006/ole">
            <p:oleObj spid="_x0000_s3076" name="Equation" r:id="rId10" imgW="1193760" imgH="330120" progId="Equation.DSMT4">
              <p:embed/>
            </p:oleObj>
          </a:graphicData>
        </a:graphic>
      </p:graphicFrame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5881688" y="865188"/>
            <a:ext cx="1354137" cy="962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867400" y="1819275"/>
            <a:ext cx="2233613" cy="962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897438" y="2636838"/>
          <a:ext cx="2743200" cy="1193800"/>
        </p:xfrm>
        <a:graphic>
          <a:graphicData uri="http://schemas.openxmlformats.org/presentationml/2006/ole">
            <p:oleObj spid="_x0000_s3077" name="Equation" r:id="rId11" imgW="1371600" imgH="59688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219700" y="4365625"/>
          <a:ext cx="2260600" cy="965200"/>
        </p:xfrm>
        <a:graphic>
          <a:graphicData uri="http://schemas.openxmlformats.org/presentationml/2006/ole">
            <p:oleObj spid="_x0000_s3078" name="Equation" r:id="rId12" imgW="1130040" imgH="48240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572000" y="5613400"/>
          <a:ext cx="1625600" cy="939800"/>
        </p:xfrm>
        <a:graphic>
          <a:graphicData uri="http://schemas.openxmlformats.org/presentationml/2006/ole">
            <p:oleObj spid="_x0000_s3079" name="Equation" r:id="rId13" imgW="812520" imgH="46980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443663" y="5602288"/>
          <a:ext cx="2260600" cy="965200"/>
        </p:xfrm>
        <a:graphic>
          <a:graphicData uri="http://schemas.openxmlformats.org/presentationml/2006/ole">
            <p:oleObj spid="_x0000_s3080" name="Equation" r:id="rId14" imgW="1130040" imgH="482400" progId="Equation.DSMT4">
              <p:embed/>
            </p:oleObj>
          </a:graphicData>
        </a:graphic>
      </p:graphicFrame>
      <p:pic>
        <p:nvPicPr>
          <p:cNvPr id="4116" name="Picture 20" descr="p263-ex4-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65350" y="2435225"/>
            <a:ext cx="1600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279650" y="1773238"/>
          <a:ext cx="1931988" cy="650875"/>
        </p:xfrm>
        <a:graphic>
          <a:graphicData uri="http://schemas.openxmlformats.org/presentationml/2006/ole">
            <p:oleObj spid="_x0000_s3081" name="Equation" r:id="rId16" imgW="1206360" imgH="406080" progId="Equation.DSMT4">
              <p:embed/>
            </p:oleObj>
          </a:graphicData>
        </a:graphic>
      </p:graphicFrame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736975" y="2709863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3173413" y="4581525"/>
            <a:ext cx="18732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5661025" y="4868863"/>
            <a:ext cx="16573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6877050" y="6092825"/>
            <a:ext cx="1727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5076825" y="3429000"/>
            <a:ext cx="1727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29"/>
          <p:cNvGrpSpPr>
            <a:grpSpLocks/>
          </p:cNvGrpSpPr>
          <p:nvPr/>
        </p:nvGrpSpPr>
        <p:grpSpPr bwMode="auto">
          <a:xfrm>
            <a:off x="6227763" y="3284538"/>
            <a:ext cx="2730500" cy="930275"/>
            <a:chOff x="3696" y="2288"/>
            <a:chExt cx="1720" cy="586"/>
          </a:xfrm>
        </p:grpSpPr>
        <p:sp>
          <p:nvSpPr>
            <p:cNvPr id="3097" name="AutoShape 26"/>
            <p:cNvSpPr>
              <a:spLocks noChangeArrowheads="1"/>
            </p:cNvSpPr>
            <p:nvPr/>
          </p:nvSpPr>
          <p:spPr bwMode="auto">
            <a:xfrm>
              <a:off x="3696" y="2288"/>
              <a:ext cx="1720" cy="58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当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时，</a:t>
              </a:r>
            </a:p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圆的面积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4577" y="2577"/>
            <a:ext cx="752" cy="256"/>
          </p:xfrm>
          <a:graphic>
            <a:graphicData uri="http://schemas.openxmlformats.org/presentationml/2006/ole">
              <p:oleObj spid="_x0000_s3082" name="Equation" r:id="rId17" imgW="59688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109" grpId="0" animBg="1"/>
      <p:bldP spid="4118" grpId="0" animBg="1"/>
      <p:bldP spid="4119" grpId="0" animBg="1"/>
      <p:bldP spid="4120" grpId="0" animBg="1"/>
      <p:bldP spid="41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P.277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求由 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2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 − 4 </a:t>
            </a:r>
            <a:r>
              <a:rPr lang="zh-CN" altLang="en-US" smtClean="0"/>
              <a:t>所围图形的面积．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1600" smtClean="0">
                <a:solidFill>
                  <a:srgbClr val="0000FF"/>
                </a:solidFill>
              </a:rPr>
              <a:t>若选择 </a:t>
            </a:r>
            <a:r>
              <a:rPr lang="en-US" altLang="zh-CN" sz="1600" i="1" smtClean="0">
                <a:solidFill>
                  <a:srgbClr val="FF0000"/>
                </a:solidFill>
              </a:rPr>
              <a:t>y</a:t>
            </a:r>
            <a:r>
              <a:rPr lang="en-US" altLang="zh-CN" sz="1600" smtClean="0">
                <a:solidFill>
                  <a:srgbClr val="0000FF"/>
                </a:solidFill>
              </a:rPr>
              <a:t> </a:t>
            </a:r>
            <a:r>
              <a:rPr lang="zh-CN" altLang="en-US" sz="1600" smtClean="0">
                <a:solidFill>
                  <a:srgbClr val="0000FF"/>
                </a:solidFill>
              </a:rPr>
              <a:t>为</a:t>
            </a:r>
            <a:endParaRPr lang="en-US" altLang="zh-CN" sz="160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1600" smtClean="0">
                <a:solidFill>
                  <a:srgbClr val="0000FF"/>
                </a:solidFill>
              </a:rPr>
              <a:t>积分变量，</a:t>
            </a:r>
            <a:endParaRPr lang="en-US" altLang="zh-CN" sz="160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1600" smtClean="0">
                <a:solidFill>
                  <a:srgbClr val="0000FF"/>
                </a:solidFill>
              </a:rPr>
              <a:t>则边界分</a:t>
            </a:r>
            <a:r>
              <a:rPr lang="zh-CN" altLang="en-US" sz="1600" smtClean="0">
                <a:solidFill>
                  <a:srgbClr val="FF0000"/>
                </a:solidFill>
              </a:rPr>
              <a:t>左右</a:t>
            </a:r>
            <a:r>
              <a:rPr lang="zh-CN" altLang="en-US" sz="1600" smtClean="0"/>
              <a:t>．</a:t>
            </a:r>
            <a:endParaRPr lang="en-US" altLang="zh-CN" sz="1600" smtClean="0">
              <a:solidFill>
                <a:srgbClr val="0000FF"/>
              </a:solidFill>
            </a:endParaRPr>
          </a:p>
        </p:txBody>
      </p:sp>
      <p:pic>
        <p:nvPicPr>
          <p:cNvPr id="49168" name="Picture 16" descr="p262-ex3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9" name="Picture 17" descr="p262-ex3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0" name="Picture 18" descr="p262-ex3-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1" name="Picture 19" descr="p262-ex3-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2" name="Picture 20" descr="p262-ex3-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3" name="Picture 21" descr="p262-ex3-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4" name="Line 22"/>
          <p:cNvSpPr>
            <a:spLocks noChangeShapeType="1"/>
          </p:cNvSpPr>
          <p:nvPr/>
        </p:nvSpPr>
        <p:spPr bwMode="auto">
          <a:xfrm flipH="1">
            <a:off x="2541588" y="4206875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 flipH="1">
            <a:off x="2541588" y="2247900"/>
            <a:ext cx="32400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124075" y="4038600"/>
          <a:ext cx="406400" cy="330200"/>
        </p:xfrm>
        <a:graphic>
          <a:graphicData uri="http://schemas.openxmlformats.org/presentationml/2006/ole">
            <p:oleObj spid="_x0000_s4098" name="Equation" r:id="rId10" imgW="203040" imgH="164880" progId="Equation.DSMT4">
              <p:embed/>
            </p:oleObj>
          </a:graphicData>
        </a:graphic>
      </p:graphicFrame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2276475" y="2074863"/>
          <a:ext cx="254000" cy="330200"/>
        </p:xfrm>
        <a:graphic>
          <a:graphicData uri="http://schemas.openxmlformats.org/presentationml/2006/ole">
            <p:oleObj spid="_x0000_s4099" name="Equation" r:id="rId11" imgW="126720" imgH="164880" progId="Equation.DSMT4">
              <p:embed/>
            </p:oleObj>
          </a:graphicData>
        </a:graphic>
      </p:graphicFrame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3267075" y="2938463"/>
            <a:ext cx="0" cy="6842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4856163" y="2938463"/>
            <a:ext cx="0" cy="68421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2898775" y="3590925"/>
          <a:ext cx="736600" cy="457200"/>
        </p:xfrm>
        <a:graphic>
          <a:graphicData uri="http://schemas.openxmlformats.org/presentationml/2006/ole">
            <p:oleObj spid="_x0000_s4100" name="Equation" r:id="rId12" imgW="368280" imgH="228600" progId="Equation.DSMT4">
              <p:embed/>
            </p:oleObj>
          </a:graphicData>
        </a:graphic>
      </p:graphicFrame>
      <p:graphicFrame>
        <p:nvGraphicFramePr>
          <p:cNvPr id="4" name="Object 29"/>
          <p:cNvGraphicFramePr>
            <a:graphicFrameLocks noChangeAspect="1"/>
          </p:cNvGraphicFramePr>
          <p:nvPr/>
        </p:nvGraphicFramePr>
        <p:xfrm>
          <a:off x="4500563" y="3667125"/>
          <a:ext cx="711200" cy="406400"/>
        </p:xfrm>
        <a:graphic>
          <a:graphicData uri="http://schemas.openxmlformats.org/presentationml/2006/ole">
            <p:oleObj spid="_x0000_s4101" name="Equation" r:id="rId13" imgW="355320" imgH="203040" progId="Equation.DSMT4">
              <p:embed/>
            </p:oleObj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4914900" y="4052888"/>
          <a:ext cx="2844800" cy="889000"/>
        </p:xfrm>
        <a:graphic>
          <a:graphicData uri="http://schemas.openxmlformats.org/presentationml/2006/ole">
            <p:oleObj spid="_x0000_s4102" name="Equation" r:id="rId14" imgW="1422360" imgH="444240" progId="Equation.DSMT4">
              <p:embed/>
            </p:oleObj>
          </a:graphicData>
        </a:graphic>
      </p:graphicFrame>
      <p:graphicFrame>
        <p:nvGraphicFramePr>
          <p:cNvPr id="7" name="Object 31"/>
          <p:cNvGraphicFramePr>
            <a:graphicFrameLocks noChangeAspect="1"/>
          </p:cNvGraphicFramePr>
          <p:nvPr/>
        </p:nvGraphicFramePr>
        <p:xfrm>
          <a:off x="4914900" y="5229225"/>
          <a:ext cx="4114800" cy="889000"/>
        </p:xfrm>
        <a:graphic>
          <a:graphicData uri="http://schemas.openxmlformats.org/presentationml/2006/ole">
            <p:oleObj spid="_x0000_s4103" name="Equation" r:id="rId15" imgW="2057400" imgH="444240" progId="Equation.DSMT4">
              <p:embed/>
            </p:oleObj>
          </a:graphicData>
        </a:graphic>
      </p:graphicFrame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3276600" y="2938463"/>
            <a:ext cx="1582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上下箭头 21"/>
          <p:cNvSpPr/>
          <p:nvPr/>
        </p:nvSpPr>
        <p:spPr>
          <a:xfrm rot="5400000">
            <a:off x="922338" y="1295400"/>
            <a:ext cx="431800" cy="1079500"/>
          </a:xfrm>
          <a:prstGeom prst="up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4" grpId="0" animBg="1"/>
      <p:bldP spid="49175" grpId="0" animBg="1"/>
      <p:bldP spid="49178" grpId="0" animBg="1"/>
      <p:bldP spid="49179" grpId="0" animBg="1"/>
      <p:bldP spid="206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P.277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求由 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2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 − 4 </a:t>
            </a:r>
            <a:r>
              <a:rPr lang="zh-CN" altLang="en-US" smtClean="0"/>
              <a:t>所围图形的面积．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z="1600" smtClean="0">
                <a:solidFill>
                  <a:srgbClr val="0000FF"/>
                </a:solidFill>
              </a:rPr>
              <a:t>若选择 </a:t>
            </a:r>
            <a:r>
              <a:rPr lang="en-US" altLang="zh-CN" sz="1600" i="1" smtClean="0">
                <a:solidFill>
                  <a:srgbClr val="FF0000"/>
                </a:solidFill>
              </a:rPr>
              <a:t>x</a:t>
            </a:r>
            <a:r>
              <a:rPr lang="en-US" altLang="zh-CN" sz="1600" smtClean="0">
                <a:solidFill>
                  <a:srgbClr val="0000FF"/>
                </a:solidFill>
              </a:rPr>
              <a:t> </a:t>
            </a:r>
            <a:r>
              <a:rPr lang="zh-CN" altLang="en-US" sz="1600" smtClean="0">
                <a:solidFill>
                  <a:srgbClr val="0000FF"/>
                </a:solidFill>
              </a:rPr>
              <a:t>为</a:t>
            </a:r>
            <a:endParaRPr lang="en-US" altLang="zh-CN" sz="1600" smtClean="0">
              <a:solidFill>
                <a:srgbClr val="0000FF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z="1600" smtClean="0">
                <a:solidFill>
                  <a:srgbClr val="0000FF"/>
                </a:solidFill>
              </a:rPr>
              <a:t>积分变量，</a:t>
            </a:r>
            <a:endParaRPr lang="en-US" altLang="zh-CN" sz="1600" smtClean="0">
              <a:solidFill>
                <a:srgbClr val="0000FF"/>
              </a:solidFill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z="1600" smtClean="0">
                <a:solidFill>
                  <a:srgbClr val="0000FF"/>
                </a:solidFill>
              </a:rPr>
              <a:t>则边界分</a:t>
            </a:r>
            <a:r>
              <a:rPr lang="zh-CN" altLang="en-US" sz="1600" smtClean="0">
                <a:solidFill>
                  <a:srgbClr val="FF0000"/>
                </a:solidFill>
              </a:rPr>
              <a:t>上下</a:t>
            </a:r>
            <a:r>
              <a:rPr lang="zh-CN" altLang="en-US" sz="1600" smtClean="0">
                <a:solidFill>
                  <a:srgbClr val="000000"/>
                </a:solidFill>
              </a:rPr>
              <a:t>．</a:t>
            </a:r>
            <a:endParaRPr lang="en-US" altLang="zh-CN" sz="160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</p:txBody>
      </p:sp>
      <p:pic>
        <p:nvPicPr>
          <p:cNvPr id="5132" name="Picture 4" descr="p264-ex3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3" name="Picture 5" descr="p264-ex3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6" descr="p264-ex3-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7" descr="p264-ex3-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95500" y="1238250"/>
            <a:ext cx="495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3233738" y="2938463"/>
            <a:ext cx="0" cy="12588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3241675" y="2403475"/>
          <a:ext cx="711200" cy="406400"/>
        </p:xfrm>
        <a:graphic>
          <a:graphicData uri="http://schemas.openxmlformats.org/presentationml/2006/ole">
            <p:oleObj spid="_x0000_s5122" name="Equation" r:id="rId9" imgW="355320" imgH="203040" progId="Equation.DSMT4">
              <p:embed/>
            </p:oleObj>
          </a:graphicData>
        </a:graphic>
      </p:graphicFrame>
      <p:sp>
        <p:nvSpPr>
          <p:cNvPr id="39948" name="Oval 12"/>
          <p:cNvSpPr>
            <a:spLocks noChangeAspect="1" noChangeArrowheads="1"/>
          </p:cNvSpPr>
          <p:nvPr/>
        </p:nvSpPr>
        <p:spPr bwMode="auto">
          <a:xfrm>
            <a:off x="3203575" y="2924175"/>
            <a:ext cx="90488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3251200" y="3602038"/>
          <a:ext cx="254000" cy="330200"/>
        </p:xfrm>
        <a:graphic>
          <a:graphicData uri="http://schemas.openxmlformats.org/presentationml/2006/ole">
            <p:oleObj spid="_x0000_s5123" name="Equation" r:id="rId10" imgW="126720" imgH="164880" progId="Equation.DSMT4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5786438" y="3602038"/>
          <a:ext cx="254000" cy="355600"/>
        </p:xfrm>
        <a:graphic>
          <a:graphicData uri="http://schemas.openxmlformats.org/presentationml/2006/ole">
            <p:oleObj spid="_x0000_s5124" name="Equation" r:id="rId11" imgW="126720" imgH="177480" progId="Equation.DSMT4">
              <p:embed/>
            </p:oleObj>
          </a:graphicData>
        </a:graphic>
      </p:graphicFrame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5781675" y="2205038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93663" y="2492375"/>
            <a:ext cx="2305050" cy="576263"/>
            <a:chOff x="59" y="1570"/>
            <a:chExt cx="1452" cy="363"/>
          </a:xfrm>
        </p:grpSpPr>
        <p:sp>
          <p:nvSpPr>
            <p:cNvPr id="5148" name="AutoShape 16"/>
            <p:cNvSpPr>
              <a:spLocks/>
            </p:cNvSpPr>
            <p:nvPr/>
          </p:nvSpPr>
          <p:spPr bwMode="auto">
            <a:xfrm>
              <a:off x="59" y="1570"/>
              <a:ext cx="1452" cy="363"/>
            </a:xfrm>
            <a:prstGeom prst="callout2">
              <a:avLst>
                <a:gd name="adj1" fmla="val 19833"/>
                <a:gd name="adj2" fmla="val 103306"/>
                <a:gd name="adj3" fmla="val 19833"/>
                <a:gd name="adj4" fmla="val 112532"/>
                <a:gd name="adj5" fmla="val 84574"/>
                <a:gd name="adj6" fmla="val 12169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 b="1">
                  <a:solidFill>
                    <a:srgbClr val="0000FF"/>
                  </a:solidFill>
                </a:rPr>
                <a:t>上边界</a:t>
              </a:r>
            </a:p>
          </p:txBody>
        </p:sp>
        <p:graphicFrame>
          <p:nvGraphicFramePr>
            <p:cNvPr id="4" name="Object 17"/>
            <p:cNvGraphicFramePr>
              <a:graphicFrameLocks noChangeAspect="1"/>
            </p:cNvGraphicFramePr>
            <p:nvPr/>
          </p:nvGraphicFramePr>
          <p:xfrm>
            <a:off x="729" y="1589"/>
            <a:ext cx="736" cy="304"/>
          </p:xfrm>
          <a:graphic>
            <a:graphicData uri="http://schemas.openxmlformats.org/presentationml/2006/ole">
              <p:oleObj spid="_x0000_s5130" name="Equation" r:id="rId12" imgW="583920" imgH="241200" progId="Equation.DSMT4">
                <p:embed/>
              </p:oleObj>
            </a:graphicData>
          </a:graphic>
        </p:graphicFrame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93663" y="4292600"/>
            <a:ext cx="2320925" cy="576263"/>
            <a:chOff x="59" y="2704"/>
            <a:chExt cx="1462" cy="363"/>
          </a:xfrm>
        </p:grpSpPr>
        <p:sp>
          <p:nvSpPr>
            <p:cNvPr id="5147" name="AutoShape 20"/>
            <p:cNvSpPr>
              <a:spLocks/>
            </p:cNvSpPr>
            <p:nvPr/>
          </p:nvSpPr>
          <p:spPr bwMode="auto">
            <a:xfrm>
              <a:off x="59" y="2704"/>
              <a:ext cx="1452" cy="363"/>
            </a:xfrm>
            <a:prstGeom prst="callout2">
              <a:avLst>
                <a:gd name="adj1" fmla="val 19833"/>
                <a:gd name="adj2" fmla="val 103306"/>
                <a:gd name="adj3" fmla="val 19833"/>
                <a:gd name="adj4" fmla="val 110264"/>
                <a:gd name="adj5" fmla="val -40773"/>
                <a:gd name="adj6" fmla="val 1172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 b="1">
                  <a:solidFill>
                    <a:srgbClr val="0000FF"/>
                  </a:solidFill>
                </a:rPr>
                <a:t>下边界</a:t>
              </a:r>
            </a:p>
          </p:txBody>
        </p:sp>
        <p:graphicFrame>
          <p:nvGraphicFramePr>
            <p:cNvPr id="6" name="Object 21"/>
            <p:cNvGraphicFramePr>
              <a:graphicFrameLocks noChangeAspect="1"/>
            </p:cNvGraphicFramePr>
            <p:nvPr/>
          </p:nvGraphicFramePr>
          <p:xfrm>
            <a:off x="673" y="2723"/>
            <a:ext cx="848" cy="304"/>
          </p:xfrm>
          <a:graphic>
            <a:graphicData uri="http://schemas.openxmlformats.org/presentationml/2006/ole">
              <p:oleObj spid="_x0000_s5129" name="Equation" r:id="rId13" imgW="672840" imgH="241200" progId="Equation.DSMT4">
                <p:embed/>
              </p:oleObj>
            </a:graphicData>
          </a:graphic>
        </p:graphicFrame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5435600" y="2997200"/>
            <a:ext cx="2305050" cy="576263"/>
            <a:chOff x="3424" y="1888"/>
            <a:chExt cx="1452" cy="363"/>
          </a:xfrm>
        </p:grpSpPr>
        <p:sp>
          <p:nvSpPr>
            <p:cNvPr id="5146" name="AutoShape 25"/>
            <p:cNvSpPr>
              <a:spLocks/>
            </p:cNvSpPr>
            <p:nvPr/>
          </p:nvSpPr>
          <p:spPr bwMode="auto">
            <a:xfrm>
              <a:off x="3424" y="1888"/>
              <a:ext cx="1452" cy="363"/>
            </a:xfrm>
            <a:prstGeom prst="callout2">
              <a:avLst>
                <a:gd name="adj1" fmla="val 19833"/>
                <a:gd name="adj2" fmla="val -3306"/>
                <a:gd name="adj3" fmla="val 19833"/>
                <a:gd name="adj4" fmla="val -10676"/>
                <a:gd name="adj5" fmla="val -17356"/>
                <a:gd name="adj6" fmla="val -162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400" b="1">
                  <a:solidFill>
                    <a:srgbClr val="0000FF"/>
                  </a:solidFill>
                </a:rPr>
                <a:t>下边界</a:t>
              </a:r>
            </a:p>
          </p:txBody>
        </p:sp>
        <p:graphicFrame>
          <p:nvGraphicFramePr>
            <p:cNvPr id="8" name="Object 26"/>
            <p:cNvGraphicFramePr>
              <a:graphicFrameLocks noChangeAspect="1"/>
            </p:cNvGraphicFramePr>
            <p:nvPr/>
          </p:nvGraphicFramePr>
          <p:xfrm>
            <a:off x="4062" y="1933"/>
            <a:ext cx="768" cy="256"/>
          </p:xfrm>
          <a:graphic>
            <a:graphicData uri="http://schemas.openxmlformats.org/presentationml/2006/ole">
              <p:oleObj spid="_x0000_s5128" name="Equation" r:id="rId14" imgW="609480" imgH="203040" progId="Equation.DSMT4">
                <p:embed/>
              </p:oleObj>
            </a:graphicData>
          </a:graphic>
        </p:graphicFrame>
      </p:grpSp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4572000" y="4064000"/>
          <a:ext cx="3695700" cy="508000"/>
        </p:xfrm>
        <a:graphic>
          <a:graphicData uri="http://schemas.openxmlformats.org/presentationml/2006/ole">
            <p:oleObj spid="_x0000_s5125" name="Equation" r:id="rId15" imgW="2311200" imgH="317160" progId="Equation.DSMT4">
              <p:embed/>
            </p:oleObj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/>
        </p:nvGraphicFramePr>
        <p:xfrm>
          <a:off x="1103313" y="5513388"/>
          <a:ext cx="7721600" cy="660400"/>
        </p:xfrm>
        <a:graphic>
          <a:graphicData uri="http://schemas.openxmlformats.org/presentationml/2006/ole">
            <p:oleObj spid="_x0000_s5126" name="Equation" r:id="rId16" imgW="3860640" imgH="330120" progId="Equation.DSMT4">
              <p:embed/>
            </p:oleObj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4572000" y="4648200"/>
          <a:ext cx="4445000" cy="508000"/>
        </p:xfrm>
        <a:graphic>
          <a:graphicData uri="http://schemas.openxmlformats.org/presentationml/2006/ole">
            <p:oleObj spid="_x0000_s5127" name="Equation" r:id="rId17" imgW="2781000" imgH="3171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441825" y="5368925"/>
            <a:ext cx="4416425" cy="939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5565775" y="836613"/>
            <a:ext cx="3078163" cy="5111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P.277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最后一行的说明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200" name="AutoShape 8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30" name="上下箭头 29"/>
          <p:cNvSpPr/>
          <p:nvPr/>
        </p:nvSpPr>
        <p:spPr>
          <a:xfrm>
            <a:off x="1762125" y="1052513"/>
            <a:ext cx="431800" cy="1079500"/>
          </a:xfrm>
          <a:prstGeom prst="up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 animBg="1"/>
      <p:bldP spid="39948" grpId="0" animBg="1"/>
      <p:bldP spid="39951" grpId="0" animBg="1"/>
      <p:bldP spid="7" grpId="0" animBg="1"/>
      <p:bldP spid="3101" grpId="0" animBg="1"/>
      <p:bldP spid="8200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7011</TotalTime>
  <Words>1321</Words>
  <Application>Microsoft Office PowerPoint</Application>
  <PresentationFormat>全屏显示(4:3)</PresentationFormat>
  <Paragraphs>265</Paragraphs>
  <Slides>39</Slides>
  <Notes>16</Notes>
  <HiddenSlides>6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楷体</vt:lpstr>
      <vt:lpstr>ˎ̥</vt:lpstr>
      <vt:lpstr>宋体</vt:lpstr>
      <vt:lpstr>聚合</vt:lpstr>
      <vt:lpstr>MathType 6.0 Equation</vt:lpstr>
      <vt:lpstr>MathType 5.0 Equation</vt:lpstr>
      <vt:lpstr>Equation</vt:lpstr>
      <vt:lpstr>第六章    定积分的应用</vt:lpstr>
      <vt:lpstr>主要内容</vt:lpstr>
      <vt:lpstr>幻灯片 3</vt:lpstr>
      <vt:lpstr>直角坐标系下平面图形的面积</vt:lpstr>
      <vt:lpstr>幻灯片 5</vt:lpstr>
      <vt:lpstr>幻灯片 6</vt:lpstr>
      <vt:lpstr>幻灯片 7</vt:lpstr>
      <vt:lpstr>幻灯片 8</vt:lpstr>
      <vt:lpstr>幻灯片 9</vt:lpstr>
      <vt:lpstr>极坐标系下平面图形的面积</vt:lpstr>
      <vt:lpstr>幻灯片 11</vt:lpstr>
      <vt:lpstr>幻灯片 12</vt:lpstr>
      <vt:lpstr>幻灯片 13</vt:lpstr>
      <vt:lpstr>小结（1）</vt:lpstr>
      <vt:lpstr>旋转体</vt:lpstr>
      <vt:lpstr>圆锥和圆柱</vt:lpstr>
      <vt:lpstr>旋转体的体积公式（1）</vt:lpstr>
      <vt:lpstr>幻灯片 18</vt:lpstr>
      <vt:lpstr>旋转体的体积公式（2）</vt:lpstr>
      <vt:lpstr>幻灯片 20</vt:lpstr>
      <vt:lpstr>幻灯片 21</vt:lpstr>
      <vt:lpstr>平行截面面积为已知的立体的体积</vt:lpstr>
      <vt:lpstr>幻灯片 23</vt:lpstr>
      <vt:lpstr>幻灯片 24</vt:lpstr>
      <vt:lpstr>幻灯片 25</vt:lpstr>
      <vt:lpstr>小结（2）</vt:lpstr>
      <vt:lpstr>再论旋转体的体积——柱壳法</vt:lpstr>
      <vt:lpstr>说明</vt:lpstr>
      <vt:lpstr>引言</vt:lpstr>
      <vt:lpstr>平面曲线弧长的概念</vt:lpstr>
      <vt:lpstr>平面曲线弧长的概念</vt:lpstr>
      <vt:lpstr>平面曲线弧长的计算</vt:lpstr>
      <vt:lpstr>直角坐标情形</vt:lpstr>
      <vt:lpstr>参数方程情形</vt:lpstr>
      <vt:lpstr>极坐标情形</vt:lpstr>
      <vt:lpstr>幻灯片 36</vt:lpstr>
      <vt:lpstr>幻灯片 37</vt:lpstr>
      <vt:lpstr>小结：定积分在几何学上的应用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505</cp:revision>
  <dcterms:created xsi:type="dcterms:W3CDTF">2010-09-04T05:21:04Z</dcterms:created>
  <dcterms:modified xsi:type="dcterms:W3CDTF">2022-12-08T05:15:02Z</dcterms:modified>
</cp:coreProperties>
</file>