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22" r:id="rId2"/>
  </p:sldMasterIdLst>
  <p:notesMasterIdLst>
    <p:notesMasterId r:id="rId12"/>
  </p:notesMasterIdLst>
  <p:handoutMasterIdLst>
    <p:handoutMasterId r:id="rId13"/>
  </p:handoutMasterIdLst>
  <p:sldIdLst>
    <p:sldId id="256" r:id="rId3"/>
    <p:sldId id="459" r:id="rId4"/>
    <p:sldId id="462" r:id="rId5"/>
    <p:sldId id="466" r:id="rId6"/>
    <p:sldId id="467" r:id="rId7"/>
    <p:sldId id="463" r:id="rId8"/>
    <p:sldId id="468" r:id="rId9"/>
    <p:sldId id="464" r:id="rId10"/>
    <p:sldId id="465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0000"/>
    <a:srgbClr val="FFFF99"/>
    <a:srgbClr val="00CC66"/>
    <a:srgbClr val="33CC33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E2207A8E-6994-48D4-8F7F-7C162537E012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28622E16-49BD-4ACF-BBE9-22AB98BBA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61E403D-5CE7-4570-B30E-B688EB646FE7}" type="datetimeFigureOut">
              <a:rPr lang="zh-CN" altLang="en-US"/>
              <a:pPr>
                <a:defRPr/>
              </a:pPr>
              <a:t>2021/12/14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4231382-DBFF-4435-8FFA-8476A77357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7EF1FA3-6313-4F29-B489-36159E021E41}" type="slidenum">
              <a:rPr lang="zh-CN" altLang="en-US" smtClean="0"/>
              <a:pPr/>
              <a:t>1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B4231382-DBFF-4435-8FFA-8476A77357E2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A6301D8D-DAAD-45A0-B5B3-A369CDECB66B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7E85BF3-BB1C-4E98-8AEC-DA4DE13292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42DA00-4360-4E8D-AA65-A1859D3BB058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74B725-B68E-45CC-B937-E9F39BBEB05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7E085A-498A-408C-B16B-050D69D18D96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6DE6BE-2E13-4DE1-B4EC-68409260E9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1E63FC-2937-4BB8-81FB-5C4B7BF6B033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1D9F4-5187-4520-8384-12939F4A3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BDE6BC-02FF-424B-85C2-A63DFBB27E37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68858-8AA0-4B5B-93DE-3912D4E1590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3671A1-C0A1-4D5C-BAC6-95F4E8AFAA8B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A7988E-4506-42D5-AC4F-0DBCAB54D7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A4659D-C520-4210-B0E6-201F6A0CBE2B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6AFDD-1FF2-413F-A4A8-F838D05C486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A85E79-4EF5-4CE1-AE95-5280A656865E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E764BA-4E33-4197-9071-6700594287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D5347F-FD5B-4CA8-8FBC-680E972AEDF3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E25B84-5D79-447B-809E-785168E6FF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C7793-C67D-4A34-92EC-14063024A8EA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FDC997-1369-4338-8D19-5EF316D945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E3F0C3-34C8-4612-8F58-5D1E6B8E7D6F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8AAE7A-826E-48EF-823A-1EEECE0ECC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EFF44D-302B-458E-9079-586820AD5566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81EC21-2453-4353-ABA3-6A99DEAFCF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7B3DF8-869C-4DAF-941B-EEC9AC40971E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1BC46A-6C95-4722-B5FC-A3A58A9368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33EF56-35CC-4001-A29A-71932F01D9B1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A6CDC67-D86D-4679-92C3-22AEAFCC439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E61B0-0AF8-4D6A-A15D-1EBD52DA63B1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F1E8CD-B518-4171-90A0-10FA8EE826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97DE30-94E3-4AC7-9F1C-5B6922D5A51B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FC64F7-99E9-4037-8993-9A6E12A903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A6FF85-8700-4B3B-9518-98306F4AD589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327A5B-2D6E-4E19-B9F7-80F3C98FD35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35E04F-7ADB-446C-8793-1A467818031E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73219E-2FBF-4B2A-A0A0-87C8422E0F8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001B23-3EC6-411F-8211-AC311291F6C9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41E47A-CBBD-4551-B6EC-5F2A8942D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731C35-6558-4BF9-B3D9-09C612D4C512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04F905-ED9F-4028-80E0-BC41831631E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717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D44505F-5506-44B5-99B7-07C7EE2022A2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F07682C-05F7-46BE-BC6A-06E202DB35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94" r:id="rId1"/>
    <p:sldLayoutId id="2147484475" r:id="rId2"/>
    <p:sldLayoutId id="2147484476" r:id="rId3"/>
    <p:sldLayoutId id="2147484477" r:id="rId4"/>
    <p:sldLayoutId id="2147484478" r:id="rId5"/>
    <p:sldLayoutId id="2147484479" r:id="rId6"/>
    <p:sldLayoutId id="2147484480" r:id="rId7"/>
    <p:sldLayoutId id="2147484481" r:id="rId8"/>
    <p:sldLayoutId id="2147484482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819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AA4BF4E9-2C4B-44A8-AA60-61F34AB410AC}" type="datetimeFigureOut">
              <a:rPr lang="zh-CN" altLang="en-US"/>
              <a:pPr>
                <a:defRPr/>
              </a:pPr>
              <a:t>2021/12/14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87788917-977F-4A10-9435-8FB30D4F6B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83" r:id="rId1"/>
    <p:sldLayoutId id="2147484484" r:id="rId2"/>
    <p:sldLayoutId id="2147484485" r:id="rId3"/>
    <p:sldLayoutId id="2147484486" r:id="rId4"/>
    <p:sldLayoutId id="2147484487" r:id="rId5"/>
    <p:sldLayoutId id="2147484488" r:id="rId6"/>
    <p:sldLayoutId id="2147484489" r:id="rId7"/>
    <p:sldLayoutId id="2147484490" r:id="rId8"/>
    <p:sldLayoutId id="2147484491" r:id="rId9"/>
    <p:sldLayoutId id="2147484492" r:id="rId10"/>
    <p:sldLayoutId id="2147484493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3.png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zh-CN" altLang="en-US" dirty="0" smtClean="0">
                <a:ea typeface="楷体_GB2312"/>
              </a:rPr>
              <a:t>第六章    定积分的应用</a:t>
            </a:r>
            <a:endParaRPr lang="zh-CN" altLang="en-US" dirty="0">
              <a:ea typeface="楷体_GB2312"/>
            </a:endParaRPr>
          </a:p>
        </p:txBody>
      </p:sp>
      <p:sp>
        <p:nvSpPr>
          <p:cNvPr id="10243" name="副标题 2"/>
          <p:cNvSpPr>
            <a:spLocks noGrp="1"/>
          </p:cNvSpPr>
          <p:nvPr>
            <p:ph type="subTitle" idx="1"/>
          </p:nvPr>
        </p:nvSpPr>
        <p:spPr>
          <a:xfrm>
            <a:off x="685800" y="3611563"/>
            <a:ext cx="7772400" cy="1200150"/>
          </a:xfrm>
        </p:spPr>
        <p:txBody>
          <a:bodyPr/>
          <a:lstStyle/>
          <a:p>
            <a:pPr marR="0" eaLnBrk="1" hangingPunct="1">
              <a:lnSpc>
                <a:spcPct val="100000"/>
              </a:lnSpc>
              <a:spcBef>
                <a:spcPts val="400"/>
              </a:spcBef>
            </a:pPr>
            <a:r>
              <a:rPr lang="zh-CN" altLang="en-US" smtClean="0"/>
              <a:t>第三节    定积分在物理学上的应用</a:t>
            </a:r>
            <a:endParaRPr lang="en-US" altLang="zh-CN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主要内容</a:t>
            </a:r>
            <a:endParaRPr lang="en-US" altLang="zh-CN" smtClean="0">
              <a:effectLst/>
            </a:endParaRPr>
          </a:p>
        </p:txBody>
      </p:sp>
      <p:sp>
        <p:nvSpPr>
          <p:cNvPr id="112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元素法：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积分变量及积分区间 区间微元 总量的</a:t>
            </a:r>
            <a:r>
              <a:rPr lang="zh-CN" altLang="en-US" smtClean="0">
                <a:solidFill>
                  <a:srgbClr val="FF0000"/>
                </a:solidFill>
              </a:rPr>
              <a:t>微元 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 </a:t>
            </a:r>
            <a:r>
              <a:rPr lang="zh-CN" altLang="en-US" smtClean="0">
                <a:solidFill>
                  <a:srgbClr val="FF0000"/>
                </a:solidFill>
              </a:rPr>
              <a:t>积分．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一、变力沿直线所做的功</a:t>
            </a: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二、水压力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三、引力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一个与物体位移方向一致而大小为 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zh-CN" altLang="en-US" smtClean="0"/>
              <a:t>的</a:t>
            </a:r>
            <a:r>
              <a:rPr lang="zh-CN" altLang="en-US" smtClean="0">
                <a:solidFill>
                  <a:srgbClr val="FF0000"/>
                </a:solidFill>
              </a:rPr>
              <a:t>常力</a:t>
            </a:r>
            <a:r>
              <a:rPr lang="zh-CN" altLang="en-US" smtClean="0"/>
              <a:t>将物体移动了距离 </a:t>
            </a:r>
            <a:r>
              <a:rPr lang="en-US" altLang="zh-CN" i="1" smtClean="0"/>
              <a:t>s</a:t>
            </a:r>
            <a:r>
              <a:rPr lang="en-US" altLang="zh-CN" smtClean="0"/>
              <a:t> </a:t>
            </a:r>
            <a:r>
              <a:rPr lang="zh-CN" altLang="en-US" smtClean="0"/>
              <a:t>时所做的功为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W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· </a:t>
            </a:r>
            <a:r>
              <a:rPr lang="en-US" altLang="zh-CN" i="1" smtClean="0"/>
              <a:t>s</a:t>
            </a:r>
            <a:r>
              <a:rPr lang="zh-CN" altLang="en-US" smtClean="0"/>
              <a:t>．</a:t>
            </a:r>
            <a:endParaRPr lang="en-US" altLang="zh-CN" smtClean="0"/>
          </a:p>
          <a:p>
            <a:r>
              <a:rPr lang="zh-CN" altLang="en-US" smtClean="0"/>
              <a:t>设物体沿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轴运动，若物体在运动过程中受到一个与物体位移方向一致的</a:t>
            </a:r>
            <a:r>
              <a:rPr lang="zh-CN" altLang="en-US" smtClean="0">
                <a:solidFill>
                  <a:srgbClr val="FF0000"/>
                </a:solidFill>
              </a:rPr>
              <a:t>变力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的作用，这就是变力对物体做功的问题．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特别地，设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</a:t>
            </a:r>
            <a:r>
              <a:rPr lang="en-US" altLang="zh-CN" smtClean="0"/>
              <a:t> 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在变力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的作用下，物体从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移动到 </a:t>
            </a:r>
            <a:r>
              <a:rPr lang="en-US" altLang="zh-CN" i="1" smtClean="0"/>
              <a:t>x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时所做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的功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一、变力沿直线所做的功</a:t>
            </a:r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2987675" y="5087938"/>
          <a:ext cx="3168650" cy="663575"/>
        </p:xfrm>
        <a:graphic>
          <a:graphicData uri="http://schemas.openxmlformats.org/presentationml/2006/ole">
            <p:oleObj spid="_x0000_s1026" name="Equation" r:id="rId3" imgW="1574640" imgH="33012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357563" y="5122863"/>
            <a:ext cx="571500" cy="6429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H="1">
            <a:off x="2795588" y="5122863"/>
            <a:ext cx="561975" cy="6429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H="1">
            <a:off x="4724400" y="5122863"/>
            <a:ext cx="306388" cy="6429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P.289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1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把一个带电荷量 </a:t>
            </a:r>
            <a:r>
              <a:rPr lang="en-US" altLang="zh-CN" smtClean="0"/>
              <a:t>+</a:t>
            </a:r>
            <a:r>
              <a:rPr lang="en-US" altLang="zh-CN" i="1" smtClean="0"/>
              <a:t>q</a:t>
            </a:r>
            <a:r>
              <a:rPr lang="en-US" altLang="zh-CN" smtClean="0"/>
              <a:t> </a:t>
            </a:r>
            <a:r>
              <a:rPr lang="zh-CN" altLang="en-US" smtClean="0"/>
              <a:t>的点电荷放在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轴上的坐标原点 </a:t>
            </a:r>
            <a:r>
              <a:rPr lang="en-US" altLang="zh-CN" i="1" smtClean="0"/>
              <a:t>O</a:t>
            </a:r>
            <a:r>
              <a:rPr lang="en-US" altLang="zh-CN" smtClean="0"/>
              <a:t> </a:t>
            </a:r>
            <a:r>
              <a:rPr lang="zh-CN" altLang="en-US" smtClean="0"/>
              <a:t>处，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它产生一个电场．这个电场对周围的电荷有作用力．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由物理学知道，如果有一个单位正电荷放在这个电场中距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离原点 </a:t>
            </a:r>
            <a:r>
              <a:rPr lang="en-US" altLang="zh-CN" i="1" smtClean="0"/>
              <a:t>O</a:t>
            </a:r>
            <a:r>
              <a:rPr lang="en-US" altLang="zh-CN" smtClean="0"/>
              <a:t> </a:t>
            </a:r>
            <a:r>
              <a:rPr lang="zh-CN" altLang="en-US" smtClean="0"/>
              <a:t>为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的地方，那么电场对它的作用力的大小为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当这个单位正电荷在电场中从 </a:t>
            </a:r>
            <a:r>
              <a:rPr lang="en-US" altLang="zh-CN" i="1" smtClean="0"/>
              <a:t>r</a:t>
            </a:r>
            <a:r>
              <a:rPr lang="en-US" altLang="zh-CN" smtClean="0"/>
              <a:t> =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处沿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轴移动到 </a:t>
            </a:r>
            <a:r>
              <a:rPr lang="en-US" altLang="zh-CN" i="1" smtClean="0"/>
              <a:t>r</a:t>
            </a:r>
            <a:r>
              <a:rPr lang="en-US" altLang="zh-CN" smtClean="0"/>
              <a:t> =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（</a:t>
            </a:r>
            <a:r>
              <a:rPr lang="en-US" altLang="zh-CN" i="1" smtClean="0"/>
              <a:t>a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）处时，计算电场力 </a:t>
            </a:r>
            <a:r>
              <a:rPr lang="en-US" altLang="zh-CN" i="1" smtClean="0"/>
              <a:t>F</a:t>
            </a:r>
            <a:r>
              <a:rPr lang="en-US" altLang="zh-CN" smtClean="0"/>
              <a:t>(</a:t>
            </a:r>
            <a:r>
              <a:rPr lang="en-US" altLang="zh-CN" i="1" smtClean="0"/>
              <a:t>r</a:t>
            </a:r>
            <a:r>
              <a:rPr lang="en-US" altLang="zh-CN" smtClean="0"/>
              <a:t>) </a:t>
            </a:r>
            <a:r>
              <a:rPr lang="zh-CN" altLang="en-US" smtClean="0"/>
              <a:t>对它所做的功．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取 </a:t>
            </a:r>
            <a:r>
              <a:rPr lang="en-US" altLang="zh-CN" i="1" smtClean="0"/>
              <a:t>r</a:t>
            </a:r>
            <a:r>
              <a:rPr lang="en-US" altLang="zh-CN" smtClean="0"/>
              <a:t> </a:t>
            </a:r>
            <a:r>
              <a:rPr lang="zh-CN" altLang="en-US" smtClean="0"/>
              <a:t>为积分变量，它的变化区间为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1927225" y="2535238"/>
          <a:ext cx="5291138" cy="815975"/>
        </p:xfrm>
        <a:graphic>
          <a:graphicData uri="http://schemas.openxmlformats.org/presentationml/2006/ole">
            <p:oleObj spid="_x0000_s2050" name="Equation" r:id="rId3" imgW="2628720" imgH="40608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682625" y="4773613"/>
          <a:ext cx="4752975" cy="815975"/>
        </p:xfrm>
        <a:graphic>
          <a:graphicData uri="http://schemas.openxmlformats.org/presentationml/2006/ole">
            <p:oleObj spid="_x0000_s2051" name="Equation" r:id="rId4" imgW="2361960" imgH="406080" progId="Equation.DSMT4">
              <p:embed/>
            </p:oleObj>
          </a:graphicData>
        </a:graphic>
      </p:graphicFrame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219700" y="5402263"/>
            <a:ext cx="3906838" cy="144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矩形 6"/>
          <p:cNvSpPr/>
          <p:nvPr/>
        </p:nvSpPr>
        <p:spPr>
          <a:xfrm>
            <a:off x="2425700" y="4868863"/>
            <a:ext cx="306388" cy="64293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611188" y="4868863"/>
            <a:ext cx="1028700" cy="64293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H="1">
            <a:off x="4105275" y="4868863"/>
            <a:ext cx="306388" cy="642937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50260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P.291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一圆柱形的贮水桶高为 </a:t>
            </a:r>
            <a:r>
              <a:rPr lang="en-US" altLang="zh-CN" smtClean="0"/>
              <a:t>5</a:t>
            </a:r>
            <a:r>
              <a:rPr lang="zh-CN" altLang="en-US" smtClean="0"/>
              <a:t>米，底圆半径为</a:t>
            </a:r>
            <a:r>
              <a:rPr lang="en-US" altLang="zh-CN" smtClean="0"/>
              <a:t>3</a:t>
            </a:r>
            <a:r>
              <a:rPr lang="zh-CN" altLang="en-US" smtClean="0"/>
              <a:t>米，桶内盛满了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水．试问要把桶内的水全部 吸出需做多少功．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取深度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为积分变量（单位为米），它的变化区间为 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[0, 5]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这不是变力做功的问题，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但仍然可用定积分来计算．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00150" y="3068638"/>
          <a:ext cx="6745288" cy="663575"/>
        </p:xfrm>
        <a:graphic>
          <a:graphicData uri="http://schemas.openxmlformats.org/presentationml/2006/ole">
            <p:oleObj spid="_x0000_s3074" name="Equation" r:id="rId3" imgW="3352680" imgH="33012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946400" y="3108325"/>
            <a:ext cx="304800" cy="64293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117600" y="3108325"/>
            <a:ext cx="1028700" cy="64293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H="1">
            <a:off x="4294188" y="3108325"/>
            <a:ext cx="306387" cy="64293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137275" y="3935413"/>
            <a:ext cx="2990850" cy="290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矩形 9"/>
          <p:cNvSpPr/>
          <p:nvPr/>
        </p:nvSpPr>
        <p:spPr>
          <a:xfrm flipH="1">
            <a:off x="6472238" y="3108325"/>
            <a:ext cx="306387" cy="642938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524375"/>
          </a:xfrm>
        </p:spPr>
        <p:txBody>
          <a:bodyPr>
            <a:spAutoFit/>
          </a:bodyPr>
          <a:lstStyle/>
          <a:p>
            <a:r>
              <a:rPr lang="zh-CN" altLang="en-US" smtClean="0"/>
              <a:t>在水深为 </a:t>
            </a:r>
            <a:r>
              <a:rPr lang="en-US" altLang="zh-CN" i="1" smtClean="0"/>
              <a:t>h</a:t>
            </a:r>
            <a:r>
              <a:rPr lang="en-US" altLang="zh-CN" smtClean="0"/>
              <a:t> </a:t>
            </a:r>
            <a:r>
              <a:rPr lang="zh-CN" altLang="en-US" smtClean="0"/>
              <a:t>处的压强</a:t>
            </a:r>
            <a:r>
              <a:rPr lang="en-US" altLang="zh-CN" smtClean="0"/>
              <a:t>    </a:t>
            </a:r>
            <a:r>
              <a:rPr lang="en-US" altLang="zh-CN" i="1" smtClean="0"/>
              <a:t>p</a:t>
            </a:r>
            <a:r>
              <a:rPr lang="en-US" altLang="zh-CN" smtClean="0"/>
              <a:t> =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i="1" smtClean="0"/>
              <a:t> g h</a:t>
            </a:r>
            <a:r>
              <a:rPr lang="zh-CN" altLang="en-US" smtClean="0"/>
              <a:t>  </a:t>
            </a:r>
            <a:r>
              <a:rPr lang="zh-CN" altLang="en-US" smtClean="0">
                <a:solidFill>
                  <a:srgbClr val="FF0000"/>
                </a:solidFill>
              </a:rPr>
              <a:t>是关于 </a:t>
            </a:r>
            <a:r>
              <a:rPr lang="en-US" altLang="zh-CN" i="1" smtClean="0">
                <a:solidFill>
                  <a:srgbClr val="FF0000"/>
                </a:solidFill>
              </a:rPr>
              <a:t>h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的连续函数，</a:t>
            </a:r>
            <a:endParaRPr lang="en-US" altLang="zh-CN" smtClean="0">
              <a:solidFill>
                <a:srgbClr val="FF0000"/>
              </a:solidFill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/>
              <a:t>其中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zh-CN" altLang="en-US" smtClean="0"/>
              <a:t> 是水的密度，</a:t>
            </a:r>
            <a:r>
              <a:rPr lang="en-US" altLang="zh-CN" i="1" smtClean="0"/>
              <a:t>g</a:t>
            </a:r>
            <a:r>
              <a:rPr lang="zh-CN" altLang="en-US" smtClean="0"/>
              <a:t>是重力加速度．</a:t>
            </a:r>
            <a:endParaRPr lang="en-US" altLang="zh-CN" smtClean="0"/>
          </a:p>
          <a:p>
            <a:r>
              <a:rPr lang="zh-CN" altLang="en-US" smtClean="0"/>
              <a:t>如果有一面积为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的平板</a:t>
            </a:r>
            <a:r>
              <a:rPr lang="zh-CN" altLang="en-US" smtClean="0">
                <a:solidFill>
                  <a:srgbClr val="FF0000"/>
                </a:solidFill>
              </a:rPr>
              <a:t>水平地放置</a:t>
            </a:r>
            <a:r>
              <a:rPr lang="zh-CN" altLang="en-US" smtClean="0"/>
              <a:t>在水深为 </a:t>
            </a:r>
            <a:r>
              <a:rPr lang="en-US" altLang="zh-CN" i="1" smtClean="0"/>
              <a:t>h</a:t>
            </a:r>
            <a:r>
              <a:rPr lang="en-US" altLang="zh-CN" smtClean="0"/>
              <a:t> </a:t>
            </a:r>
            <a:r>
              <a:rPr lang="zh-CN" altLang="en-US" smtClean="0"/>
              <a:t>处，则平板一侧所受的水压力为</a:t>
            </a:r>
            <a:endParaRPr lang="en-US" altLang="zh-CN" smtClean="0"/>
          </a:p>
          <a:p>
            <a:pPr algn="ctr">
              <a:buFont typeface="Wingdings 3" pitchFamily="18" charset="2"/>
              <a:buNone/>
            </a:pPr>
            <a:r>
              <a:rPr lang="en-US" altLang="zh-CN" i="1" smtClean="0"/>
              <a:t>P</a:t>
            </a:r>
            <a:r>
              <a:rPr lang="en-US" altLang="zh-CN" smtClean="0"/>
              <a:t> = </a:t>
            </a:r>
            <a:r>
              <a:rPr lang="en-US" altLang="zh-CN" i="1" smtClean="0"/>
              <a:t>p</a:t>
            </a:r>
            <a:r>
              <a:rPr lang="en-US" altLang="zh-CN" smtClean="0"/>
              <a:t> · </a:t>
            </a:r>
            <a:r>
              <a:rPr lang="en-US" altLang="zh-CN" i="1" smtClean="0"/>
              <a:t>A</a:t>
            </a:r>
            <a:r>
              <a:rPr lang="zh-CN" altLang="en-US" smtClean="0"/>
              <a:t>．</a:t>
            </a:r>
            <a:endParaRPr lang="en-US" altLang="zh-CN" smtClean="0"/>
          </a:p>
          <a:p>
            <a:r>
              <a:rPr lang="zh-CN" altLang="en-US" smtClean="0"/>
              <a:t>如果平板</a:t>
            </a:r>
            <a:r>
              <a:rPr lang="zh-CN" altLang="en-US" smtClean="0">
                <a:solidFill>
                  <a:srgbClr val="FF0000"/>
                </a:solidFill>
              </a:rPr>
              <a:t>垂直放置</a:t>
            </a:r>
            <a:r>
              <a:rPr lang="zh-CN" altLang="en-US" smtClean="0"/>
              <a:t>在水中，由于不同深度处的压强  </a:t>
            </a:r>
            <a:r>
              <a:rPr lang="en-US" altLang="zh-CN" i="1" smtClean="0"/>
              <a:t>p</a:t>
            </a:r>
            <a:r>
              <a:rPr lang="en-US" altLang="zh-CN" smtClean="0"/>
              <a:t> </a:t>
            </a:r>
            <a:r>
              <a:rPr lang="zh-CN" altLang="en-US" smtClean="0"/>
              <a:t>不相等，则平板一侧不同深度处所受的水压力是不同的．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压力微元</a:t>
            </a:r>
            <a:r>
              <a:rPr lang="en-US" altLang="zh-CN" smtClean="0"/>
              <a:t>	d</a:t>
            </a:r>
            <a:r>
              <a:rPr lang="en-US" altLang="zh-CN" i="1" smtClean="0"/>
              <a:t>P</a:t>
            </a:r>
            <a:r>
              <a:rPr lang="en-US" altLang="zh-CN" smtClean="0"/>
              <a:t> = </a:t>
            </a:r>
            <a:r>
              <a:rPr lang="en-US" altLang="zh-CN" i="1" smtClean="0"/>
              <a:t>p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 · d</a:t>
            </a:r>
            <a:r>
              <a:rPr lang="en-US" altLang="zh-CN" i="1" smtClean="0"/>
              <a:t>A =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en-US" altLang="zh-CN" i="1" smtClean="0"/>
              <a:t> g x </a:t>
            </a:r>
            <a:r>
              <a:rPr lang="en-US" altLang="zh-CN" smtClean="0"/>
              <a:t>· d</a:t>
            </a:r>
            <a:r>
              <a:rPr lang="en-US" altLang="zh-CN" i="1" smtClean="0"/>
              <a:t>A 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面积微元</a:t>
            </a:r>
            <a:r>
              <a:rPr lang="en-US" altLang="zh-CN" smtClean="0"/>
              <a:t>	d</a:t>
            </a:r>
            <a:r>
              <a:rPr lang="en-US" altLang="zh-CN" i="1" smtClean="0"/>
              <a:t>A</a:t>
            </a:r>
            <a:r>
              <a:rPr lang="en-US" altLang="zh-CN" smtClean="0"/>
              <a:t> =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d</a:t>
            </a:r>
            <a:r>
              <a:rPr lang="en-US" altLang="zh-CN" i="1" smtClean="0"/>
              <a:t>x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二、水压力</a:t>
            </a:r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920750" y="5473700"/>
          <a:ext cx="5008563" cy="663575"/>
        </p:xfrm>
        <a:graphic>
          <a:graphicData uri="http://schemas.openxmlformats.org/presentationml/2006/ole">
            <p:oleObj spid="_x0000_s4098" name="Equation" r:id="rId3" imgW="2489040" imgH="330120" progId="Equation.DSMT4">
              <p:embed/>
            </p:oleObj>
          </a:graphicData>
        </a:graphic>
      </p:graphicFrame>
      <p:sp>
        <p:nvSpPr>
          <p:cNvPr id="5" name="矩形 4"/>
          <p:cNvSpPr/>
          <p:nvPr/>
        </p:nvSpPr>
        <p:spPr>
          <a:xfrm>
            <a:off x="3562350" y="5510213"/>
            <a:ext cx="2470150" cy="6429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 flipH="1">
            <a:off x="2184400" y="5510213"/>
            <a:ext cx="1377950" cy="642937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929313" y="4587875"/>
            <a:ext cx="2971800" cy="227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/>
        </p:nvSpPr>
        <p:spPr>
          <a:xfrm flipH="1">
            <a:off x="5237163" y="1438275"/>
            <a:ext cx="3121025" cy="500063"/>
          </a:xfrm>
          <a:prstGeom prst="rect">
            <a:avLst/>
          </a:prstGeom>
          <a:solidFill>
            <a:schemeClr val="bg1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9413" y="4078288"/>
            <a:ext cx="6261100" cy="280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en-US" altLang="zh-CN" smtClean="0">
                <a:solidFill>
                  <a:srgbClr val="0000FF"/>
                </a:solidFill>
              </a:rPr>
              <a:t>P.292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一个横放着的圆柱形水桶，桶内盛有半桶水．设桶的底半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径为 </a:t>
            </a:r>
            <a:r>
              <a:rPr lang="en-US" altLang="zh-CN" i="1" smtClean="0"/>
              <a:t>R</a:t>
            </a:r>
            <a:r>
              <a:rPr lang="zh-CN" altLang="en-US" smtClean="0"/>
              <a:t>，水的密度为 </a:t>
            </a:r>
            <a:r>
              <a:rPr lang="en-US" altLang="zh-CN" i="1" smtClean="0">
                <a:latin typeface="Symbol" pitchFamily="18" charset="2"/>
              </a:rPr>
              <a:t>r</a:t>
            </a:r>
            <a:r>
              <a:rPr lang="zh-CN" altLang="en-US" smtClean="0"/>
              <a:t>，计算桶的一个端面上所受的压力．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分析：</a:t>
            </a:r>
            <a:r>
              <a:rPr lang="zh-CN" altLang="en-US" smtClean="0"/>
              <a:t>桶的端面是圆片，现在要计算当水平面通过圆心时</a:t>
            </a:r>
            <a:r>
              <a:rPr lang="en-US" altLang="zh-CN" smtClean="0"/>
              <a:t>,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铅直放置的一个半圆片的一侧所受到的水压力．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取 </a:t>
            </a:r>
            <a:r>
              <a:rPr lang="en-US" altLang="zh-CN" i="1" smtClean="0"/>
              <a:t>x</a:t>
            </a:r>
            <a:r>
              <a:rPr lang="en-US" altLang="zh-CN" smtClean="0"/>
              <a:t> </a:t>
            </a:r>
            <a:r>
              <a:rPr lang="zh-CN" altLang="en-US" smtClean="0"/>
              <a:t>为积分变量，它的变化区间为 </a:t>
            </a:r>
            <a:r>
              <a:rPr lang="en-US" altLang="zh-CN" smtClean="0"/>
              <a:t>[0, </a:t>
            </a:r>
            <a:r>
              <a:rPr lang="en-US" altLang="zh-CN" i="1" smtClean="0"/>
              <a:t>R</a:t>
            </a:r>
            <a:r>
              <a:rPr lang="en-US" altLang="zh-CN" smtClean="0"/>
              <a:t>]</a:t>
            </a:r>
            <a:r>
              <a:rPr lang="zh-CN" altLang="en-US" smtClean="0"/>
              <a:t>，则</a:t>
            </a:r>
          </a:p>
        </p:txBody>
      </p:sp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04913" y="3500438"/>
          <a:ext cx="6157912" cy="663575"/>
        </p:xfrm>
        <a:graphic>
          <a:graphicData uri="http://schemas.openxmlformats.org/presentationml/2006/ole">
            <p:oleObj spid="_x0000_s5122" name="Equation" r:id="rId4" imgW="3060360" imgH="330120" progId="Equation.DSMT4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2825750" y="3521075"/>
            <a:ext cx="306388" cy="64293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 flipH="1">
            <a:off x="1095375" y="3521075"/>
            <a:ext cx="1028700" cy="64293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 flipH="1">
            <a:off x="4552950" y="3521075"/>
            <a:ext cx="306388" cy="642938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19696"/>
          </a:xfrm>
        </p:spPr>
        <p:txBody>
          <a:bodyPr/>
          <a:lstStyle/>
          <a:p>
            <a:r>
              <a:rPr lang="zh-CN" altLang="en-US" dirty="0" smtClean="0"/>
              <a:t>质量分别为 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i="1" dirty="0" smtClean="0"/>
              <a:t>m</a:t>
            </a:r>
            <a:r>
              <a:rPr lang="en-US" altLang="zh-CN" baseline="-25000" dirty="0" smtClean="0"/>
              <a:t>2</a:t>
            </a:r>
            <a:r>
              <a:rPr lang="zh-CN" altLang="en-US" dirty="0" smtClean="0"/>
              <a:t>，相距为 </a:t>
            </a:r>
            <a:r>
              <a:rPr lang="en-US" altLang="zh-CN" i="1" dirty="0" smtClean="0"/>
              <a:t>r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的两个质点间的引力大小为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</a:t>
            </a:r>
          </a:p>
          <a:p>
            <a:pPr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其中</a:t>
            </a:r>
            <a:r>
              <a:rPr lang="zh-CN" altLang="en-US" dirty="0" smtClean="0"/>
              <a:t>万有引力常量 </a:t>
            </a:r>
            <a:r>
              <a:rPr lang="en-US" i="1" dirty="0" smtClean="0"/>
              <a:t>G</a:t>
            </a:r>
            <a:r>
              <a:rPr lang="en-US" dirty="0" smtClean="0"/>
              <a:t> = 6.67×10</a:t>
            </a:r>
            <a:r>
              <a:rPr lang="en-US" baseline="30000" dirty="0" smtClean="0">
                <a:latin typeface="Times New Roman"/>
                <a:cs typeface="Times New Roman"/>
              </a:rPr>
              <a:t>−</a:t>
            </a:r>
            <a:r>
              <a:rPr lang="en-US" baseline="30000" dirty="0" smtClean="0"/>
              <a:t>11 </a:t>
            </a:r>
            <a:r>
              <a:rPr lang="en-US" dirty="0" smtClean="0"/>
              <a:t>N·m</a:t>
            </a:r>
            <a:r>
              <a:rPr lang="en-US" altLang="zh-CN" baseline="30000" dirty="0" smtClean="0"/>
              <a:t>2</a:t>
            </a:r>
            <a:r>
              <a:rPr lang="en-US" dirty="0" smtClean="0"/>
              <a:t>/kg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/>
              <a:t>	</a:t>
            </a:r>
            <a:r>
              <a:rPr lang="zh-CN" altLang="en-US" dirty="0" smtClean="0"/>
              <a:t>引力</a:t>
            </a:r>
            <a:r>
              <a:rPr lang="zh-CN" altLang="en-US" dirty="0" smtClean="0"/>
              <a:t>的方向沿着两质点的连线方向</a:t>
            </a:r>
            <a:r>
              <a:rPr lang="en-US" altLang="zh-CN" dirty="0" smtClean="0"/>
              <a:t>.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若要计算一根细棒或一平面对一个质点的引力，则细棒或平面上各点与该质点的距离是变化的，且各点对该质点的引力方向也是变化的．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/>
              <a:t>P.295</a:t>
            </a:r>
            <a:r>
              <a:rPr lang="zh-CN" altLang="en-US" dirty="0" smtClean="0"/>
              <a:t>第</a:t>
            </a:r>
            <a:r>
              <a:rPr lang="en-US" altLang="zh-CN" dirty="0" smtClean="0"/>
              <a:t>2(1)</a:t>
            </a:r>
            <a:r>
              <a:rPr lang="zh-CN" altLang="en-US" dirty="0" smtClean="0"/>
              <a:t>题     </a:t>
            </a:r>
            <a:endParaRPr lang="en-US" altLang="zh-CN" dirty="0" smtClean="0"/>
          </a:p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				</a:t>
            </a:r>
            <a:r>
              <a:rPr lang="zh-CN" altLang="en-US" dirty="0" smtClean="0">
                <a:solidFill>
                  <a:srgbClr val="0000FF"/>
                </a:solidFill>
              </a:rPr>
              <a:t>答案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en-US" altLang="zh-CN" dirty="0" smtClean="0">
                <a:solidFill>
                  <a:srgbClr val="FF0000"/>
                </a:solidFill>
              </a:rPr>
              <a:t>A</a:t>
            </a:r>
            <a:r>
              <a:rPr lang="zh-CN" altLang="en-US" dirty="0" smtClean="0"/>
              <a:t> ．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三、引力</a:t>
            </a:r>
            <a:endParaRPr lang="zh-CN" altLang="en-US" dirty="0"/>
          </a:p>
        </p:txBody>
      </p:sp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3678238" y="1990725"/>
          <a:ext cx="1789112" cy="815975"/>
        </p:xfrm>
        <a:graphic>
          <a:graphicData uri="http://schemas.openxmlformats.org/presentationml/2006/ole">
            <p:oleObj spid="_x0000_s6146" name="Equation" r:id="rId4" imgW="888840" imgH="406080" progId="Equation.DSMT4">
              <p:embed/>
            </p:oleObj>
          </a:graphicData>
        </a:graphic>
      </p:graphicFrame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37063" y="5418138"/>
            <a:ext cx="4686300" cy="1419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作业</a:t>
            </a:r>
            <a:endParaRPr lang="en-US" altLang="zh-CN" smtClean="0">
              <a:effectLst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6 − 3</a:t>
            </a:r>
          </a:p>
          <a:p>
            <a:pPr lvl="1"/>
            <a:r>
              <a:rPr lang="en-US" altLang="zh-CN" smtClean="0"/>
              <a:t>6</a:t>
            </a:r>
          </a:p>
          <a:p>
            <a:pPr lvl="1"/>
            <a:r>
              <a:rPr lang="en-US" altLang="zh-CN" smtClean="0"/>
              <a:t>8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6373</TotalTime>
  <Words>578</Words>
  <Application>Microsoft Office PowerPoint</Application>
  <PresentationFormat>全屏显示(4:3)</PresentationFormat>
  <Paragraphs>69</Paragraphs>
  <Slides>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2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Symbol</vt:lpstr>
      <vt:lpstr>聚合</vt:lpstr>
      <vt:lpstr>2_聚合</vt:lpstr>
      <vt:lpstr>MathType 6.0 Equation</vt:lpstr>
      <vt:lpstr>第六章    定积分的应用</vt:lpstr>
      <vt:lpstr>主要内容</vt:lpstr>
      <vt:lpstr>一、变力沿直线所做的功</vt:lpstr>
      <vt:lpstr>幻灯片 4</vt:lpstr>
      <vt:lpstr>幻灯片 5</vt:lpstr>
      <vt:lpstr>二、水压力</vt:lpstr>
      <vt:lpstr>幻灯片 7</vt:lpstr>
      <vt:lpstr>三、引力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455</cp:revision>
  <dcterms:created xsi:type="dcterms:W3CDTF">2010-09-04T05:21:04Z</dcterms:created>
  <dcterms:modified xsi:type="dcterms:W3CDTF">2021-12-14T06:36:24Z</dcterms:modified>
</cp:coreProperties>
</file>