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  <p:sldMasterId id="2147484233" r:id="rId3"/>
  </p:sldMasterIdLst>
  <p:notesMasterIdLst>
    <p:notesMasterId r:id="rId17"/>
  </p:notesMasterIdLst>
  <p:handoutMasterIdLst>
    <p:handoutMasterId r:id="rId18"/>
  </p:handoutMasterIdLst>
  <p:sldIdLst>
    <p:sldId id="256" r:id="rId4"/>
    <p:sldId id="449" r:id="rId5"/>
    <p:sldId id="456" r:id="rId6"/>
    <p:sldId id="457" r:id="rId7"/>
    <p:sldId id="452" r:id="rId8"/>
    <p:sldId id="454" r:id="rId9"/>
    <p:sldId id="459" r:id="rId10"/>
    <p:sldId id="455" r:id="rId11"/>
    <p:sldId id="460" r:id="rId12"/>
    <p:sldId id="463" r:id="rId13"/>
    <p:sldId id="461" r:id="rId14"/>
    <p:sldId id="462" r:id="rId15"/>
    <p:sldId id="46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00CC66"/>
    <a:srgbClr val="33CC33"/>
    <a:srgbClr val="FFFF66"/>
    <a:srgbClr val="FFCC66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4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D16621-66B9-4E9A-BA39-43167C51DE22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905E05-8656-460F-B076-C123F462C5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ED5A97-0634-43AE-B969-9175D219810E}" type="datetimeFigureOut">
              <a:rPr lang="zh-CN" altLang="en-US"/>
              <a:pPr>
                <a:defRPr/>
              </a:pPr>
              <a:t>2021/12/23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2DBEB9-3ACF-4698-A192-E3C52D97A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502B20-2A66-4711-BC52-4618BBA9CAB4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910C8F-BFE8-4CA2-A4BA-43EFC4941AC9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590645-10DC-4515-8663-95D13079E3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A0A10-81AB-483A-8E82-36BE51AA60F8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A82D8-3DBE-41EA-A0A5-06BF61A899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68BC-33D3-43B0-92CD-F4FE79D125F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41A90-F9DC-47F5-B4C8-43C2574CC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66B58-E211-41AA-B955-E4A8397EFC3E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E3FD-4F73-4A83-8559-2931E2C39F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8B595-63C2-4F24-AA17-449175BF6373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A056E-CE09-4958-8B97-BBC3EA74D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EBE70-28DE-4AE5-8985-909998B7DEC6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DB872-44BA-441F-9E8A-49E955EF66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2B00-6AE0-466C-9DA9-B28D6B36CCD3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2620-DFBA-4E24-9DFD-DC1044D12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67EF9-DB4C-462A-BDAB-3067ED70AA4C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E3F44-DA7C-4D5A-BF15-2235ED9BE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BD45D-616D-48A7-9CF4-73E36018D992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0AC5A-78A9-49D8-9C1E-5B4428494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D7552-1AF4-4D0F-9E55-E6E24E89B15A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F73C1-2D68-47C6-A20A-26F6961B59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FAB3B-39B0-4406-A0B6-1C199E19D19E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11187-19AD-4F71-96E3-259A6C775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38970-4AD6-4D71-BA5F-F121FA630AC8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30084-8032-4B6E-BA70-3A388108F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0E3EE-D948-415F-BEC3-C967B6E31A11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6AE29-FBB6-4346-9D2F-C24877AF00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02D66-1599-4DA5-9983-40D08FCDBD72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B9FF6-7849-48FA-B7A9-53CC5420F4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9EB253-BF2E-43FF-8AA3-899A9658EF19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A2BF">
                    <a:tint val="20000"/>
                  </a:srgb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DC4B26-1825-4459-AB46-5C3BA55D7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928AF-E84F-4823-9BCA-91C3510CBA33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F1699-50DB-4DB8-9D31-E76CA44C5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1E5E-89FE-42DC-9366-18868F2B409C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55E3B-3E17-4BBA-82A6-522A2E9842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4D368-681E-4A07-A204-AF74D0B6C6E3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F3544-7BDB-4FBF-8366-516614B4D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8792B-15DD-45DD-BAF4-CE202B9FF006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62AA1-EA42-4DAF-BADA-C7620A06B0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3E957-8B3D-4934-968F-BF390F9FCE01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017D4-4739-4AAB-A4A4-748EA882D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D3FE-8FB2-4FF4-B516-01DF13EA79FE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B868B-C440-494D-B969-47413AE92F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E9EE-D810-4047-89B8-B1D80898C068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08BAA-E329-4B54-9ACB-D3F8AB6F17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C3B0C-EB16-4C9C-B04E-2C6897F5995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128-701F-4C1C-86FF-548364F4C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FCF36-FE81-4675-9F72-8B07ED9DE8E2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7EB9B-6C48-422E-9D4D-3D3059A60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9E7C6-BF0A-40D4-B824-63D21BDC173B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292AA-3C6F-4302-A03B-4A48BB2E54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63AA0-E9FA-4FED-B8C3-CFB7E4A35C9D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DFC2E-8E10-4539-8EB0-C25CF81B6B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0BE23-6C23-4747-8D10-07A8406CC14D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CC35-0A1B-4074-99F0-523D9EB308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017E-0758-451F-8344-D0138BADBE97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8BA64-DCF8-478C-AB3D-D42D183742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F0F43-79FF-4D74-BE1D-98E77DBC935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7583-81F0-415F-A528-DA0756A05E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A417A-1507-440B-AC85-631C3F9BD2DF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F308A-A619-4B08-96EC-76B5A740B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9920C49-C96E-46A7-97ED-D828D123931E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69D5F50-E854-4EA5-B013-A136153950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3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126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025C91B-F901-47DE-821B-5CD599B90E09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77E00B9-3E55-4E71-8D1E-9149C632FF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7BD19CB-3E1E-4AAC-BDB0-DEF89AAF1D75}" type="datetimeFigureOut">
              <a:rPr lang="zh-CN" altLang="en-US"/>
              <a:pPr>
                <a:defRPr/>
              </a:pPr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885D910-565B-41A6-B5CF-637338B06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85" r:id="rId2"/>
    <p:sldLayoutId id="2147484586" r:id="rId3"/>
    <p:sldLayoutId id="2147484587" r:id="rId4"/>
    <p:sldLayoutId id="2147484588" r:id="rId5"/>
    <p:sldLayoutId id="2147484589" r:id="rId6"/>
    <p:sldLayoutId id="2147484590" r:id="rId7"/>
    <p:sldLayoutId id="2147484591" r:id="rId8"/>
    <p:sldLayoutId id="214748459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2.x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9.xml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第七章    微分方程</a:t>
            </a:r>
            <a:endParaRPr lang="zh-CN" altLang="en-US" dirty="0">
              <a:ea typeface="楷体_GB231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第一节</a:t>
            </a:r>
            <a:r>
              <a:rPr lang="en-US" altLang="zh-CN" smtClean="0"/>
              <a:t>    </a:t>
            </a:r>
            <a:r>
              <a:rPr lang="zh-CN" altLang="en-US" smtClean="0"/>
              <a:t>微分方程的基本概念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基本概念</a:t>
            </a:r>
            <a:endParaRPr lang="en-US" altLang="zh-CN" smtClean="0">
              <a:effectLst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endParaRPr lang="zh-CN" altLang="en-US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/>
              <a:t>一阶微分方程的初值问题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endParaRPr lang="en-US" altLang="zh-CN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几何意义：</a:t>
            </a:r>
            <a:r>
              <a:rPr lang="zh-CN" altLang="en-US" smtClean="0"/>
              <a:t>求微分方程经过点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的那条积分曲线．</a:t>
            </a:r>
            <a:endParaRPr lang="en-US" altLang="zh-CN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None/>
            </a:pPr>
            <a:endParaRPr lang="en-US" altLang="zh-CN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None/>
            </a:pPr>
            <a:endParaRPr lang="en-US" altLang="zh-CN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/>
              <a:t>二阶微分方程的初值问题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endParaRPr lang="en-US" altLang="zh-CN" smtClean="0"/>
          </a:p>
          <a:p>
            <a:pPr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几何意义：</a:t>
            </a:r>
            <a:r>
              <a:rPr lang="zh-CN" altLang="en-US" smtClean="0"/>
              <a:t>求微分方程经过点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且在该点处的切线的斜率等于    的那条积分曲线．</a:t>
            </a:r>
            <a:endParaRPr lang="en-US" altLang="zh-CN" smtClean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882900" y="566738"/>
          <a:ext cx="3378200" cy="558800"/>
        </p:xfrm>
        <a:graphic>
          <a:graphicData uri="http://schemas.openxmlformats.org/presentationml/2006/ole">
            <p:oleObj spid="_x0000_s8194" name="Equation" r:id="rId3" imgW="1688760" imgH="2793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92625" y="1739900"/>
          <a:ext cx="1879600" cy="1041400"/>
        </p:xfrm>
        <a:graphic>
          <a:graphicData uri="http://schemas.openxmlformats.org/presentationml/2006/ole">
            <p:oleObj spid="_x0000_s8195" name="Equation" r:id="rId4" imgW="939600" imgH="520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492625" y="3933825"/>
          <a:ext cx="3352800" cy="1041400"/>
        </p:xfrm>
        <a:graphic>
          <a:graphicData uri="http://schemas.openxmlformats.org/presentationml/2006/ole">
            <p:oleObj spid="_x0000_s8196" name="Equation" r:id="rId5" imgW="1676160" imgH="52056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411413" y="5492750"/>
          <a:ext cx="355600" cy="457200"/>
        </p:xfrm>
        <a:graphic>
          <a:graphicData uri="http://schemas.openxmlformats.org/presentationml/2006/ole">
            <p:oleObj spid="_x0000_s8197" name="Equation" r:id="rId6" imgW="177480" imgH="2286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882900" y="566738"/>
          <a:ext cx="3886200" cy="558800"/>
        </p:xfrm>
        <a:graphic>
          <a:graphicData uri="http://schemas.openxmlformats.org/presentationml/2006/ole">
            <p:oleObj spid="_x0000_s8198" name="Equation" r:id="rId7" imgW="1942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求曲线族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Cy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满足的微分方程，其中</a:t>
            </a:r>
            <a:r>
              <a:rPr lang="en-US" altLang="zh-CN" i="1" smtClean="0"/>
              <a:t>C</a:t>
            </a:r>
            <a:r>
              <a:rPr lang="zh-CN" altLang="en-US" smtClean="0"/>
              <a:t> 为任意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因为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Cy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en-US" altLang="zh-CN" smtClean="0"/>
              <a:t> </a:t>
            </a:r>
            <a:r>
              <a:rPr lang="zh-CN" altLang="en-US" smtClean="0"/>
              <a:t>中只有一个任意常数，所以微分方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程的阶数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在等式两边对 </a:t>
            </a:r>
            <a:r>
              <a:rPr lang="en-US" altLang="zh-CN" i="1" smtClean="0"/>
              <a:t>x</a:t>
            </a:r>
            <a:r>
              <a:rPr lang="zh-CN" altLang="en-US" smtClean="0"/>
              <a:t> 求导，得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+ 2</a:t>
            </a:r>
            <a:r>
              <a:rPr lang="en-US" altLang="zh-CN" i="1" smtClean="0"/>
              <a:t>Cy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C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(1−</a:t>
            </a:r>
            <a:r>
              <a:rPr lang="en-US" altLang="zh-CN" i="1" smtClean="0"/>
              <a:t> x</a:t>
            </a:r>
            <a:r>
              <a:rPr lang="en-US" altLang="zh-CN" baseline="30000" smtClean="0"/>
              <a:t>2</a:t>
            </a:r>
            <a:r>
              <a:rPr lang="en-US" altLang="zh-CN" smtClean="0"/>
              <a:t>) /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 </a:t>
            </a:r>
            <a:r>
              <a:rPr lang="zh-CN" altLang="en-US" smtClean="0"/>
              <a:t>，所以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xy</a:t>
            </a:r>
            <a:r>
              <a:rPr lang="en-US" altLang="zh-CN" smtClean="0"/>
              <a:t> + (1−</a:t>
            </a:r>
            <a:r>
              <a:rPr lang="en-US" altLang="zh-CN" i="1" smtClean="0"/>
              <a:t> x</a:t>
            </a:r>
            <a:r>
              <a:rPr lang="en-US" altLang="zh-CN" baseline="30000" smtClean="0"/>
              <a:t>2</a:t>
            </a:r>
            <a:r>
              <a:rPr lang="en-US" altLang="zh-CN" smtClean="0"/>
              <a:t>)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02113" y="3619500"/>
          <a:ext cx="2870200" cy="889000"/>
        </p:xfrm>
        <a:graphic>
          <a:graphicData uri="http://schemas.openxmlformats.org/presentationml/2006/ole">
            <p:oleObj spid="_x0000_s9218" name="Equation" r:id="rId3" imgW="14349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验证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sin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zh-CN" altLang="en-US" dirty="0" smtClean="0"/>
              <a:t> 为任意常数）是方程</a:t>
            </a:r>
            <a:endParaRPr lang="en-US" altLang="zh-CN" dirty="0" smtClean="0"/>
          </a:p>
          <a:p>
            <a:pPr algn="ctr">
              <a:buFont typeface="Wingdings 3" pitchFamily="18" charset="2"/>
              <a:buNone/>
              <a:defRPr/>
            </a:pP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/>
              </a:rPr>
              <a:t>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−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i="1" dirty="0" smtClean="0">
                <a:latin typeface="Times New Roman"/>
                <a:cs typeface="Times New Roman"/>
              </a:rPr>
              <a:t>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cot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i="1" dirty="0" smtClean="0">
                <a:latin typeface="Times New Roman"/>
                <a:cs typeface="Times New Roman"/>
              </a:rPr>
              <a:t>x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− 2</a:t>
            </a:r>
            <a:r>
              <a:rPr lang="en-US" altLang="zh-CN" i="1" dirty="0" smtClean="0">
                <a:latin typeface="Times New Roman"/>
                <a:cs typeface="Times New Roman"/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sin</a:t>
            </a:r>
            <a:r>
              <a:rPr lang="en-US" altLang="zh-CN" i="1" dirty="0" err="1" smtClean="0"/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的通解，并求满足初始条件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en-US" altLang="zh-CN" dirty="0" smtClean="0"/>
              <a:t> / 2)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的特解．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r>
              <a:rPr lang="zh-CN" altLang="en-US" dirty="0" smtClean="0"/>
              <a:t>验证一个函数是否是方程的通解，需要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将函数代入方程，观察方程是否变成恒等式；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观察函数中所含的独立的任意常数的个数是否与方程的阶数相同．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7 − 1</a:t>
            </a:r>
          </a:p>
          <a:p>
            <a:pPr lvl="1"/>
            <a:r>
              <a:rPr lang="en-US" altLang="zh-CN" smtClean="0"/>
              <a:t>4(2)</a:t>
            </a:r>
          </a:p>
          <a:p>
            <a:pPr lvl="1"/>
            <a:r>
              <a:rPr lang="en-US" altLang="zh-CN" smtClean="0"/>
              <a:t>5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/>
              <a:t>微积分的研究对象是函数关系．</a:t>
            </a:r>
          </a:p>
          <a:p>
            <a:pPr marL="742950" lvl="1" indent="-285750"/>
            <a:r>
              <a:rPr lang="zh-CN" altLang="en-US" smtClean="0"/>
              <a:t>函数是客观事物的内部联系在数量方面的反映．</a:t>
            </a:r>
          </a:p>
          <a:p>
            <a:pPr marL="742950" lvl="1" indent="-285750"/>
            <a:r>
              <a:rPr lang="zh-CN" altLang="en-US" smtClean="0"/>
              <a:t>利用函数关系可以对客观事物的规律性进行研究．</a:t>
            </a:r>
            <a:endParaRPr lang="en-US" altLang="zh-CN" smtClean="0"/>
          </a:p>
          <a:p>
            <a:r>
              <a:rPr lang="zh-CN" altLang="en-US" smtClean="0"/>
              <a:t>在实际问题中，往往很难直接得到所研究的变量之间的函数关系，却能比较容易地建立起这些变量的导数（微分）之间的联系，从而得到一个关于未知函数的导数（微分）的方程，即微分方程．</a:t>
            </a:r>
            <a:endParaRPr lang="en-US" altLang="zh-CN" smtClean="0"/>
          </a:p>
          <a:p>
            <a:r>
              <a:rPr lang="zh-CN" altLang="en-US" smtClean="0"/>
              <a:t>通过求解这种方程，同样可以找到指定未知量之间的函数关系．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hlinkClick r:id="rId2" action="ppaction://hlinksldjump"/>
              </a:rPr>
              <a:t>物体冷却的数学模型</a:t>
            </a:r>
            <a:r>
              <a:rPr lang="en-US" altLang="zh-CN" smtClean="0"/>
              <a:t>		</a:t>
            </a:r>
            <a:r>
              <a:rPr lang="zh-CN" altLang="en-US" smtClean="0">
                <a:hlinkClick r:id="rId3" action="ppaction://hlinksldjump"/>
              </a:rPr>
              <a:t>自由落体运动的数学模型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研究微分方程的意义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设一物体的温度为</a:t>
            </a:r>
            <a:r>
              <a:rPr lang="en-US" altLang="zh-CN" smtClean="0"/>
              <a:t>100℃</a:t>
            </a:r>
            <a:r>
              <a:rPr lang="zh-CN" altLang="en-US" smtClean="0"/>
              <a:t>，将其放置在空气温度为 </a:t>
            </a:r>
            <a:r>
              <a:rPr lang="en-US" altLang="zh-CN" smtClean="0"/>
              <a:t>20℃</a:t>
            </a:r>
            <a:r>
              <a:rPr lang="zh-CN" altLang="en-US" smtClean="0"/>
              <a:t>的环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境中冷却．设物体的温度 </a:t>
            </a:r>
            <a:r>
              <a:rPr lang="en-US" altLang="zh-CN" i="1" smtClean="0"/>
              <a:t>T</a:t>
            </a:r>
            <a:r>
              <a:rPr lang="zh-CN" altLang="en-US" smtClean="0"/>
              <a:t> 与时间 </a:t>
            </a:r>
            <a:r>
              <a:rPr lang="en-US" altLang="zh-CN" i="1" smtClean="0"/>
              <a:t>t</a:t>
            </a:r>
            <a:r>
              <a:rPr lang="zh-CN" altLang="en-US" smtClean="0"/>
              <a:t> 的函数关系为</a:t>
            </a:r>
            <a:r>
              <a:rPr lang="en-US" altLang="zh-CN" i="1" smtClean="0"/>
              <a:t>T</a:t>
            </a:r>
            <a:r>
              <a:rPr lang="en-US" altLang="zh-CN" smtClean="0"/>
              <a:t> = </a:t>
            </a:r>
            <a:r>
              <a:rPr lang="en-US" altLang="zh-CN" i="1" smtClean="0"/>
              <a:t>T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).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冷却定律：物体温度的变化率与物体温度和当时空气温度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之差成正比．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在室温恒定不变的前提下，则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smtClean="0">
                <a:solidFill>
                  <a:srgbClr val="FF0000"/>
                </a:solidFill>
              </a:rPr>
              <a:t> &gt; 0 </a:t>
            </a:r>
            <a:r>
              <a:rPr lang="zh-CN" altLang="en-US" smtClean="0"/>
              <a:t>是比例系数．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根据题意，</a:t>
            </a:r>
            <a:r>
              <a:rPr lang="en-US" altLang="zh-CN" i="1" smtClean="0"/>
              <a:t> T</a:t>
            </a:r>
            <a:r>
              <a:rPr lang="en-US" altLang="zh-CN" smtClean="0"/>
              <a:t> = </a:t>
            </a:r>
            <a:r>
              <a:rPr lang="en-US" altLang="zh-CN" i="1" smtClean="0"/>
              <a:t>T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还须满足 </a:t>
            </a:r>
            <a:r>
              <a:rPr lang="en-US" altLang="zh-CN" i="1" smtClean="0"/>
              <a:t>T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100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物体冷却的数学模型</a:t>
            </a:r>
            <a:endParaRPr lang="zh-CN" alt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749800" y="4000500"/>
          <a:ext cx="2260600" cy="812800"/>
        </p:xfrm>
        <a:graphic>
          <a:graphicData uri="http://schemas.openxmlformats.org/presentationml/2006/ole">
            <p:oleObj spid="_x0000_s1026" name="Equation" r:id="rId4" imgW="1130040" imgH="406080" progId="Equation.DSMT4">
              <p:embed/>
            </p:oleObj>
          </a:graphicData>
        </a:graphic>
      </p:graphicFrame>
      <p:sp>
        <p:nvSpPr>
          <p:cNvPr id="1029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" charset="0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设一质量为 </a:t>
            </a:r>
            <a:r>
              <a:rPr lang="en-US" altLang="zh-CN" i="1" smtClean="0"/>
              <a:t>m</a:t>
            </a:r>
            <a:r>
              <a:rPr lang="zh-CN" altLang="en-US" smtClean="0"/>
              <a:t> 的物体只受重力的作用由静止开始自由垂直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降落．若取物体降落的铅垂线为 </a:t>
            </a:r>
            <a:r>
              <a:rPr lang="en-US" altLang="zh-CN" i="1" smtClean="0"/>
              <a:t>x</a:t>
            </a:r>
            <a:r>
              <a:rPr lang="zh-CN" altLang="en-US" smtClean="0"/>
              <a:t> 轴，其正向朝下， 物体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下落的起点为原点，并设物体开始下落的时刻  </a:t>
            </a:r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，则物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体下落的距离 </a:t>
            </a:r>
            <a:r>
              <a:rPr lang="en-US" altLang="zh-CN" i="1" smtClean="0"/>
              <a:t>x</a:t>
            </a:r>
            <a:r>
              <a:rPr lang="zh-CN" altLang="en-US" smtClean="0"/>
              <a:t> 与时间  </a:t>
            </a:r>
            <a:r>
              <a:rPr lang="en-US" altLang="zh-CN" i="1" smtClean="0"/>
              <a:t>t</a:t>
            </a:r>
            <a:r>
              <a:rPr lang="zh-CN" altLang="en-US" smtClean="0"/>
              <a:t> 的函数关系为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根据牛顿第二定律：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ma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，其中  </a:t>
            </a:r>
            <a:r>
              <a:rPr lang="en-US" altLang="zh-CN" i="1" smtClean="0">
                <a:solidFill>
                  <a:srgbClr val="FF0000"/>
                </a:solidFill>
              </a:rPr>
              <a:t>g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是重力加速度．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根据题意，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还须满足 </a:t>
            </a:r>
            <a:r>
              <a:rPr lang="en-US" altLang="zh-CN" i="1" smtClean="0"/>
              <a:t>x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 x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自由落体运动的数学模型</a:t>
            </a:r>
            <a:endParaRPr lang="zh-CN" altLang="en-US" dirty="0"/>
          </a:p>
        </p:txBody>
      </p:sp>
      <p:sp>
        <p:nvSpPr>
          <p:cNvPr id="205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" charset="0"/>
              </a:rPr>
              <a:t>返回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316038" y="4416425"/>
          <a:ext cx="1117600" cy="838200"/>
        </p:xfrm>
        <a:graphic>
          <a:graphicData uri="http://schemas.openxmlformats.org/presentationml/2006/ole">
            <p:oleObj spid="_x0000_s2050" name="Equation" r:id="rId5" imgW="5587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数学上把联系着自变量、未知函数及未知函数的导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数（微分）的关系式称为</a:t>
            </a:r>
            <a:r>
              <a:rPr lang="zh-CN" altLang="en-US" smtClean="0">
                <a:solidFill>
                  <a:srgbClr val="FF0000"/>
                </a:solidFill>
              </a:rPr>
              <a:t>微分方程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Lucida Sans Unicode" pitchFamily="34" charset="0"/>
              <a:buAutoNum type="alphaLcParenR"/>
            </a:pPr>
            <a:r>
              <a:rPr lang="zh-CN" altLang="en-US" smtClean="0"/>
              <a:t>常微分方程和偏微分方程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常微分方程</a:t>
            </a:r>
            <a:r>
              <a:rPr lang="zh-CN" altLang="en-US" smtClean="0"/>
              <a:t>（自变量的个数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en-US" altLang="zh-CN" i="1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偏微分方程</a:t>
            </a:r>
            <a:r>
              <a:rPr lang="zh-CN" altLang="en-US" smtClean="0"/>
              <a:t>（自变量的个数 </a:t>
            </a:r>
            <a:r>
              <a:rPr lang="zh-CN" altLang="en-US" smtClean="0">
                <a:sym typeface="Symbol" pitchFamily="18" charset="2"/>
              </a:rPr>
              <a:t>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）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微分方程中出现的未知函数的最高阶导数的阶数称为微分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方程的</a:t>
            </a:r>
            <a:r>
              <a:rPr lang="zh-CN" altLang="en-US" smtClean="0">
                <a:solidFill>
                  <a:srgbClr val="FF0000"/>
                </a:solidFill>
              </a:rPr>
              <a:t>阶数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类比：</a:t>
            </a:r>
            <a:r>
              <a:rPr lang="zh-CN" altLang="en-US" smtClean="0"/>
              <a:t>多项式的次数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28675" y="3300413"/>
            <a:ext cx="4500563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326063" y="3257550"/>
          <a:ext cx="3378200" cy="558800"/>
        </p:xfrm>
        <a:graphic>
          <a:graphicData uri="http://schemas.openxmlformats.org/presentationml/2006/ole">
            <p:oleObj spid="_x0000_s3074" name="Equation" r:id="rId3" imgW="16887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7" indent="-457200">
              <a:buClr>
                <a:srgbClr val="0000FF"/>
              </a:buClr>
              <a:buSzPct val="100000"/>
              <a:buFont typeface="+mj-lt"/>
              <a:buAutoNum type="alphaLcParenR" startAt="2"/>
              <a:defRPr/>
            </a:pPr>
            <a:r>
              <a:rPr lang="zh-CN" altLang="en-US" dirty="0" smtClean="0"/>
              <a:t>线性和非线性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en-US" altLang="zh-CN" dirty="0" smtClean="0">
                <a:sym typeface="Symbol"/>
              </a:rPr>
              <a:t>	</a:t>
            </a:r>
            <a:r>
              <a:rPr lang="zh-CN" altLang="en-US" dirty="0" smtClean="0">
                <a:sym typeface="Symbol"/>
              </a:rPr>
              <a:t>形如                                                                                     的方程称为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 阶线性微分方程</a:t>
            </a:r>
            <a:r>
              <a:rPr lang="zh-CN" altLang="en-US" dirty="0" smtClean="0">
                <a:sym typeface="Symbol"/>
              </a:rPr>
              <a:t>；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en-US" altLang="zh-CN" dirty="0" smtClean="0">
                <a:sym typeface="Symbol"/>
              </a:rPr>
              <a:t>	</a:t>
            </a:r>
            <a:r>
              <a:rPr lang="zh-CN" altLang="en-US" dirty="0" smtClean="0">
                <a:sym typeface="Symbol"/>
              </a:rPr>
              <a:t>否则称为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非线性微分方程</a:t>
            </a:r>
            <a:r>
              <a:rPr lang="zh-CN" altLang="en-US" dirty="0" smtClean="0">
                <a:sym typeface="Symbol"/>
              </a:rPr>
              <a:t>．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lt"/>
              <a:buAutoNum type="alphaLcParenR" startAt="2"/>
              <a:defRPr/>
            </a:pP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lt"/>
              <a:buAutoNum type="alphaLcParenR" startAt="3"/>
              <a:defRPr/>
            </a:pPr>
            <a:r>
              <a:rPr lang="zh-CN" altLang="en-US" dirty="0" smtClean="0"/>
              <a:t>解和隐式解</a:t>
            </a:r>
            <a:endParaRPr lang="en-US" altLang="zh-CN" dirty="0" smtClean="0"/>
          </a:p>
          <a:p>
            <a:pPr marL="566737" indent="-457200">
              <a:buClr>
                <a:schemeClr val="bg2">
                  <a:lumMod val="50000"/>
                </a:schemeClr>
              </a:buClr>
              <a:defRPr/>
            </a:pPr>
            <a:r>
              <a:rPr lang="zh-CN" altLang="en-US" dirty="0" smtClean="0"/>
              <a:t>若函数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代入微分方程后能使方程成为恒等式，则称该函数是微分方程的</a:t>
            </a:r>
            <a:r>
              <a:rPr lang="zh-CN" altLang="en-US" dirty="0" smtClean="0">
                <a:solidFill>
                  <a:srgbClr val="FF0000"/>
                </a:solidFill>
              </a:rPr>
              <a:t>解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marL="566737" indent="-457200">
              <a:buClr>
                <a:schemeClr val="bg2">
                  <a:lumMod val="50000"/>
                </a:schemeClr>
              </a:buClr>
              <a:defRPr/>
            </a:pPr>
            <a:r>
              <a:rPr lang="zh-CN" altLang="en-US" dirty="0" smtClean="0"/>
              <a:t>若关系式</a:t>
            </a:r>
            <a:r>
              <a:rPr lang="en-US" altLang="zh-CN" i="1" dirty="0" smtClean="0">
                <a:latin typeface="Symbol" pitchFamily="18" charset="2"/>
              </a:rPr>
              <a:t>F</a:t>
            </a:r>
            <a:r>
              <a:rPr lang="en-US" altLang="zh-CN" dirty="0" smtClean="0">
                <a:latin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x, y</a:t>
            </a:r>
            <a:r>
              <a:rPr lang="en-US" altLang="zh-CN" dirty="0" smtClean="0"/>
              <a:t>) = 0 </a:t>
            </a:r>
            <a:r>
              <a:rPr lang="zh-CN" altLang="en-US" dirty="0" smtClean="0"/>
              <a:t>决定的隐函数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是方程的解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则称该关系式是微分方程的</a:t>
            </a:r>
            <a:r>
              <a:rPr lang="zh-CN" altLang="en-US" dirty="0" smtClean="0">
                <a:solidFill>
                  <a:srgbClr val="FF0000"/>
                </a:solidFill>
              </a:rPr>
              <a:t>隐式解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882900" y="566738"/>
          <a:ext cx="3378200" cy="558800"/>
        </p:xfrm>
        <a:graphic>
          <a:graphicData uri="http://schemas.openxmlformats.org/presentationml/2006/ole">
            <p:oleObj spid="_x0000_s4098" name="Equation" r:id="rId3" imgW="1688760" imgH="27936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4675" y="1974850"/>
          <a:ext cx="6248400" cy="482600"/>
        </p:xfrm>
        <a:graphic>
          <a:graphicData uri="http://schemas.openxmlformats.org/presentationml/2006/ole">
            <p:oleObj spid="_x0000_s4099" name="Equation" r:id="rId4" imgW="3124080" imgH="2412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62800" y="4171950"/>
            <a:ext cx="1052513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2541" y="2565400"/>
            <a:ext cx="3937177" cy="78319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1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</a:rPr>
              <a:t>), …, </a:t>
            </a:r>
            <a:r>
              <a:rPr lang="en-US" altLang="zh-CN" sz="2000" b="1" i="1" dirty="0">
                <a:solidFill>
                  <a:srgbClr val="0000FF"/>
                </a:solidFill>
              </a:rPr>
              <a:t>a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n</a:t>
            </a:r>
            <a:r>
              <a:rPr lang="en-US" altLang="zh-CN" sz="2000" b="1" dirty="0">
                <a:solidFill>
                  <a:srgbClr val="0000FF"/>
                </a:solidFill>
              </a:rPr>
              <a:t>(</a:t>
            </a:r>
            <a:r>
              <a:rPr lang="en-US" altLang="zh-CN" sz="2000" b="1" i="1" dirty="0">
                <a:solidFill>
                  <a:srgbClr val="0000FF"/>
                </a:solidFill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</a:rPr>
              <a:t>和 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f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000" b="1" i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</a:rPr>
              <a:t>都是</a:t>
            </a:r>
          </a:p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自变量 </a:t>
            </a:r>
            <a:r>
              <a:rPr lang="en-US" altLang="zh-CN" sz="2000" b="1" i="1" dirty="0">
                <a:solidFill>
                  <a:srgbClr val="0000FF"/>
                </a:solidFill>
              </a:rPr>
              <a:t>x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的已知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函数（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P.331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）．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文本占位符 3"/>
          <p:cNvSpPr>
            <a:spLocks noGrp="1"/>
          </p:cNvSpPr>
          <p:nvPr>
            <p:ph type="body" sz="half" idx="1"/>
          </p:nvPr>
        </p:nvSpPr>
        <p:spPr>
          <a:xfrm>
            <a:off x="457200" y="274638"/>
            <a:ext cx="8229600" cy="5349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指出下列微分方程的阶数，并指出方程是否线性：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half" idx="2"/>
          </p:nvPr>
        </p:nvGraphicFramePr>
        <p:xfrm>
          <a:off x="457200" y="1000125"/>
          <a:ext cx="8229600" cy="5408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7544"/>
                <a:gridCol w="2228856"/>
                <a:gridCol w="2743200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a typeface="楷体_GB2312"/>
                        </a:rPr>
                        <a:t>方程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a typeface="楷体_GB2312"/>
                        </a:rPr>
                        <a:t>方程的阶数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a typeface="楷体_GB2312"/>
                        </a:rPr>
                        <a:t>是否线性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1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a typeface="楷体_GB2312"/>
                        </a:rPr>
                        <a:t>线性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2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ea typeface="楷体_GB2312"/>
                        </a:rPr>
                        <a:t>非线性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1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ea typeface="楷体_GB2312"/>
                        </a:rPr>
                        <a:t>非线性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2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ea typeface="楷体_GB2312"/>
                        </a:rPr>
                        <a:t>线性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1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ea typeface="楷体_GB2312"/>
                        </a:rPr>
                        <a:t>非线性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a typeface="楷体_GB2312"/>
                      </a:endParaRPr>
                    </a:p>
                  </a:txBody>
                  <a:tcPr anchor="ctr"/>
                </a:tc>
              </a:tr>
              <a:tr h="806229"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ea typeface="楷体_GB2312"/>
                        </a:rPr>
                        <a:t>2</a:t>
                      </a:r>
                      <a:endParaRPr lang="zh-CN" altLang="en-US" sz="2400" b="1" dirty="0">
                        <a:ea typeface="楷体_GB231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ea typeface="楷体_GB2312"/>
                        </a:rPr>
                        <a:t>非线性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ea typeface="楷体_GB231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5788" y="1571625"/>
          <a:ext cx="1536700" cy="733425"/>
        </p:xfrm>
        <a:graphic>
          <a:graphicData uri="http://schemas.openxmlformats.org/presentationml/2006/ole">
            <p:oleObj spid="_x0000_s5122" name="Equation" r:id="rId3" imgW="85068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85788" y="2322513"/>
          <a:ext cx="2741612" cy="844550"/>
        </p:xfrm>
        <a:graphic>
          <a:graphicData uri="http://schemas.openxmlformats.org/presentationml/2006/ole">
            <p:oleObj spid="_x0000_s5123" name="Equation" r:id="rId4" imgW="1523880" imgH="46980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85788" y="3186113"/>
          <a:ext cx="2673350" cy="846137"/>
        </p:xfrm>
        <a:graphic>
          <a:graphicData uri="http://schemas.openxmlformats.org/presentationml/2006/ole">
            <p:oleObj spid="_x0000_s5124" name="Equation" r:id="rId5" imgW="1485720" imgH="4698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85788" y="4049713"/>
          <a:ext cx="3022600" cy="755650"/>
        </p:xfrm>
        <a:graphic>
          <a:graphicData uri="http://schemas.openxmlformats.org/presentationml/2006/ole">
            <p:oleObj spid="_x0000_s5125" name="Equation" r:id="rId6" imgW="1676160" imgH="4190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85788" y="4824413"/>
          <a:ext cx="2212975" cy="730250"/>
        </p:xfrm>
        <a:graphic>
          <a:graphicData uri="http://schemas.openxmlformats.org/presentationml/2006/ole">
            <p:oleObj spid="_x0000_s5126" name="Equation" r:id="rId7" imgW="1231560" imgH="40608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85788" y="5572125"/>
          <a:ext cx="2170112" cy="868363"/>
        </p:xfrm>
        <a:graphic>
          <a:graphicData uri="http://schemas.openxmlformats.org/presentationml/2006/ole">
            <p:oleObj spid="_x0000_s5127" name="Equation" r:id="rId8" imgW="1206360" imgH="48240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500563" y="1714500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757988" y="1714500"/>
            <a:ext cx="10715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00563" y="2522538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757988" y="2522538"/>
            <a:ext cx="10715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500563" y="3332163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757988" y="3332163"/>
            <a:ext cx="10715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500563" y="4140200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757988" y="4140200"/>
            <a:ext cx="10715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00563" y="4949825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757988" y="4949825"/>
            <a:ext cx="10715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500563" y="5757863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757988" y="5757863"/>
            <a:ext cx="10715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65388" y="6157913"/>
          <a:ext cx="6248400" cy="482600"/>
        </p:xfrm>
        <a:graphic>
          <a:graphicData uri="http://schemas.openxmlformats.org/presentationml/2006/ole">
            <p:oleObj spid="_x0000_s5128" name="Equation" r:id="rId9" imgW="312408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524375"/>
          </a:xfrm>
        </p:spPr>
        <p:txBody>
          <a:bodyPr>
            <a:spAutoFit/>
          </a:bodyPr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lphaLcParenR" startAt="4"/>
            </a:pPr>
            <a:r>
              <a:rPr lang="zh-CN" altLang="en-US" smtClean="0"/>
              <a:t>通解和特解</a:t>
            </a:r>
            <a:endParaRPr lang="en-US" altLang="zh-CN" smtClean="0"/>
          </a:p>
          <a:p>
            <a:pPr marL="565150" indent="-457200">
              <a:buClr>
                <a:srgbClr val="1FAECD"/>
              </a:buClr>
            </a:pPr>
            <a:r>
              <a:rPr lang="zh-CN" altLang="en-US" smtClean="0"/>
              <a:t>含有相互独立的任意常数，且任意常数的个数与微分方程的阶数相等的解称为方程的</a:t>
            </a:r>
            <a:r>
              <a:rPr lang="zh-CN" altLang="en-US" smtClean="0">
                <a:solidFill>
                  <a:srgbClr val="FF0000"/>
                </a:solidFill>
              </a:rPr>
              <a:t>通解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5150" indent="-457200">
              <a:buClr>
                <a:srgbClr val="1FAECD"/>
              </a:buClr>
            </a:pPr>
            <a:r>
              <a:rPr lang="zh-CN" altLang="en-US" smtClean="0"/>
              <a:t>微分方程不含有任意常数的解称为方程的</a:t>
            </a:r>
            <a:r>
              <a:rPr lang="zh-CN" altLang="en-US" smtClean="0">
                <a:solidFill>
                  <a:srgbClr val="FF0000"/>
                </a:solidFill>
              </a:rPr>
              <a:t>特解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5150" indent="-457200">
              <a:buClr>
                <a:srgbClr val="1FAECD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“相互独立的任意常数”是指，它们不能通过合并而</a:t>
            </a:r>
            <a:endParaRPr lang="en-US" altLang="zh-CN" smtClean="0"/>
          </a:p>
          <a:p>
            <a:pPr marL="565150" indent="-457200">
              <a:buClr>
                <a:srgbClr val="1FAECD"/>
              </a:buClr>
              <a:buFont typeface="Wingdings 3" pitchFamily="18" charset="2"/>
              <a:buNone/>
            </a:pPr>
            <a:r>
              <a:rPr lang="zh-CN" altLang="en-US" smtClean="0"/>
              <a:t>使得通解中的任意常数的个数减少．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P.299</a:t>
            </a:r>
            <a:r>
              <a:rPr lang="zh-CN" altLang="en-US" smtClean="0">
                <a:solidFill>
                  <a:srgbClr val="0000FF"/>
                </a:solidFill>
              </a:rPr>
              <a:t>的附注）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1FAECD"/>
              </a:buClr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初始条件：</a:t>
            </a: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 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 =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baseline="30000" smtClean="0">
                <a:sym typeface="Symbol" pitchFamily="18" charset="2"/>
              </a:rPr>
              <a:t>(1)</a:t>
            </a:r>
            <a:r>
              <a:rPr lang="en-US" altLang="zh-CN" smtClean="0">
                <a:sym typeface="Symbol" pitchFamily="18" charset="2"/>
              </a:rPr>
              <a:t>, …,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(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)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en-US" altLang="zh-CN" baseline="30000" smtClean="0">
                <a:sym typeface="Symbol" pitchFamily="18" charset="2"/>
              </a:rPr>
              <a:t>(</a:t>
            </a:r>
            <a:r>
              <a:rPr lang="en-US" altLang="zh-CN" i="1" baseline="30000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5150" indent="-457200">
              <a:buClr>
                <a:srgbClr val="1FAECD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初值问题：</a:t>
            </a:r>
            <a:r>
              <a:rPr lang="zh-CN" altLang="en-US" smtClean="0"/>
              <a:t>带有初始条件的微分方程．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积分曲线：</a:t>
            </a:r>
            <a:r>
              <a:rPr lang="zh-CN" altLang="en-US" smtClean="0"/>
              <a:t>微分方程的解的图形．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2882900" y="566738"/>
          <a:ext cx="3378200" cy="558800"/>
        </p:xfrm>
        <a:graphic>
          <a:graphicData uri="http://schemas.openxmlformats.org/presentationml/2006/ole">
            <p:oleObj spid="_x0000_s6146" name="Equation" r:id="rId4" imgW="1688760" imgH="279360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114925" y="2398713"/>
            <a:ext cx="3357563" cy="158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71563" y="2841625"/>
            <a:ext cx="1857375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AutoShape 9">
            <a:hlinkClick r:id="rId5" action="ppaction://hlinksldjump" highlightClick="1"/>
          </p:cNvPr>
          <p:cNvSpPr>
            <a:spLocks noChangeAspect="1" noChangeArrowheads="1"/>
          </p:cNvSpPr>
          <p:nvPr/>
        </p:nvSpPr>
        <p:spPr bwMode="auto">
          <a:xfrm>
            <a:off x="8362950" y="6140450"/>
            <a:ext cx="457200" cy="457200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物体冷却的数学模型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               ，其中 </a:t>
            </a:r>
            <a:r>
              <a:rPr lang="en-US" altLang="zh-CN" i="1" smtClean="0"/>
              <a:t>k</a:t>
            </a:r>
            <a:r>
              <a:rPr lang="en-US" altLang="zh-CN" smtClean="0"/>
              <a:t> &gt; 0 </a:t>
            </a:r>
            <a:r>
              <a:rPr lang="zh-CN" altLang="en-US" smtClean="0"/>
              <a:t>是比例系数，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(0)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100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lvl="1"/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20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Ce</a:t>
            </a:r>
            <a:r>
              <a:rPr lang="en-US" altLang="zh-CN" baseline="30000" smtClean="0"/>
              <a:t>−</a:t>
            </a:r>
            <a:r>
              <a:rPr lang="en-US" altLang="zh-CN" i="1" baseline="30000" smtClean="0"/>
              <a:t>kt</a:t>
            </a:r>
            <a:r>
              <a:rPr lang="en-US" altLang="zh-CN" smtClean="0"/>
              <a:t>	</a:t>
            </a:r>
            <a:r>
              <a:rPr lang="zh-CN" altLang="en-US" smtClean="0"/>
              <a:t>（通解）</a:t>
            </a:r>
            <a:endParaRPr lang="en-US" altLang="zh-CN" smtClean="0"/>
          </a:p>
          <a:p>
            <a:pPr lvl="1"/>
            <a:r>
              <a:rPr lang="en-US" altLang="zh-CN" i="1" smtClean="0"/>
              <a:t>T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20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80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/>
              <a:t>kt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（特解）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自由落体运动的数学模型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，其中  </a:t>
            </a:r>
            <a:r>
              <a:rPr lang="en-US" altLang="zh-CN" i="1" smtClean="0"/>
              <a:t>g</a:t>
            </a:r>
            <a:r>
              <a:rPr lang="en-US" altLang="zh-CN" smtClean="0"/>
              <a:t> </a:t>
            </a:r>
            <a:r>
              <a:rPr lang="zh-CN" altLang="en-US" smtClean="0"/>
              <a:t>是重力加速度，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(0)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(0)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lvl="1"/>
            <a:r>
              <a:rPr lang="zh-CN" altLang="en-US" smtClean="0"/>
              <a:t>                                    （通解）</a:t>
            </a:r>
            <a:endParaRPr lang="en-US" altLang="zh-CN" smtClean="0"/>
          </a:p>
          <a:p>
            <a:pPr lvl="1"/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       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（特解）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14375" y="1014413"/>
          <a:ext cx="2184400" cy="812800"/>
        </p:xfrm>
        <a:graphic>
          <a:graphicData uri="http://schemas.openxmlformats.org/presentationml/2006/ole">
            <p:oleObj spid="_x0000_s7170" name="Equation" r:id="rId4" imgW="109188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14375" y="4071938"/>
          <a:ext cx="1117600" cy="838200"/>
        </p:xfrm>
        <a:graphic>
          <a:graphicData uri="http://schemas.openxmlformats.org/presentationml/2006/ole">
            <p:oleObj spid="_x0000_s7171" name="Equation" r:id="rId5" imgW="558720" imgH="419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438" y="5000625"/>
          <a:ext cx="2514600" cy="812800"/>
        </p:xfrm>
        <a:graphic>
          <a:graphicData uri="http://schemas.openxmlformats.org/presentationml/2006/ole">
            <p:oleObj spid="_x0000_s7172" name="Equation" r:id="rId6" imgW="125712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14438" y="5830888"/>
          <a:ext cx="1219200" cy="812800"/>
        </p:xfrm>
        <a:graphic>
          <a:graphicData uri="http://schemas.openxmlformats.org/presentationml/2006/ole">
            <p:oleObj spid="_x0000_s7173" name="Equation" r:id="rId7" imgW="609480" imgH="40608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86125" y="2014538"/>
            <a:ext cx="12144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86125" y="2514600"/>
            <a:ext cx="12144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" charset="0"/>
              </a:rPr>
              <a:t>返回</a:t>
            </a:r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5475288" y="5000625"/>
          <a:ext cx="2108200" cy="812800"/>
        </p:xfrm>
        <a:graphic>
          <a:graphicData uri="http://schemas.openxmlformats.org/presentationml/2006/ole">
            <p:oleObj spid="_x0000_s7174" name="Equation" r:id="rId9" imgW="1054080" imgH="40608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5684838" y="5786438"/>
            <a:ext cx="1689100" cy="725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既不是通解，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楷体_GB2312"/>
              </a:rPr>
              <a:t>也不是特解！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楷体_GB231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rot="5400000">
            <a:off x="4637088" y="5851525"/>
            <a:ext cx="1439862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6298</TotalTime>
  <Words>784</Words>
  <Application>Microsoft Office PowerPoint</Application>
  <PresentationFormat>全屏显示(4:3)</PresentationFormat>
  <Paragraphs>130</Paragraphs>
  <Slides>13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Times New Roman</vt:lpstr>
      <vt:lpstr>楷体_GB2312</vt:lpstr>
      <vt:lpstr>Arial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4_聚合</vt:lpstr>
      <vt:lpstr>1_聚合</vt:lpstr>
      <vt:lpstr>MathType 6.0 Equation</vt:lpstr>
      <vt:lpstr>第七章    微分方程</vt:lpstr>
      <vt:lpstr>研究微分方程的意义</vt:lpstr>
      <vt:lpstr>物体冷却的数学模型</vt:lpstr>
      <vt:lpstr>自由落体运动的数学模型</vt:lpstr>
      <vt:lpstr>基本概念</vt:lpstr>
      <vt:lpstr>基本概念</vt:lpstr>
      <vt:lpstr>幻灯片 7</vt:lpstr>
      <vt:lpstr>基本概念</vt:lpstr>
      <vt:lpstr>幻灯片 9</vt:lpstr>
      <vt:lpstr>基本概念</vt:lpstr>
      <vt:lpstr>幻灯片 11</vt:lpstr>
      <vt:lpstr>幻灯片 12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437</cp:revision>
  <dcterms:created xsi:type="dcterms:W3CDTF">2010-09-04T05:21:04Z</dcterms:created>
  <dcterms:modified xsi:type="dcterms:W3CDTF">2021-12-23T10:12:08Z</dcterms:modified>
</cp:coreProperties>
</file>