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233" r:id="rId2"/>
  </p:sldMasterIdLst>
  <p:notesMasterIdLst>
    <p:notesMasterId r:id="rId10"/>
  </p:notesMasterIdLst>
  <p:handoutMasterIdLst>
    <p:handoutMasterId r:id="rId11"/>
  </p:handoutMasterIdLst>
  <p:sldIdLst>
    <p:sldId id="256" r:id="rId3"/>
    <p:sldId id="465" r:id="rId4"/>
    <p:sldId id="463" r:id="rId5"/>
    <p:sldId id="461" r:id="rId6"/>
    <p:sldId id="469" r:id="rId7"/>
    <p:sldId id="468" r:id="rId8"/>
    <p:sldId id="479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33CC33"/>
    <a:srgbClr val="0000FF"/>
    <a:srgbClr val="FFFF66"/>
    <a:srgbClr val="FF0000"/>
    <a:srgbClr val="FFFF99"/>
    <a:srgbClr val="00CC66"/>
    <a:srgbClr val="FFCC66"/>
    <a:srgbClr val="66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47" autoAdjust="0"/>
    <p:restoredTop sz="94708" autoAdjust="0"/>
  </p:normalViewPr>
  <p:slideViewPr>
    <p:cSldViewPr>
      <p:cViewPr varScale="1">
        <p:scale>
          <a:sx n="64" d="100"/>
          <a:sy n="64" d="100"/>
        </p:scale>
        <p:origin x="-848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99504C3-D64F-4AEB-BC55-99A3472C6DC0}" type="datetimeFigureOut">
              <a:rPr lang="zh-CN" altLang="en-US"/>
              <a:pPr>
                <a:defRPr/>
              </a:pPr>
              <a:t>2021/12/16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6BDA13D-BB95-40AF-BA73-C13C355DD8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222528A-F491-4000-BF1E-27BB5A297CB0}" type="datetimeFigureOut">
              <a:rPr lang="zh-CN" altLang="en-US"/>
              <a:pPr>
                <a:defRPr/>
              </a:pPr>
              <a:t>2021/12/16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658BD76-745F-4EEC-A285-256F898F6A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480A23D-5618-4EF1-950F-27E9D2963865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FFFFFF"/>
                </a:solidFill>
                <a:ea typeface="楷体_GB2312" pitchFamily="49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113B9345-73BB-4DB4-BB9A-FC6A4EF9B50C}" type="datetimeFigureOut">
              <a:rPr lang="zh-CN" altLang="en-US"/>
              <a:pPr>
                <a:defRPr/>
              </a:pPr>
              <a:t>2021/12/16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6DB9BB6-689D-486C-9C8C-82713EA157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942EA-63B6-414B-9C39-7358480705F5}" type="datetimeFigureOut">
              <a:rPr lang="zh-CN" altLang="en-US"/>
              <a:pPr>
                <a:defRPr/>
              </a:pPr>
              <a:t>2021/12/16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DE975-C1EF-42BE-8C1A-9EC40DA73A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DF096-EABA-44EC-936A-59C835E2C571}" type="datetimeFigureOut">
              <a:rPr lang="zh-CN" altLang="en-US"/>
              <a:pPr>
                <a:defRPr/>
              </a:pPr>
              <a:t>2021/12/16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46DA4-1463-4FEB-9431-FF60C67FBF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B5905-3294-4D62-87DB-12F9BE5CCDC8}" type="datetimeFigureOut">
              <a:rPr lang="zh-CN" altLang="en-US"/>
              <a:pPr>
                <a:defRPr/>
              </a:pPr>
              <a:t>2021/12/16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AF635-C042-48FF-8732-78ECF082E1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373D9-B610-4A5C-BA74-BE8CFD64992A}" type="datetimeFigureOut">
              <a:rPr lang="zh-CN" altLang="en-US"/>
              <a:pPr>
                <a:defRPr/>
              </a:pPr>
              <a:t>2021/12/16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1D322-AD17-47A7-B308-63F2A48CB6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60920-B7C0-4C0D-AED1-798FA86543AE}" type="datetimeFigureOut">
              <a:rPr lang="zh-CN" altLang="en-US"/>
              <a:pPr>
                <a:defRPr/>
              </a:pPr>
              <a:t>2021/12/16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5EEAE-4F3A-4DDA-B67F-7986424AA3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3BEC1-DF75-4C3E-A80F-D14DF3C404A3}" type="datetimeFigureOut">
              <a:rPr lang="zh-CN" altLang="en-US"/>
              <a:pPr>
                <a:defRPr/>
              </a:pPr>
              <a:t>2021/12/16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4BF1F-8CFC-4AA2-B1B7-9B9AF55AAD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8229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644AA-C490-47CE-9BDE-806A4E4128E0}" type="datetimeFigureOut">
              <a:rPr lang="zh-CN" altLang="en-US"/>
              <a:pPr>
                <a:defRPr/>
              </a:pPr>
              <a:t>2021/12/16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752D6-1202-456F-AC20-5E1E0A8418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6A59C-6C26-4D13-886B-8A9186290FE0}" type="datetimeFigureOut">
              <a:rPr lang="zh-CN" altLang="en-US"/>
              <a:pPr>
                <a:defRPr/>
              </a:pPr>
              <a:t>2021/12/16</a:t>
            </a:fld>
            <a:endParaRPr lang="zh-CN" altLang="en-US"/>
          </a:p>
        </p:txBody>
      </p:sp>
      <p:sp>
        <p:nvSpPr>
          <p:cNvPr id="7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24E8F-6CC6-4BA9-9339-B2D10BF24E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6F4434-B87A-4BAE-B57D-B58D3898D39C}" type="datetimeFigureOut">
              <a:rPr lang="zh-CN" altLang="en-US"/>
              <a:pPr>
                <a:defRPr/>
              </a:pPr>
              <a:t>2021/12/16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D4B97-39B3-4E1C-A8B4-6EE3DC5611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F7DB1-E963-4BCA-8964-81525FA1B837}" type="datetimeFigureOut">
              <a:rPr lang="zh-CN" altLang="en-US"/>
              <a:pPr>
                <a:defRPr/>
              </a:pPr>
              <a:t>2021/12/16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F0B20-4EAB-4CF5-B62A-5F38EBE823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376E8B-9E74-4174-8DEC-7B1DB85652A3}" type="datetimeFigureOut">
              <a:rPr lang="zh-CN" altLang="en-US"/>
              <a:pPr>
                <a:defRPr/>
              </a:pPr>
              <a:t>2021/12/16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B825F8-FCD5-4214-919E-476BE080EC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6BE56-D17B-4058-87A9-E72DAE498655}" type="datetimeFigureOut">
              <a:rPr lang="zh-CN" altLang="en-US"/>
              <a:pPr>
                <a:defRPr/>
              </a:pPr>
              <a:t>2021/12/16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A7E48-3707-45EE-82CD-B25A5BFA5F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CEAB9-6E26-4B97-BE07-6A810F276A85}" type="datetimeFigureOut">
              <a:rPr lang="zh-CN" altLang="en-US"/>
              <a:pPr>
                <a:defRPr/>
              </a:pPr>
              <a:t>2021/12/16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0B8F3-7CBD-4D7D-9A2E-9CB64A9615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6A82B-DDB5-44CF-BB84-4098F44DC165}" type="datetimeFigureOut">
              <a:rPr lang="zh-CN" altLang="en-US"/>
              <a:pPr>
                <a:defRPr/>
              </a:pPr>
              <a:t>2021/12/16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6517F-5A6C-4504-B05D-407C72C444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8229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8862C-D11A-459C-BABA-8A8EA3E4ACF5}" type="datetimeFigureOut">
              <a:rPr lang="zh-CN" altLang="en-US"/>
              <a:pPr>
                <a:defRPr/>
              </a:pPr>
              <a:t>2021/12/16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DB170-1868-408A-B141-4D748FEEE4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2C665-AD61-46DF-8D26-594F95E0DD3C}" type="datetimeFigureOut">
              <a:rPr lang="zh-CN" altLang="en-US"/>
              <a:pPr>
                <a:defRPr/>
              </a:pPr>
              <a:t>2021/12/16</a:t>
            </a:fld>
            <a:endParaRPr lang="zh-CN" altLang="en-US"/>
          </a:p>
        </p:txBody>
      </p:sp>
      <p:sp>
        <p:nvSpPr>
          <p:cNvPr id="7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89246-57B6-4C8F-ABF5-3F412CC7DE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1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615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8B2601D4-010B-4820-8539-3CB8CFE82185}" type="datetimeFigureOut">
              <a:rPr lang="zh-CN" altLang="en-US"/>
              <a:pPr>
                <a:defRPr/>
              </a:pPr>
              <a:t>2021/12/16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09357932-FD3B-481A-841B-1C6EC84D83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08" r:id="rId1"/>
    <p:sldLayoutId id="2147484592" r:id="rId2"/>
    <p:sldLayoutId id="2147484593" r:id="rId3"/>
    <p:sldLayoutId id="2147484594" r:id="rId4"/>
    <p:sldLayoutId id="2147484595" r:id="rId5"/>
    <p:sldLayoutId id="2147484596" r:id="rId6"/>
    <p:sldLayoutId id="2147484597" r:id="rId7"/>
    <p:sldLayoutId id="2147484598" r:id="rId8"/>
    <p:sldLayoutId id="2147484599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9pPr>
      <a:extLst/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solidFill>
                <a:prstClr val="black"/>
              </a:solidFill>
              <a:latin typeface="Lucida Sans Unicode" pitchFamily="34" charset="0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solidFill>
                <a:prstClr val="black"/>
              </a:solidFill>
              <a:latin typeface="Lucida Sans Unicode" pitchFamily="34" charset="0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0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7177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prstClr val="black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6051932A-3FEA-4D34-A6C2-C6EA575F66D2}" type="datetimeFigureOut">
              <a:rPr lang="zh-CN" altLang="en-US"/>
              <a:pPr>
                <a:defRPr/>
              </a:pPr>
              <a:t>2021/12/16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prstClr val="black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prstClr val="black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DD923365-295A-41E5-A01E-6D705F57A0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00" r:id="rId1"/>
    <p:sldLayoutId id="2147484601" r:id="rId2"/>
    <p:sldLayoutId id="2147484602" r:id="rId3"/>
    <p:sldLayoutId id="2147484603" r:id="rId4"/>
    <p:sldLayoutId id="2147484604" r:id="rId5"/>
    <p:sldLayoutId id="2147484605" r:id="rId6"/>
    <p:sldLayoutId id="2147484606" r:id="rId7"/>
    <p:sldLayoutId id="2147484607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9pPr>
      <a:extLst/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9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ea typeface="楷体_GB2312"/>
              </a:rPr>
              <a:t>第七章    微分方程</a:t>
            </a:r>
            <a:endParaRPr lang="zh-CN" altLang="en-US" dirty="0">
              <a:ea typeface="楷体_GB2312"/>
            </a:endParaRPr>
          </a:p>
        </p:txBody>
      </p:sp>
      <p:sp>
        <p:nvSpPr>
          <p:cNvPr id="9219" name="副标题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>
              <a:lnSpc>
                <a:spcPct val="100000"/>
              </a:lnSpc>
              <a:spcBef>
                <a:spcPts val="400"/>
              </a:spcBef>
            </a:pPr>
            <a:r>
              <a:rPr lang="zh-CN" altLang="en-US" smtClean="0"/>
              <a:t>第二节    可分离变量的微分方程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smtClean="0">
                <a:sym typeface="Symbol" pitchFamily="18" charset="2"/>
              </a:rPr>
              <a:t>n</a:t>
            </a:r>
            <a:r>
              <a:rPr lang="zh-CN" altLang="en-US" smtClean="0">
                <a:sym typeface="Symbol" pitchFamily="18" charset="2"/>
              </a:rPr>
              <a:t> 阶常微分方程的一般形式</a:t>
            </a:r>
            <a:endParaRPr lang="en-US" altLang="zh-CN" smtClean="0">
              <a:sym typeface="Symbol" pitchFamily="18" charset="2"/>
            </a:endParaRPr>
          </a:p>
          <a:p>
            <a:endParaRPr lang="en-US" altLang="zh-CN" i="1" smtClean="0">
              <a:sym typeface="Symbol" pitchFamily="18" charset="2"/>
            </a:endParaRPr>
          </a:p>
          <a:p>
            <a:r>
              <a:rPr lang="zh-CN" altLang="en-US" smtClean="0">
                <a:sym typeface="Symbol" pitchFamily="18" charset="2"/>
              </a:rPr>
              <a:t>一阶常微分方程的一般形式</a:t>
            </a:r>
            <a:endParaRPr lang="en-US" altLang="zh-CN" smtClean="0">
              <a:sym typeface="Symbol" pitchFamily="18" charset="2"/>
            </a:endParaRPr>
          </a:p>
          <a:p>
            <a:endParaRPr lang="en-US" altLang="zh-CN" i="1" smtClean="0">
              <a:sym typeface="Symbol" pitchFamily="18" charset="2"/>
            </a:endParaRPr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mtClean="0"/>
              <a:t>可分离变量的微分方程</a:t>
            </a:r>
            <a:endParaRPr lang="en-US" altLang="zh-CN" smtClean="0"/>
          </a:p>
          <a:p>
            <a:pPr lvl="1">
              <a:buClr>
                <a:srgbClr val="FF0000"/>
              </a:buClr>
              <a:buFont typeface="Wingdings" pitchFamily="2" charset="2"/>
              <a:buNone/>
            </a:pPr>
            <a:endParaRPr lang="en-US" altLang="zh-CN" smtClean="0"/>
          </a:p>
          <a:p>
            <a:pPr lvl="1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mtClean="0"/>
              <a:t>			</a:t>
            </a:r>
            <a:r>
              <a:rPr lang="zh-CN" altLang="en-US" smtClean="0"/>
              <a:t>当 </a:t>
            </a:r>
            <a:r>
              <a:rPr lang="en-US" altLang="zh-CN" i="1" smtClean="0"/>
              <a:t>g</a:t>
            </a:r>
            <a:r>
              <a:rPr lang="en-US" altLang="zh-CN" smtClean="0"/>
              <a:t>(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en-US" altLang="zh-CN" smtClean="0">
                <a:sym typeface="Symbol" pitchFamily="18" charset="2"/>
              </a:rPr>
              <a:t> 0 </a:t>
            </a:r>
            <a:r>
              <a:rPr lang="zh-CN" altLang="en-US" smtClean="0"/>
              <a:t>时，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引言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4772025" y="1500188"/>
          <a:ext cx="3378200" cy="558800"/>
        </p:xfrm>
        <a:graphic>
          <a:graphicData uri="http://schemas.openxmlformats.org/presentationml/2006/ole">
            <p:oleObj spid="_x0000_s1026" name="Equation" r:id="rId3" imgW="1688760" imgH="27936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784725" y="2228850"/>
          <a:ext cx="1701800" cy="812800"/>
        </p:xfrm>
        <a:graphic>
          <a:graphicData uri="http://schemas.openxmlformats.org/presentationml/2006/ole">
            <p:oleObj spid="_x0000_s1027" name="Equation" r:id="rId4" imgW="850680" imgH="40608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772025" y="3211513"/>
          <a:ext cx="2006600" cy="812800"/>
        </p:xfrm>
        <a:graphic>
          <a:graphicData uri="http://schemas.openxmlformats.org/presentationml/2006/ole">
            <p:oleObj spid="_x0000_s1028" name="Equation" r:id="rId5" imgW="1002960" imgH="406080" progId="Equation.DSMT4">
              <p:embed/>
            </p:oleObj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4772025" y="1500188"/>
          <a:ext cx="3886200" cy="558800"/>
        </p:xfrm>
        <a:graphic>
          <a:graphicData uri="http://schemas.openxmlformats.org/presentationml/2006/ole">
            <p:oleObj spid="_x0000_s1029" name="Equation" r:id="rId6" imgW="1942920" imgH="279360" progId="Equation.DSMT4">
              <p:embed/>
            </p:oleObj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4500563" y="3965575"/>
          <a:ext cx="2006600" cy="863600"/>
        </p:xfrm>
        <a:graphic>
          <a:graphicData uri="http://schemas.openxmlformats.org/presentationml/2006/ole">
            <p:oleObj spid="_x0000_s1030" name="Equation" r:id="rId7" imgW="100296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zh-CN" altLang="en-US" sz="4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一、可分离变量的微分方程</a:t>
            </a:r>
          </a:p>
        </p:txBody>
      </p:sp>
      <p:sp>
        <p:nvSpPr>
          <p:cNvPr id="2052" name="内容占位符 1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228282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分离变量法：</a:t>
            </a:r>
            <a:r>
              <a:rPr lang="zh-CN" altLang="en-US" smtClean="0"/>
              <a:t>设 </a:t>
            </a:r>
            <a:r>
              <a:rPr lang="en-US" altLang="zh-CN" i="1" smtClean="0"/>
              <a:t>g</a:t>
            </a:r>
            <a:r>
              <a:rPr lang="en-US" altLang="zh-CN" smtClean="0"/>
              <a:t>(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en-US" altLang="zh-CN" smtClean="0">
                <a:sym typeface="Symbol" pitchFamily="18" charset="2"/>
              </a:rPr>
              <a:t> 0</a:t>
            </a:r>
            <a:r>
              <a:rPr lang="zh-CN" altLang="en-US" smtClean="0">
                <a:sym typeface="Symbol" pitchFamily="18" charset="2"/>
              </a:rPr>
              <a:t>，则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若 </a:t>
            </a:r>
            <a:r>
              <a:rPr lang="en-US" altLang="zh-CN" i="1" smtClean="0"/>
              <a:t>g</a:t>
            </a:r>
            <a:r>
              <a:rPr lang="en-US" altLang="zh-CN" smtClean="0"/>
              <a:t>(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) =</a:t>
            </a:r>
            <a:r>
              <a:rPr lang="en-US" altLang="zh-CN" smtClean="0">
                <a:sym typeface="Symbol" pitchFamily="18" charset="2"/>
              </a:rPr>
              <a:t> 0</a:t>
            </a:r>
            <a:r>
              <a:rPr lang="zh-CN" altLang="en-US" smtClean="0">
                <a:sym typeface="Symbol" pitchFamily="18" charset="2"/>
              </a:rPr>
              <a:t>，则 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zh-CN" altLang="en-US" smtClean="0">
                <a:sym typeface="Symbol" pitchFamily="18" charset="2"/>
              </a:rPr>
              <a:t> 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zh-CN" altLang="en-US" smtClean="0">
                <a:solidFill>
                  <a:srgbClr val="0000FF"/>
                </a:solidFill>
                <a:sym typeface="Symbol" pitchFamily="18" charset="2"/>
              </a:rPr>
              <a:t>（常数函数）</a:t>
            </a:r>
            <a:r>
              <a:rPr lang="zh-CN" altLang="en-US" smtClean="0">
                <a:sym typeface="Symbol" pitchFamily="18" charset="2"/>
              </a:rPr>
              <a:t>也是方程的解．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sym typeface="Symbol" pitchFamily="18" charset="2"/>
            </a:endParaRP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6923088" y="439738"/>
          <a:ext cx="2006600" cy="812800"/>
        </p:xfrm>
        <a:graphic>
          <a:graphicData uri="http://schemas.openxmlformats.org/presentationml/2006/ole">
            <p:oleObj spid="_x0000_s2050" name="Equation" r:id="rId3" imgW="1002960" imgH="40608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087688" y="1971675"/>
          <a:ext cx="2463800" cy="863600"/>
        </p:xfrm>
        <a:graphic>
          <a:graphicData uri="http://schemas.openxmlformats.org/presentationml/2006/ole">
            <p:oleObj spid="_x0000_s2051" name="Equation" r:id="rId4" imgW="1231560" imgH="431640" progId="Equation.DSMT4">
              <p:embed/>
            </p:oleObj>
          </a:graphicData>
        </a:graphic>
      </p:graphicFrame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074988" y="2128838"/>
            <a:ext cx="257175" cy="5286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197350" y="2128838"/>
            <a:ext cx="257175" cy="5286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571500" y="1500188"/>
            <a:ext cx="1857375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2" name="矩形 4"/>
          <p:cNvSpPr>
            <a:spLocks noChangeArrowheads="1"/>
          </p:cNvSpPr>
          <p:nvPr/>
        </p:nvSpPr>
        <p:spPr bwMode="auto">
          <a:xfrm>
            <a:off x="2368550" y="2836863"/>
            <a:ext cx="5083175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6516688" y="2174875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(*)</a:t>
            </a:r>
            <a:endParaRPr lang="zh-CN" alt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2" grpId="0" animBg="1"/>
      <p:bldP spid="206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854700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求微分方程 </a:t>
            </a:r>
            <a:r>
              <a:rPr lang="en-US" altLang="zh-CN" i="1" smtClean="0"/>
              <a:t>dx</a:t>
            </a:r>
            <a:r>
              <a:rPr lang="en-US" altLang="zh-CN" smtClean="0"/>
              <a:t> + </a:t>
            </a:r>
            <a:r>
              <a:rPr lang="en-US" altLang="zh-CN" i="1" smtClean="0"/>
              <a:t>xydy</a:t>
            </a:r>
            <a:r>
              <a:rPr lang="en-US" altLang="zh-CN" smtClean="0"/>
              <a:t> =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2</a:t>
            </a:r>
            <a:r>
              <a:rPr lang="en-US" altLang="zh-CN" i="1" smtClean="0"/>
              <a:t>dx </a:t>
            </a:r>
            <a:r>
              <a:rPr lang="en-US" altLang="zh-CN" smtClean="0"/>
              <a:t>+ </a:t>
            </a:r>
            <a:r>
              <a:rPr lang="en-US" altLang="zh-CN" i="1" smtClean="0"/>
              <a:t>ydy</a:t>
            </a:r>
            <a:r>
              <a:rPr lang="en-US" altLang="zh-CN" smtClean="0"/>
              <a:t> </a:t>
            </a:r>
            <a:r>
              <a:rPr lang="zh-CN" altLang="en-US" smtClean="0"/>
              <a:t>的通解．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微分方程可化简为  </a:t>
            </a:r>
            <a:r>
              <a:rPr lang="en-US" altLang="zh-CN" i="1" smtClean="0"/>
              <a:t>y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 − 1)</a:t>
            </a:r>
            <a:r>
              <a:rPr lang="en-US" altLang="zh-CN" i="1" smtClean="0"/>
              <a:t>dy</a:t>
            </a:r>
            <a:r>
              <a:rPr lang="en-US" altLang="zh-CN" smtClean="0"/>
              <a:t> = (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2</a:t>
            </a:r>
            <a:r>
              <a:rPr lang="en-US" altLang="zh-CN" smtClean="0"/>
              <a:t> − 1)</a:t>
            </a:r>
            <a:r>
              <a:rPr lang="en-US" altLang="zh-CN" i="1" smtClean="0"/>
              <a:t>dx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若 </a:t>
            </a:r>
            <a:r>
              <a:rPr lang="en-US" altLang="zh-CN" i="1" smtClean="0"/>
              <a:t>x</a:t>
            </a:r>
            <a:r>
              <a:rPr lang="en-US" altLang="zh-CN" smtClean="0"/>
              <a:t> − 1</a:t>
            </a:r>
            <a:r>
              <a:rPr lang="zh-CN" altLang="en-US" smtClean="0"/>
              <a:t> </a:t>
            </a:r>
            <a:r>
              <a:rPr lang="zh-CN" altLang="en-US" smtClean="0">
                <a:sym typeface="Symbol" pitchFamily="18" charset="2"/>
              </a:rPr>
              <a:t> </a:t>
            </a:r>
            <a:r>
              <a:rPr lang="en-US" altLang="zh-CN" smtClean="0">
                <a:sym typeface="Symbol" pitchFamily="18" charset="2"/>
              </a:rPr>
              <a:t>0</a:t>
            </a:r>
            <a:r>
              <a:rPr lang="zh-CN" altLang="en-US" smtClean="0">
                <a:sym typeface="Symbol" pitchFamily="18" charset="2"/>
              </a:rPr>
              <a:t>，</a:t>
            </a:r>
            <a:r>
              <a:rPr lang="en-US" altLang="zh-CN" smtClean="0"/>
              <a:t>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2</a:t>
            </a:r>
            <a:r>
              <a:rPr lang="en-US" altLang="zh-CN" smtClean="0"/>
              <a:t> − 1</a:t>
            </a:r>
            <a:r>
              <a:rPr lang="zh-CN" altLang="en-US" smtClean="0"/>
              <a:t> </a:t>
            </a:r>
            <a:r>
              <a:rPr lang="zh-CN" altLang="en-US" smtClean="0">
                <a:sym typeface="Symbol" pitchFamily="18" charset="2"/>
              </a:rPr>
              <a:t> </a:t>
            </a:r>
            <a:r>
              <a:rPr lang="en-US" altLang="zh-CN" smtClean="0">
                <a:sym typeface="Symbol" pitchFamily="18" charset="2"/>
              </a:rPr>
              <a:t>0</a:t>
            </a:r>
            <a:r>
              <a:rPr lang="zh-CN" altLang="en-US" smtClean="0">
                <a:sym typeface="Symbol" pitchFamily="18" charset="2"/>
              </a:rPr>
              <a:t>，则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于是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                                           其中</a:t>
            </a:r>
            <a:endParaRPr lang="en-US" altLang="zh-CN" smtClean="0">
              <a:sym typeface="Symbol" pitchFamily="18" charset="2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400550" y="1857375"/>
          <a:ext cx="2946400" cy="863600"/>
        </p:xfrm>
        <a:graphic>
          <a:graphicData uri="http://schemas.openxmlformats.org/presentationml/2006/ole">
            <p:oleObj spid="_x0000_s3074" name="Equation" r:id="rId3" imgW="1473120" imgH="431640" progId="Equation.DSMT4">
              <p:embed/>
            </p:oleObj>
          </a:graphicData>
        </a:graphic>
      </p:graphicFrame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371975" y="2014538"/>
            <a:ext cx="257175" cy="5286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957888" y="2014538"/>
            <a:ext cx="257175" cy="5286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1382713" y="2786063"/>
          <a:ext cx="3403600" cy="812800"/>
        </p:xfrm>
        <a:graphic>
          <a:graphicData uri="http://schemas.openxmlformats.org/presentationml/2006/ole">
            <p:oleObj spid="_x0000_s3075" name="Equation" r:id="rId4" imgW="1701720" imgH="406080" progId="Equation.DSMT4">
              <p:embed/>
            </p:oleObj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1382713" y="3679825"/>
          <a:ext cx="2717800" cy="635000"/>
        </p:xfrm>
        <a:graphic>
          <a:graphicData uri="http://schemas.openxmlformats.org/presentationml/2006/ole">
            <p:oleObj spid="_x0000_s3076" name="Equation" r:id="rId5" imgW="1358640" imgH="31716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382713" y="4395788"/>
          <a:ext cx="2717800" cy="558800"/>
        </p:xfrm>
        <a:graphic>
          <a:graphicData uri="http://schemas.openxmlformats.org/presentationml/2006/ole">
            <p:oleObj spid="_x0000_s3077" name="Equation" r:id="rId6" imgW="1358640" imgH="279360" progId="Equation.DSMT4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382713" y="5033963"/>
          <a:ext cx="2794000" cy="457200"/>
        </p:xfrm>
        <a:graphic>
          <a:graphicData uri="http://schemas.openxmlformats.org/presentationml/2006/ole">
            <p:oleObj spid="_x0000_s3078" name="Equation" r:id="rId7" imgW="1396800" imgH="228600" progId="Equation.DSMT4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382713" y="5572125"/>
          <a:ext cx="2362200" cy="457200"/>
        </p:xfrm>
        <a:graphic>
          <a:graphicData uri="http://schemas.openxmlformats.org/presentationml/2006/ole">
            <p:oleObj spid="_x0000_s3079" name="Equation" r:id="rId8" imgW="1180800" imgH="228600" progId="Equation.DSMT4">
              <p:embed/>
            </p:oleObj>
          </a:graphicData>
        </a:graphic>
      </p:graphicFrame>
      <p:graphicFrame>
        <p:nvGraphicFramePr>
          <p:cNvPr id="3080" name="Object 11"/>
          <p:cNvGraphicFramePr>
            <a:graphicFrameLocks noChangeAspect="1"/>
          </p:cNvGraphicFramePr>
          <p:nvPr/>
        </p:nvGraphicFramePr>
        <p:xfrm>
          <a:off x="4572000" y="5607050"/>
          <a:ext cx="1833563" cy="407988"/>
        </p:xfrm>
        <a:graphic>
          <a:graphicData uri="http://schemas.openxmlformats.org/presentationml/2006/ole">
            <p:oleObj spid="_x0000_s3080" name="Equation" r:id="rId9" imgW="914400" imgH="203040" progId="Equation.DSMT4">
              <p:embed/>
            </p:oleObj>
          </a:graphicData>
        </a:graphic>
      </p:graphicFrame>
      <p:grpSp>
        <p:nvGrpSpPr>
          <p:cNvPr id="2" name="组合 16"/>
          <p:cNvGrpSpPr>
            <a:grpSpLocks/>
          </p:cNvGrpSpPr>
          <p:nvPr/>
        </p:nvGrpSpPr>
        <p:grpSpPr bwMode="auto">
          <a:xfrm>
            <a:off x="571500" y="2500313"/>
            <a:ext cx="3286125" cy="71437"/>
            <a:chOff x="571472" y="2500306"/>
            <a:chExt cx="3286148" cy="71438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571472" y="2500306"/>
              <a:ext cx="3286148" cy="15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71472" y="2570157"/>
              <a:ext cx="3286148" cy="15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接连接符 18"/>
          <p:cNvCxnSpPr/>
          <p:nvPr/>
        </p:nvCxnSpPr>
        <p:spPr>
          <a:xfrm rot="5400000">
            <a:off x="3733800" y="4237038"/>
            <a:ext cx="2643187" cy="158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6" name="矩形 19"/>
          <p:cNvSpPr>
            <a:spLocks noChangeArrowheads="1"/>
          </p:cNvSpPr>
          <p:nvPr/>
        </p:nvSpPr>
        <p:spPr bwMode="auto">
          <a:xfrm>
            <a:off x="5054600" y="2916238"/>
            <a:ext cx="3998913" cy="186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5125" indent="-255588" eaLnBrk="0" hangingPunct="0">
              <a:lnSpc>
                <a:spcPct val="120000"/>
              </a:lnSpc>
              <a:buClr>
                <a:srgbClr val="2DA2BF"/>
              </a:buClr>
              <a:buSzPct val="68000"/>
            </a:pP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因为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 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也是方程的解，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365125" indent="-255588" eaLnBrk="0" hangingPunct="0">
              <a:lnSpc>
                <a:spcPct val="120000"/>
              </a:lnSpc>
              <a:buClr>
                <a:srgbClr val="2DA2BF"/>
              </a:buClr>
              <a:buSzPct val="68000"/>
            </a:pP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所以方程的通解为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365125" indent="-255588" algn="ctr" eaLnBrk="0" hangingPunct="0">
              <a:lnSpc>
                <a:spcPct val="120000"/>
              </a:lnSpc>
              <a:buClr>
                <a:srgbClr val="2DA2BF"/>
              </a:buClr>
              <a:buSzPct val="68000"/>
            </a:pP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b="1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− 1 =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− 1)</a:t>
            </a:r>
            <a:r>
              <a:rPr lang="en-US" altLang="zh-CN" sz="2400" b="1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365125" indent="-255588" eaLnBrk="0" hangingPunct="0">
              <a:lnSpc>
                <a:spcPct val="120000"/>
              </a:lnSpc>
              <a:buClr>
                <a:srgbClr val="2DA2BF"/>
              </a:buClr>
              <a:buSzPct val="68000"/>
            </a:pP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其中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为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任意常数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．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7858125" y="4357688"/>
            <a:ext cx="1143000" cy="612775"/>
          </a:xfrm>
          <a:prstGeom prst="wedgeRoundRectCallout">
            <a:avLst>
              <a:gd name="adj1" fmla="val -30064"/>
              <a:gd name="adj2" fmla="val -82161"/>
              <a:gd name="adj3" fmla="val 16667"/>
            </a:avLst>
          </a:prstGeom>
          <a:solidFill>
            <a:schemeClr val="bg1"/>
          </a:solidFill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rgbClr val="0000FF"/>
                </a:solidFill>
                <a:ea typeface="楷体_GB2312"/>
              </a:rPr>
              <a:t>隐式解</a:t>
            </a: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5815013" y="5599113"/>
            <a:ext cx="614362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094" name="Rectangle 22"/>
          <p:cNvSpPr>
            <a:spLocks noChangeArrowheads="1"/>
          </p:cNvSpPr>
          <p:nvPr/>
        </p:nvSpPr>
        <p:spPr bwMode="auto">
          <a:xfrm>
            <a:off x="3779838" y="1225550"/>
            <a:ext cx="3024187" cy="4572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5" name="Rectangle 23"/>
          <p:cNvSpPr>
            <a:spLocks noChangeArrowheads="1"/>
          </p:cNvSpPr>
          <p:nvPr/>
        </p:nvSpPr>
        <p:spPr bwMode="auto">
          <a:xfrm>
            <a:off x="2439988" y="5056188"/>
            <a:ext cx="647700" cy="431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6929438" y="1008063"/>
          <a:ext cx="1962150" cy="798512"/>
        </p:xfrm>
        <a:graphic>
          <a:graphicData uri="http://schemas.openxmlformats.org/presentationml/2006/ole">
            <p:oleObj spid="_x0000_s3081" name="Equation" r:id="rId10" imgW="1091880" imgH="444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7" grpId="0" animBg="1"/>
      <p:bldP spid="20" grpId="0" animBg="1"/>
      <p:bldP spid="3094" grpId="0" animBg="1"/>
      <p:bldP spid="309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求微分方程                    的通解．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习题</a:t>
            </a:r>
            <a:r>
              <a:rPr lang="en-US" altLang="zh-CN" smtClean="0">
                <a:solidFill>
                  <a:srgbClr val="FF0000"/>
                </a:solidFill>
              </a:rPr>
              <a:t>7 − 2</a:t>
            </a:r>
            <a:r>
              <a:rPr lang="zh-CN" altLang="en-US" smtClean="0">
                <a:solidFill>
                  <a:srgbClr val="FF0000"/>
                </a:solidFill>
              </a:rPr>
              <a:t>的</a:t>
            </a:r>
            <a:r>
              <a:rPr lang="en-US" altLang="zh-CN" smtClean="0">
                <a:solidFill>
                  <a:srgbClr val="FF0000"/>
                </a:solidFill>
              </a:rPr>
              <a:t>1(6)</a:t>
            </a:r>
            <a:r>
              <a:rPr lang="zh-CN" altLang="en-US" smtClean="0">
                <a:solidFill>
                  <a:srgbClr val="FF0000"/>
                </a:solidFill>
              </a:rPr>
              <a:t>答案：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练习题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57425" y="1357313"/>
          <a:ext cx="1397000" cy="812800"/>
        </p:xfrm>
        <a:graphic>
          <a:graphicData uri="http://schemas.openxmlformats.org/presentationml/2006/ole">
            <p:oleObj spid="_x0000_s4098" name="Equation" r:id="rId3" imgW="698400" imgH="406080" progId="Equation.DSMT4">
              <p:embed/>
            </p:oleObj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2006600" y="2951163"/>
          <a:ext cx="5130800" cy="838200"/>
        </p:xfrm>
        <a:graphic>
          <a:graphicData uri="http://schemas.openxmlformats.org/presentationml/2006/ole">
            <p:oleObj spid="_x0000_s4099" name="Equation" r:id="rId4" imgW="2565360" imgH="4190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91172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在一次谋杀案发生后，尸体的温度从原来的</a:t>
            </a:r>
            <a:r>
              <a:rPr lang="en-US" altLang="zh-CN" smtClean="0">
                <a:solidFill>
                  <a:srgbClr val="FF0000"/>
                </a:solidFill>
              </a:rPr>
              <a:t>37℃</a:t>
            </a:r>
            <a:r>
              <a:rPr lang="zh-CN" altLang="en-US" smtClean="0"/>
              <a:t>按照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牛顿冷却定律开始下降．设</a:t>
            </a:r>
            <a:r>
              <a:rPr lang="zh-CN" altLang="en-US" smtClean="0">
                <a:solidFill>
                  <a:srgbClr val="FF0000"/>
                </a:solidFill>
              </a:rPr>
              <a:t>两个小时</a:t>
            </a:r>
            <a:r>
              <a:rPr lang="zh-CN" altLang="en-US" smtClean="0"/>
              <a:t>后尸体温度变为</a:t>
            </a:r>
            <a:r>
              <a:rPr lang="en-US" altLang="zh-CN" smtClean="0">
                <a:solidFill>
                  <a:srgbClr val="FF0000"/>
                </a:solidFill>
              </a:rPr>
              <a:t>35℃</a:t>
            </a:r>
            <a:r>
              <a:rPr lang="en-US" altLang="zh-CN" smtClean="0"/>
              <a:t>,</a:t>
            </a:r>
            <a:r>
              <a:rPr lang="zh-CN" altLang="en-US" smtClean="0"/>
              <a:t> 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并且假定周围空气的温度保持</a:t>
            </a:r>
            <a:r>
              <a:rPr lang="en-US" altLang="zh-CN" smtClean="0">
                <a:solidFill>
                  <a:srgbClr val="FF0000"/>
                </a:solidFill>
              </a:rPr>
              <a:t>20℃</a:t>
            </a:r>
            <a:r>
              <a:rPr lang="zh-CN" altLang="en-US" smtClean="0"/>
              <a:t>不变，试求出尸体温度 </a:t>
            </a:r>
            <a:r>
              <a:rPr lang="en-US" altLang="zh-CN" i="1" smtClean="0"/>
              <a:t>T</a:t>
            </a:r>
            <a:r>
              <a:rPr lang="zh-CN" altLang="en-US" smtClean="0"/>
              <a:t> 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随时间 </a:t>
            </a:r>
            <a:r>
              <a:rPr lang="en-US" altLang="zh-CN" i="1" smtClean="0"/>
              <a:t>t</a:t>
            </a:r>
            <a:r>
              <a:rPr lang="zh-CN" altLang="en-US" smtClean="0"/>
              <a:t> 的变化规律．若尸体被发现时的温度是</a:t>
            </a:r>
            <a:r>
              <a:rPr lang="en-US" altLang="zh-CN" smtClean="0">
                <a:solidFill>
                  <a:srgbClr val="FF0000"/>
                </a:solidFill>
              </a:rPr>
              <a:t>30℃</a:t>
            </a:r>
            <a:r>
              <a:rPr lang="zh-CN" altLang="en-US" smtClean="0"/>
              <a:t>，时间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是下午</a:t>
            </a:r>
            <a:r>
              <a:rPr lang="en-US" altLang="zh-CN" smtClean="0"/>
              <a:t>4</a:t>
            </a:r>
            <a:r>
              <a:rPr lang="zh-CN" altLang="en-US" smtClean="0"/>
              <a:t>点整，那么谋杀案是何时发生的？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根据物体冷却的数学模型，有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解得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当 </a:t>
            </a:r>
            <a:r>
              <a:rPr lang="en-US" altLang="zh-CN" i="1" smtClean="0">
                <a:sym typeface="Symbol" pitchFamily="18" charset="2"/>
              </a:rPr>
              <a:t>T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=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30</a:t>
            </a:r>
            <a:r>
              <a:rPr lang="zh-CN" altLang="en-US" smtClean="0">
                <a:sym typeface="Symbol" pitchFamily="18" charset="2"/>
              </a:rPr>
              <a:t> 时，</a:t>
            </a:r>
            <a:r>
              <a:rPr lang="en-US" altLang="zh-CN" i="1" smtClean="0">
                <a:sym typeface="Symbol" pitchFamily="18" charset="2"/>
              </a:rPr>
              <a:t>t</a:t>
            </a:r>
            <a:r>
              <a:rPr lang="zh-CN" altLang="en-US" smtClean="0">
                <a:sym typeface="Symbol" pitchFamily="18" charset="2"/>
              </a:rPr>
              <a:t>  </a:t>
            </a:r>
            <a:r>
              <a:rPr lang="en-US" altLang="zh-CN" smtClean="0">
                <a:sym typeface="Symbol" pitchFamily="18" charset="2"/>
              </a:rPr>
              <a:t>8.4</a:t>
            </a:r>
            <a:r>
              <a:rPr lang="zh-CN" altLang="en-US" smtClean="0">
                <a:sym typeface="Symbol" pitchFamily="18" charset="2"/>
              </a:rPr>
              <a:t>（小时），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于是可以判定谋杀案在上午</a:t>
            </a:r>
            <a:r>
              <a:rPr lang="en-US" altLang="zh-CN" smtClean="0">
                <a:sym typeface="Symbol" pitchFamily="18" charset="2"/>
              </a:rPr>
              <a:t>7</a:t>
            </a:r>
            <a:r>
              <a:rPr lang="zh-CN" altLang="en-US" smtClean="0">
                <a:sym typeface="Symbol" pitchFamily="18" charset="2"/>
              </a:rPr>
              <a:t>点</a:t>
            </a:r>
            <a:r>
              <a:rPr lang="en-US" altLang="zh-CN" smtClean="0">
                <a:sym typeface="Symbol" pitchFamily="18" charset="2"/>
              </a:rPr>
              <a:t>36</a:t>
            </a:r>
            <a:r>
              <a:rPr lang="zh-CN" altLang="en-US" smtClean="0">
                <a:sym typeface="Symbol" pitchFamily="18" charset="2"/>
              </a:rPr>
              <a:t>分发生．</a:t>
            </a:r>
            <a:endParaRPr lang="en-US" altLang="zh-CN" smtClean="0">
              <a:sym typeface="Symbol" pitchFamily="18" charset="2"/>
            </a:endParaRP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5286375" y="2565400"/>
          <a:ext cx="3403600" cy="1295400"/>
        </p:xfrm>
        <a:graphic>
          <a:graphicData uri="http://schemas.openxmlformats.org/presentationml/2006/ole">
            <p:oleObj spid="_x0000_s5122" name="Equation" r:id="rId3" imgW="1701720" imgH="647640" progId="Equation.DSMT4">
              <p:embed/>
            </p:oleObj>
          </a:graphicData>
        </a:graphic>
      </p:graphicFrame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1331913" y="3857625"/>
          <a:ext cx="2311400" cy="406400"/>
        </p:xfrm>
        <a:graphic>
          <a:graphicData uri="http://schemas.openxmlformats.org/presentationml/2006/ole">
            <p:oleObj spid="_x0000_s5123" name="Equation" r:id="rId4" imgW="1155600" imgH="203040" progId="Equation.DSMT4">
              <p:embed/>
            </p:oleObj>
          </a:graphicData>
        </a:graphic>
      </p:graphicFrame>
      <p:sp>
        <p:nvSpPr>
          <p:cNvPr id="5127" name="AutoShape 7"/>
          <p:cNvSpPr>
            <a:spLocks noChangeArrowheads="1"/>
          </p:cNvSpPr>
          <p:nvPr/>
        </p:nvSpPr>
        <p:spPr bwMode="auto">
          <a:xfrm>
            <a:off x="6156325" y="4105275"/>
            <a:ext cx="2376488" cy="908050"/>
          </a:xfrm>
          <a:prstGeom prst="wedgeRoundRectCallout">
            <a:avLst>
              <a:gd name="adj1" fmla="val 19273"/>
              <a:gd name="adj2" fmla="val -88111"/>
              <a:gd name="adj3" fmla="val 16667"/>
            </a:avLst>
          </a:prstGeom>
          <a:solidFill>
            <a:srgbClr val="FFFF99"/>
          </a:solidFill>
          <a:ln w="28575">
            <a:solidFill>
              <a:srgbClr val="33CC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>
                <a:solidFill>
                  <a:srgbClr val="0000FF"/>
                </a:solidFill>
              </a:rPr>
              <a:t>用于确定</a:t>
            </a:r>
          </a:p>
          <a:p>
            <a:pPr algn="ctr"/>
            <a:r>
              <a:rPr lang="zh-CN" altLang="en-US" sz="2400" b="1">
                <a:solidFill>
                  <a:srgbClr val="0000FF"/>
                </a:solidFill>
              </a:rPr>
              <a:t>比例系数 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作业</a:t>
            </a:r>
          </a:p>
        </p:txBody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习题</a:t>
            </a:r>
            <a:r>
              <a:rPr lang="en-US" altLang="zh-CN" smtClean="0"/>
              <a:t>7 − 2</a:t>
            </a:r>
          </a:p>
          <a:p>
            <a:pPr lvl="1"/>
            <a:r>
              <a:rPr lang="en-US" altLang="zh-CN" smtClean="0"/>
              <a:t>1(1)(4)(6)(7)</a:t>
            </a:r>
            <a:endParaRPr lang="zh-CN" altLang="en-US" smtClean="0"/>
          </a:p>
          <a:p>
            <a:pPr lvl="1"/>
            <a:r>
              <a:rPr lang="en-US" altLang="zh-CN" smtClean="0"/>
              <a:t>2(3)(4)</a:t>
            </a:r>
          </a:p>
          <a:p>
            <a:pPr lvl="1"/>
            <a:r>
              <a:rPr lang="en-US" altLang="zh-CN" smtClean="0"/>
              <a:t>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6915</TotalTime>
  <Words>301</Words>
  <Application>Microsoft Office PowerPoint</Application>
  <PresentationFormat>全屏显示(4:3)</PresentationFormat>
  <Paragraphs>57</Paragraphs>
  <Slides>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楷体_GB2312</vt:lpstr>
      <vt:lpstr>Times New Roman</vt:lpstr>
      <vt:lpstr>Wingdings 3</vt:lpstr>
      <vt:lpstr>Verdana</vt:lpstr>
      <vt:lpstr>Wingdings 2</vt:lpstr>
      <vt:lpstr>Calibri</vt:lpstr>
      <vt:lpstr>Lucida Sans Unicode</vt:lpstr>
      <vt:lpstr>黑体</vt:lpstr>
      <vt:lpstr>Symbol</vt:lpstr>
      <vt:lpstr>Wingdings</vt:lpstr>
      <vt:lpstr>聚合</vt:lpstr>
      <vt:lpstr>1_聚合</vt:lpstr>
      <vt:lpstr>MathType 6.0 Equation</vt:lpstr>
      <vt:lpstr>第七章    微分方程</vt:lpstr>
      <vt:lpstr>引言</vt:lpstr>
      <vt:lpstr>一、可分离变量的微分方程</vt:lpstr>
      <vt:lpstr>幻灯片 4</vt:lpstr>
      <vt:lpstr>练习题</vt:lpstr>
      <vt:lpstr>幻灯片 6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高等数学（上册）</dc:title>
  <dc:creator>cjl</dc:creator>
  <cp:lastModifiedBy>SONY</cp:lastModifiedBy>
  <cp:revision>503</cp:revision>
  <dcterms:created xsi:type="dcterms:W3CDTF">2010-09-04T05:21:04Z</dcterms:created>
  <dcterms:modified xsi:type="dcterms:W3CDTF">2021-12-16T01:21:07Z</dcterms:modified>
</cp:coreProperties>
</file>