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478" r:id="rId3"/>
    <p:sldId id="471" r:id="rId4"/>
    <p:sldId id="473" r:id="rId5"/>
    <p:sldId id="476" r:id="rId6"/>
    <p:sldId id="477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33CC33"/>
    <a:srgbClr val="0000FF"/>
    <a:srgbClr val="FFFF66"/>
    <a:srgbClr val="FF0000"/>
    <a:srgbClr val="FFFF99"/>
    <a:srgbClr val="00CC66"/>
    <a:srgbClr val="FFCC66"/>
    <a:srgbClr val="66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547" autoAdjust="0"/>
    <p:restoredTop sz="94708" autoAdjust="0"/>
  </p:normalViewPr>
  <p:slideViewPr>
    <p:cSldViewPr>
      <p:cViewPr varScale="1">
        <p:scale>
          <a:sx n="64" d="100"/>
          <a:sy n="64" d="100"/>
        </p:scale>
        <p:origin x="-848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11E7946-7DDF-4A65-A580-AEB85782D781}" type="datetimeFigureOut">
              <a:rPr lang="zh-CN" altLang="en-US"/>
              <a:pPr>
                <a:defRPr/>
              </a:pPr>
              <a:t>2020/12/24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8E1BFCF-3601-43E0-B1B9-9E9B8D5EE2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75FB30A-C40A-45E1-9589-5DB192B4B739}" type="datetimeFigureOut">
              <a:rPr lang="zh-CN" altLang="en-US"/>
              <a:pPr>
                <a:defRPr/>
              </a:pPr>
              <a:t>2020/12/24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743D35-36CB-4114-9DB2-C1A15F1FDA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26767DA-F355-4D1C-A6FB-11D0CB936CD8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631C79A-B6CF-41E6-844D-C860F61A4924}" type="datetimeFigureOut">
              <a:rPr lang="zh-CN" altLang="en-US"/>
              <a:pPr>
                <a:defRPr/>
              </a:pPr>
              <a:t>2020/12/24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3692355-9558-4A98-8831-1FE87017C6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373E9-A2FC-4D6C-831F-A47DF903555E}" type="datetimeFigureOut">
              <a:rPr lang="zh-CN" altLang="en-US"/>
              <a:pPr>
                <a:defRPr/>
              </a:pPr>
              <a:t>2020/12/24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3C81C-3CD8-4B7C-B694-A7934953D2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D9599-DB7B-43A6-B834-8D033ADC2BFC}" type="datetimeFigureOut">
              <a:rPr lang="zh-CN" altLang="en-US"/>
              <a:pPr>
                <a:defRPr/>
              </a:pPr>
              <a:t>2020/12/24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02994-C610-4EA7-AC6B-FC45CB71D1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8CA9A-AF24-4ECD-96AF-785F025F1D9B}" type="datetimeFigureOut">
              <a:rPr lang="zh-CN" altLang="en-US"/>
              <a:pPr>
                <a:defRPr/>
              </a:pPr>
              <a:t>2020/12/24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023C9-BD57-4049-8620-905F621F52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7987A-F2E6-4F68-A584-5F45F056CB02}" type="datetimeFigureOut">
              <a:rPr lang="zh-CN" altLang="en-US"/>
              <a:pPr>
                <a:defRPr/>
              </a:pPr>
              <a:t>2020/12/24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42DB0-9E76-4E9C-8EA2-3168ADFB43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5538A-EF44-457E-AB40-2762DC02445F}" type="datetimeFigureOut">
              <a:rPr lang="zh-CN" altLang="en-US"/>
              <a:pPr>
                <a:defRPr/>
              </a:pPr>
              <a:t>2020/12/24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7F59C-AA24-4CB7-B309-C3C8C4736E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1E738-4324-4894-A421-B49FCCEEAD97}" type="datetimeFigureOut">
              <a:rPr lang="zh-CN" altLang="en-US"/>
              <a:pPr>
                <a:defRPr/>
              </a:pPr>
              <a:t>2020/12/24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3BED0-7F3B-4429-99B8-AAE0F27185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C7087-ECAB-4972-B112-647C347FB7DC}" type="datetimeFigureOut">
              <a:rPr lang="zh-CN" altLang="en-US"/>
              <a:pPr>
                <a:defRPr/>
              </a:pPr>
              <a:t>2020/12/24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40A9A-4AD2-443A-91A8-72AF8A65E2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FDEAC-FE9D-44E1-8487-89F61E1C94D2}" type="datetimeFigureOut">
              <a:rPr lang="zh-CN" altLang="en-US"/>
              <a:pPr>
                <a:defRPr/>
              </a:pPr>
              <a:t>2020/12/24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F4166-7441-4476-8DBA-32D73DD076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1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717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76F793B6-3C9E-41B9-9C1F-B4BE5AC8B672}" type="datetimeFigureOut">
              <a:rPr lang="zh-CN" altLang="en-US"/>
              <a:pPr>
                <a:defRPr/>
              </a:pPr>
              <a:t>2020/12/24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8D1B0E47-FBDA-4DB5-8D28-3ECE9D3BFB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8" r:id="rId1"/>
    <p:sldLayoutId id="2147484490" r:id="rId2"/>
    <p:sldLayoutId id="2147484491" r:id="rId3"/>
    <p:sldLayoutId id="2147484492" r:id="rId4"/>
    <p:sldLayoutId id="2147484493" r:id="rId5"/>
    <p:sldLayoutId id="2147484494" r:id="rId6"/>
    <p:sldLayoutId id="2147484495" r:id="rId7"/>
    <p:sldLayoutId id="2147484496" r:id="rId8"/>
    <p:sldLayoutId id="2147484497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18.bin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27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>
                <a:ea typeface="楷体_GB2312"/>
              </a:rPr>
              <a:t>第七章    微分方程</a:t>
            </a:r>
            <a:endParaRPr lang="zh-CN" altLang="en-US" dirty="0">
              <a:ea typeface="楷体_GB2312"/>
            </a:endParaRPr>
          </a:p>
        </p:txBody>
      </p:sp>
      <p:sp>
        <p:nvSpPr>
          <p:cNvPr id="9219" name="副标题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>
              <a:lnSpc>
                <a:spcPct val="100000"/>
              </a:lnSpc>
              <a:spcBef>
                <a:spcPts val="400"/>
              </a:spcBef>
            </a:pPr>
            <a:r>
              <a:rPr lang="zh-CN" altLang="en-US" smtClean="0"/>
              <a:t>第三节    齐次方程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smtClean="0">
                <a:sym typeface="Symbol" pitchFamily="18" charset="2"/>
              </a:rPr>
              <a:t>n</a:t>
            </a:r>
            <a:r>
              <a:rPr lang="zh-CN" altLang="en-US" smtClean="0">
                <a:sym typeface="Symbol" pitchFamily="18" charset="2"/>
              </a:rPr>
              <a:t> 阶常微分方程的一般形式</a:t>
            </a:r>
            <a:endParaRPr lang="en-US" altLang="zh-CN" smtClean="0">
              <a:sym typeface="Symbol" pitchFamily="18" charset="2"/>
            </a:endParaRPr>
          </a:p>
          <a:p>
            <a:endParaRPr lang="en-US" altLang="zh-CN" i="1" smtClean="0">
              <a:sym typeface="Symbol" pitchFamily="18" charset="2"/>
            </a:endParaRPr>
          </a:p>
          <a:p>
            <a:r>
              <a:rPr lang="zh-CN" altLang="en-US" smtClean="0">
                <a:sym typeface="Symbol" pitchFamily="18" charset="2"/>
              </a:rPr>
              <a:t>一阶常微分方程的一般形式</a:t>
            </a:r>
            <a:endParaRPr lang="en-US" altLang="zh-CN" smtClean="0">
              <a:sym typeface="Symbol" pitchFamily="18" charset="2"/>
            </a:endParaRPr>
          </a:p>
          <a:p>
            <a:endParaRPr lang="en-US" altLang="zh-CN" i="1" smtClean="0">
              <a:sym typeface="Symbol" pitchFamily="18" charset="2"/>
            </a:endParaRP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mtClean="0"/>
              <a:t>可分离变量的微分方程</a:t>
            </a:r>
            <a:endParaRPr lang="en-US" altLang="zh-CN" smtClean="0"/>
          </a:p>
          <a:p>
            <a:pPr lvl="1">
              <a:buClr>
                <a:srgbClr val="FF0000"/>
              </a:buClr>
              <a:buFont typeface="Wingdings" pitchFamily="2" charset="2"/>
              <a:buNone/>
            </a:pPr>
            <a:endParaRPr lang="en-US" altLang="zh-CN" smtClean="0"/>
          </a:p>
          <a:p>
            <a:pPr lvl="1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mtClean="0"/>
              <a:t>			</a:t>
            </a:r>
            <a:r>
              <a:rPr lang="zh-CN" altLang="en-US" smtClean="0"/>
              <a:t>当 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 0 </a:t>
            </a:r>
            <a:r>
              <a:rPr lang="zh-CN" altLang="en-US" smtClean="0"/>
              <a:t>时，</a:t>
            </a:r>
            <a:endParaRPr lang="en-US" altLang="zh-CN" smtClean="0"/>
          </a:p>
          <a:p>
            <a:pPr lvl="1">
              <a:buClr>
                <a:srgbClr val="FF0000"/>
              </a:buClr>
              <a:buFont typeface="Wingdings" pitchFamily="2" charset="2"/>
              <a:buNone/>
            </a:pPr>
            <a:endParaRPr lang="en-US" altLang="zh-CN" smtClean="0"/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mtClean="0"/>
              <a:t>齐次方程</a:t>
            </a:r>
            <a:endParaRPr lang="zh-CN" altLang="en-US" i="1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引言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4772025" y="1500188"/>
          <a:ext cx="3378200" cy="558800"/>
        </p:xfrm>
        <a:graphic>
          <a:graphicData uri="http://schemas.openxmlformats.org/presentationml/2006/ole">
            <p:oleObj spid="_x0000_s1026" name="Equation" r:id="rId3" imgW="1688760" imgH="27936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784725" y="2228850"/>
          <a:ext cx="1701800" cy="812800"/>
        </p:xfrm>
        <a:graphic>
          <a:graphicData uri="http://schemas.openxmlformats.org/presentationml/2006/ole">
            <p:oleObj spid="_x0000_s1027" name="Equation" r:id="rId4" imgW="850680" imgH="40608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772025" y="3211513"/>
          <a:ext cx="2006600" cy="812800"/>
        </p:xfrm>
        <a:graphic>
          <a:graphicData uri="http://schemas.openxmlformats.org/presentationml/2006/ole">
            <p:oleObj spid="_x0000_s1028" name="Equation" r:id="rId5" imgW="1002960" imgH="40608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797425" y="4772025"/>
          <a:ext cx="1549400" cy="889000"/>
        </p:xfrm>
        <a:graphic>
          <a:graphicData uri="http://schemas.openxmlformats.org/presentationml/2006/ole">
            <p:oleObj spid="_x0000_s1029" name="Equation" r:id="rId6" imgW="774360" imgH="444240" progId="Equation.DSMT4">
              <p:embed/>
            </p:oleObj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250113" y="3983038"/>
            <a:ext cx="1403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变量代换</a:t>
            </a:r>
            <a:endParaRPr lang="en-US" altLang="zh-CN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cxnSp>
        <p:nvCxnSpPr>
          <p:cNvPr id="11" name="AutoShape 11"/>
          <p:cNvCxnSpPr>
            <a:cxnSpLocks noChangeShapeType="1"/>
          </p:cNvCxnSpPr>
          <p:nvPr/>
        </p:nvCxnSpPr>
        <p:spPr bwMode="auto">
          <a:xfrm flipV="1">
            <a:off x="6784975" y="3535363"/>
            <a:ext cx="1588" cy="1727200"/>
          </a:xfrm>
          <a:prstGeom prst="bentConnector3">
            <a:avLst>
              <a:gd name="adj1" fmla="val 25600009"/>
            </a:avLst>
          </a:prstGeom>
          <a:noFill/>
          <a:ln w="28575">
            <a:solidFill>
              <a:srgbClr val="FF0000"/>
            </a:solidFill>
            <a:miter lim="800000"/>
            <a:headEnd/>
            <a:tailEnd type="stealth" w="lg" len="lg"/>
          </a:ln>
        </p:spPr>
      </p:cxn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4772025" y="1500188"/>
          <a:ext cx="3886200" cy="558800"/>
        </p:xfrm>
        <a:graphic>
          <a:graphicData uri="http://schemas.openxmlformats.org/presentationml/2006/ole">
            <p:oleObj spid="_x0000_s1030" name="Equation" r:id="rId7" imgW="1942920" imgH="279360" progId="Equation.DSMT4">
              <p:embed/>
            </p:oleObj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4500563" y="3965575"/>
          <a:ext cx="2006600" cy="863600"/>
        </p:xfrm>
        <a:graphic>
          <a:graphicData uri="http://schemas.openxmlformats.org/presentationml/2006/ole">
            <p:oleObj spid="_x0000_s1031" name="Equation" r:id="rId8" imgW="100296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dirty="0" smtClean="0"/>
              <a:t>令 </a:t>
            </a:r>
            <a:r>
              <a:rPr lang="en-US" altLang="zh-CN" i="1" dirty="0" smtClean="0"/>
              <a:t>u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y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，则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dirty="0" smtClean="0"/>
              <a:t>若 </a:t>
            </a:r>
            <a:r>
              <a:rPr lang="en-US" altLang="zh-CN" i="1" dirty="0" smtClean="0">
                <a:latin typeface="Symbol" pitchFamily="18" charset="2"/>
              </a:rPr>
              <a:t>j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u</a:t>
            </a:r>
            <a:r>
              <a:rPr lang="en-US" altLang="zh-CN" dirty="0" smtClean="0"/>
              <a:t>) − </a:t>
            </a:r>
            <a:r>
              <a:rPr lang="en-US" altLang="zh-CN" i="1" dirty="0" smtClean="0"/>
              <a:t>u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 0</a:t>
            </a:r>
            <a:r>
              <a:rPr lang="zh-CN" altLang="en-US" dirty="0" smtClean="0">
                <a:sym typeface="Symbol" pitchFamily="18" charset="2"/>
              </a:rPr>
              <a:t>，则</a:t>
            </a:r>
            <a:endParaRPr lang="en-US" altLang="zh-CN" dirty="0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dirty="0" smtClean="0">
              <a:sym typeface="Symbol" pitchFamily="18" charset="2"/>
            </a:endParaRPr>
          </a:p>
          <a:p>
            <a:pPr>
              <a:buClr>
                <a:srgbClr val="0000FF"/>
              </a:buClr>
              <a:buSzPct val="100000"/>
              <a:buFontTx/>
              <a:buAutoNum type="circleNumDbPlain" startAt="2"/>
            </a:pPr>
            <a:r>
              <a:rPr lang="zh-CN" altLang="en-US" dirty="0" smtClean="0"/>
              <a:t>若 </a:t>
            </a:r>
            <a:r>
              <a:rPr lang="en-US" altLang="zh-CN" i="1" dirty="0" smtClean="0">
                <a:latin typeface="Symbol" pitchFamily="18" charset="2"/>
              </a:rPr>
              <a:t>j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u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 − </a:t>
            </a:r>
            <a:r>
              <a:rPr lang="en-US" altLang="zh-CN" i="1" dirty="0" smtClean="0"/>
              <a:t>u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=</a:t>
            </a:r>
            <a:r>
              <a:rPr lang="en-US" altLang="zh-CN" dirty="0" smtClean="0">
                <a:sym typeface="Symbol" pitchFamily="18" charset="2"/>
              </a:rPr>
              <a:t> 0</a:t>
            </a:r>
            <a:r>
              <a:rPr lang="zh-CN" altLang="en-US" dirty="0" smtClean="0">
                <a:sym typeface="Symbol" pitchFamily="18" charset="2"/>
              </a:rPr>
              <a:t>，</a:t>
            </a:r>
            <a:endParaRPr lang="en-US" altLang="zh-CN" dirty="0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ym typeface="Symbol" pitchFamily="18" charset="2"/>
              </a:rPr>
              <a:t>则 </a:t>
            </a:r>
            <a:r>
              <a:rPr lang="en-US" altLang="zh-CN" i="1" dirty="0" smtClean="0">
                <a:sym typeface="Symbol" pitchFamily="18" charset="2"/>
              </a:rPr>
              <a:t>u</a:t>
            </a:r>
            <a:r>
              <a:rPr lang="zh-CN" altLang="en-US" dirty="0" smtClean="0">
                <a:sym typeface="Symbol" pitchFamily="18" charset="2"/>
              </a:rPr>
              <a:t>  </a:t>
            </a:r>
            <a:r>
              <a:rPr lang="en-US" altLang="zh-CN" i="1" dirty="0" smtClean="0"/>
              <a:t>u</a:t>
            </a:r>
            <a:r>
              <a:rPr lang="en-US" altLang="zh-CN" baseline="-25000" dirty="0" smtClean="0"/>
              <a:t>0</a:t>
            </a:r>
            <a:r>
              <a:rPr lang="zh-CN" altLang="en-US" dirty="0" smtClean="0">
                <a:sym typeface="Symbol" pitchFamily="18" charset="2"/>
              </a:rPr>
              <a:t> </a:t>
            </a:r>
            <a:r>
              <a:rPr lang="zh-CN" altLang="en-US" dirty="0" smtClean="0">
                <a:solidFill>
                  <a:srgbClr val="0000FF"/>
                </a:solidFill>
                <a:sym typeface="Symbol" pitchFamily="18" charset="2"/>
              </a:rPr>
              <a:t>（常数函数）</a:t>
            </a:r>
            <a:r>
              <a:rPr lang="zh-CN" altLang="en-US" dirty="0" smtClean="0">
                <a:sym typeface="Symbol" pitchFamily="18" charset="2"/>
              </a:rPr>
              <a:t>也是                                       的解，</a:t>
            </a:r>
            <a:endParaRPr lang="en-US" altLang="zh-CN" dirty="0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dirty="0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ym typeface="Symbol" pitchFamily="18" charset="2"/>
              </a:rPr>
              <a:t>从而 </a:t>
            </a:r>
            <a:r>
              <a:rPr lang="en-US" altLang="zh-CN" i="1" dirty="0" smtClean="0">
                <a:sym typeface="Symbol" pitchFamily="18" charset="2"/>
              </a:rPr>
              <a:t>y</a:t>
            </a:r>
            <a:r>
              <a:rPr lang="zh-CN" altLang="en-US" dirty="0" smtClean="0">
                <a:sym typeface="Symbol" pitchFamily="18" charset="2"/>
              </a:rPr>
              <a:t> </a:t>
            </a:r>
            <a:r>
              <a:rPr lang="en-US" altLang="zh-CN" dirty="0" smtClean="0">
                <a:sym typeface="Symbol" pitchFamily="18" charset="2"/>
              </a:rPr>
              <a:t>=</a:t>
            </a:r>
            <a:r>
              <a:rPr lang="zh-CN" altLang="en-US" dirty="0" smtClean="0">
                <a:sym typeface="Symbol" pitchFamily="18" charset="2"/>
              </a:rPr>
              <a:t> </a:t>
            </a:r>
            <a:r>
              <a:rPr lang="en-US" altLang="zh-CN" i="1" dirty="0" smtClean="0"/>
              <a:t>u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x</a:t>
            </a:r>
            <a:r>
              <a:rPr lang="zh-CN" altLang="en-US" i="1" dirty="0" smtClean="0"/>
              <a:t> </a:t>
            </a:r>
            <a:r>
              <a:rPr lang="zh-CN" altLang="en-US" dirty="0" smtClean="0">
                <a:sym typeface="Symbol" pitchFamily="18" charset="2"/>
              </a:rPr>
              <a:t>是                       的解．</a:t>
            </a:r>
            <a:endParaRPr lang="en-US" altLang="zh-CN" dirty="0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dirty="0" smtClean="0">
              <a:sym typeface="Symbol" pitchFamily="18" charset="2"/>
            </a:endParaRPr>
          </a:p>
          <a:p>
            <a:pPr>
              <a:buClr>
                <a:srgbClr val="0000FF"/>
              </a:buClr>
              <a:buSzPct val="100000"/>
              <a:buFontTx/>
              <a:buAutoNum type="circleNumDbPlain" startAt="3"/>
            </a:pPr>
            <a:r>
              <a:rPr lang="zh-CN" altLang="en-US" dirty="0" smtClean="0"/>
              <a:t>若 </a:t>
            </a:r>
            <a:r>
              <a:rPr lang="en-US" altLang="zh-CN" i="1" dirty="0" smtClean="0">
                <a:latin typeface="Symbol" pitchFamily="18" charset="2"/>
              </a:rPr>
              <a:t>j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u</a:t>
            </a:r>
            <a:r>
              <a:rPr lang="en-US" altLang="zh-CN" dirty="0" smtClean="0"/>
              <a:t>) − </a:t>
            </a:r>
            <a:r>
              <a:rPr lang="en-US" altLang="zh-CN" i="1" dirty="0" smtClean="0"/>
              <a:t>u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  <a:sym typeface="Symbol" pitchFamily="18" charset="2"/>
              </a:rPr>
              <a:t></a:t>
            </a:r>
            <a:r>
              <a:rPr lang="en-US" altLang="zh-CN" dirty="0" smtClean="0">
                <a:sym typeface="Symbol" pitchFamily="18" charset="2"/>
              </a:rPr>
              <a:t> 0</a:t>
            </a:r>
            <a:r>
              <a:rPr lang="zh-CN" altLang="en-US" dirty="0" smtClean="0">
                <a:sym typeface="Symbol" pitchFamily="18" charset="2"/>
              </a:rPr>
              <a:t>，则               ， </a:t>
            </a:r>
            <a:r>
              <a:rPr lang="en-US" altLang="zh-CN" i="1" dirty="0" smtClean="0">
                <a:sym typeface="Symbol" pitchFamily="18" charset="2"/>
              </a:rPr>
              <a:t>y</a:t>
            </a:r>
            <a:r>
              <a:rPr lang="zh-CN" altLang="en-US" dirty="0" smtClean="0">
                <a:sym typeface="Symbol" pitchFamily="18" charset="2"/>
              </a:rPr>
              <a:t> </a:t>
            </a:r>
            <a:r>
              <a:rPr lang="en-US" altLang="zh-CN" dirty="0" smtClean="0">
                <a:sym typeface="Symbol" pitchFamily="18" charset="2"/>
              </a:rPr>
              <a:t>=</a:t>
            </a:r>
            <a:r>
              <a:rPr lang="zh-CN" altLang="en-US" dirty="0" smtClean="0">
                <a:sym typeface="Symbol" pitchFamily="18" charset="2"/>
              </a:rPr>
              <a:t> </a:t>
            </a:r>
            <a:r>
              <a:rPr lang="en-US" altLang="zh-CN" i="1" dirty="0" err="1" smtClean="0">
                <a:sym typeface="Symbol" pitchFamily="18" charset="2"/>
              </a:rPr>
              <a:t>Cx</a:t>
            </a:r>
            <a:r>
              <a:rPr lang="zh-CN" altLang="en-US" dirty="0" smtClean="0">
                <a:solidFill>
                  <a:srgbClr val="000000"/>
                </a:solidFill>
                <a:sym typeface="Symbol" pitchFamily="18" charset="2"/>
              </a:rPr>
              <a:t>（</a:t>
            </a:r>
            <a:r>
              <a:rPr lang="en-US" altLang="zh-CN" i="1" dirty="0" smtClean="0">
                <a:solidFill>
                  <a:srgbClr val="000000"/>
                </a:solidFill>
              </a:rPr>
              <a:t>C</a:t>
            </a:r>
            <a:r>
              <a:rPr lang="zh-CN" altLang="en-US" dirty="0" smtClean="0">
                <a:solidFill>
                  <a:srgbClr val="000000"/>
                </a:solidFill>
              </a:rPr>
              <a:t> 为</a:t>
            </a:r>
            <a:r>
              <a:rPr lang="zh-CN" altLang="en-US" dirty="0" smtClean="0">
                <a:solidFill>
                  <a:srgbClr val="FF0000"/>
                </a:solidFill>
              </a:rPr>
              <a:t>任意常数</a:t>
            </a:r>
            <a:r>
              <a:rPr lang="zh-CN" altLang="en-US" dirty="0" smtClean="0"/>
              <a:t>）</a:t>
            </a:r>
            <a:r>
              <a:rPr lang="en-US" altLang="zh-CN" dirty="0" smtClean="0"/>
              <a:t>.</a:t>
            </a:r>
            <a:endParaRPr lang="en-US" altLang="zh-CN" dirty="0" smtClean="0">
              <a:sym typeface="Symbol" pitchFamily="18" charset="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齐次方程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762250" y="1354138"/>
          <a:ext cx="2108200" cy="812800"/>
        </p:xfrm>
        <a:graphic>
          <a:graphicData uri="http://schemas.openxmlformats.org/presentationml/2006/ole">
            <p:oleObj spid="_x0000_s2050" name="Equation" r:id="rId3" imgW="1054080" imgH="406080" progId="Equation.DSMT4">
              <p:embed/>
            </p:oleObj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3451228" y="401638"/>
          <a:ext cx="1549400" cy="889000"/>
        </p:xfrm>
        <a:graphic>
          <a:graphicData uri="http://schemas.openxmlformats.org/presentationml/2006/ole">
            <p:oleObj spid="_x0000_s2051" name="Equation" r:id="rId4" imgW="774360" imgH="444240" progId="Equation.DSMT4">
              <p:embed/>
            </p:oleObj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3617913" y="2219325"/>
          <a:ext cx="2311400" cy="863600"/>
        </p:xfrm>
        <a:graphic>
          <a:graphicData uri="http://schemas.openxmlformats.org/presentationml/2006/ole">
            <p:oleObj spid="_x0000_s2052" name="Equation" r:id="rId5" imgW="1155600" imgH="431640" progId="Equation.DSMT4">
              <p:embed/>
            </p:oleObj>
          </a:graphicData>
        </a:graphic>
      </p:graphicFrame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563938" y="2376488"/>
            <a:ext cx="257175" cy="5286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5178425" y="2376488"/>
            <a:ext cx="257175" cy="5286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4397375" y="3540125"/>
          <a:ext cx="2870200" cy="812800"/>
        </p:xfrm>
        <a:graphic>
          <a:graphicData uri="http://schemas.openxmlformats.org/presentationml/2006/ole">
            <p:oleObj spid="_x0000_s2053" name="Equation" r:id="rId6" imgW="1434960" imgH="406080" progId="Equation.DSMT4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5919788" y="1354138"/>
          <a:ext cx="1854200" cy="812800"/>
        </p:xfrm>
        <a:graphic>
          <a:graphicData uri="http://schemas.openxmlformats.org/presentationml/2006/ole">
            <p:oleObj spid="_x0000_s2054" name="Equation" r:id="rId7" imgW="927000" imgH="406080" progId="Equation.DSMT4">
              <p:embed/>
            </p:oleObj>
          </a:graphicData>
        </a:graphic>
      </p:graphicFrame>
      <p:sp>
        <p:nvSpPr>
          <p:cNvPr id="20" name="左右箭头 19"/>
          <p:cNvSpPr/>
          <p:nvPr/>
        </p:nvSpPr>
        <p:spPr>
          <a:xfrm>
            <a:off x="5016500" y="1571625"/>
            <a:ext cx="769938" cy="377825"/>
          </a:xfrm>
          <a:prstGeom prst="leftRightArrow">
            <a:avLst/>
          </a:prstGeom>
          <a:ln w="285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9" name="Object 7"/>
          <p:cNvGraphicFramePr>
            <a:graphicFrameLocks noChangeAspect="1"/>
          </p:cNvGraphicFramePr>
          <p:nvPr/>
        </p:nvGraphicFramePr>
        <p:xfrm>
          <a:off x="2782888" y="4397375"/>
          <a:ext cx="1549400" cy="889000"/>
        </p:xfrm>
        <a:graphic>
          <a:graphicData uri="http://schemas.openxmlformats.org/presentationml/2006/ole">
            <p:oleObj spid="_x0000_s2055" name="Equation" r:id="rId8" imgW="774360" imgH="444240" progId="Equation.DSMT4">
              <p:embed/>
            </p:oleObj>
          </a:graphicData>
        </a:graphic>
      </p:graphicFrame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4743450" y="5457825"/>
            <a:ext cx="4000500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3538538" y="5316538"/>
          <a:ext cx="1016000" cy="812800"/>
        </p:xfrm>
        <a:graphic>
          <a:graphicData uri="http://schemas.openxmlformats.org/presentationml/2006/ole">
            <p:oleObj spid="_x0000_s2056" name="Equation" r:id="rId9" imgW="507960" imgH="406080" progId="Equation.DSMT4">
              <p:embed/>
            </p:oleObj>
          </a:graphicData>
        </a:graphic>
      </p:graphicFrame>
      <p:graphicFrame>
        <p:nvGraphicFramePr>
          <p:cNvPr id="5" name="Object 13"/>
          <p:cNvGraphicFramePr>
            <a:graphicFrameLocks noChangeAspect="1"/>
          </p:cNvGraphicFramePr>
          <p:nvPr/>
        </p:nvGraphicFramePr>
        <p:xfrm>
          <a:off x="3538538" y="5286375"/>
          <a:ext cx="3606800" cy="889000"/>
        </p:xfrm>
        <a:graphic>
          <a:graphicData uri="http://schemas.openxmlformats.org/presentationml/2006/ole">
            <p:oleObj spid="_x0000_s2057" name="Equation" r:id="rId10" imgW="1803240" imgH="444240" progId="Equation.DSMT4">
              <p:embed/>
            </p:oleObj>
          </a:graphicData>
        </a:graphic>
      </p:graphicFrame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5049838" y="5438775"/>
            <a:ext cx="936625" cy="698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 flipH="1">
            <a:off x="5986463" y="5438775"/>
            <a:ext cx="468312" cy="698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6450013" y="5438775"/>
            <a:ext cx="714375" cy="698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57200" y="2214563"/>
            <a:ext cx="8229600" cy="928687"/>
          </a:xfrm>
          <a:prstGeom prst="roundRect">
            <a:avLst/>
          </a:prstGeom>
          <a:noFill/>
          <a:ln w="28575" cmpd="sng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457200" y="3143250"/>
            <a:ext cx="8229600" cy="2124075"/>
          </a:xfrm>
          <a:prstGeom prst="roundRect">
            <a:avLst/>
          </a:prstGeom>
          <a:noFill/>
          <a:ln w="28575" cmpd="sng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457200" y="5272088"/>
            <a:ext cx="8229600" cy="928687"/>
          </a:xfrm>
          <a:prstGeom prst="roundRect">
            <a:avLst/>
          </a:prstGeom>
          <a:noFill/>
          <a:ln w="28575" cmpd="sng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6253163" y="3571875"/>
            <a:ext cx="962025" cy="7858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5765800" y="401638"/>
          <a:ext cx="2921000" cy="812800"/>
        </p:xfrm>
        <a:graphic>
          <a:graphicData uri="http://schemas.openxmlformats.org/presentationml/2006/ole">
            <p:oleObj spid="_x0000_s2071" name="Equation" r:id="rId11" imgW="146016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9" grpId="0" animBg="1"/>
      <p:bldP spid="33" grpId="0" animBg="1"/>
      <p:bldP spid="34" grpId="0" animBg="1"/>
      <p:bldP spid="35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7880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求解微分方程                            ，其中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&lt; 0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i="1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微分方程可化为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令 </a:t>
            </a:r>
            <a:r>
              <a:rPr lang="en-US" altLang="zh-CN" i="1" smtClean="0">
                <a:solidFill>
                  <a:srgbClr val="FF0000"/>
                </a:solidFill>
              </a:rPr>
              <a:t>u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=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</a:rPr>
              <a:t> /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zh-CN" altLang="en-US" smtClean="0"/>
              <a:t>，则                                 ，即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若 </a:t>
            </a:r>
            <a:r>
              <a:rPr lang="en-US" altLang="zh-CN" i="1" smtClean="0"/>
              <a:t>u</a:t>
            </a:r>
            <a:r>
              <a:rPr lang="zh-CN" altLang="en-US" smtClean="0"/>
              <a:t> </a:t>
            </a:r>
            <a:r>
              <a:rPr lang="en-US" altLang="zh-CN" smtClean="0">
                <a:sym typeface="Symbol" pitchFamily="18" charset="2"/>
              </a:rPr>
              <a:t>&gt; 0</a:t>
            </a:r>
            <a:r>
              <a:rPr lang="zh-CN" altLang="en-US" smtClean="0">
                <a:sym typeface="Symbol" pitchFamily="18" charset="2"/>
              </a:rPr>
              <a:t>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从而                                     ，                                   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 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                                          ，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其中</a:t>
            </a:r>
            <a:endParaRPr lang="en-US" altLang="zh-CN" smtClean="0">
              <a:solidFill>
                <a:srgbClr val="000000"/>
              </a:solidFill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若 </a:t>
            </a:r>
            <a:r>
              <a:rPr lang="en-US" altLang="zh-CN" i="1" smtClean="0"/>
              <a:t>u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0</a:t>
            </a:r>
            <a:r>
              <a:rPr lang="zh-CN" altLang="en-US" smtClean="0">
                <a:sym typeface="Symbol" pitchFamily="18" charset="2"/>
              </a:rPr>
              <a:t>，则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zh-CN" altLang="en-US" smtClean="0">
                <a:sym typeface="Symbol" pitchFamily="18" charset="2"/>
              </a:rPr>
              <a:t>  </a:t>
            </a:r>
            <a:r>
              <a:rPr lang="en-US" altLang="zh-CN" smtClean="0">
                <a:sym typeface="Symbol" pitchFamily="18" charset="2"/>
              </a:rPr>
              <a:t>0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（常数函数）</a:t>
            </a:r>
            <a:r>
              <a:rPr lang="zh-CN" altLang="en-US" smtClean="0">
                <a:sym typeface="Symbol" pitchFamily="18" charset="2"/>
              </a:rPr>
              <a:t>也是原方程的解</a:t>
            </a:r>
            <a:r>
              <a:rPr lang="zh-CN" altLang="en-US" smtClean="0"/>
              <a:t>．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143250" y="144463"/>
          <a:ext cx="2184400" cy="812800"/>
        </p:xfrm>
        <a:graphic>
          <a:graphicData uri="http://schemas.openxmlformats.org/presentationml/2006/ole">
            <p:oleObj spid="_x0000_s3074" name="Equation" r:id="rId3" imgW="1091880" imgH="40608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3500438" y="928688"/>
          <a:ext cx="1981200" cy="889000"/>
        </p:xfrm>
        <a:graphic>
          <a:graphicData uri="http://schemas.openxmlformats.org/presentationml/2006/ole">
            <p:oleObj spid="_x0000_s3075" name="Equation" r:id="rId4" imgW="990360" imgH="44424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714625" y="1901825"/>
          <a:ext cx="2463800" cy="812800"/>
        </p:xfrm>
        <a:graphic>
          <a:graphicData uri="http://schemas.openxmlformats.org/presentationml/2006/ole">
            <p:oleObj spid="_x0000_s3076" name="Equation" r:id="rId5" imgW="1231560" imgH="406080" progId="Equation.DSMT4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5792788" y="1901825"/>
          <a:ext cx="1803400" cy="812800"/>
        </p:xfrm>
        <a:graphic>
          <a:graphicData uri="http://schemas.openxmlformats.org/presentationml/2006/ole">
            <p:oleObj spid="_x0000_s3077" name="Equation" r:id="rId6" imgW="901440" imgH="406080" progId="Equation.DSMT4">
              <p:embed/>
            </p:oleObj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2339975" y="2786063"/>
          <a:ext cx="2006600" cy="863600"/>
        </p:xfrm>
        <a:graphic>
          <a:graphicData uri="http://schemas.openxmlformats.org/presentationml/2006/ole">
            <p:oleObj spid="_x0000_s3078" name="Equation" r:id="rId7" imgW="1002960" imgH="431640" progId="Equation.DSMT4">
              <p:embed/>
            </p:oleObj>
          </a:graphicData>
        </a:graphic>
      </p:graphicFrame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328863" y="2928938"/>
            <a:ext cx="257175" cy="5286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594100" y="2928938"/>
            <a:ext cx="257175" cy="5286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1301750" y="3808413"/>
          <a:ext cx="2794000" cy="482600"/>
        </p:xfrm>
        <a:graphic>
          <a:graphicData uri="http://schemas.openxmlformats.org/presentationml/2006/ole">
            <p:oleObj spid="_x0000_s3079" name="Equation" r:id="rId8" imgW="1396800" imgH="241200" progId="Equation.DSMT4">
              <p:embed/>
            </p:oleObj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4368800" y="3643313"/>
          <a:ext cx="2794000" cy="812800"/>
        </p:xfrm>
        <a:graphic>
          <a:graphicData uri="http://schemas.openxmlformats.org/presentationml/2006/ole">
            <p:oleObj spid="_x0000_s3080" name="Equation" r:id="rId9" imgW="1396800" imgH="406080" progId="Equation.DSMT4">
              <p:embed/>
            </p:oleObj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1439863" y="4608513"/>
          <a:ext cx="2489200" cy="558800"/>
        </p:xfrm>
        <a:graphic>
          <a:graphicData uri="http://schemas.openxmlformats.org/presentationml/2006/ole">
            <p:oleObj spid="_x0000_s3081" name="Equation" r:id="rId10" imgW="1244520" imgH="279360" progId="Equation.DSMT4">
              <p:embed/>
            </p:oleObj>
          </a:graphicData>
        </a:graphic>
      </p:graphicFrame>
      <p:graphicFrame>
        <p:nvGraphicFramePr>
          <p:cNvPr id="15" name="Object 11"/>
          <p:cNvGraphicFramePr>
            <a:graphicFrameLocks noChangeAspect="1"/>
          </p:cNvGraphicFramePr>
          <p:nvPr/>
        </p:nvGraphicFramePr>
        <p:xfrm>
          <a:off x="4786313" y="4772025"/>
          <a:ext cx="1981200" cy="406400"/>
        </p:xfrm>
        <a:graphic>
          <a:graphicData uri="http://schemas.openxmlformats.org/presentationml/2006/ole">
            <p:oleObj spid="_x0000_s3082" name="Equation" r:id="rId11" imgW="990360" imgH="203040" progId="Equation.DSMT4">
              <p:embed/>
            </p:oleObj>
          </a:graphicData>
        </a:graphic>
      </p:graphicFrame>
      <p:cxnSp>
        <p:nvCxnSpPr>
          <p:cNvPr id="17" name="直接连接符 16"/>
          <p:cNvCxnSpPr/>
          <p:nvPr/>
        </p:nvCxnSpPr>
        <p:spPr>
          <a:xfrm rot="16200000" flipH="1">
            <a:off x="2714625" y="2185988"/>
            <a:ext cx="285750" cy="2857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200000" flipH="1">
            <a:off x="4071938" y="2185988"/>
            <a:ext cx="285750" cy="2857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4186238" y="942975"/>
            <a:ext cx="1214437" cy="91440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8" name="组合 22"/>
          <p:cNvGrpSpPr>
            <a:grpSpLocks/>
          </p:cNvGrpSpPr>
          <p:nvPr/>
        </p:nvGrpSpPr>
        <p:grpSpPr bwMode="auto">
          <a:xfrm>
            <a:off x="6786563" y="742950"/>
            <a:ext cx="914400" cy="928688"/>
            <a:chOff x="6786578" y="742930"/>
            <a:chExt cx="914400" cy="928694"/>
          </a:xfrm>
        </p:grpSpPr>
        <p:sp>
          <p:nvSpPr>
            <p:cNvPr id="21" name="线形标注 2 20"/>
            <p:cNvSpPr/>
            <p:nvPr/>
          </p:nvSpPr>
          <p:spPr>
            <a:xfrm>
              <a:off x="6786578" y="742930"/>
              <a:ext cx="914400" cy="928694"/>
            </a:xfrm>
            <a:prstGeom prst="borderCallout2">
              <a:avLst>
                <a:gd name="adj1" fmla="val 23365"/>
                <a:gd name="adj2" fmla="val -11459"/>
                <a:gd name="adj3" fmla="val 23365"/>
                <a:gd name="adj4" fmla="val -77605"/>
                <a:gd name="adj5" fmla="val 80193"/>
                <a:gd name="adj6" fmla="val -152916"/>
              </a:avLst>
            </a:prstGeom>
            <a:noFill/>
            <a:ln w="28575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7" name="Object 17"/>
            <p:cNvGraphicFramePr>
              <a:graphicFrameLocks noChangeAspect="1"/>
            </p:cNvGraphicFramePr>
            <p:nvPr/>
          </p:nvGraphicFramePr>
          <p:xfrm>
            <a:off x="6799278" y="763568"/>
            <a:ext cx="889000" cy="887418"/>
          </p:xfrm>
          <a:graphic>
            <a:graphicData uri="http://schemas.openxmlformats.org/presentationml/2006/ole">
              <p:oleObj spid="_x0000_s3083" name="Equation" r:id="rId12" imgW="444240" imgH="444240" progId="Equation.DSMT4">
                <p:embed/>
              </p:oleObj>
            </a:graphicData>
          </a:graphic>
        </p:graphicFrame>
      </p:grp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3635375" y="3800475"/>
            <a:ext cx="431800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4284663" y="3670300"/>
            <a:ext cx="620712" cy="7588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5430838" y="1914525"/>
            <a:ext cx="2141537" cy="7858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0" grpId="0" animBg="1"/>
      <p:bldP spid="24" grpId="0" animBg="1"/>
      <p:bldP spid="25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求微分方程                        的通解．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习题</a:t>
            </a:r>
            <a:r>
              <a:rPr lang="en-US" altLang="zh-CN" smtClean="0">
                <a:solidFill>
                  <a:srgbClr val="FF0000"/>
                </a:solidFill>
              </a:rPr>
              <a:t>7 − 3</a:t>
            </a:r>
            <a:r>
              <a:rPr lang="zh-CN" altLang="en-US" smtClean="0">
                <a:solidFill>
                  <a:srgbClr val="FF0000"/>
                </a:solidFill>
              </a:rPr>
              <a:t>的</a:t>
            </a:r>
            <a:r>
              <a:rPr lang="en-US" altLang="zh-CN" smtClean="0">
                <a:solidFill>
                  <a:srgbClr val="FF0000"/>
                </a:solidFill>
              </a:rPr>
              <a:t>1(2)</a:t>
            </a:r>
            <a:r>
              <a:rPr lang="zh-CN" altLang="en-US" smtClean="0">
                <a:solidFill>
                  <a:srgbClr val="FF0000"/>
                </a:solidFill>
              </a:rPr>
              <a:t>答案：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练习题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19325" y="1357313"/>
          <a:ext cx="1752600" cy="812800"/>
        </p:xfrm>
        <a:graphic>
          <a:graphicData uri="http://schemas.openxmlformats.org/presentationml/2006/ole">
            <p:oleObj spid="_x0000_s4098" name="Equation" r:id="rId3" imgW="876240" imgH="4060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866900" y="2973388"/>
          <a:ext cx="5410200" cy="812800"/>
        </p:xfrm>
        <a:graphic>
          <a:graphicData uri="http://schemas.openxmlformats.org/presentationml/2006/ole">
            <p:oleObj spid="_x0000_s4099" name="Equation" r:id="rId4" imgW="2705040" imgH="4060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作业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7 − 3</a:t>
            </a:r>
          </a:p>
          <a:p>
            <a:pPr lvl="1"/>
            <a:r>
              <a:rPr lang="en-US" altLang="zh-CN" smtClean="0"/>
              <a:t>1(2)(3)</a:t>
            </a:r>
            <a:endParaRPr lang="zh-CN" altLang="en-US" smtClean="0"/>
          </a:p>
          <a:p>
            <a:pPr lvl="1"/>
            <a:r>
              <a:rPr lang="en-US" altLang="zh-CN" smtClean="0"/>
              <a:t>2(1)</a:t>
            </a:r>
          </a:p>
          <a:p>
            <a:pPr lvl="1"/>
            <a:r>
              <a:rPr lang="en-US" altLang="zh-CN" smtClean="0"/>
              <a:t>3</a:t>
            </a:r>
          </a:p>
          <a:p>
            <a:pPr lvl="1"/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6972</TotalTime>
  <Words>195</Words>
  <Application>Microsoft Office PowerPoint</Application>
  <PresentationFormat>全屏显示(4:3)</PresentationFormat>
  <Paragraphs>48</Paragraphs>
  <Slides>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Wingdings</vt:lpstr>
      <vt:lpstr>聚合</vt:lpstr>
      <vt:lpstr>MathType 6.0 Equation</vt:lpstr>
      <vt:lpstr>第七章    微分方程</vt:lpstr>
      <vt:lpstr>引言</vt:lpstr>
      <vt:lpstr>齐次方程</vt:lpstr>
      <vt:lpstr>幻灯片 4</vt:lpstr>
      <vt:lpstr>练习题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高等数学（上册）</dc:title>
  <dc:creator>cjl</dc:creator>
  <cp:lastModifiedBy>SONY</cp:lastModifiedBy>
  <cp:revision>510</cp:revision>
  <dcterms:created xsi:type="dcterms:W3CDTF">2010-09-04T05:21:04Z</dcterms:created>
  <dcterms:modified xsi:type="dcterms:W3CDTF">2020-12-24T10:32:07Z</dcterms:modified>
</cp:coreProperties>
</file>