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463" r:id="rId3"/>
    <p:sldId id="465" r:id="rId4"/>
    <p:sldId id="467" r:id="rId5"/>
    <p:sldId id="468" r:id="rId6"/>
    <p:sldId id="470" r:id="rId7"/>
    <p:sldId id="471" r:id="rId8"/>
    <p:sldId id="473" r:id="rId9"/>
    <p:sldId id="475" r:id="rId10"/>
    <p:sldId id="474" r:id="rId11"/>
    <p:sldId id="478" r:id="rId12"/>
    <p:sldId id="476" r:id="rId13"/>
    <p:sldId id="479" r:id="rId14"/>
    <p:sldId id="480" r:id="rId15"/>
    <p:sldId id="481" r:id="rId16"/>
    <p:sldId id="466" r:id="rId17"/>
    <p:sldId id="482" r:id="rId18"/>
    <p:sldId id="483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33CC33"/>
    <a:srgbClr val="FF0000"/>
    <a:srgbClr val="FFFF99"/>
    <a:srgbClr val="00CC66"/>
    <a:srgbClr val="FFFF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3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48.wmf"/><Relationship Id="rId1" Type="http://schemas.openxmlformats.org/officeDocument/2006/relationships/image" Target="../media/image53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4.wmf"/><Relationship Id="rId1" Type="http://schemas.openxmlformats.org/officeDocument/2006/relationships/image" Target="../media/image57.wmf"/><Relationship Id="rId6" Type="http://schemas.openxmlformats.org/officeDocument/2006/relationships/image" Target="../media/image8.wmf"/><Relationship Id="rId5" Type="http://schemas.openxmlformats.org/officeDocument/2006/relationships/image" Target="../media/image59.wmf"/><Relationship Id="rId4" Type="http://schemas.openxmlformats.org/officeDocument/2006/relationships/image" Target="../media/image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9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1.wmf"/><Relationship Id="rId1" Type="http://schemas.openxmlformats.org/officeDocument/2006/relationships/image" Target="../media/image22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32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1.wmf"/><Relationship Id="rId5" Type="http://schemas.openxmlformats.org/officeDocument/2006/relationships/image" Target="../media/image21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3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93F946A-E713-4174-96D8-D2A63C40BA21}" type="datetimeFigureOut">
              <a:rPr lang="zh-CN" altLang="en-US"/>
              <a:pPr>
                <a:defRPr/>
              </a:pPr>
              <a:t>2022/12/15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2FD178E-0E17-4DA3-A7BF-1B1E18AA44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EBC78F7-A690-49DB-AEDE-35D30C188708}" type="datetimeFigureOut">
              <a:rPr lang="zh-CN" altLang="en-US"/>
              <a:pPr>
                <a:defRPr/>
              </a:pPr>
              <a:t>2022/12/15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42A5782-3A1F-4BE4-8481-2D295C2D02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A4450E-D23B-4D78-8346-283304CACA55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zh-CN" i="1" smtClean="0">
                <a:solidFill>
                  <a:srgbClr val="0000FF"/>
                </a:solidFill>
              </a:rPr>
              <a:t>a</a:t>
            </a:r>
            <a:r>
              <a:rPr lang="en-US" altLang="zh-CN" smtClean="0">
                <a:solidFill>
                  <a:srgbClr val="0000FF"/>
                </a:solidFill>
              </a:rPr>
              <a:t>1(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), …, </a:t>
            </a:r>
            <a:r>
              <a:rPr lang="en-US" altLang="zh-CN" i="1" smtClean="0">
                <a:solidFill>
                  <a:srgbClr val="0000FF"/>
                </a:solidFill>
              </a:rPr>
              <a:t>an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 </a:t>
            </a:r>
            <a:r>
              <a:rPr lang="zh-CN" altLang="en-US" smtClean="0">
                <a:solidFill>
                  <a:srgbClr val="0000FF"/>
                </a:solidFill>
              </a:rPr>
              <a:t>和 </a:t>
            </a:r>
            <a:r>
              <a:rPr lang="en-US" altLang="zh-CN" i="1" smtClean="0">
                <a:solidFill>
                  <a:srgbClr val="0000FF"/>
                </a:solidFill>
              </a:rPr>
              <a:t>g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 </a:t>
            </a:r>
            <a:r>
              <a:rPr lang="zh-CN" altLang="en-US" smtClean="0">
                <a:solidFill>
                  <a:srgbClr val="0000FF"/>
                </a:solidFill>
              </a:rPr>
              <a:t>都是自变量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的已知函数．</a:t>
            </a: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1633CFA-D50E-40A6-B17D-D9E54695B129}" type="datetimeFigureOut">
              <a:rPr lang="zh-CN" altLang="en-US"/>
              <a:pPr>
                <a:defRPr/>
              </a:pPr>
              <a:t>2022/12/15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025C21F-20AC-4587-ABB2-847BCBB439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E8392-06CD-4645-928B-16BFFE2D9631}" type="datetimeFigureOut">
              <a:rPr lang="zh-CN" altLang="en-US"/>
              <a:pPr>
                <a:defRPr/>
              </a:pPr>
              <a:t>2022/12/15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5DBF7-2A57-4B62-AF6B-0EC721A58A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8C4C2-2FBD-4D9D-A660-07392547BB13}" type="datetimeFigureOut">
              <a:rPr lang="zh-CN" altLang="en-US"/>
              <a:pPr>
                <a:defRPr/>
              </a:pPr>
              <a:t>2022/12/15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B4ECC-EF1C-4B6F-B3A4-C2CB654E2E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7AA6E-49C1-4685-B170-35096BFE8218}" type="datetimeFigureOut">
              <a:rPr lang="zh-CN" altLang="en-US"/>
              <a:pPr>
                <a:defRPr/>
              </a:pPr>
              <a:t>2022/12/15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A776A-75D1-421D-AC6D-F0068BD81A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BFF06-2E76-4CBB-A523-6DF5E9EC4595}" type="datetimeFigureOut">
              <a:rPr lang="zh-CN" altLang="en-US"/>
              <a:pPr>
                <a:defRPr/>
              </a:pPr>
              <a:t>2022/12/15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2B5B0-1864-4C0C-BD7D-7DD729DF17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F7BC0-D759-4EDB-BC25-8E48CC5AB3E4}" type="datetimeFigureOut">
              <a:rPr lang="zh-CN" altLang="en-US"/>
              <a:pPr>
                <a:defRPr/>
              </a:pPr>
              <a:t>2022/12/15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D4E7C-BBAD-4520-982E-7762C31DB4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003E3-D2E9-4CB2-AA88-C8BF4EF018D9}" type="datetimeFigureOut">
              <a:rPr lang="zh-CN" altLang="en-US"/>
              <a:pPr>
                <a:defRPr/>
              </a:pPr>
              <a:t>2022/12/15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173A9-1E4D-4B64-B591-E3485F4B3F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4BAF5-8071-44BF-A334-28EF93E6A209}" type="datetimeFigureOut">
              <a:rPr lang="zh-CN" altLang="en-US"/>
              <a:pPr>
                <a:defRPr/>
              </a:pPr>
              <a:t>2022/12/15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08967-8004-4920-ADD7-DE1BDDFF9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8FC0B-B53F-4779-BAC6-9906F774BE6F}" type="datetimeFigureOut">
              <a:rPr lang="zh-CN" altLang="en-US"/>
              <a:pPr>
                <a:defRPr/>
              </a:pPr>
              <a:t>2022/12/15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347A-3374-42FE-8886-50C7ABBBE7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741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31641677-24EE-421A-931A-3B236B8FB509}" type="datetimeFigureOut">
              <a:rPr lang="zh-CN" altLang="en-US"/>
              <a:pPr>
                <a:defRPr/>
              </a:pPr>
              <a:t>2022/12/15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E92CB53-5517-44F4-934F-0FF859CE5E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5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6.bin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slide" Target="slide4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slide" Target="slide5.xml"/><Relationship Id="rId9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slide" Target="slide3.xml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a typeface="楷体_GB2312"/>
              </a:rPr>
              <a:t>第七章    微分方程</a:t>
            </a:r>
            <a:endParaRPr lang="zh-CN" altLang="en-US" dirty="0">
              <a:ea typeface="楷体_GB2312"/>
            </a:endParaRPr>
          </a:p>
        </p:txBody>
      </p:sp>
      <p:sp>
        <p:nvSpPr>
          <p:cNvPr id="19459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100000"/>
              </a:lnSpc>
              <a:spcBef>
                <a:spcPts val="400"/>
              </a:spcBef>
            </a:pPr>
            <a:r>
              <a:rPr lang="zh-CN" altLang="en-US" smtClean="0"/>
              <a:t>第四节    一阶线性微分方程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7054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求微分方程                            的通解．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解法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常数变易法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66737" indent="-457200">
              <a:buClrTx/>
              <a:buSzPct val="100000"/>
              <a:buFont typeface="+mj-ea"/>
              <a:buAutoNum type="circleNumDbPlain"/>
              <a:defRPr/>
            </a:pPr>
            <a:r>
              <a:rPr lang="zh-CN" altLang="en-US" dirty="0" smtClean="0"/>
              <a:t>求对应的齐次方程的通解．</a:t>
            </a:r>
            <a:endParaRPr lang="en-US" altLang="zh-CN" dirty="0" smtClean="0"/>
          </a:p>
          <a:p>
            <a:pPr marL="566737" indent="-457200">
              <a:defRPr/>
            </a:pPr>
            <a:r>
              <a:rPr lang="zh-CN" altLang="en-US" dirty="0" smtClean="0"/>
              <a:t>若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/>
              </a:rPr>
              <a:t> 0</a:t>
            </a:r>
            <a:r>
              <a:rPr lang="zh-CN" altLang="en-US" dirty="0" smtClean="0">
                <a:sym typeface="Symbol"/>
              </a:rPr>
              <a:t>，则</a:t>
            </a:r>
            <a:endParaRPr lang="en-US" altLang="zh-CN" dirty="0" smtClean="0">
              <a:sym typeface="Symbol"/>
            </a:endParaRPr>
          </a:p>
          <a:p>
            <a:pPr marL="566737" indent="-457200">
              <a:buClrTx/>
              <a:buSzPct val="100000"/>
              <a:buFont typeface="Wingdings 3" pitchFamily="18" charset="2"/>
              <a:buNone/>
              <a:defRPr/>
            </a:pPr>
            <a:endParaRPr lang="en-US" altLang="zh-CN" dirty="0" smtClean="0">
              <a:sym typeface="Symbol"/>
            </a:endParaRPr>
          </a:p>
          <a:p>
            <a:pPr marL="566737" indent="-457200">
              <a:buClrTx/>
              <a:buSzPct val="100000"/>
              <a:buFont typeface="Wingdings 3" pitchFamily="18" charset="2"/>
              <a:buNone/>
              <a:defRPr/>
            </a:pPr>
            <a:endParaRPr lang="en-US" altLang="zh-CN" dirty="0" smtClean="0">
              <a:sym typeface="Symbol"/>
            </a:endParaRPr>
          </a:p>
          <a:p>
            <a:pPr marL="566737" indent="-457200">
              <a:buClrTx/>
              <a:buSzPct val="100000"/>
              <a:buFont typeface="Wingdings 3" pitchFamily="18" charset="2"/>
              <a:buNone/>
              <a:defRPr/>
            </a:pPr>
            <a:endParaRPr lang="en-US" altLang="zh-CN" dirty="0" smtClean="0">
              <a:sym typeface="Symbol"/>
            </a:endParaRPr>
          </a:p>
          <a:p>
            <a:pPr marL="566737" indent="-457200">
              <a:buClrTx/>
              <a:buSzPct val="100000"/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若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= 0</a:t>
            </a:r>
            <a:r>
              <a:rPr lang="zh-CN" altLang="en-US" dirty="0" smtClean="0">
                <a:sym typeface="Symbol" pitchFamily="18" charset="2"/>
              </a:rPr>
              <a:t>，则 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y</a:t>
            </a:r>
            <a:r>
              <a:rPr lang="zh-CN" altLang="en-US" dirty="0" smtClean="0">
                <a:solidFill>
                  <a:srgbClr val="000000"/>
                </a:solidFill>
                <a:sym typeface="Symbol" pitchFamily="18" charset="2"/>
              </a:rPr>
              <a:t>  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0 </a:t>
            </a:r>
            <a:r>
              <a:rPr lang="zh-CN" altLang="en-US" dirty="0" smtClean="0">
                <a:solidFill>
                  <a:srgbClr val="000000"/>
                </a:solidFill>
                <a:sym typeface="Symbol" pitchFamily="18" charset="2"/>
              </a:rPr>
              <a:t>也是方程的解．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  <a:sym typeface="Symbol" pitchFamily="18" charset="2"/>
              </a:rPr>
              <a:t>综上所述，齐次方程的通解为            （</a:t>
            </a:r>
            <a:r>
              <a:rPr lang="en-US" altLang="zh-CN" i="1" dirty="0" smtClean="0">
                <a:solidFill>
                  <a:srgbClr val="000000"/>
                </a:solidFill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</a:rPr>
              <a:t> 为</a:t>
            </a:r>
            <a:r>
              <a:rPr lang="zh-CN" altLang="en-US" dirty="0" smtClean="0">
                <a:solidFill>
                  <a:srgbClr val="FF0000"/>
                </a:solidFill>
              </a:rPr>
              <a:t>任意常数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000000"/>
                </a:solidFill>
              </a:rPr>
              <a:t>．</a:t>
            </a:r>
            <a:endParaRPr lang="zh-CN" alt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71788" y="100013"/>
          <a:ext cx="2006600" cy="812800"/>
        </p:xfrm>
        <a:graphic>
          <a:graphicData uri="http://schemas.openxmlformats.org/presentationml/2006/ole">
            <p:oleObj spid="_x0000_s9218" name="Equation" r:id="rId3" imgW="1002960" imgH="40608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929188" y="1401763"/>
          <a:ext cx="1498600" cy="812800"/>
        </p:xfrm>
        <a:graphic>
          <a:graphicData uri="http://schemas.openxmlformats.org/presentationml/2006/ole">
            <p:oleObj spid="_x0000_s9219" name="Equation" r:id="rId4" imgW="749160" imgH="40608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127500" y="158750"/>
            <a:ext cx="730250" cy="7143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663700" y="2571750"/>
          <a:ext cx="6604000" cy="1828800"/>
        </p:xfrm>
        <a:graphic>
          <a:graphicData uri="http://schemas.openxmlformats.org/presentationml/2006/ole">
            <p:oleObj spid="_x0000_s9220" name="Equation" r:id="rId5" imgW="3301920" imgH="91440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957888" y="2571750"/>
            <a:ext cx="1071562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7029450" y="2571750"/>
            <a:ext cx="1214438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314700" y="2571750"/>
            <a:ext cx="5057775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657350" y="3500438"/>
            <a:ext cx="1271588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643313" y="3500438"/>
            <a:ext cx="2297112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4672013" y="5172075"/>
          <a:ext cx="863600" cy="812800"/>
        </p:xfrm>
        <a:graphic>
          <a:graphicData uri="http://schemas.openxmlformats.org/presentationml/2006/ole">
            <p:oleObj spid="_x0000_s9221" name="Equation" r:id="rId6" imgW="431640" imgH="406080" progId="Equation.DSMT4">
              <p:embed/>
            </p:oleObj>
          </a:graphicData>
        </a:graphic>
      </p:graphicFrame>
      <p:sp>
        <p:nvSpPr>
          <p:cNvPr id="6" name="矩形 16"/>
          <p:cNvSpPr>
            <a:spLocks noChangeArrowheads="1"/>
          </p:cNvSpPr>
          <p:nvPr/>
        </p:nvSpPr>
        <p:spPr bwMode="auto">
          <a:xfrm flipH="1">
            <a:off x="5940425" y="3500438"/>
            <a:ext cx="647700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求微分方程                            的通解．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>
                <a:solidFill>
                  <a:srgbClr val="FF0000"/>
                </a:solidFill>
              </a:rPr>
              <a:t>常数变易法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ClrTx/>
              <a:buSzPct val="100000"/>
              <a:buFontTx/>
              <a:buAutoNum type="circleNumDbPlain" startAt="2"/>
            </a:pPr>
            <a:r>
              <a:rPr lang="zh-CN" altLang="en-US" smtClean="0"/>
              <a:t>设题设方程的通解为                 ，</a:t>
            </a:r>
            <a:endParaRPr lang="en-US" altLang="zh-CN" smtClean="0"/>
          </a:p>
          <a:p>
            <a:pPr>
              <a:buClrTx/>
              <a:buSzPct val="100000"/>
              <a:buFontTx/>
              <a:buAutoNum type="circleNumDbPlain" startAt="2"/>
            </a:pPr>
            <a:endParaRPr lang="en-US" altLang="zh-CN" smtClean="0"/>
          </a:p>
          <a:p>
            <a:pPr>
              <a:buClrTx/>
              <a:buSzPct val="100000"/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于是 </a:t>
            </a:r>
            <a:endParaRPr lang="en-US" altLang="zh-CN" smtClean="0"/>
          </a:p>
          <a:p>
            <a:pPr>
              <a:buClrTx/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>
              <a:buClrTx/>
              <a:buSzPct val="100000"/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把</a:t>
            </a:r>
            <a:r>
              <a:rPr lang="en-US" altLang="zh-CN" smtClean="0"/>
              <a:t>(1)</a:t>
            </a:r>
            <a:r>
              <a:rPr lang="zh-CN" altLang="en-US" smtClean="0"/>
              <a:t>、</a:t>
            </a:r>
            <a:r>
              <a:rPr lang="en-US" altLang="zh-CN" smtClean="0"/>
              <a:t>(2)</a:t>
            </a:r>
            <a:r>
              <a:rPr lang="zh-CN" altLang="en-US" smtClean="0"/>
              <a:t>式代入原方程得</a:t>
            </a:r>
            <a:endParaRPr lang="en-US" altLang="zh-CN" smtClean="0"/>
          </a:p>
          <a:p>
            <a:pPr>
              <a:buClrTx/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>
              <a:buClrTx/>
              <a:buSzPct val="100000"/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所求通解为                                ，其中 </a:t>
            </a:r>
            <a:r>
              <a:rPr lang="en-US" altLang="zh-CN" i="1" smtClean="0"/>
              <a:t>C</a:t>
            </a:r>
            <a:r>
              <a:rPr lang="zh-CN" altLang="en-US" smtClean="0"/>
              <a:t> 为任意常数．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71788" y="100013"/>
          <a:ext cx="2006600" cy="812800"/>
        </p:xfrm>
        <a:graphic>
          <a:graphicData uri="http://schemas.openxmlformats.org/presentationml/2006/ole">
            <p:oleObj spid="_x0000_s10242" name="Equation" r:id="rId3" imgW="100296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547813" y="2328863"/>
          <a:ext cx="2590800" cy="812800"/>
        </p:xfrm>
        <a:graphic>
          <a:graphicData uri="http://schemas.openxmlformats.org/presentationml/2006/ole">
            <p:oleObj spid="_x0000_s10243" name="Equation" r:id="rId4" imgW="1295280" imgH="40608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127500" y="158750"/>
            <a:ext cx="730250" cy="7143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781425" y="1457325"/>
          <a:ext cx="1219200" cy="812800"/>
        </p:xfrm>
        <a:graphic>
          <a:graphicData uri="http://schemas.openxmlformats.org/presentationml/2006/ole">
            <p:oleObj spid="_x0000_s10244" name="Equation" r:id="rId5" imgW="609480" imgH="40608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659313" y="3494088"/>
          <a:ext cx="1727200" cy="406400"/>
        </p:xfrm>
        <a:graphic>
          <a:graphicData uri="http://schemas.openxmlformats.org/presentationml/2006/ole">
            <p:oleObj spid="_x0000_s10245" name="Equation" r:id="rId6" imgW="863280" imgH="2030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572250" y="3494088"/>
          <a:ext cx="2413000" cy="406400"/>
        </p:xfrm>
        <a:graphic>
          <a:graphicData uri="http://schemas.openxmlformats.org/presentationml/2006/ole">
            <p:oleObj spid="_x0000_s10246" name="Equation" r:id="rId7" imgW="1206360" imgH="203040" progId="Equation.DSMT4">
              <p:embed/>
            </p:oleObj>
          </a:graphicData>
        </a:graphic>
      </p:graphicFrame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313363" y="1619250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313363" y="2505075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20938" y="4086225"/>
          <a:ext cx="2438400" cy="812800"/>
        </p:xfrm>
        <a:graphic>
          <a:graphicData uri="http://schemas.openxmlformats.org/presentationml/2006/ole">
            <p:oleObj spid="_x0000_s10247" name="Equation" r:id="rId8" imgW="121896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08146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求微分方程 </a:t>
            </a:r>
            <a:r>
              <a:rPr lang="en-US" altLang="zh-CN" i="1" dirty="0" smtClean="0"/>
              <a:t>y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dx</a:t>
            </a:r>
            <a:r>
              <a:rPr lang="en-US" altLang="zh-CN" dirty="0" smtClean="0"/>
              <a:t> + (2</a:t>
            </a:r>
            <a:r>
              <a:rPr lang="en-US" altLang="zh-CN" i="1" dirty="0" smtClean="0"/>
              <a:t>xy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− 1) </a:t>
            </a:r>
            <a:r>
              <a:rPr lang="en-US" altLang="zh-CN" i="1" dirty="0" err="1" smtClean="0"/>
              <a:t>dy</a:t>
            </a:r>
            <a:r>
              <a:rPr lang="zh-CN" altLang="en-US" dirty="0" smtClean="0"/>
              <a:t> </a:t>
            </a:r>
            <a:r>
              <a:rPr lang="en-US" altLang="zh-CN" dirty="0" smtClean="0"/>
              <a:t>= 0 </a:t>
            </a:r>
            <a:r>
              <a:rPr lang="zh-CN" altLang="en-US" dirty="0" smtClean="0"/>
              <a:t>的通解．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分析：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如果把 </a:t>
            </a:r>
            <a:r>
              <a:rPr lang="en-US" altLang="zh-CN" i="1" dirty="0" smtClean="0">
                <a:solidFill>
                  <a:srgbClr val="FF0000"/>
                </a:solidFill>
              </a:rPr>
              <a:t>y</a:t>
            </a:r>
            <a:r>
              <a:rPr lang="zh-CN" altLang="en-US" dirty="0" smtClean="0"/>
              <a:t> 看作 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zh-CN" altLang="en-US" dirty="0" smtClean="0"/>
              <a:t> 的函数，两边同时除以 </a:t>
            </a:r>
            <a:r>
              <a:rPr lang="en-US" altLang="zh-CN" i="1" dirty="0" err="1" smtClean="0">
                <a:solidFill>
                  <a:srgbClr val="0000FF"/>
                </a:solidFill>
              </a:rPr>
              <a:t>dx</a:t>
            </a:r>
            <a:r>
              <a:rPr lang="zh-CN" altLang="en-US" dirty="0" smtClean="0"/>
              <a:t>，则原方程化为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 algn="r"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（一阶非线性方程）</a:t>
            </a:r>
            <a:r>
              <a:rPr lang="zh-CN" altLang="en-US" dirty="0" smtClean="0"/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如果把 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zh-CN" altLang="en-US" dirty="0" smtClean="0"/>
              <a:t> 看作 </a:t>
            </a:r>
            <a:r>
              <a:rPr lang="en-US" altLang="zh-CN" i="1" dirty="0" smtClean="0">
                <a:solidFill>
                  <a:srgbClr val="FF0000"/>
                </a:solidFill>
              </a:rPr>
              <a:t>y</a:t>
            </a:r>
            <a:r>
              <a:rPr lang="zh-CN" altLang="en-US" dirty="0" smtClean="0"/>
              <a:t> 的函数，两边同时除以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dy</a:t>
            </a:r>
            <a:r>
              <a:rPr lang="zh-CN" altLang="en-US" dirty="0" smtClean="0"/>
              <a:t>，则原方程化为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 algn="r"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（一阶非齐次线性方程）</a:t>
            </a:r>
            <a:r>
              <a:rPr lang="zh-CN" altLang="en-US" dirty="0" smtClean="0"/>
              <a:t>．</a:t>
            </a:r>
            <a:endParaRPr lang="en-US" altLang="zh-CN" dirty="0" smtClean="0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459038" y="3689350"/>
          <a:ext cx="2184400" cy="863600"/>
        </p:xfrm>
        <a:graphic>
          <a:graphicData uri="http://schemas.openxmlformats.org/presentationml/2006/ole">
            <p:oleObj spid="_x0000_s11266" name="Equation" r:id="rId3" imgW="1091880" imgH="43164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74838" y="1944688"/>
          <a:ext cx="2768600" cy="812800"/>
        </p:xfrm>
        <a:graphic>
          <a:graphicData uri="http://schemas.openxmlformats.org/presentationml/2006/ole">
            <p:oleObj spid="_x0000_s11267" name="Equation" r:id="rId4" imgW="1384200" imgH="40608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522413" y="4803775"/>
          <a:ext cx="6248400" cy="482600"/>
        </p:xfrm>
        <a:graphic>
          <a:graphicData uri="http://schemas.openxmlformats.org/presentationml/2006/ole">
            <p:oleObj spid="_x0000_s11268" name="Equation" r:id="rId5" imgW="3124080" imgH="24120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522413" y="5589588"/>
          <a:ext cx="6248400" cy="482600"/>
        </p:xfrm>
        <a:graphic>
          <a:graphicData uri="http://schemas.openxmlformats.org/presentationml/2006/ole">
            <p:oleObj spid="_x0000_s11269" name="Equation" r:id="rId6" imgW="312408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6419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求微分方程 </a:t>
            </a:r>
            <a:r>
              <a:rPr lang="en-US" altLang="zh-CN" i="1" dirty="0" smtClean="0"/>
              <a:t>y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dx</a:t>
            </a:r>
            <a:r>
              <a:rPr lang="en-US" altLang="zh-CN" dirty="0" smtClean="0"/>
              <a:t> + (2</a:t>
            </a:r>
            <a:r>
              <a:rPr lang="en-US" altLang="zh-CN" i="1" dirty="0" smtClean="0"/>
              <a:t>xy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− 1) </a:t>
            </a:r>
            <a:r>
              <a:rPr lang="en-US" altLang="zh-CN" i="1" dirty="0" err="1" smtClean="0"/>
              <a:t>dy</a:t>
            </a:r>
            <a:r>
              <a:rPr lang="zh-CN" altLang="en-US" dirty="0" smtClean="0"/>
              <a:t> </a:t>
            </a:r>
            <a:r>
              <a:rPr lang="en-US" altLang="zh-CN" dirty="0" smtClean="0"/>
              <a:t>= 0 </a:t>
            </a:r>
            <a:r>
              <a:rPr lang="zh-CN" altLang="en-US" dirty="0" smtClean="0"/>
              <a:t>的通解．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解：</a:t>
            </a:r>
            <a:r>
              <a:rPr lang="zh-CN" altLang="en-US" dirty="0" smtClean="0"/>
              <a:t>如果把 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zh-CN" altLang="en-US" dirty="0" smtClean="0"/>
              <a:t> 看作 </a:t>
            </a:r>
            <a:r>
              <a:rPr lang="en-US" altLang="zh-CN" i="1" dirty="0" smtClean="0">
                <a:solidFill>
                  <a:srgbClr val="FF0000"/>
                </a:solidFill>
              </a:rPr>
              <a:t>y</a:t>
            </a:r>
            <a:r>
              <a:rPr lang="zh-CN" altLang="en-US" dirty="0" smtClean="0"/>
              <a:t> 的函数，则原方程可化为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ClrTx/>
              <a:buSzPct val="100000"/>
              <a:buFontTx/>
              <a:buAutoNum type="circleNumDbPlain"/>
            </a:pPr>
            <a:r>
              <a:rPr lang="zh-CN" altLang="en-US" dirty="0" smtClean="0"/>
              <a:t>求对应的齐次方程的通解．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r>
              <a:rPr lang="zh-CN" altLang="en-US" dirty="0" smtClean="0"/>
              <a:t>若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 0</a:t>
            </a:r>
            <a:r>
              <a:rPr lang="zh-CN" altLang="en-US" dirty="0" smtClean="0">
                <a:sym typeface="Symbol" pitchFamily="18" charset="2"/>
              </a:rPr>
              <a:t>，则</a:t>
            </a:r>
            <a:endParaRPr lang="en-US" altLang="zh-CN" dirty="0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00"/>
              </a:solidFill>
              <a:sym typeface="Symbol" pitchFamily="18" charset="2"/>
            </a:endParaRPr>
          </a:p>
          <a:p>
            <a:r>
              <a:rPr lang="zh-CN" altLang="en-US" dirty="0" smtClean="0"/>
              <a:t>若 </a:t>
            </a:r>
            <a:r>
              <a:rPr lang="en-US" altLang="zh-CN" i="1" dirty="0" smtClean="0"/>
              <a:t>x </a:t>
            </a:r>
            <a:r>
              <a:rPr lang="en-US" altLang="zh-CN" dirty="0" smtClean="0">
                <a:sym typeface="Symbol" pitchFamily="18" charset="2"/>
              </a:rPr>
              <a:t>=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0</a:t>
            </a:r>
            <a:r>
              <a:rPr lang="zh-CN" altLang="en-US" dirty="0" smtClean="0">
                <a:sym typeface="Symbol" pitchFamily="18" charset="2"/>
              </a:rPr>
              <a:t>，则 </a:t>
            </a:r>
            <a:r>
              <a:rPr lang="en-US" altLang="zh-CN" i="1" dirty="0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sym typeface="Symbol" pitchFamily="18" charset="2"/>
              </a:rPr>
              <a:t>  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0 </a:t>
            </a:r>
            <a:r>
              <a:rPr lang="zh-CN" altLang="en-US" dirty="0" smtClean="0">
                <a:solidFill>
                  <a:srgbClr val="000000"/>
                </a:solidFill>
                <a:sym typeface="Symbol" pitchFamily="18" charset="2"/>
              </a:rPr>
              <a:t>也是方程的解．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00"/>
                </a:solidFill>
                <a:sym typeface="Symbol" pitchFamily="18" charset="2"/>
              </a:rPr>
              <a:t>综上所述，方程的通解为            （</a:t>
            </a:r>
            <a:r>
              <a:rPr lang="en-US" altLang="zh-CN" i="1" dirty="0" smtClean="0">
                <a:solidFill>
                  <a:srgbClr val="000000"/>
                </a:solidFill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</a:rPr>
              <a:t> 为</a:t>
            </a:r>
            <a:r>
              <a:rPr lang="zh-CN" altLang="en-US" dirty="0" smtClean="0">
                <a:solidFill>
                  <a:srgbClr val="FF0000"/>
                </a:solidFill>
              </a:rPr>
              <a:t>任意常数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000000"/>
                </a:solidFill>
              </a:rPr>
              <a:t>．</a:t>
            </a:r>
            <a:endParaRPr lang="zh-CN" altLang="en-US" dirty="0" smtClean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441700" y="1851025"/>
          <a:ext cx="2260600" cy="863600"/>
        </p:xfrm>
        <a:graphic>
          <a:graphicData uri="http://schemas.openxmlformats.org/presentationml/2006/ole">
            <p:oleObj spid="_x0000_s12290" name="Equation" r:id="rId3" imgW="1130040" imgH="4316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816475" y="2786063"/>
          <a:ext cx="2184400" cy="863600"/>
        </p:xfrm>
        <a:graphic>
          <a:graphicData uri="http://schemas.openxmlformats.org/presentationml/2006/ole">
            <p:oleObj spid="_x0000_s12291" name="Equation" r:id="rId4" imgW="1091880" imgH="4316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14625" y="3643313"/>
          <a:ext cx="1600200" cy="863600"/>
        </p:xfrm>
        <a:graphic>
          <a:graphicData uri="http://schemas.openxmlformats.org/presentationml/2006/ole">
            <p:oleObj spid="_x0000_s12292" name="Equation" r:id="rId5" imgW="799920" imgH="43164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27538" y="3643313"/>
          <a:ext cx="2057400" cy="863600"/>
        </p:xfrm>
        <a:graphic>
          <a:graphicData uri="http://schemas.openxmlformats.org/presentationml/2006/ole">
            <p:oleObj spid="_x0000_s12293" name="Equation" r:id="rId6" imgW="1028520" imgH="43164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035425" y="5208588"/>
          <a:ext cx="965200" cy="863600"/>
        </p:xfrm>
        <a:graphic>
          <a:graphicData uri="http://schemas.openxmlformats.org/presentationml/2006/ole">
            <p:oleObj spid="_x0000_s12294" name="Equation" r:id="rId7" imgW="4824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1814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求微分方程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3</a:t>
            </a:r>
            <a:r>
              <a:rPr lang="en-US" altLang="zh-CN" smtClean="0"/>
              <a:t> </a:t>
            </a:r>
            <a:r>
              <a:rPr lang="en-US" altLang="zh-CN" i="1" smtClean="0"/>
              <a:t>dx</a:t>
            </a:r>
            <a:r>
              <a:rPr lang="en-US" altLang="zh-CN" smtClean="0"/>
              <a:t> + (2</a:t>
            </a:r>
            <a:r>
              <a:rPr lang="en-US" altLang="zh-CN" i="1" smtClean="0"/>
              <a:t>xy</a:t>
            </a:r>
            <a:r>
              <a:rPr lang="en-US" altLang="zh-CN" baseline="30000" smtClean="0"/>
              <a:t>2</a:t>
            </a:r>
            <a:r>
              <a:rPr lang="en-US" altLang="zh-CN" smtClean="0"/>
              <a:t> − 1) </a:t>
            </a:r>
            <a:r>
              <a:rPr lang="en-US" altLang="zh-CN" i="1" smtClean="0"/>
              <a:t>dy</a:t>
            </a:r>
            <a:r>
              <a:rPr lang="zh-CN" altLang="en-US" smtClean="0"/>
              <a:t> </a:t>
            </a:r>
            <a:r>
              <a:rPr lang="en-US" altLang="zh-CN" smtClean="0"/>
              <a:t>= 0 </a:t>
            </a:r>
            <a:r>
              <a:rPr lang="zh-CN" altLang="en-US" smtClean="0"/>
              <a:t>的通解．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ClrTx/>
              <a:buSzPct val="100000"/>
              <a:buFontTx/>
              <a:buAutoNum type="circleNumDbPlain" startAt="2"/>
            </a:pPr>
            <a:r>
              <a:rPr lang="zh-CN" altLang="en-US" smtClean="0"/>
              <a:t>设题设方程的通解为</a:t>
            </a:r>
            <a:endParaRPr lang="en-US" altLang="zh-CN" smtClean="0"/>
          </a:p>
          <a:p>
            <a:pPr>
              <a:buClrTx/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代入原方程得</a:t>
            </a:r>
            <a:endParaRPr lang="en-US" altLang="zh-CN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所求通解为                                ，其中 </a:t>
            </a:r>
            <a:r>
              <a:rPr lang="en-US" altLang="zh-CN" i="1" smtClean="0"/>
              <a:t>C</a:t>
            </a:r>
            <a:r>
              <a:rPr lang="zh-CN" altLang="en-US" smtClean="0"/>
              <a:t> 为任意常数．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756025" y="1922463"/>
          <a:ext cx="1320800" cy="863600"/>
        </p:xfrm>
        <a:graphic>
          <a:graphicData uri="http://schemas.openxmlformats.org/presentationml/2006/ole">
            <p:oleObj spid="_x0000_s13314" name="Equation" r:id="rId3" imgW="660240" imgH="431640" progId="Equation.DSMT4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357438" y="1000125"/>
          <a:ext cx="2260600" cy="863600"/>
        </p:xfrm>
        <a:graphic>
          <a:graphicData uri="http://schemas.openxmlformats.org/presentationml/2006/ole">
            <p:oleObj spid="_x0000_s13315" name="Equation" r:id="rId4" imgW="1130040" imgH="431640" progId="Equation.DSMT4">
              <p:embed/>
            </p:oleObj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2533650" y="3000375"/>
          <a:ext cx="1397000" cy="863600"/>
        </p:xfrm>
        <a:graphic>
          <a:graphicData uri="http://schemas.openxmlformats.org/presentationml/2006/ole">
            <p:oleObj spid="_x0000_s13316" name="Equation" r:id="rId5" imgW="698400" imgH="431640" progId="Equation.DSMT4">
              <p:embed/>
            </p:oleObj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4238625" y="3190875"/>
          <a:ext cx="2133600" cy="482600"/>
        </p:xfrm>
        <a:graphic>
          <a:graphicData uri="http://schemas.openxmlformats.org/presentationml/2006/ole">
            <p:oleObj spid="_x0000_s13317" name="Equation" r:id="rId6" imgW="1066680" imgH="241200" progId="Equation.DSMT4">
              <p:embed/>
            </p:oleObj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2195513" y="3743325"/>
          <a:ext cx="2336800" cy="863600"/>
        </p:xfrm>
        <a:graphic>
          <a:graphicData uri="http://schemas.openxmlformats.org/presentationml/2006/ole">
            <p:oleObj spid="_x0000_s13318" name="Equation" r:id="rId7" imgW="11682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r>
              <a:rPr lang="en-US" altLang="zh-CN" i="1" smtClean="0">
                <a:sym typeface="Symbol" pitchFamily="18" charset="2"/>
              </a:rPr>
              <a:t>n</a:t>
            </a:r>
            <a:r>
              <a:rPr lang="zh-CN" altLang="en-US" smtClean="0">
                <a:sym typeface="Symbol" pitchFamily="18" charset="2"/>
              </a:rPr>
              <a:t> 阶常微分方程的一般形式</a:t>
            </a:r>
            <a:endParaRPr lang="en-US" altLang="zh-CN" smtClean="0">
              <a:sym typeface="Symbol" pitchFamily="18" charset="2"/>
            </a:endParaRPr>
          </a:p>
          <a:p>
            <a:endParaRPr lang="en-US" altLang="zh-CN" i="1" smtClean="0">
              <a:sym typeface="Symbol" pitchFamily="18" charset="2"/>
            </a:endParaRPr>
          </a:p>
          <a:p>
            <a:r>
              <a:rPr lang="zh-CN" altLang="en-US" smtClean="0">
                <a:sym typeface="Symbol" pitchFamily="18" charset="2"/>
              </a:rPr>
              <a:t>一阶常微分方程的一般形式</a:t>
            </a:r>
            <a:endParaRPr lang="en-US" altLang="zh-CN" smtClean="0">
              <a:sym typeface="Symbol" pitchFamily="18" charset="2"/>
            </a:endParaRPr>
          </a:p>
          <a:p>
            <a:endParaRPr lang="en-US" altLang="zh-CN" i="1" smtClean="0">
              <a:sym typeface="Symbol" pitchFamily="18" charset="2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可分离变量的微分方程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齐次方程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endParaRPr lang="zh-CN" altLang="en-US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一阶线性微分方程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伯努利方程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引言</a:t>
            </a:r>
            <a:endParaRPr lang="zh-CN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784725" y="2214563"/>
          <a:ext cx="1701800" cy="812800"/>
        </p:xfrm>
        <a:graphic>
          <a:graphicData uri="http://schemas.openxmlformats.org/presentationml/2006/ole">
            <p:oleObj spid="_x0000_s14338" name="Equation" r:id="rId3" imgW="850680" imgH="40608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772025" y="3116263"/>
          <a:ext cx="2006600" cy="812800"/>
        </p:xfrm>
        <a:graphic>
          <a:graphicData uri="http://schemas.openxmlformats.org/presentationml/2006/ole">
            <p:oleObj spid="_x0000_s14339" name="Equation" r:id="rId4" imgW="1002960" imgH="4060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797425" y="4005263"/>
          <a:ext cx="1549400" cy="889000"/>
        </p:xfrm>
        <a:graphic>
          <a:graphicData uri="http://schemas.openxmlformats.org/presentationml/2006/ole">
            <p:oleObj spid="_x0000_s14340" name="Equation" r:id="rId5" imgW="774360" imgH="444240" progId="Equation.DSMT4">
              <p:embed/>
            </p:oleObj>
          </a:graphicData>
        </a:graphic>
      </p:graphicFrame>
      <p:sp>
        <p:nvSpPr>
          <p:cNvPr id="14346" name="Rectangle 7"/>
          <p:cNvSpPr>
            <a:spLocks noChangeArrowheads="1"/>
          </p:cNvSpPr>
          <p:nvPr/>
        </p:nvSpPr>
        <p:spPr bwMode="auto">
          <a:xfrm>
            <a:off x="7246938" y="3563938"/>
            <a:ext cx="1409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变量代换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cxnSp>
        <p:nvCxnSpPr>
          <p:cNvPr id="14347" name="AutoShape 11"/>
          <p:cNvCxnSpPr>
            <a:cxnSpLocks noChangeShapeType="1"/>
          </p:cNvCxnSpPr>
          <p:nvPr/>
        </p:nvCxnSpPr>
        <p:spPr bwMode="auto">
          <a:xfrm flipV="1">
            <a:off x="6784975" y="3529013"/>
            <a:ext cx="1588" cy="900112"/>
          </a:xfrm>
          <a:prstGeom prst="bentConnector3">
            <a:avLst>
              <a:gd name="adj1" fmla="val 25600009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stealth" w="lg" len="lg"/>
          </a:ln>
        </p:spPr>
      </p:cxn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4772025" y="4868863"/>
          <a:ext cx="2489200" cy="812800"/>
        </p:xfrm>
        <a:graphic>
          <a:graphicData uri="http://schemas.openxmlformats.org/presentationml/2006/ole">
            <p:oleObj spid="_x0000_s14341" name="Equation" r:id="rId6" imgW="1244520" imgH="406080" progId="Equation.DSMT4">
              <p:embed/>
            </p:oleObj>
          </a:graphicData>
        </a:graphic>
      </p:graphicFrame>
      <p:sp>
        <p:nvSpPr>
          <p:cNvPr id="14348" name="Rectangle 7"/>
          <p:cNvSpPr>
            <a:spLocks noChangeArrowheads="1"/>
          </p:cNvSpPr>
          <p:nvPr/>
        </p:nvSpPr>
        <p:spPr bwMode="auto">
          <a:xfrm>
            <a:off x="7105650" y="4652963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常数变易法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349" name="AutoShape 11"/>
          <p:cNvCxnSpPr>
            <a:cxnSpLocks noChangeShapeType="1"/>
          </p:cNvCxnSpPr>
          <p:nvPr/>
        </p:nvCxnSpPr>
        <p:spPr bwMode="auto">
          <a:xfrm flipV="1">
            <a:off x="8532813" y="3529013"/>
            <a:ext cx="1587" cy="1800225"/>
          </a:xfrm>
          <a:prstGeom prst="bentConnector3">
            <a:avLst>
              <a:gd name="adj1" fmla="val 25600009"/>
            </a:avLst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</p:spPr>
      </p:cxn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4772025" y="5759450"/>
          <a:ext cx="4038600" cy="812800"/>
        </p:xfrm>
        <a:graphic>
          <a:graphicData uri="http://schemas.openxmlformats.org/presentationml/2006/ole">
            <p:oleObj spid="_x0000_s14342" name="Equation" r:id="rId7" imgW="2019240" imgH="406080" progId="Equation.DSMT4">
              <p:embed/>
            </p:oleObj>
          </a:graphicData>
        </a:graphic>
      </p:graphicFrame>
      <p:cxnSp>
        <p:nvCxnSpPr>
          <p:cNvPr id="15" name="AutoShape 11"/>
          <p:cNvCxnSpPr>
            <a:cxnSpLocks noChangeShapeType="1"/>
          </p:cNvCxnSpPr>
          <p:nvPr/>
        </p:nvCxnSpPr>
        <p:spPr bwMode="auto">
          <a:xfrm flipH="1" flipV="1">
            <a:off x="4570413" y="5286375"/>
            <a:ext cx="1587" cy="900113"/>
          </a:xfrm>
          <a:prstGeom prst="bentConnector3">
            <a:avLst>
              <a:gd name="adj1" fmla="val 25600009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stealth" w="lg" len="lg"/>
          </a:ln>
        </p:spPr>
      </p:cxn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963863" y="5505450"/>
            <a:ext cx="1176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1−</a:t>
            </a:r>
            <a:r>
              <a:rPr lang="en-US" altLang="zh-CN" sz="2400" b="1" i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7812088" y="6021388"/>
            <a:ext cx="1081087" cy="34448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772025" y="1500188"/>
          <a:ext cx="3886200" cy="558800"/>
        </p:xfrm>
        <a:graphic>
          <a:graphicData uri="http://schemas.openxmlformats.org/presentationml/2006/ole">
            <p:oleObj spid="_x0000_s14343" name="Equation" r:id="rId8" imgW="194292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二、伯努利方程</a:t>
            </a:r>
            <a:endParaRPr lang="en-US" altLang="zh-CN" smtClean="0">
              <a:effectLst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5243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形如                                       的方程称为</a:t>
            </a:r>
            <a:r>
              <a:rPr lang="zh-CN" altLang="en-US" smtClean="0">
                <a:solidFill>
                  <a:srgbClr val="FF0000"/>
                </a:solidFill>
              </a:rPr>
              <a:t>伯努利方程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i="1" smtClean="0"/>
              <a:t>n</a:t>
            </a:r>
            <a:r>
              <a:rPr lang="zh-CN" altLang="en-US" smtClean="0"/>
              <a:t> 为常数且 </a:t>
            </a:r>
            <a:r>
              <a:rPr lang="en-US" altLang="zh-CN" i="1" smtClean="0"/>
              <a:t>n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 </a:t>
            </a:r>
            <a:r>
              <a:rPr lang="en-US" altLang="zh-CN" smtClean="0">
                <a:sym typeface="Symbol" pitchFamily="18" charset="2"/>
              </a:rPr>
              <a:t>0, 1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方程两端除以 </a:t>
            </a:r>
            <a:r>
              <a:rPr lang="en-US" altLang="zh-CN" i="1" smtClean="0"/>
              <a:t>y</a:t>
            </a:r>
            <a:r>
              <a:rPr lang="en-US" altLang="zh-CN" i="1" baseline="30000" smtClean="0"/>
              <a:t>n</a:t>
            </a:r>
            <a:r>
              <a:rPr lang="zh-CN" altLang="en-US" smtClean="0"/>
              <a:t>，得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令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1−</a:t>
            </a:r>
            <a:r>
              <a:rPr lang="en-US" altLang="zh-CN" i="1" baseline="30000" smtClean="0"/>
              <a:t>n</a:t>
            </a:r>
            <a:r>
              <a:rPr lang="zh-CN" altLang="en-US" smtClean="0"/>
              <a:t>，得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286000" y="1330325"/>
          <a:ext cx="2794000" cy="812800"/>
        </p:xfrm>
        <a:graphic>
          <a:graphicData uri="http://schemas.openxmlformats.org/presentationml/2006/ole">
            <p:oleObj spid="_x0000_s15362" name="Equation" r:id="rId3" imgW="1396800" imgH="406080" progId="Equation.DSMT4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524250" y="3128963"/>
          <a:ext cx="3378200" cy="812800"/>
        </p:xfrm>
        <a:graphic>
          <a:graphicData uri="http://schemas.openxmlformats.org/presentationml/2006/ole">
            <p:oleObj spid="_x0000_s15363" name="Equation" r:id="rId4" imgW="1688760" imgH="406080" progId="Equation.DSMT4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2711450" y="4030663"/>
          <a:ext cx="4191000" cy="812800"/>
        </p:xfrm>
        <a:graphic>
          <a:graphicData uri="http://schemas.openxmlformats.org/presentationml/2006/ole">
            <p:oleObj spid="_x0000_s15364" name="Equation" r:id="rId5" imgW="2095200" imgH="406080" progId="Equation.DSMT4">
              <p:embed/>
            </p:oleObj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070100" y="4094163"/>
          <a:ext cx="5003800" cy="685800"/>
        </p:xfrm>
        <a:graphic>
          <a:graphicData uri="http://schemas.openxmlformats.org/presentationml/2006/ole">
            <p:oleObj spid="_x0000_s15365" name="Equation" r:id="rId6" imgW="2501640" imgH="342720" progId="Equation.DSMT4">
              <p:embed/>
            </p:oleObj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2571750" y="5330825"/>
          <a:ext cx="4089400" cy="812800"/>
        </p:xfrm>
        <a:graphic>
          <a:graphicData uri="http://schemas.openxmlformats.org/presentationml/2006/ole">
            <p:oleObj spid="_x0000_s15366" name="Equation" r:id="rId7" imgW="2044440" imgH="406080" progId="Equation.DSMT4">
              <p:embed/>
            </p:oleObj>
          </a:graphicData>
        </a:graphic>
      </p:graphicFrame>
      <p:sp>
        <p:nvSpPr>
          <p:cNvPr id="12" name="圆角矩形标注 11"/>
          <p:cNvSpPr/>
          <p:nvPr/>
        </p:nvSpPr>
        <p:spPr>
          <a:xfrm>
            <a:off x="6357938" y="4786313"/>
            <a:ext cx="1643062" cy="714375"/>
          </a:xfrm>
          <a:prstGeom prst="wedgeRoundRectCallout">
            <a:avLst>
              <a:gd name="adj1" fmla="val -29395"/>
              <a:gd name="adj2" fmla="val 68408"/>
              <a:gd name="adj3" fmla="val 16667"/>
            </a:avLst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  <a:ea typeface="楷体_GB2312"/>
              </a:rPr>
              <a:t>一阶线性</a:t>
            </a:r>
            <a:endParaRPr lang="en-US" altLang="zh-CN" sz="2000" b="1" dirty="0">
              <a:solidFill>
                <a:srgbClr val="0000FF"/>
              </a:solidFill>
              <a:ea typeface="楷体_GB2312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  <a:ea typeface="楷体_GB2312"/>
              </a:rPr>
              <a:t>微分方程</a:t>
            </a:r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3506788" y="3186113"/>
            <a:ext cx="946150" cy="7143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4102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求微分方程 </a:t>
            </a:r>
            <a:r>
              <a:rPr lang="zh-CN" altLang="en-US" i="1" smtClean="0"/>
              <a:t>                               </a:t>
            </a:r>
            <a:r>
              <a:rPr lang="en-US" altLang="zh-CN" smtClean="0"/>
              <a:t> </a:t>
            </a:r>
            <a:r>
              <a:rPr lang="zh-CN" altLang="en-US" smtClean="0"/>
              <a:t>的通解．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这是一个伯努利方程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令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1−</a:t>
            </a:r>
            <a:r>
              <a:rPr lang="en-US" altLang="zh-CN" i="1" baseline="30000" smtClean="0"/>
              <a:t>n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−1</a:t>
            </a:r>
            <a:r>
              <a:rPr lang="zh-CN" altLang="en-US" smtClean="0"/>
              <a:t>，得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解得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回代得                                      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（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lang="zh-CN" altLang="en-US" smtClean="0">
                <a:solidFill>
                  <a:srgbClr val="000000"/>
                </a:solidFill>
              </a:rPr>
              <a:t> 为</a:t>
            </a:r>
            <a:r>
              <a:rPr lang="zh-CN" altLang="en-US" smtClean="0">
                <a:solidFill>
                  <a:srgbClr val="FF0000"/>
                </a:solidFill>
              </a:rPr>
              <a:t>任意常数</a:t>
            </a:r>
            <a:r>
              <a:rPr lang="zh-CN" altLang="en-US" smtClean="0"/>
              <a:t>）</a:t>
            </a:r>
            <a:r>
              <a:rPr lang="zh-CN" altLang="en-US" smtClean="0">
                <a:solidFill>
                  <a:srgbClr val="000000"/>
                </a:solidFill>
              </a:rPr>
              <a:t>．</a:t>
            </a:r>
            <a:endParaRPr lang="zh-CN" altLang="en-US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303338" y="1944688"/>
          <a:ext cx="1397000" cy="812800"/>
        </p:xfrm>
        <a:graphic>
          <a:graphicData uri="http://schemas.openxmlformats.org/presentationml/2006/ole">
            <p:oleObj spid="_x0000_s16386" name="Equation" r:id="rId3" imgW="69840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370388" y="1025525"/>
          <a:ext cx="2895600" cy="812800"/>
        </p:xfrm>
        <a:graphic>
          <a:graphicData uri="http://schemas.openxmlformats.org/presentationml/2006/ole">
            <p:oleObj spid="_x0000_s16387" name="Equation" r:id="rId4" imgW="1447560" imgH="40608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47825" y="4968875"/>
          <a:ext cx="2743200" cy="889000"/>
        </p:xfrm>
        <a:graphic>
          <a:graphicData uri="http://schemas.openxmlformats.org/presentationml/2006/ole">
            <p:oleObj spid="_x0000_s16388" name="Equation" r:id="rId5" imgW="1371600" imgH="444240" progId="Equation.DSMT4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825750" y="168275"/>
          <a:ext cx="2489200" cy="812800"/>
        </p:xfrm>
        <a:graphic>
          <a:graphicData uri="http://schemas.openxmlformats.org/presentationml/2006/ole">
            <p:oleObj spid="_x0000_s16389" name="Equation" r:id="rId6" imgW="1244520" imgH="406080" progId="Equation.DSMT4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2878138" y="2147888"/>
          <a:ext cx="1803400" cy="406400"/>
        </p:xfrm>
        <a:graphic>
          <a:graphicData uri="http://schemas.openxmlformats.org/presentationml/2006/ole">
            <p:oleObj spid="_x0000_s16390" name="Equation" r:id="rId7" imgW="901440" imgH="203040" progId="Equation.DSMT4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4857750" y="2173288"/>
          <a:ext cx="812800" cy="355600"/>
        </p:xfrm>
        <a:graphic>
          <a:graphicData uri="http://schemas.openxmlformats.org/presentationml/2006/ole">
            <p:oleObj spid="_x0000_s16391" name="Equation" r:id="rId8" imgW="406080" imgH="177480" progId="Equation.DSMT4">
              <p:embed/>
            </p:oleObj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328738" y="3643313"/>
          <a:ext cx="2743200" cy="889000"/>
        </p:xfrm>
        <a:graphic>
          <a:graphicData uri="http://schemas.openxmlformats.org/presentationml/2006/ole">
            <p:oleObj spid="_x0000_s16392" name="Equation" r:id="rId9" imgW="1371600" imgH="444240" progId="Equation.DSMT4">
              <p:embed/>
            </p:oleObj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3857625" y="2786063"/>
          <a:ext cx="4089400" cy="812800"/>
        </p:xfrm>
        <a:graphic>
          <a:graphicData uri="http://schemas.openxmlformats.org/presentationml/2006/ole">
            <p:oleObj spid="_x0000_s16393" name="Equation" r:id="rId10" imgW="2044440" imgH="406080" progId="Equation.DSMT4">
              <p:embed/>
            </p:oleObj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3857625" y="2786063"/>
          <a:ext cx="2413000" cy="812800"/>
        </p:xfrm>
        <a:graphic>
          <a:graphicData uri="http://schemas.openxmlformats.org/presentationml/2006/ole">
            <p:oleObj spid="_x0000_s16394" name="Equation" r:id="rId11" imgW="120636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作业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7 − 4</a:t>
            </a:r>
          </a:p>
          <a:p>
            <a:pPr lvl="1"/>
            <a:r>
              <a:rPr lang="en-US" altLang="zh-CN" smtClean="0"/>
              <a:t>1(1)(4)(8)(10)</a:t>
            </a:r>
          </a:p>
          <a:p>
            <a:pPr lvl="1"/>
            <a:r>
              <a:rPr lang="en-US" altLang="zh-CN" smtClean="0"/>
              <a:t>2(1)</a:t>
            </a:r>
            <a:endParaRPr lang="zh-CN" altLang="en-US" smtClean="0"/>
          </a:p>
          <a:p>
            <a:pPr lvl="1"/>
            <a:r>
              <a:rPr lang="en-US" altLang="zh-CN" smtClean="0"/>
              <a:t>3</a:t>
            </a:r>
          </a:p>
          <a:p>
            <a:pPr lvl="1"/>
            <a:r>
              <a:rPr lang="en-US" altLang="zh-CN" smtClean="0"/>
              <a:t>8(1)(2)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i="1" smtClean="0">
                <a:sym typeface="Symbol" pitchFamily="18" charset="2"/>
              </a:rPr>
              <a:t>n</a:t>
            </a:r>
            <a:r>
              <a:rPr lang="zh-CN" altLang="en-US" smtClean="0">
                <a:sym typeface="Symbol" pitchFamily="18" charset="2"/>
              </a:rPr>
              <a:t> 阶常微分方程的一般形式</a:t>
            </a:r>
            <a:endParaRPr lang="en-US" altLang="zh-CN" smtClean="0">
              <a:sym typeface="Symbol" pitchFamily="18" charset="2"/>
            </a:endParaRPr>
          </a:p>
          <a:p>
            <a:endParaRPr lang="en-US" altLang="zh-CN" i="1" smtClean="0">
              <a:sym typeface="Symbol" pitchFamily="18" charset="2"/>
            </a:endParaRPr>
          </a:p>
          <a:p>
            <a:r>
              <a:rPr lang="zh-CN" altLang="en-US" smtClean="0">
                <a:sym typeface="Symbol" pitchFamily="18" charset="2"/>
              </a:rPr>
              <a:t>一阶常微分方程的一般形式</a:t>
            </a:r>
            <a:endParaRPr lang="en-US" altLang="zh-CN" smtClean="0">
              <a:sym typeface="Symbol" pitchFamily="18" charset="2"/>
            </a:endParaRPr>
          </a:p>
          <a:p>
            <a:endParaRPr lang="en-US" altLang="zh-CN" i="1" smtClean="0">
              <a:sym typeface="Symbol" pitchFamily="18" charset="2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可分离变量的微分方程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齐次方程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endParaRPr lang="zh-CN" altLang="en-US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一阶线性微分方程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引言</a:t>
            </a:r>
            <a:endParaRPr lang="zh-CN" altLang="en-US" dirty="0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4772025" y="1500188"/>
          <a:ext cx="3378200" cy="558800"/>
        </p:xfrm>
        <a:graphic>
          <a:graphicData uri="http://schemas.openxmlformats.org/presentationml/2006/ole">
            <p:oleObj spid="_x0000_s1026" name="Equation" r:id="rId4" imgW="1688760" imgH="27936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784725" y="2214563"/>
          <a:ext cx="1701800" cy="812800"/>
        </p:xfrm>
        <a:graphic>
          <a:graphicData uri="http://schemas.openxmlformats.org/presentationml/2006/ole">
            <p:oleObj spid="_x0000_s1027" name="Equation" r:id="rId5" imgW="850680" imgH="40608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772025" y="3116263"/>
          <a:ext cx="2006600" cy="812800"/>
        </p:xfrm>
        <a:graphic>
          <a:graphicData uri="http://schemas.openxmlformats.org/presentationml/2006/ole">
            <p:oleObj spid="_x0000_s1028" name="Equation" r:id="rId6" imgW="1002960" imgH="4060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797425" y="4005263"/>
          <a:ext cx="1549400" cy="889000"/>
        </p:xfrm>
        <a:graphic>
          <a:graphicData uri="http://schemas.openxmlformats.org/presentationml/2006/ole">
            <p:oleObj spid="_x0000_s1029" name="Equation" r:id="rId7" imgW="774360" imgH="444240" progId="Equation.DSMT4">
              <p:embed/>
            </p:oleObj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246938" y="3563938"/>
            <a:ext cx="1409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变量代换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cxnSp>
        <p:nvCxnSpPr>
          <p:cNvPr id="11" name="AutoShape 11"/>
          <p:cNvCxnSpPr>
            <a:cxnSpLocks noChangeShapeType="1"/>
          </p:cNvCxnSpPr>
          <p:nvPr/>
        </p:nvCxnSpPr>
        <p:spPr bwMode="auto">
          <a:xfrm flipV="1">
            <a:off x="6784975" y="3529013"/>
            <a:ext cx="1588" cy="900112"/>
          </a:xfrm>
          <a:prstGeom prst="bentConnector3">
            <a:avLst>
              <a:gd name="adj1" fmla="val 25600009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stealth" w="lg" len="lg"/>
          </a:ln>
        </p:spPr>
      </p:cxn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2413" y="5826125"/>
          <a:ext cx="6248400" cy="482600"/>
        </p:xfrm>
        <a:graphic>
          <a:graphicData uri="http://schemas.openxmlformats.org/presentationml/2006/ole">
            <p:oleObj spid="_x0000_s1030" name="Equation" r:id="rId8" imgW="3124080" imgH="241200" progId="Equation.DSMT4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4772025" y="4868863"/>
          <a:ext cx="2489200" cy="812800"/>
        </p:xfrm>
        <a:graphic>
          <a:graphicData uri="http://schemas.openxmlformats.org/presentationml/2006/ole">
            <p:oleObj spid="_x0000_s1031" name="Equation" r:id="rId9" imgW="1244520" imgH="406080" progId="Equation.DSMT4">
              <p:embed/>
            </p:oleObj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105650" y="4652963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常数变易法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 flipV="1">
            <a:off x="8532813" y="3529013"/>
            <a:ext cx="1587" cy="1800225"/>
          </a:xfrm>
          <a:prstGeom prst="bentConnector3">
            <a:avLst>
              <a:gd name="adj1" fmla="val 25600009"/>
            </a:avLst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</p:spPr>
      </p:cxnSp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4772025" y="1500188"/>
          <a:ext cx="3886200" cy="558800"/>
        </p:xfrm>
        <a:graphic>
          <a:graphicData uri="http://schemas.openxmlformats.org/presentationml/2006/ole">
            <p:oleObj spid="_x0000_s1032" name="Equation" r:id="rId10" imgW="194292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一、一阶线性微分方程</a:t>
            </a:r>
            <a:endParaRPr lang="en-US" altLang="zh-CN" smtClean="0">
              <a:effectLst/>
            </a:endParaRPr>
          </a:p>
        </p:txBody>
      </p:sp>
      <p:sp>
        <p:nvSpPr>
          <p:cNvPr id="205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是某一区间 </a:t>
            </a:r>
            <a:r>
              <a:rPr lang="en-US" altLang="zh-CN" i="1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上的连续函数，则</a:t>
            </a:r>
          </a:p>
          <a:p>
            <a:pPr>
              <a:lnSpc>
                <a:spcPct val="24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一阶线性微分方程</a:t>
            </a:r>
          </a:p>
          <a:p>
            <a:pPr>
              <a:lnSpc>
                <a:spcPct val="240000"/>
              </a:lnSpc>
              <a:buFont typeface="Wingdings 3" pitchFamily="18" charset="2"/>
              <a:buNone/>
            </a:pPr>
            <a:r>
              <a:rPr lang="zh-CN" altLang="en-US" smtClean="0">
                <a:hlinkClick r:id="rId3" action="ppaction://hlinksldjump"/>
              </a:rPr>
              <a:t>一阶齐次线性方程</a:t>
            </a:r>
            <a:endParaRPr lang="zh-CN" altLang="en-US" smtClean="0"/>
          </a:p>
          <a:p>
            <a:pPr>
              <a:lnSpc>
                <a:spcPct val="240000"/>
              </a:lnSpc>
              <a:buFont typeface="Wingdings 3" pitchFamily="18" charset="2"/>
              <a:buNone/>
            </a:pPr>
            <a:endParaRPr lang="en-US" altLang="zh-CN" smtClean="0">
              <a:hlinkClick r:id="rId4" action="ppaction://hlinksldjump"/>
            </a:endParaRPr>
          </a:p>
          <a:p>
            <a:pPr>
              <a:lnSpc>
                <a:spcPct val="240000"/>
              </a:lnSpc>
              <a:buFont typeface="Wingdings 3" pitchFamily="18" charset="2"/>
              <a:buNone/>
            </a:pPr>
            <a:r>
              <a:rPr lang="zh-CN" altLang="en-US" smtClean="0">
                <a:hlinkClick r:id="rId4" action="ppaction://hlinksldjump"/>
              </a:rPr>
              <a:t>一阶非齐次线性方程</a:t>
            </a:r>
            <a:endParaRPr lang="en-US" altLang="zh-CN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44925" y="2184400"/>
          <a:ext cx="2565400" cy="812800"/>
        </p:xfrm>
        <a:graphic>
          <a:graphicData uri="http://schemas.openxmlformats.org/presentationml/2006/ole">
            <p:oleObj spid="_x0000_s2050" name="Equation" r:id="rId5" imgW="1282680" imgH="40608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844925" y="3141663"/>
          <a:ext cx="2082800" cy="812800"/>
        </p:xfrm>
        <a:graphic>
          <a:graphicData uri="http://schemas.openxmlformats.org/presentationml/2006/ole">
            <p:oleObj spid="_x0000_s2051" name="Equation" r:id="rId6" imgW="1041120" imgH="40608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844925" y="4827588"/>
          <a:ext cx="4013200" cy="812800"/>
        </p:xfrm>
        <a:graphic>
          <a:graphicData uri="http://schemas.openxmlformats.org/presentationml/2006/ole">
            <p:oleObj spid="_x0000_s2052" name="Equation" r:id="rId7" imgW="2006280" imgH="40608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271588" y="3184525"/>
            <a:ext cx="612775" cy="34448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271588" y="4929188"/>
            <a:ext cx="936625" cy="34448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844925" y="4098925"/>
          <a:ext cx="1955800" cy="584200"/>
        </p:xfrm>
        <a:graphic>
          <a:graphicData uri="http://schemas.openxmlformats.org/presentationml/2006/ole">
            <p:oleObj spid="_x0000_s2053" name="Equation" r:id="rId8" imgW="977760" imgH="291960" progId="Equation.DSMT4">
              <p:embed/>
            </p:oleObj>
          </a:graphicData>
        </a:graphic>
      </p:graphicFrame>
      <p:sp>
        <p:nvSpPr>
          <p:cNvPr id="11" name="右箭头 10"/>
          <p:cNvSpPr>
            <a:spLocks noChangeArrowheads="1"/>
          </p:cNvSpPr>
          <p:nvPr/>
        </p:nvSpPr>
        <p:spPr bwMode="auto">
          <a:xfrm>
            <a:off x="3071813" y="4162425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3844925" y="5786438"/>
          <a:ext cx="4622800" cy="812800"/>
        </p:xfrm>
        <a:graphic>
          <a:graphicData uri="http://schemas.openxmlformats.org/presentationml/2006/ole">
            <p:oleObj spid="_x0000_s2054" name="Equation" r:id="rId9" imgW="2311200" imgH="406080" progId="Equation.DSMT4">
              <p:embed/>
            </p:oleObj>
          </a:graphicData>
        </a:graphic>
      </p:graphicFrame>
      <p:sp>
        <p:nvSpPr>
          <p:cNvPr id="12" name="右箭头 11"/>
          <p:cNvSpPr>
            <a:spLocks noChangeArrowheads="1"/>
          </p:cNvSpPr>
          <p:nvPr/>
        </p:nvSpPr>
        <p:spPr bwMode="auto">
          <a:xfrm>
            <a:off x="3071813" y="5964238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一阶齐次线性方程的求解</a:t>
            </a:r>
            <a:endParaRPr lang="en-US" altLang="zh-CN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3078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819650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r>
              <a:rPr lang="zh-CN" altLang="en-US" smtClean="0"/>
              <a:t>若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 0</a:t>
            </a:r>
            <a:r>
              <a:rPr lang="zh-CN" altLang="en-US" smtClean="0">
                <a:sym typeface="Symbol" pitchFamily="18" charset="2"/>
              </a:rPr>
              <a:t>，则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ym typeface="Symbol" pitchFamily="18" charset="2"/>
            </a:endParaRPr>
          </a:p>
          <a:p>
            <a:r>
              <a:rPr lang="zh-CN" altLang="en-US" smtClean="0"/>
              <a:t>若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= 0</a:t>
            </a:r>
            <a:r>
              <a:rPr lang="zh-CN" altLang="en-US" smtClean="0">
                <a:sym typeface="Symbol" pitchFamily="18" charset="2"/>
              </a:rPr>
              <a:t>，则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y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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0 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也是方程的解．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综上所述，方程的通解为                        （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lang="zh-CN" altLang="en-US" smtClean="0">
                <a:solidFill>
                  <a:srgbClr val="000000"/>
                </a:solidFill>
              </a:rPr>
              <a:t> 为</a:t>
            </a:r>
            <a:r>
              <a:rPr lang="zh-CN" altLang="en-US" smtClean="0">
                <a:solidFill>
                  <a:srgbClr val="FF0000"/>
                </a:solidFill>
              </a:rPr>
              <a:t>任意常数</a:t>
            </a:r>
            <a:r>
              <a:rPr lang="zh-CN" altLang="en-US" smtClean="0"/>
              <a:t>）</a:t>
            </a:r>
            <a:r>
              <a:rPr lang="zh-CN" altLang="en-US" smtClean="0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06825" y="1390650"/>
          <a:ext cx="2006600" cy="812800"/>
        </p:xfrm>
        <a:graphic>
          <a:graphicData uri="http://schemas.openxmlformats.org/presentationml/2006/ole">
            <p:oleObj spid="_x0000_s3074" name="Equation" r:id="rId4" imgW="1002960" imgH="406080" progId="Equation.DSMT4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625725" y="2276475"/>
          <a:ext cx="4368800" cy="2743200"/>
        </p:xfrm>
        <a:graphic>
          <a:graphicData uri="http://schemas.openxmlformats.org/presentationml/2006/ole">
            <p:oleObj spid="_x0000_s3075" name="Equation" r:id="rId5" imgW="2184120" imgH="1371600" progId="Equation.DSMT4">
              <p:embed/>
            </p:oleObj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4044950" y="5559425"/>
          <a:ext cx="1955800" cy="584200"/>
        </p:xfrm>
        <a:graphic>
          <a:graphicData uri="http://schemas.openxmlformats.org/presentationml/2006/ole">
            <p:oleObj spid="_x0000_s3076" name="Equation" r:id="rId6" imgW="977760" imgH="29196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571750" y="3127375"/>
            <a:ext cx="3357563" cy="6429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571750" y="3771900"/>
            <a:ext cx="3357563" cy="6429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571750" y="4414838"/>
            <a:ext cx="3786188" cy="6429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6357938" y="4414838"/>
            <a:ext cx="642937" cy="6429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83" name="AutoShape 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2195513" y="5013325"/>
            <a:ext cx="508317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3506788" y="3160713"/>
            <a:ext cx="1425575" cy="5556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87" name="AutoShape 15"/>
          <p:cNvSpPr>
            <a:spLocks/>
          </p:cNvSpPr>
          <p:nvPr/>
        </p:nvSpPr>
        <p:spPr bwMode="auto">
          <a:xfrm>
            <a:off x="5337175" y="2205038"/>
            <a:ext cx="1827213" cy="944562"/>
          </a:xfrm>
          <a:prstGeom prst="borderCallout2">
            <a:avLst>
              <a:gd name="adj1" fmla="val 12102"/>
              <a:gd name="adj2" fmla="val -4171"/>
              <a:gd name="adj3" fmla="val 12102"/>
              <a:gd name="adj4" fmla="val -23977"/>
              <a:gd name="adj5" fmla="val 97981"/>
              <a:gd name="adj6" fmla="val -3466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latin typeface="Times New Roman" pitchFamily="18" charset="0"/>
              </a:rPr>
              <a:t>P.315</a:t>
            </a:r>
            <a:r>
              <a:rPr lang="zh-CN" altLang="en-US" b="1">
                <a:latin typeface="Times New Roman" pitchFamily="18" charset="0"/>
              </a:rPr>
              <a:t>的附注：</a:t>
            </a:r>
          </a:p>
          <a:p>
            <a:pPr algn="ctr"/>
            <a:r>
              <a:rPr lang="zh-CN" altLang="en-US" b="1">
                <a:latin typeface="Times New Roman" pitchFamily="18" charset="0"/>
              </a:rPr>
              <a:t>表示</a:t>
            </a:r>
            <a:r>
              <a:rPr lang="en-US" altLang="zh-CN" b="1" i="1">
                <a:latin typeface="Times New Roman" pitchFamily="18" charset="0"/>
              </a:rPr>
              <a:t>P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>
                <a:latin typeface="Times New Roman" pitchFamily="18" charset="0"/>
              </a:rPr>
              <a:t>) </a:t>
            </a:r>
            <a:r>
              <a:rPr lang="zh-CN" altLang="en-US" b="1">
                <a:latin typeface="Times New Roman" pitchFamily="18" charset="0"/>
              </a:rPr>
              <a:t>的某个</a:t>
            </a:r>
          </a:p>
          <a:p>
            <a:pPr algn="ctr"/>
            <a:r>
              <a:rPr lang="zh-CN" altLang="en-US" b="1">
                <a:latin typeface="Times New Roman" pitchFamily="18" charset="0"/>
              </a:rPr>
              <a:t>确定的原函数．</a:t>
            </a:r>
            <a:endParaRPr lang="en-US" altLang="zh-CN" b="1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3083" grpId="0" animBg="1"/>
      <p:bldP spid="4" grpId="0" animBg="1"/>
      <p:bldP spid="19" grpId="0" animBg="1"/>
      <p:bldP spid="30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219325" y="1389063"/>
          <a:ext cx="4597400" cy="5130800"/>
        </p:xfrm>
        <a:graphic>
          <a:graphicData uri="http://schemas.openxmlformats.org/presentationml/2006/ole">
            <p:oleObj spid="_x0000_s4098" name="Equation" r:id="rId3" imgW="2298600" imgH="2565360" progId="Equation.DSMT4">
              <p:embed/>
            </p:oleObj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一阶非齐次线性方程的求解</a:t>
            </a:r>
            <a:endParaRPr lang="zh-CN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128963" y="2228850"/>
            <a:ext cx="4071937" cy="914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128963" y="2228850"/>
            <a:ext cx="214312" cy="914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000500" y="2228850"/>
            <a:ext cx="214313" cy="914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128963" y="3143250"/>
            <a:ext cx="4357687" cy="914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128963" y="4056063"/>
            <a:ext cx="4071937" cy="6429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128963" y="4700588"/>
            <a:ext cx="4071937" cy="6429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128963" y="5341938"/>
            <a:ext cx="4071937" cy="5873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128963" y="5929313"/>
            <a:ext cx="4071937" cy="6429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043363" y="3200400"/>
            <a:ext cx="1214437" cy="78581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043363" y="5443538"/>
            <a:ext cx="730250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一阶齐次线性方程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一阶非齐次线性方程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zh-CN" altLang="en-US" sz="4100" smtClean="0">
                <a:solidFill>
                  <a:srgbClr val="FF0000"/>
                </a:solidFill>
              </a:rPr>
              <a:t>常数变易法</a:t>
            </a:r>
            <a:endParaRPr lang="zh-CN" altLang="en-US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一阶非齐次线性方程的求解</a:t>
            </a:r>
            <a:endParaRPr lang="zh-CN" alt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921125" y="2365375"/>
          <a:ext cx="1955800" cy="584200"/>
        </p:xfrm>
        <a:graphic>
          <a:graphicData uri="http://schemas.openxmlformats.org/presentationml/2006/ole">
            <p:oleObj spid="_x0000_s5122" name="Equation" r:id="rId4" imgW="977760" imgH="29196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921125" y="1390650"/>
          <a:ext cx="2006600" cy="812800"/>
        </p:xfrm>
        <a:graphic>
          <a:graphicData uri="http://schemas.openxmlformats.org/presentationml/2006/ole">
            <p:oleObj spid="_x0000_s5123" name="Equation" r:id="rId5" imgW="1002960" imgH="406080" progId="Equation.DSMT4">
              <p:embed/>
            </p:oleObj>
          </a:graphicData>
        </a:graphic>
      </p:graphicFrame>
      <p:sp>
        <p:nvSpPr>
          <p:cNvPr id="7" name="右箭头 6"/>
          <p:cNvSpPr>
            <a:spLocks noChangeArrowheads="1"/>
          </p:cNvSpPr>
          <p:nvPr/>
        </p:nvSpPr>
        <p:spPr bwMode="auto">
          <a:xfrm>
            <a:off x="3071813" y="2528888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921125" y="4079875"/>
          <a:ext cx="2311400" cy="584200"/>
        </p:xfrm>
        <a:graphic>
          <a:graphicData uri="http://schemas.openxmlformats.org/presentationml/2006/ole">
            <p:oleObj spid="_x0000_s5124" name="Equation" r:id="rId6" imgW="1155600" imgH="291960" progId="Equation.DSMT4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921125" y="3105150"/>
          <a:ext cx="3937000" cy="812800"/>
        </p:xfrm>
        <a:graphic>
          <a:graphicData uri="http://schemas.openxmlformats.org/presentationml/2006/ole">
            <p:oleObj spid="_x0000_s5125" name="Equation" r:id="rId7" imgW="1968480" imgH="406080" progId="Equation.DSMT4">
              <p:embed/>
            </p:oleObj>
          </a:graphicData>
        </a:graphic>
      </p:graphicFrame>
      <p:sp>
        <p:nvSpPr>
          <p:cNvPr id="11" name="右箭头 10"/>
          <p:cNvSpPr>
            <a:spLocks noChangeArrowheads="1"/>
          </p:cNvSpPr>
          <p:nvPr/>
        </p:nvSpPr>
        <p:spPr bwMode="auto">
          <a:xfrm>
            <a:off x="3071813" y="4243388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一阶非齐次线性方程：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把</a:t>
            </a:r>
            <a:r>
              <a:rPr lang="en-US" altLang="zh-CN" smtClean="0"/>
              <a:t>(2)</a:t>
            </a:r>
            <a:r>
              <a:rPr lang="zh-CN" altLang="en-US" smtClean="0"/>
              <a:t>、</a:t>
            </a:r>
            <a:r>
              <a:rPr lang="en-US" altLang="zh-CN" smtClean="0"/>
              <a:t>(3)</a:t>
            </a:r>
            <a:r>
              <a:rPr lang="zh-CN" altLang="en-US" smtClean="0"/>
              <a:t>式代入</a:t>
            </a:r>
            <a:r>
              <a:rPr lang="en-US" altLang="zh-CN" smtClean="0"/>
              <a:t>(1)</a:t>
            </a:r>
            <a:r>
              <a:rPr lang="zh-CN" altLang="en-US" smtClean="0"/>
              <a:t>式，得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常数变易法</a:t>
            </a:r>
            <a:endParaRPr lang="zh-CN" altLang="en-US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921125" y="2365375"/>
          <a:ext cx="2311400" cy="584200"/>
        </p:xfrm>
        <a:graphic>
          <a:graphicData uri="http://schemas.openxmlformats.org/presentationml/2006/ole">
            <p:oleObj spid="_x0000_s6146" name="Equation" r:id="rId4" imgW="1155600" imgH="291960" progId="Equation.DSMT4">
              <p:embed/>
            </p:oleObj>
          </a:graphicData>
        </a:graphic>
      </p:graphicFrame>
      <p:sp>
        <p:nvSpPr>
          <p:cNvPr id="6" name="右箭头 5"/>
          <p:cNvSpPr>
            <a:spLocks noChangeArrowheads="1"/>
          </p:cNvSpPr>
          <p:nvPr/>
        </p:nvSpPr>
        <p:spPr bwMode="auto">
          <a:xfrm>
            <a:off x="3071813" y="2528888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921125" y="1390650"/>
          <a:ext cx="3937000" cy="812800"/>
        </p:xfrm>
        <a:graphic>
          <a:graphicData uri="http://schemas.openxmlformats.org/presentationml/2006/ole">
            <p:oleObj spid="_x0000_s6147" name="Equation" r:id="rId5" imgW="1968480" imgH="40608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57200" y="3114675"/>
          <a:ext cx="8407400" cy="1422400"/>
        </p:xfrm>
        <a:graphic>
          <a:graphicData uri="http://schemas.openxmlformats.org/presentationml/2006/ole">
            <p:oleObj spid="_x0000_s6148" name="Equation" r:id="rId6" imgW="4203360" imgH="711000" progId="Equation.DSMT4">
              <p:embed/>
            </p:oleObj>
          </a:graphicData>
        </a:graphic>
      </p:graphicFrame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8072438" y="1566863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8072438" y="2427288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8072438" y="4075113"/>
            <a:ext cx="544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(3)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42938" y="5086350"/>
          <a:ext cx="2844800" cy="584200"/>
        </p:xfrm>
        <a:graphic>
          <a:graphicData uri="http://schemas.openxmlformats.org/presentationml/2006/ole">
            <p:oleObj spid="_x0000_s6149" name="Equation" r:id="rId7" imgW="1422360" imgH="291960" progId="Equation.DSMT4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4505325" y="5086350"/>
          <a:ext cx="2667000" cy="584200"/>
        </p:xfrm>
        <a:graphic>
          <a:graphicData uri="http://schemas.openxmlformats.org/presentationml/2006/ole">
            <p:oleObj spid="_x0000_s6150" name="Equation" r:id="rId8" imgW="1333440" imgH="291960" progId="Equation.DSMT4">
              <p:embed/>
            </p:oleObj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4505325" y="5857875"/>
          <a:ext cx="3581400" cy="660400"/>
        </p:xfrm>
        <a:graphic>
          <a:graphicData uri="http://schemas.openxmlformats.org/presentationml/2006/ole">
            <p:oleObj spid="_x0000_s6151" name="Equation" r:id="rId9" imgW="1790640" imgH="330120" progId="Equation.DSMT4">
              <p:embed/>
            </p:oleObj>
          </a:graphicData>
        </a:graphic>
      </p:graphicFrame>
      <p:sp>
        <p:nvSpPr>
          <p:cNvPr id="24" name="左右箭头 23"/>
          <p:cNvSpPr/>
          <p:nvPr/>
        </p:nvSpPr>
        <p:spPr>
          <a:xfrm>
            <a:off x="3567113" y="5214938"/>
            <a:ext cx="858837" cy="484187"/>
          </a:xfrm>
          <a:prstGeom prst="leftRightArrow">
            <a:avLst>
              <a:gd name="adj1" fmla="val 50000"/>
              <a:gd name="adj2" fmla="val 38389"/>
            </a:avLst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右箭头 24"/>
          <p:cNvSpPr>
            <a:spLocks noChangeArrowheads="1"/>
          </p:cNvSpPr>
          <p:nvPr/>
        </p:nvSpPr>
        <p:spPr bwMode="auto">
          <a:xfrm>
            <a:off x="3968750" y="6000750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6" name="Object 10"/>
          <p:cNvGraphicFramePr>
            <a:graphicFrameLocks noChangeAspect="1"/>
          </p:cNvGraphicFramePr>
          <p:nvPr/>
        </p:nvGraphicFramePr>
        <p:xfrm>
          <a:off x="3921125" y="428625"/>
          <a:ext cx="4622800" cy="812800"/>
        </p:xfrm>
        <a:graphic>
          <a:graphicData uri="http://schemas.openxmlformats.org/presentationml/2006/ole">
            <p:oleObj spid="_x0000_s6152" name="Equation" r:id="rId10" imgW="2311200" imgH="406080" progId="Equation.DSMT4">
              <p:embed/>
            </p:oleObj>
          </a:graphicData>
        </a:graphic>
      </p:graphicFrame>
      <p:cxnSp>
        <p:nvCxnSpPr>
          <p:cNvPr id="31" name="AutoShape 11"/>
          <p:cNvCxnSpPr>
            <a:cxnSpLocks noChangeShapeType="1"/>
          </p:cNvCxnSpPr>
          <p:nvPr/>
        </p:nvCxnSpPr>
        <p:spPr bwMode="auto">
          <a:xfrm flipV="1">
            <a:off x="8532813" y="704850"/>
            <a:ext cx="1587" cy="1981200"/>
          </a:xfrm>
          <a:prstGeom prst="bentConnector3">
            <a:avLst>
              <a:gd name="adj1" fmla="val 25600009"/>
            </a:avLst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</p:spPr>
      </p:cxnSp>
      <p:sp>
        <p:nvSpPr>
          <p:cNvPr id="6162" name="AutoShape 8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3643313" y="3100388"/>
            <a:ext cx="2071687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5715000" y="3100388"/>
            <a:ext cx="3214688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857250" y="3986213"/>
            <a:ext cx="4786313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24" grpId="0" animBg="1"/>
      <p:bldP spid="25" grpId="0" animBg="1"/>
      <p:bldP spid="6162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3565525" y="3497263"/>
          <a:ext cx="4521200" cy="812800"/>
        </p:xfrm>
        <a:graphic>
          <a:graphicData uri="http://schemas.openxmlformats.org/presentationml/2006/ole">
            <p:oleObj spid="_x0000_s7170" name="Equation" r:id="rId3" imgW="2260440" imgH="406080" progId="Equation.DSMT4">
              <p:embed/>
            </p:oleObj>
          </a:graphicData>
        </a:graphic>
      </p:graphicFrame>
      <p:sp>
        <p:nvSpPr>
          <p:cNvPr id="7177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.  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  </a:t>
            </a: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一阶线性微分方程的解的结构</a:t>
            </a:r>
            <a:endParaRPr lang="zh-CN" alt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565525" y="1487488"/>
          <a:ext cx="1955800" cy="584200"/>
        </p:xfrm>
        <a:graphic>
          <a:graphicData uri="http://schemas.openxmlformats.org/presentationml/2006/ole">
            <p:oleObj spid="_x0000_s7171" name="Equation" r:id="rId4" imgW="977760" imgH="29196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852488" y="1357313"/>
          <a:ext cx="2006600" cy="812800"/>
        </p:xfrm>
        <a:graphic>
          <a:graphicData uri="http://schemas.openxmlformats.org/presentationml/2006/ole">
            <p:oleObj spid="_x0000_s7172" name="Equation" r:id="rId5" imgW="1002960" imgH="406080" progId="Equation.DSMT4">
              <p:embed/>
            </p:oleObj>
          </a:graphicData>
        </a:graphic>
      </p:graphicFrame>
      <p:sp>
        <p:nvSpPr>
          <p:cNvPr id="7" name="右箭头 6"/>
          <p:cNvSpPr>
            <a:spLocks noChangeArrowheads="1"/>
          </p:cNvSpPr>
          <p:nvPr/>
        </p:nvSpPr>
        <p:spPr bwMode="auto">
          <a:xfrm>
            <a:off x="3038475" y="1566863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565525" y="3568700"/>
          <a:ext cx="5435600" cy="660400"/>
        </p:xfrm>
        <a:graphic>
          <a:graphicData uri="http://schemas.openxmlformats.org/presentationml/2006/ole">
            <p:oleObj spid="_x0000_s7173" name="Equation" r:id="rId6" imgW="2717640" imgH="330120" progId="Equation.DSMT4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852488" y="2686050"/>
          <a:ext cx="3937000" cy="812800"/>
        </p:xfrm>
        <a:graphic>
          <a:graphicData uri="http://schemas.openxmlformats.org/presentationml/2006/ole">
            <p:oleObj spid="_x0000_s7174" name="Equation" r:id="rId7" imgW="1968480" imgH="406080" progId="Equation.DSMT4">
              <p:embed/>
            </p:oleObj>
          </a:graphicData>
        </a:graphic>
      </p:graphicFrame>
      <p:sp>
        <p:nvSpPr>
          <p:cNvPr id="11" name="右箭头 10"/>
          <p:cNvSpPr>
            <a:spLocks noChangeArrowheads="1"/>
          </p:cNvSpPr>
          <p:nvPr/>
        </p:nvSpPr>
        <p:spPr bwMode="auto">
          <a:xfrm>
            <a:off x="3038475" y="3676650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056063" y="3529013"/>
            <a:ext cx="1428750" cy="7143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5756275" y="3529013"/>
            <a:ext cx="3259138" cy="7143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684838" y="2271713"/>
          <a:ext cx="3403600" cy="812800"/>
        </p:xfrm>
        <a:graphic>
          <a:graphicData uri="http://schemas.openxmlformats.org/presentationml/2006/ole">
            <p:oleObj spid="_x0000_s7175" name="Equation" r:id="rId8" imgW="1701720" imgH="406080" progId="Equation.DSMT4">
              <p:embed/>
            </p:oleObj>
          </a:graphicData>
        </a:graphic>
      </p:graphicFrame>
      <p:cxnSp>
        <p:nvCxnSpPr>
          <p:cNvPr id="16" name="直接箭头连接符 15"/>
          <p:cNvCxnSpPr/>
          <p:nvPr/>
        </p:nvCxnSpPr>
        <p:spPr>
          <a:xfrm rot="5400000">
            <a:off x="7158038" y="3300413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3297238" y="4687888"/>
          <a:ext cx="2946400" cy="812800"/>
        </p:xfrm>
        <a:graphic>
          <a:graphicData uri="http://schemas.openxmlformats.org/presentationml/2006/ole">
            <p:oleObj spid="_x0000_s7176" name="Equation" r:id="rId9" imgW="1473120" imgH="406080" progId="Equation.DSMT4">
              <p:embed/>
            </p:oleObj>
          </a:graphicData>
        </a:graphic>
      </p:graphicFrame>
      <p:cxnSp>
        <p:nvCxnSpPr>
          <p:cNvPr id="18" name="直接箭头连接符 17"/>
          <p:cNvCxnSpPr/>
          <p:nvPr/>
        </p:nvCxnSpPr>
        <p:spPr>
          <a:xfrm rot="5400000">
            <a:off x="4541838" y="4471988"/>
            <a:ext cx="457200" cy="0"/>
          </a:xfrm>
          <a:prstGeom prst="straightConnector1">
            <a:avLst/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043363" y="1470025"/>
            <a:ext cx="1428750" cy="78581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求微分方程                            的通解．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这是一阶非齐次线性方程</a:t>
            </a: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1</a:t>
            </a:r>
            <a:r>
              <a:rPr lang="zh-CN" altLang="en-US" smtClean="0"/>
              <a:t> </a:t>
            </a:r>
            <a:r>
              <a:rPr lang="en-US" altLang="zh-CN" smtClean="0"/>
              <a:t>/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sin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/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直接套公式</a:t>
            </a:r>
            <a:endParaRPr lang="en-US" altLang="zh-CN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71788" y="100013"/>
          <a:ext cx="2006600" cy="812800"/>
        </p:xfrm>
        <a:graphic>
          <a:graphicData uri="http://schemas.openxmlformats.org/presentationml/2006/ole">
            <p:oleObj spid="_x0000_s8194" name="Equation" r:id="rId3" imgW="1002960" imgH="406080" progId="Equation.DSMT4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319463" y="3227388"/>
          <a:ext cx="5511800" cy="660400"/>
        </p:xfrm>
        <a:graphic>
          <a:graphicData uri="http://schemas.openxmlformats.org/presentationml/2006/ole">
            <p:oleObj spid="_x0000_s8195" name="Equation" r:id="rId4" imgW="2755800" imgH="330120" progId="Equation.DSMT4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4951413" y="1031875"/>
          <a:ext cx="4013200" cy="812800"/>
        </p:xfrm>
        <a:graphic>
          <a:graphicData uri="http://schemas.openxmlformats.org/presentationml/2006/ole">
            <p:oleObj spid="_x0000_s8196" name="Equation" r:id="rId5" imgW="200628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6857</TotalTime>
  <Words>649</Words>
  <Application>Microsoft Office PowerPoint</Application>
  <PresentationFormat>全屏显示(4:3)</PresentationFormat>
  <Paragraphs>175</Paragraphs>
  <Slides>18</Slides>
  <Notes>2</Notes>
  <HiddenSlides>4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Wingdings</vt:lpstr>
      <vt:lpstr>聚合</vt:lpstr>
      <vt:lpstr>MathType 6.0 Equation</vt:lpstr>
      <vt:lpstr>MathType 5.0 Equation</vt:lpstr>
      <vt:lpstr>第七章    微分方程</vt:lpstr>
      <vt:lpstr>引言</vt:lpstr>
      <vt:lpstr>一、一阶线性微分方程</vt:lpstr>
      <vt:lpstr>一阶齐次线性方程的求解</vt:lpstr>
      <vt:lpstr>一阶非齐次线性方程的求解</vt:lpstr>
      <vt:lpstr>一阶非齐次线性方程的求解</vt:lpstr>
      <vt:lpstr>常数变易法</vt:lpstr>
      <vt:lpstr>一阶线性微分方程的解的结构</vt:lpstr>
      <vt:lpstr>幻灯片 9</vt:lpstr>
      <vt:lpstr>幻灯片 10</vt:lpstr>
      <vt:lpstr>幻灯片 11</vt:lpstr>
      <vt:lpstr>幻灯片 12</vt:lpstr>
      <vt:lpstr>幻灯片 13</vt:lpstr>
      <vt:lpstr>幻灯片 14</vt:lpstr>
      <vt:lpstr>引言</vt:lpstr>
      <vt:lpstr>二、伯努利方程</vt:lpstr>
      <vt:lpstr>幻灯片 17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499</cp:revision>
  <dcterms:created xsi:type="dcterms:W3CDTF">2010-09-04T05:21:04Z</dcterms:created>
  <dcterms:modified xsi:type="dcterms:W3CDTF">2022-12-15T11:56:15Z</dcterms:modified>
</cp:coreProperties>
</file>