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127" r:id="rId2"/>
  </p:sldMasterIdLst>
  <p:notesMasterIdLst>
    <p:notesMasterId r:id="rId13"/>
  </p:notesMasterIdLst>
  <p:handoutMasterIdLst>
    <p:handoutMasterId r:id="rId14"/>
  </p:handoutMasterIdLst>
  <p:sldIdLst>
    <p:sldId id="256" r:id="rId3"/>
    <p:sldId id="463" r:id="rId4"/>
    <p:sldId id="465" r:id="rId5"/>
    <p:sldId id="470" r:id="rId6"/>
    <p:sldId id="476" r:id="rId7"/>
    <p:sldId id="471" r:id="rId8"/>
    <p:sldId id="472" r:id="rId9"/>
    <p:sldId id="477" r:id="rId10"/>
    <p:sldId id="473" r:id="rId11"/>
    <p:sldId id="475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FFFF66"/>
    <a:srgbClr val="FFFF99"/>
    <a:srgbClr val="00CC66"/>
    <a:srgbClr val="33CC33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140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41E6B36-647C-425D-817C-F68681BF40A1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1D74D68-385C-4740-AEC5-EED966A965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71857D5-CC0B-4512-80FC-EA9935918A7E}" type="datetimeFigureOut">
              <a:rPr lang="zh-CN" altLang="en-US"/>
              <a:pPr>
                <a:defRPr/>
              </a:pPr>
              <a:t>2022/12/17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68500A8-6A0C-4796-8E3D-C5FA958624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068CA9-6672-4856-9C31-2371BCEF99D1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FE5D92C-382C-40CE-AE92-15F2E103682D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37B96B8-023D-49D0-B94E-B9652A908F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99243-C046-47EC-A324-75EFADCD0AC2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F51EB-599F-4AE4-AFB6-83A662D511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12F79-E565-44A5-89CE-C3722138BF05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ABC32-3B2A-4B1A-8211-66DF93664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A7DD-CE7C-48D8-A2DD-DABFBA3CDBB3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44339-4596-4785-B2E1-07C9273095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441FF-ABAC-4C09-974D-F0F873649655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F1465-E455-47D1-8527-459D2B19E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30140-AC63-42F4-B0A8-8F797261E13F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2FCEC-9D23-4781-9BBD-C31D3EE57E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96332-4E5F-4630-9332-C3D5A9380B2D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6250E-69F4-4A22-ABC9-4349D9D316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E2C69-6817-4AA3-A25A-47F1CE396FB8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1AE6D-5119-4742-A05B-0E8C991C69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ABAF5-84A2-4117-9233-AAB789A59C4B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190BA-1B5A-4CE0-9B6E-402645C436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868FA-D95B-4685-B194-5E40D8E19071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B93E6-2D90-4D5F-9D1C-D295D1A7D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8F0E4-9D66-477C-B5E4-88995D4CB677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C8D08-1704-4648-9B9A-768524EC9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24D0A-2BA1-45B0-82C3-3905AD06D161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FCD45-E5E4-425A-B85C-BEBC4F6965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54FA5-C84F-414E-B4A0-9FFCA6C2B208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112E1-6FE6-4514-959A-D2885E39E5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24EF5-0E91-4445-AFE7-098462C0BF47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2F8D1-0A51-4DD8-B470-7B109BE413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97007-B133-452B-8394-695B8B8E8BCF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2F056-C0CB-4278-9979-445A05431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6741F-380A-4A8B-B2DD-41EAE98522BF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45531-6E04-4794-A478-B9232961B7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0D131-15A3-44C7-9D35-06D3173B350A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204D4-F792-46F8-A362-728FC1853C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07A09-AAFD-4A76-889E-17E62BEB330B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050DB-56F4-47E5-BEFF-297F007006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9D299-9670-4BAE-B32C-63B7246C2F2B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28A85-00DE-4271-9D8B-FB0D7985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4F600-1768-4B70-AB0B-871A6545C2AD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EF4AB-9525-4D74-BD57-E998A232A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820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27BD4EE-93BC-4A11-B8F0-54ACFC6C78B8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DAFD5503-DF92-407E-9068-434F5D9F94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921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4BDC37B-2F2B-4369-AC76-3690BF39D9B9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3B43F92-3127-4680-9041-6CB73B41C4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7" r:id="rId1"/>
    <p:sldLayoutId id="2147484568" r:id="rId2"/>
    <p:sldLayoutId id="2147484569" r:id="rId3"/>
    <p:sldLayoutId id="2147484570" r:id="rId4"/>
    <p:sldLayoutId id="2147484571" r:id="rId5"/>
    <p:sldLayoutId id="2147484572" r:id="rId6"/>
    <p:sldLayoutId id="2147484573" r:id="rId7"/>
    <p:sldLayoutId id="2147484574" r:id="rId8"/>
    <p:sldLayoutId id="2147484575" r:id="rId9"/>
    <p:sldLayoutId id="2147484576" r:id="rId10"/>
    <p:sldLayoutId id="214748457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5.bin"/><Relationship Id="rId5" Type="http://schemas.openxmlformats.org/officeDocument/2006/relationships/slide" Target="slide4.xml"/><Relationship Id="rId10" Type="http://schemas.openxmlformats.org/officeDocument/2006/relationships/slide" Target="slide2.xml"/><Relationship Id="rId4" Type="http://schemas.openxmlformats.org/officeDocument/2006/relationships/audio" Target="../media/audio1.wav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slide" Target="slide2.xml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audio" Target="../media/audio4.wav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楷体_GB2312"/>
              </a:rPr>
              <a:t>第七章    微分方程</a:t>
            </a:r>
            <a:endParaRPr lang="zh-CN" altLang="en-US" dirty="0">
              <a:ea typeface="楷体_GB2312"/>
            </a:endParaRPr>
          </a:p>
        </p:txBody>
      </p:sp>
      <p:sp>
        <p:nvSpPr>
          <p:cNvPr id="11267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mtClean="0"/>
              <a:t>第五节    可降阶的高阶微分方程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作业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7 − 5</a:t>
            </a:r>
          </a:p>
          <a:p>
            <a:pPr lvl="1"/>
            <a:r>
              <a:rPr lang="en-US" altLang="zh-CN" smtClean="0"/>
              <a:t>1(1)(6)(10)</a:t>
            </a:r>
            <a:endParaRPr lang="zh-CN" altLang="en-US" smtClean="0"/>
          </a:p>
          <a:p>
            <a:pPr lvl="1"/>
            <a:r>
              <a:rPr lang="en-US" altLang="zh-CN" smtClean="0"/>
              <a:t>2(1)</a:t>
            </a:r>
          </a:p>
          <a:p>
            <a:pPr lvl="1"/>
            <a:r>
              <a:rPr lang="en-US" altLang="zh-CN" smtClean="0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一般的二阶微分方程没有普遍适用的解法．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本节主要讨论三种特殊形式的二阶微分方程．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 lvl="1"/>
            <a:r>
              <a:rPr lang="en-US" altLang="zh-CN" i="1" smtClean="0">
                <a:hlinkClick r:id="rId3" action="ppaction://hlinksldjump"/>
              </a:rPr>
              <a:t>y</a:t>
            </a:r>
            <a:r>
              <a:rPr lang="zh-CN" altLang="en-US" smtClean="0">
                <a:sym typeface="Symbol" pitchFamily="18" charset="2"/>
                <a:hlinkClick r:id="rId3" action="ppaction://hlinksldjump"/>
              </a:rPr>
              <a:t></a:t>
            </a:r>
            <a:r>
              <a:rPr lang="zh-CN" altLang="en-US" smtClean="0">
                <a:hlinkClick r:id="rId3" action="ppaction://hlinksldjump"/>
              </a:rPr>
              <a:t> </a:t>
            </a:r>
            <a:r>
              <a:rPr lang="en-US" altLang="zh-CN" smtClean="0">
                <a:hlinkClick r:id="rId3" action="ppaction://hlinksldjump"/>
              </a:rPr>
              <a:t>=</a:t>
            </a:r>
            <a:r>
              <a:rPr lang="zh-CN" altLang="en-US" smtClean="0">
                <a:hlinkClick r:id="rId3" action="ppaction://hlinksldjump"/>
              </a:rPr>
              <a:t> </a:t>
            </a:r>
            <a:r>
              <a:rPr lang="en-US" altLang="zh-CN" i="1" smtClean="0">
                <a:hlinkClick r:id="rId3" action="ppaction://hlinksldjump"/>
              </a:rPr>
              <a:t>f</a:t>
            </a:r>
            <a:r>
              <a:rPr lang="zh-CN" altLang="en-US" smtClean="0">
                <a:hlinkClick r:id="rId3" action="ppaction://hlinksldjump"/>
              </a:rPr>
              <a:t> </a:t>
            </a:r>
            <a:r>
              <a:rPr lang="en-US" altLang="zh-CN" smtClean="0">
                <a:hlinkClick r:id="rId3" action="ppaction://hlinksldjump"/>
              </a:rPr>
              <a:t>(</a:t>
            </a:r>
            <a:r>
              <a:rPr lang="en-US" altLang="zh-CN" i="1" smtClean="0">
                <a:hlinkClick r:id="rId3" action="ppaction://hlinksldjump"/>
              </a:rPr>
              <a:t>x</a:t>
            </a:r>
            <a:r>
              <a:rPr lang="en-US" altLang="zh-CN" smtClean="0">
                <a:hlinkClick r:id="rId3" action="ppaction://hlinksldjump"/>
              </a:rPr>
              <a:t>) </a:t>
            </a:r>
            <a:r>
              <a:rPr lang="zh-CN" altLang="en-US" smtClean="0">
                <a:hlinkClick r:id="rId3" action="ppaction://hlinksldjump"/>
              </a:rPr>
              <a:t>型 </a:t>
            </a:r>
            <a:r>
              <a:rPr lang="en-US" altLang="zh-CN" smtClean="0"/>
              <a:t>——</a:t>
            </a:r>
            <a:r>
              <a:rPr lang="zh-CN" altLang="en-US" smtClean="0"/>
              <a:t> 不显含未知函数 </a:t>
            </a:r>
            <a:r>
              <a:rPr lang="en-US" altLang="zh-CN" i="1" smtClean="0"/>
              <a:t>y</a:t>
            </a:r>
            <a:r>
              <a:rPr lang="zh-CN" altLang="en-US" smtClean="0"/>
              <a:t> 和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 </a:t>
            </a:r>
            <a:r>
              <a:rPr lang="zh-CN" altLang="en-US" smtClean="0"/>
              <a:t>．</a:t>
            </a:r>
            <a:endParaRPr lang="en-US" altLang="zh-CN" smtClean="0"/>
          </a:p>
          <a:p>
            <a:pPr lvl="1">
              <a:buFont typeface="Verdana" pitchFamily="34" charset="0"/>
              <a:buNone/>
            </a:pPr>
            <a:endParaRPr lang="en-US" altLang="zh-CN" smtClean="0"/>
          </a:p>
          <a:p>
            <a:pPr lvl="1"/>
            <a:r>
              <a:rPr lang="en-US" altLang="zh-CN" i="1" smtClean="0">
                <a:hlinkClick r:id="rId4" action="ppaction://hlinksldjump"/>
              </a:rPr>
              <a:t>y</a:t>
            </a:r>
            <a:r>
              <a:rPr lang="zh-CN" altLang="en-US" smtClean="0">
                <a:sym typeface="Symbol" pitchFamily="18" charset="2"/>
                <a:hlinkClick r:id="rId4" action="ppaction://hlinksldjump"/>
              </a:rPr>
              <a:t></a:t>
            </a:r>
            <a:r>
              <a:rPr lang="zh-CN" altLang="en-US" smtClean="0">
                <a:hlinkClick r:id="rId4" action="ppaction://hlinksldjump"/>
              </a:rPr>
              <a:t> </a:t>
            </a:r>
            <a:r>
              <a:rPr lang="en-US" altLang="zh-CN" smtClean="0">
                <a:hlinkClick r:id="rId4" action="ppaction://hlinksldjump"/>
              </a:rPr>
              <a:t>=</a:t>
            </a:r>
            <a:r>
              <a:rPr lang="zh-CN" altLang="en-US" smtClean="0">
                <a:hlinkClick r:id="rId4" action="ppaction://hlinksldjump"/>
              </a:rPr>
              <a:t> </a:t>
            </a:r>
            <a:r>
              <a:rPr lang="en-US" altLang="zh-CN" i="1" smtClean="0">
                <a:hlinkClick r:id="rId4" action="ppaction://hlinksldjump"/>
              </a:rPr>
              <a:t>f</a:t>
            </a:r>
            <a:r>
              <a:rPr lang="zh-CN" altLang="en-US" smtClean="0">
                <a:hlinkClick r:id="rId4" action="ppaction://hlinksldjump"/>
              </a:rPr>
              <a:t> </a:t>
            </a:r>
            <a:r>
              <a:rPr lang="en-US" altLang="zh-CN" smtClean="0">
                <a:hlinkClick r:id="rId4" action="ppaction://hlinksldjump"/>
              </a:rPr>
              <a:t>(</a:t>
            </a:r>
            <a:r>
              <a:rPr lang="en-US" altLang="zh-CN" i="1" smtClean="0">
                <a:hlinkClick r:id="rId4" action="ppaction://hlinksldjump"/>
              </a:rPr>
              <a:t>x</a:t>
            </a:r>
            <a:r>
              <a:rPr lang="en-US" altLang="zh-CN" smtClean="0">
                <a:hlinkClick r:id="rId4" action="ppaction://hlinksldjump"/>
              </a:rPr>
              <a:t>, </a:t>
            </a:r>
            <a:r>
              <a:rPr lang="en-US" altLang="zh-CN" i="1" smtClean="0">
                <a:hlinkClick r:id="rId4" action="ppaction://hlinksldjump"/>
              </a:rPr>
              <a:t>y</a:t>
            </a:r>
            <a:r>
              <a:rPr lang="en-US" altLang="zh-CN" smtClean="0">
                <a:sym typeface="Symbol" pitchFamily="18" charset="2"/>
                <a:hlinkClick r:id="rId4" action="ppaction://hlinksldjump"/>
              </a:rPr>
              <a:t></a:t>
            </a:r>
            <a:r>
              <a:rPr lang="en-US" altLang="zh-CN" smtClean="0">
                <a:hlinkClick r:id="rId4" action="ppaction://hlinksldjump"/>
              </a:rPr>
              <a:t>) </a:t>
            </a:r>
            <a:r>
              <a:rPr lang="zh-CN" altLang="en-US" smtClean="0">
                <a:hlinkClick r:id="rId4" action="ppaction://hlinksldjump"/>
              </a:rPr>
              <a:t>型 </a:t>
            </a:r>
            <a:r>
              <a:rPr lang="en-US" altLang="zh-CN" smtClean="0"/>
              <a:t>——</a:t>
            </a:r>
            <a:r>
              <a:rPr lang="zh-CN" altLang="en-US" smtClean="0"/>
              <a:t> 不显含未知函数 </a:t>
            </a:r>
            <a:r>
              <a:rPr lang="en-US" altLang="zh-CN" i="1" smtClean="0"/>
              <a:t>y</a:t>
            </a:r>
            <a:r>
              <a:rPr lang="zh-CN" altLang="en-US" smtClean="0"/>
              <a:t>．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en-US" altLang="zh-CN" i="1" smtClean="0">
                <a:hlinkClick r:id="rId5" action="ppaction://hlinksldjump"/>
              </a:rPr>
              <a:t>y</a:t>
            </a:r>
            <a:r>
              <a:rPr lang="zh-CN" altLang="en-US" smtClean="0">
                <a:sym typeface="Symbol" pitchFamily="18" charset="2"/>
                <a:hlinkClick r:id="rId5" action="ppaction://hlinksldjump"/>
              </a:rPr>
              <a:t></a:t>
            </a:r>
            <a:r>
              <a:rPr lang="zh-CN" altLang="en-US" smtClean="0">
                <a:hlinkClick r:id="rId5" action="ppaction://hlinksldjump"/>
              </a:rPr>
              <a:t> </a:t>
            </a:r>
            <a:r>
              <a:rPr lang="en-US" altLang="zh-CN" smtClean="0">
                <a:hlinkClick r:id="rId5" action="ppaction://hlinksldjump"/>
              </a:rPr>
              <a:t>=</a:t>
            </a:r>
            <a:r>
              <a:rPr lang="zh-CN" altLang="en-US" smtClean="0">
                <a:hlinkClick r:id="rId5" action="ppaction://hlinksldjump"/>
              </a:rPr>
              <a:t> </a:t>
            </a:r>
            <a:r>
              <a:rPr lang="en-US" altLang="zh-CN" i="1" smtClean="0">
                <a:hlinkClick r:id="rId5" action="ppaction://hlinksldjump"/>
              </a:rPr>
              <a:t>f</a:t>
            </a:r>
            <a:r>
              <a:rPr lang="zh-CN" altLang="en-US" smtClean="0">
                <a:hlinkClick r:id="rId5" action="ppaction://hlinksldjump"/>
              </a:rPr>
              <a:t> </a:t>
            </a:r>
            <a:r>
              <a:rPr lang="en-US" altLang="zh-CN" smtClean="0">
                <a:hlinkClick r:id="rId5" action="ppaction://hlinksldjump"/>
              </a:rPr>
              <a:t>(</a:t>
            </a:r>
            <a:r>
              <a:rPr lang="en-US" altLang="zh-CN" i="1" smtClean="0">
                <a:hlinkClick r:id="rId5" action="ppaction://hlinksldjump"/>
              </a:rPr>
              <a:t>y</a:t>
            </a:r>
            <a:r>
              <a:rPr lang="en-US" altLang="zh-CN" smtClean="0">
                <a:hlinkClick r:id="rId5" action="ppaction://hlinksldjump"/>
              </a:rPr>
              <a:t>, </a:t>
            </a:r>
            <a:r>
              <a:rPr lang="en-US" altLang="zh-CN" i="1" smtClean="0">
                <a:hlinkClick r:id="rId5" action="ppaction://hlinksldjump"/>
              </a:rPr>
              <a:t>y</a:t>
            </a:r>
            <a:r>
              <a:rPr lang="en-US" altLang="zh-CN" smtClean="0">
                <a:sym typeface="Symbol" pitchFamily="18" charset="2"/>
                <a:hlinkClick r:id="rId5" action="ppaction://hlinksldjump"/>
              </a:rPr>
              <a:t></a:t>
            </a:r>
            <a:r>
              <a:rPr lang="en-US" altLang="zh-CN" smtClean="0">
                <a:hlinkClick r:id="rId5" action="ppaction://hlinksldjump"/>
              </a:rPr>
              <a:t>) </a:t>
            </a:r>
            <a:r>
              <a:rPr lang="zh-CN" altLang="en-US" smtClean="0">
                <a:hlinkClick r:id="rId5" action="ppaction://hlinksldjump"/>
              </a:rPr>
              <a:t>型 </a:t>
            </a:r>
            <a:r>
              <a:rPr lang="en-US" altLang="zh-CN" smtClean="0"/>
              <a:t>——</a:t>
            </a:r>
            <a:r>
              <a:rPr lang="zh-CN" altLang="en-US" smtClean="0"/>
              <a:t> 不显含自变量 </a:t>
            </a:r>
            <a:r>
              <a:rPr lang="en-US" altLang="zh-CN" i="1" smtClean="0"/>
              <a:t>x</a:t>
            </a:r>
            <a:r>
              <a:rPr lang="zh-CN" altLang="en-US" smtClean="0"/>
              <a:t>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125" indent="-255588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二阶微分方程</a:t>
            </a:r>
            <a:r>
              <a:rPr lang="zh-CN" altLang="en-US" dirty="0" smtClean="0">
                <a:solidFill>
                  <a:prstClr val="black"/>
                </a:solidFill>
              </a:rPr>
              <a:t>    </a:t>
            </a:r>
            <a:r>
              <a:rPr lang="en-US" altLang="zh-CN" i="1" dirty="0" smtClean="0">
                <a:solidFill>
                  <a:prstClr val="black"/>
                </a:solidFill>
              </a:rPr>
              <a:t>y</a:t>
            </a:r>
            <a:r>
              <a:rPr lang="zh-CN" altLang="en-US" dirty="0" smtClean="0">
                <a:solidFill>
                  <a:prstClr val="black"/>
                </a:solidFill>
                <a:sym typeface="Symbol"/>
              </a:rPr>
              <a:t>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=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i="1" dirty="0" smtClean="0">
                <a:solidFill>
                  <a:prstClr val="black"/>
                </a:solidFill>
              </a:rPr>
              <a:t>f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en-US" altLang="zh-CN" i="1" dirty="0" smtClean="0">
                <a:solidFill>
                  <a:prstClr val="black"/>
                </a:solidFill>
              </a:rPr>
              <a:t>x</a:t>
            </a:r>
            <a:r>
              <a:rPr lang="en-US" altLang="zh-CN" dirty="0" smtClean="0">
                <a:solidFill>
                  <a:prstClr val="black"/>
                </a:solidFill>
              </a:rPr>
              <a:t>, </a:t>
            </a:r>
            <a:r>
              <a:rPr lang="en-US" altLang="zh-CN" i="1" dirty="0" smtClean="0">
                <a:solidFill>
                  <a:prstClr val="black"/>
                </a:solidFill>
              </a:rPr>
              <a:t>y</a:t>
            </a:r>
            <a:r>
              <a:rPr lang="en-US" altLang="zh-CN" dirty="0" smtClean="0">
                <a:solidFill>
                  <a:prstClr val="black"/>
                </a:solidFill>
              </a:rPr>
              <a:t>, </a:t>
            </a:r>
            <a:r>
              <a:rPr lang="en-US" altLang="zh-CN" i="1" dirty="0" smtClean="0">
                <a:solidFill>
                  <a:prstClr val="black"/>
                </a:solidFill>
              </a:rPr>
              <a:t>y</a:t>
            </a:r>
            <a:r>
              <a:rPr lang="en-US" altLang="zh-CN" dirty="0" smtClean="0">
                <a:solidFill>
                  <a:prstClr val="black"/>
                </a:solidFill>
                <a:sym typeface="Symbol"/>
              </a:rPr>
              <a:t>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686050" y="3243263"/>
            <a:ext cx="41719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28950" y="4129088"/>
            <a:ext cx="41719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028950" y="5002213"/>
            <a:ext cx="41719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57200" y="4143375"/>
            <a:ext cx="8229600" cy="500063"/>
          </a:xfrm>
          <a:prstGeom prst="roundRect">
            <a:avLst/>
          </a:prstGeom>
          <a:solidFill>
            <a:srgbClr val="FFFF66"/>
          </a:solidFill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0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对策：</a:t>
            </a:r>
            <a:r>
              <a:rPr lang="zh-CN" altLang="en-US" smtClean="0">
                <a:solidFill>
                  <a:srgbClr val="FF0000"/>
                </a:solidFill>
              </a:rPr>
              <a:t>逐次积分．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推广：</a:t>
            </a:r>
            <a:r>
              <a:rPr lang="en-US" altLang="zh-CN" i="1" smtClean="0"/>
              <a:t> y</a:t>
            </a:r>
            <a:r>
              <a:rPr lang="en-US" altLang="zh-CN" baseline="30000" smtClean="0">
                <a:sym typeface="Symbol" pitchFamily="18" charset="2"/>
              </a:rPr>
              <a:t>(</a:t>
            </a:r>
            <a:r>
              <a:rPr lang="en-US" altLang="zh-CN" i="1" baseline="30000" smtClean="0">
                <a:sym typeface="Symbol" pitchFamily="18" charset="2"/>
              </a:rPr>
              <a:t>n</a:t>
            </a:r>
            <a:r>
              <a:rPr lang="en-US" altLang="zh-CN" baseline="30000" smtClean="0">
                <a:sym typeface="Symbol" pitchFamily="18" charset="2"/>
              </a:rPr>
              <a:t>)</a:t>
            </a:r>
            <a:r>
              <a:rPr lang="zh-CN" altLang="en-US" baseline="30000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型．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>
                <a:hlinkClick r:id="rId5" action="ppaction://hlinksldjump"/>
              </a:rPr>
              <a:t>自由落体运动的数学模型</a:t>
            </a:r>
            <a:endParaRPr lang="en-US" altLang="zh-CN" smtClean="0"/>
          </a:p>
          <a:p>
            <a:pPr>
              <a:lnSpc>
                <a:spcPct val="240000"/>
              </a:lnSpc>
              <a:buFont typeface="Wingdings 3" pitchFamily="18" charset="2"/>
              <a:buNone/>
            </a:pPr>
            <a:r>
              <a:rPr lang="en-US" altLang="zh-CN" smtClean="0"/>
              <a:t>			</a:t>
            </a:r>
            <a:r>
              <a:rPr lang="zh-CN" altLang="en-US" smtClean="0"/>
              <a:t>通解</a:t>
            </a:r>
            <a:r>
              <a:rPr lang="en-US" altLang="zh-CN" smtClean="0"/>
              <a:t>				</a:t>
            </a:r>
            <a:r>
              <a:rPr lang="zh-CN" altLang="en-US" smtClean="0">
                <a:solidFill>
                  <a:srgbClr val="0000FF"/>
                </a:solidFill>
              </a:rPr>
              <a:t>特解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1033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342900" indent="-342900"/>
            <a:r>
              <a:rPr lang="zh-CN" altLang="en-US" smtClean="0">
                <a:effectLst/>
              </a:rPr>
              <a:t>一、                 型</a:t>
            </a:r>
            <a:endParaRPr lang="en-US" altLang="zh-CN" smtClean="0">
              <a:effectLst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2463800" y="1481138"/>
          <a:ext cx="4216400" cy="1676400"/>
        </p:xfrm>
        <a:graphic>
          <a:graphicData uri="http://schemas.openxmlformats.org/presentationml/2006/ole">
            <p:oleObj spid="_x0000_s1026" name="Equation" r:id="rId6" imgW="2108160" imgH="83808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28988" y="1871663"/>
            <a:ext cx="1928812" cy="642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 flipH="1">
            <a:off x="2657475" y="1871663"/>
            <a:ext cx="671513" cy="642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328988" y="2514600"/>
            <a:ext cx="3429000" cy="642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2657475" y="2514600"/>
            <a:ext cx="671513" cy="642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943475" y="4843463"/>
          <a:ext cx="3937000" cy="838200"/>
        </p:xfrm>
        <a:graphic>
          <a:graphicData uri="http://schemas.openxmlformats.org/presentationml/2006/ole">
            <p:oleObj spid="_x0000_s1027" name="Equation" r:id="rId7" imgW="1968480" imgH="419040" progId="Equation.DSMT4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984500" y="5654675"/>
          <a:ext cx="2616200" cy="812800"/>
        </p:xfrm>
        <a:graphic>
          <a:graphicData uri="http://schemas.openxmlformats.org/presentationml/2006/ole">
            <p:oleObj spid="_x0000_s1028" name="Equation" r:id="rId8" imgW="1307880" imgH="406080" progId="Equation.DSMT4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6648450" y="5654675"/>
          <a:ext cx="1320800" cy="812800"/>
        </p:xfrm>
        <a:graphic>
          <a:graphicData uri="http://schemas.openxmlformats.org/presentationml/2006/ole">
            <p:oleObj spid="_x0000_s1029" name="Equation" r:id="rId9" imgW="660240" imgH="40608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929313" y="5786438"/>
            <a:ext cx="75723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39" name="AutoShape 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525588" y="542925"/>
          <a:ext cx="2414587" cy="730250"/>
        </p:xfrm>
        <a:graphic>
          <a:graphicData uri="http://schemas.openxmlformats.org/presentationml/2006/ole">
            <p:oleObj spid="_x0000_s1030" name="Equation" r:id="rId11" imgW="672840" imgH="203040" progId="Equation.DSMT4">
              <p:embed/>
            </p:oleObj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3319463" y="1936750"/>
            <a:ext cx="1252537" cy="555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42" name="AutoShape 18"/>
          <p:cNvSpPr>
            <a:spLocks/>
          </p:cNvSpPr>
          <p:nvPr/>
        </p:nvSpPr>
        <p:spPr bwMode="auto">
          <a:xfrm>
            <a:off x="5222875" y="1293813"/>
            <a:ext cx="1812925" cy="944562"/>
          </a:xfrm>
          <a:prstGeom prst="borderCallout2">
            <a:avLst>
              <a:gd name="adj1" fmla="val 12102"/>
              <a:gd name="adj2" fmla="val -4190"/>
              <a:gd name="adj3" fmla="val 12102"/>
              <a:gd name="adj4" fmla="val -19111"/>
              <a:gd name="adj5" fmla="val 64875"/>
              <a:gd name="adj6" fmla="val -34644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latin typeface="Times New Roman" pitchFamily="18" charset="0"/>
              </a:rPr>
              <a:t>P.315</a:t>
            </a:r>
            <a:r>
              <a:rPr lang="zh-CN" altLang="en-US" b="1">
                <a:latin typeface="Times New Roman" pitchFamily="18" charset="0"/>
              </a:rPr>
              <a:t>的附注：</a:t>
            </a:r>
          </a:p>
          <a:p>
            <a:pPr algn="ctr"/>
            <a:r>
              <a:rPr lang="zh-CN" altLang="en-US" b="1">
                <a:latin typeface="Times New Roman" pitchFamily="18" charset="0"/>
              </a:rPr>
              <a:t>表示</a:t>
            </a:r>
            <a:r>
              <a:rPr lang="en-US" altLang="zh-CN" b="1" i="1">
                <a:latin typeface="Times New Roman" pitchFamily="18" charset="0"/>
              </a:rPr>
              <a:t>f</a:t>
            </a:r>
            <a:r>
              <a:rPr lang="en-US" altLang="zh-CN" b="1">
                <a:latin typeface="Times New Roman" pitchFamily="18" charset="0"/>
              </a:rPr>
              <a:t> (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>
                <a:latin typeface="Times New Roman" pitchFamily="18" charset="0"/>
              </a:rPr>
              <a:t>) </a:t>
            </a:r>
            <a:r>
              <a:rPr lang="zh-CN" altLang="en-US" b="1">
                <a:latin typeface="Times New Roman" pitchFamily="18" charset="0"/>
              </a:rPr>
              <a:t>的某个</a:t>
            </a:r>
          </a:p>
          <a:p>
            <a:pPr algn="ctr"/>
            <a:r>
              <a:rPr lang="zh-CN" altLang="en-US" b="1">
                <a:latin typeface="Times New Roman" pitchFamily="18" charset="0"/>
              </a:rPr>
              <a:t>确定的原函数．</a:t>
            </a:r>
            <a:endParaRPr lang="en-US" altLang="zh-CN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12" grpId="0" animBg="1"/>
      <p:bldP spid="1039" grpId="0" animBg="1"/>
      <p:bldP spid="19" grpId="0" animBg="1"/>
      <p:bldP spid="10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设一质量为 </a:t>
            </a:r>
            <a:r>
              <a:rPr lang="en-US" altLang="zh-CN" i="1" smtClean="0"/>
              <a:t>m</a:t>
            </a:r>
            <a:r>
              <a:rPr lang="zh-CN" altLang="en-US" smtClean="0"/>
              <a:t> 的物体只受重力的作用由静止开始自由垂直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降落．若取物体降落的铅垂线为 </a:t>
            </a:r>
            <a:r>
              <a:rPr lang="en-US" altLang="zh-CN" i="1" smtClean="0"/>
              <a:t>x</a:t>
            </a:r>
            <a:r>
              <a:rPr lang="zh-CN" altLang="en-US" smtClean="0"/>
              <a:t> 轴，其正向朝下， 物体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下落的起点为原点，并设物体开始下落的时间  </a:t>
            </a:r>
            <a:r>
              <a:rPr lang="en-US" altLang="zh-CN" i="1" smtClean="0"/>
              <a:t>t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，则物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体下落的距离 </a:t>
            </a:r>
            <a:r>
              <a:rPr lang="en-US" altLang="zh-CN" i="1" smtClean="0"/>
              <a:t>x</a:t>
            </a:r>
            <a:r>
              <a:rPr lang="zh-CN" altLang="en-US" smtClean="0"/>
              <a:t> 与时间  </a:t>
            </a:r>
            <a:r>
              <a:rPr lang="en-US" altLang="zh-CN" i="1" smtClean="0"/>
              <a:t>t</a:t>
            </a:r>
            <a:r>
              <a:rPr lang="zh-CN" altLang="en-US" smtClean="0"/>
              <a:t> 的函数关系为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根据牛顿第二定律：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ma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                ，其中  </a:t>
            </a:r>
            <a:r>
              <a:rPr lang="en-US" altLang="zh-CN" i="1" smtClean="0">
                <a:solidFill>
                  <a:srgbClr val="FF0000"/>
                </a:solidFill>
              </a:rPr>
              <a:t>g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是重力加速度．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根据题意，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 还须满足 </a:t>
            </a:r>
            <a:r>
              <a:rPr lang="en-US" altLang="zh-CN" i="1" smtClean="0"/>
              <a:t>x</a:t>
            </a:r>
            <a:r>
              <a:rPr lang="en-US" altLang="zh-CN" smtClean="0"/>
              <a:t>(0)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i="1" smtClean="0"/>
              <a:t> x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(0)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自由落体运动的数学模型</a:t>
            </a:r>
            <a:endParaRPr lang="zh-CN" altLang="en-US" dirty="0"/>
          </a:p>
        </p:txBody>
      </p:sp>
      <p:sp>
        <p:nvSpPr>
          <p:cNvPr id="2053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316038" y="4416425"/>
          <a:ext cx="1117600" cy="838200"/>
        </p:xfrm>
        <a:graphic>
          <a:graphicData uri="http://schemas.openxmlformats.org/presentationml/2006/ole">
            <p:oleObj spid="_x0000_s2050" name="Equation" r:id="rId5" imgW="55872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457200" y="5429250"/>
            <a:ext cx="8229600" cy="500063"/>
          </a:xfrm>
          <a:prstGeom prst="roundRect">
            <a:avLst/>
          </a:prstGeom>
          <a:solidFill>
            <a:srgbClr val="FFFF66"/>
          </a:solidFill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482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y</a:t>
            </a:r>
            <a:r>
              <a:rPr lang="zh-CN" altLang="en-US" smtClean="0">
                <a:sym typeface="Symbol" pitchFamily="18" charset="2"/>
              </a:rPr>
              <a:t>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 </a:t>
            </a:r>
            <a:r>
              <a:rPr lang="zh-CN" altLang="en-US" smtClean="0">
                <a:sym typeface="Symbol" pitchFamily="18" charset="2"/>
              </a:rPr>
              <a:t>，所以</a:t>
            </a:r>
            <a:r>
              <a:rPr lang="zh-CN" altLang="en-US" smtClean="0"/>
              <a:t>令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，则</a:t>
            </a:r>
            <a:r>
              <a:rPr lang="en-US" altLang="zh-CN" i="1" smtClean="0"/>
              <a:t> y</a:t>
            </a:r>
            <a:r>
              <a:rPr lang="zh-CN" altLang="en-US" smtClean="0">
                <a:sym typeface="Symbol" pitchFamily="18" charset="2"/>
              </a:rPr>
              <a:t></a:t>
            </a:r>
            <a:r>
              <a:rPr lang="en-US" altLang="zh-CN" smtClean="0"/>
              <a:t> = </a:t>
            </a:r>
            <a:r>
              <a:rPr lang="en-US" altLang="zh-CN" i="1" smtClean="0"/>
              <a:t>P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，于是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设其通解为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smtClean="0"/>
              <a:t>) 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 </a:t>
            </a:r>
            <a:r>
              <a:rPr lang="en-US" altLang="zh-CN" smtClean="0"/>
              <a:t>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对策：</a:t>
            </a:r>
            <a:r>
              <a:rPr lang="zh-CN" altLang="en-US" smtClean="0">
                <a:solidFill>
                  <a:srgbClr val="0000FF"/>
                </a:solidFill>
              </a:rPr>
              <a:t>通过适当的变量代换化为一阶微分方程．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推广：</a:t>
            </a:r>
            <a:r>
              <a:rPr lang="en-US" altLang="zh-CN" i="1" smtClean="0"/>
              <a:t> y</a:t>
            </a:r>
            <a:r>
              <a:rPr lang="en-US" altLang="zh-CN" baseline="30000" smtClean="0">
                <a:sym typeface="Symbol" pitchFamily="18" charset="2"/>
              </a:rPr>
              <a:t>(</a:t>
            </a:r>
            <a:r>
              <a:rPr lang="en-US" altLang="zh-CN" i="1" baseline="30000" smtClean="0">
                <a:sym typeface="Symbol" pitchFamily="18" charset="2"/>
              </a:rPr>
              <a:t>n</a:t>
            </a:r>
            <a:r>
              <a:rPr lang="en-US" altLang="zh-CN" baseline="30000" smtClean="0">
                <a:sym typeface="Symbol" pitchFamily="18" charset="2"/>
              </a:rPr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30000" smtClean="0">
                <a:sym typeface="Symbol" pitchFamily="18" charset="2"/>
              </a:rPr>
              <a:t>(</a:t>
            </a:r>
            <a:r>
              <a:rPr lang="en-US" altLang="zh-CN" i="1" baseline="30000" smtClean="0">
                <a:sym typeface="Symbol" pitchFamily="18" charset="2"/>
              </a:rPr>
              <a:t>n</a:t>
            </a:r>
            <a:r>
              <a:rPr lang="en-US" altLang="zh-CN" baseline="30000" smtClean="0">
                <a:sym typeface="Symbol" pitchFamily="18" charset="2"/>
              </a:rPr>
              <a:t>−1)</a:t>
            </a:r>
            <a:r>
              <a:rPr lang="en-US" altLang="zh-CN" smtClean="0"/>
              <a:t>) </a:t>
            </a:r>
            <a:r>
              <a:rPr lang="zh-CN" altLang="en-US" smtClean="0"/>
              <a:t>型．</a:t>
            </a:r>
            <a:endParaRPr lang="en-US" altLang="zh-CN" smtClean="0"/>
          </a:p>
        </p:txBody>
      </p:sp>
      <p:sp>
        <p:nvSpPr>
          <p:cNvPr id="30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二、                      型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162300" y="3630613"/>
          <a:ext cx="2819400" cy="584200"/>
        </p:xfrm>
        <a:graphic>
          <a:graphicData uri="http://schemas.openxmlformats.org/presentationml/2006/ole">
            <p:oleObj spid="_x0000_s3074" name="Equation" r:id="rId4" imgW="1409400" imgH="29196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741613" y="1471613"/>
            <a:ext cx="235743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5099050" y="1471613"/>
            <a:ext cx="20002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99300" y="1471613"/>
            <a:ext cx="785813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1525588" y="542925"/>
          <a:ext cx="3097212" cy="730250"/>
        </p:xfrm>
        <a:graphic>
          <a:graphicData uri="http://schemas.openxmlformats.org/presentationml/2006/ole">
            <p:oleObj spid="_x0000_s3075" name="Equation" r:id="rId5" imgW="8632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47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求微分方程 </a:t>
            </a:r>
            <a:r>
              <a:rPr lang="en-US" altLang="zh-CN" i="1" smtClean="0"/>
              <a:t>xy</a:t>
            </a:r>
            <a:r>
              <a:rPr lang="en-US" altLang="zh-CN" baseline="30000" smtClean="0"/>
              <a:t>(4)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(3)</a:t>
            </a:r>
            <a:r>
              <a:rPr lang="en-US" altLang="zh-CN" smtClean="0"/>
              <a:t> = 0 </a:t>
            </a:r>
            <a:r>
              <a:rPr lang="zh-CN" altLang="en-US" smtClean="0"/>
              <a:t>的通解．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这是一个</a:t>
            </a:r>
            <a:r>
              <a:rPr lang="en-US" altLang="zh-CN" i="1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3000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zh-CN" altLang="en-US" baseline="30000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3000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  <a:sym typeface="Symbol" pitchFamily="18" charset="2"/>
              </a:rPr>
              <a:t>−1)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型的微分方程．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>
                <a:sym typeface="Symbol" pitchFamily="18" charset="2"/>
              </a:rPr>
              <a:t>令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(3)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，则</a:t>
            </a:r>
            <a:r>
              <a:rPr lang="en-US" altLang="zh-CN" i="1" smtClean="0"/>
              <a:t> y</a:t>
            </a:r>
            <a:r>
              <a:rPr lang="en-US" altLang="zh-CN" baseline="30000" smtClean="0"/>
              <a:t>(4)</a:t>
            </a:r>
            <a:r>
              <a:rPr lang="en-US" altLang="zh-CN" smtClean="0"/>
              <a:t> = [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(3)</a:t>
            </a:r>
            <a:r>
              <a:rPr lang="en-US" altLang="zh-CN" smtClean="0"/>
              <a:t>]</a:t>
            </a:r>
            <a:r>
              <a:rPr lang="en-US" altLang="zh-CN" smtClean="0">
                <a:sym typeface="Symbol" pitchFamily="18" charset="2"/>
              </a:rPr>
              <a:t> </a:t>
            </a:r>
            <a:r>
              <a:rPr lang="en-US" altLang="zh-CN" smtClean="0"/>
              <a:t>= </a:t>
            </a: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代入题设方程，可得    </a:t>
            </a:r>
            <a:r>
              <a:rPr lang="en-US" altLang="zh-CN" i="1" smtClean="0"/>
              <a:t>x P</a:t>
            </a:r>
            <a:r>
              <a:rPr lang="zh-CN" altLang="en-US" i="1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−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0</a:t>
            </a:r>
            <a:r>
              <a:rPr lang="zh-CN" altLang="en-US" smtClean="0"/>
              <a:t>，即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若 </a:t>
            </a:r>
            <a:r>
              <a:rPr lang="en-US" altLang="zh-CN" i="1" smtClean="0"/>
              <a:t>P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 0</a:t>
            </a:r>
            <a:r>
              <a:rPr lang="zh-CN" altLang="en-US" smtClean="0">
                <a:sym typeface="Symbol" pitchFamily="18" charset="2"/>
              </a:rPr>
              <a:t>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若 </a:t>
            </a:r>
            <a:r>
              <a:rPr lang="en-US" altLang="zh-CN" i="1" smtClean="0"/>
              <a:t>P</a:t>
            </a:r>
            <a:r>
              <a:rPr lang="en-US" altLang="zh-CN" smtClean="0"/>
              <a:t> =</a:t>
            </a:r>
            <a:r>
              <a:rPr lang="en-US" altLang="zh-CN" smtClean="0">
                <a:sym typeface="Symbol" pitchFamily="18" charset="2"/>
              </a:rPr>
              <a:t> 0</a:t>
            </a:r>
            <a:r>
              <a:rPr lang="zh-CN" altLang="en-US" smtClean="0">
                <a:sym typeface="Symbol" pitchFamily="18" charset="2"/>
              </a:rPr>
              <a:t>，则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</a:t>
            </a:r>
            <a:r>
              <a:rPr lang="en-US" altLang="zh-CN" smtClean="0"/>
              <a:t> 0</a:t>
            </a:r>
            <a:r>
              <a:rPr lang="zh-CN" altLang="en-US" smtClean="0"/>
              <a:t> 也是方程的解．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综上所述，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x</a:t>
            </a:r>
            <a:r>
              <a:rPr lang="zh-CN" altLang="en-US" smtClean="0"/>
              <a:t>（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 为</a:t>
            </a:r>
            <a:r>
              <a:rPr lang="zh-CN" altLang="en-US" smtClean="0">
                <a:solidFill>
                  <a:srgbClr val="FF0000"/>
                </a:solidFill>
              </a:rPr>
              <a:t>任意常数</a:t>
            </a:r>
            <a:r>
              <a:rPr lang="zh-CN" altLang="en-US" smtClean="0"/>
              <a:t>）．</a:t>
            </a:r>
            <a:endParaRPr lang="en-US" altLang="zh-CN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57963" y="2357438"/>
          <a:ext cx="1752600" cy="812800"/>
        </p:xfrm>
        <a:graphic>
          <a:graphicData uri="http://schemas.openxmlformats.org/presentationml/2006/ole">
            <p:oleObj spid="_x0000_s4098" name="Equation" r:id="rId3" imgW="876240" imgH="40608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574925" y="3214688"/>
          <a:ext cx="1295400" cy="812800"/>
        </p:xfrm>
        <a:graphic>
          <a:graphicData uri="http://schemas.openxmlformats.org/presentationml/2006/ole">
            <p:oleObj spid="_x0000_s4099" name="Equation" r:id="rId4" imgW="647640" imgH="406080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016375" y="3379788"/>
          <a:ext cx="3556000" cy="482600"/>
        </p:xfrm>
        <a:graphic>
          <a:graphicData uri="http://schemas.openxmlformats.org/presentationml/2006/ole">
            <p:oleObj spid="_x0000_s4100" name="Equation" r:id="rId5" imgW="1777680" imgH="24120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857250" y="4089400"/>
          <a:ext cx="2463800" cy="482600"/>
        </p:xfrm>
        <a:graphic>
          <a:graphicData uri="http://schemas.openxmlformats.org/presentationml/2006/ole">
            <p:oleObj spid="_x0000_s4101" name="Equation" r:id="rId6" imgW="1231560" imgH="241200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3929063" y="4102100"/>
          <a:ext cx="3073400" cy="457200"/>
        </p:xfrm>
        <a:graphic>
          <a:graphicData uri="http://schemas.openxmlformats.org/presentationml/2006/ole">
            <p:oleObj spid="_x0000_s4102" name="Equation" r:id="rId7" imgW="1536480" imgH="22860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114675" y="2014538"/>
            <a:ext cx="31718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143625" y="2386013"/>
            <a:ext cx="2214563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072313" y="1428750"/>
            <a:ext cx="1714500" cy="782638"/>
          </a:xfrm>
          <a:prstGeom prst="wedgeRoundRectCallout">
            <a:avLst>
              <a:gd name="adj1" fmla="val -33659"/>
              <a:gd name="adj2" fmla="val 89898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ea typeface="楷体_GB2312"/>
              </a:rPr>
              <a:t>可分离变量</a:t>
            </a:r>
            <a:endParaRPr lang="en-US" altLang="zh-CN" sz="2000" b="1" dirty="0">
              <a:solidFill>
                <a:srgbClr val="0000FF"/>
              </a:solidFill>
              <a:ea typeface="楷体_GB2312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ea typeface="楷体_GB2312"/>
              </a:rPr>
              <a:t>的微分方程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7880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求微分方程 </a:t>
            </a:r>
            <a:r>
              <a:rPr lang="en-US" altLang="zh-CN" i="1" smtClean="0"/>
              <a:t>xy</a:t>
            </a:r>
            <a:r>
              <a:rPr lang="en-US" altLang="zh-CN" baseline="30000" smtClean="0"/>
              <a:t>(4)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(3)</a:t>
            </a:r>
            <a:r>
              <a:rPr lang="en-US" altLang="zh-CN" smtClean="0"/>
              <a:t> = 0 </a:t>
            </a:r>
            <a:r>
              <a:rPr lang="zh-CN" altLang="en-US" smtClean="0"/>
              <a:t>的通解．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(3)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x</a:t>
            </a:r>
            <a:r>
              <a:rPr lang="zh-CN" altLang="en-US" smtClean="0"/>
              <a:t>（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 为任意常数）．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这是一个</a:t>
            </a:r>
            <a:r>
              <a:rPr lang="en-US" altLang="zh-CN" i="1" smtClean="0">
                <a:solidFill>
                  <a:srgbClr val="FF0000"/>
                </a:solidFill>
              </a:rPr>
              <a:t> y</a:t>
            </a:r>
            <a:r>
              <a:rPr lang="en-US" altLang="zh-CN" baseline="3000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zh-CN" altLang="en-US" baseline="30000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zh-CN" altLang="en-US" smtClean="0"/>
              <a:t>型的微分方程，逐次积分，得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i</a:t>
            </a:r>
            <a:r>
              <a:rPr lang="zh-CN" altLang="en-US" smtClean="0"/>
              <a:t>（</a:t>
            </a:r>
            <a:r>
              <a:rPr lang="en-US" altLang="zh-CN" i="1" smtClean="0"/>
              <a:t>i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1, 2, 3, 4</a:t>
            </a:r>
            <a:r>
              <a:rPr lang="zh-CN" altLang="en-US" smtClean="0"/>
              <a:t>）为任意常数．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通解可进一步改写为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d</a:t>
            </a:r>
            <a:r>
              <a:rPr lang="en-US" altLang="zh-CN" baseline="-25000" smtClean="0">
                <a:solidFill>
                  <a:srgbClr val="0000FF"/>
                </a:solidFill>
              </a:rPr>
              <a:t>1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30000" smtClean="0">
                <a:solidFill>
                  <a:srgbClr val="0000FF"/>
                </a:solidFill>
              </a:rPr>
              <a:t>4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d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d</a:t>
            </a:r>
            <a:r>
              <a:rPr lang="en-US" altLang="zh-CN" baseline="-25000" smtClean="0">
                <a:solidFill>
                  <a:srgbClr val="0000FF"/>
                </a:solidFill>
              </a:rPr>
              <a:t>3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d</a:t>
            </a:r>
            <a:r>
              <a:rPr lang="en-US" altLang="zh-CN" baseline="-25000" smtClean="0">
                <a:solidFill>
                  <a:srgbClr val="0000FF"/>
                </a:solidFill>
              </a:rPr>
              <a:t>4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d</a:t>
            </a:r>
            <a:r>
              <a:rPr lang="en-US" altLang="zh-CN" i="1" baseline="-25000" smtClean="0"/>
              <a:t>i</a:t>
            </a:r>
            <a:r>
              <a:rPr lang="zh-CN" altLang="en-US" smtClean="0"/>
              <a:t>（</a:t>
            </a:r>
            <a:r>
              <a:rPr lang="en-US" altLang="zh-CN" i="1" smtClean="0"/>
              <a:t>i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1, 2, 3, 4</a:t>
            </a:r>
            <a:r>
              <a:rPr lang="zh-CN" altLang="en-US" smtClean="0"/>
              <a:t>）为任意常数．</a:t>
            </a:r>
            <a:endParaRPr lang="en-US" altLang="zh-CN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00300" y="2143125"/>
          <a:ext cx="4343400" cy="2438400"/>
        </p:xfrm>
        <a:graphic>
          <a:graphicData uri="http://schemas.openxmlformats.org/presentationml/2006/ole">
            <p:oleObj spid="_x0000_s5122" name="Equation" r:id="rId4" imgW="2171520" imgH="121896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286000" y="2143125"/>
            <a:ext cx="4643438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86000" y="2978150"/>
            <a:ext cx="4643438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86000" y="3814763"/>
            <a:ext cx="4643438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129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5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/>
          </p:cNvSpPr>
          <p:nvPr/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对策：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把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看作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中间变量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，令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)]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．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于是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从而原方程可化为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设其通解为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j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，则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j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．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对其积分可得原方程的通解为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三、                      型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344613" y="2228850"/>
          <a:ext cx="7188200" cy="863600"/>
        </p:xfrm>
        <a:graphic>
          <a:graphicData uri="http://schemas.openxmlformats.org/presentationml/2006/ole">
            <p:oleObj spid="_x0000_s6146" name="Equation" r:id="rId4" imgW="3593880" imgH="43164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811838" y="1500188"/>
            <a:ext cx="14446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071813" y="3113088"/>
          <a:ext cx="3149600" cy="863600"/>
        </p:xfrm>
        <a:graphic>
          <a:graphicData uri="http://schemas.openxmlformats.org/presentationml/2006/ole">
            <p:oleObj spid="_x0000_s6147" name="Equation" r:id="rId5" imgW="1574640" imgH="43164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529388" y="3149600"/>
            <a:ext cx="1724025" cy="708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关于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的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一阶微分方程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908425" y="2257425"/>
            <a:ext cx="1771650" cy="814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5680075" y="2257425"/>
            <a:ext cx="1260475" cy="814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940550" y="2257425"/>
            <a:ext cx="1668463" cy="814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6545263" y="2257425"/>
            <a:ext cx="403225" cy="81438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4643438" y="4845050"/>
          <a:ext cx="2540000" cy="889000"/>
        </p:xfrm>
        <a:graphic>
          <a:graphicData uri="http://schemas.openxmlformats.org/presentationml/2006/ole">
            <p:oleObj spid="_x0000_s6148" name="Equation" r:id="rId6" imgW="1269720" imgH="444240" progId="Equation.DSMT4">
              <p:embed/>
            </p:oleObj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1571625" y="1500188"/>
            <a:ext cx="270510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1344613" y="2232025"/>
          <a:ext cx="3683000" cy="863600"/>
        </p:xfrm>
        <a:graphic>
          <a:graphicData uri="http://schemas.openxmlformats.org/presentationml/2006/ole">
            <p:oleObj spid="_x0000_s6149" name="Equation" r:id="rId7" imgW="1841400" imgH="431640" progId="Equation.DSMT4">
              <p:embed/>
            </p:oleObj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4860925" y="3957638"/>
          <a:ext cx="1854200" cy="812800"/>
        </p:xfrm>
        <a:graphic>
          <a:graphicData uri="http://schemas.openxmlformats.org/presentationml/2006/ole">
            <p:oleObj spid="_x0000_s6150" name="Equation" r:id="rId8" imgW="927000" imgH="406080" progId="Equation.DSMT4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860925" y="3957638"/>
          <a:ext cx="1854200" cy="889000"/>
        </p:xfrm>
        <a:graphic>
          <a:graphicData uri="http://schemas.openxmlformats.org/presentationml/2006/ole">
            <p:oleObj spid="_x0000_s6151" name="Equation" r:id="rId9" imgW="927000" imgH="44424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786563" y="4040188"/>
            <a:ext cx="1466850" cy="708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可分离变量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的微分方程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3635375" y="2278063"/>
            <a:ext cx="1368425" cy="7905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525588" y="542925"/>
          <a:ext cx="3097212" cy="730250"/>
        </p:xfrm>
        <a:graphic>
          <a:graphicData uri="http://schemas.openxmlformats.org/presentationml/2006/ole">
            <p:oleObj spid="_x0000_s6152" name="Equation" r:id="rId10" imgW="863280" imgH="203040" progId="Equation.DSMT4">
              <p:embed/>
            </p:oleObj>
          </a:graphicData>
        </a:graphic>
      </p:graphicFrame>
      <p:sp>
        <p:nvSpPr>
          <p:cNvPr id="22" name="乘号 21"/>
          <p:cNvSpPr/>
          <p:nvPr/>
        </p:nvSpPr>
        <p:spPr>
          <a:xfrm>
            <a:off x="4953000" y="2189163"/>
            <a:ext cx="914400" cy="914400"/>
          </a:xfrm>
          <a:prstGeom prst="mathMultiply">
            <a:avLst>
              <a:gd name="adj1" fmla="val 1340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643438" y="1465263"/>
            <a:ext cx="303212" cy="555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线形标注 1 24"/>
          <p:cNvSpPr/>
          <p:nvPr/>
        </p:nvSpPr>
        <p:spPr>
          <a:xfrm>
            <a:off x="5786438" y="1000125"/>
            <a:ext cx="2357437" cy="357188"/>
          </a:xfrm>
          <a:prstGeom prst="borderCallout1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这是 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对 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的导数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10" grpId="0" animBg="1"/>
      <p:bldP spid="6164" grpId="0" animBg="1"/>
      <p:bldP spid="22" grpId="0" animBg="1"/>
      <p:bldP spid="22" grpId="1" animBg="1"/>
      <p:bldP spid="23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2976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求微分方程 </a:t>
            </a:r>
            <a:r>
              <a:rPr lang="en-US" altLang="zh-CN" i="1" smtClean="0"/>
              <a:t>yy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baseline="30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= 0 </a:t>
            </a:r>
            <a:r>
              <a:rPr lang="zh-CN" altLang="en-US" smtClean="0"/>
              <a:t>的通解．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这是一个</a:t>
            </a:r>
            <a:r>
              <a:rPr lang="en-US" altLang="zh-CN" i="1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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zh-CN" altLang="en-US" smtClean="0"/>
              <a:t>型的微分方程．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令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P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P</a:t>
            </a:r>
            <a:r>
              <a:rPr lang="en-US" altLang="zh-CN" smtClean="0">
                <a:solidFill>
                  <a:srgbClr val="0000FF"/>
                </a:solidFill>
              </a:rPr>
              <a:t>[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)]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于是原方程化为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 0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/>
              <a:t> P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 0</a:t>
            </a:r>
            <a:r>
              <a:rPr lang="zh-CN" altLang="en-US" smtClean="0">
                <a:sym typeface="Symbol" pitchFamily="18" charset="2"/>
              </a:rPr>
              <a:t>，则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 =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zh-CN" altLang="en-US" smtClean="0"/>
              <a:t>，                  （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zh-CN" altLang="en-US" smtClean="0"/>
              <a:t> 为</a:t>
            </a:r>
            <a:r>
              <a:rPr lang="zh-CN" altLang="en-US" smtClean="0">
                <a:solidFill>
                  <a:srgbClr val="FF0000"/>
                </a:solidFill>
              </a:rPr>
              <a:t>任意常数</a:t>
            </a:r>
            <a:r>
              <a:rPr lang="zh-CN" altLang="en-US" smtClean="0"/>
              <a:t>）．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上述通解实际上包含了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≡</a:t>
            </a:r>
            <a:r>
              <a:rPr lang="en-US" altLang="zh-CN" smtClean="0">
                <a:sym typeface="Symbol" pitchFamily="18" charset="2"/>
              </a:rPr>
              <a:t> 0</a:t>
            </a:r>
            <a:r>
              <a:rPr lang="zh-CN" altLang="en-US" smtClean="0"/>
              <a:t> （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 </a:t>
            </a:r>
            <a:r>
              <a:rPr lang="en-US" altLang="zh-CN" smtClean="0"/>
              <a:t>= 0</a:t>
            </a:r>
            <a:r>
              <a:rPr lang="zh-CN" altLang="en-US" smtClean="0"/>
              <a:t> 的情形）和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 y</a:t>
            </a:r>
            <a:r>
              <a:rPr lang="zh-CN" altLang="en-US" smtClean="0"/>
              <a:t> </a:t>
            </a:r>
            <a:r>
              <a:rPr lang="en-US" altLang="zh-CN" smtClean="0"/>
              <a:t>≡</a:t>
            </a:r>
            <a:r>
              <a:rPr lang="en-US" altLang="zh-CN" smtClean="0">
                <a:sym typeface="Symbol" pitchFamily="18" charset="2"/>
              </a:rPr>
              <a:t> 0</a:t>
            </a:r>
            <a:r>
              <a:rPr lang="zh-CN" altLang="en-US" smtClean="0"/>
              <a:t> （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= 0</a:t>
            </a:r>
            <a:r>
              <a:rPr lang="zh-CN" altLang="en-US" smtClean="0"/>
              <a:t> 的情形）这两个平凡解．</a:t>
            </a:r>
            <a:endParaRPr lang="en-US" altLang="zh-CN" smtClean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572000" y="1873250"/>
          <a:ext cx="1981200" cy="863600"/>
        </p:xfrm>
        <a:graphic>
          <a:graphicData uri="http://schemas.openxmlformats.org/presentationml/2006/ole">
            <p:oleObj spid="_x0000_s7170" name="Equation" r:id="rId4" imgW="990360" imgH="43164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832100" y="2765425"/>
          <a:ext cx="3175000" cy="863600"/>
        </p:xfrm>
        <a:graphic>
          <a:graphicData uri="http://schemas.openxmlformats.org/presentationml/2006/ole">
            <p:oleObj spid="_x0000_s7171" name="Equation" r:id="rId5" imgW="1587240" imgH="431640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643313" y="3608388"/>
          <a:ext cx="1270000" cy="863600"/>
        </p:xfrm>
        <a:graphic>
          <a:graphicData uri="http://schemas.openxmlformats.org/presentationml/2006/ole">
            <p:oleObj spid="_x0000_s7172" name="Equation" r:id="rId6" imgW="634680" imgH="431640" progId="Equation.DSMT4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5143500" y="3800475"/>
          <a:ext cx="3098800" cy="508000"/>
        </p:xfrm>
        <a:graphic>
          <a:graphicData uri="http://schemas.openxmlformats.org/presentationml/2006/ole">
            <p:oleObj spid="_x0000_s7173" name="Equation" r:id="rId7" imgW="1549080" imgH="253800" progId="Equation.DSMT4">
              <p:embed/>
            </p:oleObj>
          </a:graphicData>
        </a:graphic>
      </p:graphicFrame>
      <p:sp>
        <p:nvSpPr>
          <p:cNvPr id="10" name="圆角矩形标注 9"/>
          <p:cNvSpPr/>
          <p:nvPr/>
        </p:nvSpPr>
        <p:spPr>
          <a:xfrm>
            <a:off x="7429500" y="3086100"/>
            <a:ext cx="1143000" cy="511175"/>
          </a:xfrm>
          <a:prstGeom prst="wedgeRoundRectCallout">
            <a:avLst>
              <a:gd name="adj1" fmla="val -33659"/>
              <a:gd name="adj2" fmla="val 89898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2400" b="1" i="1" dirty="0">
                <a:solidFill>
                  <a:srgbClr val="0000FF"/>
                </a:solidFill>
              </a:rPr>
              <a:t>C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sym typeface="Symbol"/>
              </a:rPr>
              <a:t> 0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857500" y="4714875"/>
          <a:ext cx="1346200" cy="482600"/>
        </p:xfrm>
        <a:graphic>
          <a:graphicData uri="http://schemas.openxmlformats.org/presentationml/2006/ole">
            <p:oleObj spid="_x0000_s7174" name="Equation" r:id="rId8" imgW="672840" imgH="2412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28638" y="4643438"/>
            <a:ext cx="6127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642938" y="4235450"/>
            <a:ext cx="2519362" cy="71438"/>
            <a:chOff x="571472" y="2500306"/>
            <a:chExt cx="3286148" cy="7143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71472" y="2500306"/>
              <a:ext cx="3286148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71472" y="2570156"/>
              <a:ext cx="3286148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143375" y="1857375"/>
            <a:ext cx="2357438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214813" y="4643438"/>
            <a:ext cx="335756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714625" y="2043113"/>
            <a:ext cx="14287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6" grpId="0" animBg="1"/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6557</TotalTime>
  <Words>791</Words>
  <Application>Microsoft Office PowerPoint</Application>
  <PresentationFormat>全屏显示(4:3)</PresentationFormat>
  <Paragraphs>115</Paragraphs>
  <Slides>10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4_聚合</vt:lpstr>
      <vt:lpstr>MathType 6.0 Equation</vt:lpstr>
      <vt:lpstr>第七章    微分方程</vt:lpstr>
      <vt:lpstr>二阶微分方程    y = f (x, y, y)</vt:lpstr>
      <vt:lpstr>一、                 型</vt:lpstr>
      <vt:lpstr>自由落体运动的数学模型</vt:lpstr>
      <vt:lpstr>二、                      型</vt:lpstr>
      <vt:lpstr>幻灯片 6</vt:lpstr>
      <vt:lpstr>幻灯片 7</vt:lpstr>
      <vt:lpstr>三、                      型</vt:lpstr>
      <vt:lpstr>幻灯片 9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472</cp:revision>
  <dcterms:created xsi:type="dcterms:W3CDTF">2010-09-04T05:21:04Z</dcterms:created>
  <dcterms:modified xsi:type="dcterms:W3CDTF">2022-12-17T08:21:26Z</dcterms:modified>
</cp:coreProperties>
</file>