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7" r:id="rId2"/>
  </p:sldMasterIdLst>
  <p:notesMasterIdLst>
    <p:notesMasterId r:id="rId17"/>
  </p:notesMasterIdLst>
  <p:handoutMasterIdLst>
    <p:handoutMasterId r:id="rId18"/>
  </p:handoutMasterIdLst>
  <p:sldIdLst>
    <p:sldId id="489" r:id="rId3"/>
    <p:sldId id="474" r:id="rId4"/>
    <p:sldId id="479" r:id="rId5"/>
    <p:sldId id="480" r:id="rId6"/>
    <p:sldId id="481" r:id="rId7"/>
    <p:sldId id="482" r:id="rId8"/>
    <p:sldId id="490" r:id="rId9"/>
    <p:sldId id="483" r:id="rId10"/>
    <p:sldId id="491" r:id="rId11"/>
    <p:sldId id="477" r:id="rId12"/>
    <p:sldId id="484" r:id="rId13"/>
    <p:sldId id="487" r:id="rId14"/>
    <p:sldId id="486" r:id="rId15"/>
    <p:sldId id="48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66"/>
    <a:srgbClr val="FFFF99"/>
    <a:srgbClr val="00CC66"/>
    <a:srgbClr val="33CC33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D9FA15-C1CC-4E61-8FD8-CAD53C99B59B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0882782-3E39-4615-86BC-BF9911C919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810D995-CD31-407A-8AFC-14B6E302563C}" type="datetimeFigureOut">
              <a:rPr lang="zh-CN" altLang="en-US"/>
              <a:pPr>
                <a:defRPr/>
              </a:pPr>
              <a:t>2022/12/17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E914E6C-C73F-4851-BF6C-A73DE4A4E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913BC7-AC52-4F05-90CE-2E6A7AAC88F7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2128ED4-4AA4-4139-A224-7418D98ACCAF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A8C8140-B82D-47F3-95EA-95D63B5030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3A7E7-00FA-4AE9-B14E-BC5B7C18919D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8F1C8-0643-44CA-B125-4EA130D54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2246A-CA53-4984-B62F-589298590089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89DDD-AFC5-45E4-B5C8-0FD707479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7C96F-CA4D-426F-86DF-0EE9F92E7321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EC771-70C0-4AF3-98B8-C0B56F409C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9E72-A202-4530-B909-D4DD39D3BDB4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9169-AC6A-4C72-BD3F-6A69604020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E50BA-0741-4080-BA53-00D690001A25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5D2C8-F76E-4A3C-8932-BC79912B9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F2C77-881A-4FF0-B700-1745BD59CA40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8090F-A4A3-41AD-83EB-E7A901F147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24BDC-0646-4552-9F4E-B3AFD41490C4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5504F-92DF-4FC3-A421-F77D5BF643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69CF8-61A4-4197-84A6-86BEF37F9ED8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0879E-793F-499E-9CCD-A61238A689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C276E-BB7D-4DCC-8B61-401A4078F39D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7994F-5256-45F1-BFB9-F551818ED9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887AD-6665-4B5E-89D2-4BB67E449A82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819A4-8C24-474E-891B-1ADEA091ED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C3EAD-7C33-4E1D-8E82-42EEEA850E04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BD07B-D900-4AFF-A950-1E4608881F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5CDDC3-8B37-478A-883E-70D5E1CB9E23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C9351-4846-441C-9923-2B9865059E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14586-46FE-476F-B8E8-23E6DDF143CA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AC3E9-E72D-4A73-B5FE-2D1E3A1CAD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3C74A-2DBF-4F81-AFF4-B0BCF3465BFC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2B5E9-6186-43DC-8A2E-E2AD3E6E90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0890E-4416-4C12-ACD0-ED0F4D1EA1F7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8793-2499-47C8-930A-CB5A6B8E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CB35C-CEE1-49D6-BE45-BE3D993C4789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9A48-542D-4788-BFEC-A01A2DF5B6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62658-D9B2-4FD7-8449-6F042A146C04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3C2B6-DFED-4C1C-A2CA-D3C9C7C97D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C6AAC-1C0C-4234-B22F-EDC8E0E0068C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C3351-7188-4E14-A380-0E48E4A50E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D0572-98D9-46AC-AB09-17EE8579DCB9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F9658-C2AE-4054-A2D0-3710FC3EC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229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BA8FE8D-5FCA-4F4A-A115-A4FE6FEF3181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BC896DD-C9E0-4C89-8F21-C151BCDBF9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331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F362EC2-A857-434B-B515-B55B3E0307F6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4BD020C-5AF3-44F8-BC81-5A18DC8E7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12.x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第七章    微分方程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第六节    高阶线性微分方程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*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(3)</a:t>
            </a:r>
            <a:r>
              <a:rPr lang="zh-CN" altLang="en-US" smtClean="0"/>
              <a:t>的特解，而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*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就是方程</a:t>
            </a:r>
            <a:r>
              <a:rPr lang="en-US" altLang="zh-CN" smtClean="0">
                <a:solidFill>
                  <a:srgbClr val="FF0000"/>
                </a:solidFill>
              </a:rPr>
              <a:t>(3)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 中含有两个相互独立的任意常数，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*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(3)</a:t>
            </a:r>
            <a:r>
              <a:rPr lang="zh-CN" altLang="en-US" smtClean="0"/>
              <a:t>的通解．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非齐次的情形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143375" y="785813"/>
          <a:ext cx="3138488" cy="755650"/>
        </p:xfrm>
        <a:graphic>
          <a:graphicData uri="http://schemas.openxmlformats.org/presentationml/2006/ole">
            <p:oleObj spid="_x0000_s8194" name="Equation" r:id="rId3" imgW="1739900" imgH="419100" progId="Equation.DSMT4">
              <p:embed/>
            </p:oleObj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8072438" y="933450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43375" y="71438"/>
          <a:ext cx="3595688" cy="755650"/>
        </p:xfrm>
        <a:graphic>
          <a:graphicData uri="http://schemas.openxmlformats.org/presentationml/2006/ole">
            <p:oleObj spid="_x0000_s8195" name="Equation" r:id="rId4" imgW="1993900" imgH="419100" progId="Equation.DSMT4">
              <p:embed/>
            </p:oleObj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072438" y="219075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(3)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143375" y="114300"/>
            <a:ext cx="4429125" cy="14001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81150" y="2714625"/>
          <a:ext cx="6030913" cy="2352675"/>
        </p:xfrm>
        <a:graphic>
          <a:graphicData uri="http://schemas.openxmlformats.org/presentationml/2006/ole">
            <p:oleObj spid="_x0000_s8196" name="Equation" r:id="rId5" imgW="3352800" imgH="130810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71625" y="3400425"/>
            <a:ext cx="1439863" cy="554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3014663" y="3400425"/>
            <a:ext cx="1943100" cy="554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957763" y="3400425"/>
            <a:ext cx="1900237" cy="554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571625" y="4086225"/>
            <a:ext cx="6072188" cy="554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71625" y="4714875"/>
            <a:ext cx="1619250" cy="3444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57200" y="1514475"/>
            <a:ext cx="8229600" cy="1014413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5070475" y="2143125"/>
            <a:ext cx="3389313" cy="612775"/>
          </a:xfrm>
          <a:prstGeom prst="wedgeRoundRectCallout">
            <a:avLst>
              <a:gd name="adj1" fmla="val -40213"/>
              <a:gd name="adj2" fmla="val 72019"/>
              <a:gd name="adj3" fmla="val 16667"/>
            </a:avLst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 baseline="30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是方程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的解</a:t>
            </a:r>
            <a:endParaRPr lang="zh-CN" altLang="en-US" sz="2000" b="1">
              <a:solidFill>
                <a:srgbClr val="0000FF"/>
              </a:solidFill>
              <a:latin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>
                <a:solidFill>
                  <a:srgbClr val="0000FF"/>
                </a:solidFill>
              </a:rPr>
              <a:t>非齐次的情形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baseline="30000" smtClean="0">
                <a:solidFill>
                  <a:srgbClr val="FF0000"/>
                </a:solidFill>
              </a:rPr>
              <a:t>*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(4)</a:t>
            </a:r>
            <a:r>
              <a:rPr lang="zh-CN" altLang="en-US" smtClean="0"/>
              <a:t>的特解，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30000" smtClean="0">
                <a:solidFill>
                  <a:srgbClr val="FF0000"/>
                </a:solidFill>
              </a:rPr>
              <a:t>*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(5)</a:t>
            </a:r>
            <a:r>
              <a:rPr lang="zh-CN" altLang="en-US" smtClean="0"/>
              <a:t>的特解，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baseline="30000" smtClean="0">
                <a:solidFill>
                  <a:srgbClr val="0000FF"/>
                </a:solidFill>
              </a:rPr>
              <a:t>*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baseline="30000" smtClean="0">
                <a:solidFill>
                  <a:srgbClr val="0000FF"/>
                </a:solidFill>
              </a:rPr>
              <a:t>*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就是方程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的特解．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endParaRPr lang="zh-CN" altLang="en-US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119563" y="785813"/>
          <a:ext cx="3643312" cy="755650"/>
        </p:xfrm>
        <a:graphic>
          <a:graphicData uri="http://schemas.openxmlformats.org/presentationml/2006/ole">
            <p:oleObj spid="_x0000_s9218" name="Equation" r:id="rId3" imgW="2019300" imgH="419100" progId="Equation.DSMT4">
              <p:embed/>
            </p:oleObj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8072438" y="933450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(5)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121150" y="71438"/>
          <a:ext cx="3641725" cy="755650"/>
        </p:xfrm>
        <a:graphic>
          <a:graphicData uri="http://schemas.openxmlformats.org/presentationml/2006/ole">
            <p:oleObj spid="_x0000_s9219" name="Equation" r:id="rId4" imgW="2019300" imgH="419100" progId="Equation.DSMT4">
              <p:embed/>
            </p:oleObj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8072438" y="219075"/>
            <a:ext cx="544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(4)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143375" y="114300"/>
            <a:ext cx="4429125" cy="14001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829050" y="2243138"/>
          <a:ext cx="4537075" cy="755650"/>
        </p:xfrm>
        <a:graphic>
          <a:graphicData uri="http://schemas.openxmlformats.org/presentationml/2006/ole">
            <p:oleObj spid="_x0000_s9220" name="Equation" r:id="rId5" imgW="2514600" imgH="419100" progId="Equation.DSMT4">
              <p:embed/>
            </p:oleObj>
          </a:graphicData>
        </a:graphic>
      </p:graphicFrame>
      <p:sp>
        <p:nvSpPr>
          <p:cNvPr id="11" name="圆角矩形 10"/>
          <p:cNvSpPr/>
          <p:nvPr/>
        </p:nvSpPr>
        <p:spPr>
          <a:xfrm>
            <a:off x="457200" y="1516063"/>
            <a:ext cx="8229600" cy="2198687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579563" y="4076700"/>
          <a:ext cx="6327775" cy="2352675"/>
        </p:xfrm>
        <a:graphic>
          <a:graphicData uri="http://schemas.openxmlformats.org/presentationml/2006/ole">
            <p:oleObj spid="_x0000_s9221" name="Equation" r:id="rId6" imgW="3517900" imgH="13081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571625" y="4757738"/>
            <a:ext cx="1547813" cy="554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3128963" y="4757738"/>
            <a:ext cx="1998662" cy="554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114925" y="4757738"/>
            <a:ext cx="1900238" cy="5540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71625" y="5429250"/>
            <a:ext cx="6500813" cy="5540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571625" y="6057900"/>
            <a:ext cx="1908175" cy="3444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7205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定理：</a:t>
            </a:r>
            <a:r>
              <a:rPr lang="zh-CN" altLang="en-US" dirty="0" smtClean="0"/>
              <a:t>设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+</a:t>
            </a:r>
            <a:r>
              <a:rPr lang="zh-CN" altLang="en-US" dirty="0" smtClean="0"/>
              <a:t> 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/>
              <a:t> 是方程</a:t>
            </a:r>
            <a:endParaRPr lang="en-US" altLang="zh-CN" dirty="0" smtClean="0"/>
          </a:p>
          <a:p>
            <a:pPr algn="r">
              <a:buNone/>
            </a:pP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(6)</a:t>
            </a:r>
            <a:endParaRPr lang="zh-CN" altLang="en-US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的</a:t>
            </a:r>
            <a:r>
              <a:rPr lang="zh-CN" altLang="en-US" dirty="0" smtClean="0"/>
              <a:t>解，其中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Q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是实值函数，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 为虚数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单位， 则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是方程</a:t>
            </a:r>
            <a:r>
              <a:rPr lang="en-US" altLang="zh-CN" dirty="0" smtClean="0">
                <a:solidFill>
                  <a:srgbClr val="FF0000"/>
                </a:solidFill>
              </a:rPr>
              <a:t>				</a:t>
            </a:r>
            <a:r>
              <a:rPr lang="zh-CN" alt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/>
              <a:t>的解，</a:t>
            </a: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是方程</a:t>
            </a:r>
            <a:r>
              <a:rPr lang="en-US" altLang="zh-CN" dirty="0" smtClean="0">
                <a:solidFill>
                  <a:srgbClr val="FF0000"/>
                </a:solidFill>
              </a:rPr>
              <a:t>				</a:t>
            </a:r>
            <a:r>
              <a:rPr lang="zh-CN" altLang="en-US" dirty="0" smtClean="0">
                <a:solidFill>
                  <a:srgbClr val="FF0000"/>
                </a:solidFill>
              </a:rPr>
              <a:t>       </a:t>
            </a:r>
            <a:r>
              <a:rPr lang="zh-CN" altLang="en-US" dirty="0" smtClean="0"/>
              <a:t>的解．</a:t>
            </a:r>
          </a:p>
          <a:p>
            <a:pPr algn="r">
              <a:buFont typeface="Wingdings 3" pitchFamily="18" charset="2"/>
              <a:buNone/>
            </a:pPr>
            <a:endParaRPr lang="en-US" altLang="zh-CN" dirty="0" smtClean="0">
              <a:hlinkClick r:id="rId3" action="ppaction://hlinksldjump"/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dirty="0" smtClean="0">
                <a:hlinkClick r:id="rId3" action="ppaction://hlinksldjump"/>
              </a:rPr>
              <a:t>证明过程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非齐次</a:t>
            </a:r>
            <a:r>
              <a:rPr lang="zh-CN" altLang="en-US" smtClean="0">
                <a:solidFill>
                  <a:srgbClr val="0000FF"/>
                </a:solidFill>
              </a:rPr>
              <a:t>的情形（补充内容）</a:t>
            </a:r>
            <a:endParaRPr lang="zh-CN" alt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922713" y="1357313"/>
          <a:ext cx="4649787" cy="755650"/>
        </p:xfrm>
        <a:graphic>
          <a:graphicData uri="http://schemas.openxmlformats.org/presentationml/2006/ole">
            <p:oleObj spid="_x0000_s10242" name="Equation" r:id="rId4" imgW="2578100" imgH="41910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2986088" y="3975100"/>
          <a:ext cx="3641725" cy="755650"/>
        </p:xfrm>
        <a:graphic>
          <a:graphicData uri="http://schemas.openxmlformats.org/presentationml/2006/ole">
            <p:oleObj spid="_x0000_s10243" name="Equation" r:id="rId5" imgW="2019300" imgH="419100" progId="Equation.DSMT4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2986088" y="4833938"/>
          <a:ext cx="3641725" cy="755650"/>
        </p:xfrm>
        <a:graphic>
          <a:graphicData uri="http://schemas.openxmlformats.org/presentationml/2006/ole">
            <p:oleObj spid="_x0000_s10244" name="Equation" r:id="rId6" imgW="2019300" imgH="419100" progId="Equation.DSMT4">
              <p:embed/>
            </p:oleObj>
          </a:graphicData>
        </a:graphic>
      </p:graphicFrame>
      <p:sp>
        <p:nvSpPr>
          <p:cNvPr id="17" name="圆角矩形 16"/>
          <p:cNvSpPr/>
          <p:nvPr/>
        </p:nvSpPr>
        <p:spPr>
          <a:xfrm>
            <a:off x="457200" y="1357313"/>
            <a:ext cx="8229600" cy="4448175"/>
          </a:xfrm>
          <a:prstGeom prst="roundRect">
            <a:avLst>
              <a:gd name="adj" fmla="val 9282"/>
            </a:avLst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571500" y="2357438"/>
            <a:ext cx="9286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1562100" y="3214688"/>
            <a:ext cx="9286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因为恒等式两边的实部和虚部分别相等，所以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结论得证．</a:t>
            </a:r>
            <a:endParaRPr lang="en-US" altLang="zh-CN" smtClean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证明过程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27188" y="1385888"/>
          <a:ext cx="6600825" cy="2184400"/>
        </p:xfrm>
        <a:graphic>
          <a:graphicData uri="http://schemas.openxmlformats.org/presentationml/2006/ole">
            <p:oleObj spid="_x0000_s11266" name="Equation" r:id="rId4" imgW="3301920" imgH="10918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617788" y="4186238"/>
          <a:ext cx="3908425" cy="914400"/>
        </p:xfrm>
        <a:graphic>
          <a:graphicData uri="http://schemas.openxmlformats.org/presentationml/2006/ole">
            <p:oleObj spid="_x0000_s11267" name="Equation" r:id="rId5" imgW="1955800" imgH="4572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00313" y="4614863"/>
            <a:ext cx="40719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247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14488" y="2057400"/>
            <a:ext cx="1476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14488" y="2557463"/>
            <a:ext cx="68151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614488" y="3057525"/>
            <a:ext cx="68151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3090863" y="2057400"/>
            <a:ext cx="21240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214938" y="2057400"/>
            <a:ext cx="22145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857375" y="2563813"/>
            <a:ext cx="6500813" cy="10287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1024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7 – 6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4(1)</a:t>
            </a:r>
          </a:p>
          <a:p>
            <a:pPr lvl="1"/>
            <a:r>
              <a:rPr lang="en-US" altLang="zh-CN" smtClean="0"/>
              <a:t>5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r>
              <a:rPr lang="zh-CN" altLang="en-US" smtClean="0"/>
              <a:t>一阶线性微分方程的一般形式</a:t>
            </a:r>
            <a:endParaRPr lang="en-US" altLang="zh-CN" smtClean="0"/>
          </a:p>
          <a:p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齐次</a:t>
            </a:r>
            <a:endParaRPr lang="en-US" altLang="zh-CN" smtClean="0"/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非齐次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二阶线性微分方程的一般形式</a:t>
            </a:r>
            <a:endParaRPr lang="en-US" altLang="zh-CN" smtClean="0"/>
          </a:p>
          <a:p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齐次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非齐次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992688" y="1330325"/>
          <a:ext cx="2489200" cy="812800"/>
        </p:xfrm>
        <a:graphic>
          <a:graphicData uri="http://schemas.openxmlformats.org/presentationml/2006/ole">
            <p:oleObj spid="_x0000_s1026" name="Equation" r:id="rId3" imgW="1244060" imgH="406224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786563" y="1514475"/>
            <a:ext cx="714375" cy="500063"/>
          </a:xfrm>
          <a:prstGeom prst="rect">
            <a:avLst/>
          </a:prstGeom>
          <a:noFill/>
          <a:ln w="28575" cmpd="sng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00625" y="3941763"/>
          <a:ext cx="3987800" cy="838200"/>
        </p:xfrm>
        <a:graphic>
          <a:graphicData uri="http://schemas.openxmlformats.org/presentationml/2006/ole">
            <p:oleObj spid="_x0000_s1027" name="Equation" r:id="rId4" imgW="1993900" imgH="4191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286750" y="4129088"/>
            <a:ext cx="714375" cy="500062"/>
          </a:xfrm>
          <a:prstGeom prst="rect">
            <a:avLst/>
          </a:prstGeom>
          <a:noFill/>
          <a:ln w="28575" cmpd="sng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3" name="肘形连接符 12"/>
          <p:cNvCxnSpPr>
            <a:stCxn id="19" idx="2"/>
            <a:endCxn id="11" idx="0"/>
          </p:cNvCxnSpPr>
          <p:nvPr/>
        </p:nvCxnSpPr>
        <p:spPr>
          <a:xfrm rot="16200000" flipH="1">
            <a:off x="7479507" y="2964656"/>
            <a:ext cx="2114550" cy="214313"/>
          </a:xfrm>
          <a:prstGeom prst="bentConnector3">
            <a:avLst>
              <a:gd name="adj1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2420938" y="2200275"/>
          <a:ext cx="2006600" cy="812800"/>
        </p:xfrm>
        <a:graphic>
          <a:graphicData uri="http://schemas.openxmlformats.org/presentationml/2006/ole">
            <p:oleObj spid="_x0000_s1028" name="Equation" r:id="rId5" imgW="1002865" imgH="406224" progId="Equation.DSMT4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2420938" y="3071813"/>
          <a:ext cx="3937000" cy="812800"/>
        </p:xfrm>
        <a:graphic>
          <a:graphicData uri="http://schemas.openxmlformats.org/presentationml/2006/ole">
            <p:oleObj spid="_x0000_s1029" name="Equation" r:id="rId6" imgW="1968500" imgH="406400" progId="Equation.DSMT4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2420938" y="4838700"/>
          <a:ext cx="3479800" cy="838200"/>
        </p:xfrm>
        <a:graphic>
          <a:graphicData uri="http://schemas.openxmlformats.org/presentationml/2006/ole">
            <p:oleObj spid="_x0000_s1030" name="Equation" r:id="rId7" imgW="1739900" imgH="419100" progId="Equation.DSMT4">
              <p:embed/>
            </p:oleObj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2420938" y="5734050"/>
          <a:ext cx="5359400" cy="838200"/>
        </p:xfrm>
        <a:graphic>
          <a:graphicData uri="http://schemas.openxmlformats.org/presentationml/2006/ole">
            <p:oleObj spid="_x0000_s1031" name="Equation" r:id="rId8" imgW="2679700" imgH="419100" progId="Equation.DSMT4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2451100" y="604838"/>
          <a:ext cx="6248400" cy="482600"/>
        </p:xfrm>
        <a:graphic>
          <a:graphicData uri="http://schemas.openxmlformats.org/presentationml/2006/ole">
            <p:oleObj spid="_x0000_s1032" name="Equation" r:id="rId9" imgW="3124080" imgH="24120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858125" y="1514475"/>
            <a:ext cx="1143000" cy="500063"/>
          </a:xfrm>
          <a:prstGeom prst="rect">
            <a:avLst/>
          </a:prstGeom>
          <a:noFill/>
          <a:ln w="28575" cmpd="sng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+mn-lt"/>
                <a:ea typeface="+mn-ea"/>
              </a:rPr>
              <a:t>自由项</a:t>
            </a:r>
          </a:p>
        </p:txBody>
      </p:sp>
      <p:cxnSp>
        <p:nvCxnSpPr>
          <p:cNvPr id="21" name="直接连接符 20"/>
          <p:cNvCxnSpPr>
            <a:stCxn id="8" idx="3"/>
            <a:endCxn id="19" idx="1"/>
          </p:cNvCxnSpPr>
          <p:nvPr/>
        </p:nvCxnSpPr>
        <p:spPr>
          <a:xfrm>
            <a:off x="7500938" y="1765300"/>
            <a:ext cx="357187" cy="158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565525" y="3497263"/>
          <a:ext cx="4521200" cy="812800"/>
        </p:xfrm>
        <a:graphic>
          <a:graphicData uri="http://schemas.openxmlformats.org/presentationml/2006/ole">
            <p:oleObj spid="_x0000_s2050" name="Equation" r:id="rId3" imgW="2260600" imgH="406400" progId="Equation.DSMT4">
              <p:embed/>
            </p:oleObj>
          </a:graphicData>
        </a:graphic>
      </p:graphicFrame>
      <p:sp>
        <p:nvSpPr>
          <p:cNvPr id="2057" name="内容占位符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 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</a:t>
            </a: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 smtClean="0">
                <a:solidFill>
                  <a:schemeClr val="tx1"/>
                </a:solidFill>
              </a:rPr>
              <a:t>回顾：一阶线性微分方程的解的结构</a:t>
            </a:r>
            <a:endParaRPr lang="zh-CN" alt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565525" y="1487488"/>
          <a:ext cx="1955800" cy="584200"/>
        </p:xfrm>
        <a:graphic>
          <a:graphicData uri="http://schemas.openxmlformats.org/presentationml/2006/ole">
            <p:oleObj spid="_x0000_s2051" name="Equation" r:id="rId4" imgW="977476" imgH="291973" progId="Equation.DSMT4">
              <p:embed/>
            </p:oleObj>
          </a:graphicData>
        </a:graphic>
      </p:graphicFrame>
      <p:graphicFrame>
        <p:nvGraphicFramePr>
          <p:cNvPr id="2052" name="Object 3"/>
          <p:cNvGraphicFramePr>
            <a:graphicFrameLocks noChangeAspect="1"/>
          </p:cNvGraphicFramePr>
          <p:nvPr/>
        </p:nvGraphicFramePr>
        <p:xfrm>
          <a:off x="852488" y="1357313"/>
          <a:ext cx="2006600" cy="812800"/>
        </p:xfrm>
        <a:graphic>
          <a:graphicData uri="http://schemas.openxmlformats.org/presentationml/2006/ole">
            <p:oleObj spid="_x0000_s2052" name="Equation" r:id="rId5" imgW="1002865" imgH="406224" progId="Equation.DSMT4">
              <p:embed/>
            </p:oleObj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3038475" y="1566863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565525" y="3568700"/>
          <a:ext cx="5435600" cy="660400"/>
        </p:xfrm>
        <a:graphic>
          <a:graphicData uri="http://schemas.openxmlformats.org/presentationml/2006/ole">
            <p:oleObj spid="_x0000_s2053" name="Equation" r:id="rId6" imgW="2717800" imgH="330200" progId="Equation.DSMT4">
              <p:embed/>
            </p:oleObj>
          </a:graphicData>
        </a:graphic>
      </p:graphicFrame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852488" y="2686050"/>
          <a:ext cx="3937000" cy="812800"/>
        </p:xfrm>
        <a:graphic>
          <a:graphicData uri="http://schemas.openxmlformats.org/presentationml/2006/ole">
            <p:oleObj spid="_x0000_s2054" name="Equation" r:id="rId7" imgW="1968500" imgH="406400" progId="Equation.DSMT4">
              <p:embed/>
            </p:oleObj>
          </a:graphicData>
        </a:graphic>
      </p:graphicFrame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3038475" y="367665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056063" y="3529013"/>
            <a:ext cx="1428750" cy="7143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5756275" y="3529013"/>
            <a:ext cx="3259138" cy="7143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684838" y="2271713"/>
          <a:ext cx="3403600" cy="812800"/>
        </p:xfrm>
        <a:graphic>
          <a:graphicData uri="http://schemas.openxmlformats.org/presentationml/2006/ole">
            <p:oleObj spid="_x0000_s2055" name="Equation" r:id="rId8" imgW="1701720" imgH="406080" progId="Equation.DSMT4">
              <p:embed/>
            </p:oleObj>
          </a:graphicData>
        </a:graphic>
      </p:graphicFrame>
      <p:cxnSp>
        <p:nvCxnSpPr>
          <p:cNvPr id="16" name="直接箭头连接符 15"/>
          <p:cNvCxnSpPr/>
          <p:nvPr/>
        </p:nvCxnSpPr>
        <p:spPr>
          <a:xfrm rot="5400000">
            <a:off x="7158038" y="3300413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297238" y="4687888"/>
          <a:ext cx="2946400" cy="812800"/>
        </p:xfrm>
        <a:graphic>
          <a:graphicData uri="http://schemas.openxmlformats.org/presentationml/2006/ole">
            <p:oleObj spid="_x0000_s2056" name="Equation" r:id="rId9" imgW="1473120" imgH="406080" progId="Equation.DSMT4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>
          <a:xfrm rot="5400000">
            <a:off x="4541838" y="4471988"/>
            <a:ext cx="457200" cy="0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043363" y="1470025"/>
            <a:ext cx="1428750" cy="7858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P.331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若函数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的两个解，则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也是方程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的解，其中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是任意常数．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把</a:t>
            </a:r>
            <a:r>
              <a:rPr lang="en-US" altLang="zh-CN" smtClean="0"/>
              <a:t>(2)</a:t>
            </a:r>
            <a:r>
              <a:rPr lang="zh-CN" altLang="en-US" smtClean="0"/>
              <a:t>式代入</a:t>
            </a:r>
            <a:r>
              <a:rPr lang="en-US" altLang="zh-CN" smtClean="0"/>
              <a:t>(1)</a:t>
            </a:r>
            <a:r>
              <a:rPr lang="zh-CN" altLang="en-US" smtClean="0"/>
              <a:t>式，得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齐次的情形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735388" y="427038"/>
          <a:ext cx="3479800" cy="838200"/>
        </p:xfrm>
        <a:graphic>
          <a:graphicData uri="http://schemas.openxmlformats.org/presentationml/2006/ole">
            <p:oleObj spid="_x0000_s3074" name="Equation" r:id="rId3" imgW="1739900" imgH="419100" progId="Equation.DSMT4">
              <p:embed/>
            </p:oleObj>
          </a:graphicData>
        </a:graphic>
      </p:graphicFrame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8072438" y="615950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8072438" y="1957388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786188"/>
          <a:ext cx="7467600" cy="2108200"/>
        </p:xfrm>
        <a:graphic>
          <a:graphicData uri="http://schemas.openxmlformats.org/presentationml/2006/ole">
            <p:oleObj spid="_x0000_s3075" name="Equation" r:id="rId4" imgW="3733800" imgH="10541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800100" y="4471988"/>
            <a:ext cx="20716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871788" y="4471988"/>
            <a:ext cx="26638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5535613" y="4471988"/>
            <a:ext cx="27511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00100" y="4972050"/>
            <a:ext cx="74866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00100" y="5472113"/>
            <a:ext cx="20716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116513" y="5715000"/>
            <a:ext cx="357028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解的叠加原理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7200" y="1516063"/>
            <a:ext cx="8229600" cy="1428750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P.331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若函数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的两个解，则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也是方程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的解，其中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是任意常数．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(2)</a:t>
            </a:r>
            <a:r>
              <a:rPr lang="zh-CN" altLang="en-US" smtClean="0"/>
              <a:t>式是方程</a:t>
            </a:r>
            <a:r>
              <a:rPr lang="en-US" altLang="zh-CN" smtClean="0"/>
              <a:t>(1)</a:t>
            </a:r>
            <a:r>
              <a:rPr lang="zh-CN" altLang="en-US" smtClean="0"/>
              <a:t>的通解吗？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虽然</a:t>
            </a:r>
            <a:r>
              <a:rPr lang="en-US" altLang="zh-CN" smtClean="0"/>
              <a:t>(2)</a:t>
            </a:r>
            <a:r>
              <a:rPr lang="zh-CN" altLang="en-US" smtClean="0"/>
              <a:t>式形式上含有两个任意常数，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但它不一定是方程</a:t>
            </a:r>
            <a:r>
              <a:rPr lang="en-US" altLang="zh-CN" smtClean="0"/>
              <a:t>(1)</a:t>
            </a:r>
            <a:r>
              <a:rPr lang="zh-CN" altLang="en-US" smtClean="0"/>
              <a:t>的通解，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因为定理的条件没有保证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相互独立．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齐次的情形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735388" y="427038"/>
          <a:ext cx="3479800" cy="838200"/>
        </p:xfrm>
        <a:graphic>
          <a:graphicData uri="http://schemas.openxmlformats.org/presentationml/2006/ole">
            <p:oleObj spid="_x0000_s4098" name="Equation" r:id="rId3" imgW="1739900" imgH="419100" progId="Equation.DSMT4">
              <p:embed/>
            </p:oleObj>
          </a:graphicData>
        </a:graphic>
      </p:graphicFrame>
      <p:sp>
        <p:nvSpPr>
          <p:cNvPr id="4101" name="Rectangle 17"/>
          <p:cNvSpPr>
            <a:spLocks noChangeArrowheads="1"/>
          </p:cNvSpPr>
          <p:nvPr/>
        </p:nvSpPr>
        <p:spPr bwMode="auto">
          <a:xfrm>
            <a:off x="8072438" y="615950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8072438" y="1957388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143250" y="1943100"/>
            <a:ext cx="2928938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7200" y="1516063"/>
            <a:ext cx="8229600" cy="1428750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z="4700" smtClean="0">
                <a:effectLst/>
              </a:rPr>
              <a:t>函数组的线性相关性</a:t>
            </a:r>
          </a:p>
        </p:txBody>
      </p:sp>
      <p:sp>
        <p:nvSpPr>
          <p:cNvPr id="17410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), …,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是定义在区间 </a:t>
            </a:r>
            <a:r>
              <a:rPr lang="en-US" altLang="zh-CN" i="1" smtClean="0"/>
              <a:t>I</a:t>
            </a:r>
            <a:r>
              <a:rPr lang="zh-CN" altLang="en-US" smtClean="0"/>
              <a:t> 内的 </a:t>
            </a:r>
            <a:r>
              <a:rPr lang="en-US" altLang="zh-CN" i="1" smtClean="0"/>
              <a:t>n</a:t>
            </a:r>
            <a:r>
              <a:rPr lang="zh-CN" altLang="en-US" smtClean="0"/>
              <a:t> 个函数，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若存在 </a:t>
            </a:r>
            <a:r>
              <a:rPr lang="en-US" altLang="zh-CN" i="1" smtClean="0"/>
              <a:t>n</a:t>
            </a:r>
            <a:r>
              <a:rPr lang="zh-CN" altLang="en-US" smtClean="0"/>
              <a:t> 个</a:t>
            </a:r>
            <a:r>
              <a:rPr lang="zh-CN" altLang="en-US" smtClean="0">
                <a:solidFill>
                  <a:srgbClr val="FF0000"/>
                </a:solidFill>
              </a:rPr>
              <a:t>不全为零</a:t>
            </a:r>
            <a:r>
              <a:rPr lang="zh-CN" altLang="en-US" smtClean="0"/>
              <a:t>的常数 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</a:t>
            </a:r>
            <a:r>
              <a:rPr lang="zh-CN" altLang="en-US" i="1" smtClean="0"/>
              <a:t> </a:t>
            </a:r>
            <a:r>
              <a:rPr lang="en-US" altLang="zh-CN" i="1" smtClean="0"/>
              <a:t>k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，使得在区间 </a:t>
            </a:r>
            <a:r>
              <a:rPr lang="en-US" altLang="zh-CN" i="1" smtClean="0"/>
              <a:t>I</a:t>
            </a:r>
            <a:r>
              <a:rPr lang="zh-CN" altLang="en-US" smtClean="0"/>
              <a:t> 内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k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</a:t>
            </a:r>
            <a:r>
              <a:rPr lang="zh-CN" altLang="en-US" smtClean="0"/>
              <a:t> </a:t>
            </a:r>
            <a:r>
              <a:rPr lang="en-US" altLang="zh-CN" smtClean="0"/>
              <a:t>… + </a:t>
            </a:r>
            <a:r>
              <a:rPr lang="en-US" altLang="zh-CN" i="1" smtClean="0"/>
              <a:t>k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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则称这 </a:t>
            </a:r>
            <a:r>
              <a:rPr lang="en-US" altLang="zh-CN" i="1" smtClean="0"/>
              <a:t>n</a:t>
            </a:r>
            <a:r>
              <a:rPr lang="zh-CN" altLang="en-US" smtClean="0"/>
              <a:t> 个函数在区间 </a:t>
            </a:r>
            <a:r>
              <a:rPr lang="en-US" altLang="zh-CN" i="1" smtClean="0"/>
              <a:t>I</a:t>
            </a:r>
            <a:r>
              <a:rPr lang="zh-CN" altLang="en-US" smtClean="0"/>
              <a:t> 内</a:t>
            </a:r>
            <a:r>
              <a:rPr lang="zh-CN" altLang="en-US" smtClean="0">
                <a:solidFill>
                  <a:srgbClr val="FF0000"/>
                </a:solidFill>
              </a:rPr>
              <a:t>线性相关</a:t>
            </a:r>
            <a:r>
              <a:rPr lang="zh-CN" altLang="en-US" smtClean="0"/>
              <a:t>，否则称为</a:t>
            </a:r>
            <a:r>
              <a:rPr lang="zh-CN" altLang="en-US" smtClean="0">
                <a:solidFill>
                  <a:srgbClr val="FF0000"/>
                </a:solidFill>
              </a:rPr>
              <a:t>线性无关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是定义在区间 </a:t>
            </a:r>
            <a:r>
              <a:rPr lang="en-US" altLang="zh-CN" i="1" smtClean="0"/>
              <a:t>I</a:t>
            </a:r>
            <a:r>
              <a:rPr lang="zh-CN" altLang="en-US" smtClean="0"/>
              <a:t> 内的两个函数，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若存在两个</a:t>
            </a:r>
            <a:r>
              <a:rPr lang="zh-CN" altLang="en-US" smtClean="0">
                <a:solidFill>
                  <a:srgbClr val="FF0000"/>
                </a:solidFill>
              </a:rPr>
              <a:t>不全为零</a:t>
            </a:r>
            <a:r>
              <a:rPr lang="zh-CN" altLang="en-US" smtClean="0"/>
              <a:t>的常数 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1</a:t>
            </a:r>
            <a:r>
              <a:rPr lang="zh-CN" altLang="en-US" smtClean="0"/>
              <a:t> 和</a:t>
            </a:r>
            <a:r>
              <a:rPr lang="zh-CN" altLang="en-US" i="1" smtClean="0"/>
              <a:t> 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2</a:t>
            </a:r>
            <a:r>
              <a:rPr lang="zh-CN" altLang="en-US" smtClean="0"/>
              <a:t>，使得在区间 </a:t>
            </a:r>
            <a:r>
              <a:rPr lang="en-US" altLang="zh-CN" i="1" smtClean="0"/>
              <a:t>I</a:t>
            </a:r>
            <a:r>
              <a:rPr lang="zh-CN" altLang="en-US" smtClean="0"/>
              <a:t> 内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k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/>
              <a:t>k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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则称这两个函数在区间 </a:t>
            </a:r>
            <a:r>
              <a:rPr lang="en-US" altLang="zh-CN" i="1" smtClean="0"/>
              <a:t>I</a:t>
            </a:r>
            <a:r>
              <a:rPr lang="zh-CN" altLang="en-US" smtClean="0"/>
              <a:t> 内</a:t>
            </a:r>
            <a:r>
              <a:rPr lang="zh-CN" altLang="en-US" smtClean="0">
                <a:solidFill>
                  <a:srgbClr val="FF0000"/>
                </a:solidFill>
              </a:rPr>
              <a:t>线性相关</a:t>
            </a:r>
            <a:r>
              <a:rPr lang="zh-CN" altLang="en-US" smtClean="0"/>
              <a:t>，否则称为</a:t>
            </a:r>
            <a:r>
              <a:rPr lang="zh-CN" altLang="en-US" smtClean="0">
                <a:solidFill>
                  <a:srgbClr val="FF0000"/>
                </a:solidFill>
              </a:rPr>
              <a:t>线性无关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2584450" y="2909056"/>
            <a:ext cx="325913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称为 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), …, 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="1" i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的线性组合</a:t>
            </a:r>
            <a:endParaRPr lang="en-US" altLang="zh-C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773363" y="2449513"/>
            <a:ext cx="2879725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两个函数的线性相关性</a:t>
            </a:r>
          </a:p>
        </p:txBody>
      </p:sp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是定义在区间 </a:t>
            </a:r>
            <a:r>
              <a:rPr lang="en-US" altLang="zh-CN" i="1" smtClean="0"/>
              <a:t>I</a:t>
            </a:r>
            <a:r>
              <a:rPr lang="zh-CN" altLang="en-US" smtClean="0"/>
              <a:t> 内的两个函数，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若存在两个</a:t>
            </a:r>
            <a:r>
              <a:rPr lang="zh-CN" altLang="en-US" smtClean="0">
                <a:solidFill>
                  <a:srgbClr val="FF0000"/>
                </a:solidFill>
              </a:rPr>
              <a:t>不全为零</a:t>
            </a:r>
            <a:r>
              <a:rPr lang="zh-CN" altLang="en-US" smtClean="0"/>
              <a:t>的常数 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 和</a:t>
            </a:r>
            <a:r>
              <a:rPr lang="zh-CN" altLang="en-US" i="1" smtClean="0"/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，使得在区间 </a:t>
            </a:r>
            <a:r>
              <a:rPr lang="en-US" altLang="zh-CN" i="1" smtClean="0"/>
              <a:t>I</a:t>
            </a:r>
            <a:r>
              <a:rPr lang="zh-CN" altLang="en-US" smtClean="0"/>
              <a:t> 内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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则称这两个函数在区间 </a:t>
            </a:r>
            <a:r>
              <a:rPr lang="en-US" altLang="zh-CN" i="1" smtClean="0"/>
              <a:t>I</a:t>
            </a:r>
            <a:r>
              <a:rPr lang="zh-CN" altLang="en-US" smtClean="0"/>
              <a:t> 内</a:t>
            </a:r>
            <a:r>
              <a:rPr lang="zh-CN" altLang="en-US" smtClean="0">
                <a:solidFill>
                  <a:srgbClr val="FF0000"/>
                </a:solidFill>
              </a:rPr>
              <a:t>线性相关</a:t>
            </a:r>
            <a:r>
              <a:rPr lang="zh-CN" altLang="en-US" smtClean="0"/>
              <a:t>，否则称为</a:t>
            </a:r>
            <a:r>
              <a:rPr lang="zh-CN" altLang="en-US" smtClean="0">
                <a:solidFill>
                  <a:srgbClr val="FF0000"/>
                </a:solidFill>
              </a:rPr>
              <a:t>线性无关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在区间 </a:t>
            </a:r>
            <a:r>
              <a:rPr lang="en-US" altLang="zh-CN" i="1" smtClean="0"/>
              <a:t>I</a:t>
            </a:r>
            <a:r>
              <a:rPr lang="zh-CN" altLang="en-US" smtClean="0"/>
              <a:t> 内线性相关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en-US" altLang="zh-CN" i="1" smtClean="0"/>
              <a:t> </a:t>
            </a:r>
            <a:r>
              <a:rPr lang="zh-CN" altLang="en-US" i="1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的比在区间 </a:t>
            </a:r>
            <a:r>
              <a:rPr lang="en-US" altLang="zh-CN" i="1" smtClean="0"/>
              <a:t>I</a:t>
            </a:r>
            <a:r>
              <a:rPr lang="zh-CN" altLang="en-US" smtClean="0"/>
              <a:t> 内是常数．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en-US" altLang="zh-CN" i="1" smtClean="0"/>
              <a:t> 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smtClean="0"/>
              <a:t>sin2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smtClean="0"/>
              <a:t>6sin</a:t>
            </a:r>
            <a:r>
              <a:rPr lang="en-US" altLang="zh-CN" i="1" smtClean="0"/>
              <a:t>x</a:t>
            </a:r>
            <a:r>
              <a:rPr lang="en-US" altLang="zh-CN" smtClean="0"/>
              <a:t>cos</a:t>
            </a:r>
            <a:r>
              <a:rPr lang="en-US" altLang="zh-CN" i="1" smtClean="0"/>
              <a:t>x</a:t>
            </a:r>
            <a:r>
              <a:rPr lang="zh-CN" altLang="en-US" smtClean="0"/>
              <a:t> 线性相关．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en-US" altLang="zh-CN" i="1" smtClean="0"/>
              <a:t> 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4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线性无关．</a:t>
            </a:r>
            <a:endParaRPr lang="en-US" altLang="zh-CN" smtClean="0"/>
          </a:p>
        </p:txBody>
      </p:sp>
      <p:sp>
        <p:nvSpPr>
          <p:cNvPr id="4" name="左右箭头 3"/>
          <p:cNvSpPr/>
          <p:nvPr/>
        </p:nvSpPr>
        <p:spPr>
          <a:xfrm>
            <a:off x="571500" y="4214813"/>
            <a:ext cx="858838" cy="357187"/>
          </a:xfrm>
          <a:prstGeom prst="leftRightArrow">
            <a:avLst>
              <a:gd name="adj1" fmla="val 50000"/>
              <a:gd name="adj2" fmla="val 38389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929438" y="4857750"/>
          <a:ext cx="2108200" cy="812800"/>
        </p:xfrm>
        <a:graphic>
          <a:graphicData uri="http://schemas.openxmlformats.org/presentationml/2006/ole">
            <p:oleObj spid="_x0000_s5122" name="Equation" r:id="rId3" imgW="1053643" imgH="406224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873750" y="5662613"/>
          <a:ext cx="1219200" cy="838200"/>
        </p:xfrm>
        <a:graphic>
          <a:graphicData uri="http://schemas.openxmlformats.org/presentationml/2006/ole">
            <p:oleObj spid="_x0000_s5123" name="Equation" r:id="rId4" imgW="609600" imgH="419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两个线性无关的特解，则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的通解，其中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是任意常数．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线性无关这个条件保证了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不能合并，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是相互独立的．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齐次的情形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735388" y="427038"/>
          <a:ext cx="3479800" cy="838200"/>
        </p:xfrm>
        <a:graphic>
          <a:graphicData uri="http://schemas.openxmlformats.org/presentationml/2006/ole">
            <p:oleObj spid="_x0000_s6146" name="Equation" r:id="rId3" imgW="1739900" imgH="419100" progId="Equation.DSMT4">
              <p:embed/>
            </p:oleObj>
          </a:graphicData>
        </a:graphic>
      </p:graphicFrame>
      <p:sp>
        <p:nvSpPr>
          <p:cNvPr id="6149" name="Rectangle 17"/>
          <p:cNvSpPr>
            <a:spLocks noChangeArrowheads="1"/>
          </p:cNvSpPr>
          <p:nvPr/>
        </p:nvSpPr>
        <p:spPr bwMode="auto">
          <a:xfrm>
            <a:off x="8072438" y="615950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8072438" y="1957388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7200" y="1516063"/>
            <a:ext cx="8229600" cy="1428750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715000" y="1928813"/>
            <a:ext cx="2232025" cy="71437"/>
            <a:chOff x="571472" y="2500306"/>
            <a:chExt cx="3286148" cy="7143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71472" y="2500306"/>
              <a:ext cx="3286148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1472" y="2570157"/>
              <a:ext cx="3286148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两个线性无关的特解，则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的通解，其中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是任意常数．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lang="zh-CN" altLang="en-US" smtClean="0"/>
              <a:t>若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), …,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是 </a:t>
            </a:r>
            <a:r>
              <a:rPr lang="en-US" altLang="zh-CN" i="1" smtClean="0"/>
              <a:t>n</a:t>
            </a:r>
            <a:r>
              <a:rPr lang="zh-CN" altLang="en-US" smtClean="0"/>
              <a:t> 阶齐次线性方程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 </a:t>
            </a:r>
            <a:r>
              <a:rPr lang="en-US" altLang="zh-CN" i="1" smtClean="0"/>
              <a:t>n</a:t>
            </a:r>
            <a:r>
              <a:rPr lang="zh-CN" altLang="en-US" smtClean="0"/>
              <a:t> 个线性无关的特解，则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</a:t>
            </a:r>
            <a:r>
              <a:rPr lang="zh-CN" altLang="en-US" smtClean="0"/>
              <a:t> </a:t>
            </a:r>
            <a:r>
              <a:rPr lang="en-US" altLang="zh-CN" smtClean="0"/>
              <a:t>… +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是 </a:t>
            </a:r>
            <a:r>
              <a:rPr lang="en-US" altLang="zh-CN" i="1" smtClean="0"/>
              <a:t>n</a:t>
            </a:r>
            <a:r>
              <a:rPr lang="zh-CN" altLang="en-US" smtClean="0"/>
              <a:t> 阶齐次线性方程的通解，其中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, …,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是任意常数．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齐次的情形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735388" y="427038"/>
          <a:ext cx="3479800" cy="838200"/>
        </p:xfrm>
        <a:graphic>
          <a:graphicData uri="http://schemas.openxmlformats.org/presentationml/2006/ole">
            <p:oleObj spid="_x0000_s7170" name="Equation" r:id="rId3" imgW="1739900" imgH="419100" progId="Equation.DSMT4">
              <p:embed/>
            </p:oleObj>
          </a:graphicData>
        </a:graphic>
      </p:graphicFrame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8072438" y="615950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75" name="Rectangle 17"/>
          <p:cNvSpPr>
            <a:spLocks noChangeArrowheads="1"/>
          </p:cNvSpPr>
          <p:nvPr/>
        </p:nvSpPr>
        <p:spPr bwMode="auto">
          <a:xfrm>
            <a:off x="8072438" y="1957388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7200" y="1516063"/>
            <a:ext cx="8229600" cy="1428750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689100" y="3732213"/>
          <a:ext cx="5765800" cy="482600"/>
        </p:xfrm>
        <a:graphic>
          <a:graphicData uri="http://schemas.openxmlformats.org/presentationml/2006/ole">
            <p:oleObj spid="_x0000_s7171" name="Equation" r:id="rId4" imgW="2882880" imgH="241200" progId="Equation.DSMT4">
              <p:embed/>
            </p:oleObj>
          </a:graphicData>
        </a:graphic>
      </p:graphicFrame>
      <p:grpSp>
        <p:nvGrpSpPr>
          <p:cNvPr id="7177" name="组合 16"/>
          <p:cNvGrpSpPr>
            <a:grpSpLocks/>
          </p:cNvGrpSpPr>
          <p:nvPr/>
        </p:nvGrpSpPr>
        <p:grpSpPr bwMode="auto">
          <a:xfrm>
            <a:off x="5715000" y="1928813"/>
            <a:ext cx="2232025" cy="71437"/>
            <a:chOff x="571472" y="2500306"/>
            <a:chExt cx="3286148" cy="7143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71472" y="2500306"/>
              <a:ext cx="3286148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71472" y="2570157"/>
              <a:ext cx="3286148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1554163" y="4572000"/>
            <a:ext cx="2232025" cy="71438"/>
            <a:chOff x="571472" y="2500306"/>
            <a:chExt cx="3286148" cy="71438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71472" y="2500306"/>
              <a:ext cx="3286148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71472" y="2570156"/>
              <a:ext cx="3286148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43063" y="3736975"/>
            <a:ext cx="5929312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6718</TotalTime>
  <Words>862</Words>
  <Application>Microsoft Office PowerPoint</Application>
  <PresentationFormat>全屏显示(4:3)</PresentationFormat>
  <Paragraphs>140</Paragraphs>
  <Slides>14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Wingdings</vt:lpstr>
      <vt:lpstr>Symbol</vt:lpstr>
      <vt:lpstr>楷体</vt:lpstr>
      <vt:lpstr>聚合</vt:lpstr>
      <vt:lpstr>4_聚合</vt:lpstr>
      <vt:lpstr>MathType 6.0 Equation</vt:lpstr>
      <vt:lpstr>MathType 5.0 Equation</vt:lpstr>
      <vt:lpstr>第七章    微分方程</vt:lpstr>
      <vt:lpstr>引言</vt:lpstr>
      <vt:lpstr>回顾：一阶线性微分方程的解的结构</vt:lpstr>
      <vt:lpstr>齐次的情形</vt:lpstr>
      <vt:lpstr>齐次的情形</vt:lpstr>
      <vt:lpstr>函数组的线性相关性</vt:lpstr>
      <vt:lpstr>两个函数的线性相关性</vt:lpstr>
      <vt:lpstr>齐次的情形</vt:lpstr>
      <vt:lpstr>齐次的情形</vt:lpstr>
      <vt:lpstr>非齐次的情形</vt:lpstr>
      <vt:lpstr>非齐次的情形</vt:lpstr>
      <vt:lpstr>非齐次的情形（补充内容）</vt:lpstr>
      <vt:lpstr>证明过程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508</cp:revision>
  <dcterms:created xsi:type="dcterms:W3CDTF">2010-09-04T05:21:04Z</dcterms:created>
  <dcterms:modified xsi:type="dcterms:W3CDTF">2022-12-17T04:04:50Z</dcterms:modified>
</cp:coreProperties>
</file>