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500" r:id="rId2"/>
    <p:sldId id="479" r:id="rId3"/>
    <p:sldId id="481" r:id="rId4"/>
    <p:sldId id="480" r:id="rId5"/>
    <p:sldId id="483" r:id="rId6"/>
    <p:sldId id="484" r:id="rId7"/>
    <p:sldId id="491" r:id="rId8"/>
    <p:sldId id="485" r:id="rId9"/>
    <p:sldId id="495" r:id="rId10"/>
    <p:sldId id="486" r:id="rId11"/>
    <p:sldId id="489" r:id="rId12"/>
    <p:sldId id="494" r:id="rId13"/>
    <p:sldId id="482" r:id="rId14"/>
    <p:sldId id="496" r:id="rId15"/>
    <p:sldId id="497" r:id="rId16"/>
    <p:sldId id="498" r:id="rId17"/>
    <p:sldId id="499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66"/>
    <a:srgbClr val="FF0000"/>
    <a:srgbClr val="33CC33"/>
    <a:srgbClr val="FFFF99"/>
    <a:srgbClr val="00CC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728" y="-9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6.wmf"/><Relationship Id="rId1" Type="http://schemas.openxmlformats.org/officeDocument/2006/relationships/image" Target="../media/image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15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6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13.wmf"/><Relationship Id="rId4" Type="http://schemas.openxmlformats.org/officeDocument/2006/relationships/image" Target="../media/image20.wmf"/><Relationship Id="rId9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26.wmf"/><Relationship Id="rId1" Type="http://schemas.openxmlformats.org/officeDocument/2006/relationships/image" Target="../media/image6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3F941C3-7F86-4F2F-B5FD-DD47909CB35B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0B40CC3-F905-4778-BF6E-7F1B8C1B52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36FDA4E-E001-4731-AD0E-9C022694A529}" type="datetimeFigureOut">
              <a:rPr lang="zh-CN" altLang="en-US"/>
              <a:pPr>
                <a:defRPr/>
              </a:pPr>
              <a:t>2022/12/17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E215876-AD16-4C3E-B1A5-26034ADE9C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150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C1D92BB-13C8-4969-8F41-9655CAED22E5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点击根的判别式可以链接到相应情况的讨论。</a:t>
            </a:r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D82817-B704-4E61-B55B-707E28705231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993ED40-5C9B-4759-BD2F-8EE5221C89C8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BED5C02-84F6-4A7E-BA5F-7B4FD60491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A0372-7DCC-406B-9ECA-D2434A292D3A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29F98-11E6-411C-B7DB-7A6AE10BD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21053-A4F8-4D32-B5F8-5D3447C1D62A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0FB3A-B9CD-49D0-8CEA-8E0F8E96C2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E2E3-0E56-4CBD-874E-33620E779FFC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DCACD-CAEA-4396-97D6-1900AD0AC2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E614-B9BF-43DF-95CE-18C7B1CFF7C2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B340D-5CDD-4212-9666-C35437CFC3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C6437-AFCE-432E-AC56-F7811D07A8CC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281F8-FE3F-405A-8852-45FCDF64D4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EC930-DA51-448E-A8CC-00C4E10755D2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27D99-C52E-4A2C-BB8B-2BE9584423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167F7-2F92-4D5C-8E61-82D02B97EB86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92CA5-B1BE-464F-BCBC-83C734E40A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CD9C9-7A2E-46DC-8390-618ED4CD2AE4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38B27-7F06-49D0-B643-BB682B56AB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027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536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1C307FE-C545-44A6-A3BE-96D56E556FC2}" type="datetimeFigureOut">
              <a:rPr lang="zh-CN" altLang="en-US"/>
              <a:pPr>
                <a:defRPr/>
              </a:pPr>
              <a:t>2022/12/17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7B63908-CB02-4465-9BB7-21A43F02B8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7" r:id="rId1"/>
    <p:sldLayoutId id="2147484579" r:id="rId2"/>
    <p:sldLayoutId id="2147484580" r:id="rId3"/>
    <p:sldLayoutId id="2147484581" r:id="rId4"/>
    <p:sldLayoutId id="2147484582" r:id="rId5"/>
    <p:sldLayoutId id="2147484583" r:id="rId6"/>
    <p:sldLayoutId id="2147484584" r:id="rId7"/>
    <p:sldLayoutId id="2147484585" r:id="rId8"/>
    <p:sldLayoutId id="2147484586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6.bin"/><Relationship Id="rId5" Type="http://schemas.openxmlformats.org/officeDocument/2006/relationships/slide" Target="slide5.xml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41.bin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5.bin"/><Relationship Id="rId5" Type="http://schemas.openxmlformats.org/officeDocument/2006/relationships/slide" Target="slide13.xml"/><Relationship Id="rId4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6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2.xml"/><Relationship Id="rId7" Type="http://schemas.openxmlformats.org/officeDocument/2006/relationships/slide" Target="slide12.xml"/><Relationship Id="rId12" Type="http://schemas.openxmlformats.org/officeDocument/2006/relationships/slide" Target="slide8.xml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4.vml"/><Relationship Id="rId6" Type="http://schemas.openxmlformats.org/officeDocument/2006/relationships/slide" Target="slide9.xml"/><Relationship Id="rId11" Type="http://schemas.openxmlformats.org/officeDocument/2006/relationships/oleObject" Target="../embeddings/oleObject10.bin"/><Relationship Id="rId5" Type="http://schemas.openxmlformats.org/officeDocument/2006/relationships/slide" Target="slide7.xml"/><Relationship Id="rId15" Type="http://schemas.openxmlformats.org/officeDocument/2006/relationships/oleObject" Target="../embeddings/oleObject12.bin"/><Relationship Id="rId10" Type="http://schemas.openxmlformats.org/officeDocument/2006/relationships/slide" Target="slide6.xml"/><Relationship Id="rId4" Type="http://schemas.openxmlformats.org/officeDocument/2006/relationships/audio" Target="../media/audio1.wav"/><Relationship Id="rId9" Type="http://schemas.openxmlformats.org/officeDocument/2006/relationships/oleObject" Target="../embeddings/oleObject9.bin"/><Relationship Id="rId14" Type="http://schemas.openxmlformats.org/officeDocument/2006/relationships/slide" Target="slid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slide" Target="slide5.x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slide" Target="slide5.xml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oleObject" Target="../embeddings/oleObject29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Relationship Id="rId1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slide" Target="slide5.xml"/><Relationship Id="rId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ea typeface="楷体_GB2312"/>
              </a:rPr>
              <a:t>第七章    微分方程</a:t>
            </a:r>
            <a:endParaRPr lang="zh-CN" altLang="en-US" sz="4800" dirty="0">
              <a:ea typeface="楷体_GB2312"/>
            </a:endParaRPr>
          </a:p>
        </p:txBody>
      </p:sp>
      <p:sp>
        <p:nvSpPr>
          <p:cNvPr id="17411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spcBef>
                <a:spcPts val="400"/>
              </a:spcBef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第七节    常系数齐次线性微分方程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设特征方程 </a:t>
            </a:r>
            <a:r>
              <a:rPr lang="en-US" altLang="zh-CN" i="1" smtClean="0">
                <a:solidFill>
                  <a:srgbClr val="0000FF"/>
                </a:solidFill>
              </a:rPr>
              <a:t>r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pr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zh-CN" altLang="en-US" smtClean="0"/>
              <a:t>的共轭根 </a:t>
            </a:r>
            <a:r>
              <a:rPr lang="en-US" altLang="zh-CN" i="1" smtClean="0"/>
              <a:t>r</a:t>
            </a:r>
            <a:r>
              <a:rPr lang="en-US" altLang="zh-CN" baseline="-25000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+ </a:t>
            </a:r>
            <a:r>
              <a:rPr lang="en-US" altLang="zh-CN" i="1" smtClean="0"/>
              <a:t>i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en-US" altLang="zh-CN" i="1" smtClean="0"/>
              <a:t>r</a:t>
            </a:r>
            <a:r>
              <a:rPr lang="en-US" altLang="zh-CN" baseline="-25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− </a:t>
            </a:r>
            <a:r>
              <a:rPr lang="en-US" altLang="zh-CN" i="1" smtClean="0"/>
              <a:t>i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zh-CN" altLang="en-US" smtClean="0">
                <a:latin typeface="Symbol" pitchFamily="18" charset="2"/>
              </a:rPr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就是方程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的两个 </a:t>
            </a:r>
            <a:r>
              <a:rPr lang="zh-CN" altLang="en-US" smtClean="0">
                <a:solidFill>
                  <a:srgbClr val="FF0000"/>
                </a:solidFill>
              </a:rPr>
              <a:t>线性无关的 </a:t>
            </a:r>
            <a:r>
              <a:rPr lang="zh-CN" altLang="en-US" smtClean="0"/>
              <a:t>特解，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的通解                            </a:t>
            </a:r>
            <a:endParaRPr lang="en-US" altLang="zh-CN" smtClean="0"/>
          </a:p>
          <a:p>
            <a:pPr algn="r"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zh-CN" altLang="en-US" smtClean="0"/>
              <a:t> 为任意常数）</a:t>
            </a:r>
            <a:r>
              <a:rPr lang="en-US" altLang="zh-CN" smtClean="0"/>
              <a:t>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>
                <a:solidFill>
                  <a:schemeClr val="tx1"/>
                </a:solidFill>
                <a:effectLst/>
                <a:ea typeface="楷体_GB2312"/>
              </a:rPr>
              <a:t>p</a:t>
            </a:r>
            <a:r>
              <a:rPr lang="en-US" altLang="zh-CN" baseline="30000" dirty="0" smtClean="0">
                <a:solidFill>
                  <a:schemeClr val="tx1"/>
                </a:solidFill>
                <a:effectLst/>
                <a:ea typeface="楷体_GB231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effectLst/>
                <a:ea typeface="楷体_GB2312"/>
              </a:rPr>
              <a:t> − 4</a:t>
            </a:r>
            <a:r>
              <a:rPr lang="en-US" altLang="zh-CN" i="1" dirty="0" smtClean="0">
                <a:solidFill>
                  <a:schemeClr val="tx1"/>
                </a:solidFill>
                <a:effectLst/>
                <a:ea typeface="楷体_GB2312"/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  <a:effectLst/>
                <a:ea typeface="楷体_GB231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ffectLst/>
                <a:ea typeface="楷体_GB2312"/>
              </a:rPr>
              <a:t>&lt;</a:t>
            </a:r>
            <a:r>
              <a:rPr lang="zh-CN" altLang="en-US" dirty="0" smtClean="0">
                <a:solidFill>
                  <a:schemeClr val="tx1"/>
                </a:solidFill>
                <a:effectLst/>
                <a:ea typeface="楷体_GB231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/>
                <a:ea typeface="楷体_GB231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ea typeface="楷体_GB2312"/>
              </a:rPr>
              <a:t> 的情形</a:t>
            </a:r>
            <a:endParaRPr lang="zh-CN" alt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308350" y="1322388"/>
          <a:ext cx="2527300" cy="835025"/>
        </p:xfrm>
        <a:graphic>
          <a:graphicData uri="http://schemas.openxmlformats.org/presentationml/2006/ole">
            <p:oleObj spid="_x0000_s9218" name="Equation" r:id="rId3" imgW="1270000" imgH="419100" progId="Equation.DSMT4">
              <p:embed/>
            </p:oleObj>
          </a:graphicData>
        </a:graphic>
      </p:graphicFrame>
      <p:sp>
        <p:nvSpPr>
          <p:cNvPr id="9224" name="Rectangle 17"/>
          <p:cNvSpPr>
            <a:spLocks noChangeArrowheads="1"/>
          </p:cNvSpPr>
          <p:nvPr/>
        </p:nvSpPr>
        <p:spPr bwMode="auto">
          <a:xfrm>
            <a:off x="8072438" y="1468438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790825" y="2816225"/>
          <a:ext cx="3232150" cy="479425"/>
        </p:xfrm>
        <a:graphic>
          <a:graphicData uri="http://schemas.openxmlformats.org/presentationml/2006/ole">
            <p:oleObj spid="_x0000_s9219" name="Equation" r:id="rId4" imgW="1625600" imgH="2413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219450" y="3243263"/>
            <a:ext cx="15843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9" name="Object 14"/>
          <p:cNvGraphicFramePr>
            <a:graphicFrameLocks noChangeAspect="1"/>
          </p:cNvGraphicFramePr>
          <p:nvPr/>
        </p:nvGraphicFramePr>
        <p:xfrm>
          <a:off x="3190875" y="4191000"/>
          <a:ext cx="2020888" cy="452438"/>
        </p:xfrm>
        <a:graphic>
          <a:graphicData uri="http://schemas.openxmlformats.org/presentationml/2006/ole">
            <p:oleObj spid="_x0000_s9220" name="Equation" r:id="rId5" imgW="1016000" imgH="228600" progId="Equation.DSMT4">
              <p:embed/>
            </p:oleObj>
          </a:graphicData>
        </a:graphic>
      </p:graphicFrame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3190875" y="4162425"/>
          <a:ext cx="3179763" cy="479425"/>
        </p:xfrm>
        <a:graphic>
          <a:graphicData uri="http://schemas.openxmlformats.org/presentationml/2006/ole">
            <p:oleObj spid="_x0000_s9221" name="Equation" r:id="rId6" imgW="16002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413250"/>
          </a:xfrm>
        </p:spPr>
        <p:txBody>
          <a:bodyPr>
            <a:spAutoFit/>
          </a:bodyPr>
          <a:lstStyle/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                                 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两个</a:t>
            </a:r>
            <a:r>
              <a:rPr lang="zh-CN" altLang="en-US" smtClean="0">
                <a:solidFill>
                  <a:srgbClr val="FF0000"/>
                </a:solidFill>
              </a:rPr>
              <a:t>线性无关的</a:t>
            </a:r>
            <a:r>
              <a:rPr lang="zh-CN" altLang="en-US" smtClean="0"/>
              <a:t>特解．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所以                                                 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也是方程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两个</a:t>
            </a:r>
            <a:r>
              <a:rPr lang="zh-CN" altLang="en-US" smtClean="0">
                <a:solidFill>
                  <a:srgbClr val="FF0000"/>
                </a:solidFill>
              </a:rPr>
              <a:t>线性无关的</a:t>
            </a:r>
            <a:r>
              <a:rPr lang="zh-CN" altLang="en-US" smtClean="0"/>
              <a:t>特解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P.331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），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的通解</a:t>
            </a:r>
            <a:endParaRPr lang="en-US" altLang="zh-CN" smtClean="0"/>
          </a:p>
          <a:p>
            <a:pPr algn="r">
              <a:buFont typeface="Wingdings 3" pitchFamily="18" charset="2"/>
              <a:buNone/>
            </a:pPr>
            <a:r>
              <a:rPr lang="en-US" altLang="zh-CN" smtClean="0"/>
              <a:t>					</a:t>
            </a:r>
            <a:r>
              <a:rPr lang="zh-CN" altLang="en-US" smtClean="0"/>
              <a:t>（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zh-CN" altLang="en-US" smtClean="0"/>
              <a:t> 为任意常数）</a:t>
            </a:r>
            <a:r>
              <a:rPr lang="en-US" altLang="zh-CN" smtClean="0"/>
              <a:t>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>
                <a:solidFill>
                  <a:schemeClr val="tx1"/>
                </a:solidFill>
                <a:effectLst/>
                <a:ea typeface="楷体_GB2312"/>
              </a:rPr>
              <a:t>p</a:t>
            </a:r>
            <a:r>
              <a:rPr lang="en-US" altLang="zh-CN" baseline="30000" dirty="0" smtClean="0">
                <a:solidFill>
                  <a:schemeClr val="tx1"/>
                </a:solidFill>
                <a:effectLst/>
                <a:ea typeface="楷体_GB231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effectLst/>
                <a:ea typeface="楷体_GB2312"/>
              </a:rPr>
              <a:t> − 4</a:t>
            </a:r>
            <a:r>
              <a:rPr lang="en-US" altLang="zh-CN" i="1" dirty="0" smtClean="0">
                <a:solidFill>
                  <a:schemeClr val="tx1"/>
                </a:solidFill>
                <a:effectLst/>
                <a:ea typeface="楷体_GB2312"/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  <a:effectLst/>
                <a:ea typeface="楷体_GB231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ffectLst/>
                <a:ea typeface="楷体_GB2312"/>
              </a:rPr>
              <a:t>&lt;</a:t>
            </a:r>
            <a:r>
              <a:rPr lang="zh-CN" altLang="en-US" dirty="0" smtClean="0">
                <a:solidFill>
                  <a:schemeClr val="tx1"/>
                </a:solidFill>
                <a:effectLst/>
                <a:ea typeface="楷体_GB231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/>
                <a:ea typeface="楷体_GB231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ea typeface="楷体_GB2312"/>
              </a:rPr>
              <a:t> 的情形</a:t>
            </a:r>
            <a:endParaRPr lang="zh-CN" alt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308350" y="1322388"/>
          <a:ext cx="2527300" cy="835025"/>
        </p:xfrm>
        <a:graphic>
          <a:graphicData uri="http://schemas.openxmlformats.org/presentationml/2006/ole">
            <p:oleObj spid="_x0000_s10242" name="Equation" r:id="rId4" imgW="1270000" imgH="419100" progId="Equation.DSMT4">
              <p:embed/>
            </p:oleObj>
          </a:graphicData>
        </a:graphic>
      </p:graphicFrame>
      <p:sp>
        <p:nvSpPr>
          <p:cNvPr id="10250" name="Rectangle 17"/>
          <p:cNvSpPr>
            <a:spLocks noChangeArrowheads="1"/>
          </p:cNvSpPr>
          <p:nvPr/>
        </p:nvSpPr>
        <p:spPr bwMode="auto">
          <a:xfrm>
            <a:off x="8072438" y="1468438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3318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642938" y="2386013"/>
          <a:ext cx="3232150" cy="479425"/>
        </p:xfrm>
        <a:graphic>
          <a:graphicData uri="http://schemas.openxmlformats.org/presentationml/2006/ole">
            <p:oleObj spid="_x0000_s10243" name="Equation" r:id="rId6" imgW="1625600" imgH="24130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243013" y="2852738"/>
          <a:ext cx="4648200" cy="981075"/>
        </p:xfrm>
        <a:graphic>
          <a:graphicData uri="http://schemas.openxmlformats.org/presentationml/2006/ole">
            <p:oleObj spid="_x0000_s10244" name="Equation" r:id="rId7" imgW="2336800" imgH="49530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327150" y="3746500"/>
          <a:ext cx="7626350" cy="806450"/>
        </p:xfrm>
        <a:graphic>
          <a:graphicData uri="http://schemas.openxmlformats.org/presentationml/2006/ole">
            <p:oleObj spid="_x0000_s10245" name="Equation" r:id="rId8" imgW="3835400" imgH="406400" progId="Equation.DSMT4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181350" y="4968875"/>
          <a:ext cx="1944688" cy="452438"/>
        </p:xfrm>
        <a:graphic>
          <a:graphicData uri="http://schemas.openxmlformats.org/presentationml/2006/ole">
            <p:oleObj spid="_x0000_s10246" name="Equation" r:id="rId9" imgW="977900" imgH="228600" progId="Equation.DSMT4">
              <p:embed/>
            </p:oleObj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3181350" y="4941888"/>
          <a:ext cx="3862388" cy="479425"/>
        </p:xfrm>
        <a:graphic>
          <a:graphicData uri="http://schemas.openxmlformats.org/presentationml/2006/ole">
            <p:oleObj spid="_x0000_s10247" name="Equation" r:id="rId10" imgW="1943100" imgH="2413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3249613" y="3876675"/>
            <a:ext cx="1582737" cy="536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457200" y="6110288"/>
            <a:ext cx="7470775" cy="493712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欧拉公式：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baseline="30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baseline="30000"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baseline="300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400" b="1" i="1" baseline="30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i="1" baseline="30000">
                <a:latin typeface="Symbol" pitchFamily="18" charset="2"/>
                <a:cs typeface="Times New Roman" pitchFamily="18" charset="0"/>
              </a:rPr>
              <a:t>b</a:t>
            </a:r>
            <a:r>
              <a:rPr lang="en-US" altLang="zh-CN" sz="2400" b="1" baseline="3000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i="1" baseline="30000"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(cos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b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sin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b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，其中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a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b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R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．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84288" y="3349625"/>
            <a:ext cx="4727575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11"/>
          <p:cNvSpPr>
            <a:spLocks noChangeArrowheads="1"/>
          </p:cNvSpPr>
          <p:nvPr/>
        </p:nvSpPr>
        <p:spPr bwMode="auto">
          <a:xfrm flipH="1">
            <a:off x="7380288" y="3876675"/>
            <a:ext cx="1582737" cy="5365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2771775" y="2843213"/>
            <a:ext cx="3168650" cy="500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886075" y="4429125"/>
            <a:ext cx="149383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nimBg="1"/>
      <p:bldP spid="12" grpId="0" animBg="1"/>
      <p:bldP spid="8206" grpId="0" animBg="1"/>
      <p:bldP spid="5" grpId="0" animBg="1"/>
      <p:bldP spid="7" grpId="0" animBg="1"/>
      <p:bldP spid="8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81965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P.341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求微分方程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+ 2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+ 5</a:t>
            </a:r>
            <a:r>
              <a:rPr lang="en-US" altLang="zh-CN" i="1" smtClean="0"/>
              <a:t>y </a:t>
            </a:r>
            <a:r>
              <a:rPr lang="en-US" altLang="zh-CN" smtClean="0"/>
              <a:t>= 0 </a:t>
            </a:r>
            <a:r>
              <a:rPr lang="zh-CN" altLang="en-US" smtClean="0"/>
              <a:t>的通解．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微分方程的特征方程为 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r>
              <a:rPr lang="en-US" altLang="zh-CN" smtClean="0"/>
              <a:t> + 2</a:t>
            </a:r>
            <a:r>
              <a:rPr lang="en-US" altLang="zh-CN" i="1" smtClean="0"/>
              <a:t>r</a:t>
            </a:r>
            <a:r>
              <a:rPr lang="en-US" altLang="zh-CN" smtClean="0"/>
              <a:t> + 5 = 0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特征方程有一对共轭</a:t>
            </a:r>
            <a:r>
              <a:rPr lang="zh-CN" altLang="en-US" smtClean="0">
                <a:solidFill>
                  <a:srgbClr val="000000"/>
                </a:solidFill>
              </a:rPr>
              <a:t>根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=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/>
              <a:t>−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+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i="1" smtClean="0">
                <a:solidFill>
                  <a:srgbClr val="000000"/>
                </a:solidFill>
              </a:rPr>
              <a:t>i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 =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/>
              <a:t>−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/>
              <a:t>−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n-US" altLang="zh-CN" i="1" smtClean="0">
                <a:solidFill>
                  <a:srgbClr val="000000"/>
                </a:solidFill>
              </a:rPr>
              <a:t>i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r>
              <a:rPr lang="zh-CN" altLang="en-US" smtClean="0"/>
              <a:t>即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= −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  = 2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endParaRPr lang="en-US" altLang="zh-CN" smtClean="0"/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 = 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−</a:t>
            </a:r>
            <a:r>
              <a:rPr lang="en-US" altLang="zh-CN" i="1" baseline="30000" smtClean="0">
                <a:solidFill>
                  <a:srgbClr val="000000"/>
                </a:solidFill>
              </a:rPr>
              <a:t>x</a:t>
            </a:r>
            <a:r>
              <a:rPr lang="en-US" altLang="zh-CN" baseline="30000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cos2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 =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−</a:t>
            </a:r>
            <a:r>
              <a:rPr lang="en-US" altLang="zh-CN" i="1" baseline="30000" smtClean="0">
                <a:solidFill>
                  <a:srgbClr val="000000"/>
                </a:solidFill>
              </a:rPr>
              <a:t>x</a:t>
            </a:r>
            <a:r>
              <a:rPr lang="en-US" altLang="zh-CN" baseline="30000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sin2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zh-CN" altLang="en-US" smtClean="0"/>
              <a:t> 是微分方程两个</a:t>
            </a:r>
            <a:r>
              <a:rPr lang="zh-CN" altLang="en-US" smtClean="0">
                <a:solidFill>
                  <a:srgbClr val="FF0000"/>
                </a:solidFill>
              </a:rPr>
              <a:t>线性无关的</a:t>
            </a:r>
            <a:r>
              <a:rPr lang="zh-CN" altLang="en-US" smtClean="0"/>
              <a:t>解</a:t>
            </a:r>
            <a:r>
              <a:rPr lang="en-US" altLang="zh-CN" smtClean="0"/>
              <a:t>,</a:t>
            </a:r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r>
              <a:rPr lang="zh-CN" altLang="en-US" smtClean="0"/>
              <a:t>从而方程的通解</a:t>
            </a:r>
            <a:endParaRPr lang="en-US" altLang="zh-CN" smtClean="0"/>
          </a:p>
          <a:p>
            <a:pPr algn="r"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zh-CN" altLang="en-US" smtClean="0"/>
              <a:t> 为任意常数）</a:t>
            </a:r>
            <a:r>
              <a:rPr lang="en-US" altLang="zh-CN" smtClean="0"/>
              <a:t>.</a:t>
            </a:r>
          </a:p>
        </p:txBody>
      </p:sp>
      <p:sp>
        <p:nvSpPr>
          <p:cNvPr id="14339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806700" y="4235450"/>
          <a:ext cx="3735388" cy="479425"/>
        </p:xfrm>
        <a:graphic>
          <a:graphicData uri="http://schemas.openxmlformats.org/presentationml/2006/ole">
            <p:oleObj spid="_x0000_s11266" name="Equation" r:id="rId5" imgW="1879600" imgH="2413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90" name="Group 30"/>
          <p:cNvGraphicFramePr>
            <a:graphicFrameLocks noGrp="1"/>
          </p:cNvGraphicFramePr>
          <p:nvPr>
            <p:ph sz="half" idx="2"/>
          </p:nvPr>
        </p:nvGraphicFramePr>
        <p:xfrm>
          <a:off x="457200" y="4286250"/>
          <a:ext cx="8229600" cy="2441575"/>
        </p:xfrm>
        <a:graphic>
          <a:graphicData uri="http://schemas.openxmlformats.org/drawingml/2006/table">
            <a:tbl>
              <a:tblPr/>
              <a:tblGrid>
                <a:gridCol w="2114550"/>
                <a:gridCol w="5214938"/>
                <a:gridCol w="900112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特征方程的根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通解中的对应项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例子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重实根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r</a:t>
                      </a:r>
                      <a:endParaRPr kumimoji="0" lang="zh-CN" altLang="en-US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3" action="ppaction://hlinksldjump"/>
                        </a:rPr>
                        <a:t>例子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63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k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重共轭根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Symbol" pitchFamily="18" charset="2"/>
                        </a:rPr>
                        <a:t>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/>
              <a:t> n</a:t>
            </a:r>
            <a:r>
              <a:rPr lang="zh-CN" altLang="en-US" dirty="0" smtClean="0"/>
              <a:t> 阶常系数齐次微分方程的解法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751137"/>
          </a:xfrm>
        </p:spPr>
        <p:txBody>
          <a:bodyPr>
            <a:spAutoFit/>
          </a:bodyPr>
          <a:lstStyle/>
          <a:p>
            <a:r>
              <a:rPr lang="en-US" altLang="zh-CN" i="1" smtClean="0"/>
              <a:t>n</a:t>
            </a:r>
            <a:r>
              <a:rPr lang="zh-CN" altLang="en-US" smtClean="0"/>
              <a:t> 阶常系数齐次微分方程的一般形式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p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−1)</a:t>
            </a:r>
            <a:r>
              <a:rPr lang="en-US" altLang="zh-CN" smtClean="0">
                <a:solidFill>
                  <a:srgbClr val="FF0000"/>
                </a:solidFill>
              </a:rPr>
              <a:t> + …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+ </a:t>
            </a:r>
            <a:r>
              <a:rPr lang="en-US" altLang="zh-CN" i="1" smtClean="0">
                <a:solidFill>
                  <a:srgbClr val="FF0000"/>
                </a:solidFill>
              </a:rPr>
              <a:t>p</a:t>
            </a:r>
            <a:r>
              <a:rPr lang="en-US" altLang="zh-CN" i="1" baseline="-25000" smtClean="0">
                <a:solidFill>
                  <a:srgbClr val="FF0000"/>
                </a:solidFill>
              </a:rPr>
              <a:t>n</a:t>
            </a:r>
            <a:r>
              <a:rPr lang="en-US" altLang="zh-CN" baseline="-25000" smtClean="0">
                <a:solidFill>
                  <a:srgbClr val="FF0000"/>
                </a:solidFill>
              </a:rPr>
              <a:t>−1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p</a:t>
            </a:r>
            <a:r>
              <a:rPr lang="en-US" altLang="zh-CN" i="1" baseline="-25000" smtClean="0">
                <a:solidFill>
                  <a:srgbClr val="FF0000"/>
                </a:solidFill>
              </a:rPr>
              <a:t>n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y </a:t>
            </a:r>
            <a:r>
              <a:rPr lang="en-US" altLang="zh-CN" smtClean="0">
                <a:solidFill>
                  <a:srgbClr val="FF0000"/>
                </a:solidFill>
              </a:rPr>
              <a:t>= 0</a:t>
            </a:r>
            <a:r>
              <a:rPr lang="zh-CN" altLang="en-US" smtClean="0">
                <a:solidFill>
                  <a:srgbClr val="FF0000"/>
                </a:solidFill>
              </a:rPr>
              <a:t>．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其特征方程为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solidFill>
                  <a:srgbClr val="0000FF"/>
                </a:solidFill>
              </a:rPr>
              <a:t>r</a:t>
            </a:r>
            <a:r>
              <a:rPr lang="en-US" altLang="zh-CN" i="1" baseline="30000" smtClean="0">
                <a:solidFill>
                  <a:srgbClr val="0000FF"/>
                </a:solidFill>
              </a:rPr>
              <a:t>n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p</a:t>
            </a:r>
            <a:r>
              <a:rPr lang="en-US" altLang="zh-CN" baseline="-25000" smtClean="0">
                <a:solidFill>
                  <a:srgbClr val="0000FF"/>
                </a:solidFill>
              </a:rPr>
              <a:t>1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r</a:t>
            </a:r>
            <a:r>
              <a:rPr lang="en-US" altLang="zh-CN" i="1" baseline="30000" smtClean="0">
                <a:solidFill>
                  <a:srgbClr val="0000FF"/>
                </a:solidFill>
              </a:rPr>
              <a:t>n</a:t>
            </a:r>
            <a:r>
              <a:rPr lang="en-US" altLang="zh-CN" baseline="30000" smtClean="0">
                <a:solidFill>
                  <a:srgbClr val="0000FF"/>
                </a:solidFill>
              </a:rPr>
              <a:t>−1</a:t>
            </a:r>
            <a:r>
              <a:rPr lang="en-US" altLang="zh-CN" smtClean="0">
                <a:solidFill>
                  <a:srgbClr val="0000FF"/>
                </a:solidFill>
              </a:rPr>
              <a:t> + …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+ </a:t>
            </a:r>
            <a:r>
              <a:rPr lang="en-US" altLang="zh-CN" i="1" smtClean="0">
                <a:solidFill>
                  <a:srgbClr val="0000FF"/>
                </a:solidFill>
              </a:rPr>
              <a:t>p</a:t>
            </a:r>
            <a:r>
              <a:rPr lang="en-US" altLang="zh-CN" i="1" baseline="-25000" smtClean="0">
                <a:solidFill>
                  <a:srgbClr val="0000FF"/>
                </a:solidFill>
              </a:rPr>
              <a:t>n</a:t>
            </a:r>
            <a:r>
              <a:rPr lang="en-US" altLang="zh-CN" baseline="-25000" smtClean="0">
                <a:solidFill>
                  <a:srgbClr val="0000FF"/>
                </a:solidFill>
              </a:rPr>
              <a:t>−1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r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p</a:t>
            </a:r>
            <a:r>
              <a:rPr lang="en-US" altLang="zh-CN" i="1" baseline="-25000" smtClean="0">
                <a:solidFill>
                  <a:srgbClr val="0000FF"/>
                </a:solidFill>
              </a:rPr>
              <a:t>n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 0</a:t>
            </a:r>
            <a:r>
              <a:rPr lang="zh-CN" altLang="en-US" smtClean="0">
                <a:solidFill>
                  <a:srgbClr val="0000FF"/>
                </a:solidFill>
              </a:rPr>
              <a:t>．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/>
              <a:t>代数基本定理：一元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 1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次多项式在复数范围内恰有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个根（重根按照重数计算）．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2613025" y="4856163"/>
          <a:ext cx="3662363" cy="550862"/>
        </p:xfrm>
        <a:graphic>
          <a:graphicData uri="http://schemas.openxmlformats.org/presentationml/2006/ole">
            <p:oleObj spid="_x0000_s12290" name="Equation" r:id="rId4" imgW="1841500" imgH="2794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587625" y="5513388"/>
          <a:ext cx="5153025" cy="1201737"/>
        </p:xfrm>
        <a:graphic>
          <a:graphicData uri="http://schemas.openxmlformats.org/presentationml/2006/ole">
            <p:oleObj spid="_x0000_s12291" name="Equation" r:id="rId5" imgW="2590800" imgH="609600" progId="Equation.DSMT4">
              <p:embed/>
            </p:oleObj>
          </a:graphicData>
        </a:graphic>
      </p:graphicFrame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2614613" y="4868863"/>
            <a:ext cx="3252787" cy="500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3451225" y="5561013"/>
            <a:ext cx="3252788" cy="500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3438525" y="6165850"/>
            <a:ext cx="3289300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741363" y="4854575"/>
            <a:ext cx="633412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669925" y="5661025"/>
            <a:ext cx="633413" cy="500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837488" y="5500688"/>
            <a:ext cx="78581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9" grpId="0" animBg="1"/>
      <p:bldP spid="9" grpId="1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37115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P.346</a:t>
            </a: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6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求微分方程 </a:t>
            </a:r>
            <a:r>
              <a:rPr lang="en-US" altLang="zh-CN" i="1" dirty="0" smtClean="0"/>
              <a:t>y</a:t>
            </a:r>
            <a:r>
              <a:rPr lang="en-US" altLang="zh-CN" baseline="30000" dirty="0" smtClean="0"/>
              <a:t>(4)</a:t>
            </a:r>
            <a:r>
              <a:rPr lang="en-US" altLang="zh-CN" dirty="0" smtClean="0"/>
              <a:t> − 2</a:t>
            </a:r>
            <a:r>
              <a:rPr lang="en-US" altLang="zh-CN" i="1" dirty="0" smtClean="0"/>
              <a:t> y</a:t>
            </a:r>
            <a:r>
              <a:rPr lang="en-US" altLang="zh-CN" baseline="30000" dirty="0" smtClean="0"/>
              <a:t>(3)</a:t>
            </a:r>
            <a:r>
              <a:rPr lang="en-US" altLang="zh-CN" dirty="0" smtClean="0"/>
              <a:t> + 5</a:t>
            </a:r>
            <a:r>
              <a:rPr lang="en-US" altLang="zh-CN" i="1" dirty="0" smtClean="0"/>
              <a:t>y</a:t>
            </a:r>
            <a:r>
              <a:rPr lang="en-US" altLang="zh-CN" dirty="0" smtClean="0">
                <a:sym typeface="Symbol" pitchFamily="18" charset="2"/>
              </a:rPr>
              <a:t>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 0 </a:t>
            </a:r>
            <a:r>
              <a:rPr lang="zh-CN" altLang="en-US" dirty="0" smtClean="0"/>
              <a:t>的通解．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/>
              <a:t>微分方程的特征方程为 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 − 2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 + 5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= 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en-US" altLang="zh-CN" i="1" dirty="0" smtClean="0"/>
              <a:t>					  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( </a:t>
            </a:r>
            <a:r>
              <a:rPr lang="en-US" altLang="zh-CN" i="1" dirty="0" smtClean="0"/>
              <a:t>r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 − 2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+ 5) = 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r>
              <a:rPr lang="zh-CN" altLang="en-US" dirty="0" smtClean="0">
                <a:sym typeface="Symbol" pitchFamily="18" charset="2"/>
              </a:rPr>
              <a:t>特征</a:t>
            </a:r>
            <a:r>
              <a:rPr lang="zh-CN" altLang="en-US" dirty="0" smtClean="0">
                <a:solidFill>
                  <a:srgbClr val="000000"/>
                </a:solidFill>
              </a:rPr>
              <a:t>根为 </a:t>
            </a:r>
            <a:r>
              <a:rPr lang="en-US" altLang="zh-CN" i="1" dirty="0" smtClean="0">
                <a:solidFill>
                  <a:srgbClr val="0000FF"/>
                </a:solidFill>
              </a:rPr>
              <a:t>r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=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r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</a:rPr>
              <a:t> = 0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i="1" dirty="0" smtClean="0">
                <a:solidFill>
                  <a:srgbClr val="00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r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>
                <a:solidFill>
                  <a:srgbClr val="FF0000"/>
                </a:solidFill>
              </a:rPr>
              <a:t> = 1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olidFill>
                  <a:srgbClr val="000000"/>
                </a:solidFill>
              </a:rPr>
              <a:t>，</a:t>
            </a:r>
            <a:r>
              <a:rPr lang="en-US" altLang="zh-CN" i="1" dirty="0" smtClean="0">
                <a:solidFill>
                  <a:srgbClr val="FF0000"/>
                </a:solidFill>
              </a:rPr>
              <a:t>r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4</a:t>
            </a:r>
            <a:r>
              <a:rPr lang="en-US" altLang="zh-CN" dirty="0" smtClean="0">
                <a:solidFill>
                  <a:srgbClr val="FF0000"/>
                </a:solidFill>
              </a:rPr>
              <a:t> 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−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zh-CN" altLang="en-US" dirty="0" smtClean="0">
                <a:sym typeface="Symbol" pitchFamily="18" charset="2"/>
              </a:rPr>
              <a:t>，</a:t>
            </a:r>
            <a:endParaRPr lang="en-US" altLang="zh-CN" dirty="0" smtClean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endParaRPr lang="en-US" altLang="zh-CN" dirty="0" smtClean="0"/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r>
              <a:rPr lang="zh-CN" altLang="en-US" dirty="0" smtClean="0"/>
              <a:t>从而方程的通解</a:t>
            </a:r>
            <a:endParaRPr lang="en-US" altLang="zh-CN" dirty="0" smtClean="0"/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endParaRPr lang="en-US" altLang="zh-CN" dirty="0" smtClean="0"/>
          </a:p>
          <a:p>
            <a:pPr algn="r"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r>
              <a:rPr lang="zh-CN" altLang="en-US" dirty="0" smtClean="0"/>
              <a:t>（</a:t>
            </a:r>
            <a:r>
              <a:rPr lang="en-US" altLang="zh-CN" i="1" dirty="0" smtClean="0"/>
              <a:t>C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C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C</a:t>
            </a:r>
            <a:r>
              <a:rPr lang="en-US" altLang="zh-CN" baseline="-25000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C</a:t>
            </a:r>
            <a:r>
              <a:rPr lang="en-US" altLang="zh-CN" baseline="-25000" dirty="0" smtClean="0"/>
              <a:t>4</a:t>
            </a:r>
            <a:r>
              <a:rPr lang="zh-CN" altLang="en-US" dirty="0" smtClean="0"/>
              <a:t> 为任意常数）</a:t>
            </a:r>
            <a:r>
              <a:rPr lang="en-US" altLang="zh-CN" dirty="0" smtClean="0"/>
              <a:t>.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843213" y="2763838"/>
          <a:ext cx="5199062" cy="479425"/>
        </p:xfrm>
        <a:graphic>
          <a:graphicData uri="http://schemas.openxmlformats.org/presentationml/2006/ole">
            <p:oleObj spid="_x0000_s13314" name="Equation" r:id="rId4" imgW="2616120" imgH="241200" progId="Equation.DSMT4">
              <p:embed/>
            </p:oleObj>
          </a:graphicData>
        </a:graphic>
      </p:graphicFrame>
      <p:sp>
        <p:nvSpPr>
          <p:cNvPr id="16387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359150" y="2786063"/>
            <a:ext cx="1343025" cy="4016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714875" y="2786063"/>
            <a:ext cx="3500438" cy="4016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rot="16200000" flipH="1">
            <a:off x="2900363" y="2428875"/>
            <a:ext cx="285750" cy="285750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500438" y="2098675"/>
            <a:ext cx="3357562" cy="4016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16200000" flipH="1">
            <a:off x="4457700" y="2428875"/>
            <a:ext cx="285750" cy="28575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357818" y="2805936"/>
            <a:ext cx="324000" cy="4016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758269" y="2805936"/>
            <a:ext cx="324000" cy="4016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843213" y="2763838"/>
          <a:ext cx="2197100" cy="479425"/>
        </p:xfrm>
        <a:graphic>
          <a:graphicData uri="http://schemas.openxmlformats.org/presentationml/2006/ole">
            <p:oleObj spid="_x0000_s13322" name="Equation" r:id="rId6" imgW="1104840" imgH="24120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357554" y="2813049"/>
            <a:ext cx="1332000" cy="4016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3371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已知一个 </a:t>
            </a:r>
            <a:r>
              <a:rPr lang="en-US" altLang="zh-CN" smtClean="0"/>
              <a:t>4 </a:t>
            </a:r>
            <a:r>
              <a:rPr lang="zh-CN" altLang="en-US" smtClean="0"/>
              <a:t>阶常系数齐次线性微分方程的</a:t>
            </a:r>
            <a:r>
              <a:rPr lang="en-US" altLang="zh-CN" smtClean="0"/>
              <a:t>4</a:t>
            </a:r>
            <a:r>
              <a:rPr lang="zh-CN" altLang="en-US" smtClean="0"/>
              <a:t>个线性无关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的特解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 =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xe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3</a:t>
            </a:r>
            <a:r>
              <a:rPr lang="en-US" altLang="zh-CN" smtClean="0"/>
              <a:t> = cos2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4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en-US" altLang="zh-CN" smtClean="0"/>
              <a:t>sin2</a:t>
            </a:r>
            <a:r>
              <a:rPr lang="en-US" altLang="zh-CN" i="1" smtClean="0"/>
              <a:t>x</a:t>
            </a:r>
            <a:r>
              <a:rPr lang="zh-CN" altLang="en-US" smtClean="0"/>
              <a:t>，求这个 </a:t>
            </a:r>
            <a:r>
              <a:rPr lang="en-US" altLang="zh-CN" smtClean="0"/>
              <a:t>4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阶微分方程及其通解．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 =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 = </a:t>
            </a:r>
            <a:r>
              <a:rPr lang="en-US" altLang="zh-CN" i="1" smtClean="0"/>
              <a:t>xe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对应的特征根为二重根</a:t>
            </a:r>
            <a:r>
              <a:rPr lang="en-US" altLang="zh-CN" smtClean="0"/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=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 =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ym typeface="Symbol" pitchFamily="18" charset="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baseline="-25000" smtClean="0"/>
              <a:t>3</a:t>
            </a:r>
            <a:r>
              <a:rPr lang="en-US" altLang="zh-CN" smtClean="0"/>
              <a:t> = cos2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4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3sin2</a:t>
            </a:r>
            <a:r>
              <a:rPr lang="en-US" altLang="zh-CN" i="1" smtClean="0"/>
              <a:t>x</a:t>
            </a:r>
            <a:r>
              <a:rPr lang="zh-CN" altLang="en-US" smtClean="0"/>
              <a:t>对应的特征根为共轭根</a:t>
            </a:r>
            <a:r>
              <a:rPr lang="en-US" altLang="zh-CN" smtClean="0"/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baseline="-25000" smtClean="0">
                <a:solidFill>
                  <a:srgbClr val="000000"/>
                </a:solidFill>
              </a:rPr>
              <a:t>3, 4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=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±2</a:t>
            </a:r>
            <a:r>
              <a:rPr lang="en-US" altLang="zh-CN" i="1" smtClean="0">
                <a:solidFill>
                  <a:srgbClr val="000000"/>
                </a:solidFill>
              </a:rPr>
              <a:t>i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ym typeface="Symbol" pitchFamily="18" charset="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于是特征方程为 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smtClean="0">
                <a:sym typeface="Symbol" pitchFamily="18" charset="2"/>
              </a:rPr>
              <a:t> − 1)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(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+ 4) = 0</a:t>
            </a:r>
            <a:r>
              <a:rPr lang="zh-CN" altLang="en-US" smtClean="0">
                <a:sym typeface="Symbol" pitchFamily="18" charset="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即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baseline="30000" smtClean="0">
                <a:sym typeface="Symbol" pitchFamily="18" charset="2"/>
              </a:rPr>
              <a:t>4</a:t>
            </a:r>
            <a:r>
              <a:rPr lang="en-US" altLang="zh-CN" smtClean="0">
                <a:sym typeface="Symbol" pitchFamily="18" charset="2"/>
              </a:rPr>
              <a:t> − 2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baseline="30000" smtClean="0">
                <a:sym typeface="Symbol" pitchFamily="18" charset="2"/>
              </a:rPr>
              <a:t>3</a:t>
            </a:r>
            <a:r>
              <a:rPr lang="en-US" altLang="zh-CN" smtClean="0">
                <a:sym typeface="Symbol" pitchFamily="18" charset="2"/>
              </a:rPr>
              <a:t> + 5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 − 8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smtClean="0">
                <a:sym typeface="Symbol" pitchFamily="18" charset="2"/>
              </a:rPr>
              <a:t> + 4 = 0</a:t>
            </a:r>
            <a:r>
              <a:rPr lang="zh-CN" altLang="en-US" smtClean="0">
                <a:sym typeface="Symbol" pitchFamily="18" charset="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从而对应的微分方程为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(4)</a:t>
            </a:r>
            <a:r>
              <a:rPr lang="en-US" altLang="zh-CN" smtClean="0">
                <a:sym typeface="Symbol" pitchFamily="18" charset="2"/>
              </a:rPr>
              <a:t> − 2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(3)</a:t>
            </a:r>
            <a:r>
              <a:rPr lang="en-US" altLang="zh-CN" smtClean="0">
                <a:sym typeface="Symbol" pitchFamily="18" charset="2"/>
              </a:rPr>
              <a:t> + 5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  − 8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 + 4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>
                <a:sym typeface="Symbol" pitchFamily="18" charset="2"/>
              </a:rPr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其通解为 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i="1" smtClean="0"/>
              <a:t>xe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3</a:t>
            </a:r>
            <a:r>
              <a:rPr lang="en-US" altLang="zh-CN" smtClean="0"/>
              <a:t>cos2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4</a:t>
            </a:r>
            <a:r>
              <a:rPr lang="en-US" altLang="zh-CN" smtClean="0"/>
              <a:t>sin2</a:t>
            </a:r>
            <a:r>
              <a:rPr lang="en-US" altLang="zh-CN" i="1" smtClean="0"/>
              <a:t>x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                     = (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+ (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3</a:t>
            </a:r>
            <a:r>
              <a:rPr lang="en-US" altLang="zh-CN" smtClean="0"/>
              <a:t>cos2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4</a:t>
            </a:r>
            <a:r>
              <a:rPr lang="en-US" altLang="zh-CN" smtClean="0"/>
              <a:t>sin2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，</a:t>
            </a:r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r>
              <a:rPr lang="zh-CN" altLang="en-US" smtClean="0"/>
              <a:t>其中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zh-CN" altLang="en-US" smtClean="0"/>
              <a:t>、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3</a:t>
            </a:r>
            <a:r>
              <a:rPr lang="zh-CN" altLang="en-US" smtClean="0"/>
              <a:t>、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4</a:t>
            </a:r>
            <a:r>
              <a:rPr lang="zh-CN" altLang="en-US" smtClean="0"/>
              <a:t> 为任意常数</a:t>
            </a:r>
            <a:r>
              <a:rPr lang="en-US" altLang="zh-CN" smtClean="0"/>
              <a:t>.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92263" y="803275"/>
            <a:ext cx="2173287" cy="4016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949700" y="803275"/>
            <a:ext cx="3122613" cy="4016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857500" y="3017838"/>
            <a:ext cx="3357563" cy="40163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请问下列两种微分方程的异同：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二阶常系数齐次线性微分方程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i="1" smtClean="0"/>
              <a:t>y</a:t>
            </a:r>
            <a:r>
              <a:rPr lang="zh-CN" altLang="en-US" smtClean="0">
                <a:sym typeface="Symbol" pitchFamily="18" charset="2"/>
              </a:rPr>
              <a:t>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) </a:t>
            </a:r>
            <a:r>
              <a:rPr lang="zh-CN" altLang="en-US" smtClean="0"/>
              <a:t>型二阶微分方程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思考题</a:t>
            </a:r>
            <a:endParaRPr lang="zh-CN" altLang="en-US" dirty="0"/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4957763" y="2478088"/>
          <a:ext cx="2135187" cy="406400"/>
        </p:xfrm>
        <a:graphic>
          <a:graphicData uri="http://schemas.openxmlformats.org/presentationml/2006/ole">
            <p:oleObj spid="_x0000_s14338" name="Equation" r:id="rId4" imgW="1066337" imgH="203112" progId="Equation.DSMT4">
              <p:embed/>
            </p:oleObj>
          </a:graphicData>
        </a:graphic>
      </p:graphicFrame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2592388" y="2781300"/>
            <a:ext cx="0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484438" y="3011488"/>
            <a:ext cx="21590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643438" y="2852738"/>
            <a:ext cx="1079500" cy="719137"/>
            <a:chOff x="2925" y="1797"/>
            <a:chExt cx="680" cy="453"/>
          </a:xfrm>
        </p:grpSpPr>
        <p:sp>
          <p:nvSpPr>
            <p:cNvPr id="14344" name="Line 9"/>
            <p:cNvSpPr>
              <a:spLocks noChangeShapeType="1"/>
            </p:cNvSpPr>
            <p:nvPr/>
          </p:nvSpPr>
          <p:spPr bwMode="auto">
            <a:xfrm>
              <a:off x="3605" y="1797"/>
              <a:ext cx="0" cy="453"/>
            </a:xfrm>
            <a:prstGeom prst="line">
              <a:avLst/>
            </a:prstGeom>
            <a:noFill/>
            <a:ln w="38100">
              <a:solidFill>
                <a:srgbClr val="00CC66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Line 10"/>
            <p:cNvSpPr>
              <a:spLocks noChangeShapeType="1"/>
            </p:cNvSpPr>
            <p:nvPr/>
          </p:nvSpPr>
          <p:spPr bwMode="auto">
            <a:xfrm flipH="1">
              <a:off x="2925" y="2250"/>
              <a:ext cx="680" cy="0"/>
            </a:xfrm>
            <a:prstGeom prst="line">
              <a:avLst/>
            </a:prstGeom>
            <a:noFill/>
            <a:ln w="38100">
              <a:solidFill>
                <a:srgbClr val="00CC66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animBg="1"/>
      <p:bldP spid="184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7 – 7</a:t>
            </a:r>
          </a:p>
          <a:p>
            <a:pPr lvl="1"/>
            <a:r>
              <a:rPr lang="en-US" altLang="zh-CN" smtClean="0"/>
              <a:t>1(2)(4)(6)(10)</a:t>
            </a:r>
          </a:p>
          <a:p>
            <a:pPr lvl="1"/>
            <a:r>
              <a:rPr lang="en-US" altLang="zh-CN" smtClean="0"/>
              <a:t>2(1)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0" hangingPunct="0">
              <a:defRPr/>
            </a:pPr>
            <a:r>
              <a:rPr lang="zh-CN" altLang="en-US" sz="4400" b="1" dirty="0">
                <a:solidFill>
                  <a:prstClr val="black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二阶常系数线性微分方程</a:t>
            </a:r>
            <a:endParaRPr lang="en-US" altLang="zh-CN" sz="5400" b="1" dirty="0">
              <a:solidFill>
                <a:srgbClr val="0000FF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zh-CN" altLang="en-US" sz="3600" dirty="0" smtClean="0">
                <a:solidFill>
                  <a:prstClr val="black"/>
                </a:solidFill>
              </a:rPr>
              <a:t>回顾：二阶线性微分方程的解的结构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409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齐次</a:t>
            </a:r>
            <a:endParaRPr lang="en-US" altLang="zh-CN" smtClean="0">
              <a:solidFill>
                <a:srgbClr val="000000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非齐次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和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两个线性无关的特解，则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C</a:t>
            </a:r>
            <a:r>
              <a:rPr lang="en-US" altLang="zh-CN" baseline="-25000" smtClean="0">
                <a:solidFill>
                  <a:srgbClr val="0000FF"/>
                </a:solidFill>
              </a:rPr>
              <a:t>1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 </a:t>
            </a:r>
            <a:r>
              <a:rPr lang="en-US" altLang="zh-CN" i="1" smtClean="0">
                <a:solidFill>
                  <a:srgbClr val="0000FF"/>
                </a:solidFill>
              </a:rPr>
              <a:t>C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的通解，其中</a:t>
            </a:r>
            <a:r>
              <a:rPr lang="en-US" altLang="zh-CN" smtClean="0"/>
              <a:t> 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是任意常数．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*</a:t>
            </a:r>
            <a:r>
              <a:rPr lang="en-US" altLang="zh-CN" smtClean="0"/>
              <a:t>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(2)</a:t>
            </a:r>
            <a:r>
              <a:rPr lang="zh-CN" altLang="en-US" smtClean="0"/>
              <a:t>的特解，而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的通解，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*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就是方程</a:t>
            </a:r>
            <a:r>
              <a:rPr lang="en-US" altLang="zh-CN" smtClean="0">
                <a:solidFill>
                  <a:srgbClr val="FF0000"/>
                </a:solidFill>
              </a:rPr>
              <a:t>(2)</a:t>
            </a:r>
            <a:r>
              <a:rPr lang="zh-CN" altLang="en-US" smtClean="0"/>
              <a:t>的通解．</a:t>
            </a:r>
            <a:endParaRPr lang="en-US" altLang="zh-CN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146300" y="1322388"/>
          <a:ext cx="2527300" cy="835025"/>
        </p:xfrm>
        <a:graphic>
          <a:graphicData uri="http://schemas.openxmlformats.org/presentationml/2006/ole">
            <p:oleObj spid="_x0000_s1026" name="Equation" r:id="rId4" imgW="1269720" imgH="4190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146300" y="2244725"/>
          <a:ext cx="4422775" cy="838200"/>
        </p:xfrm>
        <a:graphic>
          <a:graphicData uri="http://schemas.openxmlformats.org/presentationml/2006/ole">
            <p:oleObj spid="_x0000_s1027" name="Equation" r:id="rId5" imgW="2209680" imgH="419040" progId="Equation.DSMT4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2143125" y="1322388"/>
          <a:ext cx="3462338" cy="835025"/>
        </p:xfrm>
        <a:graphic>
          <a:graphicData uri="http://schemas.openxmlformats.org/presentationml/2006/ole">
            <p:oleObj spid="_x0000_s1028" name="Equation" r:id="rId6" imgW="1739900" imgH="419100" progId="Equation.DSMT4">
              <p:embed/>
            </p:oleObj>
          </a:graphicData>
        </a:graphic>
      </p:graphicFrame>
      <p:sp>
        <p:nvSpPr>
          <p:cNvPr id="6149" name="Rectangle 17"/>
          <p:cNvSpPr>
            <a:spLocks noChangeArrowheads="1"/>
          </p:cNvSpPr>
          <p:nvPr/>
        </p:nvSpPr>
        <p:spPr bwMode="auto">
          <a:xfrm>
            <a:off x="8072438" y="1468438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102" name="Rectangle 17"/>
          <p:cNvSpPr>
            <a:spLocks noChangeArrowheads="1"/>
          </p:cNvSpPr>
          <p:nvPr/>
        </p:nvSpPr>
        <p:spPr bwMode="auto">
          <a:xfrm>
            <a:off x="8072438" y="2390775"/>
            <a:ext cx="544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7200" y="3243263"/>
            <a:ext cx="8229600" cy="1428750"/>
          </a:xfrm>
          <a:prstGeom prst="roundRect">
            <a:avLst/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143125" y="2244725"/>
          <a:ext cx="5362575" cy="838200"/>
        </p:xfrm>
        <a:graphic>
          <a:graphicData uri="http://schemas.openxmlformats.org/presentationml/2006/ole">
            <p:oleObj spid="_x0000_s1029" name="Equation" r:id="rId7" imgW="2679700" imgH="419100" progId="Equation.DSMT4">
              <p:embed/>
            </p:oleObj>
          </a:graphicData>
        </a:graphic>
      </p:graphicFrame>
      <p:sp>
        <p:nvSpPr>
          <p:cNvPr id="10" name="圆角矩形 9"/>
          <p:cNvSpPr/>
          <p:nvPr/>
        </p:nvSpPr>
        <p:spPr>
          <a:xfrm>
            <a:off x="457200" y="4986338"/>
            <a:ext cx="8229600" cy="1014412"/>
          </a:xfrm>
          <a:prstGeom prst="roundRect">
            <a:avLst/>
          </a:prstGeom>
          <a:noFill/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animBg="1"/>
      <p:bldP spid="6149" grpId="0"/>
      <p:bldP spid="4102" grpId="0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齐次</a:t>
            </a:r>
            <a:endParaRPr lang="en-US" altLang="zh-CN" smtClean="0">
              <a:solidFill>
                <a:srgbClr val="000000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00"/>
                </a:solidFill>
              </a:rPr>
              <a:t>非齐次</a:t>
            </a:r>
            <a:endParaRPr lang="en-US" altLang="zh-CN" smtClean="0">
              <a:solidFill>
                <a:srgbClr val="000000"/>
              </a:solidFill>
            </a:endParaRPr>
          </a:p>
          <a:p>
            <a:endParaRPr lang="en-US" altLang="zh-CN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本节的主要内容：</a:t>
            </a:r>
            <a:r>
              <a:rPr lang="zh-CN" altLang="en-US" smtClean="0"/>
              <a:t>寻找方程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两个线性无关的特解．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求解思路：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方程的特点                特解的类型                特解中的参数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prstClr val="black"/>
                </a:solidFill>
              </a:rPr>
              <a:t>二阶常系数线性微分方程</a:t>
            </a:r>
            <a:endParaRPr lang="en-US" altLang="zh-CN" sz="5400" dirty="0" smtClean="0">
              <a:solidFill>
                <a:srgbClr val="0000FF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146300" y="1322388"/>
          <a:ext cx="2527300" cy="835025"/>
        </p:xfrm>
        <a:graphic>
          <a:graphicData uri="http://schemas.openxmlformats.org/presentationml/2006/ole">
            <p:oleObj spid="_x0000_s2050" name="Equation" r:id="rId3" imgW="1270000" imgH="419100" progId="Equation.DSMT4">
              <p:embed/>
            </p:oleObj>
          </a:graphicData>
        </a:graphic>
      </p:graphicFrame>
      <p:sp>
        <p:nvSpPr>
          <p:cNvPr id="2054" name="Rectangle 17"/>
          <p:cNvSpPr>
            <a:spLocks noChangeArrowheads="1"/>
          </p:cNvSpPr>
          <p:nvPr/>
        </p:nvSpPr>
        <p:spPr bwMode="auto">
          <a:xfrm>
            <a:off x="8072438" y="1468438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55" name="Rectangle 17"/>
          <p:cNvSpPr>
            <a:spLocks noChangeArrowheads="1"/>
          </p:cNvSpPr>
          <p:nvPr/>
        </p:nvSpPr>
        <p:spPr bwMode="auto">
          <a:xfrm>
            <a:off x="8072438" y="2390775"/>
            <a:ext cx="544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146300" y="2244725"/>
          <a:ext cx="4422775" cy="838200"/>
        </p:xfrm>
        <a:graphic>
          <a:graphicData uri="http://schemas.openxmlformats.org/presentationml/2006/ole">
            <p:oleObj spid="_x0000_s2051" name="Equation" r:id="rId4" imgW="2209800" imgH="419100" progId="Equation.DSMT4">
              <p:embed/>
            </p:oleObj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2286000" y="4879975"/>
            <a:ext cx="1000125" cy="1588"/>
          </a:xfrm>
          <a:prstGeom prst="straightConnector1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013325" y="4879975"/>
            <a:ext cx="1000125" cy="1588"/>
          </a:xfrm>
          <a:prstGeom prst="straightConnector1">
            <a:avLst/>
          </a:prstGeom>
          <a:ln w="571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矩形 14"/>
          <p:cNvSpPr>
            <a:spLocks noChangeArrowheads="1"/>
          </p:cNvSpPr>
          <p:nvPr/>
        </p:nvSpPr>
        <p:spPr bwMode="auto">
          <a:xfrm>
            <a:off x="4881563" y="4508500"/>
            <a:ext cx="126206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待定系数法 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398838" y="4637088"/>
            <a:ext cx="15716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099175" y="4637088"/>
            <a:ext cx="192881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457200" y="5402263"/>
            <a:ext cx="8229600" cy="1014412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5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rx</a:t>
            </a:r>
            <a:r>
              <a:rPr lang="zh-CN" altLang="en-US" smtClean="0"/>
              <a:t>，其中 </a:t>
            </a:r>
            <a:r>
              <a:rPr lang="en-US" altLang="zh-CN" i="1" smtClean="0"/>
              <a:t>r</a:t>
            </a:r>
            <a:r>
              <a:rPr lang="zh-CN" altLang="en-US" smtClean="0"/>
              <a:t> 为待定常数，于是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= </a:t>
            </a:r>
            <a:r>
              <a:rPr lang="en-US" altLang="zh-CN" i="1" smtClean="0"/>
              <a:t>re</a:t>
            </a:r>
            <a:r>
              <a:rPr lang="en-US" altLang="zh-CN" i="1" baseline="30000" smtClean="0"/>
              <a:t>rx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rx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代入方程</a:t>
            </a:r>
            <a:r>
              <a:rPr lang="en-US" altLang="zh-CN" smtClean="0"/>
              <a:t>(1)</a:t>
            </a:r>
            <a:r>
              <a:rPr lang="zh-CN" altLang="en-US" smtClean="0"/>
              <a:t>得 </a:t>
            </a:r>
            <a:r>
              <a:rPr lang="en-US" altLang="zh-CN" smtClean="0"/>
              <a:t>(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pr</a:t>
            </a:r>
            <a:r>
              <a:rPr lang="en-US" altLang="zh-CN" smtClean="0"/>
              <a:t> +</a:t>
            </a:r>
            <a:r>
              <a:rPr lang="en-US" altLang="zh-CN" i="1" smtClean="0"/>
              <a:t>q</a:t>
            </a:r>
            <a:r>
              <a:rPr lang="en-US" altLang="zh-CN" smtClean="0"/>
              <a:t>)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rx</a:t>
            </a:r>
            <a:r>
              <a:rPr lang="en-US" altLang="zh-CN" smtClean="0"/>
              <a:t> = 0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rx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</a:t>
            </a:r>
            <a:r>
              <a:rPr lang="en-US" altLang="zh-CN" smtClean="0"/>
              <a:t> 0</a:t>
            </a:r>
            <a:r>
              <a:rPr lang="zh-CN" altLang="en-US" smtClean="0"/>
              <a:t>，所以 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pr</a:t>
            </a:r>
            <a:r>
              <a:rPr lang="en-US" altLang="zh-CN" smtClean="0"/>
              <a:t> +</a:t>
            </a:r>
            <a:r>
              <a:rPr lang="en-US" altLang="zh-CN" i="1" smtClean="0"/>
              <a:t>q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由此可见，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r</a:t>
            </a:r>
            <a:r>
              <a:rPr lang="zh-CN" altLang="en-US" smtClean="0"/>
              <a:t> 是 </a:t>
            </a:r>
            <a:r>
              <a:rPr lang="en-US" altLang="zh-CN" i="1" smtClean="0">
                <a:solidFill>
                  <a:srgbClr val="0000FF"/>
                </a:solidFill>
              </a:rPr>
              <a:t>r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pr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的根，则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rx</a:t>
            </a:r>
            <a:r>
              <a:rPr lang="zh-CN" altLang="en-US" smtClean="0"/>
              <a:t> 就是方程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的特解．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代数基本定理：</a:t>
            </a:r>
            <a:r>
              <a:rPr lang="zh-CN" altLang="en-US" smtClean="0"/>
              <a:t>一元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 1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次多项式在复数范围内恰有 </a:t>
            </a:r>
            <a:r>
              <a:rPr lang="en-US" altLang="zh-CN" i="1" smtClean="0"/>
              <a:t>n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 </a:t>
            </a:r>
            <a:r>
              <a:rPr lang="zh-CN" altLang="en-US" smtClean="0"/>
              <a:t>个根（重根按照重数计算）．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二阶常系数齐次微分方程的解法</a:t>
            </a:r>
            <a:endParaRPr lang="zh-CN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308350" y="1322388"/>
          <a:ext cx="2527300" cy="835025"/>
        </p:xfrm>
        <a:graphic>
          <a:graphicData uri="http://schemas.openxmlformats.org/presentationml/2006/ole">
            <p:oleObj spid="_x0000_s3074" name="Equation" r:id="rId3" imgW="1270000" imgH="419100" progId="Equation.DSMT4">
              <p:embed/>
            </p:oleObj>
          </a:graphicData>
        </a:graphic>
      </p:graphicFrame>
      <p:sp>
        <p:nvSpPr>
          <p:cNvPr id="3078" name="Rectangle 17"/>
          <p:cNvSpPr>
            <a:spLocks noChangeArrowheads="1"/>
          </p:cNvSpPr>
          <p:nvPr/>
        </p:nvSpPr>
        <p:spPr bwMode="auto">
          <a:xfrm>
            <a:off x="8072438" y="1468438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686300" y="2357438"/>
            <a:ext cx="20002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 flipH="1">
            <a:off x="6686550" y="2357438"/>
            <a:ext cx="14573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714625" y="4786313"/>
            <a:ext cx="1428750" cy="612775"/>
          </a:xfrm>
          <a:prstGeom prst="wedgeRoundRectCallout">
            <a:avLst>
              <a:gd name="adj1" fmla="val -30064"/>
              <a:gd name="adj2" fmla="val -82161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ea typeface="楷体_GB2312"/>
              </a:rPr>
              <a:t>特征方程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857250" y="4786313"/>
            <a:ext cx="1143000" cy="612775"/>
          </a:xfrm>
          <a:prstGeom prst="wedgeRoundRectCallout">
            <a:avLst>
              <a:gd name="adj1" fmla="val -30064"/>
              <a:gd name="adj2" fmla="val -82161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 dirty="0">
                <a:solidFill>
                  <a:srgbClr val="0000FF"/>
                </a:solidFill>
                <a:ea typeface="楷体_GB2312"/>
              </a:rPr>
              <a:t>特征根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271963" y="4129088"/>
            <a:ext cx="410051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  <p:bldP spid="7" grpId="0" animBg="1"/>
      <p:bldP spid="14" grpId="0" animBg="1"/>
      <p:bldP spid="15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5" name="Group 49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449764"/>
        </p:xfrm>
        <a:graphic>
          <a:graphicData uri="http://schemas.openxmlformats.org/drawingml/2006/table">
            <a:tbl>
              <a:tblPr/>
              <a:tblGrid>
                <a:gridCol w="1900238"/>
                <a:gridCol w="2214562"/>
                <a:gridCol w="3286125"/>
                <a:gridCol w="828675"/>
              </a:tblGrid>
              <a:tr h="55562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特征方程 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pr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+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根的判别式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特征方程的根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微分方程的通解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例子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两个不相等的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实根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5" action="ppaction://hlinksldjump"/>
                        </a:rPr>
                        <a:t>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5" action="ppaction://hlinksldjump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二重根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6" action="ppaction://hlinksldjump"/>
                        </a:rPr>
                        <a:t>例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6" action="ppaction://hlinksldjump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2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一对共轭复根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=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楷体_GB2312" pitchFamily="49" charset="-122"/>
                          <a:cs typeface="Times New Roman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Symbol" pitchFamily="18" charset="2"/>
                        </a:rPr>
                        <a:t>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楷体_GB2312" pitchFamily="49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7" action="ppaction://hlinksldjump"/>
                        </a:rPr>
                        <a:t>例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7" action="ppaction://hlinksldjump"/>
                        </a:rPr>
                        <a:t>3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solidFill>
                  <a:srgbClr val="464646"/>
                </a:solidFill>
              </a:rPr>
              <a:t>二阶常系数齐次微分方程的解法</a:t>
            </a:r>
            <a:endParaRPr lang="zh-CN" altLang="en-US" dirty="0"/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629150" y="2928938"/>
          <a:ext cx="2271713" cy="479425"/>
        </p:xfrm>
        <a:graphic>
          <a:graphicData uri="http://schemas.openxmlformats.org/presentationml/2006/ole">
            <p:oleObj spid="_x0000_s4098" name="Equation" r:id="rId8" imgW="1143000" imgH="241300" progId="Equation.DSMT4">
              <p:embed/>
            </p:oleObj>
          </a:graphicData>
        </a:graphic>
      </p:graphicFrame>
      <p:graphicFrame>
        <p:nvGraphicFramePr>
          <p:cNvPr id="4099" name="Object 9"/>
          <p:cNvGraphicFramePr>
            <a:graphicFrameLocks noChangeAspect="1"/>
          </p:cNvGraphicFramePr>
          <p:nvPr/>
        </p:nvGraphicFramePr>
        <p:xfrm>
          <a:off x="2544763" y="4276725"/>
          <a:ext cx="1865312" cy="454025"/>
        </p:xfrm>
        <a:graphic>
          <a:graphicData uri="http://schemas.openxmlformats.org/presentationml/2006/ole">
            <p:oleObj spid="_x0000_s4099" name="Equation" r:id="rId9" imgW="939800" imgH="228600" progId="Equation.DSMT4">
              <p:embed/>
            </p:oleObj>
          </a:graphicData>
        </a:graphic>
      </p:graphicFrame>
      <p:graphicFrame>
        <p:nvGraphicFramePr>
          <p:cNvPr id="2" name="Object 13">
            <a:hlinkClick r:id="rId10" action="ppaction://hlinksldjump"/>
          </p:cNvPr>
          <p:cNvGraphicFramePr>
            <a:graphicFrameLocks noChangeAspect="1"/>
          </p:cNvGraphicFramePr>
          <p:nvPr/>
        </p:nvGraphicFramePr>
        <p:xfrm>
          <a:off x="608013" y="2943225"/>
          <a:ext cx="1463675" cy="455613"/>
        </p:xfrm>
        <a:graphic>
          <a:graphicData uri="http://schemas.openxmlformats.org/presentationml/2006/ole">
            <p:oleObj spid="_x0000_s4100" name="Equation" r:id="rId11" imgW="736600" imgH="228600" progId="Equation.DSMT4">
              <p:embed/>
            </p:oleObj>
          </a:graphicData>
        </a:graphic>
      </p:graphicFrame>
      <p:graphicFrame>
        <p:nvGraphicFramePr>
          <p:cNvPr id="4" name="Object 14">
            <a:hlinkClick r:id="rId12" action="ppaction://hlinksldjump"/>
          </p:cNvPr>
          <p:cNvGraphicFramePr>
            <a:graphicFrameLocks noChangeAspect="1"/>
          </p:cNvGraphicFramePr>
          <p:nvPr/>
        </p:nvGraphicFramePr>
        <p:xfrm>
          <a:off x="608013" y="4043363"/>
          <a:ext cx="1463675" cy="455612"/>
        </p:xfrm>
        <a:graphic>
          <a:graphicData uri="http://schemas.openxmlformats.org/presentationml/2006/ole">
            <p:oleObj spid="_x0000_s4101" name="Equation" r:id="rId13" imgW="736600" imgH="228600" progId="Equation.DSMT4">
              <p:embed/>
            </p:oleObj>
          </a:graphicData>
        </a:graphic>
      </p:graphicFrame>
      <p:graphicFrame>
        <p:nvGraphicFramePr>
          <p:cNvPr id="6" name="Object 15">
            <a:hlinkClick r:id="rId14" action="ppaction://hlinksldjump"/>
          </p:cNvPr>
          <p:cNvGraphicFramePr>
            <a:graphicFrameLocks noChangeAspect="1"/>
          </p:cNvGraphicFramePr>
          <p:nvPr/>
        </p:nvGraphicFramePr>
        <p:xfrm>
          <a:off x="608013" y="5143500"/>
          <a:ext cx="1463675" cy="455613"/>
        </p:xfrm>
        <a:graphic>
          <a:graphicData uri="http://schemas.openxmlformats.org/presentationml/2006/ole">
            <p:oleObj spid="_x0000_s4102" name="Equation" r:id="rId15" imgW="736600" imgH="228600" progId="Equation.DSMT4">
              <p:embed/>
            </p:oleObj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328988" y="4286250"/>
            <a:ext cx="1028700" cy="3571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1" name="Object 16"/>
          <p:cNvGraphicFramePr>
            <a:graphicFrameLocks noChangeAspect="1"/>
          </p:cNvGraphicFramePr>
          <p:nvPr/>
        </p:nvGraphicFramePr>
        <p:xfrm>
          <a:off x="4629150" y="4057650"/>
          <a:ext cx="2273300" cy="476250"/>
        </p:xfrm>
        <a:graphic>
          <a:graphicData uri="http://schemas.openxmlformats.org/presentationml/2006/ole">
            <p:oleObj spid="_x0000_s4103" name="Equation" r:id="rId16" imgW="1143000" imgH="241300" progId="Equation.DSMT4">
              <p:embed/>
            </p:oleObj>
          </a:graphicData>
        </a:graphic>
      </p:graphicFrame>
      <p:graphicFrame>
        <p:nvGraphicFramePr>
          <p:cNvPr id="7" name="Object 34"/>
          <p:cNvGraphicFramePr>
            <a:graphicFrameLocks noChangeAspect="1"/>
          </p:cNvGraphicFramePr>
          <p:nvPr/>
        </p:nvGraphicFramePr>
        <p:xfrm>
          <a:off x="4629150" y="5168900"/>
          <a:ext cx="3203575" cy="406400"/>
        </p:xfrm>
        <a:graphic>
          <a:graphicData uri="http://schemas.openxmlformats.org/presentationml/2006/ole">
            <p:oleObj spid="_x0000_s4104" name="Equation" r:id="rId17" imgW="1981200" imgH="2540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428875" y="2714625"/>
            <a:ext cx="2071688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28875" y="3857625"/>
            <a:ext cx="2071688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428875" y="4943475"/>
            <a:ext cx="2071688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961313" y="2873375"/>
            <a:ext cx="6429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961313" y="3981450"/>
            <a:ext cx="6429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961313" y="5157788"/>
            <a:ext cx="642937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873750" y="6000750"/>
            <a:ext cx="2925763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/>
          <a:lstStyle/>
          <a:p>
            <a:pPr>
              <a:defRPr/>
            </a:pPr>
            <a:r>
              <a:rPr lang="zh-CN" altLang="en-US" sz="41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特征方程法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 animBg="1"/>
      <p:bldP spid="15" grpId="0" animBg="1"/>
      <p:bldP spid="16" grpId="0" animBg="1"/>
      <p:bldP spid="17" grpId="0" animBg="1"/>
      <p:bldP spid="19" grpId="0" animBg="1"/>
      <p:bldP spid="23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>
                <a:solidFill>
                  <a:schemeClr val="tx1"/>
                </a:solidFill>
                <a:effectLst/>
                <a:ea typeface="楷体_GB2312"/>
              </a:rPr>
              <a:t>p</a:t>
            </a:r>
            <a:r>
              <a:rPr lang="en-US" altLang="zh-CN" baseline="30000" dirty="0" smtClean="0">
                <a:solidFill>
                  <a:schemeClr val="tx1"/>
                </a:solidFill>
                <a:effectLst/>
                <a:ea typeface="楷体_GB231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effectLst/>
                <a:ea typeface="楷体_GB2312"/>
              </a:rPr>
              <a:t> − 4</a:t>
            </a:r>
            <a:r>
              <a:rPr lang="en-US" altLang="zh-CN" i="1" dirty="0" smtClean="0">
                <a:solidFill>
                  <a:schemeClr val="tx1"/>
                </a:solidFill>
                <a:effectLst/>
                <a:ea typeface="楷体_GB2312"/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  <a:effectLst/>
                <a:ea typeface="楷体_GB231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ffectLst/>
                <a:ea typeface="楷体_GB2312"/>
              </a:rPr>
              <a:t>&gt;</a:t>
            </a:r>
            <a:r>
              <a:rPr lang="zh-CN" altLang="en-US" dirty="0" smtClean="0">
                <a:solidFill>
                  <a:schemeClr val="tx1"/>
                </a:solidFill>
                <a:effectLst/>
                <a:ea typeface="楷体_GB231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/>
                <a:ea typeface="楷体_GB231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ea typeface="楷体_GB2312"/>
              </a:rPr>
              <a:t> 的情形</a:t>
            </a:r>
            <a:endParaRPr lang="zh-CN" altLang="en-US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3244850" y="2816225"/>
          <a:ext cx="2322513" cy="479425"/>
        </p:xfrm>
        <a:graphic>
          <a:graphicData uri="http://schemas.openxmlformats.org/presentationml/2006/ole">
            <p:oleObj spid="_x0000_s5122" name="Equation" r:id="rId4" imgW="1168400" imgH="241300" progId="Equation.DSMT4">
              <p:embed/>
            </p:oleObj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308350" y="1322388"/>
          <a:ext cx="2527300" cy="835025"/>
        </p:xfrm>
        <a:graphic>
          <a:graphicData uri="http://schemas.openxmlformats.org/presentationml/2006/ole">
            <p:oleObj spid="_x0000_s5123" name="Equation" r:id="rId5" imgW="1270000" imgH="419100" progId="Equation.DSMT4">
              <p:embed/>
            </p:oleObj>
          </a:graphicData>
        </a:graphic>
      </p:graphicFrame>
      <p:sp>
        <p:nvSpPr>
          <p:cNvPr id="5127" name="Rectangle 17"/>
          <p:cNvSpPr>
            <a:spLocks noChangeArrowheads="1"/>
          </p:cNvSpPr>
          <p:nvPr/>
        </p:nvSpPr>
        <p:spPr bwMode="auto">
          <a:xfrm>
            <a:off x="8072438" y="1468438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198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127375" y="4186238"/>
          <a:ext cx="2020888" cy="452437"/>
        </p:xfrm>
        <a:graphic>
          <a:graphicData uri="http://schemas.openxmlformats.org/presentationml/2006/ole">
            <p:oleObj spid="_x0000_s5124" name="Equation" r:id="rId7" imgW="1016000" imgH="2286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127375" y="4157663"/>
          <a:ext cx="2271713" cy="479425"/>
        </p:xfrm>
        <a:graphic>
          <a:graphicData uri="http://schemas.openxmlformats.org/presentationml/2006/ole">
            <p:oleObj spid="_x0000_s5125" name="Equation" r:id="rId8" imgW="1143000" imgH="241300" progId="Equation.DSMT4">
              <p:embed/>
            </p:oleObj>
          </a:graphicData>
        </a:graphic>
      </p:graphicFrame>
      <p:sp>
        <p:nvSpPr>
          <p:cNvPr id="51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r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r</a:t>
            </a:r>
            <a:r>
              <a:rPr lang="en-US" altLang="zh-CN" baseline="-25000" smtClean="0"/>
              <a:t>2</a:t>
            </a:r>
            <a:r>
              <a:rPr lang="zh-CN" altLang="en-US" smtClean="0"/>
              <a:t> 是特征方程 </a:t>
            </a:r>
            <a:r>
              <a:rPr lang="en-US" altLang="zh-CN" i="1" smtClean="0">
                <a:solidFill>
                  <a:srgbClr val="0000FF"/>
                </a:solidFill>
              </a:rPr>
              <a:t>r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pr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q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两个不相等的实根，则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就是方程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两个 </a:t>
            </a:r>
            <a:r>
              <a:rPr lang="zh-CN" altLang="en-US" smtClean="0">
                <a:solidFill>
                  <a:srgbClr val="FF0000"/>
                </a:solidFill>
              </a:rPr>
              <a:t>线性无关的 </a:t>
            </a:r>
            <a:r>
              <a:rPr lang="zh-CN" altLang="en-US" smtClean="0"/>
              <a:t>特解，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的通解                             （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zh-CN" altLang="en-US" smtClean="0"/>
              <a:t> 为任意常数）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372100" y="4143375"/>
            <a:ext cx="32289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886075" y="3243263"/>
            <a:ext cx="161448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  <p:bldP spid="11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37115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P.341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求微分方程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− 2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− 3</a:t>
            </a:r>
            <a:r>
              <a:rPr lang="en-US" altLang="zh-CN" i="1" smtClean="0"/>
              <a:t>y </a:t>
            </a:r>
            <a:r>
              <a:rPr lang="en-US" altLang="zh-CN" smtClean="0"/>
              <a:t>= 0 </a:t>
            </a:r>
            <a:r>
              <a:rPr lang="zh-CN" altLang="en-US" smtClean="0"/>
              <a:t>的通解．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微分方程的特征方程为 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r>
              <a:rPr lang="en-US" altLang="zh-CN" smtClean="0"/>
              <a:t> − 2</a:t>
            </a:r>
            <a:r>
              <a:rPr lang="en-US" altLang="zh-CN" i="1" smtClean="0"/>
              <a:t>r</a:t>
            </a:r>
            <a:r>
              <a:rPr lang="en-US" altLang="zh-CN" smtClean="0"/>
              <a:t> − 3 = 0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特征方程有</a:t>
            </a:r>
            <a:r>
              <a:rPr lang="zh-CN" altLang="en-US" smtClean="0">
                <a:solidFill>
                  <a:srgbClr val="000000"/>
                </a:solidFill>
              </a:rPr>
              <a:t>两个不相等的实根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=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/>
              <a:t>−</a:t>
            </a:r>
            <a:r>
              <a:rPr lang="en-US" altLang="zh-CN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 =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3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r>
              <a:rPr lang="zh-CN" altLang="en-US" smtClean="0"/>
              <a:t>于是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 = 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−</a:t>
            </a:r>
            <a:r>
              <a:rPr lang="en-US" altLang="zh-CN" i="1" baseline="30000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 =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e</a:t>
            </a:r>
            <a:r>
              <a:rPr lang="en-US" altLang="zh-CN" baseline="30000" smtClean="0">
                <a:solidFill>
                  <a:srgbClr val="000000"/>
                </a:solidFill>
              </a:rPr>
              <a:t>3</a:t>
            </a:r>
            <a:r>
              <a:rPr lang="en-US" altLang="zh-CN" i="1" baseline="30000" smtClean="0">
                <a:solidFill>
                  <a:srgbClr val="000000"/>
                </a:solidFill>
              </a:rPr>
              <a:t>x</a:t>
            </a:r>
            <a:r>
              <a:rPr lang="zh-CN" altLang="en-US" smtClean="0"/>
              <a:t> 就是微分方程两个</a:t>
            </a:r>
            <a:r>
              <a:rPr lang="zh-CN" altLang="en-US" smtClean="0">
                <a:solidFill>
                  <a:srgbClr val="FF0000"/>
                </a:solidFill>
              </a:rPr>
              <a:t>线性无关的</a:t>
            </a:r>
            <a:r>
              <a:rPr lang="zh-CN" altLang="en-US" smtClean="0"/>
              <a:t>特解，</a:t>
            </a:r>
            <a:endParaRPr lang="en-US" altLang="zh-CN" smtClean="0"/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r>
              <a:rPr lang="zh-CN" altLang="en-US" smtClean="0"/>
              <a:t>从而方程的通解                             （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zh-CN" altLang="en-US" smtClean="0"/>
              <a:t> 为任意常数）．</a:t>
            </a:r>
            <a:endParaRPr lang="en-US" altLang="zh-CN" smtClean="0"/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806700" y="3500438"/>
          <a:ext cx="2246313" cy="479425"/>
        </p:xfrm>
        <a:graphic>
          <a:graphicData uri="http://schemas.openxmlformats.org/presentationml/2006/ole">
            <p:oleObj spid="_x0000_s6146" name="Equation" r:id="rId4" imgW="1129810" imgH="241195" progId="Equation.DSMT4">
              <p:embed/>
            </p:oleObj>
          </a:graphicData>
        </a:graphic>
      </p:graphicFrame>
      <p:sp>
        <p:nvSpPr>
          <p:cNvPr id="9220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由特征根 </a:t>
            </a:r>
            <a:r>
              <a:rPr lang="en-US" altLang="zh-CN" i="1" smtClean="0">
                <a:solidFill>
                  <a:srgbClr val="0000FF"/>
                </a:solidFill>
              </a:rPr>
              <a:t>r</a:t>
            </a:r>
            <a:r>
              <a:rPr lang="en-US" altLang="zh-CN" baseline="-25000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r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− </a:t>
            </a:r>
            <a:r>
              <a:rPr lang="en-US" altLang="zh-CN" i="1" smtClean="0">
                <a:solidFill>
                  <a:srgbClr val="0000FF"/>
                </a:solidFill>
              </a:rPr>
              <a:t>p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/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/>
              <a:t> 只能得到方程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的一个特解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由函数线性无关的定义，设                      ，其中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待定，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代入方程</a:t>
            </a:r>
            <a:r>
              <a:rPr lang="en-US" altLang="zh-CN" smtClean="0"/>
              <a:t>(1)</a:t>
            </a:r>
            <a:r>
              <a:rPr lang="zh-CN" altLang="en-US" smtClean="0"/>
              <a:t>得，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消去非零因子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rx </a:t>
            </a:r>
            <a:r>
              <a:rPr lang="zh-CN" altLang="en-US" smtClean="0"/>
              <a:t>，得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 </a:t>
            </a:r>
            <a:r>
              <a:rPr lang="en-US" altLang="zh-CN" i="1" smtClean="0"/>
              <a:t>u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．令 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 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2</a:t>
            </a:r>
            <a:r>
              <a:rPr lang="zh-CN" altLang="en-US" smtClean="0"/>
              <a:t> 线性无关，方程</a:t>
            </a:r>
            <a:r>
              <a:rPr lang="en-US" altLang="zh-CN" smtClean="0">
                <a:solidFill>
                  <a:srgbClr val="FF0000"/>
                </a:solidFill>
              </a:rPr>
              <a:t>(1)</a:t>
            </a:r>
            <a:r>
              <a:rPr lang="zh-CN" altLang="en-US" smtClean="0"/>
              <a:t>的通解                            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smtClean="0"/>
              <a:t>					</a:t>
            </a:r>
            <a:r>
              <a:rPr lang="zh-CN" altLang="en-US" smtClean="0"/>
              <a:t>（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zh-CN" altLang="en-US" smtClean="0"/>
              <a:t> 为任意常数）</a:t>
            </a:r>
            <a:r>
              <a:rPr lang="en-US" altLang="zh-CN" smtClean="0"/>
              <a:t>.</a:t>
            </a:r>
            <a:endParaRPr lang="zh-CN" altLang="en-US" smtClean="0"/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3552825" y="4186238"/>
          <a:ext cx="4624388" cy="482600"/>
        </p:xfrm>
        <a:graphic>
          <a:graphicData uri="http://schemas.openxmlformats.org/presentationml/2006/ole">
            <p:oleObj spid="_x0000_s7170" name="Equation" r:id="rId4" imgW="2324100" imgH="241300" progId="Equation.DSMT4">
              <p:embed/>
            </p:oleObj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i="1" dirty="0" smtClean="0">
                <a:solidFill>
                  <a:schemeClr val="tx1"/>
                </a:solidFill>
                <a:effectLst/>
                <a:ea typeface="楷体_GB2312"/>
              </a:rPr>
              <a:t>p</a:t>
            </a:r>
            <a:r>
              <a:rPr lang="en-US" altLang="zh-CN" baseline="30000" dirty="0" smtClean="0">
                <a:solidFill>
                  <a:schemeClr val="tx1"/>
                </a:solidFill>
                <a:effectLst/>
                <a:ea typeface="楷体_GB231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effectLst/>
                <a:ea typeface="楷体_GB2312"/>
              </a:rPr>
              <a:t> − 4</a:t>
            </a:r>
            <a:r>
              <a:rPr lang="en-US" altLang="zh-CN" i="1" dirty="0" smtClean="0">
                <a:solidFill>
                  <a:schemeClr val="tx1"/>
                </a:solidFill>
                <a:effectLst/>
                <a:ea typeface="楷体_GB2312"/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  <a:effectLst/>
                <a:ea typeface="楷体_GB231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ffectLst/>
                <a:ea typeface="楷体_GB2312"/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  <a:effectLst/>
                <a:ea typeface="楷体_GB231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ffectLst/>
                <a:ea typeface="楷体_GB2312"/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  <a:ea typeface="楷体_GB2312"/>
              </a:rPr>
              <a:t> 的情形</a:t>
            </a:r>
            <a:endParaRPr lang="zh-CN" altLang="en-US" dirty="0"/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3308350" y="1322388"/>
          <a:ext cx="2527300" cy="835025"/>
        </p:xfrm>
        <a:graphic>
          <a:graphicData uri="http://schemas.openxmlformats.org/presentationml/2006/ole">
            <p:oleObj spid="_x0000_s7171" name="Equation" r:id="rId5" imgW="1270000" imgH="419100" progId="Equation.DSMT4">
              <p:embed/>
            </p:oleObj>
          </a:graphicData>
        </a:graphic>
      </p:graphicFrame>
      <p:sp>
        <p:nvSpPr>
          <p:cNvPr id="7182" name="Rectangle 17"/>
          <p:cNvSpPr>
            <a:spLocks noChangeArrowheads="1"/>
          </p:cNvSpPr>
          <p:nvPr/>
        </p:nvSpPr>
        <p:spPr bwMode="auto">
          <a:xfrm>
            <a:off x="8072438" y="1468438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357688" y="2832100"/>
          <a:ext cx="1666875" cy="477838"/>
        </p:xfrm>
        <a:graphic>
          <a:graphicData uri="http://schemas.openxmlformats.org/presentationml/2006/ole">
            <p:oleObj spid="_x0000_s7172" name="Equation" r:id="rId6" imgW="838200" imgH="2413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731125" y="2371725"/>
          <a:ext cx="1162050" cy="479425"/>
        </p:xfrm>
        <a:graphic>
          <a:graphicData uri="http://schemas.openxmlformats.org/presentationml/2006/ole">
            <p:oleObj spid="_x0000_s7173" name="Equation" r:id="rId7" imgW="583947" imgH="241195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812925" y="3643313"/>
          <a:ext cx="5332413" cy="557212"/>
        </p:xfrm>
        <a:graphic>
          <a:graphicData uri="http://schemas.openxmlformats.org/presentationml/2006/ole">
            <p:oleObj spid="_x0000_s7174" name="Equation" r:id="rId8" imgW="2679700" imgH="279400" progId="Equation.DSMT4">
              <p:embed/>
            </p:oleObj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3514725" y="4157663"/>
          <a:ext cx="4700588" cy="558800"/>
        </p:xfrm>
        <a:graphic>
          <a:graphicData uri="http://schemas.openxmlformats.org/presentationml/2006/ole">
            <p:oleObj spid="_x0000_s7175" name="Equation" r:id="rId9" imgW="2362200" imgH="27940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333500" y="3643313"/>
          <a:ext cx="6291263" cy="557212"/>
        </p:xfrm>
        <a:graphic>
          <a:graphicData uri="http://schemas.openxmlformats.org/presentationml/2006/ole">
            <p:oleObj spid="_x0000_s7176" name="Equation" r:id="rId10" imgW="3162300" imgH="2794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143375" y="4186238"/>
            <a:ext cx="1071563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786438" y="4186238"/>
            <a:ext cx="1628775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177" name="Object 10"/>
          <p:cNvGraphicFramePr>
            <a:graphicFrameLocks noChangeAspect="1"/>
          </p:cNvGraphicFramePr>
          <p:nvPr/>
        </p:nvGraphicFramePr>
        <p:xfrm>
          <a:off x="4379913" y="5029200"/>
          <a:ext cx="1363662" cy="477838"/>
        </p:xfrm>
        <a:graphic>
          <a:graphicData uri="http://schemas.openxmlformats.org/presentationml/2006/ole">
            <p:oleObj spid="_x0000_s7177" name="Equation" r:id="rId11" imgW="685800" imgH="241300" progId="Equation.DSMT4">
              <p:embed/>
            </p:oleObj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5629275" y="5486400"/>
          <a:ext cx="2020888" cy="452438"/>
        </p:xfrm>
        <a:graphic>
          <a:graphicData uri="http://schemas.openxmlformats.org/presentationml/2006/ole">
            <p:oleObj spid="_x0000_s7178" name="Equation" r:id="rId12" imgW="1016000" imgH="228600" progId="Equation.DSMT4">
              <p:embed/>
            </p:oleObj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5629275" y="5462588"/>
          <a:ext cx="2273300" cy="476250"/>
        </p:xfrm>
        <a:graphic>
          <a:graphicData uri="http://schemas.openxmlformats.org/presentationml/2006/ole">
            <p:oleObj spid="_x0000_s7179" name="Equation" r:id="rId13" imgW="1143000" imgH="241300" progId="Equation.DSMT4">
              <p:embed/>
            </p:oleObj>
          </a:graphicData>
        </a:graphic>
      </p:graphicFrame>
      <p:sp>
        <p:nvSpPr>
          <p:cNvPr id="10257" name="AutoShape 8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357438" y="5000625"/>
            <a:ext cx="364331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25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36703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求微分方程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 + 4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 + 4</a:t>
            </a:r>
            <a:r>
              <a:rPr lang="en-US" altLang="zh-CN" i="1" smtClean="0"/>
              <a:t>y </a:t>
            </a:r>
            <a:r>
              <a:rPr lang="en-US" altLang="zh-CN" smtClean="0"/>
              <a:t>= 0 </a:t>
            </a:r>
            <a:r>
              <a:rPr lang="zh-CN" altLang="en-US" smtClean="0"/>
              <a:t>的通解．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微分方程的特征方程为 </a:t>
            </a:r>
            <a:r>
              <a:rPr lang="en-US" altLang="zh-CN" i="1" smtClean="0"/>
              <a:t>r</a:t>
            </a:r>
            <a:r>
              <a:rPr lang="en-US" altLang="zh-CN" baseline="30000" smtClean="0"/>
              <a:t>2</a:t>
            </a:r>
            <a:r>
              <a:rPr lang="en-US" altLang="zh-CN" smtClean="0"/>
              <a:t> + 4</a:t>
            </a:r>
            <a:r>
              <a:rPr lang="en-US" altLang="zh-CN" i="1" smtClean="0"/>
              <a:t>r</a:t>
            </a:r>
            <a:r>
              <a:rPr lang="en-US" altLang="zh-CN" smtClean="0"/>
              <a:t> + 4 = 0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特征方程有</a:t>
            </a:r>
            <a:r>
              <a:rPr lang="zh-CN" altLang="en-US" smtClean="0">
                <a:solidFill>
                  <a:srgbClr val="000000"/>
                </a:solidFill>
              </a:rPr>
              <a:t>两个相等的实根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=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 =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−2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endParaRPr lang="zh-CN" altLang="en-US" smtClean="0"/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1</a:t>
            </a:r>
            <a:r>
              <a:rPr lang="en-US" altLang="zh-CN" smtClean="0"/>
              <a:t> = 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−2</a:t>
            </a:r>
            <a:r>
              <a:rPr lang="en-US" altLang="zh-CN" i="1" baseline="30000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en-US" altLang="zh-CN" smtClean="0">
                <a:solidFill>
                  <a:srgbClr val="000000"/>
                </a:solidFill>
              </a:rPr>
              <a:t> =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−2</a:t>
            </a:r>
            <a:r>
              <a:rPr lang="en-US" altLang="zh-CN" i="1" baseline="30000" smtClean="0">
                <a:solidFill>
                  <a:srgbClr val="000000"/>
                </a:solidFill>
              </a:rPr>
              <a:t>x</a:t>
            </a:r>
            <a:r>
              <a:rPr lang="zh-CN" altLang="en-US" smtClean="0"/>
              <a:t> 就是微分方程两个</a:t>
            </a:r>
            <a:r>
              <a:rPr lang="zh-CN" altLang="en-US" smtClean="0">
                <a:solidFill>
                  <a:srgbClr val="FF0000"/>
                </a:solidFill>
              </a:rPr>
              <a:t>线性无关的</a:t>
            </a:r>
            <a:r>
              <a:rPr lang="zh-CN" altLang="en-US" smtClean="0"/>
              <a:t>特解，</a:t>
            </a:r>
            <a:endParaRPr lang="en-US" altLang="zh-CN" smtClean="0"/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lnSpc>
                <a:spcPct val="100000"/>
              </a:lnSpc>
              <a:buClrTx/>
              <a:buSzTx/>
              <a:buFont typeface="Wingdings 3" pitchFamily="18" charset="2"/>
              <a:buNone/>
            </a:pPr>
            <a:r>
              <a:rPr lang="zh-CN" altLang="en-US" smtClean="0"/>
              <a:t>从而方程的通解                                （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i="1" smtClean="0"/>
              <a:t>C</a:t>
            </a:r>
            <a:r>
              <a:rPr lang="en-US" altLang="zh-CN" baseline="-25000" smtClean="0"/>
              <a:t>2</a:t>
            </a:r>
            <a:r>
              <a:rPr lang="zh-CN" altLang="en-US" smtClean="0"/>
              <a:t> 为任意常数）</a:t>
            </a:r>
            <a:r>
              <a:rPr lang="en-US" altLang="zh-CN" smtClean="0"/>
              <a:t>.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2806700" y="3487738"/>
          <a:ext cx="2422525" cy="504825"/>
        </p:xfrm>
        <a:graphic>
          <a:graphicData uri="http://schemas.openxmlformats.org/presentationml/2006/ole">
            <p:oleObj spid="_x0000_s8194" name="Equation" r:id="rId4" imgW="1218671" imgH="253890" progId="Equation.DSMT4">
              <p:embed/>
            </p:oleObj>
          </a:graphicData>
        </a:graphic>
      </p:graphicFrame>
      <p:sp>
        <p:nvSpPr>
          <p:cNvPr id="11268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7304</TotalTime>
  <Words>1266</Words>
  <Application>Microsoft Office PowerPoint</Application>
  <PresentationFormat>全屏显示(4:3)</PresentationFormat>
  <Paragraphs>187</Paragraphs>
  <Slides>17</Slides>
  <Notes>2</Notes>
  <HiddenSlides>8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MathType 6.0 Equation</vt:lpstr>
      <vt:lpstr>MathType 5.0 Equation</vt:lpstr>
      <vt:lpstr>第七章    微分方程</vt:lpstr>
      <vt:lpstr>回顾：二阶线性微分方程的解的结构</vt:lpstr>
      <vt:lpstr>二阶常系数线性微分方程</vt:lpstr>
      <vt:lpstr>二阶常系数齐次微分方程的解法</vt:lpstr>
      <vt:lpstr>二阶常系数齐次微分方程的解法</vt:lpstr>
      <vt:lpstr>p2 − 4q &gt; 0 的情形</vt:lpstr>
      <vt:lpstr>幻灯片 7</vt:lpstr>
      <vt:lpstr>p2 − 4q = 0 的情形</vt:lpstr>
      <vt:lpstr>幻灯片 9</vt:lpstr>
      <vt:lpstr>p2 − 4q &lt; 0 的情形</vt:lpstr>
      <vt:lpstr>p2 − 4q &lt; 0 的情形</vt:lpstr>
      <vt:lpstr>幻灯片 12</vt:lpstr>
      <vt:lpstr> n 阶常系数齐次微分方程的解法</vt:lpstr>
      <vt:lpstr>幻灯片 14</vt:lpstr>
      <vt:lpstr>幻灯片 15</vt:lpstr>
      <vt:lpstr>思考题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569</cp:revision>
  <dcterms:created xsi:type="dcterms:W3CDTF">2010-09-04T05:21:04Z</dcterms:created>
  <dcterms:modified xsi:type="dcterms:W3CDTF">2022-12-17T04:23:59Z</dcterms:modified>
</cp:coreProperties>
</file>