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479" r:id="rId2"/>
  </p:sldMasterIdLst>
  <p:notesMasterIdLst>
    <p:notesMasterId r:id="rId23"/>
  </p:notesMasterIdLst>
  <p:handoutMasterIdLst>
    <p:handoutMasterId r:id="rId24"/>
  </p:handoutMasterIdLst>
  <p:sldIdLst>
    <p:sldId id="521" r:id="rId3"/>
    <p:sldId id="479" r:id="rId4"/>
    <p:sldId id="499" r:id="rId5"/>
    <p:sldId id="500" r:id="rId6"/>
    <p:sldId id="502" r:id="rId7"/>
    <p:sldId id="503" r:id="rId8"/>
    <p:sldId id="516" r:id="rId9"/>
    <p:sldId id="505" r:id="rId10"/>
    <p:sldId id="517" r:id="rId11"/>
    <p:sldId id="504" r:id="rId12"/>
    <p:sldId id="506" r:id="rId13"/>
    <p:sldId id="501" r:id="rId14"/>
    <p:sldId id="525" r:id="rId15"/>
    <p:sldId id="510" r:id="rId16"/>
    <p:sldId id="511" r:id="rId17"/>
    <p:sldId id="518" r:id="rId18"/>
    <p:sldId id="514" r:id="rId19"/>
    <p:sldId id="526" r:id="rId20"/>
    <p:sldId id="528" r:id="rId21"/>
    <p:sldId id="52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66"/>
    <a:srgbClr val="FF0000"/>
    <a:srgbClr val="33CC33"/>
    <a:srgbClr val="FFFF99"/>
    <a:srgbClr val="00CC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7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F117CA-3BD5-4BEC-820C-CAA3627756DD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C66A1C-2C69-4A6E-8F90-F511E0A7B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0CE566-491F-4A5C-8D6B-7273D3BA517A}" type="datetimeFigureOut">
              <a:rPr lang="zh-CN" altLang="en-US"/>
              <a:pPr>
                <a:defRPr/>
              </a:pPr>
              <a:t>2022/12/18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12DEC30-1667-4723-94F6-52286C2643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FAB91E-B66E-48CB-816C-2E6D04C5C726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P.318</a:t>
            </a:r>
            <a:r>
              <a:rPr lang="zh-CN" altLang="en-US" smtClean="0"/>
              <a:t>例</a:t>
            </a:r>
            <a:r>
              <a:rPr lang="en-US" altLang="zh-CN" smtClean="0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P.319</a:t>
            </a:r>
            <a:r>
              <a:rPr lang="zh-CN" altLang="en-US" smtClean="0"/>
              <a:t>例</a:t>
            </a:r>
            <a:r>
              <a:rPr lang="en-US" altLang="zh-CN" smtClean="0"/>
              <a:t>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P.320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P.320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P.320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P.320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P.320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2A62D5A-73EE-45AD-B32C-6D2978B2348E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E9A6415-39E3-445B-852E-D6D68E4EE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93CDE-CF35-477A-8CB9-0DD950FFDEEF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99187-10FC-44CB-89EA-613628917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028E-39ED-49CF-9574-4134C18147EB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10662-84B0-4EFE-8951-FA6483C6C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457D-BE46-4660-84C0-9B183DFEE19B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300F-D961-4372-B2E9-FB89F2A3D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31D93-73FE-46D7-9395-F3A860E0259E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1C977-F203-46D2-A4B0-CF0565923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1B9DE-9226-4345-8BBE-F4043399B540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AC1D0-F054-4E4B-9CAD-80488F58E4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65ED-1B0C-4EBC-A74E-76829783C858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F5A8D-D1D8-47F7-85C6-786202664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919E-61EC-406F-A797-7CA96512254A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B437-2617-4039-B83C-7EAD1B67D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609A4-3D52-4C64-A806-6A1FEC1D3A94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0B8FB-67BA-4E0C-A986-069A911CC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A5CC-062C-4AEC-9428-532F6301E02F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B57AC-3DD5-4304-9CE9-42BF326776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73684-4203-4EFE-BB4A-05AE1BB74B41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3D959-D260-4423-BE7A-8F86EE028F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64433-433F-4BCB-B7DE-E6D1A2B6950A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3C3F-D38A-46B7-BEAD-4635A61174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E1AE3-9CFF-41CF-B0DB-1CF9A04D94A6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637C-16F1-4FAF-85F1-3C71377EA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7BE1-1EF1-44FF-AEF3-F76968035A6E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B8DD6-5F35-497A-BDC5-31E9BFCC3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F8510-9AB0-4917-996B-AE3388F68C5D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7C9A-C6C9-44F2-9618-A0A052A384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9EB0-38D8-42D2-A76F-E5D3DCC4F8EB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80-F7B5-4F1A-81C0-7E4F97C85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BBB45-5EC6-4AE6-B065-3F47A909A9DA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9ECC-D9BC-4AD0-920C-46D44EBE4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A301F-664D-4A2B-87BA-F8B51C7053B0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2A9B1-07C5-48EC-A41F-5641E7E92E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D814-AB7E-4D2D-92A2-1446BE8D3DA3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6A0B-8BF6-404C-A395-5303B28C9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62FB3-E77A-4353-9D1A-0CD2183847AE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9E9DE-F253-4D87-9B8A-A6E25F6C6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60FCD-5BFB-4598-95E3-C45161A1D67A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E409-35FF-4286-8318-CEED65CAD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4778644-6AE1-4945-A71B-5774683BBE14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CB304DC-FEBB-4D3B-86E6-0F8CC2C27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331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4528FAA-A351-4D5F-A9F1-103CFC50C6E7}" type="datetimeFigureOut">
              <a:rPr lang="zh-CN" altLang="en-US"/>
              <a:pPr>
                <a:defRPr/>
              </a:pPr>
              <a:t>2022/12/18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4797753-F1FA-4388-A6A2-126B01708C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第七章    微分方程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第八节    常系数非齐次线性微分方程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i="1" smtClean="0">
                <a:effectLst/>
              </a:rPr>
              <a:t>f</a:t>
            </a:r>
            <a:r>
              <a:rPr lang="en-US" altLang="zh-CN" smtClean="0">
                <a:effectLst/>
              </a:rPr>
              <a:t> 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= </a:t>
            </a:r>
            <a:r>
              <a:rPr lang="en-US" altLang="zh-CN" i="1" smtClean="0">
                <a:effectLst/>
              </a:rPr>
              <a:t>P</a:t>
            </a:r>
            <a:r>
              <a:rPr lang="en-US" altLang="zh-CN" i="1" baseline="-25000" smtClean="0">
                <a:effectLst/>
              </a:rPr>
              <a:t>m</a:t>
            </a:r>
            <a:r>
              <a:rPr lang="en-US" altLang="zh-CN" smtClean="0">
                <a:effectLst/>
              </a:rPr>
              <a:t>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</a:t>
            </a:r>
            <a:r>
              <a:rPr lang="en-US" altLang="zh-CN" i="1" smtClean="0">
                <a:effectLst/>
              </a:rPr>
              <a:t>e</a:t>
            </a:r>
            <a:r>
              <a:rPr lang="en-US" altLang="zh-CN" i="1" baseline="30000" smtClean="0">
                <a:effectLst/>
                <a:latin typeface="Symbol" pitchFamily="18" charset="2"/>
              </a:rPr>
              <a:t>l</a:t>
            </a:r>
            <a:r>
              <a:rPr lang="en-US" altLang="zh-CN" i="1" baseline="30000" smtClean="0">
                <a:effectLst/>
              </a:rPr>
              <a:t>x</a:t>
            </a:r>
            <a:r>
              <a:rPr lang="en-US" altLang="zh-CN" smtClean="0">
                <a:effectLst/>
              </a:rPr>
              <a:t> </a:t>
            </a:r>
            <a:r>
              <a:rPr lang="zh-CN" altLang="en-US" smtClean="0">
                <a:effectLst/>
              </a:rPr>
              <a:t>型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31188" cy="4527550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综上所述，当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时，方程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具有形如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是与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同次的多项式，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根据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不是特征根、是特征单根、是特征重根相应地取值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2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推广：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阶常系数非齐次线性微分方程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ym typeface="Symbol" pitchFamily="18" charset="2"/>
              </a:rPr>
              <a:t>(3)</a:t>
            </a:r>
            <a:r>
              <a:rPr lang="en-US" altLang="zh-CN" smtClean="0"/>
              <a:t> + 3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+ 3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的通解．</a:t>
            </a:r>
            <a:endParaRPr lang="en-US" altLang="zh-CN" smtClean="0"/>
          </a:p>
        </p:txBody>
      </p:sp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8353425" y="6175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5148263" y="427038"/>
          <a:ext cx="3025775" cy="838200"/>
        </p:xfrm>
        <a:graphic>
          <a:graphicData uri="http://schemas.openxmlformats.org/presentationml/2006/ole">
            <p:oleObj spid="_x0000_s7170" name="Equation" r:id="rId4" imgW="15113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ym typeface="Symbol" pitchFamily="18" charset="2"/>
              </a:rPr>
              <a:t>(3)</a:t>
            </a:r>
            <a:r>
              <a:rPr lang="en-US" altLang="zh-CN" smtClean="0"/>
              <a:t> + 3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+ 3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的通解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对应的齐次方程的特征方程为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+ 3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+ 3</a:t>
            </a:r>
            <a:r>
              <a:rPr lang="en-US" altLang="zh-CN" i="1" smtClean="0"/>
              <a:t>r</a:t>
            </a:r>
            <a:r>
              <a:rPr lang="en-US" altLang="zh-CN" smtClean="0"/>
              <a:t> + 1 = 0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有三个相等的特征根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3</a:t>
            </a:r>
            <a:r>
              <a:rPr lang="en-US" altLang="zh-CN" smtClean="0"/>
              <a:t> = −1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于是该齐次方程的通解为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0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/>
              <a:t>x</a:t>
            </a:r>
          </a:p>
          <a:p>
            <a:pPr marL="566738" indent="-457200" algn="r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为任意常数）．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题设方程右端的自由项为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型（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1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= 1</a:t>
            </a:r>
            <a:r>
              <a:rPr lang="zh-CN" altLang="en-US" smtClean="0"/>
              <a:t>）．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= 1</a:t>
            </a:r>
            <a:r>
              <a:rPr lang="zh-CN" altLang="en-US" smtClean="0"/>
              <a:t> 不是特征方程的根，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所以题设方程具有形如 </a:t>
            </a: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的特解．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由待定系数法可得 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0</a:t>
            </a:r>
            <a:r>
              <a:rPr lang="en-US" altLang="zh-CN" smtClean="0"/>
              <a:t> = 1/8</a:t>
            </a:r>
            <a:r>
              <a:rPr lang="zh-CN" altLang="en-US" smtClean="0"/>
              <a:t>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/8</a:t>
            </a:r>
            <a:r>
              <a:rPr lang="zh-CN" altLang="en-US" smtClean="0"/>
              <a:t> 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所求的通解为 </a:t>
            </a:r>
            <a:r>
              <a:rPr lang="en-US" altLang="zh-CN" i="1" smtClean="0"/>
              <a:t>y</a:t>
            </a:r>
            <a:r>
              <a:rPr lang="en-US" altLang="zh-CN" smtClean="0"/>
              <a:t> =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/8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87875" y="2085975"/>
            <a:ext cx="2232025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000" i="1" smtClean="0">
                <a:solidFill>
                  <a:schemeClr val="tx1"/>
                </a:solidFill>
                <a:effectLst/>
              </a:rPr>
              <a:t>f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 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=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P</a:t>
            </a:r>
            <a:r>
              <a:rPr lang="en-US" altLang="zh-CN" sz="3000" i="1" baseline="-25000" smtClean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e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  <a:latin typeface="Symbol" pitchFamily="18" charset="2"/>
              </a:rPr>
              <a:t>l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cos</a:t>
            </a:r>
            <a:r>
              <a:rPr lang="en-US" altLang="zh-CN" sz="3000" i="1" smtClean="0">
                <a:solidFill>
                  <a:schemeClr val="tx1"/>
                </a:solidFill>
                <a:effectLst/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 </a:t>
            </a:r>
            <a:r>
              <a:rPr lang="zh-CN" altLang="en-US" sz="3000" smtClean="0">
                <a:solidFill>
                  <a:srgbClr val="FF0000"/>
                </a:solidFill>
                <a:effectLst/>
              </a:rPr>
              <a:t>或</a:t>
            </a:r>
            <a:r>
              <a:rPr lang="zh-CN" altLang="en-US" sz="3000" i="1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f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 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=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P</a:t>
            </a:r>
            <a:r>
              <a:rPr lang="en-US" altLang="zh-CN" sz="3000" i="1" baseline="-25000" smtClean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e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  <a:latin typeface="Symbol" pitchFamily="18" charset="2"/>
              </a:rPr>
              <a:t>l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sin</a:t>
            </a:r>
            <a:r>
              <a:rPr lang="en-US" altLang="zh-CN" sz="3000" i="1" smtClean="0">
                <a:solidFill>
                  <a:schemeClr val="tx1"/>
                </a:solidFill>
                <a:effectLst/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 </a:t>
            </a:r>
            <a:r>
              <a:rPr lang="zh-CN" altLang="en-US" sz="3000" smtClean="0">
                <a:solidFill>
                  <a:schemeClr val="tx1"/>
                </a:solidFill>
                <a:effectLst/>
              </a:rPr>
              <a:t>型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</a:t>
            </a:r>
            <a:r>
              <a:rPr lang="en-US" altLang="zh-CN" i="1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(3)</a:t>
            </a:r>
            <a:endParaRPr lang="zh-CN" altLang="en-US" smtClean="0">
              <a:solidFill>
                <a:srgbClr val="FF0000"/>
              </a:solidFill>
              <a:sym typeface="Symbol" pitchFamily="18" charset="2"/>
            </a:endParaRPr>
          </a:p>
          <a:p>
            <a:pPr algn="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</a:t>
            </a:r>
            <a:r>
              <a:rPr lang="en-US" altLang="zh-CN" i="1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(4)</a:t>
            </a: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由欧拉公式可得，</a:t>
            </a:r>
            <a:r>
              <a:rPr lang="en-US" altLang="zh-CN" smtClean="0"/>
              <a:t> 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 </a:t>
            </a:r>
            <a:r>
              <a:rPr lang="en-US" altLang="zh-CN" baseline="30000" smtClean="0"/>
              <a:t>(</a:t>
            </a:r>
            <a:r>
              <a:rPr lang="en-US" altLang="zh-CN" i="1" baseline="30000" smtClean="0">
                <a:latin typeface="Symbol" pitchFamily="18" charset="2"/>
              </a:rPr>
              <a:t>l </a:t>
            </a:r>
            <a:r>
              <a:rPr lang="en-US" altLang="zh-CN" baseline="30000" smtClean="0"/>
              <a:t>+ </a:t>
            </a:r>
            <a:r>
              <a:rPr lang="en-US" altLang="zh-CN" i="1" baseline="30000" smtClean="0"/>
              <a:t>i</a:t>
            </a:r>
            <a:r>
              <a:rPr lang="en-US" altLang="zh-CN" i="1" baseline="30000" smtClean="0">
                <a:latin typeface="Symbol" pitchFamily="18" charset="2"/>
              </a:rPr>
              <a:t>w</a:t>
            </a:r>
            <a:r>
              <a:rPr lang="en-US" altLang="zh-CN" baseline="30000" smtClean="0"/>
              <a:t>)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 + i 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</a:t>
            </a:r>
            <a:r>
              <a:rPr lang="zh-CN" altLang="en-US" smtClean="0"/>
              <a:t> 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en-US" altLang="zh-CN" smtClean="0"/>
              <a:t>§7.6 </a:t>
            </a:r>
            <a:r>
              <a:rPr lang="zh-CN" altLang="en-US" smtClean="0"/>
              <a:t>的</a:t>
            </a:r>
            <a:r>
              <a:rPr lang="zh-CN" altLang="en-US" smtClean="0">
                <a:hlinkClick r:id="rId2" action="ppaction://hlinksldjump"/>
              </a:rPr>
              <a:t>结论</a:t>
            </a:r>
            <a:r>
              <a:rPr lang="zh-CN" altLang="en-US" smtClean="0"/>
              <a:t>，先考虑方程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 </a:t>
            </a:r>
            <a:r>
              <a:rPr lang="en-US" altLang="zh-CN" baseline="30000" smtClean="0"/>
              <a:t>(</a:t>
            </a:r>
            <a:r>
              <a:rPr lang="en-US" altLang="zh-CN" i="1" baseline="30000" smtClean="0">
                <a:latin typeface="Symbol" pitchFamily="18" charset="2"/>
              </a:rPr>
              <a:t>l </a:t>
            </a:r>
            <a:r>
              <a:rPr lang="en-US" altLang="zh-CN" baseline="30000" smtClean="0"/>
              <a:t>+ </a:t>
            </a:r>
            <a:r>
              <a:rPr lang="en-US" altLang="zh-CN" i="1" baseline="30000" smtClean="0"/>
              <a:t>i</a:t>
            </a:r>
            <a:r>
              <a:rPr lang="en-US" altLang="zh-CN" i="1" baseline="30000" smtClean="0">
                <a:latin typeface="Symbol" pitchFamily="18" charset="2"/>
              </a:rPr>
              <a:t>w</a:t>
            </a:r>
            <a:r>
              <a:rPr lang="en-US" altLang="zh-CN" baseline="30000" smtClean="0"/>
              <a:t>)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．</a:t>
            </a:r>
            <a:r>
              <a:rPr lang="en-US" altLang="zh-CN" i="1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(5)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01738" y="3286125"/>
            <a:ext cx="792162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3290888" y="3286125"/>
            <a:ext cx="792162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5695950" y="3286125"/>
            <a:ext cx="792163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81338" y="4108450"/>
            <a:ext cx="200025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57200" y="6110288"/>
            <a:ext cx="7470775" cy="493712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欧拉公式：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(cos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sin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R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83125" y="2012950"/>
            <a:ext cx="2246313" cy="4079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683125" y="1581150"/>
            <a:ext cx="2246313" cy="407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258888" y="3322638"/>
            <a:ext cx="1800225" cy="407987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80075" y="3309938"/>
            <a:ext cx="2030413" cy="4079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276600" y="3309938"/>
            <a:ext cx="2028825" cy="4079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5" grpId="0" animBg="1"/>
      <p:bldP spid="2" grpId="0" animBg="1"/>
      <p:bldP spid="3" grpId="0" animBg="1"/>
      <p:bldP spid="4" grpId="0" animBg="1"/>
      <p:bldP spid="36885" grpId="0" animBg="1"/>
      <p:bldP spid="12" grpId="0" animBg="1"/>
      <p:bldP spid="6" grpId="0" animBg="1"/>
      <p:bldP spid="7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i="1" smtClean="0"/>
              <a:t>i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 是方程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的解，其中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是实值函数，</a:t>
            </a:r>
            <a:r>
              <a:rPr lang="en-US" altLang="zh-CN" i="1" smtClean="0"/>
              <a:t>i</a:t>
            </a:r>
            <a:r>
              <a:rPr lang="zh-CN" altLang="en-US" smtClean="0"/>
              <a:t> 为虚数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单位， 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				</a:t>
            </a:r>
            <a:r>
              <a:rPr lang="zh-CN" altLang="en-US" smtClean="0">
                <a:solidFill>
                  <a:srgbClr val="FF0000"/>
                </a:solidFill>
              </a:rPr>
              <a:t>       </a:t>
            </a:r>
            <a:r>
              <a:rPr lang="zh-CN" altLang="en-US" smtClean="0"/>
              <a:t>的解，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				</a:t>
            </a:r>
            <a:r>
              <a:rPr lang="zh-CN" altLang="en-US" smtClean="0">
                <a:solidFill>
                  <a:srgbClr val="FF0000"/>
                </a:solidFill>
              </a:rPr>
              <a:t>       </a:t>
            </a:r>
            <a:r>
              <a:rPr lang="zh-CN" altLang="en-US" smtClean="0"/>
              <a:t>的解．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CN" dirty="0" smtClean="0"/>
              <a:t>§7.6</a:t>
            </a:r>
            <a:r>
              <a:rPr lang="zh-CN" altLang="en-US" dirty="0" smtClean="0"/>
              <a:t>的结论</a:t>
            </a:r>
            <a:r>
              <a:rPr lang="zh-CN" altLang="en-US" dirty="0" smtClean="0">
                <a:solidFill>
                  <a:srgbClr val="0000FF"/>
                </a:solidFill>
              </a:rPr>
              <a:t>（补充内容）</a:t>
            </a:r>
            <a:endParaRPr lang="zh-CN" alt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922713" y="1357313"/>
          <a:ext cx="4649787" cy="755650"/>
        </p:xfrm>
        <a:graphic>
          <a:graphicData uri="http://schemas.openxmlformats.org/presentationml/2006/ole">
            <p:oleObj spid="_x0000_s8194" name="Equation" r:id="rId4" imgW="2578100" imgH="41910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986088" y="3975100"/>
          <a:ext cx="3641725" cy="755650"/>
        </p:xfrm>
        <a:graphic>
          <a:graphicData uri="http://schemas.openxmlformats.org/presentationml/2006/ole">
            <p:oleObj spid="_x0000_s8195" name="Equation" r:id="rId5" imgW="2019300" imgH="41910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986088" y="4833938"/>
          <a:ext cx="3641725" cy="755650"/>
        </p:xfrm>
        <a:graphic>
          <a:graphicData uri="http://schemas.openxmlformats.org/presentationml/2006/ole">
            <p:oleObj spid="_x0000_s8196" name="Equation" r:id="rId6" imgW="2019300" imgH="419100" progId="Equation.DSMT4">
              <p:embed/>
            </p:oleObj>
          </a:graphicData>
        </a:graphic>
      </p:graphicFrame>
      <p:sp>
        <p:nvSpPr>
          <p:cNvPr id="17" name="圆角矩形 16"/>
          <p:cNvSpPr/>
          <p:nvPr/>
        </p:nvSpPr>
        <p:spPr>
          <a:xfrm>
            <a:off x="457200" y="1357313"/>
            <a:ext cx="8229600" cy="4448175"/>
          </a:xfrm>
          <a:prstGeom prst="roundRect">
            <a:avLst>
              <a:gd name="adj" fmla="val 9282"/>
            </a:avLst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571500" y="2357438"/>
            <a:ext cx="928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1562100" y="3214688"/>
            <a:ext cx="928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000" i="1" smtClean="0">
                <a:solidFill>
                  <a:schemeClr val="tx1"/>
                </a:solidFill>
                <a:effectLst/>
              </a:rPr>
              <a:t>f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 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=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P</a:t>
            </a:r>
            <a:r>
              <a:rPr lang="en-US" altLang="zh-CN" sz="3000" i="1" baseline="-25000" smtClean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e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  <a:latin typeface="Symbol" pitchFamily="18" charset="2"/>
              </a:rPr>
              <a:t>l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cos</a:t>
            </a:r>
            <a:r>
              <a:rPr lang="en-US" altLang="zh-CN" sz="3000" i="1" smtClean="0">
                <a:solidFill>
                  <a:schemeClr val="tx1"/>
                </a:solidFill>
                <a:effectLst/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 </a:t>
            </a:r>
            <a:r>
              <a:rPr lang="zh-CN" altLang="en-US" sz="3000" smtClean="0">
                <a:solidFill>
                  <a:srgbClr val="FF0000"/>
                </a:solidFill>
                <a:effectLst/>
              </a:rPr>
              <a:t>或</a:t>
            </a:r>
            <a:r>
              <a:rPr lang="zh-CN" altLang="en-US" sz="3000" i="1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f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 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=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P</a:t>
            </a:r>
            <a:r>
              <a:rPr lang="en-US" altLang="zh-CN" sz="3000" i="1" baseline="-25000" smtClean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) 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e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  <a:latin typeface="Symbol" pitchFamily="18" charset="2"/>
              </a:rPr>
              <a:t>l</a:t>
            </a:r>
            <a:r>
              <a:rPr lang="en-US" altLang="zh-CN" sz="3000" i="1" baseline="30000" smtClean="0">
                <a:solidFill>
                  <a:schemeClr val="tx1"/>
                </a:solidFill>
                <a:effectLst/>
              </a:rPr>
              <a:t>x</a:t>
            </a:r>
            <a:r>
              <a:rPr lang="en-US" altLang="zh-CN" sz="3000" smtClean="0">
                <a:solidFill>
                  <a:schemeClr val="tx1"/>
                </a:solidFill>
                <a:effectLst/>
              </a:rPr>
              <a:t>sin</a:t>
            </a:r>
            <a:r>
              <a:rPr lang="en-US" altLang="zh-CN" sz="3000" i="1" smtClean="0">
                <a:solidFill>
                  <a:schemeClr val="tx1"/>
                </a:solidFill>
                <a:effectLst/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chemeClr val="tx1"/>
                </a:solidFill>
                <a:effectLst/>
              </a:rPr>
              <a:t>x </a:t>
            </a:r>
            <a:r>
              <a:rPr lang="zh-CN" altLang="en-US" sz="3000" smtClean="0">
                <a:solidFill>
                  <a:schemeClr val="tx1"/>
                </a:solidFill>
                <a:effectLst/>
              </a:rPr>
              <a:t>型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lnSpc>
                <a:spcPct val="110000"/>
              </a:lnSpc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 </a:t>
            </a:r>
            <a:r>
              <a:rPr lang="en-US" altLang="zh-CN" baseline="30000" smtClean="0"/>
              <a:t>(</a:t>
            </a:r>
            <a:r>
              <a:rPr lang="en-US" altLang="zh-CN" i="1" baseline="30000" smtClean="0">
                <a:latin typeface="Symbol" pitchFamily="18" charset="2"/>
              </a:rPr>
              <a:t>l </a:t>
            </a:r>
            <a:r>
              <a:rPr lang="en-US" altLang="zh-CN" baseline="30000" smtClean="0"/>
              <a:t>+ </a:t>
            </a:r>
            <a:r>
              <a:rPr lang="en-US" altLang="zh-CN" i="1" baseline="30000" smtClean="0"/>
              <a:t>i</a:t>
            </a:r>
            <a:r>
              <a:rPr lang="en-US" altLang="zh-CN" i="1" baseline="30000" smtClean="0">
                <a:latin typeface="Symbol" pitchFamily="18" charset="2"/>
              </a:rPr>
              <a:t>w</a:t>
            </a:r>
            <a:r>
              <a:rPr lang="en-US" altLang="zh-CN" baseline="30000" smtClean="0"/>
              <a:t>) </a:t>
            </a:r>
            <a:r>
              <a:rPr lang="en-US" altLang="zh-CN" i="1" baseline="30000" smtClean="0"/>
              <a:t>x</a:t>
            </a:r>
            <a:r>
              <a:rPr lang="en-US" altLang="zh-CN" i="1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(5)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因为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en-US" altLang="zh-CN" smtClean="0"/>
              <a:t>+ </a:t>
            </a:r>
            <a:r>
              <a:rPr lang="en-US" altLang="zh-CN" i="1" smtClean="0"/>
              <a:t>i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CN" smtClean="0">
                <a:sym typeface="Symbol" pitchFamily="18" charset="2"/>
              </a:rPr>
              <a:t>   0</a:t>
            </a:r>
            <a:r>
              <a:rPr lang="zh-CN" altLang="en-US" smtClean="0">
                <a:sym typeface="Symbol" pitchFamily="18" charset="2"/>
              </a:rPr>
              <a:t>）是复数，特征方程是实系数二次方程</a:t>
            </a:r>
            <a:r>
              <a:rPr lang="en-US" altLang="zh-CN" smtClean="0">
                <a:sym typeface="Symbol" pitchFamily="18" charset="2"/>
              </a:rPr>
              <a:t>,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所以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en-US" altLang="zh-CN" smtClean="0"/>
              <a:t>+ </a:t>
            </a:r>
            <a:r>
              <a:rPr lang="en-US" altLang="zh-CN" i="1" smtClean="0"/>
              <a:t>i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只有两种可能：不是特征根、是特征单根，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从而方程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(5)</a:t>
            </a:r>
            <a:r>
              <a:rPr lang="zh-CN" altLang="en-US" smtClean="0">
                <a:sym typeface="Symbol" pitchFamily="18" charset="2"/>
              </a:rPr>
              <a:t>具有形如    </a:t>
            </a: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 </a:t>
            </a:r>
            <a:r>
              <a:rPr lang="en-US" altLang="zh-CN" baseline="30000" smtClean="0"/>
              <a:t>(</a:t>
            </a:r>
            <a:r>
              <a:rPr lang="en-US" altLang="zh-CN" i="1" baseline="30000" smtClean="0">
                <a:latin typeface="Symbol" pitchFamily="18" charset="2"/>
              </a:rPr>
              <a:t>l </a:t>
            </a:r>
            <a:r>
              <a:rPr lang="en-US" altLang="zh-CN" baseline="30000" smtClean="0"/>
              <a:t>+ </a:t>
            </a:r>
            <a:r>
              <a:rPr lang="en-US" altLang="zh-CN" i="1" baseline="30000" smtClean="0"/>
              <a:t>i</a:t>
            </a:r>
            <a:r>
              <a:rPr lang="en-US" altLang="zh-CN" i="1" baseline="30000" smtClean="0">
                <a:latin typeface="Symbol" pitchFamily="18" charset="2"/>
              </a:rPr>
              <a:t>w</a:t>
            </a:r>
            <a:r>
              <a:rPr lang="en-US" altLang="zh-CN" baseline="30000" smtClean="0"/>
              <a:t>) 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   </a:t>
            </a:r>
            <a:r>
              <a:rPr lang="zh-CN" altLang="en-US" smtClean="0"/>
              <a:t>的特解，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是与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同次的多项式，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按照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smtClean="0"/>
              <a:t> </a:t>
            </a:r>
            <a:r>
              <a:rPr lang="zh-CN" altLang="en-US" smtClean="0"/>
              <a:t>不是特征根、是特征单根依次取 </a:t>
            </a:r>
            <a:r>
              <a:rPr lang="en-US" altLang="zh-CN" smtClean="0"/>
              <a:t>0 </a:t>
            </a:r>
            <a:r>
              <a:rPr lang="zh-CN" altLang="en-US" smtClean="0"/>
              <a:t>或 </a:t>
            </a:r>
            <a:r>
              <a:rPr lang="en-US" altLang="zh-CN" smtClean="0"/>
              <a:t>1</a:t>
            </a:r>
            <a:r>
              <a:rPr lang="zh-CN" altLang="en-US" smtClean="0"/>
              <a:t>．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推广：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阶常系数非齐次线性微分方程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cos2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的通解．</a:t>
            </a:r>
            <a:endParaRPr lang="en-US" altLang="zh-CN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30875" y="1557338"/>
            <a:ext cx="673100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P.351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求微分方程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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cos2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通解</a:t>
            </a:r>
            <a:r>
              <a:rPr lang="zh-CN" altLang="en-US" dirty="0" smtClean="0"/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对应的齐次方程的特征方程为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 = 0</a:t>
            </a:r>
            <a:r>
              <a:rPr lang="zh-CN" altLang="en-US" dirty="0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有一对共轭根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−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于是该齐次方程的通解为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cos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sin</a:t>
            </a:r>
            <a:r>
              <a:rPr lang="en-US" altLang="zh-CN" i="1" dirty="0" smtClean="0"/>
              <a:t>x</a:t>
            </a:r>
            <a:endParaRPr lang="en-US" altLang="zh-CN" i="1" baseline="30000" dirty="0" smtClean="0"/>
          </a:p>
          <a:p>
            <a:pPr marL="566738" indent="-457200" algn="r" eaLnBrk="1" hangingPunct="1">
              <a:buFont typeface="Wingdings 3" pitchFamily="18" charset="2"/>
              <a:buNone/>
            </a:pP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为任意常数）．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题设方程右端的自由项为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i="1" dirty="0" err="1" smtClean="0"/>
              <a:t>e</a:t>
            </a:r>
            <a:r>
              <a:rPr lang="en-US" altLang="zh-CN" i="1" baseline="30000" dirty="0" err="1" smtClean="0">
                <a:latin typeface="Symbol" pitchFamily="18" charset="2"/>
              </a:rPr>
              <a:t>l</a:t>
            </a:r>
            <a:r>
              <a:rPr lang="en-US" altLang="zh-CN" i="1" baseline="30000" dirty="0" err="1" smtClean="0"/>
              <a:t>x</a:t>
            </a:r>
            <a:r>
              <a:rPr lang="en-US" altLang="zh-CN" dirty="0" err="1" smtClean="0"/>
              <a:t>cos</a:t>
            </a:r>
            <a:r>
              <a:rPr lang="en-US" altLang="zh-CN" i="1" dirty="0" err="1" smtClean="0">
                <a:latin typeface="Symbol" pitchFamily="18" charset="2"/>
              </a:rPr>
              <a:t>w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型，</a:t>
            </a:r>
            <a:endParaRPr lang="en-US" altLang="zh-CN" dirty="0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其中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l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w</a:t>
            </a:r>
            <a:r>
              <a:rPr lang="en-US" altLang="zh-CN" dirty="0" smtClean="0"/>
              <a:t> = 2</a:t>
            </a:r>
            <a:r>
              <a:rPr lang="zh-CN" altLang="en-US" dirty="0" smtClean="0"/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注意到 </a:t>
            </a:r>
            <a:r>
              <a:rPr lang="en-US" altLang="zh-CN" dirty="0" smtClean="0"/>
              <a:t>cos2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i="1" baseline="30000" dirty="0" smtClean="0"/>
              <a:t>ix</a:t>
            </a:r>
            <a:r>
              <a:rPr lang="zh-CN" altLang="en-US" dirty="0" smtClean="0"/>
              <a:t> 的实部，先考虑方程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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xe</a:t>
            </a:r>
            <a:r>
              <a:rPr lang="en-US" altLang="zh-CN" baseline="30000" dirty="0" smtClean="0"/>
              <a:t>2</a:t>
            </a:r>
            <a:r>
              <a:rPr lang="en-US" altLang="zh-CN" i="1" baseline="30000" dirty="0" smtClean="0"/>
              <a:t>ix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(*)</a:t>
            </a:r>
            <a:endParaRPr lang="zh-CN" altLang="en-US" dirty="0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因为 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不是特征方程的根，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所以方程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(*)</a:t>
            </a:r>
            <a:r>
              <a:rPr lang="zh-CN" altLang="en-US" dirty="0" smtClean="0"/>
              <a:t>具有形如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* = (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i="1" baseline="30000" dirty="0" smtClean="0"/>
              <a:t>ix</a:t>
            </a:r>
            <a:r>
              <a:rPr lang="zh-CN" altLang="en-US" dirty="0" smtClean="0"/>
              <a:t> 的特解．</a:t>
            </a:r>
            <a:endParaRPr lang="en-US" altLang="zh-CN" dirty="0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/>
              <a:t>由待定系数法可得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−1/3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−4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．于是</a:t>
            </a:r>
            <a:endParaRPr lang="en-US" altLang="zh-CN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27063" y="5768975"/>
          <a:ext cx="8285162" cy="777875"/>
        </p:xfrm>
        <a:graphic>
          <a:graphicData uri="http://schemas.openxmlformats.org/presentationml/2006/ole">
            <p:oleObj spid="_x0000_s9218" name="Equation" r:id="rId4" imgW="4737100" imgH="4445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03550" y="5734050"/>
            <a:ext cx="6032500" cy="860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34556" y="5786454"/>
            <a:ext cx="2736000" cy="73819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10" y="4214818"/>
            <a:ext cx="3643338" cy="73026"/>
            <a:chOff x="642910" y="4214818"/>
            <a:chExt cx="3643338" cy="7302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2910" y="4214818"/>
              <a:ext cx="364333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42910" y="4286256"/>
              <a:ext cx="364333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24483" y="345362"/>
            <a:ext cx="990525" cy="4079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12087" y="3847689"/>
            <a:ext cx="694502" cy="4079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471988" y="3832225"/>
            <a:ext cx="42037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1846" y="550070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题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设方程的特解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072198" y="804433"/>
          <a:ext cx="2376487" cy="400050"/>
        </p:xfrm>
        <a:graphic>
          <a:graphicData uri="http://schemas.openxmlformats.org/presentationml/2006/ole">
            <p:oleObj spid="_x0000_s9222" name="Equation" r:id="rId5" imgW="1358640" imgH="228600" progId="Equation.DSMT4">
              <p:embed/>
            </p:oleObj>
          </a:graphicData>
        </a:graphic>
      </p:graphicFrame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071934" y="2092319"/>
            <a:ext cx="2643206" cy="4079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4" grpId="0" animBg="1"/>
      <p:bldP spid="15" grpId="0" animBg="1"/>
      <p:bldP spid="5" grpId="0" animBg="1"/>
      <p:bldP spid="16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P.351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求微分方程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cos2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的通解．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对应的齐次方程的通解为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cos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sin</a:t>
            </a:r>
            <a:r>
              <a:rPr lang="en-US" altLang="zh-CN" i="1" smtClean="0"/>
              <a:t>x</a:t>
            </a:r>
            <a:endParaRPr lang="en-US" altLang="zh-CN" i="1" baseline="30000" smtClean="0"/>
          </a:p>
          <a:p>
            <a:pPr marL="566738" indent="-457200" algn="r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为任意常数）．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方程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ix</a:t>
            </a:r>
            <a:r>
              <a:rPr lang="en-US" altLang="zh-CN" i="1" smtClean="0"/>
              <a:t> </a:t>
            </a:r>
            <a:r>
              <a:rPr lang="zh-CN" altLang="en-US" smtClean="0"/>
              <a:t>具有如下特解：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于是题设方程的一个特解为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所求的通解为</a:t>
            </a:r>
            <a:endParaRPr lang="en-US" altLang="zh-CN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25475" y="2579688"/>
          <a:ext cx="8285163" cy="777875"/>
        </p:xfrm>
        <a:graphic>
          <a:graphicData uri="http://schemas.openxmlformats.org/presentationml/2006/ole">
            <p:oleObj spid="_x0000_s10242" name="Equation" r:id="rId4" imgW="4737100" imgH="4445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98963" y="3698875"/>
          <a:ext cx="4087812" cy="711200"/>
        </p:xfrm>
        <a:graphic>
          <a:graphicData uri="http://schemas.openxmlformats.org/presentationml/2006/ole">
            <p:oleObj spid="_x0000_s10243" name="Equation" r:id="rId5" imgW="2336800" imgH="406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1513" y="3609975"/>
            <a:ext cx="2749550" cy="860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535238" y="5043488"/>
          <a:ext cx="5708650" cy="777875"/>
        </p:xfrm>
        <a:graphic>
          <a:graphicData uri="http://schemas.openxmlformats.org/presentationml/2006/ole">
            <p:oleObj spid="_x0000_s10244" name="Equation" r:id="rId6" imgW="326376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297612"/>
          </a:xfrm>
          <a:solidFill>
            <a:schemeClr val="bg1"/>
          </a:solidFill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求以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为任意常数）为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通解的线性微分方程．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因为任意常数的个数 </a:t>
            </a:r>
            <a:r>
              <a:rPr lang="en-US" altLang="zh-CN" smtClean="0"/>
              <a:t>= 2</a:t>
            </a:r>
            <a:r>
              <a:rPr lang="zh-CN" altLang="en-US" smtClean="0"/>
              <a:t>，所以微分方程的阶数 </a:t>
            </a:r>
            <a:r>
              <a:rPr lang="en-US" altLang="zh-CN" smtClean="0"/>
              <a:t>= 2</a:t>
            </a:r>
            <a:r>
              <a:rPr lang="zh-CN" altLang="en-US" smtClean="0"/>
              <a:t>．</a:t>
            </a:r>
          </a:p>
          <a:p>
            <a:pPr marL="566738" indent="-457200" algn="ctr" eaLnBrk="1" hangingPunct="1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en-US" altLang="zh-CN" i="1" smtClean="0"/>
              <a:t> =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baseline="30000" smtClean="0">
                <a:solidFill>
                  <a:srgbClr val="FF0000"/>
                </a:solidFill>
              </a:rPr>
              <a:t>−2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baseline="30000" smtClean="0">
                <a:solidFill>
                  <a:srgbClr val="0000FF"/>
                </a:solidFill>
              </a:rPr>
              <a:t>−2</a:t>
            </a:r>
            <a:r>
              <a:rPr lang="en-US" altLang="zh-CN" i="1" baseline="30000" smtClean="0">
                <a:solidFill>
                  <a:srgbClr val="0000FF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由解的结构定理知，所求方程为非齐次线性微分方程，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其对应的齐次线性微分方程有两个特解：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、</a:t>
            </a:r>
            <a:r>
              <a:rPr lang="en-US" altLang="zh-CN" i="1" smtClean="0"/>
              <a:t>xe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r</a:t>
            </a:r>
            <a:r>
              <a:rPr lang="en-US" altLang="zh-CN" smtClean="0"/>
              <a:t> = −2 </a:t>
            </a:r>
            <a:r>
              <a:rPr lang="zh-CN" altLang="en-US" smtClean="0"/>
              <a:t>是特征方程的二重根，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于是特征方程为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 + 2)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+ 4</a:t>
            </a:r>
            <a:r>
              <a:rPr lang="en-US" altLang="zh-CN" i="1" smtClean="0"/>
              <a:t>r</a:t>
            </a:r>
            <a:r>
              <a:rPr lang="en-US" altLang="zh-CN" smtClean="0"/>
              <a:t> + 4 = 0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从而对应的齐次线性微分方程为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/>
              <a:t> = 0</a:t>
            </a:r>
            <a:r>
              <a:rPr lang="zh-CN" altLang="en-US" smtClean="0"/>
              <a:t> 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设所求的非齐次线性微分方程为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 marL="566738" indent="-457200" algn="r" eaLnBrk="1" hangingPunct="1"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待定．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已知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baseline="30000" smtClean="0">
                <a:solidFill>
                  <a:srgbClr val="0000FF"/>
                </a:solidFill>
              </a:rPr>
              <a:t>−2</a:t>
            </a:r>
            <a:r>
              <a:rPr lang="en-US" altLang="zh-CN" i="1" baseline="30000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是所求方程的特解，代入可得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2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于是所求的方程为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/>
              <a:t> = 2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84663" y="2060575"/>
            <a:ext cx="3240087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3735388" y="3786188"/>
            <a:ext cx="162242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i="1" smtClean="0">
                <a:solidFill>
                  <a:srgbClr val="000000"/>
                </a:solidFill>
              </a:rPr>
              <a:t>f</a:t>
            </a:r>
            <a:r>
              <a:rPr lang="en-US" altLang="zh-CN" sz="3000" smtClean="0">
                <a:solidFill>
                  <a:srgbClr val="000000"/>
                </a:solidFill>
              </a:rPr>
              <a:t> (</a:t>
            </a:r>
            <a:r>
              <a:rPr lang="en-US" altLang="zh-CN" sz="3000" i="1" smtClean="0">
                <a:solidFill>
                  <a:srgbClr val="000000"/>
                </a:solidFill>
              </a:rPr>
              <a:t>x</a:t>
            </a:r>
            <a:r>
              <a:rPr lang="en-US" altLang="zh-CN" sz="3000" smtClean="0">
                <a:solidFill>
                  <a:srgbClr val="000000"/>
                </a:solidFill>
              </a:rPr>
              <a:t>) = </a:t>
            </a:r>
            <a:r>
              <a:rPr lang="en-US" altLang="zh-CN" sz="3000" i="1" smtClean="0">
                <a:solidFill>
                  <a:srgbClr val="000000"/>
                </a:solidFill>
              </a:rPr>
              <a:t>e</a:t>
            </a:r>
            <a:r>
              <a:rPr lang="en-US" altLang="zh-CN" sz="3000" i="1" baseline="30000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3000" i="1" baseline="30000" smtClean="0">
                <a:solidFill>
                  <a:srgbClr val="000000"/>
                </a:solidFill>
              </a:rPr>
              <a:t>x</a:t>
            </a:r>
            <a:r>
              <a:rPr lang="en-US" altLang="zh-CN" sz="3000" i="1" smtClean="0">
                <a:solidFill>
                  <a:srgbClr val="000000"/>
                </a:solidFill>
              </a:rPr>
              <a:t> </a:t>
            </a:r>
            <a:r>
              <a:rPr lang="en-US" altLang="zh-CN" sz="3000" smtClean="0">
                <a:solidFill>
                  <a:srgbClr val="000000"/>
                </a:solidFill>
              </a:rPr>
              <a:t>[</a:t>
            </a:r>
            <a:r>
              <a:rPr lang="en-US" altLang="zh-CN" sz="3000" i="1" smtClean="0">
                <a:solidFill>
                  <a:srgbClr val="000000"/>
                </a:solidFill>
              </a:rPr>
              <a:t>P</a:t>
            </a:r>
            <a:r>
              <a:rPr lang="en-US" altLang="zh-CN" sz="3000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3000" baseline="30000" smtClean="0">
                <a:solidFill>
                  <a:srgbClr val="000000"/>
                </a:solidFill>
              </a:rPr>
              <a:t>(1)</a:t>
            </a:r>
            <a:r>
              <a:rPr lang="en-US" altLang="zh-CN" sz="3000" smtClean="0">
                <a:solidFill>
                  <a:srgbClr val="000000"/>
                </a:solidFill>
              </a:rPr>
              <a:t>(</a:t>
            </a:r>
            <a:r>
              <a:rPr lang="en-US" altLang="zh-CN" sz="3000" i="1" smtClean="0">
                <a:solidFill>
                  <a:srgbClr val="000000"/>
                </a:solidFill>
              </a:rPr>
              <a:t>x</a:t>
            </a:r>
            <a:r>
              <a:rPr lang="en-US" altLang="zh-CN" sz="3000" smtClean="0">
                <a:solidFill>
                  <a:srgbClr val="000000"/>
                </a:solidFill>
              </a:rPr>
              <a:t>) cos</a:t>
            </a:r>
            <a:r>
              <a:rPr lang="en-US" altLang="zh-CN" sz="3000" i="1" smtClean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rgbClr val="000000"/>
                </a:solidFill>
              </a:rPr>
              <a:t>x +</a:t>
            </a:r>
            <a:r>
              <a:rPr lang="en-US" altLang="zh-CN" sz="3000" smtClean="0">
                <a:solidFill>
                  <a:srgbClr val="000000"/>
                </a:solidFill>
              </a:rPr>
              <a:t> </a:t>
            </a:r>
            <a:r>
              <a:rPr lang="en-US" altLang="zh-CN" sz="3000" i="1" smtClean="0">
                <a:solidFill>
                  <a:srgbClr val="000000"/>
                </a:solidFill>
              </a:rPr>
              <a:t>P</a:t>
            </a:r>
            <a:r>
              <a:rPr lang="en-US" altLang="zh-CN" sz="30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3000" baseline="30000" smtClean="0">
                <a:solidFill>
                  <a:srgbClr val="000000"/>
                </a:solidFill>
              </a:rPr>
              <a:t>(2)</a:t>
            </a:r>
            <a:r>
              <a:rPr lang="en-US" altLang="zh-CN" sz="3000" smtClean="0">
                <a:solidFill>
                  <a:srgbClr val="000000"/>
                </a:solidFill>
              </a:rPr>
              <a:t>(</a:t>
            </a:r>
            <a:r>
              <a:rPr lang="en-US" altLang="zh-CN" sz="3000" i="1" smtClean="0">
                <a:solidFill>
                  <a:srgbClr val="000000"/>
                </a:solidFill>
              </a:rPr>
              <a:t>x</a:t>
            </a:r>
            <a:r>
              <a:rPr lang="en-US" altLang="zh-CN" sz="3000" smtClean="0">
                <a:solidFill>
                  <a:srgbClr val="000000"/>
                </a:solidFill>
              </a:rPr>
              <a:t>) sin</a:t>
            </a:r>
            <a:r>
              <a:rPr lang="en-US" altLang="zh-CN" sz="3000" i="1" smtClean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sz="3000" i="1" smtClean="0">
                <a:solidFill>
                  <a:srgbClr val="000000"/>
                </a:solidFill>
              </a:rPr>
              <a:t>x</a:t>
            </a:r>
            <a:r>
              <a:rPr lang="en-US" altLang="zh-CN" sz="3000" smtClean="0">
                <a:solidFill>
                  <a:srgbClr val="000000"/>
                </a:solidFill>
              </a:rPr>
              <a:t>] </a:t>
            </a:r>
            <a:r>
              <a:rPr lang="zh-CN" altLang="en-US" sz="3000" smtClean="0">
                <a:solidFill>
                  <a:srgbClr val="000000"/>
                </a:solidFill>
              </a:rPr>
              <a:t>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752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hlinkClick r:id="rId2" action="ppaction://hlinksldjump"/>
              </a:rPr>
              <a:t>课本</a:t>
            </a:r>
            <a:r>
              <a:rPr lang="en-US" altLang="zh-CN" smtClean="0">
                <a:hlinkClick r:id="rId2" action="ppaction://hlinksldjump"/>
              </a:rPr>
              <a:t>P.334</a:t>
            </a:r>
            <a:r>
              <a:rPr lang="zh-CN" altLang="en-US" smtClean="0">
                <a:hlinkClick r:id="rId2" action="ppaction://hlinksldjump"/>
              </a:rPr>
              <a:t>定理</a:t>
            </a:r>
            <a:r>
              <a:rPr lang="en-US" altLang="zh-CN" smtClean="0">
                <a:hlinkClick r:id="rId2" action="ppaction://hlinksldjump"/>
              </a:rPr>
              <a:t>4</a:t>
            </a:r>
            <a:r>
              <a:rPr lang="zh-CN" altLang="en-US" smtClean="0"/>
              <a:t>可知，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若令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l</a:t>
            </a:r>
            <a:r>
              <a:rPr lang="en-US" altLang="zh-CN" baseline="30000" smtClean="0"/>
              <a:t>(1)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n</a:t>
            </a:r>
            <a:r>
              <a:rPr lang="en-US" altLang="zh-CN" baseline="30000" smtClean="0"/>
              <a:t>(2)</a:t>
            </a:r>
            <a:r>
              <a:rPr lang="en-US" altLang="zh-CN" i="1" smtClean="0"/>
              <a:t> 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 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i="1" baseline="30000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en-US" altLang="zh-CN" i="1" smtClean="0">
                <a:solidFill>
                  <a:srgbClr val="000000"/>
                </a:solidFill>
              </a:rPr>
              <a:t>P</a:t>
            </a:r>
            <a:r>
              <a:rPr lang="en-US" altLang="zh-CN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baseline="30000" smtClean="0">
                <a:solidFill>
                  <a:srgbClr val="000000"/>
                </a:solidFill>
              </a:rPr>
              <a:t>(1)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 cos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000000"/>
                </a:solidFill>
              </a:rPr>
              <a:t>x +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P</a:t>
            </a:r>
            <a:r>
              <a:rPr lang="en-US" altLang="zh-CN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(2)</a:t>
            </a:r>
            <a:r>
              <a:rPr lang="en-US" altLang="zh-CN" smtClean="0">
                <a:solidFill>
                  <a:srgbClr val="000000"/>
                </a:solidFill>
              </a:rPr>
              <a:t>sin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endParaRPr lang="en-US" altLang="zh-CN" i="1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00"/>
                </a:solidFill>
              </a:rPr>
              <a:t>          </a:t>
            </a:r>
            <a:r>
              <a:rPr lang="en-US" altLang="zh-CN" smtClean="0">
                <a:solidFill>
                  <a:srgbClr val="00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smtClean="0">
                <a:solidFill>
                  <a:srgbClr val="FF0000"/>
                </a:solidFill>
              </a:rPr>
              <a:t>l</a:t>
            </a:r>
            <a:r>
              <a:rPr lang="en-US" altLang="zh-CN" baseline="30000" smtClean="0">
                <a:solidFill>
                  <a:srgbClr val="FF0000"/>
                </a:solidFill>
              </a:rPr>
              <a:t>(1)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i="1" baseline="3000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baseline="30000" smtClean="0">
                <a:solidFill>
                  <a:srgbClr val="FF0000"/>
                </a:solidFill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cos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FF0000"/>
                </a:solidFill>
              </a:rPr>
              <a:t>x </a:t>
            </a:r>
            <a:r>
              <a:rPr lang="en-US" altLang="zh-CN" i="1" smtClean="0">
                <a:solidFill>
                  <a:srgbClr val="000000"/>
                </a:solidFill>
              </a:rPr>
              <a:t>+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</a:rPr>
              <a:t>(2)</a:t>
            </a:r>
            <a:r>
              <a:rPr lang="en-US" altLang="zh-CN" i="1" smtClean="0">
                <a:solidFill>
                  <a:srgbClr val="0000FF"/>
                </a:solidFill>
              </a:rPr>
              <a:t> e</a:t>
            </a:r>
            <a:r>
              <a:rPr lang="en-US" altLang="zh-CN" i="1" baseline="300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baseline="30000" smtClean="0">
                <a:solidFill>
                  <a:srgbClr val="0000FF"/>
                </a:solidFill>
              </a:rPr>
              <a:t>x </a:t>
            </a:r>
            <a:r>
              <a:rPr lang="en-US" altLang="zh-CN" smtClean="0">
                <a:solidFill>
                  <a:srgbClr val="0000FF"/>
                </a:solidFill>
              </a:rPr>
              <a:t>sin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                       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(4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的特解，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(5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的特解，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i="1" smtClean="0">
                <a:solidFill>
                  <a:srgbClr val="FF0000"/>
                </a:solidFill>
              </a:rPr>
              <a:t>		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(4)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en-US" altLang="zh-CN" i="1" smtClean="0"/>
              <a:t>			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en-US" altLang="zh-CN" i="1" smtClean="0">
                <a:solidFill>
                  <a:srgbClr val="FF0000"/>
                </a:solidFill>
              </a:rPr>
              <a:t>		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(5)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baseline="30000" smtClean="0">
                <a:solidFill>
                  <a:srgbClr val="0000FF"/>
                </a:solidFill>
              </a:rPr>
              <a:t>*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baseline="30000" smtClean="0">
                <a:solidFill>
                  <a:srgbClr val="0000FF"/>
                </a:solidFill>
              </a:rPr>
              <a:t>*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就是方程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</a:t>
            </a:r>
            <a:r>
              <a:rPr lang="en-US" altLang="zh-CN" i="1" smtClean="0"/>
              <a:t>py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qy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的特解．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属于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 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zh-CN" altLang="en-US" i="1" smtClean="0"/>
              <a:t>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i="1" smtClean="0"/>
              <a:t>x </a:t>
            </a:r>
            <a:r>
              <a:rPr lang="zh-CN" altLang="en-US" smtClean="0"/>
              <a:t>型，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方程</a:t>
            </a:r>
            <a:r>
              <a:rPr lang="en-US" altLang="zh-CN" smtClean="0">
                <a:solidFill>
                  <a:srgbClr val="FF0000"/>
                </a:solidFill>
              </a:rPr>
              <a:t>(4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和方程</a:t>
            </a:r>
            <a:r>
              <a:rPr lang="en-US" altLang="zh-CN" smtClean="0">
                <a:solidFill>
                  <a:srgbClr val="FF0000"/>
                </a:solidFill>
              </a:rPr>
              <a:t>(5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的特解可根据前面的介绍求得．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400" b="1">
                <a:latin typeface="Times New Roman" pitchFamily="18" charset="0"/>
              </a:rPr>
              <a:t>设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 baseline="30000"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是方程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(4)</a:t>
            </a:r>
            <a:r>
              <a:rPr lang="zh-CN" altLang="en-US" sz="2400" b="1">
                <a:latin typeface="Times New Roman" pitchFamily="18" charset="0"/>
              </a:rPr>
              <a:t>的特解，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 baseline="30000">
                <a:latin typeface="Times New Roman" pitchFamily="18" charset="0"/>
              </a:rPr>
              <a:t>*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是方程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zh-CN" altLang="en-US" sz="2400" b="1">
                <a:latin typeface="Times New Roman" pitchFamily="18" charset="0"/>
              </a:rPr>
              <a:t>的特解，</a:t>
            </a: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</a:rPr>
              <a:t>则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就是方程</a:t>
            </a: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</a:rPr>
              <a:t>的特解．</a:t>
            </a: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证明：</a:t>
            </a:r>
            <a:endParaRPr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119563" y="785813"/>
          <a:ext cx="3643312" cy="755650"/>
        </p:xfrm>
        <a:graphic>
          <a:graphicData uri="http://schemas.openxmlformats.org/presentationml/2006/ole">
            <p:oleObj spid="_x0000_s11266" name="Equation" r:id="rId4" imgW="2019300" imgH="419100" progId="Equation.DSMT4">
              <p:embed/>
            </p:oleObj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8072438" y="9334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(5)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121150" y="71438"/>
          <a:ext cx="3641725" cy="755650"/>
        </p:xfrm>
        <a:graphic>
          <a:graphicData uri="http://schemas.openxmlformats.org/presentationml/2006/ole">
            <p:oleObj spid="_x0000_s11267" name="Equation" r:id="rId5" imgW="2019300" imgH="419100" progId="Equation.DSMT4">
              <p:embed/>
            </p:oleObj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072438" y="2190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43375" y="114300"/>
            <a:ext cx="4429125" cy="14001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29050" y="2243138"/>
          <a:ext cx="4537075" cy="755650"/>
        </p:xfrm>
        <a:graphic>
          <a:graphicData uri="http://schemas.openxmlformats.org/presentationml/2006/ole">
            <p:oleObj spid="_x0000_s11268" name="Equation" r:id="rId6" imgW="2514600" imgH="419100" progId="Equation.DSMT4">
              <p:embed/>
            </p:oleObj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57200" y="1516063"/>
            <a:ext cx="8229600" cy="2198687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579563" y="4076700"/>
          <a:ext cx="6327775" cy="2352675"/>
        </p:xfrm>
        <a:graphic>
          <a:graphicData uri="http://schemas.openxmlformats.org/presentationml/2006/ole">
            <p:oleObj spid="_x0000_s11269" name="Equation" r:id="rId7" imgW="3517900" imgH="13081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71625" y="4757738"/>
            <a:ext cx="1547813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128963" y="4757738"/>
            <a:ext cx="1998662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114925" y="4757738"/>
            <a:ext cx="1900238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1625" y="5429250"/>
            <a:ext cx="6500813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71625" y="6057900"/>
            <a:ext cx="1908175" cy="3444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1281" name="Rectang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P.334</a:t>
            </a:r>
            <a:r>
              <a:rPr lang="zh-CN" altLang="en-US" smtClean="0"/>
              <a:t>定理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0" hangingPunct="0">
              <a:defRPr/>
            </a:pPr>
            <a:r>
              <a:rPr lang="zh-CN" altLang="en-US" sz="4400" b="1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二阶常系数线性微分方程</a:t>
            </a:r>
            <a:endParaRPr lang="en-US" altLang="zh-CN" sz="4400" b="1" dirty="0">
              <a:solidFill>
                <a:srgbClr val="00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prstClr val="black"/>
                </a:solidFill>
              </a:rPr>
              <a:t>回顾：二阶线性微分方程的解的结构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非齐次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两个线性无关的特解，则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的特解，而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就是方程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的通解．</a:t>
            </a:r>
            <a:endParaRPr lang="en-US" altLang="zh-CN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46300" y="1322388"/>
          <a:ext cx="2527300" cy="835025"/>
        </p:xfrm>
        <a:graphic>
          <a:graphicData uri="http://schemas.openxmlformats.org/presentationml/2006/ole">
            <p:oleObj spid="_x0000_s1026" name="Equation" r:id="rId4" imgW="1269720" imgH="419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146300" y="2244725"/>
          <a:ext cx="4422775" cy="838200"/>
        </p:xfrm>
        <a:graphic>
          <a:graphicData uri="http://schemas.openxmlformats.org/presentationml/2006/ole">
            <p:oleObj spid="_x0000_s1027" name="Equation" r:id="rId5" imgW="2209680" imgH="41904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143125" y="1322388"/>
          <a:ext cx="3462338" cy="835025"/>
        </p:xfrm>
        <a:graphic>
          <a:graphicData uri="http://schemas.openxmlformats.org/presentationml/2006/ole">
            <p:oleObj spid="_x0000_s1028" name="Equation" r:id="rId6" imgW="1739900" imgH="419100" progId="Equation.DSMT4">
              <p:embed/>
            </p:oleObj>
          </a:graphicData>
        </a:graphic>
      </p:graphicFrame>
      <p:sp>
        <p:nvSpPr>
          <p:cNvPr id="6149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8072438" y="23907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200" y="32432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143125" y="2244725"/>
          <a:ext cx="5362575" cy="838200"/>
        </p:xfrm>
        <a:graphic>
          <a:graphicData uri="http://schemas.openxmlformats.org/presentationml/2006/ole">
            <p:oleObj spid="_x0000_s1029" name="Equation" r:id="rId7" imgW="2679700" imgH="41910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457200" y="4986338"/>
            <a:ext cx="8229600" cy="1014412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6149" grpId="0"/>
      <p:bldP spid="4102" grpId="0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– 8</a:t>
            </a:r>
          </a:p>
          <a:p>
            <a:pPr lvl="1"/>
            <a:r>
              <a:rPr lang="en-US" altLang="zh-CN" smtClean="0"/>
              <a:t>1(1)(4)(5)(9)</a:t>
            </a:r>
          </a:p>
          <a:p>
            <a:pPr lvl="1"/>
            <a:r>
              <a:rPr lang="en-US" altLang="zh-CN" smtClean="0"/>
              <a:t>2(2)(4)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非齐次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本节的主要内容：</a:t>
            </a:r>
            <a:r>
              <a:rPr lang="zh-CN" altLang="en-US" smtClean="0"/>
              <a:t>寻找方程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的特解，其中</a:t>
            </a:r>
          </a:p>
          <a:p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为常数，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次多项式；</a:t>
            </a:r>
            <a:endParaRPr lang="en-US" altLang="zh-CN" smtClean="0"/>
          </a:p>
          <a:p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cos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或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求解思路：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方程的特点                特解的类型                特解中的参数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二阶常系数线性微分方程</a:t>
            </a:r>
            <a:endParaRPr lang="en-US" altLang="zh-CN" sz="54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46300" y="1322388"/>
          <a:ext cx="2527300" cy="835025"/>
        </p:xfrm>
        <a:graphic>
          <a:graphicData uri="http://schemas.openxmlformats.org/presentationml/2006/ole">
            <p:oleObj spid="_x0000_s2050" name="Equation" r:id="rId3" imgW="1270000" imgH="419100" progId="Equation.DSMT4">
              <p:embed/>
            </p:oleObj>
          </a:graphicData>
        </a:graphic>
      </p:graphicFrame>
      <p:sp>
        <p:nvSpPr>
          <p:cNvPr id="2054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5" name="Rectangle 17"/>
          <p:cNvSpPr>
            <a:spLocks noChangeArrowheads="1"/>
          </p:cNvSpPr>
          <p:nvPr/>
        </p:nvSpPr>
        <p:spPr bwMode="auto">
          <a:xfrm>
            <a:off x="8072438" y="23907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146300" y="2244725"/>
          <a:ext cx="4422775" cy="838200"/>
        </p:xfrm>
        <a:graphic>
          <a:graphicData uri="http://schemas.openxmlformats.org/presentationml/2006/ole">
            <p:oleObj spid="_x0000_s2051" name="Equation" r:id="rId4" imgW="2209800" imgH="419100" progId="Equation.DSMT4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286000" y="5745163"/>
            <a:ext cx="1000125" cy="1587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13325" y="5745163"/>
            <a:ext cx="1000125" cy="1587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4"/>
          <p:cNvSpPr>
            <a:spLocks noChangeArrowheads="1"/>
          </p:cNvSpPr>
          <p:nvPr/>
        </p:nvSpPr>
        <p:spPr bwMode="auto">
          <a:xfrm>
            <a:off x="4881563" y="5373688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待定系数法 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27400" y="5502275"/>
            <a:ext cx="16240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72188" y="5502275"/>
            <a:ext cx="19288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i="1" smtClean="0">
                <a:effectLst/>
              </a:rPr>
              <a:t>f</a:t>
            </a:r>
            <a:r>
              <a:rPr lang="en-US" altLang="zh-CN" smtClean="0">
                <a:effectLst/>
              </a:rPr>
              <a:t> 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= </a:t>
            </a:r>
            <a:r>
              <a:rPr lang="en-US" altLang="zh-CN" i="1" smtClean="0">
                <a:effectLst/>
              </a:rPr>
              <a:t>P</a:t>
            </a:r>
            <a:r>
              <a:rPr lang="en-US" altLang="zh-CN" i="1" baseline="-25000" smtClean="0">
                <a:effectLst/>
              </a:rPr>
              <a:t>m</a:t>
            </a:r>
            <a:r>
              <a:rPr lang="en-US" altLang="zh-CN" smtClean="0">
                <a:effectLst/>
              </a:rPr>
              <a:t>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</a:t>
            </a:r>
            <a:r>
              <a:rPr lang="en-US" altLang="zh-CN" i="1" smtClean="0">
                <a:effectLst/>
              </a:rPr>
              <a:t>e</a:t>
            </a:r>
            <a:r>
              <a:rPr lang="en-US" altLang="zh-CN" i="1" baseline="30000" smtClean="0">
                <a:effectLst/>
                <a:latin typeface="Symbol" pitchFamily="18" charset="2"/>
              </a:rPr>
              <a:t>l</a:t>
            </a:r>
            <a:r>
              <a:rPr lang="en-US" altLang="zh-CN" i="1" baseline="30000" smtClean="0">
                <a:effectLst/>
              </a:rPr>
              <a:t>x</a:t>
            </a:r>
            <a:r>
              <a:rPr lang="en-US" altLang="zh-CN" smtClean="0">
                <a:effectLst/>
              </a:rPr>
              <a:t> </a:t>
            </a:r>
            <a:r>
              <a:rPr lang="zh-CN" altLang="en-US" smtClean="0">
                <a:effectLst/>
              </a:rPr>
              <a:t>型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多项式与指数函数乘积的导数仍为同类型的函数，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因此可以推测微分方程具有如下形式的特解：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，其中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为某个待定的多项式．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	     </a:t>
            </a:r>
            <a:r>
              <a:rPr lang="en-US" altLang="zh-CN" i="1" smtClean="0"/>
              <a:t>y</a:t>
            </a:r>
            <a:r>
              <a:rPr lang="en-US" altLang="zh-CN" smtClean="0"/>
              <a:t>*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= [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    </a:t>
            </a:r>
            <a:r>
              <a:rPr lang="en-US" altLang="zh-CN" i="1" smtClean="0"/>
              <a:t>y</a:t>
            </a:r>
            <a:r>
              <a:rPr lang="en-US" altLang="zh-CN" smtClean="0"/>
              <a:t>*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= [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30000" smtClean="0"/>
              <a:t>2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+ 2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代入方程，消去非零因子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i="1" baseline="3000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，得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(2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+ </a:t>
            </a:r>
            <a:r>
              <a:rPr lang="en-US" altLang="zh-CN" i="1" smtClean="0"/>
              <a:t>p</a:t>
            </a:r>
            <a:r>
              <a:rPr lang="en-US" altLang="zh-CN" smtClean="0"/>
              <a:t>)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(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p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+ </a:t>
            </a:r>
            <a:r>
              <a:rPr lang="en-US" altLang="zh-CN" i="1" smtClean="0"/>
              <a:t>q</a:t>
            </a:r>
            <a:r>
              <a:rPr lang="en-US" altLang="zh-CN" smtClean="0"/>
              <a:t>)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于是根据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是否为特征方程的根，有下列三种情况：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66950" y="4186238"/>
            <a:ext cx="1071563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48163" y="4186238"/>
            <a:ext cx="16287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148263" y="427038"/>
          <a:ext cx="3025775" cy="838200"/>
        </p:xfrm>
        <a:graphic>
          <a:graphicData uri="http://schemas.openxmlformats.org/presentationml/2006/ole">
            <p:oleObj spid="_x0000_s3074" name="Equation" r:id="rId3" imgW="1511300" imgH="419100" progId="Equation.DSMT4">
              <p:embed/>
            </p:oleObj>
          </a:graphicData>
        </a:graphic>
      </p:graphicFrame>
      <p:sp>
        <p:nvSpPr>
          <p:cNvPr id="3079" name="Rectangle 17"/>
          <p:cNvSpPr>
            <a:spLocks noChangeArrowheads="1"/>
          </p:cNvSpPr>
          <p:nvPr/>
        </p:nvSpPr>
        <p:spPr bwMode="auto">
          <a:xfrm>
            <a:off x="8353425" y="6175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2668588" y="2420938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3479800" y="508000"/>
            <a:ext cx="744538" cy="787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4572000" y="2860675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037263" y="3302000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3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443663" y="2130425"/>
            <a:ext cx="2243137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43663" y="3097213"/>
            <a:ext cx="2243137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43663" y="4502150"/>
            <a:ext cx="224313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61" name="Rectangle 73"/>
          <p:cNvSpPr>
            <a:spLocks noChangeArrowheads="1"/>
          </p:cNvSpPr>
          <p:nvPr/>
        </p:nvSpPr>
        <p:spPr bwMode="auto">
          <a:xfrm>
            <a:off x="6443663" y="2133600"/>
            <a:ext cx="2232025" cy="37782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i="1" smtClean="0">
                <a:effectLst/>
              </a:rPr>
              <a:t>f</a:t>
            </a:r>
            <a:r>
              <a:rPr lang="en-US" altLang="zh-CN" smtClean="0">
                <a:effectLst/>
              </a:rPr>
              <a:t> 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= </a:t>
            </a:r>
            <a:r>
              <a:rPr lang="en-US" altLang="zh-CN" i="1" smtClean="0">
                <a:effectLst/>
              </a:rPr>
              <a:t>P</a:t>
            </a:r>
            <a:r>
              <a:rPr lang="en-US" altLang="zh-CN" i="1" baseline="-25000" smtClean="0">
                <a:effectLst/>
              </a:rPr>
              <a:t>m</a:t>
            </a:r>
            <a:r>
              <a:rPr lang="en-US" altLang="zh-CN" smtClean="0">
                <a:effectLst/>
              </a:rPr>
              <a:t>(</a:t>
            </a:r>
            <a:r>
              <a:rPr lang="en-US" altLang="zh-CN" i="1" smtClean="0">
                <a:effectLst/>
              </a:rPr>
              <a:t>x</a:t>
            </a:r>
            <a:r>
              <a:rPr lang="en-US" altLang="zh-CN" smtClean="0">
                <a:effectLst/>
              </a:rPr>
              <a:t>) </a:t>
            </a:r>
            <a:r>
              <a:rPr lang="en-US" altLang="zh-CN" i="1" smtClean="0">
                <a:effectLst/>
              </a:rPr>
              <a:t>e</a:t>
            </a:r>
            <a:r>
              <a:rPr lang="en-US" altLang="zh-CN" i="1" baseline="30000" smtClean="0">
                <a:effectLst/>
                <a:latin typeface="Symbol" pitchFamily="18" charset="2"/>
              </a:rPr>
              <a:t>l</a:t>
            </a:r>
            <a:r>
              <a:rPr lang="en-US" altLang="zh-CN" i="1" baseline="30000" smtClean="0">
                <a:effectLst/>
              </a:rPr>
              <a:t>x</a:t>
            </a:r>
            <a:r>
              <a:rPr lang="en-US" altLang="zh-CN" smtClean="0">
                <a:effectLst/>
              </a:rPr>
              <a:t> </a:t>
            </a:r>
            <a:r>
              <a:rPr lang="zh-CN" altLang="en-US" smtClean="0">
                <a:effectLst/>
              </a:rPr>
              <a:t>型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443663" y="4502150"/>
            <a:ext cx="224313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492500" y="4502150"/>
            <a:ext cx="2951163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次多项式</a:t>
            </a:r>
            <a:endParaRPr lang="en-US" altLang="zh-CN" sz="2400" b="1" i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457200" y="4502150"/>
            <a:ext cx="30353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是特征重根，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即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但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0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443663" y="3097213"/>
            <a:ext cx="2243137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492500" y="3097213"/>
            <a:ext cx="2951163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次多项式</a:t>
            </a:r>
            <a:endParaRPr lang="en-US" altLang="zh-CN" sz="2400" b="1" i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57200" y="3097213"/>
            <a:ext cx="30353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是特征单根，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即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但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endParaRPr lang="zh-CN" altLang="en-US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3663" y="2130425"/>
            <a:ext cx="2243137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492500" y="2130425"/>
            <a:ext cx="295116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次多项式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57200" y="2130425"/>
            <a:ext cx="303530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不是特征方程的根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即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endParaRPr lang="en-US" altLang="en-US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20938" y="1576388"/>
            <a:ext cx="1071562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13263" y="1576388"/>
            <a:ext cx="16287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5148263" y="427038"/>
          <a:ext cx="3025775" cy="838200"/>
        </p:xfrm>
        <a:graphic>
          <a:graphicData uri="http://schemas.openxmlformats.org/presentationml/2006/ole">
            <p:oleObj spid="_x0000_s4098" name="Equation" r:id="rId3" imgW="1511300" imgH="419100" progId="Equation.DSMT4">
              <p:embed/>
            </p:oleObj>
          </a:graphicData>
        </a:graphic>
      </p:graphicFrame>
      <p:sp>
        <p:nvSpPr>
          <p:cNvPr id="4115" name="Rectangle 17"/>
          <p:cNvSpPr>
            <a:spLocks noChangeArrowheads="1"/>
          </p:cNvSpPr>
          <p:nvPr/>
        </p:nvSpPr>
        <p:spPr bwMode="auto">
          <a:xfrm>
            <a:off x="8353425" y="6175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7972425" y="2411413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3481388" y="508000"/>
            <a:ext cx="744537" cy="787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1"/>
          <p:cNvSpPr>
            <a:spLocks noChangeArrowheads="1"/>
          </p:cNvSpPr>
          <p:nvPr/>
        </p:nvSpPr>
        <p:spPr bwMode="auto">
          <a:xfrm>
            <a:off x="8132763" y="3598863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8212138" y="5003800"/>
            <a:ext cx="463550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714875" y="6092825"/>
            <a:ext cx="397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统一的形式：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57200" y="1481138"/>
            <a:ext cx="8229600" cy="4425950"/>
            <a:chOff x="288" y="933"/>
            <a:chExt cx="5184" cy="2788"/>
          </a:xfrm>
        </p:grpSpPr>
        <p:sp>
          <p:nvSpPr>
            <p:cNvPr id="4124" name="Rectangle 30"/>
            <p:cNvSpPr>
              <a:spLocks noChangeArrowheads="1"/>
            </p:cNvSpPr>
            <p:nvPr/>
          </p:nvSpPr>
          <p:spPr bwMode="auto">
            <a:xfrm>
              <a:off x="288" y="933"/>
              <a:ext cx="518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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 + (2</a:t>
              </a:r>
              <a:r>
                <a:rPr lang="en-US" altLang="zh-CN" sz="2400" b="1" i="1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 + (</a:t>
              </a:r>
              <a:r>
                <a:rPr lang="en-US" altLang="zh-CN" sz="2400" b="1" i="1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 altLang="zh-CN" sz="2400" b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 i="1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 =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 i="1" baseline="-2500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5" name="Line 14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6" name="Line 15"/>
            <p:cNvSpPr>
              <a:spLocks noChangeShapeType="1"/>
            </p:cNvSpPr>
            <p:nvPr/>
          </p:nvSpPr>
          <p:spPr bwMode="auto">
            <a:xfrm>
              <a:off x="288" y="195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7" name="Line 16"/>
            <p:cNvSpPr>
              <a:spLocks noChangeShapeType="1"/>
            </p:cNvSpPr>
            <p:nvPr/>
          </p:nvSpPr>
          <p:spPr bwMode="auto">
            <a:xfrm>
              <a:off x="288" y="283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8" name="Line 17"/>
            <p:cNvSpPr>
              <a:spLocks noChangeShapeType="1"/>
            </p:cNvSpPr>
            <p:nvPr/>
          </p:nvSpPr>
          <p:spPr bwMode="auto">
            <a:xfrm>
              <a:off x="288" y="3721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9" name="Line 18"/>
            <p:cNvSpPr>
              <a:spLocks noChangeShapeType="1"/>
            </p:cNvSpPr>
            <p:nvPr/>
          </p:nvSpPr>
          <p:spPr bwMode="auto">
            <a:xfrm>
              <a:off x="288" y="933"/>
              <a:ext cx="0" cy="27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0" name="Line 21"/>
            <p:cNvSpPr>
              <a:spLocks noChangeShapeType="1"/>
            </p:cNvSpPr>
            <p:nvPr/>
          </p:nvSpPr>
          <p:spPr bwMode="auto">
            <a:xfrm>
              <a:off x="5472" y="933"/>
              <a:ext cx="0" cy="27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1" name="Line 31"/>
            <p:cNvSpPr>
              <a:spLocks noChangeShapeType="1"/>
            </p:cNvSpPr>
            <p:nvPr/>
          </p:nvSpPr>
          <p:spPr bwMode="auto">
            <a:xfrm>
              <a:off x="288" y="1342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7"/>
            <p:cNvSpPr>
              <a:spLocks noChangeShapeType="1"/>
            </p:cNvSpPr>
            <p:nvPr/>
          </p:nvSpPr>
          <p:spPr bwMode="auto">
            <a:xfrm>
              <a:off x="2200" y="1342"/>
              <a:ext cx="0" cy="2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3" name="Line 38"/>
            <p:cNvSpPr>
              <a:spLocks noChangeShapeType="1"/>
            </p:cNvSpPr>
            <p:nvPr/>
          </p:nvSpPr>
          <p:spPr bwMode="auto">
            <a:xfrm>
              <a:off x="4059" y="1342"/>
              <a:ext cx="0" cy="2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214813" y="1549400"/>
            <a:ext cx="2571750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 flipH="1">
            <a:off x="2205038" y="1549400"/>
            <a:ext cx="2000250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45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7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  <p:bldP spid="37895" grpId="1" build="allAtOnce"/>
      <p:bldP spid="37898" grpId="0"/>
      <p:bldP spid="37898" grpId="1"/>
      <p:bldP spid="37901" grpId="0"/>
      <p:bldP spid="37901" grpId="1"/>
      <p:bldP spid="37961" grpId="0" animBg="1"/>
      <p:bldP spid="6" grpId="0"/>
      <p:bldP spid="37900" grpId="0" build="p"/>
      <p:bldP spid="37899" grpId="0" build="p"/>
      <p:bldP spid="7" grpId="0"/>
      <p:bldP spid="37897" grpId="0" build="p"/>
      <p:bldP spid="37896" grpId="0" build="p"/>
      <p:bldP spid="8" grpId="0" build="p"/>
      <p:bldP spid="37894" grpId="0" build="p"/>
      <p:bldP spid="37893" grpId="0" build="p"/>
      <p:bldP spid="12" grpId="0" animBg="1"/>
      <p:bldP spid="13" grpId="0" animBg="1"/>
      <p:bldP spid="2" grpId="0" animBg="1"/>
      <p:bldP spid="3" grpId="0" animBg="1"/>
      <p:bldP spid="4" grpId="0" animBg="1"/>
      <p:bldP spid="5" grpId="0" animBg="1"/>
      <p:bldP spid="37960" grpId="0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下列微分方程具有何种形式的特解：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+ 5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+ 6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3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+ 5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+ 6</a:t>
            </a:r>
            <a:r>
              <a:rPr lang="en-US" altLang="zh-CN" i="1" smtClean="0"/>
              <a:t>y</a:t>
            </a:r>
            <a:r>
              <a:rPr lang="en-US" altLang="zh-CN" smtClean="0"/>
              <a:t> = 3</a:t>
            </a:r>
            <a:r>
              <a:rPr lang="en-US" altLang="zh-CN" i="1" smtClean="0"/>
              <a:t>xe</a:t>
            </a:r>
            <a:r>
              <a:rPr lang="en-US" altLang="zh-CN" baseline="30000" smtClean="0"/>
              <a:t>−2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+ 2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−(3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+ 1)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这三个微分方程的自由项都可以表示成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的形式，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于是推测微分方程具有如下形式的特解：</a:t>
            </a:r>
          </a:p>
          <a:p>
            <a:pPr marL="566738" indent="-457200"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为某个待定的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次多项式 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根据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不是特征根、是特征单根、是特征重根相应地取值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2 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解答过程</a:t>
            </a:r>
            <a:endParaRPr lang="en-US" altLang="zh-CN" smtClean="0">
              <a:effectLst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940425" y="4918075"/>
            <a:ext cx="274637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* =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572000" y="4918075"/>
            <a:ext cx="136842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是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二重根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2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924300" y="4918075"/>
            <a:ext cx="647700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2987675" y="4918075"/>
            <a:ext cx="93662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29" name="Rectangle 22"/>
          <p:cNvSpPr>
            <a:spLocks noChangeArrowheads="1"/>
          </p:cNvSpPr>
          <p:nvPr/>
        </p:nvSpPr>
        <p:spPr bwMode="auto">
          <a:xfrm>
            <a:off x="457200" y="4918075"/>
            <a:ext cx="253047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109538" algn="r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−(3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+ 1)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5940425" y="3824288"/>
            <a:ext cx="2746375" cy="1093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4572000" y="3824288"/>
            <a:ext cx="1368425" cy="1093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是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特征单根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3924300" y="3824288"/>
            <a:ext cx="647700" cy="1093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987675" y="3824288"/>
            <a:ext cx="936625" cy="1093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457200" y="3824288"/>
            <a:ext cx="2530475" cy="1093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+ 5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+ 6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940425" y="2735263"/>
            <a:ext cx="274637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572000" y="2735263"/>
            <a:ext cx="136842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否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3924300" y="2735263"/>
            <a:ext cx="647700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2987675" y="2735263"/>
            <a:ext cx="93662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39" name="Rectangle 12"/>
          <p:cNvSpPr>
            <a:spLocks noChangeArrowheads="1"/>
          </p:cNvSpPr>
          <p:nvPr/>
        </p:nvSpPr>
        <p:spPr bwMode="auto">
          <a:xfrm>
            <a:off x="457200" y="2735263"/>
            <a:ext cx="2530475" cy="1089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+ 5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+ 6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4572000" y="1481138"/>
            <a:ext cx="1368425" cy="1254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Symbol" pitchFamily="18" charset="2"/>
                <a:cs typeface="Times New Roman" pitchFamily="18" charset="0"/>
              </a:rPr>
              <a:t>是否为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Symbol" pitchFamily="18" charset="2"/>
                <a:cs typeface="Times New Roman" pitchFamily="18" charset="0"/>
              </a:rPr>
              <a:t>特征根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Symbol" pitchFamily="18" charset="2"/>
                <a:cs typeface="Times New Roman" pitchFamily="18" charset="0"/>
              </a:rPr>
              <a:t>及重数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924300" y="1481138"/>
            <a:ext cx="647700" cy="1254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l</a:t>
            </a:r>
            <a:endParaRPr lang="zh-CN" altLang="en-US" sz="20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987675" y="1481138"/>
            <a:ext cx="936625" cy="1254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次数</a:t>
            </a:r>
            <a:endParaRPr lang="en-US" altLang="zh-CN" sz="2000" b="1" i="1" baseline="30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43" name="Group 126"/>
          <p:cNvGrpSpPr>
            <a:grpSpLocks/>
          </p:cNvGrpSpPr>
          <p:nvPr/>
        </p:nvGrpSpPr>
        <p:grpSpPr bwMode="auto">
          <a:xfrm>
            <a:off x="457200" y="1481138"/>
            <a:ext cx="8229600" cy="4525962"/>
            <a:chOff x="288" y="933"/>
            <a:chExt cx="5184" cy="2851"/>
          </a:xfrm>
        </p:grpSpPr>
        <p:sp>
          <p:nvSpPr>
            <p:cNvPr id="5146" name="Rectangle 11"/>
            <p:cNvSpPr>
              <a:spLocks noChangeArrowheads="1"/>
            </p:cNvSpPr>
            <p:nvPr/>
          </p:nvSpPr>
          <p:spPr bwMode="auto">
            <a:xfrm>
              <a:off x="3742" y="933"/>
              <a:ext cx="1730" cy="7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特解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* =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i="1" baseline="3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sz="2000" b="1" i="1" baseline="30000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 altLang="zh-CN" sz="2000" b="1" i="1" baseline="3000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147" name="Rectangle 7"/>
            <p:cNvSpPr>
              <a:spLocks noChangeArrowheads="1"/>
            </p:cNvSpPr>
            <p:nvPr/>
          </p:nvSpPr>
          <p:spPr bwMode="auto">
            <a:xfrm>
              <a:off x="288" y="933"/>
              <a:ext cx="1594" cy="7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490538" indent="-381000" algn="ctr" eaLnBrk="0" hangingPunct="0">
                <a:lnSpc>
                  <a:spcPct val="120000"/>
                </a:lnSpc>
                <a:buClr>
                  <a:srgbClr val="0000FF"/>
                </a:buClr>
                <a:buFont typeface="Wingdings 3" pitchFamily="18" charset="2"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微分方程</a:t>
              </a:r>
            </a:p>
          </p:txBody>
        </p:sp>
        <p:sp>
          <p:nvSpPr>
            <p:cNvPr id="5148" name="Line 27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8"/>
            <p:cNvSpPr>
              <a:spLocks noChangeShapeType="1"/>
            </p:cNvSpPr>
            <p:nvPr/>
          </p:nvSpPr>
          <p:spPr bwMode="auto">
            <a:xfrm>
              <a:off x="288" y="172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29"/>
            <p:cNvSpPr>
              <a:spLocks noChangeShapeType="1"/>
            </p:cNvSpPr>
            <p:nvPr/>
          </p:nvSpPr>
          <p:spPr bwMode="auto">
            <a:xfrm>
              <a:off x="288" y="240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30"/>
            <p:cNvSpPr>
              <a:spLocks noChangeShapeType="1"/>
            </p:cNvSpPr>
            <p:nvPr/>
          </p:nvSpPr>
          <p:spPr bwMode="auto">
            <a:xfrm>
              <a:off x="288" y="309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31"/>
            <p:cNvSpPr>
              <a:spLocks noChangeShapeType="1"/>
            </p:cNvSpPr>
            <p:nvPr/>
          </p:nvSpPr>
          <p:spPr bwMode="auto">
            <a:xfrm>
              <a:off x="288" y="3784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288" y="933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33"/>
            <p:cNvSpPr>
              <a:spLocks noChangeShapeType="1"/>
            </p:cNvSpPr>
            <p:nvPr/>
          </p:nvSpPr>
          <p:spPr bwMode="auto">
            <a:xfrm>
              <a:off x="1882" y="933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34"/>
            <p:cNvSpPr>
              <a:spLocks noChangeShapeType="1"/>
            </p:cNvSpPr>
            <p:nvPr/>
          </p:nvSpPr>
          <p:spPr bwMode="auto">
            <a:xfrm>
              <a:off x="2472" y="933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>
              <a:off x="2880" y="933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>
              <a:off x="3742" y="933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37"/>
            <p:cNvSpPr>
              <a:spLocks noChangeShapeType="1"/>
            </p:cNvSpPr>
            <p:nvPr/>
          </p:nvSpPr>
          <p:spPr bwMode="auto">
            <a:xfrm>
              <a:off x="5472" y="933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09900" y="604838"/>
          <a:ext cx="3125788" cy="482600"/>
        </p:xfrm>
        <a:graphic>
          <a:graphicData uri="http://schemas.openxmlformats.org/presentationml/2006/ole">
            <p:oleObj spid="_x0000_s5122" name="Equation" r:id="rId3" imgW="1562100" imgH="241300" progId="Equation.DSMT4">
              <p:embed/>
            </p:oleObj>
          </a:graphicData>
        </a:graphic>
      </p:graphicFrame>
      <p:graphicFrame>
        <p:nvGraphicFramePr>
          <p:cNvPr id="2" name="Object 36"/>
          <p:cNvGraphicFramePr>
            <a:graphicFrameLocks noChangeAspect="1"/>
          </p:cNvGraphicFramePr>
          <p:nvPr/>
        </p:nvGraphicFramePr>
        <p:xfrm>
          <a:off x="1979613" y="3101975"/>
          <a:ext cx="727075" cy="306388"/>
        </p:xfrm>
        <a:graphic>
          <a:graphicData uri="http://schemas.openxmlformats.org/presentationml/2006/ole">
            <p:oleObj spid="_x0000_s5123" name="Equation" r:id="rId4" imgW="482400" imgH="203040" progId="Equation.DSMT4">
              <p:embed/>
            </p:oleObj>
          </a:graphicData>
        </a:graphic>
      </p:graphicFrame>
      <p:sp>
        <p:nvSpPr>
          <p:cNvPr id="37" name="矩形 11"/>
          <p:cNvSpPr>
            <a:spLocks noChangeArrowheads="1"/>
          </p:cNvSpPr>
          <p:nvPr/>
        </p:nvSpPr>
        <p:spPr bwMode="auto">
          <a:xfrm>
            <a:off x="2214563" y="4164013"/>
            <a:ext cx="252412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11"/>
          <p:cNvSpPr>
            <a:spLocks noChangeArrowheads="1"/>
          </p:cNvSpPr>
          <p:nvPr/>
        </p:nvSpPr>
        <p:spPr bwMode="auto">
          <a:xfrm>
            <a:off x="1465263" y="5454650"/>
            <a:ext cx="1106487" cy="403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0" grpId="0" animBg="1"/>
      <p:bldP spid="67609" grpId="0" build="p" autoUpdateAnimBg="0"/>
      <p:bldP spid="67608" grpId="0" animBg="1"/>
      <p:bldP spid="67607" grpId="0" animBg="1"/>
      <p:bldP spid="67605" grpId="0" animBg="1"/>
      <p:bldP spid="67604" grpId="0" build="p" autoUpdateAnimBg="0"/>
      <p:bldP spid="67603" grpId="0" animBg="1"/>
      <p:bldP spid="67602" grpId="0" animBg="1"/>
      <p:bldP spid="67600" grpId="0" animBg="1"/>
      <p:bldP spid="67599" grpId="0" animBg="1"/>
      <p:bldP spid="67598" grpId="0" animBg="1"/>
      <p:bldP spid="67597" grpId="0" animBg="1"/>
      <p:bldP spid="67594" grpId="0" animBg="1"/>
      <p:bldP spid="67593" grpId="0" animBg="1"/>
      <p:bldP spid="67592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226175"/>
          </a:xfrm>
          <a:noFill/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− 3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+ 2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的通解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hlinkClick r:id="rId4" action="ppaction://hlinksldjump"/>
              </a:rPr>
              <a:t>二阶常系数非齐次线性方程的求解步骤</a:t>
            </a:r>
            <a:endParaRPr lang="zh-CN" altLang="en-US" smtClean="0"/>
          </a:p>
          <a:p>
            <a:pPr marL="566738" indent="-457200"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对应的齐次方程的特征方程为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− 3</a:t>
            </a:r>
            <a:r>
              <a:rPr lang="en-US" altLang="zh-CN" i="1" smtClean="0"/>
              <a:t>r</a:t>
            </a:r>
            <a:r>
              <a:rPr lang="en-US" altLang="zh-CN" smtClean="0"/>
              <a:t> + 2 = 0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有两个不相等的特征根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1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 = 2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于是该齐次方程的通解为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e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smtClean="0"/>
              <a:t>x</a:t>
            </a:r>
          </a:p>
          <a:p>
            <a:pPr marL="566738" indent="-457200" algn="r" eaLnBrk="1" hangingPunct="1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为任意常数）．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题设方程右端的自由项为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型（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= 2</a:t>
            </a:r>
            <a:r>
              <a:rPr lang="zh-CN" altLang="en-US" smtClean="0"/>
              <a:t>）．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= 2</a:t>
            </a:r>
            <a:r>
              <a:rPr lang="zh-CN" altLang="en-US" smtClean="0"/>
              <a:t> 是特征方程的单根，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所以题设方程具有形如 </a:t>
            </a: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x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0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1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的特解．</a:t>
            </a: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由待定系数法可得 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0</a:t>
            </a:r>
            <a:r>
              <a:rPr lang="en-US" altLang="zh-CN" smtClean="0"/>
              <a:t> = 1/2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= −1</a:t>
            </a:r>
            <a:r>
              <a:rPr lang="zh-CN" altLang="en-US" smtClean="0"/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y</a:t>
            </a:r>
            <a:r>
              <a:rPr lang="en-US" altLang="zh-CN" smtClean="0"/>
              <a:t>* = </a:t>
            </a:r>
            <a:r>
              <a:rPr lang="en-US" altLang="zh-CN" i="1" smtClean="0"/>
              <a:t>x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/2 −1)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所求的通解为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e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x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/2 −1) </a:t>
            </a:r>
            <a:r>
              <a:rPr lang="en-US" altLang="zh-CN" i="1" smtClean="0"/>
              <a:t>e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6226175" y="2517775"/>
            <a:ext cx="2089150" cy="777875"/>
          </a:xfrm>
          <a:prstGeom prst="wedgeRoundRectCallout">
            <a:avLst>
              <a:gd name="adj1" fmla="val -47264"/>
              <a:gd name="adj2" fmla="val 7005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和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由特征根的取值决定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6013450" y="5254625"/>
            <a:ext cx="2374900" cy="777875"/>
          </a:xfrm>
          <a:prstGeom prst="wedgeRoundRectCallout">
            <a:avLst>
              <a:gd name="adj1" fmla="val -41912"/>
              <a:gd name="adj2" fmla="val -76736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这个“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2”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由自由项中</a:t>
            </a:r>
            <a:r>
              <a:rPr lang="en-US" altLang="zh-CN" sz="2000" b="1" i="1">
                <a:solidFill>
                  <a:srgbClr val="0000FF"/>
                </a:solidFill>
                <a:latin typeface="Symbol" pitchFamily="18" charset="2"/>
              </a:rPr>
              <a:t>l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的取值决定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450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700" smtClean="0"/>
              <a:t>二阶常系数非齐次线性方程的求解步骤</a:t>
            </a:r>
          </a:p>
        </p:txBody>
      </p:sp>
      <p:sp>
        <p:nvSpPr>
          <p:cNvPr id="12291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1638" y="3073400"/>
          <a:ext cx="1879600" cy="457200"/>
        </p:xfrm>
        <a:graphic>
          <a:graphicData uri="http://schemas.openxmlformats.org/presentationml/2006/ole">
            <p:oleObj spid="_x0000_s6146" name="Equation" r:id="rId5" imgW="939800" imgH="228600" progId="Equation.DSMT4">
              <p:embed/>
            </p:oleObj>
          </a:graphicData>
        </a:graphic>
      </p:graphicFrame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11188" y="3876675"/>
            <a:ext cx="400208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</a:rPr>
              <a:t>方程</a:t>
            </a:r>
            <a:r>
              <a:rPr lang="en-US" altLang="zh-CN" sz="2400" b="1">
                <a:latin typeface="Times New Roman" pitchFamily="18" charset="0"/>
              </a:rPr>
              <a:t>(1)</a:t>
            </a:r>
            <a:r>
              <a:rPr lang="zh-CN" altLang="en-US" sz="2400" b="1">
                <a:latin typeface="Times New Roman" pitchFamily="18" charset="0"/>
              </a:rPr>
              <a:t>两个线性无关的特解</a:t>
            </a:r>
          </a:p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008313" y="1452563"/>
            <a:ext cx="3724275" cy="482600"/>
            <a:chOff x="1895" y="915"/>
            <a:chExt cx="2346" cy="304"/>
          </a:xfrm>
        </p:grpSpPr>
        <p:graphicFrame>
          <p:nvGraphicFramePr>
            <p:cNvPr id="6148" name="Object 27"/>
            <p:cNvGraphicFramePr>
              <a:graphicFrameLocks noChangeAspect="1"/>
            </p:cNvGraphicFramePr>
            <p:nvPr/>
          </p:nvGraphicFramePr>
          <p:xfrm>
            <a:off x="1895" y="915"/>
            <a:ext cx="1969" cy="304"/>
          </p:xfrm>
          <a:graphic>
            <a:graphicData uri="http://schemas.openxmlformats.org/presentationml/2006/ole">
              <p:oleObj spid="_x0000_s6148" name="Equation" r:id="rId6" imgW="1562100" imgH="241300" progId="Equation.DSMT4">
                <p:embed/>
              </p:oleObj>
            </a:graphicData>
          </a:graphic>
        </p:graphicFrame>
        <p:sp>
          <p:nvSpPr>
            <p:cNvPr id="6172" name="Rectangle 17"/>
            <p:cNvSpPr>
              <a:spLocks noChangeArrowheads="1"/>
            </p:cNvSpPr>
            <p:nvPr/>
          </p:nvSpPr>
          <p:spPr bwMode="auto">
            <a:xfrm>
              <a:off x="3901" y="92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(2)</a:t>
              </a:r>
              <a:endPara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544638" y="2270125"/>
            <a:ext cx="2735262" cy="457200"/>
            <a:chOff x="973" y="1430"/>
            <a:chExt cx="1723" cy="288"/>
          </a:xfrm>
        </p:grpSpPr>
        <p:graphicFrame>
          <p:nvGraphicFramePr>
            <p:cNvPr id="6147" name="Object 25"/>
            <p:cNvGraphicFramePr>
              <a:graphicFrameLocks noChangeAspect="1"/>
            </p:cNvGraphicFramePr>
            <p:nvPr/>
          </p:nvGraphicFramePr>
          <p:xfrm>
            <a:off x="973" y="1446"/>
            <a:ext cx="1344" cy="256"/>
          </p:xfrm>
          <a:graphic>
            <a:graphicData uri="http://schemas.openxmlformats.org/presentationml/2006/ole">
              <p:oleObj spid="_x0000_s6147" name="Equation" r:id="rId7" imgW="1066337" imgH="203112" progId="Equation.DSMT4">
                <p:embed/>
              </p:oleObj>
            </a:graphicData>
          </a:graphic>
        </p:graphicFrame>
        <p:sp>
          <p:nvSpPr>
            <p:cNvPr id="6171" name="Rectangle 17"/>
            <p:cNvSpPr>
              <a:spLocks noChangeArrowheads="1"/>
            </p:cNvSpPr>
            <p:nvPr/>
          </p:nvSpPr>
          <p:spPr bwMode="auto">
            <a:xfrm>
              <a:off x="2356" y="143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(1)</a:t>
              </a:r>
              <a:endPara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950913" y="5191125"/>
            <a:ext cx="33210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</a:rPr>
              <a:t>方程</a:t>
            </a:r>
            <a:r>
              <a:rPr lang="en-US" altLang="zh-CN" sz="2400" b="1">
                <a:latin typeface="Times New Roman" pitchFamily="18" charset="0"/>
              </a:rPr>
              <a:t>(1)</a:t>
            </a:r>
            <a:r>
              <a:rPr lang="zh-CN" altLang="en-US" sz="2400" b="1">
                <a:latin typeface="Times New Roman" pitchFamily="18" charset="0"/>
              </a:rPr>
              <a:t>的通解</a:t>
            </a:r>
          </a:p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1 </a:t>
            </a:r>
            <a:r>
              <a:rPr lang="en-US" altLang="zh-CN" sz="2400" b="1">
                <a:latin typeface="Times New Roman" pitchFamily="18" charset="0"/>
              </a:rPr>
              <a:t>+ 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</a:p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为任意常数） </a:t>
            </a:r>
            <a:endParaRPr lang="en-US" altLang="zh-CN" sz="2400" b="1">
              <a:latin typeface="Times New Roman" pitchFamily="18" charset="0"/>
            </a:endParaRPr>
          </a:p>
        </p:txBody>
      </p:sp>
      <p:cxnSp>
        <p:nvCxnSpPr>
          <p:cNvPr id="70675" name="AutoShape 19"/>
          <p:cNvCxnSpPr>
            <a:cxnSpLocks noChangeShapeType="1"/>
          </p:cNvCxnSpPr>
          <p:nvPr/>
        </p:nvCxnSpPr>
        <p:spPr bwMode="auto">
          <a:xfrm>
            <a:off x="2611438" y="2701925"/>
            <a:ext cx="0" cy="3714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76" name="AutoShape 20"/>
          <p:cNvCxnSpPr>
            <a:cxnSpLocks noChangeShapeType="1"/>
            <a:endCxn id="70669" idx="0"/>
          </p:cNvCxnSpPr>
          <p:nvPr/>
        </p:nvCxnSpPr>
        <p:spPr bwMode="auto">
          <a:xfrm>
            <a:off x="2611438" y="3530600"/>
            <a:ext cx="1587" cy="3460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77" name="AutoShape 21"/>
          <p:cNvCxnSpPr>
            <a:cxnSpLocks noChangeShapeType="1"/>
            <a:stCxn id="70669" idx="2"/>
            <a:endCxn id="70672" idx="0"/>
          </p:cNvCxnSpPr>
          <p:nvPr/>
        </p:nvCxnSpPr>
        <p:spPr bwMode="auto">
          <a:xfrm flipH="1">
            <a:off x="2611438" y="4845050"/>
            <a:ext cx="1587" cy="3460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78" name="AutoShape 22"/>
          <p:cNvCxnSpPr>
            <a:cxnSpLocks noChangeShapeType="1"/>
            <a:stCxn id="12" idx="2"/>
          </p:cNvCxnSpPr>
          <p:nvPr/>
        </p:nvCxnSpPr>
        <p:spPr bwMode="auto">
          <a:xfrm flipH="1">
            <a:off x="2611438" y="1958975"/>
            <a:ext cx="1225550" cy="3365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987675" y="1444625"/>
            <a:ext cx="1697038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911725" y="1444625"/>
            <a:ext cx="1244600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2668588" y="3505200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P.341 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4602163" y="2312988"/>
            <a:ext cx="42179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* =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 i="1">
                <a:latin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</a:rPr>
              <a:t>l</a:t>
            </a:r>
            <a:r>
              <a:rPr lang="en-US" altLang="zh-CN" sz="2400" b="1" i="1" baseline="30000">
                <a:latin typeface="Times New Roman" pitchFamily="18" charset="0"/>
              </a:rPr>
              <a:t>x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Q</a:t>
            </a:r>
            <a:r>
              <a:rPr lang="en-US" altLang="zh-CN" sz="2400" b="1" i="1" baseline="-25000"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同为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次多项式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 = 0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或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5497513" y="3876675"/>
            <a:ext cx="242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方程</a:t>
            </a:r>
            <a:r>
              <a:rPr lang="en-US" altLang="zh-CN" sz="2400" b="1">
                <a:latin typeface="Times New Roman" pitchFamily="18" charset="0"/>
              </a:rPr>
              <a:t>(2)</a:t>
            </a:r>
            <a:r>
              <a:rPr lang="zh-CN" altLang="en-US" sz="2400" b="1">
                <a:latin typeface="Times New Roman" pitchFamily="18" charset="0"/>
              </a:rPr>
              <a:t>的特解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*</a:t>
            </a:r>
            <a:endParaRPr lang="en-US" altLang="zh-CN" sz="2400" b="1" i="1" baseline="30000">
              <a:latin typeface="Times New Roman" pitchFamily="18" charset="0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6732588" y="1925638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P.348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6732588" y="3508375"/>
            <a:ext cx="161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待定系数法 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4970463" y="5665788"/>
            <a:ext cx="348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方程</a:t>
            </a:r>
            <a:r>
              <a:rPr lang="en-US" altLang="zh-CN" sz="2400" b="1">
                <a:latin typeface="Times New Roman" pitchFamily="18" charset="0"/>
              </a:rPr>
              <a:t>(2)</a:t>
            </a:r>
            <a:r>
              <a:rPr lang="zh-CN" altLang="en-US" sz="2400" b="1">
                <a:latin typeface="Times New Roman" pitchFamily="18" charset="0"/>
              </a:rPr>
              <a:t>的通解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* </a:t>
            </a:r>
            <a:endParaRPr lang="en-US" altLang="zh-CN" sz="2400" b="1" i="1" baseline="30000">
              <a:latin typeface="Times New Roman" pitchFamily="18" charset="0"/>
            </a:endParaRPr>
          </a:p>
        </p:txBody>
      </p:sp>
      <p:cxnSp>
        <p:nvCxnSpPr>
          <p:cNvPr id="70695" name="AutoShape 39"/>
          <p:cNvCxnSpPr>
            <a:cxnSpLocks noChangeShapeType="1"/>
            <a:stCxn id="70689" idx="2"/>
            <a:endCxn id="70691" idx="0"/>
          </p:cNvCxnSpPr>
          <p:nvPr/>
        </p:nvCxnSpPr>
        <p:spPr bwMode="auto">
          <a:xfrm>
            <a:off x="6711950" y="3500438"/>
            <a:ext cx="0" cy="37623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96" name="AutoShape 40"/>
          <p:cNvCxnSpPr>
            <a:cxnSpLocks noChangeShapeType="1"/>
            <a:stCxn id="70691" idx="2"/>
            <a:endCxn id="70694" idx="0"/>
          </p:cNvCxnSpPr>
          <p:nvPr/>
        </p:nvCxnSpPr>
        <p:spPr bwMode="auto">
          <a:xfrm>
            <a:off x="6711950" y="4333875"/>
            <a:ext cx="0" cy="1331913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97" name="AutoShape 41"/>
          <p:cNvCxnSpPr>
            <a:cxnSpLocks noChangeShapeType="1"/>
            <a:stCxn id="70672" idx="3"/>
            <a:endCxn id="70694" idx="1"/>
          </p:cNvCxnSpPr>
          <p:nvPr/>
        </p:nvCxnSpPr>
        <p:spPr bwMode="auto">
          <a:xfrm>
            <a:off x="4271963" y="5894388"/>
            <a:ext cx="6985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70698" name="AutoShape 42"/>
          <p:cNvCxnSpPr>
            <a:cxnSpLocks noChangeShapeType="1"/>
            <a:stCxn id="13" idx="2"/>
            <a:endCxn id="70689" idx="0"/>
          </p:cNvCxnSpPr>
          <p:nvPr/>
        </p:nvCxnSpPr>
        <p:spPr bwMode="auto">
          <a:xfrm>
            <a:off x="5534025" y="1958975"/>
            <a:ext cx="1177925" cy="354013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70669" grpId="0"/>
      <p:bldP spid="70672" grpId="0"/>
      <p:bldP spid="12" grpId="0" animBg="1"/>
      <p:bldP spid="13" grpId="0" animBg="1"/>
      <p:bldP spid="70688" grpId="0"/>
      <p:bldP spid="70689" grpId="0" build="p"/>
      <p:bldP spid="70691" grpId="0"/>
      <p:bldP spid="70692" grpId="0"/>
      <p:bldP spid="70693" grpId="0"/>
      <p:bldP spid="7069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7920</TotalTime>
  <Words>1957</Words>
  <Application>Microsoft Office PowerPoint</Application>
  <PresentationFormat>全屏显示(4:3)</PresentationFormat>
  <Paragraphs>272</Paragraphs>
  <Slides>20</Slides>
  <Notes>8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MathType 6.0 Equation</vt:lpstr>
      <vt:lpstr>MathType 5.0 Equation</vt:lpstr>
      <vt:lpstr>第七章    微分方程</vt:lpstr>
      <vt:lpstr>回顾：二阶线性微分方程的解的结构</vt:lpstr>
      <vt:lpstr>二阶常系数线性微分方程</vt:lpstr>
      <vt:lpstr>f (x) = Pm(x) elx 型</vt:lpstr>
      <vt:lpstr>f (x) = Pm(x) elx 型</vt:lpstr>
      <vt:lpstr>幻灯片 6</vt:lpstr>
      <vt:lpstr>解答过程</vt:lpstr>
      <vt:lpstr>幻灯片 8</vt:lpstr>
      <vt:lpstr>二阶常系数非齐次线性方程的求解步骤</vt:lpstr>
      <vt:lpstr>f (x) = Pm(x) elx 型</vt:lpstr>
      <vt:lpstr>幻灯片 11</vt:lpstr>
      <vt:lpstr>f (x) = Pm(x) elxcoswx 或 f (x) = Pm(x) elxsinwx 型</vt:lpstr>
      <vt:lpstr>§7.6的结论（补充内容）</vt:lpstr>
      <vt:lpstr>f (x) = Pm(x) elxcoswx 或 f (x) = Pm(x) elxsinwx 型</vt:lpstr>
      <vt:lpstr>幻灯片 15</vt:lpstr>
      <vt:lpstr>幻灯片 16</vt:lpstr>
      <vt:lpstr>幻灯片 17</vt:lpstr>
      <vt:lpstr>f (x) = elx [Pl(1)(x) coswx + Pn(2)(x) sinwx] 型</vt:lpstr>
      <vt:lpstr>P.334定理4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602</cp:revision>
  <dcterms:created xsi:type="dcterms:W3CDTF">2010-09-04T05:21:04Z</dcterms:created>
  <dcterms:modified xsi:type="dcterms:W3CDTF">2022-12-18T01:06:27Z</dcterms:modified>
</cp:coreProperties>
</file>