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emf"/><Relationship Id="rId6" Type="http://schemas.openxmlformats.org/officeDocument/2006/relationships/image" Target="../media/image111.w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emf"/><Relationship Id="rId7" Type="http://schemas.openxmlformats.org/officeDocument/2006/relationships/image" Target="../media/image119.w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emf"/><Relationship Id="rId9" Type="http://schemas.openxmlformats.org/officeDocument/2006/relationships/image" Target="../media/image12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emf"/><Relationship Id="rId7" Type="http://schemas.openxmlformats.org/officeDocument/2006/relationships/image" Target="../media/image129.w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emf"/><Relationship Id="rId9" Type="http://schemas.openxmlformats.org/officeDocument/2006/relationships/image" Target="../media/image1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e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43.wmf"/><Relationship Id="rId7" Type="http://schemas.openxmlformats.org/officeDocument/2006/relationships/image" Target="../media/image138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wmf"/><Relationship Id="rId9" Type="http://schemas.openxmlformats.org/officeDocument/2006/relationships/image" Target="../media/image14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50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49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48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80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9.wmf"/><Relationship Id="rId17" Type="http://schemas.openxmlformats.org/officeDocument/2006/relationships/image" Target="../media/image151.wmf"/><Relationship Id="rId2" Type="http://schemas.openxmlformats.org/officeDocument/2006/relationships/image" Target="../media/image169.wmf"/><Relationship Id="rId16" Type="http://schemas.openxmlformats.org/officeDocument/2006/relationships/image" Target="../media/image150.wmf"/><Relationship Id="rId1" Type="http://schemas.openxmlformats.org/officeDocument/2006/relationships/image" Target="../media/image159.wmf"/><Relationship Id="rId6" Type="http://schemas.openxmlformats.org/officeDocument/2006/relationships/image" Target="../media/image173.wmf"/><Relationship Id="rId11" Type="http://schemas.openxmlformats.org/officeDocument/2006/relationships/image" Target="../media/image178.wmf"/><Relationship Id="rId5" Type="http://schemas.openxmlformats.org/officeDocument/2006/relationships/image" Target="../media/image172.wmf"/><Relationship Id="rId15" Type="http://schemas.openxmlformats.org/officeDocument/2006/relationships/image" Target="../media/image149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9.wmf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e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emf"/><Relationship Id="rId10" Type="http://schemas.openxmlformats.org/officeDocument/2006/relationships/image" Target="../media/image45.wmf"/><Relationship Id="rId4" Type="http://schemas.openxmlformats.org/officeDocument/2006/relationships/image" Target="../media/image39.e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emf"/><Relationship Id="rId7" Type="http://schemas.openxmlformats.org/officeDocument/2006/relationships/image" Target="../media/image56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emf"/><Relationship Id="rId10" Type="http://schemas.openxmlformats.org/officeDocument/2006/relationships/image" Target="../media/image59.wmf"/><Relationship Id="rId4" Type="http://schemas.openxmlformats.org/officeDocument/2006/relationships/image" Target="../media/image53.emf"/><Relationship Id="rId9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60.wmf"/><Relationship Id="rId3" Type="http://schemas.openxmlformats.org/officeDocument/2006/relationships/image" Target="../media/image63.emf"/><Relationship Id="rId7" Type="http://schemas.openxmlformats.org/officeDocument/2006/relationships/image" Target="../media/image46.wmf"/><Relationship Id="rId12" Type="http://schemas.openxmlformats.org/officeDocument/2006/relationships/image" Target="../media/image69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57.wmf"/><Relationship Id="rId5" Type="http://schemas.openxmlformats.org/officeDocument/2006/relationships/image" Target="../media/image65.emf"/><Relationship Id="rId15" Type="http://schemas.openxmlformats.org/officeDocument/2006/relationships/image" Target="../media/image42.wmf"/><Relationship Id="rId10" Type="http://schemas.openxmlformats.org/officeDocument/2006/relationships/image" Target="../media/image68.wmf"/><Relationship Id="rId4" Type="http://schemas.openxmlformats.org/officeDocument/2006/relationships/image" Target="../media/image64.emf"/><Relationship Id="rId9" Type="http://schemas.openxmlformats.org/officeDocument/2006/relationships/image" Target="../media/image49.wmf"/><Relationship Id="rId14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60.wmf"/><Relationship Id="rId3" Type="http://schemas.openxmlformats.org/officeDocument/2006/relationships/image" Target="../media/image73.e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" Type="http://schemas.openxmlformats.org/officeDocument/2006/relationships/image" Target="../media/image72.emf"/><Relationship Id="rId16" Type="http://schemas.openxmlformats.org/officeDocument/2006/relationships/image" Target="../media/image85.w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emf"/><Relationship Id="rId15" Type="http://schemas.openxmlformats.org/officeDocument/2006/relationships/image" Target="../media/image84.wmf"/><Relationship Id="rId10" Type="http://schemas.openxmlformats.org/officeDocument/2006/relationships/image" Target="../media/image80.wmf"/><Relationship Id="rId4" Type="http://schemas.openxmlformats.org/officeDocument/2006/relationships/image" Target="../media/image74.emf"/><Relationship Id="rId9" Type="http://schemas.openxmlformats.org/officeDocument/2006/relationships/image" Target="../media/image79.wmf"/><Relationship Id="rId14" Type="http://schemas.openxmlformats.org/officeDocument/2006/relationships/image" Target="../media/image8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8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81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5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53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626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519176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smtClean="0">
                <a:solidFill>
                  <a:srgbClr val="0000CC"/>
                </a:solidFill>
                <a:ea typeface="华文行楷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2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7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5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3.w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07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05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3.wmf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10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12.wmf"/><Relationship Id="rId2" Type="http://schemas.openxmlformats.org/officeDocument/2006/relationships/vmlDrawing" Target="../drawings/vmlDrawing10.vml"/><Relationship Id="rId16" Type="http://schemas.openxmlformats.org/officeDocument/2006/relationships/oleObject" Target="../embeddings/oleObject115.bin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8.emf"/><Relationship Id="rId14" Type="http://schemas.openxmlformats.org/officeDocument/2006/relationships/oleObject" Target="../embeddings/oleObject1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2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21.wmf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9.wmf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6.emf"/><Relationship Id="rId5" Type="http://schemas.openxmlformats.org/officeDocument/2006/relationships/image" Target="../media/image113.emf"/><Relationship Id="rId15" Type="http://schemas.openxmlformats.org/officeDocument/2006/relationships/image" Target="../media/image118.wmf"/><Relationship Id="rId23" Type="http://schemas.openxmlformats.org/officeDocument/2006/relationships/image" Target="../media/image122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5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3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31.wmf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9.wmf"/><Relationship Id="rId2" Type="http://schemas.openxmlformats.org/officeDocument/2006/relationships/vmlDrawing" Target="../drawings/vmlDrawing12.v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5" Type="http://schemas.openxmlformats.org/officeDocument/2006/relationships/image" Target="../media/image128.w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2.bin"/><Relationship Id="rId2" Type="http://schemas.openxmlformats.org/officeDocument/2006/relationships/vmlDrawing" Target="../drawings/vmlDrawing13.vml"/><Relationship Id="rId16" Type="http://schemas.openxmlformats.org/officeDocument/2006/relationships/image" Target="../media/image138.wmf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5.emf"/><Relationship Id="rId4" Type="http://schemas.openxmlformats.org/officeDocument/2006/relationships/image" Target="../media/image140.jpeg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38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51.bin"/><Relationship Id="rId7" Type="http://schemas.openxmlformats.org/officeDocument/2006/relationships/image" Target="../media/image142.wmf"/><Relationship Id="rId12" Type="http://schemas.openxmlformats.org/officeDocument/2006/relationships/image" Target="../media/image140.jpeg"/><Relationship Id="rId17" Type="http://schemas.openxmlformats.org/officeDocument/2006/relationships/oleObject" Target="../embeddings/oleObject149.bin"/><Relationship Id="rId2" Type="http://schemas.openxmlformats.org/officeDocument/2006/relationships/vmlDrawing" Target="../drawings/vmlDrawing14.vml"/><Relationship Id="rId16" Type="http://schemas.openxmlformats.org/officeDocument/2006/relationships/image" Target="../media/image146.emf"/><Relationship Id="rId20" Type="http://schemas.openxmlformats.org/officeDocument/2006/relationships/image" Target="../media/image139.wmf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oleObject" Target="../embeddings/oleObject148.bin"/><Relationship Id="rId10" Type="http://schemas.openxmlformats.org/officeDocument/2006/relationships/oleObject" Target="../embeddings/oleObject146.bin"/><Relationship Id="rId19" Type="http://schemas.openxmlformats.org/officeDocument/2006/relationships/oleObject" Target="../embeddings/oleObject150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3.wmf"/><Relationship Id="rId14" Type="http://schemas.openxmlformats.org/officeDocument/2006/relationships/image" Target="../media/image145.emf"/><Relationship Id="rId22" Type="http://schemas.openxmlformats.org/officeDocument/2006/relationships/image" Target="../media/image1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58.bin"/><Relationship Id="rId26" Type="http://schemas.openxmlformats.org/officeDocument/2006/relationships/image" Target="../media/image157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60.bin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53.wmf"/><Relationship Id="rId25" Type="http://schemas.openxmlformats.org/officeDocument/2006/relationships/oleObject" Target="../embeddings/oleObject162.bin"/><Relationship Id="rId2" Type="http://schemas.openxmlformats.org/officeDocument/2006/relationships/vmlDrawing" Target="../drawings/vmlDrawing15.vml"/><Relationship Id="rId16" Type="http://schemas.openxmlformats.org/officeDocument/2006/relationships/oleObject" Target="../embeddings/oleObject157.bin"/><Relationship Id="rId20" Type="http://schemas.openxmlformats.org/officeDocument/2006/relationships/image" Target="../media/image154.wmf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0.wmf"/><Relationship Id="rId24" Type="http://schemas.openxmlformats.org/officeDocument/2006/relationships/image" Target="../media/image156.wmf"/><Relationship Id="rId5" Type="http://schemas.openxmlformats.org/officeDocument/2006/relationships/image" Target="../media/image158.jpeg"/><Relationship Id="rId15" Type="http://schemas.openxmlformats.org/officeDocument/2006/relationships/image" Target="../media/image152.wmf"/><Relationship Id="rId23" Type="http://schemas.openxmlformats.org/officeDocument/2006/relationships/oleObject" Target="../embeddings/oleObject161.bin"/><Relationship Id="rId10" Type="http://schemas.openxmlformats.org/officeDocument/2006/relationships/oleObject" Target="../embeddings/oleObject154.bin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35.jpeg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6.bin"/><Relationship Id="rId22" Type="http://schemas.openxmlformats.org/officeDocument/2006/relationships/image" Target="../media/image1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67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65.wmf"/><Relationship Id="rId25" Type="http://schemas.openxmlformats.org/officeDocument/2006/relationships/image" Target="../media/image158.jpeg"/><Relationship Id="rId33" Type="http://schemas.openxmlformats.org/officeDocument/2006/relationships/image" Target="../media/image151.wmf"/><Relationship Id="rId2" Type="http://schemas.openxmlformats.org/officeDocument/2006/relationships/vmlDrawing" Target="../drawings/vmlDrawing16.v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49.wmf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2.wmf"/><Relationship Id="rId24" Type="http://schemas.openxmlformats.org/officeDocument/2006/relationships/image" Target="../media/image35.jpeg"/><Relationship Id="rId32" Type="http://schemas.openxmlformats.org/officeDocument/2006/relationships/oleObject" Target="../embeddings/oleObject176.bin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23" Type="http://schemas.openxmlformats.org/officeDocument/2006/relationships/image" Target="../media/image168.wmf"/><Relationship Id="rId28" Type="http://schemas.openxmlformats.org/officeDocument/2006/relationships/oleObject" Target="../embeddings/oleObject174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66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84.bin"/><Relationship Id="rId26" Type="http://schemas.openxmlformats.org/officeDocument/2006/relationships/image" Target="../media/image35.jpeg"/><Relationship Id="rId39" Type="http://schemas.openxmlformats.org/officeDocument/2006/relationships/image" Target="../media/image151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76.wmf"/><Relationship Id="rId34" Type="http://schemas.openxmlformats.org/officeDocument/2006/relationships/oleObject" Target="../embeddings/oleObject191.bin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74.wmf"/><Relationship Id="rId25" Type="http://schemas.openxmlformats.org/officeDocument/2006/relationships/image" Target="../media/image178.wmf"/><Relationship Id="rId33" Type="http://schemas.openxmlformats.org/officeDocument/2006/relationships/image" Target="../media/image148.wmf"/><Relationship Id="rId38" Type="http://schemas.openxmlformats.org/officeDocument/2006/relationships/oleObject" Target="../embeddings/oleObject193.bin"/><Relationship Id="rId2" Type="http://schemas.openxmlformats.org/officeDocument/2006/relationships/vmlDrawing" Target="../drawings/vmlDrawing17.v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oleObject" Target="../embeddings/oleObject189.bin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71.wmf"/><Relationship Id="rId24" Type="http://schemas.openxmlformats.org/officeDocument/2006/relationships/oleObject" Target="../embeddings/oleObject187.bin"/><Relationship Id="rId32" Type="http://schemas.openxmlformats.org/officeDocument/2006/relationships/oleObject" Target="../embeddings/oleObject190.bin"/><Relationship Id="rId37" Type="http://schemas.openxmlformats.org/officeDocument/2006/relationships/image" Target="../media/image150.wmf"/><Relationship Id="rId5" Type="http://schemas.openxmlformats.org/officeDocument/2006/relationships/image" Target="../media/image159.wmf"/><Relationship Id="rId15" Type="http://schemas.openxmlformats.org/officeDocument/2006/relationships/image" Target="../media/image173.wmf"/><Relationship Id="rId23" Type="http://schemas.openxmlformats.org/officeDocument/2006/relationships/image" Target="../media/image177.wmf"/><Relationship Id="rId28" Type="http://schemas.openxmlformats.org/officeDocument/2006/relationships/image" Target="../media/image179.wmf"/><Relationship Id="rId36" Type="http://schemas.openxmlformats.org/officeDocument/2006/relationships/oleObject" Target="../embeddings/oleObject192.bin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75.wmf"/><Relationship Id="rId31" Type="http://schemas.openxmlformats.org/officeDocument/2006/relationships/image" Target="../media/image158.jpeg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80.wmf"/><Relationship Id="rId35" Type="http://schemas.openxmlformats.org/officeDocument/2006/relationships/image" Target="../media/image1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1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5.wmf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31" Type="http://schemas.openxmlformats.org/officeDocument/2006/relationships/image" Target="../media/image26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1.bin"/><Relationship Id="rId2" Type="http://schemas.openxmlformats.org/officeDocument/2006/relationships/vmlDrawing" Target="../drawings/vmlDrawing3.v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vmlDrawing" Target="../drawings/vmlDrawing4.v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5.bin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7.w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e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vmlDrawing" Target="../drawings/vmlDrawing5.v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4.emf"/><Relationship Id="rId22" Type="http://schemas.openxmlformats.org/officeDocument/2006/relationships/image" Target="../media/image5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46.wmf"/><Relationship Id="rId26" Type="http://schemas.openxmlformats.org/officeDocument/2006/relationships/image" Target="../media/image57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vmlDrawing" Target="../drawings/vmlDrawing6.vml"/><Relationship Id="rId16" Type="http://schemas.openxmlformats.org/officeDocument/2006/relationships/image" Target="../media/image66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70.bin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9.wmf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e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81.bin"/><Relationship Id="rId34" Type="http://schemas.openxmlformats.org/officeDocument/2006/relationships/image" Target="../media/image84.wmf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86.wmf"/><Relationship Id="rId2" Type="http://schemas.openxmlformats.org/officeDocument/2006/relationships/vmlDrawing" Target="../drawings/vmlDrawing7.v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85.bin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0.wmf"/><Relationship Id="rId32" Type="http://schemas.openxmlformats.org/officeDocument/2006/relationships/image" Target="../media/image83.wmf"/><Relationship Id="rId37" Type="http://schemas.openxmlformats.org/officeDocument/2006/relationships/oleObject" Target="../embeddings/oleObject89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82.wmf"/><Relationship Id="rId36" Type="http://schemas.openxmlformats.org/officeDocument/2006/relationships/image" Target="../media/image85.w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5.e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60.wmf"/><Relationship Id="rId35" Type="http://schemas.openxmlformats.org/officeDocument/2006/relationships/oleObject" Target="../embeddings/oleObject8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ChangeArrowheads="1"/>
          </p:cNvSpPr>
          <p:nvPr/>
        </p:nvSpPr>
        <p:spPr bwMode="auto">
          <a:xfrm>
            <a:off x="5257800" y="1524000"/>
            <a:ext cx="2514600" cy="533400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§3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条件分布</a:t>
            </a: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643" name="Text Box 3"/>
          <p:cNvSpPr txBox="1">
            <a:spLocks noChangeArrowheads="1"/>
          </p:cNvSpPr>
          <p:nvPr/>
        </p:nvSpPr>
        <p:spPr bwMode="auto">
          <a:xfrm>
            <a:off x="4114801" y="2752344"/>
            <a:ext cx="5671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一、二维离散型随机变量的条件分布律   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4114801" y="3505200"/>
            <a:ext cx="5279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二、二维连续型随机变量的条件分布  </a:t>
            </a:r>
          </a:p>
        </p:txBody>
      </p:sp>
    </p:spTree>
    <p:extLst>
      <p:ext uri="{BB962C8B-B14F-4D97-AF65-F5344CB8AC3E}">
        <p14:creationId xmlns:p14="http://schemas.microsoft.com/office/powerpoint/2010/main" val="2140974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992313" y="844551"/>
            <a:ext cx="5211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二、二维连续型随机变量的条件分布 </a:t>
            </a:r>
          </a:p>
        </p:txBody>
      </p:sp>
      <p:sp>
        <p:nvSpPr>
          <p:cNvPr id="850947" name="Text Box 3"/>
          <p:cNvSpPr txBox="1">
            <a:spLocks noChangeArrowheads="1"/>
          </p:cNvSpPr>
          <p:nvPr/>
        </p:nvSpPr>
        <p:spPr bwMode="auto">
          <a:xfrm>
            <a:off x="2495550" y="1425575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对于二维连续型随机变量，由于对任一特定值</a:t>
            </a:r>
            <a:r>
              <a:rPr lang="en-US" altLang="zh-CN" i="1"/>
              <a:t>x</a:t>
            </a:r>
            <a:r>
              <a:rPr lang="zh-CN" altLang="en-US"/>
              <a:t>或</a:t>
            </a:r>
            <a:r>
              <a:rPr lang="en-US" altLang="zh-CN" i="1"/>
              <a:t>y</a:t>
            </a:r>
            <a:r>
              <a:rPr lang="zh-CN" altLang="en-US"/>
              <a:t>，均有</a:t>
            </a:r>
          </a:p>
        </p:txBody>
      </p:sp>
      <p:grpSp>
        <p:nvGrpSpPr>
          <p:cNvPr id="850948" name="Group 4"/>
          <p:cNvGrpSpPr>
            <a:grpSpLocks/>
          </p:cNvGrpSpPr>
          <p:nvPr/>
        </p:nvGrpSpPr>
        <p:grpSpPr bwMode="auto">
          <a:xfrm>
            <a:off x="2019301" y="1928813"/>
            <a:ext cx="3548063" cy="457200"/>
            <a:chOff x="312" y="1071"/>
            <a:chExt cx="2235" cy="288"/>
          </a:xfrm>
        </p:grpSpPr>
        <p:graphicFrame>
          <p:nvGraphicFramePr>
            <p:cNvPr id="65563" name="Object 5"/>
            <p:cNvGraphicFramePr>
              <a:graphicFrameLocks noChangeAspect="1"/>
            </p:cNvGraphicFramePr>
            <p:nvPr/>
          </p:nvGraphicFramePr>
          <p:xfrm>
            <a:off x="312" y="1117"/>
            <a:ext cx="10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公式" r:id="rId4" imgW="1714500" imgH="342900" progId="Equation.3">
                    <p:embed/>
                  </p:oleObj>
                </mc:Choice>
                <mc:Fallback>
                  <p:oleObj name="公式" r:id="rId4" imgW="1714500" imgH="342900" progId="Equation.3">
                    <p:embed/>
                    <p:pic>
                      <p:nvPicPr>
                        <p:cNvPr id="6556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117"/>
                          <a:ext cx="10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4" name="Object 6"/>
            <p:cNvGraphicFramePr>
              <a:graphicFrameLocks noChangeAspect="1"/>
            </p:cNvGraphicFramePr>
            <p:nvPr/>
          </p:nvGraphicFramePr>
          <p:xfrm>
            <a:off x="1507" y="1117"/>
            <a:ext cx="10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公式" r:id="rId6" imgW="1651000" imgH="342900" progId="Equation.3">
                    <p:embed/>
                  </p:oleObj>
                </mc:Choice>
                <mc:Fallback>
                  <p:oleObj name="公式" r:id="rId6" imgW="1651000" imgH="342900" progId="Equation.3">
                    <p:embed/>
                    <p:pic>
                      <p:nvPicPr>
                        <p:cNvPr id="6556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1117"/>
                          <a:ext cx="104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5" name="Text Box 7"/>
            <p:cNvSpPr txBox="1">
              <a:spLocks noChangeArrowheads="1"/>
            </p:cNvSpPr>
            <p:nvPr/>
          </p:nvSpPr>
          <p:spPr bwMode="auto">
            <a:xfrm>
              <a:off x="1292" y="107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及</a:t>
              </a:r>
            </a:p>
          </p:txBody>
        </p:sp>
      </p:grpSp>
      <p:sp>
        <p:nvSpPr>
          <p:cNvPr id="850952" name="Text Box 8"/>
          <p:cNvSpPr txBox="1">
            <a:spLocks noChangeArrowheads="1"/>
          </p:cNvSpPr>
          <p:nvPr/>
        </p:nvSpPr>
        <p:spPr bwMode="auto">
          <a:xfrm>
            <a:off x="5519738" y="1857375"/>
            <a:ext cx="484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，故对二维连续型随机变量，不能</a:t>
            </a:r>
          </a:p>
        </p:txBody>
      </p:sp>
      <p:sp>
        <p:nvSpPr>
          <p:cNvPr id="850953" name="Text Box 9"/>
          <p:cNvSpPr txBox="1">
            <a:spLocks noChangeArrowheads="1"/>
          </p:cNvSpPr>
          <p:nvPr/>
        </p:nvSpPr>
        <p:spPr bwMode="auto">
          <a:xfrm>
            <a:off x="1919288" y="2433638"/>
            <a:ext cx="592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直接套用条件概率来定义条件概率分布。</a:t>
            </a:r>
          </a:p>
        </p:txBody>
      </p:sp>
      <p:sp>
        <p:nvSpPr>
          <p:cNvPr id="850954" name="Text Box 10"/>
          <p:cNvSpPr txBox="1">
            <a:spLocks noChangeArrowheads="1"/>
          </p:cNvSpPr>
          <p:nvPr/>
        </p:nvSpPr>
        <p:spPr bwMode="auto">
          <a:xfrm>
            <a:off x="2330450" y="3124200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下面我们利用</a:t>
            </a:r>
            <a:r>
              <a:rPr lang="zh-CN" altLang="en-US">
                <a:solidFill>
                  <a:srgbClr val="3333FF"/>
                </a:solidFill>
              </a:rPr>
              <a:t>极限</a:t>
            </a:r>
            <a:r>
              <a:rPr lang="zh-CN" altLang="en-US"/>
              <a:t>来定义二维连续型随机变量的条件分布：</a:t>
            </a:r>
          </a:p>
        </p:txBody>
      </p:sp>
      <p:grpSp>
        <p:nvGrpSpPr>
          <p:cNvPr id="850974" name="Group 30"/>
          <p:cNvGrpSpPr>
            <a:grpSpLocks/>
          </p:cNvGrpSpPr>
          <p:nvPr/>
        </p:nvGrpSpPr>
        <p:grpSpPr bwMode="auto">
          <a:xfrm>
            <a:off x="2362200" y="3810004"/>
            <a:ext cx="6705600" cy="461963"/>
            <a:chOff x="528" y="2400"/>
            <a:chExt cx="4224" cy="291"/>
          </a:xfrm>
        </p:grpSpPr>
        <p:sp>
          <p:nvSpPr>
            <p:cNvPr id="65559" name="Text Box 12"/>
            <p:cNvSpPr txBox="1">
              <a:spLocks noChangeArrowheads="1"/>
            </p:cNvSpPr>
            <p:nvPr/>
          </p:nvSpPr>
          <p:spPr bwMode="auto">
            <a:xfrm>
              <a:off x="528" y="2400"/>
              <a:ext cx="30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           的</a:t>
              </a:r>
              <a:r>
                <a:rPr lang="zh-CN" altLang="en-US" dirty="0" smtClean="0"/>
                <a:t>联合密度函数</a:t>
              </a:r>
              <a:r>
                <a:rPr lang="zh-CN" altLang="en-US" dirty="0"/>
                <a:t>为             </a:t>
              </a:r>
              <a:r>
                <a:rPr lang="en-US" altLang="zh-CN" dirty="0"/>
                <a:t>,</a:t>
              </a:r>
            </a:p>
          </p:txBody>
        </p:sp>
        <p:graphicFrame>
          <p:nvGraphicFramePr>
            <p:cNvPr id="65560" name="Object 13"/>
            <p:cNvGraphicFramePr>
              <a:graphicFrameLocks noChangeAspect="1"/>
            </p:cNvGraphicFramePr>
            <p:nvPr/>
          </p:nvGraphicFramePr>
          <p:xfrm>
            <a:off x="768" y="2448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公式" r:id="rId8" imgW="837836" imgH="342751" progId="Equation.3">
                    <p:embed/>
                  </p:oleObj>
                </mc:Choice>
                <mc:Fallback>
                  <p:oleObj name="公式" r:id="rId8" imgW="837836" imgH="342751" progId="Equation.3">
                    <p:embed/>
                    <p:pic>
                      <p:nvPicPr>
                        <p:cNvPr id="6556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48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1" name="Object 14"/>
            <p:cNvGraphicFramePr>
              <a:graphicFrameLocks noChangeAspect="1"/>
            </p:cNvGraphicFramePr>
            <p:nvPr/>
          </p:nvGraphicFramePr>
          <p:xfrm>
            <a:off x="2832" y="2448"/>
            <a:ext cx="6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公式" r:id="rId10" imgW="977476" imgH="342751" progId="Equation.3">
                    <p:embed/>
                  </p:oleObj>
                </mc:Choice>
                <mc:Fallback>
                  <p:oleObj name="公式" r:id="rId10" imgW="977476" imgH="342751" progId="Equation.3">
                    <p:embed/>
                    <p:pic>
                      <p:nvPicPr>
                        <p:cNvPr id="6556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48"/>
                          <a:ext cx="6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2" name="Text Box 15"/>
            <p:cNvSpPr txBox="1">
              <a:spLocks noChangeArrowheads="1"/>
            </p:cNvSpPr>
            <p:nvPr/>
          </p:nvSpPr>
          <p:spPr bwMode="auto">
            <a:xfrm>
              <a:off x="3552" y="24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边缘密度</a:t>
              </a:r>
            </a:p>
          </p:txBody>
        </p:sp>
      </p:grpSp>
      <p:graphicFrame>
        <p:nvGraphicFramePr>
          <p:cNvPr id="850960" name="Object 16"/>
          <p:cNvGraphicFramePr>
            <a:graphicFrameLocks noChangeAspect="1"/>
          </p:cNvGraphicFramePr>
          <p:nvPr/>
        </p:nvGraphicFramePr>
        <p:xfrm>
          <a:off x="4032250" y="4343400"/>
          <a:ext cx="273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公式" r:id="rId12" imgW="2730500" imgH="596900" progId="Equation.3">
                  <p:embed/>
                </p:oleObj>
              </mc:Choice>
              <mc:Fallback>
                <p:oleObj name="公式" r:id="rId12" imgW="2730500" imgH="596900" progId="Equation.3">
                  <p:embed/>
                  <p:pic>
                    <p:nvPicPr>
                      <p:cNvPr id="8509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343400"/>
                        <a:ext cx="273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961" name="Group 17"/>
          <p:cNvGrpSpPr>
            <a:grpSpLocks/>
          </p:cNvGrpSpPr>
          <p:nvPr/>
        </p:nvGrpSpPr>
        <p:grpSpPr bwMode="auto">
          <a:xfrm>
            <a:off x="8153400" y="5105400"/>
            <a:ext cx="2514600" cy="463550"/>
            <a:chOff x="4272" y="2928"/>
            <a:chExt cx="1584" cy="292"/>
          </a:xfrm>
        </p:grpSpPr>
        <p:sp>
          <p:nvSpPr>
            <p:cNvPr id="65557" name="Text Box 18"/>
            <p:cNvSpPr txBox="1">
              <a:spLocks noChangeArrowheads="1"/>
            </p:cNvSpPr>
            <p:nvPr/>
          </p:nvSpPr>
          <p:spPr bwMode="auto">
            <a:xfrm>
              <a:off x="4272" y="2928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在条件         下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65558" name="Object 19"/>
            <p:cNvGraphicFramePr>
              <a:graphicFrameLocks noChangeAspect="1"/>
            </p:cNvGraphicFramePr>
            <p:nvPr/>
          </p:nvGraphicFramePr>
          <p:xfrm>
            <a:off x="4884" y="3004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公式" r:id="rId14" imgW="748975" imgH="342751" progId="Equation.3">
                    <p:embed/>
                  </p:oleObj>
                </mc:Choice>
                <mc:Fallback>
                  <p:oleObj name="公式" r:id="rId14" imgW="748975" imgH="342751" progId="Equation.3">
                    <p:embed/>
                    <p:pic>
                      <p:nvPicPr>
                        <p:cNvPr id="6555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3004"/>
                          <a:ext cx="4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964" name="Group 20"/>
          <p:cNvGrpSpPr>
            <a:grpSpLocks/>
          </p:cNvGrpSpPr>
          <p:nvPr/>
        </p:nvGrpSpPr>
        <p:grpSpPr bwMode="auto">
          <a:xfrm>
            <a:off x="1981201" y="5715000"/>
            <a:ext cx="6416675" cy="457200"/>
            <a:chOff x="614" y="3338"/>
            <a:chExt cx="4042" cy="288"/>
          </a:xfrm>
        </p:grpSpPr>
        <p:sp>
          <p:nvSpPr>
            <p:cNvPr id="65555" name="Text Box 21"/>
            <p:cNvSpPr txBox="1">
              <a:spLocks noChangeArrowheads="1"/>
            </p:cNvSpPr>
            <p:nvPr/>
          </p:nvSpPr>
          <p:spPr bwMode="auto">
            <a:xfrm>
              <a:off x="614" y="3338"/>
              <a:ext cx="4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连续型随机变量   的条件分布函数定义为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65556" name="Object 22"/>
            <p:cNvGraphicFramePr>
              <a:graphicFrameLocks noChangeAspect="1"/>
            </p:cNvGraphicFramePr>
            <p:nvPr/>
          </p:nvGraphicFramePr>
          <p:xfrm>
            <a:off x="1988" y="3428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公式" r:id="rId16" imgW="304536" imgH="266469" progId="Equation.3">
                    <p:embed/>
                  </p:oleObj>
                </mc:Choice>
                <mc:Fallback>
                  <p:oleObj name="公式" r:id="rId16" imgW="304536" imgH="266469" progId="Equation.3">
                    <p:embed/>
                    <p:pic>
                      <p:nvPicPr>
                        <p:cNvPr id="6555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3428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967" name="Group 23"/>
          <p:cNvGrpSpPr>
            <a:grpSpLocks/>
          </p:cNvGrpSpPr>
          <p:nvPr/>
        </p:nvGrpSpPr>
        <p:grpSpPr bwMode="auto">
          <a:xfrm>
            <a:off x="1981201" y="5105400"/>
            <a:ext cx="3902075" cy="463550"/>
            <a:chOff x="192" y="3216"/>
            <a:chExt cx="2458" cy="292"/>
          </a:xfrm>
        </p:grpSpPr>
        <p:sp>
          <p:nvSpPr>
            <p:cNvPr id="65553" name="Text Box 24"/>
            <p:cNvSpPr txBox="1">
              <a:spLocks noChangeArrowheads="1"/>
            </p:cNvSpPr>
            <p:nvPr/>
          </p:nvSpPr>
          <p:spPr bwMode="auto">
            <a:xfrm>
              <a:off x="192" y="3216"/>
              <a:ext cx="2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             连续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65554" name="Object 25"/>
            <p:cNvGraphicFramePr>
              <a:graphicFrameLocks noChangeAspect="1"/>
            </p:cNvGraphicFramePr>
            <p:nvPr/>
          </p:nvGraphicFramePr>
          <p:xfrm>
            <a:off x="424" y="3276"/>
            <a:ext cx="11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公式" r:id="rId18" imgW="1828800" imgH="368300" progId="Equation.3">
                    <p:embed/>
                  </p:oleObj>
                </mc:Choice>
                <mc:Fallback>
                  <p:oleObj name="公式" r:id="rId18" imgW="1828800" imgH="368300" progId="Equation.3">
                    <p:embed/>
                    <p:pic>
                      <p:nvPicPr>
                        <p:cNvPr id="6555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3276"/>
                          <a:ext cx="11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970" name="Group 26"/>
          <p:cNvGrpSpPr>
            <a:grpSpLocks/>
          </p:cNvGrpSpPr>
          <p:nvPr/>
        </p:nvGrpSpPr>
        <p:grpSpPr bwMode="auto">
          <a:xfrm>
            <a:off x="4953001" y="5105400"/>
            <a:ext cx="3521075" cy="463550"/>
            <a:chOff x="2064" y="3216"/>
            <a:chExt cx="2218" cy="292"/>
          </a:xfrm>
        </p:grpSpPr>
        <p:sp>
          <p:nvSpPr>
            <p:cNvPr id="65550" name="Text Box 27"/>
            <p:cNvSpPr txBox="1">
              <a:spLocks noChangeArrowheads="1"/>
            </p:cNvSpPr>
            <p:nvPr/>
          </p:nvSpPr>
          <p:spPr bwMode="auto">
            <a:xfrm>
              <a:off x="2064" y="3216"/>
              <a:ext cx="2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则对使                 的点  </a:t>
              </a:r>
              <a:r>
                <a:rPr lang="zh-CN" altLang="en-US" i="1"/>
                <a:t> 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65551" name="Object 28"/>
            <p:cNvGraphicFramePr>
              <a:graphicFrameLocks noChangeAspect="1"/>
            </p:cNvGraphicFramePr>
            <p:nvPr/>
          </p:nvGraphicFramePr>
          <p:xfrm>
            <a:off x="2688" y="3276"/>
            <a:ext cx="7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公式" r:id="rId20" imgW="1231366" imgH="368140" progId="Equation.3">
                    <p:embed/>
                  </p:oleObj>
                </mc:Choice>
                <mc:Fallback>
                  <p:oleObj name="公式" r:id="rId20" imgW="1231366" imgH="368140" progId="Equation.3">
                    <p:embed/>
                    <p:pic>
                      <p:nvPicPr>
                        <p:cNvPr id="6555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76"/>
                          <a:ext cx="7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29"/>
            <p:cNvGraphicFramePr>
              <a:graphicFrameLocks noChangeAspect="1"/>
            </p:cNvGraphicFramePr>
            <p:nvPr/>
          </p:nvGraphicFramePr>
          <p:xfrm>
            <a:off x="3888" y="331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公式" r:id="rId22" imgW="228600" imgH="279400" progId="Equation.3">
                    <p:embed/>
                  </p:oleObj>
                </mc:Choice>
                <mc:Fallback>
                  <p:oleObj name="公式" r:id="rId22" imgW="228600" imgH="279400" progId="Equation.3">
                    <p:embed/>
                    <p:pic>
                      <p:nvPicPr>
                        <p:cNvPr id="6555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90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0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0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850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850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850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0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0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0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0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0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5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/>
      <p:bldP spid="850952" grpId="0"/>
      <p:bldP spid="850953" grpId="0"/>
      <p:bldP spid="8509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ChangeArrowheads="1"/>
          </p:cNvSpPr>
          <p:nvPr/>
        </p:nvSpPr>
        <p:spPr bwMode="auto">
          <a:xfrm>
            <a:off x="3048000" y="5562600"/>
            <a:ext cx="3657600" cy="990600"/>
          </a:xfrm>
          <a:prstGeom prst="rect">
            <a:avLst/>
          </a:prstGeom>
          <a:solidFill>
            <a:srgbClr val="00FFCC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527300" y="838200"/>
          <a:ext cx="213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4" imgW="2133600" imgH="342900" progId="Equation.3">
                  <p:embed/>
                </p:oleObj>
              </mc:Choice>
              <mc:Fallback>
                <p:oleObj name="公式" r:id="rId4" imgW="2133600" imgH="34290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838200"/>
                        <a:ext cx="213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2" name="Object 4"/>
          <p:cNvGraphicFramePr>
            <a:graphicFrameLocks noChangeAspect="1"/>
          </p:cNvGraphicFramePr>
          <p:nvPr/>
        </p:nvGraphicFramePr>
        <p:xfrm>
          <a:off x="4648200" y="838200"/>
          <a:ext cx="4102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6" imgW="4102100" imgH="533400" progId="Equation.3">
                  <p:embed/>
                </p:oleObj>
              </mc:Choice>
              <mc:Fallback>
                <p:oleObj name="公式" r:id="rId6" imgW="4102100" imgH="533400" progId="Equation.3">
                  <p:embed/>
                  <p:pic>
                    <p:nvPicPr>
                      <p:cNvPr id="851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4102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2222500" y="1447800"/>
          <a:ext cx="406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8" imgW="4064000" imgH="787400" progId="Equation.3">
                  <p:embed/>
                </p:oleObj>
              </mc:Choice>
              <mc:Fallback>
                <p:oleObj name="公式" r:id="rId8" imgW="4064000" imgH="787400" progId="Equation.3">
                  <p:embed/>
                  <p:pic>
                    <p:nvPicPr>
                      <p:cNvPr id="85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447800"/>
                        <a:ext cx="406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4" name="Object 6"/>
          <p:cNvGraphicFramePr>
            <a:graphicFrameLocks noChangeAspect="1"/>
          </p:cNvGraphicFramePr>
          <p:nvPr/>
        </p:nvGraphicFramePr>
        <p:xfrm>
          <a:off x="2362200" y="2286000"/>
          <a:ext cx="340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公式" r:id="rId10" imgW="3403600" imgH="1282700" progId="Equation.3">
                  <p:embed/>
                </p:oleObj>
              </mc:Choice>
              <mc:Fallback>
                <p:oleObj name="公式" r:id="rId10" imgW="3403600" imgH="1282700" progId="Equation.3">
                  <p:embed/>
                  <p:pic>
                    <p:nvPicPr>
                      <p:cNvPr id="851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34036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5" name="Object 7"/>
          <p:cNvGraphicFramePr>
            <a:graphicFrameLocks noChangeAspect="1"/>
          </p:cNvGraphicFramePr>
          <p:nvPr/>
        </p:nvGraphicFramePr>
        <p:xfrm>
          <a:off x="2438400" y="3600450"/>
          <a:ext cx="2819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12" imgW="2819400" imgH="1016000" progId="Equation.3">
                  <p:embed/>
                </p:oleObj>
              </mc:Choice>
              <mc:Fallback>
                <p:oleObj name="公式" r:id="rId12" imgW="2819400" imgH="1016000" progId="Equation.3">
                  <p:embed/>
                  <p:pic>
                    <p:nvPicPr>
                      <p:cNvPr id="851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00450"/>
                        <a:ext cx="2819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5410200" y="3600450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14" imgW="1930400" imgH="1016000" progId="Equation.3">
                  <p:embed/>
                </p:oleObj>
              </mc:Choice>
              <mc:Fallback>
                <p:oleObj name="公式" r:id="rId14" imgW="1930400" imgH="1016000" progId="Equation.3">
                  <p:embed/>
                  <p:pic>
                    <p:nvPicPr>
                      <p:cNvPr id="85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00450"/>
                        <a:ext cx="1930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7" name="Text Box 9"/>
          <p:cNvSpPr txBox="1">
            <a:spLocks noChangeArrowheads="1"/>
          </p:cNvSpPr>
          <p:nvPr/>
        </p:nvSpPr>
        <p:spPr bwMode="auto">
          <a:xfrm>
            <a:off x="6477000" y="2667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9900"/>
                </a:solidFill>
              </a:rPr>
              <a:t>(</a:t>
            </a:r>
            <a:r>
              <a:rPr lang="zh-CN" altLang="en-US">
                <a:solidFill>
                  <a:srgbClr val="009900"/>
                </a:solidFill>
              </a:rPr>
              <a:t>利用积分中值定理</a:t>
            </a:r>
            <a:r>
              <a:rPr lang="en-US" altLang="zh-CN">
                <a:solidFill>
                  <a:srgbClr val="009900"/>
                </a:solidFill>
              </a:rPr>
              <a:t>)</a:t>
            </a:r>
          </a:p>
        </p:txBody>
      </p:sp>
      <p:graphicFrame>
        <p:nvGraphicFramePr>
          <p:cNvPr id="851978" name="Object 10"/>
          <p:cNvGraphicFramePr>
            <a:graphicFrameLocks noChangeAspect="1"/>
          </p:cNvGraphicFramePr>
          <p:nvPr/>
        </p:nvGraphicFramePr>
        <p:xfrm>
          <a:off x="7467600" y="3829050"/>
          <a:ext cx="191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16" imgW="1917700" imgH="787400" progId="Equation.3">
                  <p:embed/>
                </p:oleObj>
              </mc:Choice>
              <mc:Fallback>
                <p:oleObj name="公式" r:id="rId16" imgW="1917700" imgH="787400" progId="Equation.3">
                  <p:embed/>
                  <p:pic>
                    <p:nvPicPr>
                      <p:cNvPr id="851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29050"/>
                        <a:ext cx="1917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1979" name="Group 11"/>
          <p:cNvGrpSpPr>
            <a:grpSpLocks/>
          </p:cNvGrpSpPr>
          <p:nvPr/>
        </p:nvGrpSpPr>
        <p:grpSpPr bwMode="auto">
          <a:xfrm>
            <a:off x="2362200" y="4953000"/>
            <a:ext cx="3721100" cy="457200"/>
            <a:chOff x="672" y="3168"/>
            <a:chExt cx="2344" cy="288"/>
          </a:xfrm>
        </p:grpSpPr>
        <p:sp>
          <p:nvSpPr>
            <p:cNvPr id="66574" name="Text Box 12"/>
            <p:cNvSpPr txBox="1">
              <a:spLocks noChangeArrowheads="1"/>
            </p:cNvSpPr>
            <p:nvPr/>
          </p:nvSpPr>
          <p:spPr bwMode="auto">
            <a:xfrm>
              <a:off x="672" y="316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条件分布函数记为</a:t>
              </a:r>
            </a:p>
          </p:txBody>
        </p:sp>
        <p:graphicFrame>
          <p:nvGraphicFramePr>
            <p:cNvPr id="66575" name="Object 13"/>
            <p:cNvGraphicFramePr>
              <a:graphicFrameLocks noChangeAspect="1"/>
            </p:cNvGraphicFramePr>
            <p:nvPr/>
          </p:nvGraphicFramePr>
          <p:xfrm>
            <a:off x="2352" y="3216"/>
            <a:ext cx="6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3" name="公式" r:id="rId18" imgW="1054100" imgH="342900" progId="Equation.3">
                    <p:embed/>
                  </p:oleObj>
                </mc:Choice>
                <mc:Fallback>
                  <p:oleObj name="公式" r:id="rId18" imgW="1054100" imgH="342900" progId="Equation.3">
                    <p:embed/>
                    <p:pic>
                      <p:nvPicPr>
                        <p:cNvPr id="6657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216"/>
                          <a:ext cx="6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1982" name="Text Box 14"/>
          <p:cNvSpPr txBox="1">
            <a:spLocks noChangeArrowheads="1"/>
          </p:cNvSpPr>
          <p:nvPr/>
        </p:nvSpPr>
        <p:spPr bwMode="auto">
          <a:xfrm>
            <a:off x="2362201" y="5867400"/>
            <a:ext cx="85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851983" name="Object 15"/>
          <p:cNvGraphicFramePr>
            <a:graphicFrameLocks noChangeAspect="1"/>
          </p:cNvGraphicFramePr>
          <p:nvPr/>
        </p:nvGraphicFramePr>
        <p:xfrm>
          <a:off x="3276600" y="5657850"/>
          <a:ext cx="298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20" imgW="2984500" imgH="787400" progId="Equation.3">
                  <p:embed/>
                </p:oleObj>
              </mc:Choice>
              <mc:Fallback>
                <p:oleObj name="公式" r:id="rId20" imgW="2984500" imgH="787400" progId="Equation.3">
                  <p:embed/>
                  <p:pic>
                    <p:nvPicPr>
                      <p:cNvPr id="85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57850"/>
                        <a:ext cx="298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894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1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1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1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0" grpId="0" animBg="1"/>
      <p:bldP spid="8519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ChangeArrowheads="1"/>
          </p:cNvSpPr>
          <p:nvPr/>
        </p:nvSpPr>
        <p:spPr bwMode="auto">
          <a:xfrm>
            <a:off x="5410200" y="2438400"/>
            <a:ext cx="3657600" cy="990600"/>
          </a:xfrm>
          <a:prstGeom prst="rect">
            <a:avLst/>
          </a:prstGeom>
          <a:solidFill>
            <a:srgbClr val="000000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2995" name="Rectangle 3"/>
          <p:cNvSpPr>
            <a:spLocks noChangeArrowheads="1"/>
          </p:cNvSpPr>
          <p:nvPr/>
        </p:nvSpPr>
        <p:spPr bwMode="auto">
          <a:xfrm>
            <a:off x="3276600" y="1295400"/>
            <a:ext cx="3657600" cy="990600"/>
          </a:xfrm>
          <a:prstGeom prst="rect">
            <a:avLst/>
          </a:prstGeom>
          <a:solidFill>
            <a:srgbClr val="FF0000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2996" name="Object 4"/>
          <p:cNvGraphicFramePr>
            <a:graphicFrameLocks noChangeAspect="1"/>
          </p:cNvGraphicFramePr>
          <p:nvPr/>
        </p:nvGraphicFramePr>
        <p:xfrm>
          <a:off x="3505200" y="1390650"/>
          <a:ext cx="298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4" imgW="2952883" imgH="762022" progId="Equation.3">
                  <p:embed/>
                </p:oleObj>
              </mc:Choice>
              <mc:Fallback>
                <p:oleObj name="公式" r:id="rId4" imgW="2952883" imgH="762022" progId="Equation.3">
                  <p:embed/>
                  <p:pic>
                    <p:nvPicPr>
                      <p:cNvPr id="852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90650"/>
                        <a:ext cx="298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3017" name="Group 25"/>
          <p:cNvGrpSpPr>
            <a:grpSpLocks/>
          </p:cNvGrpSpPr>
          <p:nvPr/>
        </p:nvGrpSpPr>
        <p:grpSpPr bwMode="auto">
          <a:xfrm>
            <a:off x="2590800" y="762000"/>
            <a:ext cx="2514600" cy="457200"/>
            <a:chOff x="672" y="432"/>
            <a:chExt cx="1584" cy="288"/>
          </a:xfrm>
        </p:grpSpPr>
        <p:sp>
          <p:nvSpPr>
            <p:cNvPr id="67606" name="Text Box 6"/>
            <p:cNvSpPr txBox="1">
              <a:spLocks noChangeArrowheads="1"/>
            </p:cNvSpPr>
            <p:nvPr/>
          </p:nvSpPr>
          <p:spPr bwMode="auto">
            <a:xfrm>
              <a:off x="672" y="432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在条件         下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67607" name="Object 7"/>
            <p:cNvGraphicFramePr>
              <a:graphicFrameLocks noChangeAspect="1"/>
            </p:cNvGraphicFramePr>
            <p:nvPr/>
          </p:nvGraphicFramePr>
          <p:xfrm>
            <a:off x="1296" y="480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公式" r:id="rId6" imgW="748975" imgH="342751" progId="Equation.3">
                    <p:embed/>
                  </p:oleObj>
                </mc:Choice>
                <mc:Fallback>
                  <p:oleObj name="公式" r:id="rId6" imgW="748975" imgH="342751" progId="Equation.3">
                    <p:embed/>
                    <p:pic>
                      <p:nvPicPr>
                        <p:cNvPr id="676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0"/>
                          <a:ext cx="4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3001" name="Text Box 9"/>
          <p:cNvSpPr txBox="1">
            <a:spLocks noChangeArrowheads="1"/>
          </p:cNvSpPr>
          <p:nvPr/>
        </p:nvSpPr>
        <p:spPr bwMode="auto">
          <a:xfrm>
            <a:off x="4648200" y="7620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连续型随机变量</a:t>
            </a:r>
            <a:r>
              <a:rPr lang="en-US" altLang="zh-CN" i="1"/>
              <a:t>X</a:t>
            </a:r>
            <a:r>
              <a:rPr lang="zh-CN" altLang="en-US"/>
              <a:t>的条件分布函数为</a:t>
            </a:r>
            <a:r>
              <a:rPr lang="en-US" altLang="zh-CN"/>
              <a:t>:</a:t>
            </a: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auto">
          <a:xfrm>
            <a:off x="2286001" y="2667000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条件概率密度函数为</a:t>
            </a:r>
          </a:p>
        </p:txBody>
      </p:sp>
      <p:graphicFrame>
        <p:nvGraphicFramePr>
          <p:cNvPr id="853004" name="Object 12"/>
          <p:cNvGraphicFramePr>
            <a:graphicFrameLocks noChangeAspect="1"/>
          </p:cNvGraphicFramePr>
          <p:nvPr/>
        </p:nvGraphicFramePr>
        <p:xfrm>
          <a:off x="5797550" y="2533650"/>
          <a:ext cx="2603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8" imgW="2571727" imgH="762022" progId="Equation.3">
                  <p:embed/>
                </p:oleObj>
              </mc:Choice>
              <mc:Fallback>
                <p:oleObj name="公式" r:id="rId8" imgW="2571727" imgH="762022" progId="Equation.3">
                  <p:embed/>
                  <p:pic>
                    <p:nvPicPr>
                      <p:cNvPr id="8530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533650"/>
                        <a:ext cx="2603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5" name="Rectangle 13"/>
          <p:cNvSpPr>
            <a:spLocks noChangeArrowheads="1"/>
          </p:cNvSpPr>
          <p:nvPr/>
        </p:nvSpPr>
        <p:spPr bwMode="auto">
          <a:xfrm>
            <a:off x="5410200" y="5334000"/>
            <a:ext cx="3657600" cy="990600"/>
          </a:xfrm>
          <a:prstGeom prst="rect">
            <a:avLst/>
          </a:prstGeom>
          <a:solidFill>
            <a:srgbClr val="000000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3006" name="Rectangle 14"/>
          <p:cNvSpPr>
            <a:spLocks noChangeArrowheads="1"/>
          </p:cNvSpPr>
          <p:nvPr/>
        </p:nvSpPr>
        <p:spPr bwMode="auto">
          <a:xfrm>
            <a:off x="3257550" y="4191000"/>
            <a:ext cx="3657600" cy="990600"/>
          </a:xfrm>
          <a:prstGeom prst="rect">
            <a:avLst/>
          </a:prstGeom>
          <a:solidFill>
            <a:srgbClr val="FF0000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3007" name="Object 15"/>
          <p:cNvGraphicFramePr>
            <a:graphicFrameLocks noChangeAspect="1"/>
          </p:cNvGraphicFramePr>
          <p:nvPr/>
        </p:nvGraphicFramePr>
        <p:xfrm>
          <a:off x="3505200" y="4286250"/>
          <a:ext cx="294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10" imgW="2914552" imgH="762022" progId="Equation.3">
                  <p:embed/>
                </p:oleObj>
              </mc:Choice>
              <mc:Fallback>
                <p:oleObj name="公式" r:id="rId10" imgW="2914552" imgH="762022" progId="Equation.3">
                  <p:embed/>
                  <p:pic>
                    <p:nvPicPr>
                      <p:cNvPr id="8530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86250"/>
                        <a:ext cx="294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11" name="Text Box 19"/>
          <p:cNvSpPr txBox="1">
            <a:spLocks noChangeArrowheads="1"/>
          </p:cNvSpPr>
          <p:nvPr/>
        </p:nvSpPr>
        <p:spPr bwMode="auto">
          <a:xfrm>
            <a:off x="2209801" y="5562600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条件概率密度函数为</a:t>
            </a:r>
          </a:p>
        </p:txBody>
      </p:sp>
      <p:graphicFrame>
        <p:nvGraphicFramePr>
          <p:cNvPr id="853012" name="Object 20"/>
          <p:cNvGraphicFramePr>
            <a:graphicFrameLocks noChangeAspect="1"/>
          </p:cNvGraphicFramePr>
          <p:nvPr/>
        </p:nvGraphicFramePr>
        <p:xfrm>
          <a:off x="5797550" y="5429250"/>
          <a:ext cx="2603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12" imgW="2571727" imgH="762022" progId="Equation.3">
                  <p:embed/>
                </p:oleObj>
              </mc:Choice>
              <mc:Fallback>
                <p:oleObj name="公式" r:id="rId12" imgW="2571727" imgH="762022" progId="Equation.3">
                  <p:embed/>
                  <p:pic>
                    <p:nvPicPr>
                      <p:cNvPr id="8530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5429250"/>
                        <a:ext cx="2603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14" name="Text Box 22"/>
          <p:cNvSpPr txBox="1">
            <a:spLocks noChangeArrowheads="1"/>
          </p:cNvSpPr>
          <p:nvPr/>
        </p:nvSpPr>
        <p:spPr bwMode="auto">
          <a:xfrm>
            <a:off x="5318126" y="358140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连续型随机变量</a:t>
            </a:r>
            <a:r>
              <a:rPr lang="en-US" altLang="zh-CN" i="1"/>
              <a:t>Y</a:t>
            </a:r>
            <a:r>
              <a:rPr lang="zh-CN" altLang="en-US"/>
              <a:t>的条件分布函数为</a:t>
            </a:r>
            <a:r>
              <a:rPr lang="en-US" altLang="zh-CN"/>
              <a:t>:</a:t>
            </a:r>
          </a:p>
        </p:txBody>
      </p:sp>
      <p:grpSp>
        <p:nvGrpSpPr>
          <p:cNvPr id="853018" name="Group 26"/>
          <p:cNvGrpSpPr>
            <a:grpSpLocks/>
          </p:cNvGrpSpPr>
          <p:nvPr/>
        </p:nvGrpSpPr>
        <p:grpSpPr bwMode="auto">
          <a:xfrm>
            <a:off x="2209800" y="3581400"/>
            <a:ext cx="3276600" cy="457200"/>
            <a:chOff x="432" y="2208"/>
            <a:chExt cx="2064" cy="288"/>
          </a:xfrm>
        </p:grpSpPr>
        <p:sp>
          <p:nvSpPr>
            <p:cNvPr id="67603" name="Text Box 17"/>
            <p:cNvSpPr txBox="1">
              <a:spLocks noChangeArrowheads="1"/>
            </p:cNvSpPr>
            <p:nvPr/>
          </p:nvSpPr>
          <p:spPr bwMode="auto">
            <a:xfrm>
              <a:off x="912" y="2208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在条件           下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67604" name="Object 18"/>
            <p:cNvGraphicFramePr>
              <a:graphicFrameLocks noChangeAspect="1"/>
            </p:cNvGraphicFramePr>
            <p:nvPr/>
          </p:nvGraphicFramePr>
          <p:xfrm>
            <a:off x="1584" y="2256"/>
            <a:ext cx="51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0" name="公式" r:id="rId14" imgW="812447" imgH="279279" progId="Equation.3">
                    <p:embed/>
                  </p:oleObj>
                </mc:Choice>
                <mc:Fallback>
                  <p:oleObj name="公式" r:id="rId14" imgW="812447" imgH="279279" progId="Equation.3">
                    <p:embed/>
                    <p:pic>
                      <p:nvPicPr>
                        <p:cNvPr id="6760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56"/>
                          <a:ext cx="51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5" name="Text Box 24"/>
            <p:cNvSpPr txBox="1">
              <a:spLocks noChangeArrowheads="1"/>
            </p:cNvSpPr>
            <p:nvPr/>
          </p:nvSpPr>
          <p:spPr bwMode="auto">
            <a:xfrm>
              <a:off x="432" y="2208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同理</a:t>
              </a:r>
              <a:r>
                <a:rPr lang="en-US" altLang="zh-CN"/>
                <a:t>,</a:t>
              </a:r>
            </a:p>
          </p:txBody>
        </p:sp>
      </p:grpSp>
      <p:sp>
        <p:nvSpPr>
          <p:cNvPr id="853019" name="Rectangle 27"/>
          <p:cNvSpPr>
            <a:spLocks noChangeArrowheads="1"/>
          </p:cNvSpPr>
          <p:nvPr/>
        </p:nvSpPr>
        <p:spPr bwMode="auto">
          <a:xfrm>
            <a:off x="5943600" y="0"/>
            <a:ext cx="4724400" cy="762000"/>
          </a:xfrm>
          <a:prstGeom prst="rect">
            <a:avLst/>
          </a:prstGeom>
          <a:solidFill>
            <a:srgbClr val="CCECFF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3020" name="Text Box 28"/>
          <p:cNvSpPr txBox="1">
            <a:spLocks noChangeArrowheads="1"/>
          </p:cNvSpPr>
          <p:nvPr/>
        </p:nvSpPr>
        <p:spPr bwMode="auto">
          <a:xfrm>
            <a:off x="6057901" y="152400"/>
            <a:ext cx="220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条件概率公式</a:t>
            </a:r>
            <a:r>
              <a:rPr lang="en-US" altLang="zh-CN"/>
              <a:t>: </a:t>
            </a:r>
          </a:p>
        </p:txBody>
      </p:sp>
      <p:graphicFrame>
        <p:nvGraphicFramePr>
          <p:cNvPr id="853021" name="Object 29"/>
          <p:cNvGraphicFramePr>
            <a:graphicFrameLocks noChangeAspect="1"/>
          </p:cNvGraphicFramePr>
          <p:nvPr/>
        </p:nvGraphicFramePr>
        <p:xfrm>
          <a:off x="8153400" y="0"/>
          <a:ext cx="2324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16" imgW="2324100" imgH="787400" progId="Equation.3">
                  <p:embed/>
                </p:oleObj>
              </mc:Choice>
              <mc:Fallback>
                <p:oleObj name="公式" r:id="rId16" imgW="2324100" imgH="787400" progId="Equation.3">
                  <p:embed/>
                  <p:pic>
                    <p:nvPicPr>
                      <p:cNvPr id="8530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0"/>
                        <a:ext cx="2324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62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853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853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853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4" grpId="0" animBg="1"/>
      <p:bldP spid="852995" grpId="0" animBg="1"/>
      <p:bldP spid="853001" grpId="0"/>
      <p:bldP spid="853003" grpId="0"/>
      <p:bldP spid="853005" grpId="0" animBg="1"/>
      <p:bldP spid="853006" grpId="0" animBg="1"/>
      <p:bldP spid="853011" grpId="0"/>
      <p:bldP spid="853014" grpId="0"/>
      <p:bldP spid="853019" grpId="0" animBg="1"/>
      <p:bldP spid="8530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4019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830389" y="265113"/>
            <a:ext cx="523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4  </a:t>
            </a:r>
            <a:r>
              <a:rPr lang="zh-CN" altLang="en-US">
                <a:solidFill>
                  <a:schemeClr val="bg1"/>
                </a:solidFill>
              </a:rPr>
              <a:t>已知二维随机变量          的密度为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4954588" y="3175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175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124200" y="685800"/>
          <a:ext cx="463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公式" r:id="rId6" imgW="4610050" imgH="876204" progId="Equation.3">
                  <p:embed/>
                </p:oleObj>
              </mc:Choice>
              <mc:Fallback>
                <p:oleObj name="公式" r:id="rId6" imgW="4610050" imgH="876204" progId="Equation.3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463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2362200" y="1600200"/>
            <a:ext cx="3124200" cy="457200"/>
            <a:chOff x="520" y="1479"/>
            <a:chExt cx="1922" cy="288"/>
          </a:xfrm>
        </p:grpSpPr>
        <p:sp>
          <p:nvSpPr>
            <p:cNvPr id="68626" name="Text Box 8"/>
            <p:cNvSpPr txBox="1">
              <a:spLocks noChangeArrowheads="1"/>
            </p:cNvSpPr>
            <p:nvPr/>
          </p:nvSpPr>
          <p:spPr bwMode="auto">
            <a:xfrm>
              <a:off x="520" y="1479"/>
              <a:ext cx="1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试求             及</a:t>
              </a:r>
            </a:p>
          </p:txBody>
        </p:sp>
        <p:graphicFrame>
          <p:nvGraphicFramePr>
            <p:cNvPr id="68627" name="Object 9"/>
            <p:cNvGraphicFramePr>
              <a:graphicFrameLocks noChangeAspect="1"/>
            </p:cNvGraphicFramePr>
            <p:nvPr/>
          </p:nvGraphicFramePr>
          <p:xfrm>
            <a:off x="930" y="1525"/>
            <a:ext cx="6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公式" r:id="rId8" imgW="1000131" imgH="314203" progId="Equation.3">
                    <p:embed/>
                  </p:oleObj>
                </mc:Choice>
                <mc:Fallback>
                  <p:oleObj name="公式" r:id="rId8" imgW="1000131" imgH="314203" progId="Equation.3">
                    <p:embed/>
                    <p:pic>
                      <p:nvPicPr>
                        <p:cNvPr id="6862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525"/>
                          <a:ext cx="6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8" name="Object 10"/>
            <p:cNvGraphicFramePr>
              <a:graphicFrameLocks noChangeAspect="1"/>
            </p:cNvGraphicFramePr>
            <p:nvPr/>
          </p:nvGraphicFramePr>
          <p:xfrm>
            <a:off x="1746" y="1525"/>
            <a:ext cx="6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" name="公式" r:id="rId10" imgW="1076254" imgH="314203" progId="Equation.3">
                    <p:embed/>
                  </p:oleObj>
                </mc:Choice>
                <mc:Fallback>
                  <p:oleObj name="公式" r:id="rId10" imgW="1076254" imgH="314203" progId="Equation.3">
                    <p:embed/>
                    <p:pic>
                      <p:nvPicPr>
                        <p:cNvPr id="6862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525"/>
                          <a:ext cx="6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4027" name="Object 11"/>
          <p:cNvGraphicFramePr>
            <a:graphicFrameLocks noChangeAspect="1"/>
          </p:cNvGraphicFramePr>
          <p:nvPr/>
        </p:nvGraphicFramePr>
        <p:xfrm>
          <a:off x="6324600" y="2825750"/>
          <a:ext cx="309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12" imgW="3098800" imgH="889000" progId="Equation.3">
                  <p:embed/>
                </p:oleObj>
              </mc:Choice>
              <mc:Fallback>
                <p:oleObj name="公式" r:id="rId12" imgW="3098800" imgH="889000" progId="Equation.3">
                  <p:embed/>
                  <p:pic>
                    <p:nvPicPr>
                      <p:cNvPr id="854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25750"/>
                        <a:ext cx="309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28" name="Text Box 12"/>
          <p:cNvSpPr txBox="1">
            <a:spLocks noChangeArrowheads="1"/>
          </p:cNvSpPr>
          <p:nvPr/>
        </p:nvSpPr>
        <p:spPr bwMode="auto">
          <a:xfrm>
            <a:off x="1828801" y="2362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854029" name="Text Box 13"/>
          <p:cNvSpPr txBox="1">
            <a:spLocks noChangeArrowheads="1"/>
          </p:cNvSpPr>
          <p:nvPr/>
        </p:nvSpPr>
        <p:spPr bwMode="auto">
          <a:xfrm>
            <a:off x="2362200" y="23622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易得</a:t>
            </a:r>
          </a:p>
        </p:txBody>
      </p:sp>
      <p:grpSp>
        <p:nvGrpSpPr>
          <p:cNvPr id="854030" name="Group 14"/>
          <p:cNvGrpSpPr>
            <a:grpSpLocks/>
          </p:cNvGrpSpPr>
          <p:nvPr/>
        </p:nvGrpSpPr>
        <p:grpSpPr bwMode="auto">
          <a:xfrm>
            <a:off x="2057400" y="3810000"/>
            <a:ext cx="2859088" cy="457200"/>
            <a:chOff x="599" y="2989"/>
            <a:chExt cx="1801" cy="288"/>
          </a:xfrm>
        </p:grpSpPr>
        <p:sp>
          <p:nvSpPr>
            <p:cNvPr id="68624" name="Text Box 15"/>
            <p:cNvSpPr txBox="1">
              <a:spLocks noChangeArrowheads="1"/>
            </p:cNvSpPr>
            <p:nvPr/>
          </p:nvSpPr>
          <p:spPr bwMode="auto">
            <a:xfrm>
              <a:off x="599" y="2989"/>
              <a:ext cx="18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于是，对               有</a:t>
              </a:r>
            </a:p>
          </p:txBody>
        </p:sp>
        <p:graphicFrame>
          <p:nvGraphicFramePr>
            <p:cNvPr id="68625" name="Object 16"/>
            <p:cNvGraphicFramePr>
              <a:graphicFrameLocks noChangeAspect="1"/>
            </p:cNvGraphicFramePr>
            <p:nvPr/>
          </p:nvGraphicFramePr>
          <p:xfrm>
            <a:off x="1429" y="3022"/>
            <a:ext cx="6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5" name="公式" r:id="rId14" imgW="1091726" imgH="342751" progId="Equation.3">
                    <p:embed/>
                  </p:oleObj>
                </mc:Choice>
                <mc:Fallback>
                  <p:oleObj name="公式" r:id="rId14" imgW="1091726" imgH="342751" progId="Equation.3">
                    <p:embed/>
                    <p:pic>
                      <p:nvPicPr>
                        <p:cNvPr id="6862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22"/>
                          <a:ext cx="6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4033" name="Object 17"/>
          <p:cNvGraphicFramePr>
            <a:graphicFrameLocks noChangeAspect="1"/>
          </p:cNvGraphicFramePr>
          <p:nvPr/>
        </p:nvGraphicFramePr>
        <p:xfrm>
          <a:off x="2362200" y="4292600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公式" r:id="rId16" imgW="2311400" imgH="787400" progId="Equation.3">
                  <p:embed/>
                </p:oleObj>
              </mc:Choice>
              <mc:Fallback>
                <p:oleObj name="公式" r:id="rId16" imgW="2311400" imgH="787400" progId="Equation.3">
                  <p:embed/>
                  <p:pic>
                    <p:nvPicPr>
                      <p:cNvPr id="8540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92600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4" name="Object 18"/>
          <p:cNvGraphicFramePr>
            <a:graphicFrameLocks noChangeAspect="1"/>
          </p:cNvGraphicFramePr>
          <p:nvPr/>
        </p:nvGraphicFramePr>
        <p:xfrm>
          <a:off x="4724400" y="4038600"/>
          <a:ext cx="3670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公式" r:id="rId18" imgW="3670300" imgH="1206500" progId="Equation.3">
                  <p:embed/>
                </p:oleObj>
              </mc:Choice>
              <mc:Fallback>
                <p:oleObj name="公式" r:id="rId18" imgW="3670300" imgH="1206500" progId="Equation.3">
                  <p:embed/>
                  <p:pic>
                    <p:nvPicPr>
                      <p:cNvPr id="8540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36703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5" name="Object 19"/>
          <p:cNvGraphicFramePr>
            <a:graphicFrameLocks noChangeAspect="1"/>
          </p:cNvGraphicFramePr>
          <p:nvPr/>
        </p:nvGraphicFramePr>
        <p:xfrm>
          <a:off x="4724400" y="5334000"/>
          <a:ext cx="2908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公式" r:id="rId20" imgW="2908300" imgH="1181100" progId="Equation.3">
                  <p:embed/>
                </p:oleObj>
              </mc:Choice>
              <mc:Fallback>
                <p:oleObj name="公式" r:id="rId20" imgW="2908300" imgH="1181100" progId="Equation.3">
                  <p:embed/>
                  <p:pic>
                    <p:nvPicPr>
                      <p:cNvPr id="8540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29083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6" name="Object 20"/>
          <p:cNvGraphicFramePr>
            <a:graphicFrameLocks noChangeAspect="1"/>
          </p:cNvGraphicFramePr>
          <p:nvPr/>
        </p:nvGraphicFramePr>
        <p:xfrm>
          <a:off x="2266950" y="282575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公式" r:id="rId22" imgW="3771900" imgH="889000" progId="Equation.3">
                  <p:embed/>
                </p:oleObj>
              </mc:Choice>
              <mc:Fallback>
                <p:oleObj name="公式" r:id="rId22" imgW="3771900" imgH="889000" progId="Equation.3">
                  <p:embed/>
                  <p:pic>
                    <p:nvPicPr>
                      <p:cNvPr id="8540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825750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14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4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4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54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4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4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4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4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4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8" grpId="0"/>
      <p:bldP spid="8540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5043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830389" y="265113"/>
            <a:ext cx="523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4  </a:t>
            </a:r>
            <a:r>
              <a:rPr lang="zh-CN" altLang="en-US">
                <a:solidFill>
                  <a:schemeClr val="bg1"/>
                </a:solidFill>
              </a:rPr>
              <a:t>已知二维随机变量          的密度为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4954588" y="3175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175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3124200" y="685800"/>
          <a:ext cx="463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公式" r:id="rId6" imgW="4610050" imgH="876204" progId="Equation.3">
                  <p:embed/>
                </p:oleObj>
              </mc:Choice>
              <mc:Fallback>
                <p:oleObj name="公式" r:id="rId6" imgW="4610050" imgH="876204" progId="Equation.3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463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2362200" y="1600200"/>
            <a:ext cx="3124200" cy="457200"/>
            <a:chOff x="520" y="1479"/>
            <a:chExt cx="1922" cy="288"/>
          </a:xfrm>
        </p:grpSpPr>
        <p:sp>
          <p:nvSpPr>
            <p:cNvPr id="69651" name="Text Box 8"/>
            <p:cNvSpPr txBox="1">
              <a:spLocks noChangeArrowheads="1"/>
            </p:cNvSpPr>
            <p:nvPr/>
          </p:nvSpPr>
          <p:spPr bwMode="auto">
            <a:xfrm>
              <a:off x="520" y="1479"/>
              <a:ext cx="1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试求             及</a:t>
              </a:r>
            </a:p>
          </p:txBody>
        </p:sp>
        <p:graphicFrame>
          <p:nvGraphicFramePr>
            <p:cNvPr id="69652" name="Object 9"/>
            <p:cNvGraphicFramePr>
              <a:graphicFrameLocks noChangeAspect="1"/>
            </p:cNvGraphicFramePr>
            <p:nvPr/>
          </p:nvGraphicFramePr>
          <p:xfrm>
            <a:off x="930" y="1525"/>
            <a:ext cx="6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公式" r:id="rId8" imgW="1000131" imgH="314203" progId="Equation.3">
                    <p:embed/>
                  </p:oleObj>
                </mc:Choice>
                <mc:Fallback>
                  <p:oleObj name="公式" r:id="rId8" imgW="1000131" imgH="314203" progId="Equation.3">
                    <p:embed/>
                    <p:pic>
                      <p:nvPicPr>
                        <p:cNvPr id="6965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525"/>
                          <a:ext cx="6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3" name="Object 10"/>
            <p:cNvGraphicFramePr>
              <a:graphicFrameLocks noChangeAspect="1"/>
            </p:cNvGraphicFramePr>
            <p:nvPr/>
          </p:nvGraphicFramePr>
          <p:xfrm>
            <a:off x="1746" y="1525"/>
            <a:ext cx="6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7" name="公式" r:id="rId10" imgW="1076254" imgH="314203" progId="Equation.3">
                    <p:embed/>
                  </p:oleObj>
                </mc:Choice>
                <mc:Fallback>
                  <p:oleObj name="公式" r:id="rId10" imgW="1076254" imgH="314203" progId="Equation.3">
                    <p:embed/>
                    <p:pic>
                      <p:nvPicPr>
                        <p:cNvPr id="6965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525"/>
                          <a:ext cx="6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0" name="Object 11"/>
          <p:cNvGraphicFramePr>
            <a:graphicFrameLocks noChangeAspect="1"/>
          </p:cNvGraphicFramePr>
          <p:nvPr/>
        </p:nvGraphicFramePr>
        <p:xfrm>
          <a:off x="6324600" y="2825750"/>
          <a:ext cx="309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公式" r:id="rId12" imgW="3098800" imgH="889000" progId="Equation.3">
                  <p:embed/>
                </p:oleObj>
              </mc:Choice>
              <mc:Fallback>
                <p:oleObj name="公式" r:id="rId12" imgW="3098800" imgH="889000" progId="Equation.3">
                  <p:embed/>
                  <p:pic>
                    <p:nvPicPr>
                      <p:cNvPr id="6964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25750"/>
                        <a:ext cx="309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Text Box 12"/>
          <p:cNvSpPr txBox="1">
            <a:spLocks noChangeArrowheads="1"/>
          </p:cNvSpPr>
          <p:nvPr/>
        </p:nvSpPr>
        <p:spPr bwMode="auto">
          <a:xfrm>
            <a:off x="1828801" y="2362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69642" name="Text Box 13"/>
          <p:cNvSpPr txBox="1">
            <a:spLocks noChangeArrowheads="1"/>
          </p:cNvSpPr>
          <p:nvPr/>
        </p:nvSpPr>
        <p:spPr bwMode="auto">
          <a:xfrm>
            <a:off x="2362200" y="23622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易得</a:t>
            </a:r>
          </a:p>
        </p:txBody>
      </p:sp>
      <p:graphicFrame>
        <p:nvGraphicFramePr>
          <p:cNvPr id="69643" name="Object 14"/>
          <p:cNvGraphicFramePr>
            <a:graphicFrameLocks noChangeAspect="1"/>
          </p:cNvGraphicFramePr>
          <p:nvPr/>
        </p:nvGraphicFramePr>
        <p:xfrm>
          <a:off x="2266950" y="282575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公式" r:id="rId14" imgW="3771900" imgH="889000" progId="Equation.3">
                  <p:embed/>
                </p:oleObj>
              </mc:Choice>
              <mc:Fallback>
                <p:oleObj name="公式" r:id="rId14" imgW="3771900" imgH="889000" progId="Equation.3">
                  <p:embed/>
                  <p:pic>
                    <p:nvPicPr>
                      <p:cNvPr id="6964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825750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5" name="Object 15"/>
          <p:cNvGraphicFramePr>
            <a:graphicFrameLocks noChangeAspect="1"/>
          </p:cNvGraphicFramePr>
          <p:nvPr/>
        </p:nvGraphicFramePr>
        <p:xfrm>
          <a:off x="2428875" y="4432300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公式" r:id="rId16" imgW="2311400" imgH="787400" progId="Equation.3">
                  <p:embed/>
                </p:oleObj>
              </mc:Choice>
              <mc:Fallback>
                <p:oleObj name="公式" r:id="rId16" imgW="2311400" imgH="787400" progId="Equation.3">
                  <p:embed/>
                  <p:pic>
                    <p:nvPicPr>
                      <p:cNvPr id="8550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432300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6" name="Object 16"/>
          <p:cNvGraphicFramePr>
            <a:graphicFrameLocks noChangeAspect="1"/>
          </p:cNvGraphicFramePr>
          <p:nvPr/>
        </p:nvGraphicFramePr>
        <p:xfrm>
          <a:off x="4805363" y="4191000"/>
          <a:ext cx="4356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18" imgW="4356100" imgH="1206500" progId="Equation.3">
                  <p:embed/>
                </p:oleObj>
              </mc:Choice>
              <mc:Fallback>
                <p:oleObj name="公式" r:id="rId18" imgW="4356100" imgH="1206500" progId="Equation.3">
                  <p:embed/>
                  <p:pic>
                    <p:nvPicPr>
                      <p:cNvPr id="8550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4191000"/>
                        <a:ext cx="43561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7" name="Object 17"/>
          <p:cNvGraphicFramePr>
            <a:graphicFrameLocks noChangeAspect="1"/>
          </p:cNvGraphicFramePr>
          <p:nvPr/>
        </p:nvGraphicFramePr>
        <p:xfrm>
          <a:off x="4800600" y="5486400"/>
          <a:ext cx="3924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20" imgW="3924300" imgH="1130300" progId="Equation.3">
                  <p:embed/>
                </p:oleObj>
              </mc:Choice>
              <mc:Fallback>
                <p:oleObj name="公式" r:id="rId20" imgW="3924300" imgH="1130300" progId="Equation.3">
                  <p:embed/>
                  <p:pic>
                    <p:nvPicPr>
                      <p:cNvPr id="8550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39243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5058" name="Group 18"/>
          <p:cNvGrpSpPr>
            <a:grpSpLocks/>
          </p:cNvGrpSpPr>
          <p:nvPr/>
        </p:nvGrpSpPr>
        <p:grpSpPr bwMode="auto">
          <a:xfrm>
            <a:off x="3276601" y="3810000"/>
            <a:ext cx="1939925" cy="457200"/>
            <a:chOff x="4241" y="1979"/>
            <a:chExt cx="1222" cy="288"/>
          </a:xfrm>
        </p:grpSpPr>
        <p:sp>
          <p:nvSpPr>
            <p:cNvPr id="69649" name="Text Box 19"/>
            <p:cNvSpPr txBox="1">
              <a:spLocks noChangeArrowheads="1"/>
            </p:cNvSpPr>
            <p:nvPr/>
          </p:nvSpPr>
          <p:spPr bwMode="auto">
            <a:xfrm>
              <a:off x="4241" y="1979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对               有</a:t>
              </a:r>
            </a:p>
          </p:txBody>
        </p:sp>
        <p:graphicFrame>
          <p:nvGraphicFramePr>
            <p:cNvPr id="69650" name="Object 20"/>
            <p:cNvGraphicFramePr>
              <a:graphicFrameLocks noChangeAspect="1"/>
            </p:cNvGraphicFramePr>
            <p:nvPr/>
          </p:nvGraphicFramePr>
          <p:xfrm>
            <a:off x="4481" y="2012"/>
            <a:ext cx="6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3" name="公式" r:id="rId22" imgW="1091726" imgH="342751" progId="Equation.3">
                    <p:embed/>
                  </p:oleObj>
                </mc:Choice>
                <mc:Fallback>
                  <p:oleObj name="公式" r:id="rId22" imgW="1091726" imgH="342751" progId="Equation.3">
                    <p:embed/>
                    <p:pic>
                      <p:nvPicPr>
                        <p:cNvPr id="6965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012"/>
                          <a:ext cx="6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5061" name="Text Box 21"/>
          <p:cNvSpPr txBox="1">
            <a:spLocks noChangeArrowheads="1"/>
          </p:cNvSpPr>
          <p:nvPr/>
        </p:nvSpPr>
        <p:spPr bwMode="auto">
          <a:xfrm>
            <a:off x="2133601" y="3810000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类似地</a:t>
            </a:r>
            <a:r>
              <a:rPr lang="en-US" altLang="zh-CN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6423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5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 descr="蓝色面巾纸"/>
          <p:cNvSpPr>
            <a:spLocks noChangeArrowheads="1"/>
          </p:cNvSpPr>
          <p:nvPr/>
        </p:nvSpPr>
        <p:spPr bwMode="auto">
          <a:xfrm>
            <a:off x="1524000" y="0"/>
            <a:ext cx="9144000" cy="10668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6067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95464" y="338139"/>
            <a:ext cx="2967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5  </a:t>
            </a:r>
            <a:r>
              <a:rPr lang="zh-CN" altLang="en-US">
                <a:solidFill>
                  <a:schemeClr val="bg1"/>
                </a:solidFill>
              </a:rPr>
              <a:t>设二维随机变量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4648200" y="317500"/>
          <a:ext cx="369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5" imgW="3667147" imgH="380876" progId="Equation.3">
                  <p:embed/>
                </p:oleObj>
              </mc:Choice>
              <mc:Fallback>
                <p:oleObj name="公式" r:id="rId5" imgW="3667147" imgH="380876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7500"/>
                        <a:ext cx="369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8229600" y="30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</a:t>
            </a: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1982788" y="12858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856072" name="Object 8"/>
          <p:cNvGraphicFramePr>
            <a:graphicFrameLocks noChangeAspect="1"/>
          </p:cNvGraphicFramePr>
          <p:nvPr/>
        </p:nvGraphicFramePr>
        <p:xfrm>
          <a:off x="1981200" y="1524001"/>
          <a:ext cx="8458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7" imgW="7188200" imgH="939800" progId="Equation.3">
                  <p:embed/>
                </p:oleObj>
              </mc:Choice>
              <mc:Fallback>
                <p:oleObj name="公式" r:id="rId7" imgW="7188200" imgH="939800" progId="Equation.3">
                  <p:embed/>
                  <p:pic>
                    <p:nvPicPr>
                      <p:cNvPr id="856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1"/>
                        <a:ext cx="8458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8915400" y="3810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公式" r:id="rId9" imgW="1076254" imgH="314203" progId="Equation.3">
                  <p:embed/>
                </p:oleObj>
              </mc:Choice>
              <mc:Fallback>
                <p:oleObj name="公式" r:id="rId9" imgW="1076254" imgH="314203" progId="Equation.3">
                  <p:embed/>
                  <p:pic>
                    <p:nvPicPr>
                      <p:cNvPr id="70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81000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6074" name="Text Box 10"/>
          <p:cNvSpPr txBox="1">
            <a:spLocks noChangeArrowheads="1"/>
          </p:cNvSpPr>
          <p:nvPr/>
        </p:nvSpPr>
        <p:spPr bwMode="auto">
          <a:xfrm>
            <a:off x="2590800" y="12192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</a:p>
        </p:txBody>
      </p:sp>
      <p:sp>
        <p:nvSpPr>
          <p:cNvPr id="856075" name="Text Box 11"/>
          <p:cNvSpPr txBox="1">
            <a:spLocks noChangeArrowheads="1"/>
          </p:cNvSpPr>
          <p:nvPr/>
        </p:nvSpPr>
        <p:spPr bwMode="auto">
          <a:xfrm>
            <a:off x="2590800" y="27432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及</a:t>
            </a:r>
          </a:p>
        </p:txBody>
      </p:sp>
      <p:graphicFrame>
        <p:nvGraphicFramePr>
          <p:cNvPr id="856076" name="Object 12"/>
          <p:cNvGraphicFramePr>
            <a:graphicFrameLocks noChangeAspect="1"/>
          </p:cNvGraphicFramePr>
          <p:nvPr/>
        </p:nvGraphicFramePr>
        <p:xfrm>
          <a:off x="3467100" y="2457450"/>
          <a:ext cx="316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公式" r:id="rId11" imgW="2971800" imgH="939800" progId="Equation.3">
                  <p:embed/>
                </p:oleObj>
              </mc:Choice>
              <mc:Fallback>
                <p:oleObj name="公式" r:id="rId11" imgW="2971800" imgH="939800" progId="Equation.3">
                  <p:embed/>
                  <p:pic>
                    <p:nvPicPr>
                      <p:cNvPr id="856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457450"/>
                        <a:ext cx="3162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6078" name="Text Box 14"/>
          <p:cNvSpPr txBox="1">
            <a:spLocks noChangeArrowheads="1"/>
          </p:cNvSpPr>
          <p:nvPr/>
        </p:nvSpPr>
        <p:spPr bwMode="auto">
          <a:xfrm>
            <a:off x="2590800" y="35814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有</a:t>
            </a:r>
          </a:p>
        </p:txBody>
      </p:sp>
      <p:graphicFrame>
        <p:nvGraphicFramePr>
          <p:cNvPr id="856079" name="Object 15"/>
          <p:cNvGraphicFramePr>
            <a:graphicFrameLocks noChangeAspect="1"/>
          </p:cNvGraphicFramePr>
          <p:nvPr/>
        </p:nvGraphicFramePr>
        <p:xfrm>
          <a:off x="3048000" y="3606800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公式" r:id="rId13" imgW="2311400" imgH="787400" progId="Equation.3">
                  <p:embed/>
                </p:oleObj>
              </mc:Choice>
              <mc:Fallback>
                <p:oleObj name="公式" r:id="rId13" imgW="2311400" imgH="787400" progId="Equation.3">
                  <p:embed/>
                  <p:pic>
                    <p:nvPicPr>
                      <p:cNvPr id="8560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06800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80" name="Object 16"/>
          <p:cNvGraphicFramePr>
            <a:graphicFrameLocks noChangeAspect="1"/>
          </p:cNvGraphicFramePr>
          <p:nvPr/>
        </p:nvGraphicFramePr>
        <p:xfrm>
          <a:off x="3429000" y="4343400"/>
          <a:ext cx="632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15" imgW="5930900" imgH="939800" progId="Equation.3">
                  <p:embed/>
                </p:oleObj>
              </mc:Choice>
              <mc:Fallback>
                <p:oleObj name="公式" r:id="rId15" imgW="5930900" imgH="939800" progId="Equation.3">
                  <p:embed/>
                  <p:pic>
                    <p:nvPicPr>
                      <p:cNvPr id="8560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632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6081" name="Text Box 17"/>
          <p:cNvSpPr txBox="1">
            <a:spLocks noChangeArrowheads="1"/>
          </p:cNvSpPr>
          <p:nvPr/>
        </p:nvSpPr>
        <p:spPr bwMode="auto">
          <a:xfrm>
            <a:off x="2895600" y="5105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sp>
        <p:nvSpPr>
          <p:cNvPr id="856082" name="Line 18"/>
          <p:cNvSpPr>
            <a:spLocks noChangeShapeType="1"/>
          </p:cNvSpPr>
          <p:nvPr/>
        </p:nvSpPr>
        <p:spPr bwMode="auto">
          <a:xfrm flipV="1">
            <a:off x="3352800" y="53340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6083" name="Object 19"/>
          <p:cNvGraphicFramePr>
            <a:graphicFrameLocks noChangeAspect="1"/>
          </p:cNvGraphicFramePr>
          <p:nvPr/>
        </p:nvGraphicFramePr>
        <p:xfrm>
          <a:off x="5010150" y="5353050"/>
          <a:ext cx="187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公式" r:id="rId17" imgW="1879600" imgH="939800" progId="Equation.3">
                  <p:embed/>
                </p:oleObj>
              </mc:Choice>
              <mc:Fallback>
                <p:oleObj name="公式" r:id="rId17" imgW="1879600" imgH="939800" progId="Equation.3">
                  <p:embed/>
                  <p:pic>
                    <p:nvPicPr>
                      <p:cNvPr id="8560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353050"/>
                        <a:ext cx="1879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67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6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6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6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6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6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6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6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/>
      <p:bldP spid="856074" grpId="0"/>
      <p:bldP spid="856075" grpId="0"/>
      <p:bldP spid="856078" grpId="0"/>
      <p:bldP spid="8560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7100" name="Object 12"/>
          <p:cNvGraphicFramePr>
            <a:graphicFrameLocks noChangeAspect="1"/>
          </p:cNvGraphicFramePr>
          <p:nvPr/>
        </p:nvGraphicFramePr>
        <p:xfrm>
          <a:off x="3467100" y="3030539"/>
          <a:ext cx="5753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公式" r:id="rId4" imgW="4660900" imgH="939800" progId="Equation.3">
                  <p:embed/>
                </p:oleObj>
              </mc:Choice>
              <mc:Fallback>
                <p:oleObj name="公式" r:id="rId4" imgW="4660900" imgH="939800" progId="Equation.3">
                  <p:embed/>
                  <p:pic>
                    <p:nvPicPr>
                      <p:cNvPr id="857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030539"/>
                        <a:ext cx="57531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01" name="Text Box 13"/>
          <p:cNvSpPr txBox="1">
            <a:spLocks noChangeArrowheads="1"/>
          </p:cNvSpPr>
          <p:nvPr/>
        </p:nvSpPr>
        <p:spPr bwMode="auto">
          <a:xfrm>
            <a:off x="2133601" y="4191000"/>
            <a:ext cx="519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容易看出</a:t>
            </a:r>
            <a:r>
              <a:rPr lang="en-US" altLang="zh-CN"/>
              <a:t>,</a:t>
            </a:r>
            <a:r>
              <a:rPr lang="zh-CN" altLang="en-US"/>
              <a:t>此条件分布仍是正态分布</a:t>
            </a:r>
            <a:r>
              <a:rPr lang="en-US" altLang="zh-CN"/>
              <a:t>:</a:t>
            </a:r>
          </a:p>
        </p:txBody>
      </p:sp>
      <p:graphicFrame>
        <p:nvGraphicFramePr>
          <p:cNvPr id="857102" name="Object 14"/>
          <p:cNvGraphicFramePr>
            <a:graphicFrameLocks noChangeAspect="1"/>
          </p:cNvGraphicFramePr>
          <p:nvPr/>
        </p:nvGraphicFramePr>
        <p:xfrm>
          <a:off x="3314700" y="4572000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公式" r:id="rId6" imgW="4114800" imgH="787400" progId="Equation.3">
                  <p:embed/>
                </p:oleObj>
              </mc:Choice>
              <mc:Fallback>
                <p:oleObj name="公式" r:id="rId6" imgW="4114800" imgH="787400" progId="Equation.3">
                  <p:embed/>
                  <p:pic>
                    <p:nvPicPr>
                      <p:cNvPr id="857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572000"/>
                        <a:ext cx="4114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7103" name="Group 15"/>
          <p:cNvGrpSpPr>
            <a:grpSpLocks/>
          </p:cNvGrpSpPr>
          <p:nvPr/>
        </p:nvGrpSpPr>
        <p:grpSpPr bwMode="auto">
          <a:xfrm>
            <a:off x="2209801" y="5257800"/>
            <a:ext cx="5045075" cy="457200"/>
            <a:chOff x="614" y="3434"/>
            <a:chExt cx="3178" cy="288"/>
          </a:xfrm>
        </p:grpSpPr>
        <p:sp>
          <p:nvSpPr>
            <p:cNvPr id="71700" name="Text Box 16"/>
            <p:cNvSpPr txBox="1">
              <a:spLocks noChangeArrowheads="1"/>
            </p:cNvSpPr>
            <p:nvPr/>
          </p:nvSpPr>
          <p:spPr bwMode="auto">
            <a:xfrm>
              <a:off x="614" y="3434"/>
              <a:ext cx="3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类似可以得到              也是正态分布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71701" name="Object 17"/>
            <p:cNvGraphicFramePr>
              <a:graphicFrameLocks noChangeAspect="1"/>
            </p:cNvGraphicFramePr>
            <p:nvPr/>
          </p:nvGraphicFramePr>
          <p:xfrm>
            <a:off x="1824" y="3504"/>
            <a:ext cx="6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公式" r:id="rId8" imgW="1028254" imgH="342751" progId="Equation.3">
                    <p:embed/>
                  </p:oleObj>
                </mc:Choice>
                <mc:Fallback>
                  <p:oleObj name="公式" r:id="rId8" imgW="1028254" imgH="342751" progId="Equation.3">
                    <p:embed/>
                    <p:pic>
                      <p:nvPicPr>
                        <p:cNvPr id="7170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04"/>
                          <a:ext cx="6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7106" name="Object 18"/>
          <p:cNvGraphicFramePr>
            <a:graphicFrameLocks noChangeAspect="1"/>
          </p:cNvGraphicFramePr>
          <p:nvPr/>
        </p:nvGraphicFramePr>
        <p:xfrm>
          <a:off x="3314700" y="5715000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公式" r:id="rId10" imgW="4114800" imgH="787400" progId="Equation.3">
                  <p:embed/>
                </p:oleObj>
              </mc:Choice>
              <mc:Fallback>
                <p:oleObj name="公式" r:id="rId10" imgW="4114800" imgH="787400" progId="Equation.3">
                  <p:embed/>
                  <p:pic>
                    <p:nvPicPr>
                      <p:cNvPr id="8571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15000"/>
                        <a:ext cx="4114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07" name="Rectangle 19"/>
          <p:cNvSpPr>
            <a:spLocks noChangeArrowheads="1"/>
          </p:cNvSpPr>
          <p:nvPr/>
        </p:nvSpPr>
        <p:spPr bwMode="auto">
          <a:xfrm>
            <a:off x="7696200" y="4572000"/>
            <a:ext cx="2514600" cy="15240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7108" name="Text Box 20"/>
          <p:cNvSpPr txBox="1">
            <a:spLocks noChangeArrowheads="1"/>
          </p:cNvSpPr>
          <p:nvPr/>
        </p:nvSpPr>
        <p:spPr bwMode="auto">
          <a:xfrm>
            <a:off x="7924800" y="4724401"/>
            <a:ext cx="213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二元正态分布</a:t>
            </a:r>
          </a:p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的条件分布仍</a:t>
            </a:r>
          </a:p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是正态分布</a:t>
            </a:r>
            <a:r>
              <a:rPr lang="en-US" altLang="zh-CN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857109" name="Rectangle 21" descr="蓝色面巾纸"/>
          <p:cNvSpPr>
            <a:spLocks noChangeArrowheads="1"/>
          </p:cNvSpPr>
          <p:nvPr/>
        </p:nvSpPr>
        <p:spPr bwMode="auto">
          <a:xfrm>
            <a:off x="1524000" y="0"/>
            <a:ext cx="9144000" cy="1066800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7110" name="Rectangle 22"/>
          <p:cNvSpPr>
            <a:spLocks noChangeArrowheads="1"/>
          </p:cNvSpPr>
          <p:nvPr/>
        </p:nvSpPr>
        <p:spPr bwMode="auto">
          <a:xfrm>
            <a:off x="1676400" y="152400"/>
            <a:ext cx="88392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91" name="Text Box 23"/>
          <p:cNvSpPr txBox="1">
            <a:spLocks noChangeArrowheads="1"/>
          </p:cNvSpPr>
          <p:nvPr/>
        </p:nvSpPr>
        <p:spPr bwMode="auto">
          <a:xfrm>
            <a:off x="1795464" y="338139"/>
            <a:ext cx="2967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5  </a:t>
            </a:r>
            <a:r>
              <a:rPr lang="zh-CN" altLang="en-US">
                <a:solidFill>
                  <a:schemeClr val="bg1"/>
                </a:solidFill>
              </a:rPr>
              <a:t>设二维随机变量</a:t>
            </a:r>
          </a:p>
        </p:txBody>
      </p:sp>
      <p:graphicFrame>
        <p:nvGraphicFramePr>
          <p:cNvPr id="71692" name="Object 24"/>
          <p:cNvGraphicFramePr>
            <a:graphicFrameLocks noChangeAspect="1"/>
          </p:cNvGraphicFramePr>
          <p:nvPr/>
        </p:nvGraphicFramePr>
        <p:xfrm>
          <a:off x="4648200" y="317500"/>
          <a:ext cx="369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公式" r:id="rId13" imgW="3667147" imgH="380876" progId="Equation.3">
                  <p:embed/>
                </p:oleObj>
              </mc:Choice>
              <mc:Fallback>
                <p:oleObj name="公式" r:id="rId13" imgW="3667147" imgH="380876" progId="Equation.3">
                  <p:embed/>
                  <p:pic>
                    <p:nvPicPr>
                      <p:cNvPr id="716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7500"/>
                        <a:ext cx="369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Text Box 25"/>
          <p:cNvSpPr txBox="1">
            <a:spLocks noChangeArrowheads="1"/>
          </p:cNvSpPr>
          <p:nvPr/>
        </p:nvSpPr>
        <p:spPr bwMode="auto">
          <a:xfrm>
            <a:off x="8229600" y="30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</a:t>
            </a:r>
          </a:p>
        </p:txBody>
      </p:sp>
      <p:graphicFrame>
        <p:nvGraphicFramePr>
          <p:cNvPr id="71694" name="Object 26"/>
          <p:cNvGraphicFramePr>
            <a:graphicFrameLocks noChangeAspect="1"/>
          </p:cNvGraphicFramePr>
          <p:nvPr/>
        </p:nvGraphicFramePr>
        <p:xfrm>
          <a:off x="8915400" y="3810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公式" r:id="rId15" imgW="1076254" imgH="314203" progId="Equation.3">
                  <p:embed/>
                </p:oleObj>
              </mc:Choice>
              <mc:Fallback>
                <p:oleObj name="公式" r:id="rId15" imgW="1076254" imgH="314203" progId="Equation.3">
                  <p:embed/>
                  <p:pic>
                    <p:nvPicPr>
                      <p:cNvPr id="716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81000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27"/>
          <p:cNvGraphicFramePr>
            <a:graphicFrameLocks noChangeAspect="1"/>
          </p:cNvGraphicFramePr>
          <p:nvPr/>
        </p:nvGraphicFramePr>
        <p:xfrm>
          <a:off x="3733800" y="1143000"/>
          <a:ext cx="632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公式" r:id="rId17" imgW="5930900" imgH="939800" progId="Equation.3">
                  <p:embed/>
                </p:oleObj>
              </mc:Choice>
              <mc:Fallback>
                <p:oleObj name="公式" r:id="rId17" imgW="5930900" imgH="939800" progId="Equation.3">
                  <p:embed/>
                  <p:pic>
                    <p:nvPicPr>
                      <p:cNvPr id="716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143000"/>
                        <a:ext cx="632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Text Box 28"/>
          <p:cNvSpPr txBox="1">
            <a:spLocks noChangeArrowheads="1"/>
          </p:cNvSpPr>
          <p:nvPr/>
        </p:nvSpPr>
        <p:spPr bwMode="auto">
          <a:xfrm>
            <a:off x="3200400" y="19050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sp>
        <p:nvSpPr>
          <p:cNvPr id="857117" name="Line 29"/>
          <p:cNvSpPr>
            <a:spLocks noChangeShapeType="1"/>
          </p:cNvSpPr>
          <p:nvPr/>
        </p:nvSpPr>
        <p:spPr bwMode="auto">
          <a:xfrm flipV="1">
            <a:off x="3657600" y="21336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1698" name="Object 30"/>
          <p:cNvGraphicFramePr>
            <a:graphicFrameLocks noChangeAspect="1"/>
          </p:cNvGraphicFramePr>
          <p:nvPr/>
        </p:nvGraphicFramePr>
        <p:xfrm>
          <a:off x="5314950" y="2152650"/>
          <a:ext cx="187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公式" r:id="rId19" imgW="1879600" imgH="939800" progId="Equation.3">
                  <p:embed/>
                </p:oleObj>
              </mc:Choice>
              <mc:Fallback>
                <p:oleObj name="公式" r:id="rId19" imgW="1879600" imgH="939800" progId="Equation.3">
                  <p:embed/>
                  <p:pic>
                    <p:nvPicPr>
                      <p:cNvPr id="716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2152650"/>
                        <a:ext cx="1879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31"/>
          <p:cNvGraphicFramePr>
            <a:graphicFrameLocks noChangeAspect="1"/>
          </p:cNvGraphicFramePr>
          <p:nvPr/>
        </p:nvGraphicFramePr>
        <p:xfrm>
          <a:off x="2286000" y="1905000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公式" r:id="rId21" imgW="1028254" imgH="342751" progId="Equation.3">
                  <p:embed/>
                </p:oleObj>
              </mc:Choice>
              <mc:Fallback>
                <p:oleObj name="公式" r:id="rId21" imgW="1028254" imgH="342751" progId="Equation.3">
                  <p:embed/>
                  <p:pic>
                    <p:nvPicPr>
                      <p:cNvPr id="716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153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7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7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1" grpId="0"/>
      <p:bldP spid="857107" grpId="0" animBg="1"/>
      <p:bldP spid="857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8115" name="Rectangle 3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1981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895600" y="1676400"/>
          <a:ext cx="17653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6" imgW="1765300" imgH="330200" progId="Equation.3">
                  <p:embed/>
                </p:oleObj>
              </mc:Choice>
              <mc:Fallback>
                <p:oleObj name="公式" r:id="rId6" imgW="1765300" imgH="3302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17653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297989" y="22636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的条件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76400" y="2286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9900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009900"/>
                </a:solidFill>
                <a:latin typeface="楷体_GB2312" panose="02010609030101010101" pitchFamily="49" charset="-122"/>
              </a:rPr>
              <a:t>6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设</a:t>
            </a:r>
            <a:r>
              <a:rPr lang="en-US" altLang="zh-CN" i="1"/>
              <a:t>X </a:t>
            </a:r>
            <a:r>
              <a:rPr lang="zh-CN" altLang="en-US">
                <a:latin typeface="楷体_GB2312" panose="02010609030101010101" pitchFamily="49" charset="-122"/>
              </a:rPr>
              <a:t>在区间    上服从均匀分布，在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629400" y="1143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/>
              <a:t>2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en-US" altLang="zh-CN" i="1"/>
              <a:t>Y </a:t>
            </a:r>
            <a:r>
              <a:rPr lang="zh-CN" altLang="en-US">
                <a:latin typeface="楷体_GB2312" panose="02010609030101010101" pitchFamily="49" charset="-122"/>
              </a:rPr>
              <a:t>的概率密度；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752600" y="1600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/>
              <a:t>3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zh-CN" altLang="en-US">
                <a:latin typeface="楷体_GB2312" panose="02010609030101010101" pitchFamily="49" charset="-122"/>
              </a:rPr>
              <a:t>概率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828800" y="1143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(1) </a:t>
            </a:r>
            <a:r>
              <a:rPr lang="zh-CN" altLang="en-US"/>
              <a:t>随机变量</a:t>
            </a:r>
            <a:r>
              <a:rPr lang="en-US" altLang="zh-CN" i="1"/>
              <a:t>X </a:t>
            </a:r>
            <a:r>
              <a:rPr lang="zh-CN" altLang="en-US"/>
              <a:t>和</a:t>
            </a:r>
            <a:r>
              <a:rPr lang="en-US" altLang="zh-CN" i="1"/>
              <a:t>Y </a:t>
            </a:r>
            <a:r>
              <a:rPr lang="zh-CN" altLang="en-US"/>
              <a:t>的联合概率密度；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3886200" y="304800"/>
          <a:ext cx="59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8" imgW="596900" imgH="342900" progId="Equation.3">
                  <p:embed/>
                </p:oleObj>
              </mc:Choice>
              <mc:Fallback>
                <p:oleObj name="公式" r:id="rId8" imgW="596900" imgH="342900" progId="Equation.3">
                  <p:embed/>
                  <p:pic>
                    <p:nvPicPr>
                      <p:cNvPr id="72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"/>
                        <a:ext cx="59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7239000" y="304800"/>
          <a:ext cx="210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公式" r:id="rId10" imgW="2108200" imgH="342900" progId="Equation.3">
                  <p:embed/>
                </p:oleObj>
              </mc:Choice>
              <mc:Fallback>
                <p:oleObj name="公式" r:id="rId10" imgW="2108200" imgH="342900" progId="Equation.3">
                  <p:embed/>
                  <p:pic>
                    <p:nvPicPr>
                      <p:cNvPr id="7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210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209800" y="685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下，随机变量</a:t>
            </a:r>
            <a:r>
              <a:rPr lang="en-US" altLang="zh-CN" i="1"/>
              <a:t>Y </a:t>
            </a:r>
            <a:r>
              <a:rPr lang="zh-CN" altLang="en-US"/>
              <a:t>在区间          服从均匀分布，求</a:t>
            </a:r>
            <a:endParaRPr lang="zh-CN" altLang="en-US" i="1"/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5334000" y="762000"/>
          <a:ext cx="69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公式" r:id="rId12" imgW="698197" imgH="342751" progId="Equation.3">
                  <p:embed/>
                </p:oleObj>
              </mc:Choice>
              <mc:Fallback>
                <p:oleObj name="公式" r:id="rId12" imgW="698197" imgH="342751" progId="Equation.3">
                  <p:embed/>
                  <p:pic>
                    <p:nvPicPr>
                      <p:cNvPr id="72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762000"/>
                        <a:ext cx="698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26" name="Text Box 14"/>
          <p:cNvSpPr txBox="1">
            <a:spLocks noChangeArrowheads="1"/>
          </p:cNvSpPr>
          <p:nvPr/>
        </p:nvSpPr>
        <p:spPr bwMode="auto">
          <a:xfrm>
            <a:off x="1828801" y="25146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858127" name="Text Box 15"/>
          <p:cNvSpPr txBox="1">
            <a:spLocks noChangeArrowheads="1"/>
          </p:cNvSpPr>
          <p:nvPr/>
        </p:nvSpPr>
        <p:spPr bwMode="auto">
          <a:xfrm>
            <a:off x="2209801" y="25908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858128" name="Text Box 16"/>
          <p:cNvSpPr txBox="1">
            <a:spLocks noChangeArrowheads="1"/>
          </p:cNvSpPr>
          <p:nvPr/>
        </p:nvSpPr>
        <p:spPr bwMode="auto">
          <a:xfrm>
            <a:off x="2971801" y="2590800"/>
            <a:ext cx="435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X</a:t>
            </a:r>
            <a:r>
              <a:rPr lang="zh-CN" altLang="en-US"/>
              <a:t>的概率密度函数为</a:t>
            </a:r>
          </a:p>
        </p:txBody>
      </p:sp>
      <p:graphicFrame>
        <p:nvGraphicFramePr>
          <p:cNvPr id="858129" name="Object 17"/>
          <p:cNvGraphicFramePr>
            <a:graphicFrameLocks noChangeAspect="1"/>
          </p:cNvGraphicFramePr>
          <p:nvPr/>
        </p:nvGraphicFramePr>
        <p:xfrm>
          <a:off x="7086600" y="2362200"/>
          <a:ext cx="2952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14" imgW="2959100" imgH="850900" progId="Equation.3">
                  <p:embed/>
                </p:oleObj>
              </mc:Choice>
              <mc:Fallback>
                <p:oleObj name="公式" r:id="rId14" imgW="2959100" imgH="850900" progId="Equation.3">
                  <p:embed/>
                  <p:pic>
                    <p:nvPicPr>
                      <p:cNvPr id="8581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362200"/>
                        <a:ext cx="2952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30" name="Object 18"/>
          <p:cNvGraphicFramePr>
            <a:graphicFrameLocks noChangeAspect="1"/>
          </p:cNvGraphicFramePr>
          <p:nvPr/>
        </p:nvGraphicFramePr>
        <p:xfrm>
          <a:off x="3962400" y="3733800"/>
          <a:ext cx="33591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公式" r:id="rId16" imgW="3352800" imgH="1117600" progId="Equation.3">
                  <p:embed/>
                </p:oleObj>
              </mc:Choice>
              <mc:Fallback>
                <p:oleObj name="公式" r:id="rId16" imgW="3352800" imgH="1117600" progId="Equation.3">
                  <p:embed/>
                  <p:pic>
                    <p:nvPicPr>
                      <p:cNvPr id="8581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33591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8131" name="Group 19"/>
          <p:cNvGrpSpPr>
            <a:grpSpLocks/>
          </p:cNvGrpSpPr>
          <p:nvPr/>
        </p:nvGrpSpPr>
        <p:grpSpPr bwMode="auto">
          <a:xfrm>
            <a:off x="1905000" y="3276600"/>
            <a:ext cx="7481888" cy="457200"/>
            <a:chOff x="240" y="2016"/>
            <a:chExt cx="4713" cy="288"/>
          </a:xfrm>
        </p:grpSpPr>
        <p:sp>
          <p:nvSpPr>
            <p:cNvPr id="72733" name="Text Box 20"/>
            <p:cNvSpPr txBox="1">
              <a:spLocks noChangeArrowheads="1"/>
            </p:cNvSpPr>
            <p:nvPr/>
          </p:nvSpPr>
          <p:spPr bwMode="auto">
            <a:xfrm>
              <a:off x="240" y="2016"/>
              <a:ext cx="4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在                            的条件下，</a:t>
              </a:r>
              <a:r>
                <a:rPr lang="en-US" altLang="zh-CN" i="1"/>
                <a:t>Y </a:t>
              </a:r>
              <a:r>
                <a:rPr lang="zh-CN" altLang="en-US"/>
                <a:t>的条件概率密度函数为</a:t>
              </a:r>
            </a:p>
          </p:txBody>
        </p:sp>
        <p:graphicFrame>
          <p:nvGraphicFramePr>
            <p:cNvPr id="72734" name="Object 21"/>
            <p:cNvGraphicFramePr>
              <a:graphicFrameLocks noChangeAspect="1"/>
            </p:cNvGraphicFramePr>
            <p:nvPr/>
          </p:nvGraphicFramePr>
          <p:xfrm>
            <a:off x="480" y="2064"/>
            <a:ext cx="13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8" name="公式" r:id="rId18" imgW="2108200" imgH="342900" progId="Equation.3">
                    <p:embed/>
                  </p:oleObj>
                </mc:Choice>
                <mc:Fallback>
                  <p:oleObj name="公式" r:id="rId18" imgW="2108200" imgH="342900" progId="Equation.3">
                    <p:embed/>
                    <p:pic>
                      <p:nvPicPr>
                        <p:cNvPr id="7273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64"/>
                          <a:ext cx="13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8134" name="Object 22"/>
          <p:cNvGraphicFramePr>
            <a:graphicFrameLocks noChangeAspect="1"/>
          </p:cNvGraphicFramePr>
          <p:nvPr/>
        </p:nvGraphicFramePr>
        <p:xfrm>
          <a:off x="3352800" y="5334000"/>
          <a:ext cx="3606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公式" r:id="rId19" imgW="3606800" imgH="723900" progId="Equation.3">
                  <p:embed/>
                </p:oleObj>
              </mc:Choice>
              <mc:Fallback>
                <p:oleObj name="公式" r:id="rId19" imgW="3606800" imgH="723900" progId="Equation.3">
                  <p:embed/>
                  <p:pic>
                    <p:nvPicPr>
                      <p:cNvPr id="8581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36068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8135" name="Group 23"/>
          <p:cNvGrpSpPr>
            <a:grpSpLocks/>
          </p:cNvGrpSpPr>
          <p:nvPr/>
        </p:nvGrpSpPr>
        <p:grpSpPr bwMode="auto">
          <a:xfrm>
            <a:off x="2286001" y="4876800"/>
            <a:ext cx="7559675" cy="457200"/>
            <a:chOff x="422" y="3146"/>
            <a:chExt cx="4762" cy="288"/>
          </a:xfrm>
        </p:grpSpPr>
        <p:sp>
          <p:nvSpPr>
            <p:cNvPr id="72731" name="Text Box 24"/>
            <p:cNvSpPr txBox="1">
              <a:spLocks noChangeArrowheads="1"/>
            </p:cNvSpPr>
            <p:nvPr/>
          </p:nvSpPr>
          <p:spPr bwMode="auto">
            <a:xfrm>
              <a:off x="422" y="3146"/>
              <a:ext cx="4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       时，</a:t>
              </a:r>
              <a:r>
                <a:rPr lang="en-US" altLang="zh-CN" i="1"/>
                <a:t>X </a:t>
              </a:r>
              <a:r>
                <a:rPr lang="zh-CN" altLang="en-US"/>
                <a:t>和</a:t>
              </a:r>
              <a:r>
                <a:rPr lang="en-US" altLang="zh-CN" i="1"/>
                <a:t>Y </a:t>
              </a:r>
              <a:r>
                <a:rPr lang="zh-CN" altLang="en-US"/>
                <a:t>的联合概率密度函数为</a:t>
              </a:r>
            </a:p>
          </p:txBody>
        </p:sp>
        <p:graphicFrame>
          <p:nvGraphicFramePr>
            <p:cNvPr id="72732" name="Object 25"/>
            <p:cNvGraphicFramePr>
              <a:graphicFrameLocks noChangeAspect="1"/>
            </p:cNvGraphicFramePr>
            <p:nvPr/>
          </p:nvGraphicFramePr>
          <p:xfrm>
            <a:off x="672" y="3216"/>
            <a:ext cx="101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0" name="公式" r:id="rId21" imgW="1612900" imgH="342900" progId="Equation.3">
                    <p:embed/>
                  </p:oleObj>
                </mc:Choice>
                <mc:Fallback>
                  <p:oleObj name="公式" r:id="rId21" imgW="1612900" imgH="342900" progId="Equation.3">
                    <p:embed/>
                    <p:pic>
                      <p:nvPicPr>
                        <p:cNvPr id="7273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216"/>
                          <a:ext cx="101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8138" name="Object 26"/>
          <p:cNvGraphicFramePr>
            <a:graphicFrameLocks noChangeAspect="1"/>
          </p:cNvGraphicFramePr>
          <p:nvPr/>
        </p:nvGraphicFramePr>
        <p:xfrm>
          <a:off x="5410200" y="6248400"/>
          <a:ext cx="14351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公式" r:id="rId23" imgW="1435100" imgH="342900" progId="Equation.3">
                  <p:embed/>
                </p:oleObj>
              </mc:Choice>
              <mc:Fallback>
                <p:oleObj name="公式" r:id="rId23" imgW="1435100" imgH="342900" progId="Equation.3">
                  <p:embed/>
                  <p:pic>
                    <p:nvPicPr>
                      <p:cNvPr id="8581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248400"/>
                        <a:ext cx="14351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8139" name="Group 27"/>
          <p:cNvGrpSpPr>
            <a:grpSpLocks/>
          </p:cNvGrpSpPr>
          <p:nvPr/>
        </p:nvGrpSpPr>
        <p:grpSpPr bwMode="auto">
          <a:xfrm>
            <a:off x="2346326" y="6137275"/>
            <a:ext cx="3521075" cy="457200"/>
            <a:chOff x="518" y="3866"/>
            <a:chExt cx="2218" cy="288"/>
          </a:xfrm>
        </p:grpSpPr>
        <p:sp>
          <p:nvSpPr>
            <p:cNvPr id="72729" name="Text Box 28"/>
            <p:cNvSpPr txBox="1">
              <a:spLocks noChangeArrowheads="1"/>
            </p:cNvSpPr>
            <p:nvPr/>
          </p:nvSpPr>
          <p:spPr bwMode="auto">
            <a:xfrm>
              <a:off x="518" y="3866"/>
              <a:ext cx="2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在其它点          处，有</a:t>
              </a:r>
            </a:p>
          </p:txBody>
        </p:sp>
        <p:graphicFrame>
          <p:nvGraphicFramePr>
            <p:cNvPr id="72730" name="Object 29"/>
            <p:cNvGraphicFramePr>
              <a:graphicFrameLocks noChangeAspect="1"/>
            </p:cNvGraphicFramePr>
            <p:nvPr/>
          </p:nvGraphicFramePr>
          <p:xfrm>
            <a:off x="1344" y="3888"/>
            <a:ext cx="46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2" name="公式" r:id="rId25" imgW="736600" imgH="342900" progId="Equation.3">
                    <p:embed/>
                  </p:oleObj>
                </mc:Choice>
                <mc:Fallback>
                  <p:oleObj name="公式" r:id="rId25" imgW="736600" imgH="342900" progId="Equation.3">
                    <p:embed/>
                    <p:pic>
                      <p:nvPicPr>
                        <p:cNvPr id="727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88"/>
                          <a:ext cx="46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8" name="Text Box 30"/>
          <p:cNvSpPr txBox="1">
            <a:spLocks noChangeArrowheads="1"/>
          </p:cNvSpPr>
          <p:nvPr/>
        </p:nvSpPr>
        <p:spPr bwMode="auto">
          <a:xfrm>
            <a:off x="9372600" y="1600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(2004)</a:t>
            </a:r>
          </a:p>
        </p:txBody>
      </p:sp>
    </p:spTree>
    <p:extLst>
      <p:ext uri="{BB962C8B-B14F-4D97-AF65-F5344CB8AC3E}">
        <p14:creationId xmlns:p14="http://schemas.microsoft.com/office/powerpoint/2010/main" val="405787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8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8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8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8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6" grpId="0"/>
      <p:bldP spid="858127" grpId="0"/>
      <p:bldP spid="8581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39" name="Rectangle 3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2819400" y="2438400"/>
          <a:ext cx="370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公式" r:id="rId4" imgW="3708400" imgH="1117600" progId="Equation.3">
                  <p:embed/>
                </p:oleObj>
              </mc:Choice>
              <mc:Fallback>
                <p:oleObj name="公式" r:id="rId4" imgW="3708400" imgH="1117600" progId="Equation.3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3708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905001" y="27432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从而</a:t>
            </a:r>
          </a:p>
        </p:txBody>
      </p:sp>
      <p:graphicFrame>
        <p:nvGraphicFramePr>
          <p:cNvPr id="859143" name="Object 7"/>
          <p:cNvGraphicFramePr>
            <a:graphicFrameLocks noChangeAspect="1"/>
          </p:cNvGraphicFramePr>
          <p:nvPr/>
        </p:nvGraphicFramePr>
        <p:xfrm>
          <a:off x="2819401" y="3657600"/>
          <a:ext cx="27336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公式" r:id="rId6" imgW="2730500" imgH="596900" progId="Equation.3">
                  <p:embed/>
                </p:oleObj>
              </mc:Choice>
              <mc:Fallback>
                <p:oleObj name="公式" r:id="rId6" imgW="2730500" imgH="596900" progId="Equation.3">
                  <p:embed/>
                  <p:pic>
                    <p:nvPicPr>
                      <p:cNvPr id="859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657600"/>
                        <a:ext cx="27336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1905001" y="37338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859145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59146" name="Group 10"/>
          <p:cNvGrpSpPr>
            <a:grpSpLocks/>
          </p:cNvGrpSpPr>
          <p:nvPr/>
        </p:nvGrpSpPr>
        <p:grpSpPr bwMode="auto">
          <a:xfrm>
            <a:off x="5867401" y="3733800"/>
            <a:ext cx="2682875" cy="457200"/>
            <a:chOff x="950" y="2893"/>
            <a:chExt cx="1690" cy="288"/>
          </a:xfrm>
        </p:grpSpPr>
        <p:sp>
          <p:nvSpPr>
            <p:cNvPr id="73763" name="Text Box 11"/>
            <p:cNvSpPr txBox="1">
              <a:spLocks noChangeArrowheads="1"/>
            </p:cNvSpPr>
            <p:nvPr/>
          </p:nvSpPr>
          <p:spPr bwMode="auto">
            <a:xfrm>
              <a:off x="950" y="2893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时，</a:t>
              </a:r>
            </a:p>
          </p:txBody>
        </p:sp>
        <p:graphicFrame>
          <p:nvGraphicFramePr>
            <p:cNvPr id="73764" name="Object 12"/>
            <p:cNvGraphicFramePr>
              <a:graphicFrameLocks noChangeAspect="1"/>
            </p:cNvGraphicFramePr>
            <p:nvPr/>
          </p:nvGraphicFramePr>
          <p:xfrm>
            <a:off x="1200" y="2928"/>
            <a:ext cx="7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公式" r:id="rId8" imgW="1117115" imgH="342751" progId="Equation.3">
                    <p:embed/>
                  </p:oleObj>
                </mc:Choice>
                <mc:Fallback>
                  <p:oleObj name="公式" r:id="rId8" imgW="1117115" imgH="342751" progId="Equation.3">
                    <p:embed/>
                    <p:pic>
                      <p:nvPicPr>
                        <p:cNvPr id="737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28"/>
                          <a:ext cx="7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9149" name="Object 13"/>
          <p:cNvGraphicFramePr>
            <a:graphicFrameLocks noChangeAspect="1"/>
          </p:cNvGraphicFramePr>
          <p:nvPr/>
        </p:nvGraphicFramePr>
        <p:xfrm>
          <a:off x="2819401" y="4343400"/>
          <a:ext cx="2733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公式" r:id="rId10" imgW="2730500" imgH="596900" progId="Equation.3">
                  <p:embed/>
                </p:oleObj>
              </mc:Choice>
              <mc:Fallback>
                <p:oleObj name="公式" r:id="rId10" imgW="2730500" imgH="596900" progId="Equation.3">
                  <p:embed/>
                  <p:pic>
                    <p:nvPicPr>
                      <p:cNvPr id="8591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343400"/>
                        <a:ext cx="2733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0" name="Object 14"/>
          <p:cNvGraphicFramePr>
            <a:graphicFrameLocks noChangeAspect="1"/>
          </p:cNvGraphicFramePr>
          <p:nvPr/>
        </p:nvGraphicFramePr>
        <p:xfrm>
          <a:off x="5715000" y="4267200"/>
          <a:ext cx="11064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公式" r:id="rId12" imgW="1104900" imgH="723900" progId="Equation.3">
                  <p:embed/>
                </p:oleObj>
              </mc:Choice>
              <mc:Fallback>
                <p:oleObj name="公式" r:id="rId12" imgW="1104900" imgH="723900" progId="Equation.3">
                  <p:embed/>
                  <p:pic>
                    <p:nvPicPr>
                      <p:cNvPr id="8591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67200"/>
                        <a:ext cx="11064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1" name="Object 15"/>
          <p:cNvGraphicFramePr>
            <a:graphicFrameLocks noChangeAspect="1"/>
          </p:cNvGraphicFramePr>
          <p:nvPr/>
        </p:nvGraphicFramePr>
        <p:xfrm>
          <a:off x="7010400" y="4495801"/>
          <a:ext cx="9794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公式" r:id="rId14" imgW="977476" imgH="342751" progId="Equation.3">
                  <p:embed/>
                </p:oleObj>
              </mc:Choice>
              <mc:Fallback>
                <p:oleObj name="公式" r:id="rId14" imgW="977476" imgH="342751" progId="Equation.3">
                  <p:embed/>
                  <p:pic>
                    <p:nvPicPr>
                      <p:cNvPr id="8591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95801"/>
                        <a:ext cx="9794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9152" name="Group 16"/>
          <p:cNvGrpSpPr>
            <a:grpSpLocks/>
          </p:cNvGrpSpPr>
          <p:nvPr/>
        </p:nvGrpSpPr>
        <p:grpSpPr bwMode="auto">
          <a:xfrm>
            <a:off x="2667000" y="5105400"/>
            <a:ext cx="2781300" cy="457200"/>
            <a:chOff x="758" y="3578"/>
            <a:chExt cx="1752" cy="288"/>
          </a:xfrm>
        </p:grpSpPr>
        <p:sp>
          <p:nvSpPr>
            <p:cNvPr id="73760" name="Text Box 17"/>
            <p:cNvSpPr txBox="1">
              <a:spLocks noChangeArrowheads="1"/>
            </p:cNvSpPr>
            <p:nvPr/>
          </p:nvSpPr>
          <p:spPr bwMode="auto">
            <a:xfrm>
              <a:off x="758" y="3578"/>
              <a:ext cx="1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或         时，</a:t>
              </a:r>
            </a:p>
          </p:txBody>
        </p:sp>
        <p:graphicFrame>
          <p:nvGraphicFramePr>
            <p:cNvPr id="73761" name="Object 18"/>
            <p:cNvGraphicFramePr>
              <a:graphicFrameLocks noChangeAspect="1"/>
            </p:cNvGraphicFramePr>
            <p:nvPr/>
          </p:nvGraphicFramePr>
          <p:xfrm>
            <a:off x="1008" y="3600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4" name="公式" r:id="rId16" imgW="685800" imgH="342900" progId="Equation.3">
                    <p:embed/>
                  </p:oleObj>
                </mc:Choice>
                <mc:Fallback>
                  <p:oleObj name="公式" r:id="rId16" imgW="685800" imgH="342900" progId="Equation.3">
                    <p:embed/>
                    <p:pic>
                      <p:nvPicPr>
                        <p:cNvPr id="7376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600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2" name="Object 19"/>
            <p:cNvGraphicFramePr>
              <a:graphicFrameLocks noChangeAspect="1"/>
            </p:cNvGraphicFramePr>
            <p:nvPr/>
          </p:nvGraphicFramePr>
          <p:xfrm>
            <a:off x="1632" y="3600"/>
            <a:ext cx="4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5" name="公式" r:id="rId18" imgW="660113" imgH="342751" progId="Equation.3">
                    <p:embed/>
                  </p:oleObj>
                </mc:Choice>
                <mc:Fallback>
                  <p:oleObj name="公式" r:id="rId18" imgW="660113" imgH="342751" progId="Equation.3">
                    <p:embed/>
                    <p:pic>
                      <p:nvPicPr>
                        <p:cNvPr id="7376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9156" name="Rectangle 2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9157" name="Object 21"/>
          <p:cNvGraphicFramePr>
            <a:graphicFrameLocks noChangeAspect="1"/>
          </p:cNvGraphicFramePr>
          <p:nvPr/>
        </p:nvGraphicFramePr>
        <p:xfrm>
          <a:off x="5257800" y="5105401"/>
          <a:ext cx="12509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公式" r:id="rId20" imgW="1244600" imgH="368300" progId="Equation.3">
                  <p:embed/>
                </p:oleObj>
              </mc:Choice>
              <mc:Fallback>
                <p:oleObj name="公式" r:id="rId20" imgW="1244600" imgH="368300" progId="Equation.3">
                  <p:embed/>
                  <p:pic>
                    <p:nvPicPr>
                      <p:cNvPr id="8591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1"/>
                        <a:ext cx="12509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58" name="Text Box 22"/>
          <p:cNvSpPr txBox="1">
            <a:spLocks noChangeArrowheads="1"/>
          </p:cNvSpPr>
          <p:nvPr/>
        </p:nvSpPr>
        <p:spPr bwMode="auto">
          <a:xfrm>
            <a:off x="2057401" y="58674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</a:p>
        </p:txBody>
      </p:sp>
      <p:graphicFrame>
        <p:nvGraphicFramePr>
          <p:cNvPr id="859159" name="Object 23"/>
          <p:cNvGraphicFramePr>
            <a:graphicFrameLocks noChangeAspect="1"/>
          </p:cNvGraphicFramePr>
          <p:nvPr/>
        </p:nvGraphicFramePr>
        <p:xfrm>
          <a:off x="3048000" y="5715000"/>
          <a:ext cx="3460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公式" r:id="rId22" imgW="3467100" imgH="850900" progId="Equation.3">
                  <p:embed/>
                </p:oleObj>
              </mc:Choice>
              <mc:Fallback>
                <p:oleObj name="公式" r:id="rId22" imgW="3467100" imgH="850900" progId="Equation.3">
                  <p:embed/>
                  <p:pic>
                    <p:nvPicPr>
                      <p:cNvPr id="8591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3460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60" name="Rectangle 24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blipFill dpi="0" rotWithShape="1">
            <a:blip r:embed="rId2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61" name="Rectangle 25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1981200"/>
          </a:xfrm>
          <a:prstGeom prst="rect">
            <a:avLst/>
          </a:prstGeom>
          <a:blipFill dpi="0" rotWithShape="1">
            <a:blip r:embed="rId2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3749" name="Object 26"/>
          <p:cNvGraphicFramePr>
            <a:graphicFrameLocks noChangeAspect="1"/>
          </p:cNvGraphicFramePr>
          <p:nvPr/>
        </p:nvGraphicFramePr>
        <p:xfrm>
          <a:off x="2895600" y="1676400"/>
          <a:ext cx="17653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公式" r:id="rId26" imgW="1765300" imgH="330200" progId="Equation.3">
                  <p:embed/>
                </p:oleObj>
              </mc:Choice>
              <mc:Fallback>
                <p:oleObj name="公式" r:id="rId26" imgW="1765300" imgH="330200" progId="Equation.3">
                  <p:embed/>
                  <p:pic>
                    <p:nvPicPr>
                      <p:cNvPr id="7374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17653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Rectangle 27"/>
          <p:cNvSpPr>
            <a:spLocks noChangeArrowheads="1"/>
          </p:cNvSpPr>
          <p:nvPr/>
        </p:nvSpPr>
        <p:spPr bwMode="auto">
          <a:xfrm>
            <a:off x="9297989" y="22636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的条件</a:t>
            </a:r>
          </a:p>
        </p:txBody>
      </p:sp>
      <p:sp>
        <p:nvSpPr>
          <p:cNvPr id="73751" name="Rectangle 28"/>
          <p:cNvSpPr>
            <a:spLocks noChangeArrowheads="1"/>
          </p:cNvSpPr>
          <p:nvPr/>
        </p:nvSpPr>
        <p:spPr bwMode="auto">
          <a:xfrm>
            <a:off x="1676400" y="2286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9900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009900"/>
                </a:solidFill>
                <a:latin typeface="楷体_GB2312" panose="02010609030101010101" pitchFamily="49" charset="-122"/>
              </a:rPr>
              <a:t>6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设</a:t>
            </a:r>
            <a:r>
              <a:rPr lang="en-US" altLang="zh-CN" i="1"/>
              <a:t>X </a:t>
            </a:r>
            <a:r>
              <a:rPr lang="zh-CN" altLang="en-US">
                <a:latin typeface="楷体_GB2312" panose="02010609030101010101" pitchFamily="49" charset="-122"/>
              </a:rPr>
              <a:t>在区间    上服从均匀分布，在</a:t>
            </a:r>
          </a:p>
        </p:txBody>
      </p:sp>
      <p:sp>
        <p:nvSpPr>
          <p:cNvPr id="73752" name="Rectangle 29"/>
          <p:cNvSpPr>
            <a:spLocks noChangeArrowheads="1"/>
          </p:cNvSpPr>
          <p:nvPr/>
        </p:nvSpPr>
        <p:spPr bwMode="auto">
          <a:xfrm>
            <a:off x="6629400" y="1143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/>
              <a:t>2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en-US" altLang="zh-CN" i="1"/>
              <a:t>Y </a:t>
            </a:r>
            <a:r>
              <a:rPr lang="zh-CN" altLang="en-US">
                <a:latin typeface="楷体_GB2312" panose="02010609030101010101" pitchFamily="49" charset="-122"/>
              </a:rPr>
              <a:t>的概率密度；</a:t>
            </a:r>
          </a:p>
        </p:txBody>
      </p:sp>
      <p:sp>
        <p:nvSpPr>
          <p:cNvPr id="73753" name="Rectangle 30"/>
          <p:cNvSpPr>
            <a:spLocks noChangeArrowheads="1"/>
          </p:cNvSpPr>
          <p:nvPr/>
        </p:nvSpPr>
        <p:spPr bwMode="auto">
          <a:xfrm>
            <a:off x="1752600" y="1600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/>
              <a:t>3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zh-CN" altLang="en-US">
                <a:latin typeface="楷体_GB2312" panose="02010609030101010101" pitchFamily="49" charset="-122"/>
              </a:rPr>
              <a:t>概率</a:t>
            </a:r>
          </a:p>
        </p:txBody>
      </p:sp>
      <p:sp>
        <p:nvSpPr>
          <p:cNvPr id="73754" name="Rectangle 31"/>
          <p:cNvSpPr>
            <a:spLocks noChangeArrowheads="1"/>
          </p:cNvSpPr>
          <p:nvPr/>
        </p:nvSpPr>
        <p:spPr bwMode="auto">
          <a:xfrm>
            <a:off x="1828800" y="1143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(1) </a:t>
            </a:r>
            <a:r>
              <a:rPr lang="zh-CN" altLang="en-US"/>
              <a:t>随机变量</a:t>
            </a:r>
            <a:r>
              <a:rPr lang="en-US" altLang="zh-CN" i="1"/>
              <a:t>X </a:t>
            </a:r>
            <a:r>
              <a:rPr lang="zh-CN" altLang="en-US"/>
              <a:t>和</a:t>
            </a:r>
            <a:r>
              <a:rPr lang="en-US" altLang="zh-CN" i="1"/>
              <a:t>Y </a:t>
            </a:r>
            <a:r>
              <a:rPr lang="zh-CN" altLang="en-US"/>
              <a:t>的联合概率密度；</a:t>
            </a:r>
          </a:p>
        </p:txBody>
      </p:sp>
      <p:graphicFrame>
        <p:nvGraphicFramePr>
          <p:cNvPr id="73755" name="Object 32"/>
          <p:cNvGraphicFramePr>
            <a:graphicFrameLocks noChangeAspect="1"/>
          </p:cNvGraphicFramePr>
          <p:nvPr/>
        </p:nvGraphicFramePr>
        <p:xfrm>
          <a:off x="3886200" y="304800"/>
          <a:ext cx="59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公式" r:id="rId28" imgW="596900" imgH="342900" progId="Equation.3">
                  <p:embed/>
                </p:oleObj>
              </mc:Choice>
              <mc:Fallback>
                <p:oleObj name="公式" r:id="rId28" imgW="596900" imgH="342900" progId="Equation.3">
                  <p:embed/>
                  <p:pic>
                    <p:nvPicPr>
                      <p:cNvPr id="7375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"/>
                        <a:ext cx="59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33"/>
          <p:cNvGraphicFramePr>
            <a:graphicFrameLocks noChangeAspect="1"/>
          </p:cNvGraphicFramePr>
          <p:nvPr/>
        </p:nvGraphicFramePr>
        <p:xfrm>
          <a:off x="7239000" y="304800"/>
          <a:ext cx="210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公式" r:id="rId30" imgW="2108200" imgH="342900" progId="Equation.3">
                  <p:embed/>
                </p:oleObj>
              </mc:Choice>
              <mc:Fallback>
                <p:oleObj name="公式" r:id="rId30" imgW="2108200" imgH="342900" progId="Equation.3">
                  <p:embed/>
                  <p:pic>
                    <p:nvPicPr>
                      <p:cNvPr id="7375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210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7" name="Rectangle 34"/>
          <p:cNvSpPr>
            <a:spLocks noChangeArrowheads="1"/>
          </p:cNvSpPr>
          <p:nvPr/>
        </p:nvSpPr>
        <p:spPr bwMode="auto">
          <a:xfrm>
            <a:off x="2209800" y="685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下，随机变量</a:t>
            </a:r>
            <a:r>
              <a:rPr lang="en-US" altLang="zh-CN" i="1"/>
              <a:t>Y </a:t>
            </a:r>
            <a:r>
              <a:rPr lang="zh-CN" altLang="en-US"/>
              <a:t>在区间          服从均匀分布，求</a:t>
            </a:r>
            <a:endParaRPr lang="zh-CN" altLang="en-US" i="1"/>
          </a:p>
        </p:txBody>
      </p:sp>
      <p:graphicFrame>
        <p:nvGraphicFramePr>
          <p:cNvPr id="73758" name="Object 35"/>
          <p:cNvGraphicFramePr>
            <a:graphicFrameLocks noChangeAspect="1"/>
          </p:cNvGraphicFramePr>
          <p:nvPr/>
        </p:nvGraphicFramePr>
        <p:xfrm>
          <a:off x="5334000" y="762000"/>
          <a:ext cx="69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公式" r:id="rId32" imgW="698197" imgH="342751" progId="Equation.3">
                  <p:embed/>
                </p:oleObj>
              </mc:Choice>
              <mc:Fallback>
                <p:oleObj name="公式" r:id="rId32" imgW="698197" imgH="342751" progId="Equation.3">
                  <p:embed/>
                  <p:pic>
                    <p:nvPicPr>
                      <p:cNvPr id="7375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762000"/>
                        <a:ext cx="698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6"/>
          <p:cNvSpPr txBox="1">
            <a:spLocks noChangeArrowheads="1"/>
          </p:cNvSpPr>
          <p:nvPr/>
        </p:nvSpPr>
        <p:spPr bwMode="auto">
          <a:xfrm>
            <a:off x="9372600" y="1600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(2004)</a:t>
            </a:r>
          </a:p>
        </p:txBody>
      </p:sp>
    </p:spTree>
    <p:extLst>
      <p:ext uri="{BB962C8B-B14F-4D97-AF65-F5344CB8AC3E}">
        <p14:creationId xmlns:p14="http://schemas.microsoft.com/office/powerpoint/2010/main" val="253136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4" grpId="0"/>
      <p:bldP spid="8591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63" name="Rectangle 3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819400" y="2438400"/>
          <a:ext cx="370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公式" r:id="rId4" imgW="3708400" imgH="1117600" progId="Equation.3">
                  <p:embed/>
                </p:oleObj>
              </mc:Choice>
              <mc:Fallback>
                <p:oleObj name="公式" r:id="rId4" imgW="3708400" imgH="1117600" progId="Equation.3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3708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905001" y="27432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从而</a:t>
            </a:r>
          </a:p>
        </p:txBody>
      </p:sp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1828801" y="40386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2819400" y="4114800"/>
          <a:ext cx="1676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公式" r:id="rId6" imgW="1676400" imgH="330200" progId="Equation.3">
                  <p:embed/>
                </p:oleObj>
              </mc:Choice>
              <mc:Fallback>
                <p:oleObj name="公式" r:id="rId6" imgW="1676400" imgH="330200" progId="Equation.3">
                  <p:embed/>
                  <p:pic>
                    <p:nvPicPr>
                      <p:cNvPr id="860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16764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9" name="Object 9"/>
          <p:cNvGraphicFramePr>
            <a:graphicFrameLocks noChangeAspect="1"/>
          </p:cNvGraphicFramePr>
          <p:nvPr/>
        </p:nvGraphicFramePr>
        <p:xfrm>
          <a:off x="2895601" y="4800600"/>
          <a:ext cx="1838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公式" r:id="rId8" imgW="1841500" imgH="787400" progId="Equation.3">
                  <p:embed/>
                </p:oleObj>
              </mc:Choice>
              <mc:Fallback>
                <p:oleObj name="公式" r:id="rId8" imgW="1841500" imgH="787400" progId="Equation.3">
                  <p:embed/>
                  <p:pic>
                    <p:nvPicPr>
                      <p:cNvPr id="860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800600"/>
                        <a:ext cx="1838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0" name="Object 10"/>
          <p:cNvGraphicFramePr>
            <a:graphicFrameLocks noChangeAspect="1"/>
          </p:cNvGraphicFramePr>
          <p:nvPr/>
        </p:nvGraphicFramePr>
        <p:xfrm>
          <a:off x="4572000" y="3962400"/>
          <a:ext cx="226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公式" r:id="rId10" imgW="2260600" imgH="736600" progId="Equation.3">
                  <p:embed/>
                </p:oleObj>
              </mc:Choice>
              <mc:Fallback>
                <p:oleObj name="公式" r:id="rId10" imgW="2260600" imgH="736600" progId="Equation.3">
                  <p:embed/>
                  <p:pic>
                    <p:nvPicPr>
                      <p:cNvPr id="8601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260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4724400" y="4876800"/>
          <a:ext cx="17145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公式" r:id="rId12" imgW="1714500" imgH="787400" progId="Equation.3">
                  <p:embed/>
                </p:oleObj>
              </mc:Choice>
              <mc:Fallback>
                <p:oleObj name="公式" r:id="rId12" imgW="1714500" imgH="787400" progId="Equation.3">
                  <p:embed/>
                  <p:pic>
                    <p:nvPicPr>
                      <p:cNvPr id="860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76800"/>
                        <a:ext cx="17145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2" name="Rectangle 12"/>
          <p:cNvSpPr>
            <a:spLocks noChangeArrowheads="1"/>
          </p:cNvSpPr>
          <p:nvPr/>
        </p:nvSpPr>
        <p:spPr bwMode="auto">
          <a:xfrm>
            <a:off x="7467600" y="2438400"/>
            <a:ext cx="2895600" cy="3200400"/>
          </a:xfrm>
          <a:prstGeom prst="rect">
            <a:avLst/>
          </a:prstGeom>
          <a:solidFill>
            <a:srgbClr val="00FFCC"/>
          </a:solidFill>
          <a:ln w="762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73" name="Line 13"/>
          <p:cNvSpPr>
            <a:spLocks noChangeShapeType="1"/>
          </p:cNvSpPr>
          <p:nvPr/>
        </p:nvSpPr>
        <p:spPr bwMode="auto">
          <a:xfrm>
            <a:off x="7924800" y="3276600"/>
            <a:ext cx="1752600" cy="1752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74" name="Line 14"/>
          <p:cNvSpPr>
            <a:spLocks noChangeShapeType="1"/>
          </p:cNvSpPr>
          <p:nvPr/>
        </p:nvSpPr>
        <p:spPr bwMode="auto">
          <a:xfrm flipV="1">
            <a:off x="8153400" y="3352800"/>
            <a:ext cx="1371600" cy="1371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75" name="Line 15"/>
          <p:cNvSpPr>
            <a:spLocks noChangeShapeType="1"/>
          </p:cNvSpPr>
          <p:nvPr/>
        </p:nvSpPr>
        <p:spPr bwMode="auto">
          <a:xfrm flipV="1">
            <a:off x="9372600" y="3505200"/>
            <a:ext cx="0" cy="1219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60176" name="Group 16"/>
          <p:cNvGrpSpPr>
            <a:grpSpLocks/>
          </p:cNvGrpSpPr>
          <p:nvPr/>
        </p:nvGrpSpPr>
        <p:grpSpPr bwMode="auto">
          <a:xfrm>
            <a:off x="7620000" y="2743200"/>
            <a:ext cx="2514600" cy="2514600"/>
            <a:chOff x="3840" y="1728"/>
            <a:chExt cx="1584" cy="1584"/>
          </a:xfrm>
        </p:grpSpPr>
        <p:sp>
          <p:nvSpPr>
            <p:cNvPr id="860177" name="Line 17"/>
            <p:cNvSpPr>
              <a:spLocks noChangeShapeType="1"/>
            </p:cNvSpPr>
            <p:nvPr/>
          </p:nvSpPr>
          <p:spPr bwMode="auto">
            <a:xfrm>
              <a:off x="3840" y="297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178" name="Line 18"/>
            <p:cNvSpPr>
              <a:spLocks noChangeShapeType="1"/>
            </p:cNvSpPr>
            <p:nvPr/>
          </p:nvSpPr>
          <p:spPr bwMode="auto">
            <a:xfrm flipV="1">
              <a:off x="4176" y="172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4792" name="Object 19"/>
            <p:cNvGraphicFramePr>
              <a:graphicFrameLocks noChangeAspect="1"/>
            </p:cNvGraphicFramePr>
            <p:nvPr/>
          </p:nvGraphicFramePr>
          <p:xfrm>
            <a:off x="3984" y="2976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8" name="公式" r:id="rId14" imgW="266584" imgH="279279" progId="Equation.3">
                    <p:embed/>
                  </p:oleObj>
                </mc:Choice>
                <mc:Fallback>
                  <p:oleObj name="公式" r:id="rId14" imgW="266584" imgH="279279" progId="Equation.3">
                    <p:embed/>
                    <p:pic>
                      <p:nvPicPr>
                        <p:cNvPr id="7479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976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3" name="Object 20"/>
            <p:cNvGraphicFramePr>
              <a:graphicFrameLocks noChangeAspect="1"/>
            </p:cNvGraphicFramePr>
            <p:nvPr/>
          </p:nvGraphicFramePr>
          <p:xfrm>
            <a:off x="5232" y="302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name="公式" r:id="rId16" imgW="228501" imgH="215806" progId="Equation.3">
                    <p:embed/>
                  </p:oleObj>
                </mc:Choice>
                <mc:Fallback>
                  <p:oleObj name="公式" r:id="rId16" imgW="228501" imgH="215806" progId="Equation.3">
                    <p:embed/>
                    <p:pic>
                      <p:nvPicPr>
                        <p:cNvPr id="7479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02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4" name="Object 21"/>
            <p:cNvGraphicFramePr>
              <a:graphicFrameLocks noChangeAspect="1"/>
            </p:cNvGraphicFramePr>
            <p:nvPr/>
          </p:nvGraphicFramePr>
          <p:xfrm>
            <a:off x="3984" y="1776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name="公式" r:id="rId18" imgW="228600" imgH="279400" progId="Equation.3">
                    <p:embed/>
                  </p:oleObj>
                </mc:Choice>
                <mc:Fallback>
                  <p:oleObj name="公式" r:id="rId18" imgW="228600" imgH="279400" progId="Equation.3">
                    <p:embed/>
                    <p:pic>
                      <p:nvPicPr>
                        <p:cNvPr id="7479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76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182" name="Object 22"/>
          <p:cNvGraphicFramePr>
            <a:graphicFrameLocks noChangeAspect="1"/>
          </p:cNvGraphicFramePr>
          <p:nvPr/>
        </p:nvGraphicFramePr>
        <p:xfrm>
          <a:off x="9144000" y="3048000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公式" r:id="rId20" imgW="723586" imgH="279279" progId="Equation.3">
                  <p:embed/>
                </p:oleObj>
              </mc:Choice>
              <mc:Fallback>
                <p:oleObj name="公式" r:id="rId20" imgW="723586" imgH="279279" progId="Equation.3">
                  <p:embed/>
                  <p:pic>
                    <p:nvPicPr>
                      <p:cNvPr id="8601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048000"/>
                        <a:ext cx="723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3" name="Object 23"/>
          <p:cNvGraphicFramePr>
            <a:graphicFrameLocks noChangeAspect="1"/>
          </p:cNvGraphicFramePr>
          <p:nvPr/>
        </p:nvGraphicFramePr>
        <p:xfrm>
          <a:off x="7848600" y="35052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公式" r:id="rId22" imgW="1129810" imgH="342751" progId="Equation.3">
                  <p:embed/>
                </p:oleObj>
              </mc:Choice>
              <mc:Fallback>
                <p:oleObj name="公式" r:id="rId22" imgW="1129810" imgH="342751" progId="Equation.3">
                  <p:embed/>
                  <p:pic>
                    <p:nvPicPr>
                      <p:cNvPr id="8601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052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4" name="Object 24"/>
          <p:cNvGraphicFramePr>
            <a:graphicFrameLocks noChangeAspect="1"/>
          </p:cNvGraphicFramePr>
          <p:nvPr/>
        </p:nvGraphicFramePr>
        <p:xfrm>
          <a:off x="9220200" y="48006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公式" r:id="rId24" imgW="164885" imgH="266353" progId="Equation.3">
                  <p:embed/>
                </p:oleObj>
              </mc:Choice>
              <mc:Fallback>
                <p:oleObj name="公式" r:id="rId24" imgW="164885" imgH="266353" progId="Equation.3">
                  <p:embed/>
                  <p:pic>
                    <p:nvPicPr>
                      <p:cNvPr id="8601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48006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85" name="Freeform 25" descr="编织物"/>
          <p:cNvSpPr>
            <a:spLocks/>
          </p:cNvSpPr>
          <p:nvPr/>
        </p:nvSpPr>
        <p:spPr bwMode="auto">
          <a:xfrm flipH="1">
            <a:off x="8763000" y="3505200"/>
            <a:ext cx="609600" cy="1219200"/>
          </a:xfrm>
          <a:custGeom>
            <a:avLst/>
            <a:gdLst>
              <a:gd name="T0" fmla="*/ 0 w 454"/>
              <a:gd name="T1" fmla="*/ 0 h 817"/>
              <a:gd name="T2" fmla="*/ 454 w 454"/>
              <a:gd name="T3" fmla="*/ 409 h 817"/>
              <a:gd name="T4" fmla="*/ 0 w 454"/>
              <a:gd name="T5" fmla="*/ 817 h 817"/>
              <a:gd name="T6" fmla="*/ 0 w 454"/>
              <a:gd name="T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817">
                <a:moveTo>
                  <a:pt x="0" y="0"/>
                </a:moveTo>
                <a:lnTo>
                  <a:pt x="454" y="409"/>
                </a:lnTo>
                <a:lnTo>
                  <a:pt x="0" y="81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86" name="Line 26"/>
          <p:cNvSpPr>
            <a:spLocks noChangeShapeType="1"/>
          </p:cNvSpPr>
          <p:nvPr/>
        </p:nvSpPr>
        <p:spPr bwMode="auto">
          <a:xfrm>
            <a:off x="8763000" y="4114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60187" name="Object 27"/>
          <p:cNvGraphicFramePr>
            <a:graphicFrameLocks noChangeAspect="1"/>
          </p:cNvGraphicFramePr>
          <p:nvPr/>
        </p:nvGraphicFramePr>
        <p:xfrm>
          <a:off x="8610600" y="47244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27" imgW="215806" imgH="710891" progId="Equation.3">
                  <p:embed/>
                </p:oleObj>
              </mc:Choice>
              <mc:Fallback>
                <p:oleObj name="公式" r:id="rId27" imgW="215806" imgH="710891" progId="Equation.3">
                  <p:embed/>
                  <p:pic>
                    <p:nvPicPr>
                      <p:cNvPr id="8601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7244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8" name="Object 28"/>
          <p:cNvGraphicFramePr>
            <a:graphicFrameLocks noChangeAspect="1"/>
          </p:cNvGraphicFramePr>
          <p:nvPr/>
        </p:nvGraphicFramePr>
        <p:xfrm>
          <a:off x="2895600" y="5943601"/>
          <a:ext cx="11303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公式" r:id="rId29" imgW="1129810" imgH="266584" progId="Equation.3">
                  <p:embed/>
                </p:oleObj>
              </mc:Choice>
              <mc:Fallback>
                <p:oleObj name="公式" r:id="rId29" imgW="1129810" imgH="266584" progId="Equation.3">
                  <p:embed/>
                  <p:pic>
                    <p:nvPicPr>
                      <p:cNvPr id="8601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943601"/>
                        <a:ext cx="11303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89" name="Rectangle 29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blipFill dpi="0" rotWithShape="1">
            <a:blip r:embed="rId26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0" name="Rectangle 30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1981200"/>
          </a:xfrm>
          <a:prstGeom prst="rect">
            <a:avLst/>
          </a:prstGeom>
          <a:blipFill dpi="0" rotWithShape="1">
            <a:blip r:embed="rId3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4778" name="Object 31"/>
          <p:cNvGraphicFramePr>
            <a:graphicFrameLocks noChangeAspect="1"/>
          </p:cNvGraphicFramePr>
          <p:nvPr/>
        </p:nvGraphicFramePr>
        <p:xfrm>
          <a:off x="2895600" y="1676400"/>
          <a:ext cx="17653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32" imgW="1765300" imgH="330200" progId="Equation.3">
                  <p:embed/>
                </p:oleObj>
              </mc:Choice>
              <mc:Fallback>
                <p:oleObj name="公式" r:id="rId32" imgW="1765300" imgH="330200" progId="Equation.3">
                  <p:embed/>
                  <p:pic>
                    <p:nvPicPr>
                      <p:cNvPr id="7477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17653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9" name="Rectangle 32"/>
          <p:cNvSpPr>
            <a:spLocks noChangeArrowheads="1"/>
          </p:cNvSpPr>
          <p:nvPr/>
        </p:nvSpPr>
        <p:spPr bwMode="auto">
          <a:xfrm>
            <a:off x="9297989" y="22636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的条件</a:t>
            </a:r>
          </a:p>
        </p:txBody>
      </p:sp>
      <p:sp>
        <p:nvSpPr>
          <p:cNvPr id="74780" name="Rectangle 33"/>
          <p:cNvSpPr>
            <a:spLocks noChangeArrowheads="1"/>
          </p:cNvSpPr>
          <p:nvPr/>
        </p:nvSpPr>
        <p:spPr bwMode="auto">
          <a:xfrm>
            <a:off x="1676400" y="2286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9900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009900"/>
                </a:solidFill>
                <a:latin typeface="楷体_GB2312" panose="02010609030101010101" pitchFamily="49" charset="-122"/>
              </a:rPr>
              <a:t>6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设</a:t>
            </a:r>
            <a:r>
              <a:rPr lang="en-US" altLang="zh-CN" i="1"/>
              <a:t>X </a:t>
            </a:r>
            <a:r>
              <a:rPr lang="zh-CN" altLang="en-US">
                <a:latin typeface="楷体_GB2312" panose="02010609030101010101" pitchFamily="49" charset="-122"/>
              </a:rPr>
              <a:t>在区间    上服从均匀分布，在</a:t>
            </a:r>
          </a:p>
        </p:txBody>
      </p:sp>
      <p:sp>
        <p:nvSpPr>
          <p:cNvPr id="74781" name="Rectangle 34"/>
          <p:cNvSpPr>
            <a:spLocks noChangeArrowheads="1"/>
          </p:cNvSpPr>
          <p:nvPr/>
        </p:nvSpPr>
        <p:spPr bwMode="auto">
          <a:xfrm>
            <a:off x="6629400" y="1143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/>
              <a:t>2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en-US" altLang="zh-CN" i="1"/>
              <a:t>Y </a:t>
            </a:r>
            <a:r>
              <a:rPr lang="zh-CN" altLang="en-US">
                <a:latin typeface="楷体_GB2312" panose="02010609030101010101" pitchFamily="49" charset="-122"/>
              </a:rPr>
              <a:t>的概率密度；</a:t>
            </a:r>
          </a:p>
        </p:txBody>
      </p:sp>
      <p:sp>
        <p:nvSpPr>
          <p:cNvPr id="74782" name="Rectangle 35"/>
          <p:cNvSpPr>
            <a:spLocks noChangeArrowheads="1"/>
          </p:cNvSpPr>
          <p:nvPr/>
        </p:nvSpPr>
        <p:spPr bwMode="auto">
          <a:xfrm>
            <a:off x="1752600" y="1600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/>
              <a:t>3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zh-CN" altLang="en-US">
                <a:latin typeface="楷体_GB2312" panose="02010609030101010101" pitchFamily="49" charset="-122"/>
              </a:rPr>
              <a:t>概率</a:t>
            </a:r>
          </a:p>
        </p:txBody>
      </p:sp>
      <p:sp>
        <p:nvSpPr>
          <p:cNvPr id="74783" name="Rectangle 36"/>
          <p:cNvSpPr>
            <a:spLocks noChangeArrowheads="1"/>
          </p:cNvSpPr>
          <p:nvPr/>
        </p:nvSpPr>
        <p:spPr bwMode="auto">
          <a:xfrm>
            <a:off x="1828800" y="1143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(1) </a:t>
            </a:r>
            <a:r>
              <a:rPr lang="zh-CN" altLang="en-US"/>
              <a:t>随机变量</a:t>
            </a:r>
            <a:r>
              <a:rPr lang="en-US" altLang="zh-CN" i="1"/>
              <a:t>X </a:t>
            </a:r>
            <a:r>
              <a:rPr lang="zh-CN" altLang="en-US"/>
              <a:t>和</a:t>
            </a:r>
            <a:r>
              <a:rPr lang="en-US" altLang="zh-CN" i="1"/>
              <a:t>Y </a:t>
            </a:r>
            <a:r>
              <a:rPr lang="zh-CN" altLang="en-US"/>
              <a:t>的联合概率密度；</a:t>
            </a:r>
          </a:p>
        </p:txBody>
      </p:sp>
      <p:graphicFrame>
        <p:nvGraphicFramePr>
          <p:cNvPr id="74784" name="Object 37"/>
          <p:cNvGraphicFramePr>
            <a:graphicFrameLocks noChangeAspect="1"/>
          </p:cNvGraphicFramePr>
          <p:nvPr/>
        </p:nvGraphicFramePr>
        <p:xfrm>
          <a:off x="3886200" y="304800"/>
          <a:ext cx="59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公式" r:id="rId34" imgW="596900" imgH="342900" progId="Equation.3">
                  <p:embed/>
                </p:oleObj>
              </mc:Choice>
              <mc:Fallback>
                <p:oleObj name="公式" r:id="rId34" imgW="596900" imgH="342900" progId="Equation.3">
                  <p:embed/>
                  <p:pic>
                    <p:nvPicPr>
                      <p:cNvPr id="7478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"/>
                        <a:ext cx="59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5" name="Object 38"/>
          <p:cNvGraphicFramePr>
            <a:graphicFrameLocks noChangeAspect="1"/>
          </p:cNvGraphicFramePr>
          <p:nvPr/>
        </p:nvGraphicFramePr>
        <p:xfrm>
          <a:off x="7239000" y="304800"/>
          <a:ext cx="210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公式" r:id="rId36" imgW="2108200" imgH="342900" progId="Equation.3">
                  <p:embed/>
                </p:oleObj>
              </mc:Choice>
              <mc:Fallback>
                <p:oleObj name="公式" r:id="rId36" imgW="2108200" imgH="342900" progId="Equation.3">
                  <p:embed/>
                  <p:pic>
                    <p:nvPicPr>
                      <p:cNvPr id="7478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210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6" name="Rectangle 39"/>
          <p:cNvSpPr>
            <a:spLocks noChangeArrowheads="1"/>
          </p:cNvSpPr>
          <p:nvPr/>
        </p:nvSpPr>
        <p:spPr bwMode="auto">
          <a:xfrm>
            <a:off x="2209800" y="685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下，随机变量</a:t>
            </a:r>
            <a:r>
              <a:rPr lang="en-US" altLang="zh-CN" i="1"/>
              <a:t>Y </a:t>
            </a:r>
            <a:r>
              <a:rPr lang="zh-CN" altLang="en-US"/>
              <a:t>在区间          服从均匀分布，求</a:t>
            </a:r>
            <a:endParaRPr lang="zh-CN" altLang="en-US" i="1"/>
          </a:p>
        </p:txBody>
      </p:sp>
      <p:graphicFrame>
        <p:nvGraphicFramePr>
          <p:cNvPr id="74787" name="Object 40"/>
          <p:cNvGraphicFramePr>
            <a:graphicFrameLocks noChangeAspect="1"/>
          </p:cNvGraphicFramePr>
          <p:nvPr/>
        </p:nvGraphicFramePr>
        <p:xfrm>
          <a:off x="5334000" y="762000"/>
          <a:ext cx="69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公式" r:id="rId38" imgW="698197" imgH="342751" progId="Equation.3">
                  <p:embed/>
                </p:oleObj>
              </mc:Choice>
              <mc:Fallback>
                <p:oleObj name="公式" r:id="rId38" imgW="698197" imgH="342751" progId="Equation.3">
                  <p:embed/>
                  <p:pic>
                    <p:nvPicPr>
                      <p:cNvPr id="7478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762000"/>
                        <a:ext cx="698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1" name="Line 41"/>
          <p:cNvSpPr>
            <a:spLocks noChangeShapeType="1"/>
          </p:cNvSpPr>
          <p:nvPr/>
        </p:nvSpPr>
        <p:spPr bwMode="auto">
          <a:xfrm flipV="1">
            <a:off x="9144000" y="2895600"/>
            <a:ext cx="0" cy="2362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89" name="Text Box 42"/>
          <p:cNvSpPr txBox="1">
            <a:spLocks noChangeArrowheads="1"/>
          </p:cNvSpPr>
          <p:nvPr/>
        </p:nvSpPr>
        <p:spPr bwMode="auto">
          <a:xfrm>
            <a:off x="9372600" y="1600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(2004)</a:t>
            </a:r>
          </a:p>
        </p:txBody>
      </p:sp>
    </p:spTree>
    <p:extLst>
      <p:ext uri="{BB962C8B-B14F-4D97-AF65-F5344CB8AC3E}">
        <p14:creationId xmlns:p14="http://schemas.microsoft.com/office/powerpoint/2010/main" val="260461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0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0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6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60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60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7" grpId="0"/>
      <p:bldP spid="8601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780" name="Group 4"/>
          <p:cNvGrpSpPr>
            <a:grpSpLocks/>
          </p:cNvGrpSpPr>
          <p:nvPr/>
        </p:nvGrpSpPr>
        <p:grpSpPr bwMode="auto">
          <a:xfrm>
            <a:off x="2819401" y="1371600"/>
            <a:ext cx="8004175" cy="457200"/>
            <a:chOff x="816" y="864"/>
            <a:chExt cx="5042" cy="288"/>
          </a:xfrm>
        </p:grpSpPr>
        <p:sp>
          <p:nvSpPr>
            <p:cNvPr id="56342" name="Text Box 5"/>
            <p:cNvSpPr txBox="1">
              <a:spLocks noChangeArrowheads="1"/>
            </p:cNvSpPr>
            <p:nvPr/>
          </p:nvSpPr>
          <p:spPr bwMode="auto">
            <a:xfrm>
              <a:off x="816" y="864"/>
              <a:ext cx="5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对二维随机变量          </a:t>
              </a:r>
              <a:r>
                <a:rPr lang="en-US" altLang="zh-CN"/>
                <a:t>,</a:t>
              </a:r>
              <a:r>
                <a:rPr lang="zh-CN" altLang="en-US"/>
                <a:t>在一个随机变量取固定值的条 </a:t>
              </a:r>
            </a:p>
          </p:txBody>
        </p:sp>
        <p:graphicFrame>
          <p:nvGraphicFramePr>
            <p:cNvPr id="56343" name="Object 6"/>
            <p:cNvGraphicFramePr>
              <a:graphicFrameLocks noChangeAspect="1"/>
            </p:cNvGraphicFramePr>
            <p:nvPr/>
          </p:nvGraphicFramePr>
          <p:xfrm>
            <a:off x="2168" y="912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公式" r:id="rId4" imgW="837836" imgH="342751" progId="Equation.3">
                    <p:embed/>
                  </p:oleObj>
                </mc:Choice>
                <mc:Fallback>
                  <p:oleObj name="公式" r:id="rId4" imgW="837836" imgH="342751" progId="Equation.3">
                    <p:embed/>
                    <p:pic>
                      <p:nvPicPr>
                        <p:cNvPr id="563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912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2209800" y="1828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件下</a:t>
            </a:r>
            <a:r>
              <a:rPr lang="en-US" altLang="zh-CN"/>
              <a:t>,</a:t>
            </a:r>
            <a:r>
              <a:rPr lang="zh-CN" altLang="en-US"/>
              <a:t>另一随机变量的概率分布</a:t>
            </a:r>
            <a:r>
              <a:rPr lang="en-US" altLang="zh-CN"/>
              <a:t>,</a:t>
            </a:r>
          </a:p>
        </p:txBody>
      </p:sp>
      <p:sp>
        <p:nvSpPr>
          <p:cNvPr id="843784" name="Text Box 8"/>
          <p:cNvSpPr txBox="1">
            <a:spLocks noChangeArrowheads="1"/>
          </p:cNvSpPr>
          <p:nvPr/>
        </p:nvSpPr>
        <p:spPr bwMode="auto">
          <a:xfrm>
            <a:off x="6477000" y="1828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称为条件概率分布</a:t>
            </a:r>
            <a:r>
              <a:rPr lang="en-US" altLang="zh-CN"/>
              <a:t>(</a:t>
            </a:r>
            <a:r>
              <a:rPr lang="zh-CN" altLang="en-US"/>
              <a:t>简称</a:t>
            </a:r>
          </a:p>
        </p:txBody>
      </p:sp>
      <p:sp>
        <p:nvSpPr>
          <p:cNvPr id="843785" name="Text Box 9"/>
          <p:cNvSpPr txBox="1">
            <a:spLocks noChangeArrowheads="1"/>
          </p:cNvSpPr>
          <p:nvPr/>
        </p:nvSpPr>
        <p:spPr bwMode="auto">
          <a:xfrm>
            <a:off x="2286000" y="2819401"/>
            <a:ext cx="548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一、二维离散型随机变量的条件分布律 </a:t>
            </a:r>
          </a:p>
        </p:txBody>
      </p:sp>
      <p:graphicFrame>
        <p:nvGraphicFramePr>
          <p:cNvPr id="843789" name="Object 13"/>
          <p:cNvGraphicFramePr>
            <a:graphicFrameLocks noChangeAspect="1"/>
          </p:cNvGraphicFramePr>
          <p:nvPr/>
        </p:nvGraphicFramePr>
        <p:xfrm>
          <a:off x="3302000" y="3810000"/>
          <a:ext cx="290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公式" r:id="rId6" imgW="2908300" imgH="419100" progId="Equation.3">
                  <p:embed/>
                </p:oleObj>
              </mc:Choice>
              <mc:Fallback>
                <p:oleObj name="公式" r:id="rId6" imgW="2908300" imgH="419100" progId="Equation.3">
                  <p:embed/>
                  <p:pic>
                    <p:nvPicPr>
                      <p:cNvPr id="843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810000"/>
                        <a:ext cx="290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90" name="Object 14"/>
          <p:cNvGraphicFramePr>
            <a:graphicFrameLocks noChangeAspect="1"/>
          </p:cNvGraphicFramePr>
          <p:nvPr/>
        </p:nvGraphicFramePr>
        <p:xfrm>
          <a:off x="6477000" y="3886200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公式" r:id="rId8" imgW="1676400" imgH="342900" progId="Equation.3">
                  <p:embed/>
                </p:oleObj>
              </mc:Choice>
              <mc:Fallback>
                <p:oleObj name="公式" r:id="rId8" imgW="1676400" imgH="342900" progId="Equation.3">
                  <p:embed/>
                  <p:pic>
                    <p:nvPicPr>
                      <p:cNvPr id="843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86200"/>
                        <a:ext cx="1676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3791" name="Group 15"/>
          <p:cNvGrpSpPr>
            <a:grpSpLocks/>
          </p:cNvGrpSpPr>
          <p:nvPr/>
        </p:nvGrpSpPr>
        <p:grpSpPr bwMode="auto">
          <a:xfrm>
            <a:off x="2286001" y="4267206"/>
            <a:ext cx="3586163" cy="461963"/>
            <a:chOff x="430" y="2749"/>
            <a:chExt cx="2259" cy="291"/>
          </a:xfrm>
        </p:grpSpPr>
        <p:sp>
          <p:nvSpPr>
            <p:cNvPr id="56340" name="Text Box 16"/>
            <p:cNvSpPr txBox="1">
              <a:spLocks noChangeArrowheads="1"/>
            </p:cNvSpPr>
            <p:nvPr/>
          </p:nvSpPr>
          <p:spPr bwMode="auto">
            <a:xfrm>
              <a:off x="430" y="2749"/>
              <a:ext cx="22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则关于    的边缘分布律为</a:t>
              </a:r>
            </a:p>
          </p:txBody>
        </p:sp>
        <p:graphicFrame>
          <p:nvGraphicFramePr>
            <p:cNvPr id="56341" name="Object 17"/>
            <p:cNvGraphicFramePr>
              <a:graphicFrameLocks noChangeAspect="1"/>
            </p:cNvGraphicFramePr>
            <p:nvPr/>
          </p:nvGraphicFramePr>
          <p:xfrm>
            <a:off x="1037" y="2815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公式" r:id="rId10" imgW="304536" imgH="266469" progId="Equation.3">
                    <p:embed/>
                  </p:oleObj>
                </mc:Choice>
                <mc:Fallback>
                  <p:oleObj name="公式" r:id="rId10" imgW="304536" imgH="266469" progId="Equation.3">
                    <p:embed/>
                    <p:pic>
                      <p:nvPicPr>
                        <p:cNvPr id="5634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2815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3794" name="Object 18"/>
          <p:cNvGraphicFramePr>
            <a:graphicFrameLocks noChangeAspect="1"/>
          </p:cNvGraphicFramePr>
          <p:nvPr/>
        </p:nvGraphicFramePr>
        <p:xfrm>
          <a:off x="3371850" y="4787900"/>
          <a:ext cx="2984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12" imgW="2984500" imgH="660400" progId="Equation.3">
                  <p:embed/>
                </p:oleObj>
              </mc:Choice>
              <mc:Fallback>
                <p:oleObj name="公式" r:id="rId12" imgW="2984500" imgH="660400" progId="Equation.3">
                  <p:embed/>
                  <p:pic>
                    <p:nvPicPr>
                      <p:cNvPr id="8437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787900"/>
                        <a:ext cx="2984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95" name="Object 19"/>
          <p:cNvGraphicFramePr>
            <a:graphicFrameLocks noChangeAspect="1"/>
          </p:cNvGraphicFramePr>
          <p:nvPr/>
        </p:nvGraphicFramePr>
        <p:xfrm>
          <a:off x="6934200" y="4876800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公式" r:id="rId14" imgW="1180588" imgH="330057" progId="Equation.3">
                  <p:embed/>
                </p:oleObj>
              </mc:Choice>
              <mc:Fallback>
                <p:oleObj name="公式" r:id="rId14" imgW="1180588" imgH="330057" progId="Equation.3">
                  <p:embed/>
                  <p:pic>
                    <p:nvPicPr>
                      <p:cNvPr id="843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181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3796" name="Group 20"/>
          <p:cNvGrpSpPr>
            <a:grpSpLocks/>
          </p:cNvGrpSpPr>
          <p:nvPr/>
        </p:nvGrpSpPr>
        <p:grpSpPr bwMode="auto">
          <a:xfrm>
            <a:off x="2286000" y="5334000"/>
            <a:ext cx="3246438" cy="457200"/>
            <a:chOff x="657" y="3566"/>
            <a:chExt cx="2045" cy="288"/>
          </a:xfrm>
        </p:grpSpPr>
        <p:sp>
          <p:nvSpPr>
            <p:cNvPr id="56338" name="Text Box 21"/>
            <p:cNvSpPr txBox="1">
              <a:spLocks noChangeArrowheads="1"/>
            </p:cNvSpPr>
            <p:nvPr/>
          </p:nvSpPr>
          <p:spPr bwMode="auto">
            <a:xfrm>
              <a:off x="657" y="3566"/>
              <a:ext cx="20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关于    的边缘分布律为</a:t>
              </a:r>
            </a:p>
          </p:txBody>
        </p:sp>
        <p:graphicFrame>
          <p:nvGraphicFramePr>
            <p:cNvPr id="56339" name="Object 22"/>
            <p:cNvGraphicFramePr>
              <a:graphicFrameLocks noChangeAspect="1"/>
            </p:cNvGraphicFramePr>
            <p:nvPr/>
          </p:nvGraphicFramePr>
          <p:xfrm>
            <a:off x="1103" y="3623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公式" r:id="rId16" imgW="241091" imgH="266469" progId="Equation.3">
                    <p:embed/>
                  </p:oleObj>
                </mc:Choice>
                <mc:Fallback>
                  <p:oleObj name="公式" r:id="rId16" imgW="241091" imgH="266469" progId="Equation.3">
                    <p:embed/>
                    <p:pic>
                      <p:nvPicPr>
                        <p:cNvPr id="5633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623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3799" name="Object 23"/>
          <p:cNvGraphicFramePr>
            <a:graphicFrameLocks noChangeAspect="1"/>
          </p:cNvGraphicFramePr>
          <p:nvPr/>
        </p:nvGraphicFramePr>
        <p:xfrm>
          <a:off x="3403600" y="5848350"/>
          <a:ext cx="2971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公式" r:id="rId18" imgW="2971800" imgH="635000" progId="Equation.3">
                  <p:embed/>
                </p:oleObj>
              </mc:Choice>
              <mc:Fallback>
                <p:oleObj name="公式" r:id="rId18" imgW="2971800" imgH="635000" progId="Equation.3">
                  <p:embed/>
                  <p:pic>
                    <p:nvPicPr>
                      <p:cNvPr id="8437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5848350"/>
                        <a:ext cx="2971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800" name="Object 24"/>
          <p:cNvGraphicFramePr>
            <a:graphicFrameLocks noChangeAspect="1"/>
          </p:cNvGraphicFramePr>
          <p:nvPr/>
        </p:nvGraphicFramePr>
        <p:xfrm>
          <a:off x="7032625" y="5949950"/>
          <a:ext cx="123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公式" r:id="rId20" imgW="1231366" imgH="342751" progId="Equation.3">
                  <p:embed/>
                </p:oleObj>
              </mc:Choice>
              <mc:Fallback>
                <p:oleObj name="公式" r:id="rId20" imgW="1231366" imgH="342751" progId="Equation.3">
                  <p:embed/>
                  <p:pic>
                    <p:nvPicPr>
                      <p:cNvPr id="8438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5949950"/>
                        <a:ext cx="1231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3801" name="Rectangle 25"/>
          <p:cNvSpPr>
            <a:spLocks noChangeArrowheads="1"/>
          </p:cNvSpPr>
          <p:nvPr/>
        </p:nvSpPr>
        <p:spPr bwMode="auto">
          <a:xfrm>
            <a:off x="2209800" y="2286001"/>
            <a:ext cx="183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</a:rPr>
              <a:t>条件分布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  <p:grpSp>
        <p:nvGrpSpPr>
          <p:cNvPr id="843804" name="Group 28"/>
          <p:cNvGrpSpPr>
            <a:grpSpLocks/>
          </p:cNvGrpSpPr>
          <p:nvPr/>
        </p:nvGrpSpPr>
        <p:grpSpPr bwMode="auto">
          <a:xfrm>
            <a:off x="2855914" y="3284538"/>
            <a:ext cx="6592887" cy="457200"/>
            <a:chOff x="839" y="2069"/>
            <a:chExt cx="4153" cy="288"/>
          </a:xfrm>
        </p:grpSpPr>
        <p:sp>
          <p:nvSpPr>
            <p:cNvPr id="56336" name="Text Box 26"/>
            <p:cNvSpPr txBox="1">
              <a:spLocks noChangeArrowheads="1"/>
            </p:cNvSpPr>
            <p:nvPr/>
          </p:nvSpPr>
          <p:spPr bwMode="auto">
            <a:xfrm>
              <a:off x="839" y="2069"/>
              <a:ext cx="41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设二维离散型随机变量            的联合分布律为</a:t>
              </a:r>
            </a:p>
          </p:txBody>
        </p:sp>
        <p:graphicFrame>
          <p:nvGraphicFramePr>
            <p:cNvPr id="56337" name="Object 27"/>
            <p:cNvGraphicFramePr>
              <a:graphicFrameLocks noChangeAspect="1"/>
            </p:cNvGraphicFramePr>
            <p:nvPr/>
          </p:nvGraphicFramePr>
          <p:xfrm>
            <a:off x="2832" y="2112"/>
            <a:ext cx="5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公式" r:id="rId22" imgW="837836" imgH="342751" progId="Equation.3">
                    <p:embed/>
                  </p:oleObj>
                </mc:Choice>
                <mc:Fallback>
                  <p:oleObj name="公式" r:id="rId22" imgW="837836" imgH="342751" progId="Equation.3">
                    <p:embed/>
                    <p:pic>
                      <p:nvPicPr>
                        <p:cNvPr id="5633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12"/>
                          <a:ext cx="5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6937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  <p:bldP spid="843784" grpId="0"/>
      <p:bldP spid="843785" grpId="0"/>
      <p:bldP spid="8438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2209800" y="4343400"/>
            <a:ext cx="8077200" cy="1219200"/>
          </a:xfrm>
          <a:prstGeom prst="rect">
            <a:avLst/>
          </a:prstGeom>
          <a:solidFill>
            <a:srgbClr val="00FFCC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4803" name="Rectangle 3"/>
          <p:cNvSpPr>
            <a:spLocks noChangeArrowheads="1"/>
          </p:cNvSpPr>
          <p:nvPr/>
        </p:nvSpPr>
        <p:spPr bwMode="auto">
          <a:xfrm>
            <a:off x="2209800" y="1524000"/>
            <a:ext cx="8077200" cy="1219200"/>
          </a:xfrm>
          <a:prstGeom prst="rect">
            <a:avLst/>
          </a:prstGeom>
          <a:solidFill>
            <a:srgbClr val="00FFCC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4804" name="Group 4"/>
          <p:cNvGrpSpPr>
            <a:grpSpLocks/>
          </p:cNvGrpSpPr>
          <p:nvPr/>
        </p:nvGrpSpPr>
        <p:grpSpPr bwMode="auto">
          <a:xfrm>
            <a:off x="2362200" y="990600"/>
            <a:ext cx="4743450" cy="469900"/>
            <a:chOff x="509" y="767"/>
            <a:chExt cx="2988" cy="296"/>
          </a:xfrm>
        </p:grpSpPr>
        <p:sp>
          <p:nvSpPr>
            <p:cNvPr id="57366" name="Text Box 5"/>
            <p:cNvSpPr txBox="1">
              <a:spLocks noChangeArrowheads="1"/>
            </p:cNvSpPr>
            <p:nvPr/>
          </p:nvSpPr>
          <p:spPr bwMode="auto">
            <a:xfrm>
              <a:off x="509" y="767"/>
              <a:ext cx="29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，则由条件概率的定义知</a:t>
              </a:r>
            </a:p>
          </p:txBody>
        </p:sp>
        <p:graphicFrame>
          <p:nvGraphicFramePr>
            <p:cNvPr id="57367" name="Object 6"/>
            <p:cNvGraphicFramePr>
              <a:graphicFrameLocks noChangeAspect="1"/>
            </p:cNvGraphicFramePr>
            <p:nvPr/>
          </p:nvGraphicFramePr>
          <p:xfrm>
            <a:off x="748" y="799"/>
            <a:ext cx="5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公式" r:id="rId4" imgW="876300" imgH="419100" progId="Equation.3">
                    <p:embed/>
                  </p:oleObj>
                </mc:Choice>
                <mc:Fallback>
                  <p:oleObj name="公式" r:id="rId4" imgW="876300" imgH="419100" progId="Equation.3">
                    <p:embed/>
                    <p:pic>
                      <p:nvPicPr>
                        <p:cNvPr id="5736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799"/>
                          <a:ext cx="5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4807" name="Object 7"/>
          <p:cNvGraphicFramePr>
            <a:graphicFrameLocks noChangeAspect="1"/>
          </p:cNvGraphicFramePr>
          <p:nvPr/>
        </p:nvGraphicFramePr>
        <p:xfrm>
          <a:off x="2457450" y="19812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公式" r:id="rId6" imgW="2349500" imgH="419100" progId="Equation.3">
                  <p:embed/>
                </p:oleObj>
              </mc:Choice>
              <mc:Fallback>
                <p:oleObj name="公式" r:id="rId6" imgW="2349500" imgH="419100" progId="Equation.3">
                  <p:embed/>
                  <p:pic>
                    <p:nvPicPr>
                      <p:cNvPr id="84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9812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8" name="Object 8"/>
          <p:cNvGraphicFramePr>
            <a:graphicFrameLocks noChangeAspect="1"/>
          </p:cNvGraphicFramePr>
          <p:nvPr/>
        </p:nvGraphicFramePr>
        <p:xfrm>
          <a:off x="4800600" y="1752600"/>
          <a:ext cx="255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公式" r:id="rId8" imgW="2552700" imgH="876300" progId="Equation.3">
                  <p:embed/>
                </p:oleObj>
              </mc:Choice>
              <mc:Fallback>
                <p:oleObj name="公式" r:id="rId8" imgW="2552700" imgH="876300" progId="Equation.3">
                  <p:embed/>
                  <p:pic>
                    <p:nvPicPr>
                      <p:cNvPr id="84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255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9" name="Object 9"/>
          <p:cNvGraphicFramePr>
            <a:graphicFrameLocks noChangeAspect="1"/>
          </p:cNvGraphicFramePr>
          <p:nvPr/>
        </p:nvGraphicFramePr>
        <p:xfrm>
          <a:off x="7391400" y="1752600"/>
          <a:ext cx="68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公式" r:id="rId10" imgW="685800" imgH="889000" progId="Equation.3">
                  <p:embed/>
                </p:oleObj>
              </mc:Choice>
              <mc:Fallback>
                <p:oleObj name="公式" r:id="rId10" imgW="685800" imgH="889000" progId="Equation.3">
                  <p:embed/>
                  <p:pic>
                    <p:nvPicPr>
                      <p:cNvPr id="844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752600"/>
                        <a:ext cx="68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10" name="Object 10"/>
          <p:cNvGraphicFramePr>
            <a:graphicFrameLocks noChangeAspect="1"/>
          </p:cNvGraphicFramePr>
          <p:nvPr/>
        </p:nvGraphicFramePr>
        <p:xfrm>
          <a:off x="8686800" y="1981200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公式" r:id="rId12" imgW="1180588" imgH="330057" progId="Equation.3">
                  <p:embed/>
                </p:oleObj>
              </mc:Choice>
              <mc:Fallback>
                <p:oleObj name="公式" r:id="rId12" imgW="1180588" imgH="330057" progId="Equation.3">
                  <p:embed/>
                  <p:pic>
                    <p:nvPicPr>
                      <p:cNvPr id="844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1981200"/>
                        <a:ext cx="1181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4811" name="Group 11"/>
          <p:cNvGrpSpPr>
            <a:grpSpLocks/>
          </p:cNvGrpSpPr>
          <p:nvPr/>
        </p:nvGrpSpPr>
        <p:grpSpPr bwMode="auto">
          <a:xfrm>
            <a:off x="2362200" y="2895600"/>
            <a:ext cx="5824538" cy="471488"/>
            <a:chOff x="645" y="2445"/>
            <a:chExt cx="3669" cy="297"/>
          </a:xfrm>
        </p:grpSpPr>
        <p:sp>
          <p:nvSpPr>
            <p:cNvPr id="57363" name="Text Box 12"/>
            <p:cNvSpPr txBox="1">
              <a:spLocks noChangeArrowheads="1"/>
            </p:cNvSpPr>
            <p:nvPr/>
          </p:nvSpPr>
          <p:spPr bwMode="auto">
            <a:xfrm>
              <a:off x="645" y="2445"/>
              <a:ext cx="36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称之为在            条件下     的</a:t>
              </a:r>
              <a:r>
                <a:rPr lang="zh-CN" altLang="en-US">
                  <a:solidFill>
                    <a:srgbClr val="009900"/>
                  </a:solidFill>
                </a:rPr>
                <a:t>条件分布律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57364" name="Object 13"/>
            <p:cNvGraphicFramePr>
              <a:graphicFrameLocks noChangeAspect="1"/>
            </p:cNvGraphicFramePr>
            <p:nvPr/>
          </p:nvGraphicFramePr>
          <p:xfrm>
            <a:off x="1511" y="2478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公式" r:id="rId14" imgW="838200" imgH="419100" progId="Equation.3">
                    <p:embed/>
                  </p:oleObj>
                </mc:Choice>
                <mc:Fallback>
                  <p:oleObj name="公式" r:id="rId14" imgW="838200" imgH="419100" progId="Equation.3">
                    <p:embed/>
                    <p:pic>
                      <p:nvPicPr>
                        <p:cNvPr id="5736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478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5" name="Object 14"/>
            <p:cNvGraphicFramePr>
              <a:graphicFrameLocks noChangeAspect="1"/>
            </p:cNvGraphicFramePr>
            <p:nvPr/>
          </p:nvGraphicFramePr>
          <p:xfrm>
            <a:off x="2625" y="2498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公式" r:id="rId16" imgW="304536" imgH="266469" progId="Equation.3">
                    <p:embed/>
                  </p:oleObj>
                </mc:Choice>
                <mc:Fallback>
                  <p:oleObj name="公式" r:id="rId16" imgW="304536" imgH="266469" progId="Equation.3">
                    <p:embed/>
                    <p:pic>
                      <p:nvPicPr>
                        <p:cNvPr id="5736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498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15" name="Group 15"/>
          <p:cNvGrpSpPr>
            <a:grpSpLocks/>
          </p:cNvGrpSpPr>
          <p:nvPr/>
        </p:nvGrpSpPr>
        <p:grpSpPr bwMode="auto">
          <a:xfrm>
            <a:off x="2438400" y="3733806"/>
            <a:ext cx="7753350" cy="461963"/>
            <a:chOff x="645" y="2899"/>
            <a:chExt cx="4884" cy="291"/>
          </a:xfrm>
        </p:grpSpPr>
        <p:sp>
          <p:nvSpPr>
            <p:cNvPr id="57359" name="Text Box 16"/>
            <p:cNvSpPr txBox="1">
              <a:spLocks noChangeArrowheads="1"/>
            </p:cNvSpPr>
            <p:nvPr/>
          </p:nvSpPr>
          <p:spPr bwMode="auto">
            <a:xfrm>
              <a:off x="645" y="2899"/>
              <a:ext cx="48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类似地，当           时，在           条件下    的</a:t>
              </a:r>
              <a:r>
                <a:rPr lang="zh-CN" altLang="en-US">
                  <a:solidFill>
                    <a:srgbClr val="009900"/>
                  </a:solidFill>
                </a:rPr>
                <a:t>条件分布律</a:t>
              </a:r>
              <a:r>
                <a:rPr lang="zh-CN" altLang="en-US"/>
                <a:t>为</a:t>
              </a:r>
            </a:p>
          </p:txBody>
        </p:sp>
        <p:graphicFrame>
          <p:nvGraphicFramePr>
            <p:cNvPr id="57360" name="Object 17"/>
            <p:cNvGraphicFramePr>
              <a:graphicFrameLocks noChangeAspect="1"/>
            </p:cNvGraphicFramePr>
            <p:nvPr/>
          </p:nvGraphicFramePr>
          <p:xfrm>
            <a:off x="1655" y="2931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公式" r:id="rId18" imgW="838200" imgH="381000" progId="Equation.3">
                    <p:embed/>
                  </p:oleObj>
                </mc:Choice>
                <mc:Fallback>
                  <p:oleObj name="公式" r:id="rId18" imgW="838200" imgH="381000" progId="Equation.3">
                    <p:embed/>
                    <p:pic>
                      <p:nvPicPr>
                        <p:cNvPr id="5736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931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8"/>
            <p:cNvGraphicFramePr>
              <a:graphicFrameLocks noChangeAspect="1"/>
            </p:cNvGraphicFramePr>
            <p:nvPr/>
          </p:nvGraphicFramePr>
          <p:xfrm>
            <a:off x="2761" y="2931"/>
            <a:ext cx="5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公式" r:id="rId20" imgW="876300" imgH="381000" progId="Equation.3">
                    <p:embed/>
                  </p:oleObj>
                </mc:Choice>
                <mc:Fallback>
                  <p:oleObj name="公式" r:id="rId20" imgW="876300" imgH="381000" progId="Equation.3">
                    <p:embed/>
                    <p:pic>
                      <p:nvPicPr>
                        <p:cNvPr id="5736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" y="2931"/>
                          <a:ext cx="5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9"/>
            <p:cNvGraphicFramePr>
              <a:graphicFrameLocks noChangeAspect="1"/>
            </p:cNvGraphicFramePr>
            <p:nvPr/>
          </p:nvGraphicFramePr>
          <p:xfrm>
            <a:off x="3870" y="2976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公式" r:id="rId22" imgW="241091" imgH="266469" progId="Equation.3">
                    <p:embed/>
                  </p:oleObj>
                </mc:Choice>
                <mc:Fallback>
                  <p:oleObj name="公式" r:id="rId22" imgW="241091" imgH="266469" progId="Equation.3">
                    <p:embed/>
                    <p:pic>
                      <p:nvPicPr>
                        <p:cNvPr id="5736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2976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4820" name="Object 20"/>
          <p:cNvGraphicFramePr>
            <a:graphicFrameLocks noChangeAspect="1"/>
          </p:cNvGraphicFramePr>
          <p:nvPr/>
        </p:nvGraphicFramePr>
        <p:xfrm>
          <a:off x="2435225" y="4784725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公式" r:id="rId24" imgW="2349500" imgH="419100" progId="Equation.3">
                  <p:embed/>
                </p:oleObj>
              </mc:Choice>
              <mc:Fallback>
                <p:oleObj name="公式" r:id="rId24" imgW="2349500" imgH="419100" progId="Equation.3">
                  <p:embed/>
                  <p:pic>
                    <p:nvPicPr>
                      <p:cNvPr id="8448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784725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21" name="Object 21"/>
          <p:cNvGraphicFramePr>
            <a:graphicFrameLocks noChangeAspect="1"/>
          </p:cNvGraphicFramePr>
          <p:nvPr/>
        </p:nvGraphicFramePr>
        <p:xfrm>
          <a:off x="4800600" y="4572000"/>
          <a:ext cx="255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公式" r:id="rId26" imgW="2552700" imgH="838200" progId="Equation.3">
                  <p:embed/>
                </p:oleObj>
              </mc:Choice>
              <mc:Fallback>
                <p:oleObj name="公式" r:id="rId26" imgW="2552700" imgH="838200" progId="Equation.3">
                  <p:embed/>
                  <p:pic>
                    <p:nvPicPr>
                      <p:cNvPr id="8448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2552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22" name="Object 22"/>
          <p:cNvGraphicFramePr>
            <a:graphicFrameLocks noChangeAspect="1"/>
          </p:cNvGraphicFramePr>
          <p:nvPr/>
        </p:nvGraphicFramePr>
        <p:xfrm>
          <a:off x="7391400" y="4572000"/>
          <a:ext cx="66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公式" r:id="rId28" imgW="660113" imgH="850531" progId="Equation.3">
                  <p:embed/>
                </p:oleObj>
              </mc:Choice>
              <mc:Fallback>
                <p:oleObj name="公式" r:id="rId28" imgW="660113" imgH="850531" progId="Equation.3">
                  <p:embed/>
                  <p:pic>
                    <p:nvPicPr>
                      <p:cNvPr id="8448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0"/>
                        <a:ext cx="66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23" name="Object 23"/>
          <p:cNvGraphicFramePr>
            <a:graphicFrameLocks noChangeAspect="1"/>
          </p:cNvGraphicFramePr>
          <p:nvPr/>
        </p:nvGraphicFramePr>
        <p:xfrm>
          <a:off x="8534400" y="4724400"/>
          <a:ext cx="123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公式" r:id="rId30" imgW="1231366" imgH="342751" progId="Equation.3">
                  <p:embed/>
                </p:oleObj>
              </mc:Choice>
              <mc:Fallback>
                <p:oleObj name="公式" r:id="rId30" imgW="1231366" imgH="342751" progId="Equation.3">
                  <p:embed/>
                  <p:pic>
                    <p:nvPicPr>
                      <p:cNvPr id="8448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724400"/>
                        <a:ext cx="1231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46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4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4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4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4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4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4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4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4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2" grpId="0" animBg="1"/>
      <p:bldP spid="8448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 descr="编织物"/>
          <p:cNvSpPr>
            <a:spLocks noChangeArrowheads="1"/>
          </p:cNvSpPr>
          <p:nvPr/>
        </p:nvSpPr>
        <p:spPr bwMode="auto">
          <a:xfrm>
            <a:off x="1524000" y="1600200"/>
            <a:ext cx="9144000" cy="1143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1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600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1295400"/>
          </a:xfrm>
          <a:prstGeom prst="rect">
            <a:avLst/>
          </a:prstGeom>
          <a:solidFill>
            <a:srgbClr val="00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981200" y="22860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续例  已知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,5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,2</a:t>
            </a:r>
            <a:r>
              <a:rPr lang="zh-CN" altLang="en-US">
                <a:solidFill>
                  <a:schemeClr val="bg1"/>
                </a:solidFill>
              </a:rPr>
              <a:t>件三等品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现从这批产品中任意抽出</a:t>
            </a:r>
            <a:r>
              <a:rPr lang="en-US" altLang="zh-CN">
                <a:solidFill>
                  <a:schemeClr val="bg1"/>
                </a:solidFill>
              </a:rPr>
              <a:t>4 </a:t>
            </a:r>
            <a:r>
              <a:rPr lang="zh-CN" altLang="en-US">
                <a:solidFill>
                  <a:schemeClr val="bg1"/>
                </a:solidFill>
              </a:rPr>
              <a:t>件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求其中一等品件数    及二等品件数   的联合分布列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8261350" y="7175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5" imgW="276150" imgH="238081" progId="Equation.3">
                  <p:embed/>
                </p:oleObj>
              </mc:Choice>
              <mc:Fallback>
                <p:oleObj name="公式" r:id="rId5" imgW="276150" imgH="238081" progId="Equation.3">
                  <p:embed/>
                  <p:pic>
                    <p:nvPicPr>
                      <p:cNvPr id="58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7175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349500" y="1066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7" imgW="209474" imgH="238081" progId="Equation.3">
                  <p:embed/>
                </p:oleObj>
              </mc:Choice>
              <mc:Fallback>
                <p:oleObj name="公式" r:id="rId7" imgW="209474" imgH="238081" progId="Equation.3">
                  <p:embed/>
                  <p:pic>
                    <p:nvPicPr>
                      <p:cNvPr id="58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066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2" name="Group 8"/>
          <p:cNvGraphicFramePr>
            <a:graphicFrameLocks noGrp="1"/>
          </p:cNvGraphicFramePr>
          <p:nvPr/>
        </p:nvGraphicFramePr>
        <p:xfrm>
          <a:off x="2438400" y="32004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5896" name="Object 72"/>
          <p:cNvGraphicFramePr>
            <a:graphicFrameLocks noChangeAspect="1"/>
          </p:cNvGraphicFramePr>
          <p:nvPr/>
        </p:nvGraphicFramePr>
        <p:xfrm>
          <a:off x="9067800" y="32766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9" imgW="323929" imgH="352533" progId="Equation.3">
                  <p:embed/>
                </p:oleObj>
              </mc:Choice>
              <mc:Fallback>
                <p:oleObj name="公式" r:id="rId9" imgW="323929" imgH="352533" progId="Equation.3">
                  <p:embed/>
                  <p:pic>
                    <p:nvPicPr>
                      <p:cNvPr id="84589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2766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97" name="Object 73"/>
          <p:cNvGraphicFramePr>
            <a:graphicFrameLocks noChangeAspect="1"/>
          </p:cNvGraphicFramePr>
          <p:nvPr/>
        </p:nvGraphicFramePr>
        <p:xfrm>
          <a:off x="2667000" y="55626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11" imgW="352543" imgH="390594" progId="Equation.3">
                  <p:embed/>
                </p:oleObj>
              </mc:Choice>
              <mc:Fallback>
                <p:oleObj name="公式" r:id="rId11" imgW="352543" imgH="390594" progId="Equation.3">
                  <p:embed/>
                  <p:pic>
                    <p:nvPicPr>
                      <p:cNvPr id="84589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626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98" name="Object 74"/>
          <p:cNvGraphicFramePr>
            <a:graphicFrameLocks noChangeAspect="1"/>
          </p:cNvGraphicFramePr>
          <p:nvPr/>
        </p:nvGraphicFramePr>
        <p:xfrm>
          <a:off x="2470150" y="33845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13" imgW="276150" imgH="238081" progId="Equation.3">
                  <p:embed/>
                </p:oleObj>
              </mc:Choice>
              <mc:Fallback>
                <p:oleObj name="公式" r:id="rId13" imgW="276150" imgH="238081" progId="Equation.3">
                  <p:embed/>
                  <p:pic>
                    <p:nvPicPr>
                      <p:cNvPr id="84589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3845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99" name="Object 75"/>
          <p:cNvGraphicFramePr>
            <a:graphicFrameLocks noChangeAspect="1"/>
          </p:cNvGraphicFramePr>
          <p:nvPr/>
        </p:nvGraphicFramePr>
        <p:xfrm>
          <a:off x="3035300" y="32766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15" imgW="209474" imgH="238081" progId="Equation.3">
                  <p:embed/>
                </p:oleObj>
              </mc:Choice>
              <mc:Fallback>
                <p:oleObj name="公式" r:id="rId15" imgW="209474" imgH="238081" progId="Equation.3">
                  <p:embed/>
                  <p:pic>
                    <p:nvPicPr>
                      <p:cNvPr id="84589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2766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5900" name="Text Box 76"/>
          <p:cNvSpPr txBox="1">
            <a:spLocks noChangeArrowheads="1"/>
          </p:cNvSpPr>
          <p:nvPr/>
        </p:nvSpPr>
        <p:spPr bwMode="auto">
          <a:xfrm>
            <a:off x="3657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1" name="Text Box 77"/>
          <p:cNvSpPr txBox="1">
            <a:spLocks noChangeArrowheads="1"/>
          </p:cNvSpPr>
          <p:nvPr/>
        </p:nvSpPr>
        <p:spPr bwMode="auto">
          <a:xfrm>
            <a:off x="36576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2" name="Text Box 78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3" name="Text Box 79"/>
          <p:cNvSpPr txBox="1">
            <a:spLocks noChangeArrowheads="1"/>
          </p:cNvSpPr>
          <p:nvPr/>
        </p:nvSpPr>
        <p:spPr bwMode="auto">
          <a:xfrm>
            <a:off x="79248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4" name="Text Box 80"/>
          <p:cNvSpPr txBox="1">
            <a:spLocks noChangeArrowheads="1"/>
          </p:cNvSpPr>
          <p:nvPr/>
        </p:nvSpPr>
        <p:spPr bwMode="auto">
          <a:xfrm>
            <a:off x="792480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5" name="Text Box 81"/>
          <p:cNvSpPr txBox="1">
            <a:spLocks noChangeArrowheads="1"/>
          </p:cNvSpPr>
          <p:nvPr/>
        </p:nvSpPr>
        <p:spPr bwMode="auto">
          <a:xfrm>
            <a:off x="79248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6" name="Text Box 82"/>
          <p:cNvSpPr txBox="1">
            <a:spLocks noChangeArrowheads="1"/>
          </p:cNvSpPr>
          <p:nvPr/>
        </p:nvSpPr>
        <p:spPr bwMode="auto">
          <a:xfrm>
            <a:off x="67818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7" name="Text Box 83"/>
          <p:cNvSpPr txBox="1">
            <a:spLocks noChangeArrowheads="1"/>
          </p:cNvSpPr>
          <p:nvPr/>
        </p:nvSpPr>
        <p:spPr bwMode="auto">
          <a:xfrm>
            <a:off x="678180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8" name="Text Box 84"/>
          <p:cNvSpPr txBox="1">
            <a:spLocks noChangeArrowheads="1"/>
          </p:cNvSpPr>
          <p:nvPr/>
        </p:nvSpPr>
        <p:spPr bwMode="auto">
          <a:xfrm>
            <a:off x="57150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45909" name="Text Box 85"/>
          <p:cNvSpPr txBox="1">
            <a:spLocks noChangeArrowheads="1"/>
          </p:cNvSpPr>
          <p:nvPr/>
        </p:nvSpPr>
        <p:spPr bwMode="auto">
          <a:xfrm>
            <a:off x="5410200" y="36576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845910" name="Text Box 86"/>
          <p:cNvSpPr txBox="1">
            <a:spLocks noChangeArrowheads="1"/>
          </p:cNvSpPr>
          <p:nvPr/>
        </p:nvSpPr>
        <p:spPr bwMode="auto">
          <a:xfrm>
            <a:off x="6477000" y="36576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845911" name="Text Box 87"/>
          <p:cNvSpPr txBox="1">
            <a:spLocks noChangeArrowheads="1"/>
          </p:cNvSpPr>
          <p:nvPr/>
        </p:nvSpPr>
        <p:spPr bwMode="auto">
          <a:xfrm>
            <a:off x="7696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845912" name="Text Box 88"/>
          <p:cNvSpPr txBox="1">
            <a:spLocks noChangeArrowheads="1"/>
          </p:cNvSpPr>
          <p:nvPr/>
        </p:nvSpPr>
        <p:spPr bwMode="auto">
          <a:xfrm>
            <a:off x="4343400" y="4114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845913" name="Text Box 89"/>
          <p:cNvSpPr txBox="1">
            <a:spLocks noChangeArrowheads="1"/>
          </p:cNvSpPr>
          <p:nvPr/>
        </p:nvSpPr>
        <p:spPr bwMode="auto">
          <a:xfrm>
            <a:off x="5410200" y="4114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845914" name="Text Box 90"/>
          <p:cNvSpPr txBox="1">
            <a:spLocks noChangeArrowheads="1"/>
          </p:cNvSpPr>
          <p:nvPr/>
        </p:nvSpPr>
        <p:spPr bwMode="auto">
          <a:xfrm>
            <a:off x="6477000" y="4114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845915" name="Text Box 91"/>
          <p:cNvSpPr txBox="1">
            <a:spLocks noChangeArrowheads="1"/>
          </p:cNvSpPr>
          <p:nvPr/>
        </p:nvSpPr>
        <p:spPr bwMode="auto">
          <a:xfrm>
            <a:off x="3429000" y="4572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845916" name="Text Box 92"/>
          <p:cNvSpPr txBox="1">
            <a:spLocks noChangeArrowheads="1"/>
          </p:cNvSpPr>
          <p:nvPr/>
        </p:nvSpPr>
        <p:spPr bwMode="auto">
          <a:xfrm>
            <a:off x="3429000" y="5029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845917" name="Text Box 93"/>
          <p:cNvSpPr txBox="1">
            <a:spLocks noChangeArrowheads="1"/>
          </p:cNvSpPr>
          <p:nvPr/>
        </p:nvSpPr>
        <p:spPr bwMode="auto">
          <a:xfrm>
            <a:off x="3429000" y="5562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845918" name="Text Box 94"/>
          <p:cNvSpPr txBox="1">
            <a:spLocks noChangeArrowheads="1"/>
          </p:cNvSpPr>
          <p:nvPr/>
        </p:nvSpPr>
        <p:spPr bwMode="auto">
          <a:xfrm>
            <a:off x="4343400" y="4572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845919" name="Text Box 95"/>
          <p:cNvSpPr txBox="1">
            <a:spLocks noChangeArrowheads="1"/>
          </p:cNvSpPr>
          <p:nvPr/>
        </p:nvSpPr>
        <p:spPr bwMode="auto">
          <a:xfrm>
            <a:off x="4419600" y="5029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845920" name="Text Box 96"/>
          <p:cNvSpPr txBox="1">
            <a:spLocks noChangeArrowheads="1"/>
          </p:cNvSpPr>
          <p:nvPr/>
        </p:nvSpPr>
        <p:spPr bwMode="auto">
          <a:xfrm>
            <a:off x="4343400" y="55626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845921" name="Text Box 97"/>
          <p:cNvSpPr txBox="1">
            <a:spLocks noChangeArrowheads="1"/>
          </p:cNvSpPr>
          <p:nvPr/>
        </p:nvSpPr>
        <p:spPr bwMode="auto">
          <a:xfrm>
            <a:off x="5410200" y="4572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845922" name="Text Box 98"/>
          <p:cNvSpPr txBox="1">
            <a:spLocks noChangeArrowheads="1"/>
          </p:cNvSpPr>
          <p:nvPr/>
        </p:nvSpPr>
        <p:spPr bwMode="auto">
          <a:xfrm>
            <a:off x="5334000" y="55626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845923" name="Text Box 99"/>
          <p:cNvSpPr txBox="1">
            <a:spLocks noChangeArrowheads="1"/>
          </p:cNvSpPr>
          <p:nvPr/>
        </p:nvSpPr>
        <p:spPr bwMode="auto">
          <a:xfrm>
            <a:off x="6477000" y="55626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845924" name="Text Box 100"/>
          <p:cNvSpPr txBox="1">
            <a:spLocks noChangeArrowheads="1"/>
          </p:cNvSpPr>
          <p:nvPr/>
        </p:nvSpPr>
        <p:spPr bwMode="auto">
          <a:xfrm>
            <a:off x="7620000" y="5562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845925" name="Text Box 101"/>
          <p:cNvSpPr txBox="1">
            <a:spLocks noChangeArrowheads="1"/>
          </p:cNvSpPr>
          <p:nvPr/>
        </p:nvSpPr>
        <p:spPr bwMode="auto">
          <a:xfrm>
            <a:off x="8686800" y="36576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845926" name="Text Box 102"/>
          <p:cNvSpPr txBox="1">
            <a:spLocks noChangeArrowheads="1"/>
          </p:cNvSpPr>
          <p:nvPr/>
        </p:nvSpPr>
        <p:spPr bwMode="auto">
          <a:xfrm>
            <a:off x="8610600" y="41148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845927" name="Text Box 103"/>
          <p:cNvSpPr txBox="1">
            <a:spLocks noChangeArrowheads="1"/>
          </p:cNvSpPr>
          <p:nvPr/>
        </p:nvSpPr>
        <p:spPr bwMode="auto">
          <a:xfrm>
            <a:off x="8686800" y="4572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845928" name="Text Box 104"/>
          <p:cNvSpPr txBox="1">
            <a:spLocks noChangeArrowheads="1"/>
          </p:cNvSpPr>
          <p:nvPr/>
        </p:nvSpPr>
        <p:spPr bwMode="auto">
          <a:xfrm>
            <a:off x="8763000" y="5029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845929" name="Text Box 105"/>
          <p:cNvSpPr txBox="1">
            <a:spLocks noChangeArrowheads="1"/>
          </p:cNvSpPr>
          <p:nvPr/>
        </p:nvSpPr>
        <p:spPr bwMode="auto">
          <a:xfrm>
            <a:off x="89916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45934" name="Rectangle 110"/>
          <p:cNvSpPr>
            <a:spLocks noChangeArrowheads="1"/>
          </p:cNvSpPr>
          <p:nvPr/>
        </p:nvSpPr>
        <p:spPr bwMode="auto">
          <a:xfrm>
            <a:off x="1676400" y="1600200"/>
            <a:ext cx="8839200" cy="9906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5935" name="Text Box 111"/>
          <p:cNvSpPr txBox="1">
            <a:spLocks noChangeArrowheads="1"/>
          </p:cNvSpPr>
          <p:nvPr/>
        </p:nvSpPr>
        <p:spPr bwMode="auto">
          <a:xfrm>
            <a:off x="1752601" y="16764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求一等品件数的概率分布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45936" name="Text Box 112"/>
          <p:cNvSpPr txBox="1">
            <a:spLocks noChangeArrowheads="1"/>
          </p:cNvSpPr>
          <p:nvPr/>
        </p:nvSpPr>
        <p:spPr bwMode="auto">
          <a:xfrm>
            <a:off x="1752601" y="20574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求二等品件数的概率分布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8470" name="Group 113"/>
          <p:cNvGrpSpPr>
            <a:grpSpLocks/>
          </p:cNvGrpSpPr>
          <p:nvPr/>
        </p:nvGrpSpPr>
        <p:grpSpPr bwMode="auto">
          <a:xfrm>
            <a:off x="4724400" y="990602"/>
            <a:ext cx="4718050" cy="461963"/>
            <a:chOff x="2016" y="624"/>
            <a:chExt cx="2972" cy="291"/>
          </a:xfrm>
        </p:grpSpPr>
        <p:sp>
          <p:nvSpPr>
            <p:cNvPr id="58471" name="Text Box 114"/>
            <p:cNvSpPr txBox="1">
              <a:spLocks noChangeArrowheads="1"/>
            </p:cNvSpPr>
            <p:nvPr/>
          </p:nvSpPr>
          <p:spPr bwMode="auto">
            <a:xfrm>
              <a:off x="2016" y="624"/>
              <a:ext cx="2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求随机变量   </a:t>
              </a:r>
              <a:r>
                <a:rPr lang="en-US" altLang="zh-CN">
                  <a:solidFill>
                    <a:srgbClr val="FFFF00"/>
                  </a:solidFill>
                </a:rPr>
                <a:t>(</a:t>
              </a:r>
              <a:r>
                <a:rPr lang="zh-CN" altLang="en-US">
                  <a:solidFill>
                    <a:srgbClr val="FFFF00"/>
                  </a:solidFill>
                </a:rPr>
                <a:t>或    </a:t>
              </a:r>
              <a:r>
                <a:rPr lang="en-US" altLang="zh-CN">
                  <a:solidFill>
                    <a:srgbClr val="FFFF00"/>
                  </a:solidFill>
                </a:rPr>
                <a:t>)</a:t>
              </a:r>
              <a:r>
                <a:rPr lang="zh-CN" altLang="en-US">
                  <a:solidFill>
                    <a:srgbClr val="FFFF00"/>
                  </a:solidFill>
                </a:rPr>
                <a:t>的边缘分布列</a:t>
              </a:r>
              <a:r>
                <a:rPr lang="en-US" altLang="zh-CN">
                  <a:solidFill>
                    <a:srgbClr val="FFFF00"/>
                  </a:solidFill>
                </a:rPr>
                <a:t>.</a:t>
              </a:r>
            </a:p>
          </p:txBody>
        </p:sp>
        <p:graphicFrame>
          <p:nvGraphicFramePr>
            <p:cNvPr id="58472" name="Object 115"/>
            <p:cNvGraphicFramePr>
              <a:graphicFrameLocks noChangeAspect="1"/>
            </p:cNvGraphicFramePr>
            <p:nvPr/>
          </p:nvGraphicFramePr>
          <p:xfrm>
            <a:off x="2996" y="692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公式" r:id="rId17" imgW="276150" imgH="238081" progId="Equation.3">
                    <p:embed/>
                  </p:oleObj>
                </mc:Choice>
                <mc:Fallback>
                  <p:oleObj name="公式" r:id="rId17" imgW="276150" imgH="238081" progId="Equation.3">
                    <p:embed/>
                    <p:pic>
                      <p:nvPicPr>
                        <p:cNvPr id="58472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692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3" name="Object 116"/>
            <p:cNvGraphicFramePr>
              <a:graphicFrameLocks noChangeAspect="1"/>
            </p:cNvGraphicFramePr>
            <p:nvPr/>
          </p:nvGraphicFramePr>
          <p:xfrm>
            <a:off x="3448" y="720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公式" r:id="rId19" imgW="209474" imgH="238081" progId="Equation.3">
                    <p:embed/>
                  </p:oleObj>
                </mc:Choice>
                <mc:Fallback>
                  <p:oleObj name="公式" r:id="rId19" imgW="209474" imgH="238081" progId="Equation.3">
                    <p:embed/>
                    <p:pic>
                      <p:nvPicPr>
                        <p:cNvPr id="58473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720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7982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4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4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4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4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4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4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4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4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4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4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4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4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4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4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4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4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4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4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4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4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4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4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4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6" grpId="0" animBg="1"/>
      <p:bldP spid="845900" grpId="0"/>
      <p:bldP spid="845901" grpId="0"/>
      <p:bldP spid="845902" grpId="0"/>
      <p:bldP spid="845903" grpId="0"/>
      <p:bldP spid="845904" grpId="0"/>
      <p:bldP spid="845905" grpId="0"/>
      <p:bldP spid="845906" grpId="0"/>
      <p:bldP spid="845907" grpId="0"/>
      <p:bldP spid="845908" grpId="0"/>
      <p:bldP spid="845909" grpId="0"/>
      <p:bldP spid="845910" grpId="0"/>
      <p:bldP spid="845911" grpId="0"/>
      <p:bldP spid="845912" grpId="0"/>
      <p:bldP spid="845913" grpId="0"/>
      <p:bldP spid="845914" grpId="0"/>
      <p:bldP spid="845915" grpId="0"/>
      <p:bldP spid="845916" grpId="0"/>
      <p:bldP spid="845917" grpId="0"/>
      <p:bldP spid="845918" grpId="0"/>
      <p:bldP spid="845919" grpId="0"/>
      <p:bldP spid="845920" grpId="0"/>
      <p:bldP spid="845921" grpId="0"/>
      <p:bldP spid="845922" grpId="0"/>
      <p:bldP spid="845923" grpId="0"/>
      <p:bldP spid="845924" grpId="0"/>
      <p:bldP spid="845925" grpId="0"/>
      <p:bldP spid="845926" grpId="0"/>
      <p:bldP spid="845927" grpId="0"/>
      <p:bldP spid="845928" grpId="0"/>
      <p:bldP spid="845929" grpId="0"/>
      <p:bldP spid="845934" grpId="0" animBg="1"/>
      <p:bldP spid="845935" grpId="0"/>
      <p:bldP spid="8459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ChangeArrowheads="1"/>
          </p:cNvSpPr>
          <p:nvPr/>
        </p:nvSpPr>
        <p:spPr bwMode="auto">
          <a:xfrm>
            <a:off x="5334000" y="22860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1" name="Rectangle 3"/>
          <p:cNvSpPr>
            <a:spLocks noChangeArrowheads="1"/>
          </p:cNvSpPr>
          <p:nvPr/>
        </p:nvSpPr>
        <p:spPr bwMode="auto">
          <a:xfrm>
            <a:off x="5334000" y="18288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5334000" y="3657600"/>
            <a:ext cx="1066800" cy="5334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3" name="Rectangle 5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295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8305800" y="6096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公式" r:id="rId5" imgW="190578" imgH="304755" progId="Equation.3">
                  <p:embed/>
                </p:oleObj>
              </mc:Choice>
              <mc:Fallback>
                <p:oleObj name="公式" r:id="rId5" imgW="190578" imgH="304755" progId="Equation.3">
                  <p:embed/>
                  <p:pic>
                    <p:nvPicPr>
                      <p:cNvPr id="5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0960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5" name="Group 7"/>
          <p:cNvGraphicFramePr>
            <a:graphicFrameLocks noGrp="1"/>
          </p:cNvGraphicFramePr>
          <p:nvPr/>
        </p:nvGraphicFramePr>
        <p:xfrm>
          <a:off x="2362200" y="13716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456" name="Object 71"/>
          <p:cNvGraphicFramePr>
            <a:graphicFrameLocks noChangeAspect="1"/>
          </p:cNvGraphicFramePr>
          <p:nvPr/>
        </p:nvGraphicFramePr>
        <p:xfrm>
          <a:off x="8991600" y="14478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公式" r:id="rId7" imgW="323929" imgH="352533" progId="Equation.3">
                  <p:embed/>
                </p:oleObj>
              </mc:Choice>
              <mc:Fallback>
                <p:oleObj name="公式" r:id="rId7" imgW="323929" imgH="352533" progId="Equation.3">
                  <p:embed/>
                  <p:pic>
                    <p:nvPicPr>
                      <p:cNvPr id="59456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4478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7" name="Object 72"/>
          <p:cNvGraphicFramePr>
            <a:graphicFrameLocks noChangeAspect="1"/>
          </p:cNvGraphicFramePr>
          <p:nvPr/>
        </p:nvGraphicFramePr>
        <p:xfrm>
          <a:off x="2590800" y="37338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公式" r:id="rId9" imgW="352543" imgH="390594" progId="Equation.3">
                  <p:embed/>
                </p:oleObj>
              </mc:Choice>
              <mc:Fallback>
                <p:oleObj name="公式" r:id="rId9" imgW="352543" imgH="390594" progId="Equation.3">
                  <p:embed/>
                  <p:pic>
                    <p:nvPicPr>
                      <p:cNvPr id="59457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8" name="Object 73"/>
          <p:cNvGraphicFramePr>
            <a:graphicFrameLocks noChangeAspect="1"/>
          </p:cNvGraphicFramePr>
          <p:nvPr/>
        </p:nvGraphicFramePr>
        <p:xfrm>
          <a:off x="2393950" y="15557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公式" r:id="rId11" imgW="276150" imgH="238081" progId="Equation.3">
                  <p:embed/>
                </p:oleObj>
              </mc:Choice>
              <mc:Fallback>
                <p:oleObj name="公式" r:id="rId11" imgW="276150" imgH="238081" progId="Equation.3">
                  <p:embed/>
                  <p:pic>
                    <p:nvPicPr>
                      <p:cNvPr id="59458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5557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9" name="Object 74"/>
          <p:cNvGraphicFramePr>
            <a:graphicFrameLocks noChangeAspect="1"/>
          </p:cNvGraphicFramePr>
          <p:nvPr/>
        </p:nvGraphicFramePr>
        <p:xfrm>
          <a:off x="2959100" y="1447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公式" r:id="rId13" imgW="209474" imgH="238081" progId="Equation.3">
                  <p:embed/>
                </p:oleObj>
              </mc:Choice>
              <mc:Fallback>
                <p:oleObj name="公式" r:id="rId13" imgW="209474" imgH="238081" progId="Equation.3">
                  <p:embed/>
                  <p:pic>
                    <p:nvPicPr>
                      <p:cNvPr id="59459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447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60" name="Text Box 75"/>
          <p:cNvSpPr txBox="1">
            <a:spLocks noChangeArrowheads="1"/>
          </p:cNvSpPr>
          <p:nvPr/>
        </p:nvSpPr>
        <p:spPr bwMode="auto">
          <a:xfrm>
            <a:off x="3581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1" name="Text Box 76"/>
          <p:cNvSpPr txBox="1">
            <a:spLocks noChangeArrowheads="1"/>
          </p:cNvSpPr>
          <p:nvPr/>
        </p:nvSpPr>
        <p:spPr bwMode="auto">
          <a:xfrm>
            <a:off x="35814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2" name="Text Box 77"/>
          <p:cNvSpPr txBox="1">
            <a:spLocks noChangeArrowheads="1"/>
          </p:cNvSpPr>
          <p:nvPr/>
        </p:nvSpPr>
        <p:spPr bwMode="auto">
          <a:xfrm>
            <a:off x="46482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3" name="Text Box 78"/>
          <p:cNvSpPr txBox="1">
            <a:spLocks noChangeArrowheads="1"/>
          </p:cNvSpPr>
          <p:nvPr/>
        </p:nvSpPr>
        <p:spPr bwMode="auto">
          <a:xfrm>
            <a:off x="7848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4" name="Text Box 79"/>
          <p:cNvSpPr txBox="1">
            <a:spLocks noChangeArrowheads="1"/>
          </p:cNvSpPr>
          <p:nvPr/>
        </p:nvSpPr>
        <p:spPr bwMode="auto">
          <a:xfrm>
            <a:off x="7848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5" name="Text Box 80"/>
          <p:cNvSpPr txBox="1">
            <a:spLocks noChangeArrowheads="1"/>
          </p:cNvSpPr>
          <p:nvPr/>
        </p:nvSpPr>
        <p:spPr bwMode="auto">
          <a:xfrm>
            <a:off x="7848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6" name="Text Box 81"/>
          <p:cNvSpPr txBox="1">
            <a:spLocks noChangeArrowheads="1"/>
          </p:cNvSpPr>
          <p:nvPr/>
        </p:nvSpPr>
        <p:spPr bwMode="auto">
          <a:xfrm>
            <a:off x="6705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7" name="Text Box 82"/>
          <p:cNvSpPr txBox="1">
            <a:spLocks noChangeArrowheads="1"/>
          </p:cNvSpPr>
          <p:nvPr/>
        </p:nvSpPr>
        <p:spPr bwMode="auto">
          <a:xfrm>
            <a:off x="6705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8" name="Text Box 83"/>
          <p:cNvSpPr txBox="1">
            <a:spLocks noChangeArrowheads="1"/>
          </p:cNvSpPr>
          <p:nvPr/>
        </p:nvSpPr>
        <p:spPr bwMode="auto">
          <a:xfrm>
            <a:off x="56388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59469" name="Text Box 84"/>
          <p:cNvSpPr txBox="1">
            <a:spLocks noChangeArrowheads="1"/>
          </p:cNvSpPr>
          <p:nvPr/>
        </p:nvSpPr>
        <p:spPr bwMode="auto">
          <a:xfrm>
            <a:off x="53340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59470" name="Text Box 85"/>
          <p:cNvSpPr txBox="1">
            <a:spLocks noChangeArrowheads="1"/>
          </p:cNvSpPr>
          <p:nvPr/>
        </p:nvSpPr>
        <p:spPr bwMode="auto">
          <a:xfrm>
            <a:off x="64008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59471" name="Text Box 86"/>
          <p:cNvSpPr txBox="1">
            <a:spLocks noChangeArrowheads="1"/>
          </p:cNvSpPr>
          <p:nvPr/>
        </p:nvSpPr>
        <p:spPr bwMode="auto">
          <a:xfrm>
            <a:off x="7620000" y="1828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59472" name="Text Box 87"/>
          <p:cNvSpPr txBox="1">
            <a:spLocks noChangeArrowheads="1"/>
          </p:cNvSpPr>
          <p:nvPr/>
        </p:nvSpPr>
        <p:spPr bwMode="auto">
          <a:xfrm>
            <a:off x="4267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59473" name="Text Box 88"/>
          <p:cNvSpPr txBox="1">
            <a:spLocks noChangeArrowheads="1"/>
          </p:cNvSpPr>
          <p:nvPr/>
        </p:nvSpPr>
        <p:spPr bwMode="auto">
          <a:xfrm>
            <a:off x="5334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59474" name="Text Box 89"/>
          <p:cNvSpPr txBox="1">
            <a:spLocks noChangeArrowheads="1"/>
          </p:cNvSpPr>
          <p:nvPr/>
        </p:nvSpPr>
        <p:spPr bwMode="auto">
          <a:xfrm>
            <a:off x="64008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59475" name="Text Box 90"/>
          <p:cNvSpPr txBox="1">
            <a:spLocks noChangeArrowheads="1"/>
          </p:cNvSpPr>
          <p:nvPr/>
        </p:nvSpPr>
        <p:spPr bwMode="auto">
          <a:xfrm>
            <a:off x="3352800" y="2743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59476" name="Text Box 91"/>
          <p:cNvSpPr txBox="1">
            <a:spLocks noChangeArrowheads="1"/>
          </p:cNvSpPr>
          <p:nvPr/>
        </p:nvSpPr>
        <p:spPr bwMode="auto">
          <a:xfrm>
            <a:off x="3352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59477" name="Text Box 92"/>
          <p:cNvSpPr txBox="1">
            <a:spLocks noChangeArrowheads="1"/>
          </p:cNvSpPr>
          <p:nvPr/>
        </p:nvSpPr>
        <p:spPr bwMode="auto">
          <a:xfrm>
            <a:off x="3352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59478" name="Text Box 93"/>
          <p:cNvSpPr txBox="1">
            <a:spLocks noChangeArrowheads="1"/>
          </p:cNvSpPr>
          <p:nvPr/>
        </p:nvSpPr>
        <p:spPr bwMode="auto">
          <a:xfrm>
            <a:off x="4267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59479" name="Text Box 94"/>
          <p:cNvSpPr txBox="1">
            <a:spLocks noChangeArrowheads="1"/>
          </p:cNvSpPr>
          <p:nvPr/>
        </p:nvSpPr>
        <p:spPr bwMode="auto">
          <a:xfrm>
            <a:off x="43434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59480" name="Text Box 95"/>
          <p:cNvSpPr txBox="1">
            <a:spLocks noChangeArrowheads="1"/>
          </p:cNvSpPr>
          <p:nvPr/>
        </p:nvSpPr>
        <p:spPr bwMode="auto">
          <a:xfrm>
            <a:off x="42672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59481" name="Text Box 96"/>
          <p:cNvSpPr txBox="1">
            <a:spLocks noChangeArrowheads="1"/>
          </p:cNvSpPr>
          <p:nvPr/>
        </p:nvSpPr>
        <p:spPr bwMode="auto">
          <a:xfrm>
            <a:off x="53340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59482" name="Text Box 97"/>
          <p:cNvSpPr txBox="1">
            <a:spLocks noChangeArrowheads="1"/>
          </p:cNvSpPr>
          <p:nvPr/>
        </p:nvSpPr>
        <p:spPr bwMode="auto">
          <a:xfrm>
            <a:off x="5257800" y="37338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59483" name="Text Box 98"/>
          <p:cNvSpPr txBox="1">
            <a:spLocks noChangeArrowheads="1"/>
          </p:cNvSpPr>
          <p:nvPr/>
        </p:nvSpPr>
        <p:spPr bwMode="auto">
          <a:xfrm>
            <a:off x="64008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59484" name="Text Box 99"/>
          <p:cNvSpPr txBox="1">
            <a:spLocks noChangeArrowheads="1"/>
          </p:cNvSpPr>
          <p:nvPr/>
        </p:nvSpPr>
        <p:spPr bwMode="auto">
          <a:xfrm>
            <a:off x="7543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59485" name="Text Box 100"/>
          <p:cNvSpPr txBox="1">
            <a:spLocks noChangeArrowheads="1"/>
          </p:cNvSpPr>
          <p:nvPr/>
        </p:nvSpPr>
        <p:spPr bwMode="auto">
          <a:xfrm>
            <a:off x="86106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59486" name="Text Box 101"/>
          <p:cNvSpPr txBox="1">
            <a:spLocks noChangeArrowheads="1"/>
          </p:cNvSpPr>
          <p:nvPr/>
        </p:nvSpPr>
        <p:spPr bwMode="auto">
          <a:xfrm>
            <a:off x="8534400" y="2286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59487" name="Text Box 102"/>
          <p:cNvSpPr txBox="1">
            <a:spLocks noChangeArrowheads="1"/>
          </p:cNvSpPr>
          <p:nvPr/>
        </p:nvSpPr>
        <p:spPr bwMode="auto">
          <a:xfrm>
            <a:off x="8610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59488" name="Text Box 103"/>
          <p:cNvSpPr txBox="1">
            <a:spLocks noChangeArrowheads="1"/>
          </p:cNvSpPr>
          <p:nvPr/>
        </p:nvSpPr>
        <p:spPr bwMode="auto">
          <a:xfrm>
            <a:off x="8686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59489" name="Text Box 104"/>
          <p:cNvSpPr txBox="1">
            <a:spLocks noChangeArrowheads="1"/>
          </p:cNvSpPr>
          <p:nvPr/>
        </p:nvSpPr>
        <p:spPr bwMode="auto">
          <a:xfrm>
            <a:off x="8915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46953" name="Rectangle 105"/>
          <p:cNvSpPr>
            <a:spLocks noChangeArrowheads="1"/>
          </p:cNvSpPr>
          <p:nvPr/>
        </p:nvSpPr>
        <p:spPr bwMode="auto">
          <a:xfrm>
            <a:off x="1676400" y="152400"/>
            <a:ext cx="8839200" cy="9906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1" name="Text Box 106"/>
          <p:cNvSpPr txBox="1">
            <a:spLocks noChangeArrowheads="1"/>
          </p:cNvSpPr>
          <p:nvPr/>
        </p:nvSpPr>
        <p:spPr bwMode="auto">
          <a:xfrm>
            <a:off x="1752601" y="228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求一等品件数的概率分布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492" name="Text Box 107"/>
          <p:cNvSpPr txBox="1">
            <a:spLocks noChangeArrowheads="1"/>
          </p:cNvSpPr>
          <p:nvPr/>
        </p:nvSpPr>
        <p:spPr bwMode="auto">
          <a:xfrm>
            <a:off x="1752601" y="609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求二等品件数的概率分布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46956" name="Text Box 108"/>
          <p:cNvSpPr txBox="1">
            <a:spLocks noChangeArrowheads="1"/>
          </p:cNvSpPr>
          <p:nvPr/>
        </p:nvSpPr>
        <p:spPr bwMode="auto">
          <a:xfrm>
            <a:off x="2133600" y="4343401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846957" name="Object 109"/>
          <p:cNvGraphicFramePr>
            <a:graphicFrameLocks noChangeAspect="1"/>
          </p:cNvGraphicFramePr>
          <p:nvPr/>
        </p:nvGraphicFramePr>
        <p:xfrm>
          <a:off x="5880100" y="4419600"/>
          <a:ext cx="201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公式" r:id="rId15" imgW="2019300" imgH="342900" progId="Equation.3">
                  <p:embed/>
                </p:oleObj>
              </mc:Choice>
              <mc:Fallback>
                <p:oleObj name="公式" r:id="rId15" imgW="2019300" imgH="342900" progId="Equation.3">
                  <p:embed/>
                  <p:pic>
                    <p:nvPicPr>
                      <p:cNvPr id="846957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419600"/>
                        <a:ext cx="201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58" name="Object 110"/>
          <p:cNvGraphicFramePr>
            <a:graphicFrameLocks noChangeAspect="1"/>
          </p:cNvGraphicFramePr>
          <p:nvPr/>
        </p:nvGraphicFramePr>
        <p:xfrm>
          <a:off x="8229600" y="4419600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公式" r:id="rId17" imgW="1282700" imgH="330200" progId="Equation.3">
                  <p:embed/>
                </p:oleObj>
              </mc:Choice>
              <mc:Fallback>
                <p:oleObj name="公式" r:id="rId17" imgW="1282700" imgH="330200" progId="Equation.3">
                  <p:embed/>
                  <p:pic>
                    <p:nvPicPr>
                      <p:cNvPr id="846958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419600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959" name="Text Box 111"/>
          <p:cNvSpPr txBox="1">
            <a:spLocks noChangeArrowheads="1"/>
          </p:cNvSpPr>
          <p:nvPr/>
        </p:nvSpPr>
        <p:spPr bwMode="auto">
          <a:xfrm>
            <a:off x="2743200" y="4343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所求概率分布律为</a:t>
            </a:r>
          </a:p>
        </p:txBody>
      </p:sp>
      <p:sp>
        <p:nvSpPr>
          <p:cNvPr id="846960" name="Text Box 112"/>
          <p:cNvSpPr txBox="1">
            <a:spLocks noChangeArrowheads="1"/>
          </p:cNvSpPr>
          <p:nvPr/>
        </p:nvSpPr>
        <p:spPr bwMode="auto">
          <a:xfrm>
            <a:off x="2057401" y="48006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846961" name="Object 113"/>
          <p:cNvGraphicFramePr>
            <a:graphicFrameLocks noChangeAspect="1"/>
          </p:cNvGraphicFramePr>
          <p:nvPr/>
        </p:nvGraphicFramePr>
        <p:xfrm>
          <a:off x="2971800" y="510540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公式" r:id="rId19" imgW="2070100" imgH="342900" progId="Equation.3">
                  <p:embed/>
                </p:oleObj>
              </mc:Choice>
              <mc:Fallback>
                <p:oleObj name="公式" r:id="rId19" imgW="2070100" imgH="342900" progId="Equation.3">
                  <p:embed/>
                  <p:pic>
                    <p:nvPicPr>
                      <p:cNvPr id="846961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0540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62" name="Object 114"/>
          <p:cNvGraphicFramePr>
            <a:graphicFrameLocks noChangeAspect="1"/>
          </p:cNvGraphicFramePr>
          <p:nvPr/>
        </p:nvGraphicFramePr>
        <p:xfrm>
          <a:off x="5029200" y="4876800"/>
          <a:ext cx="2273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公式" r:id="rId21" imgW="2273300" imgH="774700" progId="Equation.3">
                  <p:embed/>
                </p:oleObj>
              </mc:Choice>
              <mc:Fallback>
                <p:oleObj name="公式" r:id="rId21" imgW="2273300" imgH="774700" progId="Equation.3">
                  <p:embed/>
                  <p:pic>
                    <p:nvPicPr>
                      <p:cNvPr id="846962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2273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63" name="Object 115"/>
          <p:cNvGraphicFramePr>
            <a:graphicFrameLocks noChangeAspect="1"/>
          </p:cNvGraphicFramePr>
          <p:nvPr/>
        </p:nvGraphicFramePr>
        <p:xfrm>
          <a:off x="7391400" y="4876800"/>
          <a:ext cx="149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公式" r:id="rId23" imgW="1497950" imgH="723586" progId="Equation.3">
                  <p:embed/>
                </p:oleObj>
              </mc:Choice>
              <mc:Fallback>
                <p:oleObj name="公式" r:id="rId23" imgW="1497950" imgH="723586" progId="Equation.3">
                  <p:embed/>
                  <p:pic>
                    <p:nvPicPr>
                      <p:cNvPr id="846963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76800"/>
                        <a:ext cx="149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64" name="Object 116"/>
          <p:cNvGraphicFramePr>
            <a:graphicFrameLocks noChangeAspect="1"/>
          </p:cNvGraphicFramePr>
          <p:nvPr/>
        </p:nvGraphicFramePr>
        <p:xfrm>
          <a:off x="8915400" y="4876800"/>
          <a:ext cx="59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公式" r:id="rId25" imgW="596641" imgH="723586" progId="Equation.3">
                  <p:embed/>
                </p:oleObj>
              </mc:Choice>
              <mc:Fallback>
                <p:oleObj name="公式" r:id="rId25" imgW="596641" imgH="723586" progId="Equation.3">
                  <p:embed/>
                  <p:pic>
                    <p:nvPicPr>
                      <p:cNvPr id="846964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4876800"/>
                        <a:ext cx="59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65" name="Object 117"/>
          <p:cNvGraphicFramePr>
            <a:graphicFrameLocks noChangeAspect="1"/>
          </p:cNvGraphicFramePr>
          <p:nvPr/>
        </p:nvGraphicFramePr>
        <p:xfrm>
          <a:off x="2997200" y="6019800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公式" r:id="rId27" imgW="2044700" imgH="342900" progId="Equation.3">
                  <p:embed/>
                </p:oleObj>
              </mc:Choice>
              <mc:Fallback>
                <p:oleObj name="公式" r:id="rId27" imgW="2044700" imgH="342900" progId="Equation.3">
                  <p:embed/>
                  <p:pic>
                    <p:nvPicPr>
                      <p:cNvPr id="846965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6019800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66" name="Object 118"/>
          <p:cNvGraphicFramePr>
            <a:graphicFrameLocks noChangeAspect="1"/>
          </p:cNvGraphicFramePr>
          <p:nvPr/>
        </p:nvGraphicFramePr>
        <p:xfrm>
          <a:off x="5105400" y="5791200"/>
          <a:ext cx="149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公式" r:id="rId29" imgW="1497950" imgH="723586" progId="Equation.3">
                  <p:embed/>
                </p:oleObj>
              </mc:Choice>
              <mc:Fallback>
                <p:oleObj name="公式" r:id="rId29" imgW="1497950" imgH="723586" progId="Equation.3">
                  <p:embed/>
                  <p:pic>
                    <p:nvPicPr>
                      <p:cNvPr id="846966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200"/>
                        <a:ext cx="149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67" name="Object 119"/>
          <p:cNvGraphicFramePr>
            <a:graphicFrameLocks noChangeAspect="1"/>
          </p:cNvGraphicFramePr>
          <p:nvPr/>
        </p:nvGraphicFramePr>
        <p:xfrm>
          <a:off x="6705600" y="5791200"/>
          <a:ext cx="45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公式" r:id="rId31" imgW="457002" imgH="723586" progId="Equation.3">
                  <p:embed/>
                </p:oleObj>
              </mc:Choice>
              <mc:Fallback>
                <p:oleObj name="公式" r:id="rId31" imgW="457002" imgH="723586" progId="Equation.3">
                  <p:embed/>
                  <p:pic>
                    <p:nvPicPr>
                      <p:cNvPr id="846967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791200"/>
                        <a:ext cx="45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968" name="Text Box 120"/>
          <p:cNvSpPr txBox="1">
            <a:spLocks noChangeArrowheads="1"/>
          </p:cNvSpPr>
          <p:nvPr/>
        </p:nvSpPr>
        <p:spPr bwMode="auto">
          <a:xfrm>
            <a:off x="2057400" y="579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</a:t>
            </a:r>
          </a:p>
        </p:txBody>
      </p:sp>
    </p:spTree>
    <p:extLst>
      <p:ext uri="{BB962C8B-B14F-4D97-AF65-F5344CB8AC3E}">
        <p14:creationId xmlns:p14="http://schemas.microsoft.com/office/powerpoint/2010/main" val="3986681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6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6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6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6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6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6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6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6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6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6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6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46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6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4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4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4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0" grpId="0" animBg="1"/>
      <p:bldP spid="846851" grpId="0" animBg="1"/>
      <p:bldP spid="846852" grpId="0" animBg="1"/>
      <p:bldP spid="846956" grpId="0"/>
      <p:bldP spid="846959" grpId="0"/>
      <p:bldP spid="846960" grpId="0"/>
      <p:bldP spid="8469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ChangeArrowheads="1"/>
          </p:cNvSpPr>
          <p:nvPr/>
        </p:nvSpPr>
        <p:spPr bwMode="auto">
          <a:xfrm>
            <a:off x="5334000" y="3657600"/>
            <a:ext cx="1066800" cy="5334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5334000" y="32004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5334000" y="27432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5334000" y="22860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5334000" y="18288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7879" name="Rectangle 7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295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8305800" y="6096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公式" r:id="rId5" imgW="190578" imgH="304755" progId="Equation.3">
                  <p:embed/>
                </p:oleObj>
              </mc:Choice>
              <mc:Fallback>
                <p:oleObj name="公式" r:id="rId5" imgW="190578" imgH="304755" progId="Equation.3">
                  <p:embed/>
                  <p:pic>
                    <p:nvPicPr>
                      <p:cNvPr id="60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0960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81" name="Group 9"/>
          <p:cNvGraphicFramePr>
            <a:graphicFrameLocks noGrp="1"/>
          </p:cNvGraphicFramePr>
          <p:nvPr/>
        </p:nvGraphicFramePr>
        <p:xfrm>
          <a:off x="2362200" y="13716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0482" name="Object 73"/>
          <p:cNvGraphicFramePr>
            <a:graphicFrameLocks noChangeAspect="1"/>
          </p:cNvGraphicFramePr>
          <p:nvPr/>
        </p:nvGraphicFramePr>
        <p:xfrm>
          <a:off x="8991600" y="14478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7" imgW="323929" imgH="352533" progId="Equation.3">
                  <p:embed/>
                </p:oleObj>
              </mc:Choice>
              <mc:Fallback>
                <p:oleObj name="公式" r:id="rId7" imgW="323929" imgH="352533" progId="Equation.3">
                  <p:embed/>
                  <p:pic>
                    <p:nvPicPr>
                      <p:cNvPr id="60482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4478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3" name="Object 74"/>
          <p:cNvGraphicFramePr>
            <a:graphicFrameLocks noChangeAspect="1"/>
          </p:cNvGraphicFramePr>
          <p:nvPr/>
        </p:nvGraphicFramePr>
        <p:xfrm>
          <a:off x="2590800" y="37338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公式" r:id="rId9" imgW="352543" imgH="390594" progId="Equation.3">
                  <p:embed/>
                </p:oleObj>
              </mc:Choice>
              <mc:Fallback>
                <p:oleObj name="公式" r:id="rId9" imgW="352543" imgH="390594" progId="Equation.3">
                  <p:embed/>
                  <p:pic>
                    <p:nvPicPr>
                      <p:cNvPr id="60483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4" name="Object 75"/>
          <p:cNvGraphicFramePr>
            <a:graphicFrameLocks noChangeAspect="1"/>
          </p:cNvGraphicFramePr>
          <p:nvPr/>
        </p:nvGraphicFramePr>
        <p:xfrm>
          <a:off x="2393950" y="15557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公式" r:id="rId11" imgW="276150" imgH="238081" progId="Equation.3">
                  <p:embed/>
                </p:oleObj>
              </mc:Choice>
              <mc:Fallback>
                <p:oleObj name="公式" r:id="rId11" imgW="276150" imgH="238081" progId="Equation.3">
                  <p:embed/>
                  <p:pic>
                    <p:nvPicPr>
                      <p:cNvPr id="60484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5557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5" name="Object 76"/>
          <p:cNvGraphicFramePr>
            <a:graphicFrameLocks noChangeAspect="1"/>
          </p:cNvGraphicFramePr>
          <p:nvPr/>
        </p:nvGraphicFramePr>
        <p:xfrm>
          <a:off x="2959100" y="1447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公式" r:id="rId13" imgW="209474" imgH="238081" progId="Equation.3">
                  <p:embed/>
                </p:oleObj>
              </mc:Choice>
              <mc:Fallback>
                <p:oleObj name="公式" r:id="rId13" imgW="209474" imgH="238081" progId="Equation.3">
                  <p:embed/>
                  <p:pic>
                    <p:nvPicPr>
                      <p:cNvPr id="60485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447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86" name="Text Box 77"/>
          <p:cNvSpPr txBox="1">
            <a:spLocks noChangeArrowheads="1"/>
          </p:cNvSpPr>
          <p:nvPr/>
        </p:nvSpPr>
        <p:spPr bwMode="auto">
          <a:xfrm>
            <a:off x="3581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87" name="Text Box 78"/>
          <p:cNvSpPr txBox="1">
            <a:spLocks noChangeArrowheads="1"/>
          </p:cNvSpPr>
          <p:nvPr/>
        </p:nvSpPr>
        <p:spPr bwMode="auto">
          <a:xfrm>
            <a:off x="35814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88" name="Text Box 79"/>
          <p:cNvSpPr txBox="1">
            <a:spLocks noChangeArrowheads="1"/>
          </p:cNvSpPr>
          <p:nvPr/>
        </p:nvSpPr>
        <p:spPr bwMode="auto">
          <a:xfrm>
            <a:off x="46482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89" name="Text Box 80"/>
          <p:cNvSpPr txBox="1">
            <a:spLocks noChangeArrowheads="1"/>
          </p:cNvSpPr>
          <p:nvPr/>
        </p:nvSpPr>
        <p:spPr bwMode="auto">
          <a:xfrm>
            <a:off x="7848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90" name="Text Box 81"/>
          <p:cNvSpPr txBox="1">
            <a:spLocks noChangeArrowheads="1"/>
          </p:cNvSpPr>
          <p:nvPr/>
        </p:nvSpPr>
        <p:spPr bwMode="auto">
          <a:xfrm>
            <a:off x="7848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91" name="Text Box 82"/>
          <p:cNvSpPr txBox="1">
            <a:spLocks noChangeArrowheads="1"/>
          </p:cNvSpPr>
          <p:nvPr/>
        </p:nvSpPr>
        <p:spPr bwMode="auto">
          <a:xfrm>
            <a:off x="7848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92" name="Text Box 83"/>
          <p:cNvSpPr txBox="1">
            <a:spLocks noChangeArrowheads="1"/>
          </p:cNvSpPr>
          <p:nvPr/>
        </p:nvSpPr>
        <p:spPr bwMode="auto">
          <a:xfrm>
            <a:off x="6705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93" name="Text Box 84"/>
          <p:cNvSpPr txBox="1">
            <a:spLocks noChangeArrowheads="1"/>
          </p:cNvSpPr>
          <p:nvPr/>
        </p:nvSpPr>
        <p:spPr bwMode="auto">
          <a:xfrm>
            <a:off x="6705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94" name="Text Box 85"/>
          <p:cNvSpPr txBox="1">
            <a:spLocks noChangeArrowheads="1"/>
          </p:cNvSpPr>
          <p:nvPr/>
        </p:nvSpPr>
        <p:spPr bwMode="auto">
          <a:xfrm>
            <a:off x="56388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0495" name="Text Box 86"/>
          <p:cNvSpPr txBox="1">
            <a:spLocks noChangeArrowheads="1"/>
          </p:cNvSpPr>
          <p:nvPr/>
        </p:nvSpPr>
        <p:spPr bwMode="auto">
          <a:xfrm>
            <a:off x="53340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60496" name="Text Box 87"/>
          <p:cNvSpPr txBox="1">
            <a:spLocks noChangeArrowheads="1"/>
          </p:cNvSpPr>
          <p:nvPr/>
        </p:nvSpPr>
        <p:spPr bwMode="auto">
          <a:xfrm>
            <a:off x="64008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60497" name="Text Box 88"/>
          <p:cNvSpPr txBox="1">
            <a:spLocks noChangeArrowheads="1"/>
          </p:cNvSpPr>
          <p:nvPr/>
        </p:nvSpPr>
        <p:spPr bwMode="auto">
          <a:xfrm>
            <a:off x="7620000" y="1828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0498" name="Text Box 89"/>
          <p:cNvSpPr txBox="1">
            <a:spLocks noChangeArrowheads="1"/>
          </p:cNvSpPr>
          <p:nvPr/>
        </p:nvSpPr>
        <p:spPr bwMode="auto">
          <a:xfrm>
            <a:off x="4267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60499" name="Text Box 90"/>
          <p:cNvSpPr txBox="1">
            <a:spLocks noChangeArrowheads="1"/>
          </p:cNvSpPr>
          <p:nvPr/>
        </p:nvSpPr>
        <p:spPr bwMode="auto">
          <a:xfrm>
            <a:off x="5334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60500" name="Text Box 91"/>
          <p:cNvSpPr txBox="1">
            <a:spLocks noChangeArrowheads="1"/>
          </p:cNvSpPr>
          <p:nvPr/>
        </p:nvSpPr>
        <p:spPr bwMode="auto">
          <a:xfrm>
            <a:off x="64008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0501" name="Text Box 92"/>
          <p:cNvSpPr txBox="1">
            <a:spLocks noChangeArrowheads="1"/>
          </p:cNvSpPr>
          <p:nvPr/>
        </p:nvSpPr>
        <p:spPr bwMode="auto">
          <a:xfrm>
            <a:off x="3352800" y="2743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60502" name="Text Box 93"/>
          <p:cNvSpPr txBox="1">
            <a:spLocks noChangeArrowheads="1"/>
          </p:cNvSpPr>
          <p:nvPr/>
        </p:nvSpPr>
        <p:spPr bwMode="auto">
          <a:xfrm>
            <a:off x="3352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60503" name="Text Box 94"/>
          <p:cNvSpPr txBox="1">
            <a:spLocks noChangeArrowheads="1"/>
          </p:cNvSpPr>
          <p:nvPr/>
        </p:nvSpPr>
        <p:spPr bwMode="auto">
          <a:xfrm>
            <a:off x="3352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0504" name="Text Box 95"/>
          <p:cNvSpPr txBox="1">
            <a:spLocks noChangeArrowheads="1"/>
          </p:cNvSpPr>
          <p:nvPr/>
        </p:nvSpPr>
        <p:spPr bwMode="auto">
          <a:xfrm>
            <a:off x="4267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0505" name="Text Box 96"/>
          <p:cNvSpPr txBox="1">
            <a:spLocks noChangeArrowheads="1"/>
          </p:cNvSpPr>
          <p:nvPr/>
        </p:nvSpPr>
        <p:spPr bwMode="auto">
          <a:xfrm>
            <a:off x="43434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0506" name="Text Box 97"/>
          <p:cNvSpPr txBox="1">
            <a:spLocks noChangeArrowheads="1"/>
          </p:cNvSpPr>
          <p:nvPr/>
        </p:nvSpPr>
        <p:spPr bwMode="auto">
          <a:xfrm>
            <a:off x="42672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60507" name="Text Box 98"/>
          <p:cNvSpPr txBox="1">
            <a:spLocks noChangeArrowheads="1"/>
          </p:cNvSpPr>
          <p:nvPr/>
        </p:nvSpPr>
        <p:spPr bwMode="auto">
          <a:xfrm>
            <a:off x="53340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0508" name="Text Box 99"/>
          <p:cNvSpPr txBox="1">
            <a:spLocks noChangeArrowheads="1"/>
          </p:cNvSpPr>
          <p:nvPr/>
        </p:nvSpPr>
        <p:spPr bwMode="auto">
          <a:xfrm>
            <a:off x="5257800" y="37338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60509" name="Text Box 100"/>
          <p:cNvSpPr txBox="1">
            <a:spLocks noChangeArrowheads="1"/>
          </p:cNvSpPr>
          <p:nvPr/>
        </p:nvSpPr>
        <p:spPr bwMode="auto">
          <a:xfrm>
            <a:off x="64008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60510" name="Text Box 101"/>
          <p:cNvSpPr txBox="1">
            <a:spLocks noChangeArrowheads="1"/>
          </p:cNvSpPr>
          <p:nvPr/>
        </p:nvSpPr>
        <p:spPr bwMode="auto">
          <a:xfrm>
            <a:off x="7543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0511" name="Text Box 102"/>
          <p:cNvSpPr txBox="1">
            <a:spLocks noChangeArrowheads="1"/>
          </p:cNvSpPr>
          <p:nvPr/>
        </p:nvSpPr>
        <p:spPr bwMode="auto">
          <a:xfrm>
            <a:off x="86106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60512" name="Text Box 103"/>
          <p:cNvSpPr txBox="1">
            <a:spLocks noChangeArrowheads="1"/>
          </p:cNvSpPr>
          <p:nvPr/>
        </p:nvSpPr>
        <p:spPr bwMode="auto">
          <a:xfrm>
            <a:off x="8534400" y="2286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60513" name="Text Box 104"/>
          <p:cNvSpPr txBox="1">
            <a:spLocks noChangeArrowheads="1"/>
          </p:cNvSpPr>
          <p:nvPr/>
        </p:nvSpPr>
        <p:spPr bwMode="auto">
          <a:xfrm>
            <a:off x="8610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60514" name="Text Box 105"/>
          <p:cNvSpPr txBox="1">
            <a:spLocks noChangeArrowheads="1"/>
          </p:cNvSpPr>
          <p:nvPr/>
        </p:nvSpPr>
        <p:spPr bwMode="auto">
          <a:xfrm>
            <a:off x="8686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60515" name="Text Box 106"/>
          <p:cNvSpPr txBox="1">
            <a:spLocks noChangeArrowheads="1"/>
          </p:cNvSpPr>
          <p:nvPr/>
        </p:nvSpPr>
        <p:spPr bwMode="auto">
          <a:xfrm>
            <a:off x="8915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47979" name="Rectangle 107"/>
          <p:cNvSpPr>
            <a:spLocks noChangeArrowheads="1"/>
          </p:cNvSpPr>
          <p:nvPr/>
        </p:nvSpPr>
        <p:spPr bwMode="auto">
          <a:xfrm>
            <a:off x="1676400" y="152400"/>
            <a:ext cx="8839200" cy="9906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517" name="Text Box 108"/>
          <p:cNvSpPr txBox="1">
            <a:spLocks noChangeArrowheads="1"/>
          </p:cNvSpPr>
          <p:nvPr/>
        </p:nvSpPr>
        <p:spPr bwMode="auto">
          <a:xfrm>
            <a:off x="1752601" y="228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求一等品件数的概率分布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518" name="Text Box 109"/>
          <p:cNvSpPr txBox="1">
            <a:spLocks noChangeArrowheads="1"/>
          </p:cNvSpPr>
          <p:nvPr/>
        </p:nvSpPr>
        <p:spPr bwMode="auto">
          <a:xfrm>
            <a:off x="1752601" y="609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求二等品件数的概率分布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0519" name="Object 110"/>
          <p:cNvGraphicFramePr>
            <a:graphicFrameLocks noChangeAspect="1"/>
          </p:cNvGraphicFramePr>
          <p:nvPr/>
        </p:nvGraphicFramePr>
        <p:xfrm>
          <a:off x="2603500" y="457200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公式" r:id="rId15" imgW="2070100" imgH="342900" progId="Equation.3">
                  <p:embed/>
                </p:oleObj>
              </mc:Choice>
              <mc:Fallback>
                <p:oleObj name="公式" r:id="rId15" imgW="2070100" imgH="342900" progId="Equation.3">
                  <p:embed/>
                  <p:pic>
                    <p:nvPicPr>
                      <p:cNvPr id="60519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57200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83" name="Object 111"/>
          <p:cNvGraphicFramePr>
            <a:graphicFrameLocks noChangeAspect="1"/>
          </p:cNvGraphicFramePr>
          <p:nvPr/>
        </p:nvGraphicFramePr>
        <p:xfrm>
          <a:off x="4648200" y="4343400"/>
          <a:ext cx="149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公式" r:id="rId17" imgW="1497950" imgH="723586" progId="Equation.3">
                  <p:embed/>
                </p:oleObj>
              </mc:Choice>
              <mc:Fallback>
                <p:oleObj name="公式" r:id="rId17" imgW="1497950" imgH="723586" progId="Equation.3">
                  <p:embed/>
                  <p:pic>
                    <p:nvPicPr>
                      <p:cNvPr id="847983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149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84" name="Object 112"/>
          <p:cNvGraphicFramePr>
            <a:graphicFrameLocks noChangeAspect="1"/>
          </p:cNvGraphicFramePr>
          <p:nvPr/>
        </p:nvGraphicFramePr>
        <p:xfrm>
          <a:off x="6248400" y="4343400"/>
          <a:ext cx="59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公式" r:id="rId19" imgW="596641" imgH="723586" progId="Equation.3">
                  <p:embed/>
                </p:oleObj>
              </mc:Choice>
              <mc:Fallback>
                <p:oleObj name="公式" r:id="rId19" imgW="596641" imgH="723586" progId="Equation.3">
                  <p:embed/>
                  <p:pic>
                    <p:nvPicPr>
                      <p:cNvPr id="847984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59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85" name="Object 113"/>
          <p:cNvGraphicFramePr>
            <a:graphicFrameLocks noChangeAspect="1"/>
          </p:cNvGraphicFramePr>
          <p:nvPr/>
        </p:nvGraphicFramePr>
        <p:xfrm>
          <a:off x="2603500" y="556260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公式" r:id="rId21" imgW="2070100" imgH="342900" progId="Equation.3">
                  <p:embed/>
                </p:oleObj>
              </mc:Choice>
              <mc:Fallback>
                <p:oleObj name="公式" r:id="rId21" imgW="2070100" imgH="342900" progId="Equation.3">
                  <p:embed/>
                  <p:pic>
                    <p:nvPicPr>
                      <p:cNvPr id="847985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56260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86" name="Object 114"/>
          <p:cNvGraphicFramePr>
            <a:graphicFrameLocks noChangeAspect="1"/>
          </p:cNvGraphicFramePr>
          <p:nvPr/>
        </p:nvGraphicFramePr>
        <p:xfrm>
          <a:off x="4775200" y="5334000"/>
          <a:ext cx="109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公式" r:id="rId23" imgW="1091726" imgH="723586" progId="Equation.3">
                  <p:embed/>
                </p:oleObj>
              </mc:Choice>
              <mc:Fallback>
                <p:oleObj name="公式" r:id="rId23" imgW="1091726" imgH="723586" progId="Equation.3">
                  <p:embed/>
                  <p:pic>
                    <p:nvPicPr>
                      <p:cNvPr id="847986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334000"/>
                        <a:ext cx="1092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87" name="Object 115"/>
          <p:cNvGraphicFramePr>
            <a:graphicFrameLocks noChangeAspect="1"/>
          </p:cNvGraphicFramePr>
          <p:nvPr/>
        </p:nvGraphicFramePr>
        <p:xfrm>
          <a:off x="6184900" y="555625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公式" r:id="rId25" imgW="431613" imgH="279279" progId="Equation.3">
                  <p:embed/>
                </p:oleObj>
              </mc:Choice>
              <mc:Fallback>
                <p:oleObj name="公式" r:id="rId25" imgW="431613" imgH="279279" progId="Equation.3">
                  <p:embed/>
                  <p:pic>
                    <p:nvPicPr>
                      <p:cNvPr id="847987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555625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22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7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animBg="1"/>
      <p:bldP spid="8478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295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8305800" y="6096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5" imgW="190578" imgH="304755" progId="Equation.3">
                  <p:embed/>
                </p:oleObj>
              </mc:Choice>
              <mc:Fallback>
                <p:oleObj name="公式" r:id="rId5" imgW="190578" imgH="304755" progId="Equation.3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0960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900" name="Group 4"/>
          <p:cNvGraphicFramePr>
            <a:graphicFrameLocks noGrp="1"/>
          </p:cNvGraphicFramePr>
          <p:nvPr/>
        </p:nvGraphicFramePr>
        <p:xfrm>
          <a:off x="2362200" y="13716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501" name="Object 68"/>
          <p:cNvGraphicFramePr>
            <a:graphicFrameLocks noChangeAspect="1"/>
          </p:cNvGraphicFramePr>
          <p:nvPr/>
        </p:nvGraphicFramePr>
        <p:xfrm>
          <a:off x="8991600" y="14478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7" imgW="323929" imgH="352533" progId="Equation.3">
                  <p:embed/>
                </p:oleObj>
              </mc:Choice>
              <mc:Fallback>
                <p:oleObj name="公式" r:id="rId7" imgW="323929" imgH="352533" progId="Equation.3">
                  <p:embed/>
                  <p:pic>
                    <p:nvPicPr>
                      <p:cNvPr id="61501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4478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2" name="Object 69"/>
          <p:cNvGraphicFramePr>
            <a:graphicFrameLocks noChangeAspect="1"/>
          </p:cNvGraphicFramePr>
          <p:nvPr/>
        </p:nvGraphicFramePr>
        <p:xfrm>
          <a:off x="2590800" y="37338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公式" r:id="rId9" imgW="352543" imgH="390594" progId="Equation.3">
                  <p:embed/>
                </p:oleObj>
              </mc:Choice>
              <mc:Fallback>
                <p:oleObj name="公式" r:id="rId9" imgW="352543" imgH="390594" progId="Equation.3">
                  <p:embed/>
                  <p:pic>
                    <p:nvPicPr>
                      <p:cNvPr id="61502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3" name="Object 70"/>
          <p:cNvGraphicFramePr>
            <a:graphicFrameLocks noChangeAspect="1"/>
          </p:cNvGraphicFramePr>
          <p:nvPr/>
        </p:nvGraphicFramePr>
        <p:xfrm>
          <a:off x="2393950" y="15557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公式" r:id="rId11" imgW="276150" imgH="238081" progId="Equation.3">
                  <p:embed/>
                </p:oleObj>
              </mc:Choice>
              <mc:Fallback>
                <p:oleObj name="公式" r:id="rId11" imgW="276150" imgH="238081" progId="Equation.3">
                  <p:embed/>
                  <p:pic>
                    <p:nvPicPr>
                      <p:cNvPr id="61503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5557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4" name="Object 71"/>
          <p:cNvGraphicFramePr>
            <a:graphicFrameLocks noChangeAspect="1"/>
          </p:cNvGraphicFramePr>
          <p:nvPr/>
        </p:nvGraphicFramePr>
        <p:xfrm>
          <a:off x="2959100" y="1447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13" imgW="209474" imgH="238081" progId="Equation.3">
                  <p:embed/>
                </p:oleObj>
              </mc:Choice>
              <mc:Fallback>
                <p:oleObj name="公式" r:id="rId13" imgW="209474" imgH="238081" progId="Equation.3">
                  <p:embed/>
                  <p:pic>
                    <p:nvPicPr>
                      <p:cNvPr id="61504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447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5" name="Text Box 72"/>
          <p:cNvSpPr txBox="1">
            <a:spLocks noChangeArrowheads="1"/>
          </p:cNvSpPr>
          <p:nvPr/>
        </p:nvSpPr>
        <p:spPr bwMode="auto">
          <a:xfrm>
            <a:off x="3581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06" name="Text Box 73"/>
          <p:cNvSpPr txBox="1">
            <a:spLocks noChangeArrowheads="1"/>
          </p:cNvSpPr>
          <p:nvPr/>
        </p:nvSpPr>
        <p:spPr bwMode="auto">
          <a:xfrm>
            <a:off x="35814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07" name="Text Box 74"/>
          <p:cNvSpPr txBox="1">
            <a:spLocks noChangeArrowheads="1"/>
          </p:cNvSpPr>
          <p:nvPr/>
        </p:nvSpPr>
        <p:spPr bwMode="auto">
          <a:xfrm>
            <a:off x="46482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08" name="Text Box 75"/>
          <p:cNvSpPr txBox="1">
            <a:spLocks noChangeArrowheads="1"/>
          </p:cNvSpPr>
          <p:nvPr/>
        </p:nvSpPr>
        <p:spPr bwMode="auto">
          <a:xfrm>
            <a:off x="7848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09" name="Text Box 76"/>
          <p:cNvSpPr txBox="1">
            <a:spLocks noChangeArrowheads="1"/>
          </p:cNvSpPr>
          <p:nvPr/>
        </p:nvSpPr>
        <p:spPr bwMode="auto">
          <a:xfrm>
            <a:off x="7848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10" name="Text Box 77"/>
          <p:cNvSpPr txBox="1">
            <a:spLocks noChangeArrowheads="1"/>
          </p:cNvSpPr>
          <p:nvPr/>
        </p:nvSpPr>
        <p:spPr bwMode="auto">
          <a:xfrm>
            <a:off x="7848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11" name="Text Box 78"/>
          <p:cNvSpPr txBox="1">
            <a:spLocks noChangeArrowheads="1"/>
          </p:cNvSpPr>
          <p:nvPr/>
        </p:nvSpPr>
        <p:spPr bwMode="auto">
          <a:xfrm>
            <a:off x="6705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12" name="Text Box 79"/>
          <p:cNvSpPr txBox="1">
            <a:spLocks noChangeArrowheads="1"/>
          </p:cNvSpPr>
          <p:nvPr/>
        </p:nvSpPr>
        <p:spPr bwMode="auto">
          <a:xfrm>
            <a:off x="6705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13" name="Text Box 80"/>
          <p:cNvSpPr txBox="1">
            <a:spLocks noChangeArrowheads="1"/>
          </p:cNvSpPr>
          <p:nvPr/>
        </p:nvSpPr>
        <p:spPr bwMode="auto">
          <a:xfrm>
            <a:off x="56388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1514" name="Text Box 81"/>
          <p:cNvSpPr txBox="1">
            <a:spLocks noChangeArrowheads="1"/>
          </p:cNvSpPr>
          <p:nvPr/>
        </p:nvSpPr>
        <p:spPr bwMode="auto">
          <a:xfrm>
            <a:off x="53340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61515" name="Text Box 82"/>
          <p:cNvSpPr txBox="1">
            <a:spLocks noChangeArrowheads="1"/>
          </p:cNvSpPr>
          <p:nvPr/>
        </p:nvSpPr>
        <p:spPr bwMode="auto">
          <a:xfrm>
            <a:off x="64008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61516" name="Text Box 83"/>
          <p:cNvSpPr txBox="1">
            <a:spLocks noChangeArrowheads="1"/>
          </p:cNvSpPr>
          <p:nvPr/>
        </p:nvSpPr>
        <p:spPr bwMode="auto">
          <a:xfrm>
            <a:off x="7620000" y="1828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1517" name="Text Box 84"/>
          <p:cNvSpPr txBox="1">
            <a:spLocks noChangeArrowheads="1"/>
          </p:cNvSpPr>
          <p:nvPr/>
        </p:nvSpPr>
        <p:spPr bwMode="auto">
          <a:xfrm>
            <a:off x="4267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61518" name="Text Box 85"/>
          <p:cNvSpPr txBox="1">
            <a:spLocks noChangeArrowheads="1"/>
          </p:cNvSpPr>
          <p:nvPr/>
        </p:nvSpPr>
        <p:spPr bwMode="auto">
          <a:xfrm>
            <a:off x="5334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61519" name="Text Box 86"/>
          <p:cNvSpPr txBox="1">
            <a:spLocks noChangeArrowheads="1"/>
          </p:cNvSpPr>
          <p:nvPr/>
        </p:nvSpPr>
        <p:spPr bwMode="auto">
          <a:xfrm>
            <a:off x="64008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1520" name="Text Box 87"/>
          <p:cNvSpPr txBox="1">
            <a:spLocks noChangeArrowheads="1"/>
          </p:cNvSpPr>
          <p:nvPr/>
        </p:nvSpPr>
        <p:spPr bwMode="auto">
          <a:xfrm>
            <a:off x="3352800" y="2743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61521" name="Text Box 88"/>
          <p:cNvSpPr txBox="1">
            <a:spLocks noChangeArrowheads="1"/>
          </p:cNvSpPr>
          <p:nvPr/>
        </p:nvSpPr>
        <p:spPr bwMode="auto">
          <a:xfrm>
            <a:off x="3352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61522" name="Text Box 89"/>
          <p:cNvSpPr txBox="1">
            <a:spLocks noChangeArrowheads="1"/>
          </p:cNvSpPr>
          <p:nvPr/>
        </p:nvSpPr>
        <p:spPr bwMode="auto">
          <a:xfrm>
            <a:off x="3352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1523" name="Text Box 90"/>
          <p:cNvSpPr txBox="1">
            <a:spLocks noChangeArrowheads="1"/>
          </p:cNvSpPr>
          <p:nvPr/>
        </p:nvSpPr>
        <p:spPr bwMode="auto">
          <a:xfrm>
            <a:off x="4267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1524" name="Text Box 91"/>
          <p:cNvSpPr txBox="1">
            <a:spLocks noChangeArrowheads="1"/>
          </p:cNvSpPr>
          <p:nvPr/>
        </p:nvSpPr>
        <p:spPr bwMode="auto">
          <a:xfrm>
            <a:off x="43434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1525" name="Text Box 92"/>
          <p:cNvSpPr txBox="1">
            <a:spLocks noChangeArrowheads="1"/>
          </p:cNvSpPr>
          <p:nvPr/>
        </p:nvSpPr>
        <p:spPr bwMode="auto">
          <a:xfrm>
            <a:off x="42672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61526" name="Text Box 93"/>
          <p:cNvSpPr txBox="1">
            <a:spLocks noChangeArrowheads="1"/>
          </p:cNvSpPr>
          <p:nvPr/>
        </p:nvSpPr>
        <p:spPr bwMode="auto">
          <a:xfrm>
            <a:off x="53340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1527" name="Text Box 94"/>
          <p:cNvSpPr txBox="1">
            <a:spLocks noChangeArrowheads="1"/>
          </p:cNvSpPr>
          <p:nvPr/>
        </p:nvSpPr>
        <p:spPr bwMode="auto">
          <a:xfrm>
            <a:off x="5257800" y="37338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61528" name="Text Box 95"/>
          <p:cNvSpPr txBox="1">
            <a:spLocks noChangeArrowheads="1"/>
          </p:cNvSpPr>
          <p:nvPr/>
        </p:nvSpPr>
        <p:spPr bwMode="auto">
          <a:xfrm>
            <a:off x="64008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61529" name="Text Box 96"/>
          <p:cNvSpPr txBox="1">
            <a:spLocks noChangeArrowheads="1"/>
          </p:cNvSpPr>
          <p:nvPr/>
        </p:nvSpPr>
        <p:spPr bwMode="auto">
          <a:xfrm>
            <a:off x="7543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1530" name="Text Box 97"/>
          <p:cNvSpPr txBox="1">
            <a:spLocks noChangeArrowheads="1"/>
          </p:cNvSpPr>
          <p:nvPr/>
        </p:nvSpPr>
        <p:spPr bwMode="auto">
          <a:xfrm>
            <a:off x="86106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61531" name="Text Box 98"/>
          <p:cNvSpPr txBox="1">
            <a:spLocks noChangeArrowheads="1"/>
          </p:cNvSpPr>
          <p:nvPr/>
        </p:nvSpPr>
        <p:spPr bwMode="auto">
          <a:xfrm>
            <a:off x="8534400" y="2286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61532" name="Text Box 99"/>
          <p:cNvSpPr txBox="1">
            <a:spLocks noChangeArrowheads="1"/>
          </p:cNvSpPr>
          <p:nvPr/>
        </p:nvSpPr>
        <p:spPr bwMode="auto">
          <a:xfrm>
            <a:off x="8610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61533" name="Text Box 100"/>
          <p:cNvSpPr txBox="1">
            <a:spLocks noChangeArrowheads="1"/>
          </p:cNvSpPr>
          <p:nvPr/>
        </p:nvSpPr>
        <p:spPr bwMode="auto">
          <a:xfrm>
            <a:off x="8686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61534" name="Text Box 101"/>
          <p:cNvSpPr txBox="1">
            <a:spLocks noChangeArrowheads="1"/>
          </p:cNvSpPr>
          <p:nvPr/>
        </p:nvSpPr>
        <p:spPr bwMode="auto">
          <a:xfrm>
            <a:off x="8915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48998" name="Rectangle 102"/>
          <p:cNvSpPr>
            <a:spLocks noChangeArrowheads="1"/>
          </p:cNvSpPr>
          <p:nvPr/>
        </p:nvSpPr>
        <p:spPr bwMode="auto">
          <a:xfrm>
            <a:off x="1676400" y="152400"/>
            <a:ext cx="8839200" cy="9906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36" name="Text Box 103"/>
          <p:cNvSpPr txBox="1">
            <a:spLocks noChangeArrowheads="1"/>
          </p:cNvSpPr>
          <p:nvPr/>
        </p:nvSpPr>
        <p:spPr bwMode="auto">
          <a:xfrm>
            <a:off x="1752601" y="228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求一等品件数的概率分布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1537" name="Text Box 104"/>
          <p:cNvSpPr txBox="1">
            <a:spLocks noChangeArrowheads="1"/>
          </p:cNvSpPr>
          <p:nvPr/>
        </p:nvSpPr>
        <p:spPr bwMode="auto">
          <a:xfrm>
            <a:off x="1752601" y="609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求二等品件数的概率分布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1538" name="Text Box 105"/>
          <p:cNvSpPr txBox="1">
            <a:spLocks noChangeArrowheads="1"/>
          </p:cNvSpPr>
          <p:nvPr/>
        </p:nvSpPr>
        <p:spPr bwMode="auto">
          <a:xfrm>
            <a:off x="2133600" y="4343401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849002" name="Object 106"/>
          <p:cNvGraphicFramePr>
            <a:graphicFrameLocks noChangeAspect="1"/>
          </p:cNvGraphicFramePr>
          <p:nvPr/>
        </p:nvGraphicFramePr>
        <p:xfrm>
          <a:off x="2679700" y="510540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15" imgW="2070100" imgH="342900" progId="Equation.3">
                  <p:embed/>
                </p:oleObj>
              </mc:Choice>
              <mc:Fallback>
                <p:oleObj name="公式" r:id="rId15" imgW="2070100" imgH="342900" progId="Equation.3">
                  <p:embed/>
                  <p:pic>
                    <p:nvPicPr>
                      <p:cNvPr id="849002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10540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3" name="Object 107"/>
          <p:cNvGraphicFramePr>
            <a:graphicFrameLocks noChangeAspect="1"/>
          </p:cNvGraphicFramePr>
          <p:nvPr/>
        </p:nvGraphicFramePr>
        <p:xfrm>
          <a:off x="4724400" y="4876800"/>
          <a:ext cx="59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公式" r:id="rId17" imgW="596641" imgH="723586" progId="Equation.3">
                  <p:embed/>
                </p:oleObj>
              </mc:Choice>
              <mc:Fallback>
                <p:oleObj name="公式" r:id="rId17" imgW="596641" imgH="723586" progId="Equation.3">
                  <p:embed/>
                  <p:pic>
                    <p:nvPicPr>
                      <p:cNvPr id="849003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76800"/>
                        <a:ext cx="59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4" name="Object 108"/>
          <p:cNvGraphicFramePr>
            <a:graphicFrameLocks noChangeAspect="1"/>
          </p:cNvGraphicFramePr>
          <p:nvPr/>
        </p:nvGraphicFramePr>
        <p:xfrm>
          <a:off x="5803900" y="5105400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公式" r:id="rId19" imgW="2044700" imgH="342900" progId="Equation.3">
                  <p:embed/>
                </p:oleObj>
              </mc:Choice>
              <mc:Fallback>
                <p:oleObj name="公式" r:id="rId19" imgW="2044700" imgH="342900" progId="Equation.3">
                  <p:embed/>
                  <p:pic>
                    <p:nvPicPr>
                      <p:cNvPr id="849004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105400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5" name="Object 109"/>
          <p:cNvGraphicFramePr>
            <a:graphicFrameLocks noChangeAspect="1"/>
          </p:cNvGraphicFramePr>
          <p:nvPr/>
        </p:nvGraphicFramePr>
        <p:xfrm>
          <a:off x="7848600" y="4876800"/>
          <a:ext cx="45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21" imgW="457002" imgH="723586" progId="Equation.3">
                  <p:embed/>
                </p:oleObj>
              </mc:Choice>
              <mc:Fallback>
                <p:oleObj name="公式" r:id="rId21" imgW="457002" imgH="723586" progId="Equation.3">
                  <p:embed/>
                  <p:pic>
                    <p:nvPicPr>
                      <p:cNvPr id="849005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876800"/>
                        <a:ext cx="45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6" name="Object 110"/>
          <p:cNvGraphicFramePr>
            <a:graphicFrameLocks noChangeAspect="1"/>
          </p:cNvGraphicFramePr>
          <p:nvPr/>
        </p:nvGraphicFramePr>
        <p:xfrm>
          <a:off x="2679700" y="594360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公式" r:id="rId23" imgW="2070100" imgH="342900" progId="Equation.3">
                  <p:embed/>
                </p:oleObj>
              </mc:Choice>
              <mc:Fallback>
                <p:oleObj name="公式" r:id="rId23" imgW="2070100" imgH="342900" progId="Equation.3">
                  <p:embed/>
                  <p:pic>
                    <p:nvPicPr>
                      <p:cNvPr id="849006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94360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7" name="Object 111"/>
          <p:cNvGraphicFramePr>
            <a:graphicFrameLocks noChangeAspect="1"/>
          </p:cNvGraphicFramePr>
          <p:nvPr/>
        </p:nvGraphicFramePr>
        <p:xfrm>
          <a:off x="4724400" y="5715000"/>
          <a:ext cx="596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公式" r:id="rId25" imgW="596641" imgH="723586" progId="Equation.3">
                  <p:embed/>
                </p:oleObj>
              </mc:Choice>
              <mc:Fallback>
                <p:oleObj name="公式" r:id="rId25" imgW="596641" imgH="723586" progId="Equation.3">
                  <p:embed/>
                  <p:pic>
                    <p:nvPicPr>
                      <p:cNvPr id="849007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15000"/>
                        <a:ext cx="596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8" name="Object 112"/>
          <p:cNvGraphicFramePr>
            <a:graphicFrameLocks noChangeAspect="1"/>
          </p:cNvGraphicFramePr>
          <p:nvPr/>
        </p:nvGraphicFramePr>
        <p:xfrm>
          <a:off x="5803900" y="594360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公式" r:id="rId27" imgW="2070100" imgH="342900" progId="Equation.3">
                  <p:embed/>
                </p:oleObj>
              </mc:Choice>
              <mc:Fallback>
                <p:oleObj name="公式" r:id="rId27" imgW="2070100" imgH="342900" progId="Equation.3">
                  <p:embed/>
                  <p:pic>
                    <p:nvPicPr>
                      <p:cNvPr id="849008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94360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009" name="Object 113"/>
          <p:cNvGraphicFramePr>
            <a:graphicFrameLocks noChangeAspect="1"/>
          </p:cNvGraphicFramePr>
          <p:nvPr/>
        </p:nvGraphicFramePr>
        <p:xfrm>
          <a:off x="7848600" y="59436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公式" r:id="rId29" imgW="431613" imgH="279279" progId="Equation.3">
                  <p:embed/>
                </p:oleObj>
              </mc:Choice>
              <mc:Fallback>
                <p:oleObj name="公式" r:id="rId29" imgW="431613" imgH="279279" progId="Equation.3">
                  <p:embed/>
                  <p:pic>
                    <p:nvPicPr>
                      <p:cNvPr id="849009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9436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7" name="Object 114"/>
          <p:cNvGraphicFramePr>
            <a:graphicFrameLocks noChangeAspect="1"/>
          </p:cNvGraphicFramePr>
          <p:nvPr/>
        </p:nvGraphicFramePr>
        <p:xfrm>
          <a:off x="5880100" y="4419600"/>
          <a:ext cx="201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公式" r:id="rId31" imgW="2019300" imgH="342900" progId="Equation.3">
                  <p:embed/>
                </p:oleObj>
              </mc:Choice>
              <mc:Fallback>
                <p:oleObj name="公式" r:id="rId31" imgW="2019300" imgH="342900" progId="Equation.3">
                  <p:embed/>
                  <p:pic>
                    <p:nvPicPr>
                      <p:cNvPr id="61547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419600"/>
                        <a:ext cx="201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8" name="Object 115"/>
          <p:cNvGraphicFramePr>
            <a:graphicFrameLocks noChangeAspect="1"/>
          </p:cNvGraphicFramePr>
          <p:nvPr/>
        </p:nvGraphicFramePr>
        <p:xfrm>
          <a:off x="8229600" y="4419600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公式" r:id="rId33" imgW="1282700" imgH="330200" progId="Equation.3">
                  <p:embed/>
                </p:oleObj>
              </mc:Choice>
              <mc:Fallback>
                <p:oleObj name="公式" r:id="rId33" imgW="1282700" imgH="330200" progId="Equation.3">
                  <p:embed/>
                  <p:pic>
                    <p:nvPicPr>
                      <p:cNvPr id="61548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419600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9" name="Text Box 116"/>
          <p:cNvSpPr txBox="1">
            <a:spLocks noChangeArrowheads="1"/>
          </p:cNvSpPr>
          <p:nvPr/>
        </p:nvSpPr>
        <p:spPr bwMode="auto">
          <a:xfrm>
            <a:off x="2743200" y="4343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所求概率分布律为</a:t>
            </a:r>
          </a:p>
        </p:txBody>
      </p:sp>
    </p:spTree>
    <p:extLst>
      <p:ext uri="{BB962C8B-B14F-4D97-AF65-F5344CB8AC3E}">
        <p14:creationId xmlns:p14="http://schemas.microsoft.com/office/powerpoint/2010/main" val="22213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490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49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49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49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490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49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49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49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49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49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49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49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49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49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49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49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490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49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49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49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49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49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49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49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490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49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49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49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490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49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49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8534400" y="2286000"/>
            <a:ext cx="11430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7467600" y="22860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6400800" y="22860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5334000" y="22860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26" name="Rectangle 6"/>
          <p:cNvSpPr>
            <a:spLocks noChangeArrowheads="1"/>
          </p:cNvSpPr>
          <p:nvPr/>
        </p:nvSpPr>
        <p:spPr bwMode="auto">
          <a:xfrm>
            <a:off x="4267200" y="2286000"/>
            <a:ext cx="10668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27" name="Rectangle 7"/>
          <p:cNvSpPr>
            <a:spLocks noChangeArrowheads="1"/>
          </p:cNvSpPr>
          <p:nvPr/>
        </p:nvSpPr>
        <p:spPr bwMode="auto">
          <a:xfrm>
            <a:off x="3276600" y="2286000"/>
            <a:ext cx="990600" cy="457200"/>
          </a:xfrm>
          <a:prstGeom prst="rect">
            <a:avLst/>
          </a:prstGeom>
          <a:solidFill>
            <a:srgbClr val="00FFCC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28" name="Rectangle 8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295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8305800" y="6096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公式" r:id="rId5" imgW="190578" imgH="304755" progId="Equation.3">
                  <p:embed/>
                </p:oleObj>
              </mc:Choice>
              <mc:Fallback>
                <p:oleObj name="公式" r:id="rId5" imgW="190578" imgH="304755" progId="Equation.3">
                  <p:embed/>
                  <p:pic>
                    <p:nvPicPr>
                      <p:cNvPr id="62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0960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30" name="Group 10"/>
          <p:cNvGraphicFramePr>
            <a:graphicFrameLocks noGrp="1"/>
          </p:cNvGraphicFramePr>
          <p:nvPr/>
        </p:nvGraphicFramePr>
        <p:xfrm>
          <a:off x="2362200" y="1371600"/>
          <a:ext cx="7315200" cy="282892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2531" name="Object 74"/>
          <p:cNvGraphicFramePr>
            <a:graphicFrameLocks noChangeAspect="1"/>
          </p:cNvGraphicFramePr>
          <p:nvPr/>
        </p:nvGraphicFramePr>
        <p:xfrm>
          <a:off x="8991600" y="14478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公式" r:id="rId7" imgW="323929" imgH="352533" progId="Equation.3">
                  <p:embed/>
                </p:oleObj>
              </mc:Choice>
              <mc:Fallback>
                <p:oleObj name="公式" r:id="rId7" imgW="323929" imgH="352533" progId="Equation.3">
                  <p:embed/>
                  <p:pic>
                    <p:nvPicPr>
                      <p:cNvPr id="62531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4478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2" name="Object 75"/>
          <p:cNvGraphicFramePr>
            <a:graphicFrameLocks noChangeAspect="1"/>
          </p:cNvGraphicFramePr>
          <p:nvPr/>
        </p:nvGraphicFramePr>
        <p:xfrm>
          <a:off x="2590800" y="37338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公式" r:id="rId9" imgW="352543" imgH="390594" progId="Equation.3">
                  <p:embed/>
                </p:oleObj>
              </mc:Choice>
              <mc:Fallback>
                <p:oleObj name="公式" r:id="rId9" imgW="352543" imgH="390594" progId="Equation.3">
                  <p:embed/>
                  <p:pic>
                    <p:nvPicPr>
                      <p:cNvPr id="62532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3" name="Object 76"/>
          <p:cNvGraphicFramePr>
            <a:graphicFrameLocks noChangeAspect="1"/>
          </p:cNvGraphicFramePr>
          <p:nvPr/>
        </p:nvGraphicFramePr>
        <p:xfrm>
          <a:off x="2393950" y="15557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11" imgW="276150" imgH="238081" progId="Equation.3">
                  <p:embed/>
                </p:oleObj>
              </mc:Choice>
              <mc:Fallback>
                <p:oleObj name="公式" r:id="rId11" imgW="276150" imgH="238081" progId="Equation.3">
                  <p:embed/>
                  <p:pic>
                    <p:nvPicPr>
                      <p:cNvPr id="6253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5557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4" name="Object 77"/>
          <p:cNvGraphicFramePr>
            <a:graphicFrameLocks noChangeAspect="1"/>
          </p:cNvGraphicFramePr>
          <p:nvPr/>
        </p:nvGraphicFramePr>
        <p:xfrm>
          <a:off x="2959100" y="1447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公式" r:id="rId13" imgW="209474" imgH="238081" progId="Equation.3">
                  <p:embed/>
                </p:oleObj>
              </mc:Choice>
              <mc:Fallback>
                <p:oleObj name="公式" r:id="rId13" imgW="209474" imgH="238081" progId="Equation.3">
                  <p:embed/>
                  <p:pic>
                    <p:nvPicPr>
                      <p:cNvPr id="62534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447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5" name="Text Box 78"/>
          <p:cNvSpPr txBox="1">
            <a:spLocks noChangeArrowheads="1"/>
          </p:cNvSpPr>
          <p:nvPr/>
        </p:nvSpPr>
        <p:spPr bwMode="auto">
          <a:xfrm>
            <a:off x="3581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36" name="Text Box 79"/>
          <p:cNvSpPr txBox="1">
            <a:spLocks noChangeArrowheads="1"/>
          </p:cNvSpPr>
          <p:nvPr/>
        </p:nvSpPr>
        <p:spPr bwMode="auto">
          <a:xfrm>
            <a:off x="3581401" y="22860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37" name="Text Box 80"/>
          <p:cNvSpPr txBox="1">
            <a:spLocks noChangeArrowheads="1"/>
          </p:cNvSpPr>
          <p:nvPr/>
        </p:nvSpPr>
        <p:spPr bwMode="auto">
          <a:xfrm>
            <a:off x="46482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38" name="Text Box 81"/>
          <p:cNvSpPr txBox="1">
            <a:spLocks noChangeArrowheads="1"/>
          </p:cNvSpPr>
          <p:nvPr/>
        </p:nvSpPr>
        <p:spPr bwMode="auto">
          <a:xfrm>
            <a:off x="7848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39" name="Text Box 82"/>
          <p:cNvSpPr txBox="1">
            <a:spLocks noChangeArrowheads="1"/>
          </p:cNvSpPr>
          <p:nvPr/>
        </p:nvSpPr>
        <p:spPr bwMode="auto">
          <a:xfrm>
            <a:off x="7848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40" name="Text Box 83"/>
          <p:cNvSpPr txBox="1">
            <a:spLocks noChangeArrowheads="1"/>
          </p:cNvSpPr>
          <p:nvPr/>
        </p:nvSpPr>
        <p:spPr bwMode="auto">
          <a:xfrm>
            <a:off x="7848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41" name="Text Box 84"/>
          <p:cNvSpPr txBox="1">
            <a:spLocks noChangeArrowheads="1"/>
          </p:cNvSpPr>
          <p:nvPr/>
        </p:nvSpPr>
        <p:spPr bwMode="auto">
          <a:xfrm>
            <a:off x="6705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42" name="Text Box 85"/>
          <p:cNvSpPr txBox="1">
            <a:spLocks noChangeArrowheads="1"/>
          </p:cNvSpPr>
          <p:nvPr/>
        </p:nvSpPr>
        <p:spPr bwMode="auto">
          <a:xfrm>
            <a:off x="6705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43" name="Text Box 86"/>
          <p:cNvSpPr txBox="1">
            <a:spLocks noChangeArrowheads="1"/>
          </p:cNvSpPr>
          <p:nvPr/>
        </p:nvSpPr>
        <p:spPr bwMode="auto">
          <a:xfrm>
            <a:off x="56388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62544" name="Text Box 87"/>
          <p:cNvSpPr txBox="1">
            <a:spLocks noChangeArrowheads="1"/>
          </p:cNvSpPr>
          <p:nvPr/>
        </p:nvSpPr>
        <p:spPr bwMode="auto">
          <a:xfrm>
            <a:off x="53340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62545" name="Text Box 88"/>
          <p:cNvSpPr txBox="1">
            <a:spLocks noChangeArrowheads="1"/>
          </p:cNvSpPr>
          <p:nvPr/>
        </p:nvSpPr>
        <p:spPr bwMode="auto">
          <a:xfrm>
            <a:off x="64008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62546" name="Text Box 89"/>
          <p:cNvSpPr txBox="1">
            <a:spLocks noChangeArrowheads="1"/>
          </p:cNvSpPr>
          <p:nvPr/>
        </p:nvSpPr>
        <p:spPr bwMode="auto">
          <a:xfrm>
            <a:off x="7620000" y="1828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2547" name="Text Box 90"/>
          <p:cNvSpPr txBox="1">
            <a:spLocks noChangeArrowheads="1"/>
          </p:cNvSpPr>
          <p:nvPr/>
        </p:nvSpPr>
        <p:spPr bwMode="auto">
          <a:xfrm>
            <a:off x="4267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62548" name="Text Box 91"/>
          <p:cNvSpPr txBox="1">
            <a:spLocks noChangeArrowheads="1"/>
          </p:cNvSpPr>
          <p:nvPr/>
        </p:nvSpPr>
        <p:spPr bwMode="auto">
          <a:xfrm>
            <a:off x="5334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62549" name="Text Box 92"/>
          <p:cNvSpPr txBox="1">
            <a:spLocks noChangeArrowheads="1"/>
          </p:cNvSpPr>
          <p:nvPr/>
        </p:nvSpPr>
        <p:spPr bwMode="auto">
          <a:xfrm>
            <a:off x="64008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2550" name="Text Box 93"/>
          <p:cNvSpPr txBox="1">
            <a:spLocks noChangeArrowheads="1"/>
          </p:cNvSpPr>
          <p:nvPr/>
        </p:nvSpPr>
        <p:spPr bwMode="auto">
          <a:xfrm>
            <a:off x="3352800" y="2743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62551" name="Text Box 94"/>
          <p:cNvSpPr txBox="1">
            <a:spLocks noChangeArrowheads="1"/>
          </p:cNvSpPr>
          <p:nvPr/>
        </p:nvSpPr>
        <p:spPr bwMode="auto">
          <a:xfrm>
            <a:off x="3352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62552" name="Text Box 95"/>
          <p:cNvSpPr txBox="1">
            <a:spLocks noChangeArrowheads="1"/>
          </p:cNvSpPr>
          <p:nvPr/>
        </p:nvSpPr>
        <p:spPr bwMode="auto">
          <a:xfrm>
            <a:off x="3352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2553" name="Text Box 96"/>
          <p:cNvSpPr txBox="1">
            <a:spLocks noChangeArrowheads="1"/>
          </p:cNvSpPr>
          <p:nvPr/>
        </p:nvSpPr>
        <p:spPr bwMode="auto">
          <a:xfrm>
            <a:off x="4267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2554" name="Text Box 97"/>
          <p:cNvSpPr txBox="1">
            <a:spLocks noChangeArrowheads="1"/>
          </p:cNvSpPr>
          <p:nvPr/>
        </p:nvSpPr>
        <p:spPr bwMode="auto">
          <a:xfrm>
            <a:off x="43434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2555" name="Text Box 98"/>
          <p:cNvSpPr txBox="1">
            <a:spLocks noChangeArrowheads="1"/>
          </p:cNvSpPr>
          <p:nvPr/>
        </p:nvSpPr>
        <p:spPr bwMode="auto">
          <a:xfrm>
            <a:off x="42672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62556" name="Text Box 99"/>
          <p:cNvSpPr txBox="1">
            <a:spLocks noChangeArrowheads="1"/>
          </p:cNvSpPr>
          <p:nvPr/>
        </p:nvSpPr>
        <p:spPr bwMode="auto">
          <a:xfrm>
            <a:off x="53340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62557" name="Text Box 100"/>
          <p:cNvSpPr txBox="1">
            <a:spLocks noChangeArrowheads="1"/>
          </p:cNvSpPr>
          <p:nvPr/>
        </p:nvSpPr>
        <p:spPr bwMode="auto">
          <a:xfrm>
            <a:off x="5257800" y="37338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62558" name="Text Box 101"/>
          <p:cNvSpPr txBox="1">
            <a:spLocks noChangeArrowheads="1"/>
          </p:cNvSpPr>
          <p:nvPr/>
        </p:nvSpPr>
        <p:spPr bwMode="auto">
          <a:xfrm>
            <a:off x="6400800" y="3733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62559" name="Text Box 102"/>
          <p:cNvSpPr txBox="1">
            <a:spLocks noChangeArrowheads="1"/>
          </p:cNvSpPr>
          <p:nvPr/>
        </p:nvSpPr>
        <p:spPr bwMode="auto">
          <a:xfrm>
            <a:off x="7543800" y="37338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62560" name="Text Box 103"/>
          <p:cNvSpPr txBox="1">
            <a:spLocks noChangeArrowheads="1"/>
          </p:cNvSpPr>
          <p:nvPr/>
        </p:nvSpPr>
        <p:spPr bwMode="auto">
          <a:xfrm>
            <a:off x="8610600" y="18288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62561" name="Text Box 104"/>
          <p:cNvSpPr txBox="1">
            <a:spLocks noChangeArrowheads="1"/>
          </p:cNvSpPr>
          <p:nvPr/>
        </p:nvSpPr>
        <p:spPr bwMode="auto">
          <a:xfrm>
            <a:off x="8534401" y="2286000"/>
            <a:ext cx="121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62562" name="Text Box 105"/>
          <p:cNvSpPr txBox="1">
            <a:spLocks noChangeArrowheads="1"/>
          </p:cNvSpPr>
          <p:nvPr/>
        </p:nvSpPr>
        <p:spPr bwMode="auto">
          <a:xfrm>
            <a:off x="8610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62563" name="Text Box 106"/>
          <p:cNvSpPr txBox="1">
            <a:spLocks noChangeArrowheads="1"/>
          </p:cNvSpPr>
          <p:nvPr/>
        </p:nvSpPr>
        <p:spPr bwMode="auto">
          <a:xfrm>
            <a:off x="86868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62564" name="Text Box 107"/>
          <p:cNvSpPr txBox="1">
            <a:spLocks noChangeArrowheads="1"/>
          </p:cNvSpPr>
          <p:nvPr/>
        </p:nvSpPr>
        <p:spPr bwMode="auto">
          <a:xfrm>
            <a:off x="8915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50028" name="Rectangle 108"/>
          <p:cNvSpPr>
            <a:spLocks noChangeArrowheads="1"/>
          </p:cNvSpPr>
          <p:nvPr/>
        </p:nvSpPr>
        <p:spPr bwMode="auto">
          <a:xfrm>
            <a:off x="1676400" y="152400"/>
            <a:ext cx="8839200" cy="9906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6" name="Text Box 109"/>
          <p:cNvSpPr txBox="1">
            <a:spLocks noChangeArrowheads="1"/>
          </p:cNvSpPr>
          <p:nvPr/>
        </p:nvSpPr>
        <p:spPr bwMode="auto">
          <a:xfrm>
            <a:off x="1752601" y="228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求一等品件数的概率分布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567" name="Text Box 110"/>
          <p:cNvSpPr txBox="1">
            <a:spLocks noChangeArrowheads="1"/>
          </p:cNvSpPr>
          <p:nvPr/>
        </p:nvSpPr>
        <p:spPr bwMode="auto">
          <a:xfrm>
            <a:off x="1752601" y="609601"/>
            <a:ext cx="8816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已知抽取的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求二等品件数的概率分布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568" name="Text Box 111"/>
          <p:cNvSpPr txBox="1">
            <a:spLocks noChangeArrowheads="1"/>
          </p:cNvSpPr>
          <p:nvPr/>
        </p:nvSpPr>
        <p:spPr bwMode="auto">
          <a:xfrm>
            <a:off x="2133600" y="4343401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850032" name="Object 112"/>
          <p:cNvGraphicFramePr>
            <a:graphicFrameLocks noChangeAspect="1"/>
          </p:cNvGraphicFramePr>
          <p:nvPr/>
        </p:nvGraphicFramePr>
        <p:xfrm>
          <a:off x="5816600" y="4419600"/>
          <a:ext cx="199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公式" r:id="rId15" imgW="1993900" imgH="342900" progId="Equation.3">
                  <p:embed/>
                </p:oleObj>
              </mc:Choice>
              <mc:Fallback>
                <p:oleObj name="公式" r:id="rId15" imgW="1993900" imgH="342900" progId="Equation.3">
                  <p:embed/>
                  <p:pic>
                    <p:nvPicPr>
                      <p:cNvPr id="850032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419600"/>
                        <a:ext cx="199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3" name="Object 113"/>
          <p:cNvGraphicFramePr>
            <a:graphicFrameLocks noChangeAspect="1"/>
          </p:cNvGraphicFramePr>
          <p:nvPr/>
        </p:nvGraphicFramePr>
        <p:xfrm>
          <a:off x="8039100" y="4419600"/>
          <a:ext cx="151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公式" r:id="rId17" imgW="1511300" imgH="330200" progId="Equation.3">
                  <p:embed/>
                </p:oleObj>
              </mc:Choice>
              <mc:Fallback>
                <p:oleObj name="公式" r:id="rId17" imgW="1511300" imgH="330200" progId="Equation.3">
                  <p:embed/>
                  <p:pic>
                    <p:nvPicPr>
                      <p:cNvPr id="850033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4419600"/>
                        <a:ext cx="151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4" name="Text Box 114"/>
          <p:cNvSpPr txBox="1">
            <a:spLocks noChangeArrowheads="1"/>
          </p:cNvSpPr>
          <p:nvPr/>
        </p:nvSpPr>
        <p:spPr bwMode="auto">
          <a:xfrm>
            <a:off x="2743200" y="4343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zh-CN" altLang="en-US"/>
              <a:t>所求概率分布律为</a:t>
            </a:r>
          </a:p>
        </p:txBody>
      </p:sp>
      <p:graphicFrame>
        <p:nvGraphicFramePr>
          <p:cNvPr id="850035" name="Object 115"/>
          <p:cNvGraphicFramePr>
            <a:graphicFrameLocks noChangeAspect="1"/>
          </p:cNvGraphicFramePr>
          <p:nvPr/>
        </p:nvGraphicFramePr>
        <p:xfrm>
          <a:off x="2139950" y="5105400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公式" r:id="rId19" imgW="2044700" imgH="342900" progId="Equation.3">
                  <p:embed/>
                </p:oleObj>
              </mc:Choice>
              <mc:Fallback>
                <p:oleObj name="公式" r:id="rId19" imgW="2044700" imgH="342900" progId="Equation.3">
                  <p:embed/>
                  <p:pic>
                    <p:nvPicPr>
                      <p:cNvPr id="850035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105400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6" name="Object 116"/>
          <p:cNvGraphicFramePr>
            <a:graphicFrameLocks noChangeAspect="1"/>
          </p:cNvGraphicFramePr>
          <p:nvPr/>
        </p:nvGraphicFramePr>
        <p:xfrm>
          <a:off x="4191000" y="51054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公式" r:id="rId21" imgW="431613" imgH="279279" progId="Equation.3">
                  <p:embed/>
                </p:oleObj>
              </mc:Choice>
              <mc:Fallback>
                <p:oleObj name="公式" r:id="rId21" imgW="431613" imgH="279279" progId="Equation.3">
                  <p:embed/>
                  <p:pic>
                    <p:nvPicPr>
                      <p:cNvPr id="85003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7" name="Object 117"/>
          <p:cNvGraphicFramePr>
            <a:graphicFrameLocks noChangeAspect="1"/>
          </p:cNvGraphicFramePr>
          <p:nvPr/>
        </p:nvGraphicFramePr>
        <p:xfrm>
          <a:off x="6858000" y="4876800"/>
          <a:ext cx="45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公式" r:id="rId23" imgW="457200" imgH="711200" progId="Equation.3">
                  <p:embed/>
                </p:oleObj>
              </mc:Choice>
              <mc:Fallback>
                <p:oleObj name="公式" r:id="rId23" imgW="457200" imgH="711200" progId="Equation.3">
                  <p:embed/>
                  <p:pic>
                    <p:nvPicPr>
                      <p:cNvPr id="850037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76800"/>
                        <a:ext cx="45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8" name="Object 118"/>
          <p:cNvGraphicFramePr>
            <a:graphicFrameLocks noChangeAspect="1"/>
          </p:cNvGraphicFramePr>
          <p:nvPr/>
        </p:nvGraphicFramePr>
        <p:xfrm>
          <a:off x="9525000" y="4876800"/>
          <a:ext cx="45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公式" r:id="rId25" imgW="457200" imgH="711200" progId="Equation.3">
                  <p:embed/>
                </p:oleObj>
              </mc:Choice>
              <mc:Fallback>
                <p:oleObj name="公式" r:id="rId25" imgW="457200" imgH="711200" progId="Equation.3">
                  <p:embed/>
                  <p:pic>
                    <p:nvPicPr>
                      <p:cNvPr id="850038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876800"/>
                        <a:ext cx="45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9" name="Object 119"/>
          <p:cNvGraphicFramePr>
            <a:graphicFrameLocks noChangeAspect="1"/>
          </p:cNvGraphicFramePr>
          <p:nvPr/>
        </p:nvGraphicFramePr>
        <p:xfrm>
          <a:off x="4267200" y="5715000"/>
          <a:ext cx="45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公式" r:id="rId27" imgW="457200" imgH="711200" progId="Equation.3">
                  <p:embed/>
                </p:oleObj>
              </mc:Choice>
              <mc:Fallback>
                <p:oleObj name="公式" r:id="rId27" imgW="457200" imgH="711200" progId="Equation.3">
                  <p:embed/>
                  <p:pic>
                    <p:nvPicPr>
                      <p:cNvPr id="850039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15000"/>
                        <a:ext cx="45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0" name="Object 120"/>
          <p:cNvGraphicFramePr>
            <a:graphicFrameLocks noChangeAspect="1"/>
          </p:cNvGraphicFramePr>
          <p:nvPr/>
        </p:nvGraphicFramePr>
        <p:xfrm>
          <a:off x="7010400" y="59436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公式" r:id="rId29" imgW="431613" imgH="279279" progId="Equation.3">
                  <p:embed/>
                </p:oleObj>
              </mc:Choice>
              <mc:Fallback>
                <p:oleObj name="公式" r:id="rId29" imgW="431613" imgH="279279" progId="Equation.3">
                  <p:embed/>
                  <p:pic>
                    <p:nvPicPr>
                      <p:cNvPr id="85004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943600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1" name="Object 121"/>
          <p:cNvGraphicFramePr>
            <a:graphicFrameLocks noChangeAspect="1"/>
          </p:cNvGraphicFramePr>
          <p:nvPr/>
        </p:nvGraphicFramePr>
        <p:xfrm>
          <a:off x="4889500" y="5105400"/>
          <a:ext cx="201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公式" r:id="rId31" imgW="2019300" imgH="342900" progId="Equation.3">
                  <p:embed/>
                </p:oleObj>
              </mc:Choice>
              <mc:Fallback>
                <p:oleObj name="公式" r:id="rId31" imgW="2019300" imgH="342900" progId="Equation.3">
                  <p:embed/>
                  <p:pic>
                    <p:nvPicPr>
                      <p:cNvPr id="850041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105400"/>
                        <a:ext cx="201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2" name="Object 122"/>
          <p:cNvGraphicFramePr>
            <a:graphicFrameLocks noChangeAspect="1"/>
          </p:cNvGraphicFramePr>
          <p:nvPr/>
        </p:nvGraphicFramePr>
        <p:xfrm>
          <a:off x="7556500" y="5105400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公式" r:id="rId33" imgW="2044700" imgH="342900" progId="Equation.3">
                  <p:embed/>
                </p:oleObj>
              </mc:Choice>
              <mc:Fallback>
                <p:oleObj name="公式" r:id="rId33" imgW="2044700" imgH="342900" progId="Equation.3">
                  <p:embed/>
                  <p:pic>
                    <p:nvPicPr>
                      <p:cNvPr id="850042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5105400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3" name="Object 123"/>
          <p:cNvGraphicFramePr>
            <a:graphicFrameLocks noChangeAspect="1"/>
          </p:cNvGraphicFramePr>
          <p:nvPr/>
        </p:nvGraphicFramePr>
        <p:xfrm>
          <a:off x="2216150" y="5943600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公式" r:id="rId35" imgW="2044700" imgH="342900" progId="Equation.3">
                  <p:embed/>
                </p:oleObj>
              </mc:Choice>
              <mc:Fallback>
                <p:oleObj name="公式" r:id="rId35" imgW="2044700" imgH="342900" progId="Equation.3">
                  <p:embed/>
                  <p:pic>
                    <p:nvPicPr>
                      <p:cNvPr id="850043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943600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4" name="Object 124"/>
          <p:cNvGraphicFramePr>
            <a:graphicFrameLocks noChangeAspect="1"/>
          </p:cNvGraphicFramePr>
          <p:nvPr/>
        </p:nvGraphicFramePr>
        <p:xfrm>
          <a:off x="4959350" y="5943600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公式" r:id="rId37" imgW="2044700" imgH="342900" progId="Equation.3">
                  <p:embed/>
                </p:oleObj>
              </mc:Choice>
              <mc:Fallback>
                <p:oleObj name="公式" r:id="rId37" imgW="2044700" imgH="342900" progId="Equation.3">
                  <p:embed/>
                  <p:pic>
                    <p:nvPicPr>
                      <p:cNvPr id="850044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5943600"/>
                        <a:ext cx="204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8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0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0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0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0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0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0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0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0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0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50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0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50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50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2" grpId="0" animBg="1"/>
      <p:bldP spid="849923" grpId="0" animBg="1"/>
      <p:bldP spid="849924" grpId="0" animBg="1"/>
      <p:bldP spid="849925" grpId="0" animBg="1"/>
      <p:bldP spid="849926" grpId="0" animBg="1"/>
      <p:bldP spid="849927" grpId="0" animBg="1"/>
      <p:bldP spid="8500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1965326" y="803275"/>
            <a:ext cx="8397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3.10 </a:t>
            </a:r>
            <a:r>
              <a:rPr lang="zh-CN" altLang="en-US"/>
              <a:t>一射手进行射击</a:t>
            </a:r>
            <a:r>
              <a:rPr lang="en-US" altLang="zh-CN"/>
              <a:t>,</a:t>
            </a:r>
            <a:r>
              <a:rPr lang="zh-CN" altLang="en-US"/>
              <a:t>击中目标的概率为</a:t>
            </a:r>
            <a:r>
              <a:rPr lang="en-US" altLang="zh-CN" i="1"/>
              <a:t>p</a:t>
            </a:r>
            <a:r>
              <a:rPr lang="zh-CN" altLang="en-US"/>
              <a:t>，射击直至击中目标两次为止。设以</a:t>
            </a:r>
            <a:r>
              <a:rPr lang="en-US" altLang="zh-CN" i="1"/>
              <a:t>X</a:t>
            </a:r>
            <a:r>
              <a:rPr lang="zh-CN" altLang="en-US"/>
              <a:t>表示首次击中目标所进行的射击次数，</a:t>
            </a:r>
            <a:r>
              <a:rPr lang="en-US" altLang="zh-CN" i="1"/>
              <a:t>Y</a:t>
            </a:r>
            <a:r>
              <a:rPr lang="zh-CN" altLang="en-US"/>
              <a:t>表示总共进行的射击次数，试求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的联合分布律、边缘分布律及条件分布律。</a:t>
            </a:r>
          </a:p>
        </p:txBody>
      </p:sp>
    </p:spTree>
    <p:extLst>
      <p:ext uri="{BB962C8B-B14F-4D97-AF65-F5344CB8AC3E}">
        <p14:creationId xmlns:p14="http://schemas.microsoft.com/office/powerpoint/2010/main" val="43245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1084</Words>
  <Application>Microsoft Office PowerPoint</Application>
  <PresentationFormat>宽屏</PresentationFormat>
  <Paragraphs>313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华文行楷</vt:lpstr>
      <vt:lpstr>楷体_GB2312</vt:lpstr>
      <vt:lpstr>宋体</vt:lpstr>
      <vt:lpstr>Arial</vt:lpstr>
      <vt:lpstr>Times New Roman</vt:lpstr>
      <vt:lpstr>Wingdings</vt:lpstr>
      <vt:lpstr>1_A-B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yanglp2020@outlook.com</cp:lastModifiedBy>
  <cp:revision>8</cp:revision>
  <dcterms:created xsi:type="dcterms:W3CDTF">2020-03-28T14:34:45Z</dcterms:created>
  <dcterms:modified xsi:type="dcterms:W3CDTF">2022-03-29T12:46:06Z</dcterms:modified>
</cp:coreProperties>
</file>