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8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61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505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0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928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685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191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6857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820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74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296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026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Freeform 2"/>
          <p:cNvSpPr>
            <a:spLocks/>
          </p:cNvSpPr>
          <p:nvPr/>
        </p:nvSpPr>
        <p:spPr bwMode="auto">
          <a:xfrm>
            <a:off x="266701" y="0"/>
            <a:ext cx="1028700" cy="908050"/>
          </a:xfrm>
          <a:custGeom>
            <a:avLst/>
            <a:gdLst>
              <a:gd name="T0" fmla="*/ 1728 w 1728"/>
              <a:gd name="T1" fmla="*/ 0 h 735"/>
              <a:gd name="T2" fmla="*/ 1728 w 1728"/>
              <a:gd name="T3" fmla="*/ 480 h 735"/>
              <a:gd name="T4" fmla="*/ 380 w 1728"/>
              <a:gd name="T5" fmla="*/ 482 h 735"/>
              <a:gd name="T6" fmla="*/ 354 w 1728"/>
              <a:gd name="T7" fmla="*/ 480 h 735"/>
              <a:gd name="T8" fmla="*/ 308 w 1728"/>
              <a:gd name="T9" fmla="*/ 489 h 735"/>
              <a:gd name="T10" fmla="*/ 246 w 1728"/>
              <a:gd name="T11" fmla="*/ 531 h 735"/>
              <a:gd name="T12" fmla="*/ 206 w 1728"/>
              <a:gd name="T13" fmla="*/ 597 h 735"/>
              <a:gd name="T14" fmla="*/ 192 w 1728"/>
              <a:gd name="T15" fmla="*/ 666 h 735"/>
              <a:gd name="T16" fmla="*/ 192 w 1728"/>
              <a:gd name="T17" fmla="*/ 735 h 735"/>
              <a:gd name="T18" fmla="*/ 0 w 1728"/>
              <a:gd name="T19" fmla="*/ 735 h 735"/>
              <a:gd name="T20" fmla="*/ 0 w 1728"/>
              <a:gd name="T21" fmla="*/ 480 h 735"/>
              <a:gd name="T22" fmla="*/ 0 w 1728"/>
              <a:gd name="T23" fmla="*/ 0 h 735"/>
              <a:gd name="T24" fmla="*/ 1728 w 1728"/>
              <a:gd name="T25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1" name="Rectangle 3"/>
          <p:cNvSpPr>
            <a:spLocks noChangeArrowheads="1"/>
          </p:cNvSpPr>
          <p:nvPr/>
        </p:nvSpPr>
        <p:spPr bwMode="auto">
          <a:xfrm>
            <a:off x="1" y="0"/>
            <a:ext cx="44450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2" name="Line 4"/>
          <p:cNvSpPr>
            <a:spLocks noChangeShapeType="1"/>
          </p:cNvSpPr>
          <p:nvPr/>
        </p:nvSpPr>
        <p:spPr bwMode="auto">
          <a:xfrm>
            <a:off x="1295401" y="620713"/>
            <a:ext cx="6049433" cy="0"/>
          </a:xfrm>
          <a:prstGeom prst="line">
            <a:avLst/>
          </a:prstGeom>
          <a:noFill/>
          <a:ln w="57150">
            <a:pattFill prst="dkHorz">
              <a:fgClr>
                <a:srgbClr val="028A8A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3" name="Rectangle 5"/>
          <p:cNvSpPr>
            <a:spLocks noChangeArrowheads="1"/>
          </p:cNvSpPr>
          <p:nvPr/>
        </p:nvSpPr>
        <p:spPr bwMode="auto">
          <a:xfrm>
            <a:off x="11859685" y="5230813"/>
            <a:ext cx="95249" cy="1511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8948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10225617" y="6526214"/>
            <a:ext cx="1919816" cy="714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 flipV="1">
            <a:off x="431800" y="26989"/>
            <a:ext cx="863600" cy="593725"/>
            <a:chOff x="204" y="0"/>
            <a:chExt cx="408" cy="374"/>
          </a:xfrm>
        </p:grpSpPr>
        <p:sp>
          <p:nvSpPr>
            <p:cNvPr id="519176" name="Rectangle 8"/>
            <p:cNvSpPr>
              <a:spLocks noChangeArrowheads="1"/>
            </p:cNvSpPr>
            <p:nvPr userDrawn="1"/>
          </p:nvSpPr>
          <p:spPr bwMode="auto">
            <a:xfrm>
              <a:off x="204" y="0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77" name="Rectangle 9"/>
            <p:cNvSpPr>
              <a:spLocks noChangeArrowheads="1"/>
            </p:cNvSpPr>
            <p:nvPr userDrawn="1"/>
          </p:nvSpPr>
          <p:spPr bwMode="auto">
            <a:xfrm>
              <a:off x="340" y="119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78" name="Rectangle 10"/>
            <p:cNvSpPr>
              <a:spLocks noChangeArrowheads="1"/>
            </p:cNvSpPr>
            <p:nvPr userDrawn="1"/>
          </p:nvSpPr>
          <p:spPr bwMode="auto">
            <a:xfrm>
              <a:off x="476" y="210"/>
              <a:ext cx="136" cy="164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79" name="Rectangle 11"/>
            <p:cNvSpPr>
              <a:spLocks noChangeArrowheads="1"/>
            </p:cNvSpPr>
            <p:nvPr userDrawn="1"/>
          </p:nvSpPr>
          <p:spPr bwMode="auto">
            <a:xfrm>
              <a:off x="340" y="0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80" name="Rectangle 12"/>
            <p:cNvSpPr>
              <a:spLocks noChangeArrowheads="1"/>
            </p:cNvSpPr>
            <p:nvPr userDrawn="1"/>
          </p:nvSpPr>
          <p:spPr bwMode="auto">
            <a:xfrm>
              <a:off x="476" y="119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81" name="Rectangle 13"/>
            <p:cNvSpPr>
              <a:spLocks noChangeArrowheads="1"/>
            </p:cNvSpPr>
            <p:nvPr userDrawn="1"/>
          </p:nvSpPr>
          <p:spPr bwMode="auto">
            <a:xfrm>
              <a:off x="476" y="0"/>
              <a:ext cx="136" cy="119"/>
            </a:xfrm>
            <a:prstGeom prst="rect">
              <a:avLst/>
            </a:prstGeom>
            <a:solidFill>
              <a:srgbClr val="E0F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80" name="Text Box 14"/>
          <p:cNvSpPr txBox="1">
            <a:spLocks noChangeArrowheads="1"/>
          </p:cNvSpPr>
          <p:nvPr/>
        </p:nvSpPr>
        <p:spPr bwMode="auto">
          <a:xfrm>
            <a:off x="11761114" y="4941889"/>
            <a:ext cx="430887" cy="141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>
                <a:solidFill>
                  <a:srgbClr val="0000CC"/>
                </a:solidFill>
                <a:ea typeface="华文行楷" pitchFamily="2" charset="-122"/>
              </a:rPr>
              <a:t>广东工业大学</a:t>
            </a:r>
          </a:p>
        </p:txBody>
      </p:sp>
      <p:pic>
        <p:nvPicPr>
          <p:cNvPr id="3081" name="Picture 15" descr="图片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34" y="6381751"/>
            <a:ext cx="673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6" descr="图片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81750"/>
            <a:ext cx="66886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7" descr="图片1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381751"/>
            <a:ext cx="670984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03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3.wmf"/><Relationship Id="rId3" Type="http://schemas.openxmlformats.org/officeDocument/2006/relationships/image" Target="../media/image72.jpeg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3.jpeg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3.wmf"/><Relationship Id="rId26" Type="http://schemas.openxmlformats.org/officeDocument/2006/relationships/image" Target="../media/image97.wmf"/><Relationship Id="rId39" Type="http://schemas.openxmlformats.org/officeDocument/2006/relationships/oleObject" Target="../embeddings/oleObject107.bin"/><Relationship Id="rId21" Type="http://schemas.openxmlformats.org/officeDocument/2006/relationships/oleObject" Target="../embeddings/oleObject98.bin"/><Relationship Id="rId34" Type="http://schemas.openxmlformats.org/officeDocument/2006/relationships/image" Target="../media/image101.wmf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33" Type="http://schemas.openxmlformats.org/officeDocument/2006/relationships/oleObject" Target="../embeddings/oleObject104.bin"/><Relationship Id="rId38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29" Type="http://schemas.openxmlformats.org/officeDocument/2006/relationships/oleObject" Target="../embeddings/oleObject102.bin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96.wmf"/><Relationship Id="rId32" Type="http://schemas.openxmlformats.org/officeDocument/2006/relationships/image" Target="../media/image100.wmf"/><Relationship Id="rId37" Type="http://schemas.openxmlformats.org/officeDocument/2006/relationships/oleObject" Target="../embeddings/oleObject106.bin"/><Relationship Id="rId40" Type="http://schemas.openxmlformats.org/officeDocument/2006/relationships/image" Target="../media/image104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98.wmf"/><Relationship Id="rId36" Type="http://schemas.openxmlformats.org/officeDocument/2006/relationships/image" Target="../media/image102.wmf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97.bin"/><Relationship Id="rId31" Type="http://schemas.openxmlformats.org/officeDocument/2006/relationships/oleObject" Target="../embeddings/oleObject103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1.emf"/><Relationship Id="rId22" Type="http://schemas.openxmlformats.org/officeDocument/2006/relationships/image" Target="../media/image95.wmf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99.wmf"/><Relationship Id="rId35" Type="http://schemas.openxmlformats.org/officeDocument/2006/relationships/oleObject" Target="../embeddings/oleObject105.bin"/><Relationship Id="rId8" Type="http://schemas.openxmlformats.org/officeDocument/2006/relationships/image" Target="../media/image88.emf"/><Relationship Id="rId3" Type="http://schemas.openxmlformats.org/officeDocument/2006/relationships/oleObject" Target="../embeddings/oleObject8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11.wmf"/><Relationship Id="rId26" Type="http://schemas.openxmlformats.org/officeDocument/2006/relationships/image" Target="../media/image115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29" Type="http://schemas.openxmlformats.org/officeDocument/2006/relationships/oleObject" Target="../embeddings/oleObject121.bin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14.emf"/><Relationship Id="rId32" Type="http://schemas.openxmlformats.org/officeDocument/2006/relationships/image" Target="../media/image118.w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28" Type="http://schemas.openxmlformats.org/officeDocument/2006/relationships/image" Target="../media/image116.wmf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16.bin"/><Relationship Id="rId31" Type="http://schemas.openxmlformats.org/officeDocument/2006/relationships/oleObject" Target="../embeddings/oleObject122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09.wmf"/><Relationship Id="rId22" Type="http://schemas.openxmlformats.org/officeDocument/2006/relationships/image" Target="../media/image113.wmf"/><Relationship Id="rId27" Type="http://schemas.openxmlformats.org/officeDocument/2006/relationships/oleObject" Target="../embeddings/oleObject120.bin"/><Relationship Id="rId30" Type="http://schemas.openxmlformats.org/officeDocument/2006/relationships/image" Target="../media/image11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5.wmf"/><Relationship Id="rId3" Type="http://schemas.openxmlformats.org/officeDocument/2006/relationships/image" Target="../media/image72.jpeg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73.jpeg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5.wmf"/><Relationship Id="rId26" Type="http://schemas.openxmlformats.org/officeDocument/2006/relationships/image" Target="../media/image139.w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38.w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140.wmf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Relationship Id="rId27" Type="http://schemas.openxmlformats.org/officeDocument/2006/relationships/oleObject" Target="../embeddings/oleObject14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3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72.jpeg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7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52.wmf"/><Relationship Id="rId26" Type="http://schemas.openxmlformats.org/officeDocument/2006/relationships/image" Target="../media/image155.wmf"/><Relationship Id="rId3" Type="http://schemas.openxmlformats.org/officeDocument/2006/relationships/oleObject" Target="../embeddings/oleObject156.bin"/><Relationship Id="rId21" Type="http://schemas.openxmlformats.org/officeDocument/2006/relationships/oleObject" Target="../embeddings/oleObject165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63.bin"/><Relationship Id="rId25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60.bin"/><Relationship Id="rId24" Type="http://schemas.openxmlformats.org/officeDocument/2006/relationships/oleObject" Target="../embeddings/oleObject167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23" Type="http://schemas.openxmlformats.org/officeDocument/2006/relationships/image" Target="../media/image154.wmf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64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50.wmf"/><Relationship Id="rId22" Type="http://schemas.openxmlformats.org/officeDocument/2006/relationships/oleObject" Target="../embeddings/oleObject16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59.wmf"/><Relationship Id="rId26" Type="http://schemas.openxmlformats.org/officeDocument/2006/relationships/oleObject" Target="../embeddings/oleObject181.bin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76.bin"/><Relationship Id="rId25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20" Type="http://schemas.openxmlformats.org/officeDocument/2006/relationships/image" Target="../media/image160.wmf"/><Relationship Id="rId29" Type="http://schemas.openxmlformats.org/officeDocument/2006/relationships/image" Target="../media/image163.wmf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73.bin"/><Relationship Id="rId24" Type="http://schemas.openxmlformats.org/officeDocument/2006/relationships/oleObject" Target="../embeddings/oleObject180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28" Type="http://schemas.openxmlformats.org/officeDocument/2006/relationships/oleObject" Target="../embeddings/oleObject182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57.wmf"/><Relationship Id="rId22" Type="http://schemas.openxmlformats.org/officeDocument/2006/relationships/image" Target="../media/image161.wmf"/><Relationship Id="rId27" Type="http://schemas.openxmlformats.org/officeDocument/2006/relationships/image" Target="../media/image16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72.jpeg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66.wmf"/><Relationship Id="rId4" Type="http://schemas.openxmlformats.org/officeDocument/2006/relationships/image" Target="../media/image73.jpeg"/><Relationship Id="rId9" Type="http://schemas.openxmlformats.org/officeDocument/2006/relationships/oleObject" Target="../embeddings/oleObject18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18.bin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20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8.wmf"/><Relationship Id="rId26" Type="http://schemas.openxmlformats.org/officeDocument/2006/relationships/image" Target="../media/image41.wmf"/><Relationship Id="rId21" Type="http://schemas.openxmlformats.org/officeDocument/2006/relationships/oleObject" Target="../embeddings/oleObject42.bin"/><Relationship Id="rId34" Type="http://schemas.openxmlformats.org/officeDocument/2006/relationships/image" Target="../media/image45.w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5.bin"/><Relationship Id="rId33" Type="http://schemas.openxmlformats.org/officeDocument/2006/relationships/oleObject" Target="../embeddings/oleObject49.bin"/><Relationship Id="rId38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29" Type="http://schemas.openxmlformats.org/officeDocument/2006/relationships/oleObject" Target="../embeddings/oleObject47.bin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0.wmf"/><Relationship Id="rId32" Type="http://schemas.openxmlformats.org/officeDocument/2006/relationships/image" Target="../media/image44.wmf"/><Relationship Id="rId37" Type="http://schemas.openxmlformats.org/officeDocument/2006/relationships/oleObject" Target="../embeddings/oleObject51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42.wmf"/><Relationship Id="rId36" Type="http://schemas.openxmlformats.org/officeDocument/2006/relationships/image" Target="../media/image46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48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6.wmf"/><Relationship Id="rId22" Type="http://schemas.openxmlformats.org/officeDocument/2006/relationships/oleObject" Target="../embeddings/oleObject43.bin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43.wmf"/><Relationship Id="rId35" Type="http://schemas.openxmlformats.org/officeDocument/2006/relationships/oleObject" Target="../embeddings/oleObject50.bin"/><Relationship Id="rId8" Type="http://schemas.openxmlformats.org/officeDocument/2006/relationships/image" Target="../media/image33.wmf"/><Relationship Id="rId3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5.emf"/><Relationship Id="rId26" Type="http://schemas.openxmlformats.org/officeDocument/2006/relationships/image" Target="../media/image59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emf"/><Relationship Id="rId20" Type="http://schemas.openxmlformats.org/officeDocument/2006/relationships/image" Target="../media/image56.wmf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67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71.wmf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7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72.jpeg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png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7.bin"/><Relationship Id="rId15" Type="http://schemas.openxmlformats.org/officeDocument/2006/relationships/image" Target="../media/image80.png"/><Relationship Id="rId10" Type="http://schemas.openxmlformats.org/officeDocument/2006/relationships/image" Target="../media/image76.wmf"/><Relationship Id="rId19" Type="http://schemas.openxmlformats.org/officeDocument/2006/relationships/image" Target="../media/image84.png"/><Relationship Id="rId4" Type="http://schemas.openxmlformats.org/officeDocument/2006/relationships/image" Target="../media/image73.jpeg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ChangeArrowheads="1"/>
          </p:cNvSpPr>
          <p:nvPr/>
        </p:nvSpPr>
        <p:spPr bwMode="auto">
          <a:xfrm>
            <a:off x="3810000" y="1752600"/>
            <a:ext cx="4953000" cy="533400"/>
          </a:xfrm>
          <a:prstGeom prst="rect">
            <a:avLst/>
          </a:prstGeom>
          <a:solidFill>
            <a:srgbClr val="FFFF00"/>
          </a:solidFill>
          <a:ln w="76200" cmpd="tri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§5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两个随机变量函数的分布</a:t>
            </a:r>
            <a:endParaRPr kumimoji="1"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11715" name="Text Box 3"/>
          <p:cNvSpPr txBox="1">
            <a:spLocks noChangeArrowheads="1"/>
          </p:cNvSpPr>
          <p:nvPr/>
        </p:nvSpPr>
        <p:spPr bwMode="auto">
          <a:xfrm>
            <a:off x="3733801" y="2971800"/>
            <a:ext cx="4065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一、二维离散型随机变量函数的分布   </a:t>
            </a:r>
          </a:p>
        </p:txBody>
      </p:sp>
      <p:sp>
        <p:nvSpPr>
          <p:cNvPr id="1011716" name="Text Box 4"/>
          <p:cNvSpPr txBox="1">
            <a:spLocks noChangeArrowheads="1"/>
          </p:cNvSpPr>
          <p:nvPr/>
        </p:nvSpPr>
        <p:spPr bwMode="auto">
          <a:xfrm>
            <a:off x="3733801" y="3657600"/>
            <a:ext cx="4065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二、二维连续型随机变量函数的分布   </a:t>
            </a:r>
          </a:p>
        </p:txBody>
      </p:sp>
      <p:sp>
        <p:nvSpPr>
          <p:cNvPr id="1011717" name="Text Box 5"/>
          <p:cNvSpPr txBox="1">
            <a:spLocks noChangeArrowheads="1"/>
          </p:cNvSpPr>
          <p:nvPr/>
        </p:nvSpPr>
        <p:spPr bwMode="auto">
          <a:xfrm>
            <a:off x="3733800" y="4343400"/>
            <a:ext cx="26805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三、最大最小值的分布   </a:t>
            </a:r>
          </a:p>
        </p:txBody>
      </p:sp>
    </p:spTree>
    <p:extLst>
      <p:ext uri="{BB962C8B-B14F-4D97-AF65-F5344CB8AC3E}">
        <p14:creationId xmlns:p14="http://schemas.microsoft.com/office/powerpoint/2010/main" val="1384293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818" y="8668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所以，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72234" y="201269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这样，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871508" y="1717740"/>
                <a:ext cx="3334974" cy="1051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  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≤0,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&gt;0.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508" y="1717740"/>
                <a:ext cx="3334974" cy="1051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880429" y="571941"/>
                <a:ext cx="4673139" cy="10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       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≤0,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&gt;0.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429" y="571941"/>
                <a:ext cx="4673139" cy="1051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6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ChangeArrowheads="1"/>
          </p:cNvSpPr>
          <p:nvPr/>
        </p:nvSpPr>
        <p:spPr bwMode="auto">
          <a:xfrm>
            <a:off x="-990600" y="66209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9907" name="Rectangle 3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23622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9908" name="Rectangle 4" descr="羊皮纸"/>
          <p:cNvSpPr>
            <a:spLocks noChangeArrowheads="1"/>
          </p:cNvSpPr>
          <p:nvPr/>
        </p:nvSpPr>
        <p:spPr bwMode="auto">
          <a:xfrm>
            <a:off x="1676400" y="152400"/>
            <a:ext cx="8839200" cy="20574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752601" y="228600"/>
            <a:ext cx="559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例</a:t>
            </a:r>
            <a:r>
              <a:rPr lang="en-US" altLang="zh-CN">
                <a:solidFill>
                  <a:srgbClr val="000066"/>
                </a:solidFill>
              </a:rPr>
              <a:t>2</a:t>
            </a:r>
            <a:r>
              <a:rPr lang="en-US" altLang="zh-CN"/>
              <a:t>  </a:t>
            </a:r>
            <a:r>
              <a:rPr lang="zh-CN" altLang="en-US"/>
              <a:t>设二维随机变量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的密度函数为  </a:t>
            </a:r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2743200" y="762001"/>
          <a:ext cx="5130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130800" imgH="850900" progId="Equation.3">
                  <p:embed/>
                </p:oleObj>
              </mc:Choice>
              <mc:Fallback>
                <p:oleObj name="公式" r:id="rId5" imgW="5130800" imgH="850900" progId="Equation.3">
                  <p:embed/>
                  <p:pic>
                    <p:nvPicPr>
                      <p:cNvPr id="1105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1"/>
                        <a:ext cx="51308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599" name="Group 11"/>
          <p:cNvGrpSpPr>
            <a:grpSpLocks/>
          </p:cNvGrpSpPr>
          <p:nvPr/>
        </p:nvGrpSpPr>
        <p:grpSpPr bwMode="auto">
          <a:xfrm>
            <a:off x="1981200" y="1676400"/>
            <a:ext cx="3162300" cy="457200"/>
            <a:chOff x="470" y="2954"/>
            <a:chExt cx="1992" cy="288"/>
          </a:xfrm>
        </p:grpSpPr>
        <p:sp>
          <p:nvSpPr>
            <p:cNvPr id="110604" name="Text Box 7"/>
            <p:cNvSpPr txBox="1">
              <a:spLocks noChangeArrowheads="1"/>
            </p:cNvSpPr>
            <p:nvPr/>
          </p:nvSpPr>
          <p:spPr bwMode="auto">
            <a:xfrm>
              <a:off x="470" y="2954"/>
              <a:ext cx="19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（</a:t>
              </a:r>
              <a:r>
                <a:rPr lang="en-US" altLang="zh-CN"/>
                <a:t>1</a:t>
              </a:r>
              <a:r>
                <a:rPr lang="zh-CN" altLang="en-US"/>
                <a:t>） 求                   ； </a:t>
              </a:r>
            </a:p>
          </p:txBody>
        </p:sp>
        <p:graphicFrame>
          <p:nvGraphicFramePr>
            <p:cNvPr id="110605" name="Object 9"/>
            <p:cNvGraphicFramePr>
              <a:graphicFrameLocks noChangeAspect="1"/>
            </p:cNvGraphicFramePr>
            <p:nvPr/>
          </p:nvGraphicFramePr>
          <p:xfrm>
            <a:off x="1248" y="3024"/>
            <a:ext cx="90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435100" imgH="330200" progId="Equation.3">
                    <p:embed/>
                  </p:oleObj>
                </mc:Choice>
                <mc:Fallback>
                  <p:oleObj name="公式" r:id="rId7" imgW="1435100" imgH="330200" progId="Equation.3">
                    <p:embed/>
                    <p:pic>
                      <p:nvPicPr>
                        <p:cNvPr id="11060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90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600" name="Group 12"/>
          <p:cNvGrpSpPr>
            <a:grpSpLocks/>
          </p:cNvGrpSpPr>
          <p:nvPr/>
        </p:nvGrpSpPr>
        <p:grpSpPr bwMode="auto">
          <a:xfrm>
            <a:off x="5029200" y="1676400"/>
            <a:ext cx="4694238" cy="457200"/>
            <a:chOff x="614" y="3242"/>
            <a:chExt cx="2957" cy="288"/>
          </a:xfrm>
        </p:grpSpPr>
        <p:sp>
          <p:nvSpPr>
            <p:cNvPr id="110602" name="Text Box 8"/>
            <p:cNvSpPr txBox="1">
              <a:spLocks noChangeArrowheads="1"/>
            </p:cNvSpPr>
            <p:nvPr/>
          </p:nvSpPr>
          <p:spPr bwMode="auto">
            <a:xfrm>
              <a:off x="614" y="3242"/>
              <a:ext cx="29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（</a:t>
              </a:r>
              <a:r>
                <a:rPr lang="en-US" altLang="zh-CN"/>
                <a:t>2</a:t>
              </a:r>
              <a:r>
                <a:rPr lang="zh-CN" altLang="en-US"/>
                <a:t>） 求                   的概率密度。 </a:t>
              </a:r>
            </a:p>
          </p:txBody>
        </p:sp>
        <p:graphicFrame>
          <p:nvGraphicFramePr>
            <p:cNvPr id="110603" name="Object 10"/>
            <p:cNvGraphicFramePr>
              <a:graphicFrameLocks noChangeAspect="1"/>
            </p:cNvGraphicFramePr>
            <p:nvPr/>
          </p:nvGraphicFramePr>
          <p:xfrm>
            <a:off x="1440" y="3312"/>
            <a:ext cx="84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345616" imgH="266584" progId="Equation.3">
                    <p:embed/>
                  </p:oleObj>
                </mc:Choice>
                <mc:Fallback>
                  <p:oleObj name="公式" r:id="rId9" imgW="1345616" imgH="266584" progId="Equation.3">
                    <p:embed/>
                    <p:pic>
                      <p:nvPicPr>
                        <p:cNvPr id="11060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312"/>
                          <a:ext cx="848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9917" name="Text Box 13"/>
          <p:cNvSpPr txBox="1">
            <a:spLocks noChangeArrowheads="1"/>
          </p:cNvSpPr>
          <p:nvPr/>
        </p:nvSpPr>
        <p:spPr bwMode="auto">
          <a:xfrm>
            <a:off x="8763000" y="838200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2007</a:t>
            </a: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056660"/>
              </p:ext>
            </p:extLst>
          </p:nvPr>
        </p:nvGraphicFramePr>
        <p:xfrm>
          <a:off x="1676400" y="2468021"/>
          <a:ext cx="4241800" cy="644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241520" imgH="838080" progId="Equation.DSMT4">
                  <p:embed/>
                </p:oleObj>
              </mc:Choice>
              <mc:Fallback>
                <p:oleObj name="Equation" r:id="rId11" imgW="42415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6400" y="2468021"/>
                        <a:ext cx="4241800" cy="644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889627"/>
              </p:ext>
            </p:extLst>
          </p:nvPr>
        </p:nvGraphicFramePr>
        <p:xfrm>
          <a:off x="5897970" y="2390042"/>
          <a:ext cx="2832100" cy="581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31760" imgH="799920" progId="Equation.DSMT4">
                  <p:embed/>
                </p:oleObj>
              </mc:Choice>
              <mc:Fallback>
                <p:oleObj name="Equation" r:id="rId13" imgW="283176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97970" y="2390042"/>
                        <a:ext cx="2832100" cy="581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9177337" y="4059555"/>
            <a:ext cx="267652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9563100" y="2397680"/>
            <a:ext cx="0" cy="208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563100" y="3170464"/>
            <a:ext cx="1428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0958921" y="3170464"/>
            <a:ext cx="28575" cy="962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9544867" y="3542277"/>
            <a:ext cx="1409700" cy="55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38425"/>
              </p:ext>
            </p:extLst>
          </p:nvPr>
        </p:nvGraphicFramePr>
        <p:xfrm>
          <a:off x="9930631" y="3389877"/>
          <a:ext cx="737369" cy="41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65160" imgH="393480" progId="Equation.DSMT4">
                  <p:embed/>
                </p:oleObj>
              </mc:Choice>
              <mc:Fallback>
                <p:oleObj name="Equation" r:id="rId15" imgW="965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930631" y="3389877"/>
                        <a:ext cx="737369" cy="414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764328"/>
              </p:ext>
            </p:extLst>
          </p:nvPr>
        </p:nvGraphicFramePr>
        <p:xfrm>
          <a:off x="10987496" y="4102553"/>
          <a:ext cx="429441" cy="231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85800" imgH="317160" progId="Equation.DSMT4">
                  <p:embed/>
                </p:oleObj>
              </mc:Choice>
              <mc:Fallback>
                <p:oleObj name="Equation" r:id="rId17" imgW="685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987496" y="4102553"/>
                        <a:ext cx="429441" cy="231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152298"/>
              </p:ext>
            </p:extLst>
          </p:nvPr>
        </p:nvGraphicFramePr>
        <p:xfrm>
          <a:off x="10616612" y="3743507"/>
          <a:ext cx="317500" cy="213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17160" imgH="291960" progId="Equation.DSMT4">
                  <p:embed/>
                </p:oleObj>
              </mc:Choice>
              <mc:Fallback>
                <p:oleObj name="Equation" r:id="rId19" imgW="3171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616612" y="3743507"/>
                        <a:ext cx="317500" cy="213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862946"/>
              </p:ext>
            </p:extLst>
          </p:nvPr>
        </p:nvGraphicFramePr>
        <p:xfrm>
          <a:off x="3350623" y="2986060"/>
          <a:ext cx="4140200" cy="733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140000" imgH="888840" progId="Equation.DSMT4">
                  <p:embed/>
                </p:oleObj>
              </mc:Choice>
              <mc:Fallback>
                <p:oleObj name="Equation" r:id="rId21" imgW="41400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50623" y="2986060"/>
                        <a:ext cx="4140200" cy="733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11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ChangeArrowheads="1"/>
          </p:cNvSpPr>
          <p:nvPr/>
        </p:nvSpPr>
        <p:spPr bwMode="auto">
          <a:xfrm>
            <a:off x="7924800" y="3124200"/>
            <a:ext cx="2362200" cy="2971800"/>
          </a:xfrm>
          <a:prstGeom prst="rect">
            <a:avLst/>
          </a:prstGeom>
          <a:solidFill>
            <a:srgbClr val="00FFCC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7859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7860" name="Rectangle 4"/>
          <p:cNvSpPr>
            <a:spLocks noChangeArrowheads="1"/>
          </p:cNvSpPr>
          <p:nvPr/>
        </p:nvSpPr>
        <p:spPr bwMode="auto">
          <a:xfrm>
            <a:off x="1676400" y="152400"/>
            <a:ext cx="8839200" cy="2590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1621" name="Group 5"/>
          <p:cNvGrpSpPr>
            <a:grpSpLocks/>
          </p:cNvGrpSpPr>
          <p:nvPr/>
        </p:nvGrpSpPr>
        <p:grpSpPr bwMode="auto">
          <a:xfrm>
            <a:off x="1866900" y="271463"/>
            <a:ext cx="6362700" cy="457200"/>
            <a:chOff x="554" y="495"/>
            <a:chExt cx="3908" cy="288"/>
          </a:xfrm>
        </p:grpSpPr>
        <p:sp>
          <p:nvSpPr>
            <p:cNvPr id="111643" name="Text Box 6"/>
            <p:cNvSpPr txBox="1">
              <a:spLocks noChangeArrowheads="1"/>
            </p:cNvSpPr>
            <p:nvPr/>
          </p:nvSpPr>
          <p:spPr bwMode="auto">
            <a:xfrm>
              <a:off x="554" y="495"/>
              <a:ext cx="3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例</a:t>
              </a:r>
              <a:r>
                <a:rPr lang="en-US" altLang="zh-CN">
                  <a:solidFill>
                    <a:schemeClr val="bg1"/>
                  </a:solidFill>
                </a:rPr>
                <a:t>3  </a:t>
              </a:r>
              <a:r>
                <a:rPr lang="zh-CN" altLang="en-US">
                  <a:solidFill>
                    <a:schemeClr val="bg1"/>
                  </a:solidFill>
                </a:rPr>
                <a:t>设二维随机变量           的概率密度函数为</a:t>
              </a:r>
            </a:p>
          </p:txBody>
        </p:sp>
        <p:graphicFrame>
          <p:nvGraphicFramePr>
            <p:cNvPr id="111644" name="Object 7"/>
            <p:cNvGraphicFramePr>
              <a:graphicFrameLocks noChangeAspect="1"/>
            </p:cNvGraphicFramePr>
            <p:nvPr/>
          </p:nvGraphicFramePr>
          <p:xfrm>
            <a:off x="2336" y="527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809553" imgH="314203" progId="Equation.3">
                    <p:embed/>
                  </p:oleObj>
                </mc:Choice>
                <mc:Fallback>
                  <p:oleObj name="公式" r:id="rId3" imgW="809553" imgH="314203" progId="Equation.3">
                    <p:embed/>
                    <p:pic>
                      <p:nvPicPr>
                        <p:cNvPr id="11164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527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622" name="Object 8"/>
          <p:cNvGraphicFramePr>
            <a:graphicFrameLocks noChangeAspect="1"/>
          </p:cNvGraphicFramePr>
          <p:nvPr/>
        </p:nvGraphicFramePr>
        <p:xfrm>
          <a:off x="2895600" y="762000"/>
          <a:ext cx="434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314735" imgH="819248" progId="Equation.3">
                  <p:embed/>
                </p:oleObj>
              </mc:Choice>
              <mc:Fallback>
                <p:oleObj name="公式" r:id="rId5" imgW="4314735" imgH="819248" progId="Equation.3">
                  <p:embed/>
                  <p:pic>
                    <p:nvPicPr>
                      <p:cNvPr id="1116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762000"/>
                        <a:ext cx="434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Text Box 9"/>
          <p:cNvSpPr txBox="1">
            <a:spLocks noChangeArrowheads="1"/>
          </p:cNvSpPr>
          <p:nvPr/>
        </p:nvSpPr>
        <p:spPr bwMode="auto">
          <a:xfrm>
            <a:off x="1905000" y="16764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求</a:t>
            </a:r>
            <a:r>
              <a:rPr lang="en-US" altLang="zh-CN">
                <a:solidFill>
                  <a:schemeClr val="bg1"/>
                </a:solidFill>
                <a:sym typeface="Wingdings" panose="05000000000000000000" pitchFamily="2" charset="2"/>
              </a:rPr>
              <a:t>:(I)              </a:t>
            </a:r>
            <a:r>
              <a:rPr lang="zh-CN" altLang="en-US">
                <a:solidFill>
                  <a:schemeClr val="bg1"/>
                </a:solidFill>
                <a:sym typeface="Wingdings" panose="05000000000000000000" pitchFamily="2" charset="2"/>
              </a:rPr>
              <a:t>的边缘概率密度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11624" name="Object 10"/>
          <p:cNvGraphicFramePr>
            <a:graphicFrameLocks noChangeAspect="1"/>
          </p:cNvGraphicFramePr>
          <p:nvPr/>
        </p:nvGraphicFramePr>
        <p:xfrm>
          <a:off x="2862263" y="1798638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809553" imgH="314203" progId="Equation.3">
                  <p:embed/>
                </p:oleObj>
              </mc:Choice>
              <mc:Fallback>
                <p:oleObj name="公式" r:id="rId7" imgW="809553" imgH="314203" progId="Equation.3">
                  <p:embed/>
                  <p:pic>
                    <p:nvPicPr>
                      <p:cNvPr id="1116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1798638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11"/>
          <p:cNvGraphicFramePr>
            <a:graphicFrameLocks noChangeAspect="1"/>
          </p:cNvGraphicFramePr>
          <p:nvPr/>
        </p:nvGraphicFramePr>
        <p:xfrm>
          <a:off x="5957888" y="1727200"/>
          <a:ext cx="177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52726" imgH="342816" progId="Equation.3">
                  <p:embed/>
                </p:oleObj>
              </mc:Choice>
              <mc:Fallback>
                <p:oleObj name="公式" r:id="rId9" imgW="1752726" imgH="342816" progId="Equation.3">
                  <p:embed/>
                  <p:pic>
                    <p:nvPicPr>
                      <p:cNvPr id="11162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1727200"/>
                        <a:ext cx="1778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6" name="Text Box 12"/>
          <p:cNvSpPr txBox="1">
            <a:spLocks noChangeArrowheads="1"/>
          </p:cNvSpPr>
          <p:nvPr/>
        </p:nvSpPr>
        <p:spPr bwMode="auto">
          <a:xfrm>
            <a:off x="2286000" y="22098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(II)                    </a:t>
            </a:r>
            <a:r>
              <a:rPr lang="zh-CN" altLang="en-US">
                <a:solidFill>
                  <a:schemeClr val="bg1"/>
                </a:solidFill>
              </a:rPr>
              <a:t>的概率密度</a:t>
            </a:r>
          </a:p>
        </p:txBody>
      </p:sp>
      <p:graphicFrame>
        <p:nvGraphicFramePr>
          <p:cNvPr id="111627" name="Object 13"/>
          <p:cNvGraphicFramePr>
            <a:graphicFrameLocks noChangeAspect="1"/>
          </p:cNvGraphicFramePr>
          <p:nvPr/>
        </p:nvGraphicFramePr>
        <p:xfrm>
          <a:off x="2882900" y="2333625"/>
          <a:ext cx="149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466859" imgH="238081" progId="Equation.3">
                  <p:embed/>
                </p:oleObj>
              </mc:Choice>
              <mc:Fallback>
                <p:oleObj name="公式" r:id="rId11" imgW="1466859" imgH="238081" progId="Equation.3">
                  <p:embed/>
                  <p:pic>
                    <p:nvPicPr>
                      <p:cNvPr id="11162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333625"/>
                        <a:ext cx="14986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4"/>
          <p:cNvGraphicFramePr>
            <a:graphicFrameLocks noChangeAspect="1"/>
          </p:cNvGraphicFramePr>
          <p:nvPr/>
        </p:nvGraphicFramePr>
        <p:xfrm>
          <a:off x="5907088" y="2262188"/>
          <a:ext cx="83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809553" imgH="342816" progId="Equation.3">
                  <p:embed/>
                </p:oleObj>
              </mc:Choice>
              <mc:Fallback>
                <p:oleObj name="公式" r:id="rId13" imgW="809553" imgH="342816" progId="Equation.3">
                  <p:embed/>
                  <p:pic>
                    <p:nvPicPr>
                      <p:cNvPr id="11162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2262188"/>
                        <a:ext cx="838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9" name="Text Box 15"/>
          <p:cNvSpPr txBox="1">
            <a:spLocks noChangeArrowheads="1"/>
          </p:cNvSpPr>
          <p:nvPr/>
        </p:nvSpPr>
        <p:spPr bwMode="auto">
          <a:xfrm>
            <a:off x="9372600" y="22098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(2005)</a:t>
            </a:r>
          </a:p>
        </p:txBody>
      </p:sp>
      <p:sp>
        <p:nvSpPr>
          <p:cNvPr id="1017872" name="Line 16"/>
          <p:cNvSpPr>
            <a:spLocks noChangeShapeType="1"/>
          </p:cNvSpPr>
          <p:nvPr/>
        </p:nvSpPr>
        <p:spPr bwMode="auto">
          <a:xfrm flipV="1">
            <a:off x="8707438" y="3892550"/>
            <a:ext cx="8382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7873" name="Line 17"/>
          <p:cNvSpPr>
            <a:spLocks noChangeShapeType="1"/>
          </p:cNvSpPr>
          <p:nvPr/>
        </p:nvSpPr>
        <p:spPr bwMode="auto">
          <a:xfrm>
            <a:off x="9545638" y="389255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7874" name="Line 18"/>
          <p:cNvSpPr>
            <a:spLocks noChangeShapeType="1"/>
          </p:cNvSpPr>
          <p:nvPr/>
        </p:nvSpPr>
        <p:spPr bwMode="auto">
          <a:xfrm flipH="1">
            <a:off x="8707438" y="389255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7875" name="Line 19"/>
          <p:cNvSpPr>
            <a:spLocks noChangeShapeType="1"/>
          </p:cNvSpPr>
          <p:nvPr/>
        </p:nvSpPr>
        <p:spPr bwMode="auto">
          <a:xfrm>
            <a:off x="8707438" y="549275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17876" name="Object 20"/>
          <p:cNvGraphicFramePr>
            <a:graphicFrameLocks noChangeAspect="1"/>
          </p:cNvGraphicFramePr>
          <p:nvPr/>
        </p:nvGraphicFramePr>
        <p:xfrm>
          <a:off x="9469438" y="556895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64885" imgH="266353" progId="Equation.3">
                  <p:embed/>
                </p:oleObj>
              </mc:Choice>
              <mc:Fallback>
                <p:oleObj name="公式" r:id="rId15" imgW="164885" imgH="266353" progId="Equation.3">
                  <p:embed/>
                  <p:pic>
                    <p:nvPicPr>
                      <p:cNvPr id="10178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9438" y="556895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7877" name="Object 21"/>
          <p:cNvGraphicFramePr>
            <a:graphicFrameLocks noChangeAspect="1"/>
          </p:cNvGraphicFramePr>
          <p:nvPr/>
        </p:nvGraphicFramePr>
        <p:xfrm>
          <a:off x="8478838" y="374015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90335" imgH="266469" progId="Equation.3">
                  <p:embed/>
                </p:oleObj>
              </mc:Choice>
              <mc:Fallback>
                <p:oleObj name="公式" r:id="rId17" imgW="190335" imgH="266469" progId="Equation.3">
                  <p:embed/>
                  <p:pic>
                    <p:nvPicPr>
                      <p:cNvPr id="10178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8838" y="3740150"/>
                        <a:ext cx="190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7878" name="Group 22"/>
          <p:cNvGrpSpPr>
            <a:grpSpLocks/>
          </p:cNvGrpSpPr>
          <p:nvPr/>
        </p:nvGrpSpPr>
        <p:grpSpPr bwMode="auto">
          <a:xfrm>
            <a:off x="8305800" y="3352800"/>
            <a:ext cx="1676400" cy="2590800"/>
            <a:chOff x="4272" y="2112"/>
            <a:chExt cx="1056" cy="1632"/>
          </a:xfrm>
        </p:grpSpPr>
        <p:sp>
          <p:nvSpPr>
            <p:cNvPr id="1017879" name="Line 23"/>
            <p:cNvSpPr>
              <a:spLocks noChangeShapeType="1"/>
            </p:cNvSpPr>
            <p:nvPr/>
          </p:nvSpPr>
          <p:spPr bwMode="auto">
            <a:xfrm>
              <a:off x="4272" y="3456"/>
              <a:ext cx="105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7880" name="Line 24"/>
            <p:cNvSpPr>
              <a:spLocks noChangeShapeType="1"/>
            </p:cNvSpPr>
            <p:nvPr/>
          </p:nvSpPr>
          <p:spPr bwMode="auto">
            <a:xfrm flipV="1">
              <a:off x="4512" y="2112"/>
              <a:ext cx="0" cy="163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11640" name="Object 25"/>
            <p:cNvGraphicFramePr>
              <a:graphicFrameLocks noChangeAspect="1"/>
            </p:cNvGraphicFramePr>
            <p:nvPr/>
          </p:nvGraphicFramePr>
          <p:xfrm>
            <a:off x="5184" y="3504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228501" imgH="215806" progId="Equation.3">
                    <p:embed/>
                  </p:oleObj>
                </mc:Choice>
                <mc:Fallback>
                  <p:oleObj name="公式" r:id="rId19" imgW="228501" imgH="215806" progId="Equation.3">
                    <p:embed/>
                    <p:pic>
                      <p:nvPicPr>
                        <p:cNvPr id="11164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504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1" name="Object 26"/>
            <p:cNvGraphicFramePr>
              <a:graphicFrameLocks noChangeAspect="1"/>
            </p:cNvGraphicFramePr>
            <p:nvPr/>
          </p:nvGraphicFramePr>
          <p:xfrm>
            <a:off x="4320" y="2112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228600" imgH="279400" progId="Equation.3">
                    <p:embed/>
                  </p:oleObj>
                </mc:Choice>
                <mc:Fallback>
                  <p:oleObj name="公式" r:id="rId21" imgW="228600" imgH="279400" progId="Equation.3">
                    <p:embed/>
                    <p:pic>
                      <p:nvPicPr>
                        <p:cNvPr id="111641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112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2" name="Object 27"/>
            <p:cNvGraphicFramePr>
              <a:graphicFrameLocks noChangeAspect="1"/>
            </p:cNvGraphicFramePr>
            <p:nvPr/>
          </p:nvGraphicFramePr>
          <p:xfrm>
            <a:off x="4320" y="3504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266584" imgH="279279" progId="Equation.3">
                    <p:embed/>
                  </p:oleObj>
                </mc:Choice>
                <mc:Fallback>
                  <p:oleObj name="公式" r:id="rId23" imgW="266584" imgH="279279" progId="Equation.3">
                    <p:embed/>
                    <p:pic>
                      <p:nvPicPr>
                        <p:cNvPr id="111642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504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7884" name="Text Box 28"/>
          <p:cNvSpPr txBox="1">
            <a:spLocks noChangeArrowheads="1"/>
          </p:cNvSpPr>
          <p:nvPr/>
        </p:nvSpPr>
        <p:spPr bwMode="auto">
          <a:xfrm rot="18013341">
            <a:off x="8516938" y="4284663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/>
              <a:t>y = </a:t>
            </a:r>
            <a:r>
              <a:rPr lang="en-US" altLang="zh-CN"/>
              <a:t>2</a:t>
            </a:r>
            <a:r>
              <a:rPr lang="en-US" altLang="zh-CN" i="1"/>
              <a:t>x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58231"/>
              </p:ext>
            </p:extLst>
          </p:nvPr>
        </p:nvGraphicFramePr>
        <p:xfrm>
          <a:off x="1035049" y="3124200"/>
          <a:ext cx="2222475" cy="44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282680" imgH="253800" progId="Equation.DSMT4">
                  <p:embed/>
                </p:oleObj>
              </mc:Choice>
              <mc:Fallback>
                <p:oleObj name="Equation" r:id="rId25" imgW="1282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35049" y="3124200"/>
                        <a:ext cx="2222475" cy="440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70077"/>
              </p:ext>
            </p:extLst>
          </p:nvPr>
        </p:nvGraphicFramePr>
        <p:xfrm>
          <a:off x="3841790" y="3124200"/>
          <a:ext cx="2254210" cy="455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257120" imgH="253800" progId="Equation.DSMT4">
                  <p:embed/>
                </p:oleObj>
              </mc:Choice>
              <mc:Fallback>
                <p:oleObj name="Equation" r:id="rId27" imgW="1257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841790" y="3124200"/>
                        <a:ext cx="2254210" cy="455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735175"/>
              </p:ext>
            </p:extLst>
          </p:nvPr>
        </p:nvGraphicFramePr>
        <p:xfrm>
          <a:off x="1044251" y="3765549"/>
          <a:ext cx="3459128" cy="461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904760" imgH="253800" progId="Equation.DSMT4">
                  <p:embed/>
                </p:oleObj>
              </mc:Choice>
              <mc:Fallback>
                <p:oleObj name="Equation" r:id="rId29" imgW="1904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44251" y="3765549"/>
                        <a:ext cx="3459128" cy="461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59506"/>
              </p:ext>
            </p:extLst>
          </p:nvPr>
        </p:nvGraphicFramePr>
        <p:xfrm>
          <a:off x="4569315" y="3775569"/>
          <a:ext cx="1784832" cy="42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066680" imgH="253800" progId="Equation.DSMT4">
                  <p:embed/>
                </p:oleObj>
              </mc:Choice>
              <mc:Fallback>
                <p:oleObj name="Equation" r:id="rId31" imgW="1066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569315" y="3775569"/>
                        <a:ext cx="1784832" cy="42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01712"/>
              </p:ext>
            </p:extLst>
          </p:nvPr>
        </p:nvGraphicFramePr>
        <p:xfrm>
          <a:off x="3172020" y="4394199"/>
          <a:ext cx="2173332" cy="43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257120" imgH="253800" progId="Equation.DSMT4">
                  <p:embed/>
                </p:oleObj>
              </mc:Choice>
              <mc:Fallback>
                <p:oleObj name="Equation" r:id="rId33" imgW="1257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172020" y="4394199"/>
                        <a:ext cx="2173332" cy="439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839573"/>
              </p:ext>
            </p:extLst>
          </p:nvPr>
        </p:nvGraphicFramePr>
        <p:xfrm>
          <a:off x="3179406" y="4910073"/>
          <a:ext cx="2634080" cy="71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447560" imgH="393480" progId="Equation.DSMT4">
                  <p:embed/>
                </p:oleObj>
              </mc:Choice>
              <mc:Fallback>
                <p:oleObj name="Equation" r:id="rId35" imgW="1447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179406" y="4910073"/>
                        <a:ext cx="2634080" cy="716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156936"/>
              </p:ext>
            </p:extLst>
          </p:nvPr>
        </p:nvGraphicFramePr>
        <p:xfrm>
          <a:off x="3334786" y="5778500"/>
          <a:ext cx="1851479" cy="52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155600" imgH="330120" progId="Equation.DSMT4">
                  <p:embed/>
                </p:oleObj>
              </mc:Choice>
              <mc:Fallback>
                <p:oleObj name="Equation" r:id="rId37" imgW="1155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334786" y="5778500"/>
                        <a:ext cx="1851479" cy="528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897463"/>
              </p:ext>
            </p:extLst>
          </p:nvPr>
        </p:nvGraphicFramePr>
        <p:xfrm>
          <a:off x="5257022" y="5755302"/>
          <a:ext cx="929175" cy="68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571320" imgH="419040" progId="Equation.DSMT4">
                  <p:embed/>
                </p:oleObj>
              </mc:Choice>
              <mc:Fallback>
                <p:oleObj name="Equation" r:id="rId39" imgW="571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257022" y="5755302"/>
                        <a:ext cx="929175" cy="68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816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1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1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1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7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7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1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17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17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58" grpId="0" animBg="1"/>
      <p:bldP spid="10178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2" name="AutoShape 4"/>
          <p:cNvSpPr>
            <a:spLocks noChangeArrowheads="1"/>
          </p:cNvSpPr>
          <p:nvPr/>
        </p:nvSpPr>
        <p:spPr bwMode="auto">
          <a:xfrm>
            <a:off x="8534400" y="2819400"/>
            <a:ext cx="1676400" cy="762000"/>
          </a:xfrm>
          <a:prstGeom prst="wedgeRoundRectCallout">
            <a:avLst>
              <a:gd name="adj1" fmla="val -75852"/>
              <a:gd name="adj2" fmla="val 84375"/>
              <a:gd name="adj3" fmla="val 16667"/>
            </a:avLst>
          </a:prstGeom>
          <a:solidFill>
            <a:srgbClr val="CC0000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092613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2614" name="Rectangle 6"/>
          <p:cNvSpPr>
            <a:spLocks noChangeArrowheads="1"/>
          </p:cNvSpPr>
          <p:nvPr/>
        </p:nvSpPr>
        <p:spPr bwMode="auto">
          <a:xfrm>
            <a:off x="1676400" y="152400"/>
            <a:ext cx="8839200" cy="13716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45" name="Text Box 7"/>
          <p:cNvSpPr txBox="1">
            <a:spLocks noChangeArrowheads="1"/>
          </p:cNvSpPr>
          <p:nvPr/>
        </p:nvSpPr>
        <p:spPr bwMode="auto">
          <a:xfrm>
            <a:off x="1828800" y="3048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例 </a:t>
            </a:r>
            <a:r>
              <a:rPr lang="en-US" altLang="zh-CN">
                <a:solidFill>
                  <a:srgbClr val="0000CC"/>
                </a:solidFill>
              </a:rPr>
              <a:t>4</a:t>
            </a:r>
            <a:r>
              <a:rPr lang="en-US" altLang="zh-CN"/>
              <a:t> </a:t>
            </a:r>
            <a:r>
              <a:rPr lang="zh-CN" altLang="en-US"/>
              <a:t>已知        独立且同服从标准正态分布，即</a:t>
            </a:r>
          </a:p>
        </p:txBody>
      </p:sp>
      <p:graphicFrame>
        <p:nvGraphicFramePr>
          <p:cNvPr id="112646" name="Object 8"/>
          <p:cNvGraphicFramePr>
            <a:graphicFrameLocks noChangeAspect="1"/>
          </p:cNvGraphicFramePr>
          <p:nvPr/>
        </p:nvGraphicFramePr>
        <p:xfrm>
          <a:off x="3276600" y="381000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95085" imgH="330057" progId="Equation.3">
                  <p:embed/>
                </p:oleObj>
              </mc:Choice>
              <mc:Fallback>
                <p:oleObj name="公式" r:id="rId3" imgW="495085" imgH="330057" progId="Equation.3">
                  <p:embed/>
                  <p:pic>
                    <p:nvPicPr>
                      <p:cNvPr id="1126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"/>
                        <a:ext cx="495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9"/>
          <p:cNvGraphicFramePr>
            <a:graphicFrameLocks noChangeAspect="1"/>
          </p:cNvGraphicFramePr>
          <p:nvPr/>
        </p:nvGraphicFramePr>
        <p:xfrm>
          <a:off x="8153400" y="381000"/>
          <a:ext cx="1460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59866" imgH="342751" progId="Equation.3">
                  <p:embed/>
                </p:oleObj>
              </mc:Choice>
              <mc:Fallback>
                <p:oleObj name="公式" r:id="rId5" imgW="1459866" imgH="342751" progId="Equation.3">
                  <p:embed/>
                  <p:pic>
                    <p:nvPicPr>
                      <p:cNvPr id="11264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81000"/>
                        <a:ext cx="1460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10"/>
          <p:cNvGraphicFramePr>
            <a:graphicFrameLocks noChangeAspect="1"/>
          </p:cNvGraphicFramePr>
          <p:nvPr/>
        </p:nvGraphicFramePr>
        <p:xfrm>
          <a:off x="2743200" y="990600"/>
          <a:ext cx="144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447172" imgH="342751" progId="Equation.3">
                  <p:embed/>
                </p:oleObj>
              </mc:Choice>
              <mc:Fallback>
                <p:oleObj name="公式" r:id="rId7" imgW="1447172" imgH="342751" progId="Equation.3">
                  <p:embed/>
                  <p:pic>
                    <p:nvPicPr>
                      <p:cNvPr id="11264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90600"/>
                        <a:ext cx="144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49" name="Group 11"/>
          <p:cNvGrpSpPr>
            <a:grpSpLocks/>
          </p:cNvGrpSpPr>
          <p:nvPr/>
        </p:nvGrpSpPr>
        <p:grpSpPr bwMode="auto">
          <a:xfrm>
            <a:off x="4419601" y="914400"/>
            <a:ext cx="3749675" cy="457200"/>
            <a:chOff x="2486" y="2282"/>
            <a:chExt cx="2362" cy="288"/>
          </a:xfrm>
        </p:grpSpPr>
        <p:sp>
          <p:nvSpPr>
            <p:cNvPr id="112665" name="Text Box 12"/>
            <p:cNvSpPr txBox="1">
              <a:spLocks noChangeArrowheads="1"/>
            </p:cNvSpPr>
            <p:nvPr/>
          </p:nvSpPr>
          <p:spPr bwMode="auto">
            <a:xfrm>
              <a:off x="2486" y="2282"/>
              <a:ext cx="2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试求                的分布律。</a:t>
              </a:r>
            </a:p>
          </p:txBody>
        </p:sp>
        <p:graphicFrame>
          <p:nvGraphicFramePr>
            <p:cNvPr id="112666" name="Object 13"/>
            <p:cNvGraphicFramePr>
              <a:graphicFrameLocks noChangeAspect="1"/>
            </p:cNvGraphicFramePr>
            <p:nvPr/>
          </p:nvGraphicFramePr>
          <p:xfrm>
            <a:off x="2920" y="2352"/>
            <a:ext cx="7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219200" imgH="330200" progId="Equation.3">
                    <p:embed/>
                  </p:oleObj>
                </mc:Choice>
                <mc:Fallback>
                  <p:oleObj name="公式" r:id="rId9" imgW="1219200" imgH="330200" progId="Equation.3">
                    <p:embed/>
                    <p:pic>
                      <p:nvPicPr>
                        <p:cNvPr id="11266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2352"/>
                          <a:ext cx="7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2622" name="Text Box 14"/>
          <p:cNvSpPr txBox="1">
            <a:spLocks noChangeArrowheads="1"/>
          </p:cNvSpPr>
          <p:nvPr/>
        </p:nvSpPr>
        <p:spPr bwMode="auto">
          <a:xfrm>
            <a:off x="1905000" y="1981201"/>
            <a:ext cx="647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解  </a:t>
            </a:r>
          </a:p>
        </p:txBody>
      </p:sp>
      <p:graphicFrame>
        <p:nvGraphicFramePr>
          <p:cNvPr id="1092623" name="Object 15"/>
          <p:cNvGraphicFramePr>
            <a:graphicFrameLocks noChangeAspect="1"/>
          </p:cNvGraphicFramePr>
          <p:nvPr/>
        </p:nvGraphicFramePr>
        <p:xfrm>
          <a:off x="3733800" y="1752600"/>
          <a:ext cx="229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298700" imgH="838200" progId="Equation.3">
                  <p:embed/>
                </p:oleObj>
              </mc:Choice>
              <mc:Fallback>
                <p:oleObj name="公式" r:id="rId11" imgW="2298700" imgH="838200" progId="Equation.3">
                  <p:embed/>
                  <p:pic>
                    <p:nvPicPr>
                      <p:cNvPr id="10926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52600"/>
                        <a:ext cx="229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24" name="Object 16"/>
          <p:cNvGraphicFramePr>
            <a:graphicFrameLocks noChangeAspect="1"/>
          </p:cNvGraphicFramePr>
          <p:nvPr/>
        </p:nvGraphicFramePr>
        <p:xfrm>
          <a:off x="6477000" y="1752600"/>
          <a:ext cx="228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286000" imgH="838200" progId="Equation.3">
                  <p:embed/>
                </p:oleObj>
              </mc:Choice>
              <mc:Fallback>
                <p:oleObj name="公式" r:id="rId13" imgW="2286000" imgH="838200" progId="Equation.3">
                  <p:embed/>
                  <p:pic>
                    <p:nvPicPr>
                      <p:cNvPr id="10926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752600"/>
                        <a:ext cx="2286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25" name="Text Box 17"/>
          <p:cNvSpPr txBox="1">
            <a:spLocks noChangeArrowheads="1"/>
          </p:cNvSpPr>
          <p:nvPr/>
        </p:nvSpPr>
        <p:spPr bwMode="auto">
          <a:xfrm>
            <a:off x="1981201" y="26670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依公式</a:t>
            </a:r>
            <a:r>
              <a:rPr lang="en-US" altLang="zh-CN"/>
              <a:t>,</a:t>
            </a:r>
            <a:r>
              <a:rPr lang="zh-CN" altLang="en-US"/>
              <a:t>有  </a:t>
            </a:r>
          </a:p>
        </p:txBody>
      </p:sp>
      <p:graphicFrame>
        <p:nvGraphicFramePr>
          <p:cNvPr id="1092626" name="Object 18"/>
          <p:cNvGraphicFramePr>
            <a:graphicFrameLocks noChangeAspect="1"/>
          </p:cNvGraphicFramePr>
          <p:nvPr/>
        </p:nvGraphicFramePr>
        <p:xfrm>
          <a:off x="2514600" y="3200400"/>
          <a:ext cx="260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602370" imgH="406224" progId="Equation.3">
                  <p:embed/>
                </p:oleObj>
              </mc:Choice>
              <mc:Fallback>
                <p:oleObj name="公式" r:id="rId15" imgW="2602370" imgH="406224" progId="Equation.3">
                  <p:embed/>
                  <p:pic>
                    <p:nvPicPr>
                      <p:cNvPr id="10926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00400"/>
                        <a:ext cx="2603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27" name="Object 19"/>
          <p:cNvGraphicFramePr>
            <a:graphicFrameLocks noChangeAspect="1"/>
          </p:cNvGraphicFramePr>
          <p:nvPr/>
        </p:nvGraphicFramePr>
        <p:xfrm>
          <a:off x="5181600" y="3048000"/>
          <a:ext cx="2870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870200" imgH="596900" progId="Equation.3">
                  <p:embed/>
                </p:oleObj>
              </mc:Choice>
              <mc:Fallback>
                <p:oleObj name="公式" r:id="rId17" imgW="2870200" imgH="596900" progId="Equation.3">
                  <p:embed/>
                  <p:pic>
                    <p:nvPicPr>
                      <p:cNvPr id="10926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0"/>
                        <a:ext cx="2870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28" name="Object 20"/>
          <p:cNvGraphicFramePr>
            <a:graphicFrameLocks noChangeAspect="1"/>
          </p:cNvGraphicFramePr>
          <p:nvPr/>
        </p:nvGraphicFramePr>
        <p:xfrm>
          <a:off x="2514600" y="3810000"/>
          <a:ext cx="369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3695700" imgH="838200" progId="Equation.3">
                  <p:embed/>
                </p:oleObj>
              </mc:Choice>
              <mc:Fallback>
                <p:oleObj name="公式" r:id="rId19" imgW="3695700" imgH="838200" progId="Equation.3">
                  <p:embed/>
                  <p:pic>
                    <p:nvPicPr>
                      <p:cNvPr id="10926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10000"/>
                        <a:ext cx="369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29" name="Object 21"/>
          <p:cNvGraphicFramePr>
            <a:graphicFrameLocks noChangeAspect="1"/>
          </p:cNvGraphicFramePr>
          <p:nvPr/>
        </p:nvGraphicFramePr>
        <p:xfrm>
          <a:off x="6248400" y="3810000"/>
          <a:ext cx="2743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2743200" imgH="825500" progId="Equation.3">
                  <p:embed/>
                </p:oleObj>
              </mc:Choice>
              <mc:Fallback>
                <p:oleObj name="公式" r:id="rId21" imgW="2743200" imgH="825500" progId="Equation.3">
                  <p:embed/>
                  <p:pic>
                    <p:nvPicPr>
                      <p:cNvPr id="10926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810000"/>
                        <a:ext cx="2743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30" name="Object 22"/>
          <p:cNvGraphicFramePr>
            <a:graphicFrameLocks noChangeAspect="1"/>
          </p:cNvGraphicFramePr>
          <p:nvPr/>
        </p:nvGraphicFramePr>
        <p:xfrm>
          <a:off x="8610600" y="281940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381017" imgH="685901" progId="Equation.3">
                  <p:embed/>
                </p:oleObj>
              </mc:Choice>
              <mc:Fallback>
                <p:oleObj name="公式" r:id="rId23" imgW="1381017" imgH="685901" progId="Equation.3">
                  <p:embed/>
                  <p:pic>
                    <p:nvPicPr>
                      <p:cNvPr id="109263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81940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31" name="Object 23"/>
          <p:cNvGraphicFramePr>
            <a:graphicFrameLocks noChangeAspect="1"/>
          </p:cNvGraphicFramePr>
          <p:nvPr/>
        </p:nvGraphicFramePr>
        <p:xfrm>
          <a:off x="2514600" y="4876800"/>
          <a:ext cx="2298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2298700" imgH="825500" progId="Equation.3">
                  <p:embed/>
                </p:oleObj>
              </mc:Choice>
              <mc:Fallback>
                <p:oleObj name="公式" r:id="rId25" imgW="2298700" imgH="825500" progId="Equation.3">
                  <p:embed/>
                  <p:pic>
                    <p:nvPicPr>
                      <p:cNvPr id="109263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6800"/>
                        <a:ext cx="2298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32" name="Object 24"/>
          <p:cNvGraphicFramePr>
            <a:graphicFrameLocks noChangeAspect="1"/>
          </p:cNvGraphicFramePr>
          <p:nvPr/>
        </p:nvGraphicFramePr>
        <p:xfrm>
          <a:off x="4953000" y="4876800"/>
          <a:ext cx="1752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1752600" imgH="825500" progId="Equation.3">
                  <p:embed/>
                </p:oleObj>
              </mc:Choice>
              <mc:Fallback>
                <p:oleObj name="公式" r:id="rId27" imgW="1752600" imgH="825500" progId="Equation.3">
                  <p:embed/>
                  <p:pic>
                    <p:nvPicPr>
                      <p:cNvPr id="109263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76800"/>
                        <a:ext cx="1752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33" name="Object 25"/>
          <p:cNvGraphicFramePr>
            <a:graphicFrameLocks noChangeAspect="1"/>
          </p:cNvGraphicFramePr>
          <p:nvPr/>
        </p:nvGraphicFramePr>
        <p:xfrm>
          <a:off x="6781800" y="4876800"/>
          <a:ext cx="2298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2298700" imgH="800100" progId="Equation.3">
                  <p:embed/>
                </p:oleObj>
              </mc:Choice>
              <mc:Fallback>
                <p:oleObj name="公式" r:id="rId29" imgW="2298700" imgH="800100" progId="Equation.3">
                  <p:embed/>
                  <p:pic>
                    <p:nvPicPr>
                      <p:cNvPr id="109263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22987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34" name="Text Box 26"/>
          <p:cNvSpPr txBox="1">
            <a:spLocks noChangeArrowheads="1"/>
          </p:cNvSpPr>
          <p:nvPr/>
        </p:nvSpPr>
        <p:spPr bwMode="auto">
          <a:xfrm>
            <a:off x="2574926" y="6061076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即有 </a:t>
            </a:r>
          </a:p>
        </p:txBody>
      </p:sp>
      <p:graphicFrame>
        <p:nvGraphicFramePr>
          <p:cNvPr id="1092635" name="Object 27"/>
          <p:cNvGraphicFramePr>
            <a:graphicFrameLocks noChangeAspect="1"/>
          </p:cNvGraphicFramePr>
          <p:nvPr/>
        </p:nvGraphicFramePr>
        <p:xfrm>
          <a:off x="3352800" y="6172200"/>
          <a:ext cx="1460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1459866" imgH="342751" progId="Equation.3">
                  <p:embed/>
                </p:oleObj>
              </mc:Choice>
              <mc:Fallback>
                <p:oleObj name="公式" r:id="rId31" imgW="1459866" imgH="342751" progId="Equation.3">
                  <p:embed/>
                  <p:pic>
                    <p:nvPicPr>
                      <p:cNvPr id="10926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6172200"/>
                        <a:ext cx="1460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36" name="Text Box 28"/>
          <p:cNvSpPr txBox="1">
            <a:spLocks noChangeArrowheads="1"/>
          </p:cNvSpPr>
          <p:nvPr/>
        </p:nvSpPr>
        <p:spPr bwMode="auto">
          <a:xfrm>
            <a:off x="2514601" y="1981201"/>
            <a:ext cx="11897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由已知 </a:t>
            </a:r>
          </a:p>
        </p:txBody>
      </p:sp>
    </p:spTree>
    <p:extLst>
      <p:ext uri="{BB962C8B-B14F-4D97-AF65-F5344CB8AC3E}">
        <p14:creationId xmlns:p14="http://schemas.microsoft.com/office/powerpoint/2010/main" val="3249396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09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2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2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2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92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2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2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2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2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92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92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92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2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2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92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92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2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92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92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92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92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92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2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92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92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92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9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92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92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92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92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2" grpId="0" animBg="1"/>
      <p:bldP spid="1092622" grpId="0"/>
      <p:bldP spid="1092625" grpId="0"/>
      <p:bldP spid="1092634" grpId="0"/>
      <p:bldP spid="10926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ChangeArrowheads="1"/>
          </p:cNvSpPr>
          <p:nvPr/>
        </p:nvSpPr>
        <p:spPr bwMode="auto">
          <a:xfrm>
            <a:off x="-990600" y="66209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0931" name="Rectangle 3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1371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0932" name="Rectangle 4" descr="羊皮纸"/>
          <p:cNvSpPr>
            <a:spLocks noChangeArrowheads="1"/>
          </p:cNvSpPr>
          <p:nvPr/>
        </p:nvSpPr>
        <p:spPr bwMode="auto">
          <a:xfrm>
            <a:off x="1676400" y="152400"/>
            <a:ext cx="8839200" cy="10668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1828800" y="228600"/>
            <a:ext cx="708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例</a:t>
            </a:r>
            <a:r>
              <a:rPr lang="en-US" altLang="zh-CN">
                <a:solidFill>
                  <a:srgbClr val="000066"/>
                </a:solidFill>
              </a:rPr>
              <a:t>4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相互独立，且均服从标准正态分布，求 </a:t>
            </a:r>
          </a:p>
        </p:txBody>
      </p:sp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8763000" y="304800"/>
          <a:ext cx="1346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45616" imgH="266584" progId="Equation.3">
                  <p:embed/>
                </p:oleObj>
              </mc:Choice>
              <mc:Fallback>
                <p:oleObj name="公式" r:id="rId5" imgW="1345616" imgH="266584" progId="Equation.3">
                  <p:embed/>
                  <p:pic>
                    <p:nvPicPr>
                      <p:cNvPr id="1136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304800"/>
                        <a:ext cx="1346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0935" name="Text Box 7"/>
          <p:cNvSpPr txBox="1">
            <a:spLocks noChangeArrowheads="1"/>
          </p:cNvSpPr>
          <p:nvPr/>
        </p:nvSpPr>
        <p:spPr bwMode="auto">
          <a:xfrm>
            <a:off x="2438400" y="609600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的概率密度。</a:t>
            </a:r>
          </a:p>
        </p:txBody>
      </p:sp>
      <p:grpSp>
        <p:nvGrpSpPr>
          <p:cNvPr id="1020936" name="Group 8"/>
          <p:cNvGrpSpPr>
            <a:grpSpLocks/>
          </p:cNvGrpSpPr>
          <p:nvPr/>
        </p:nvGrpSpPr>
        <p:grpSpPr bwMode="auto">
          <a:xfrm>
            <a:off x="2209801" y="2057400"/>
            <a:ext cx="6913563" cy="457200"/>
            <a:chOff x="480" y="1296"/>
            <a:chExt cx="4355" cy="288"/>
          </a:xfrm>
        </p:grpSpPr>
        <p:sp>
          <p:nvSpPr>
            <p:cNvPr id="113687" name="Text Box 9"/>
            <p:cNvSpPr txBox="1">
              <a:spLocks noChangeArrowheads="1"/>
            </p:cNvSpPr>
            <p:nvPr/>
          </p:nvSpPr>
          <p:spPr bwMode="auto">
            <a:xfrm>
              <a:off x="480" y="1296"/>
              <a:ext cx="43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r>
                <a:rPr lang="zh-CN" altLang="en-US"/>
                <a:t>、若                                       且</a:t>
              </a:r>
              <a:r>
                <a:rPr lang="en-US" altLang="zh-CN" i="1"/>
                <a:t>X</a:t>
              </a:r>
              <a:r>
                <a:rPr lang="zh-CN" altLang="en-US"/>
                <a:t>与</a:t>
              </a:r>
              <a:r>
                <a:rPr lang="en-US" altLang="zh-CN" i="1"/>
                <a:t>Y</a:t>
              </a:r>
              <a:r>
                <a:rPr lang="zh-CN" altLang="en-US"/>
                <a:t>相互独立，则  </a:t>
              </a:r>
            </a:p>
          </p:txBody>
        </p:sp>
        <p:graphicFrame>
          <p:nvGraphicFramePr>
            <p:cNvPr id="113688" name="Object 10"/>
            <p:cNvGraphicFramePr>
              <a:graphicFrameLocks noChangeAspect="1"/>
            </p:cNvGraphicFramePr>
            <p:nvPr/>
          </p:nvGraphicFramePr>
          <p:xfrm>
            <a:off x="1008" y="1344"/>
            <a:ext cx="18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2959100" imgH="342900" progId="Equation.3">
                    <p:embed/>
                  </p:oleObj>
                </mc:Choice>
                <mc:Fallback>
                  <p:oleObj name="公式" r:id="rId7" imgW="2959100" imgH="342900" progId="Equation.3">
                    <p:embed/>
                    <p:pic>
                      <p:nvPicPr>
                        <p:cNvPr id="11368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186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0939" name="Rectangle 11"/>
          <p:cNvSpPr>
            <a:spLocks noChangeArrowheads="1"/>
          </p:cNvSpPr>
          <p:nvPr/>
        </p:nvSpPr>
        <p:spPr bwMode="auto">
          <a:xfrm>
            <a:off x="1981201" y="1524000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结论：</a:t>
            </a:r>
          </a:p>
        </p:txBody>
      </p:sp>
      <p:graphicFrame>
        <p:nvGraphicFramePr>
          <p:cNvPr id="1020940" name="Object 12"/>
          <p:cNvGraphicFramePr>
            <a:graphicFrameLocks noChangeAspect="1"/>
          </p:cNvGraphicFramePr>
          <p:nvPr/>
        </p:nvGraphicFramePr>
        <p:xfrm>
          <a:off x="4876800" y="2590800"/>
          <a:ext cx="1993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993900" imgH="342900" progId="Equation.3">
                  <p:embed/>
                </p:oleObj>
              </mc:Choice>
              <mc:Fallback>
                <p:oleObj name="公式" r:id="rId9" imgW="1993900" imgH="342900" progId="Equation.3">
                  <p:embed/>
                  <p:pic>
                    <p:nvPicPr>
                      <p:cNvPr id="10209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90800"/>
                        <a:ext cx="1993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0941" name="Group 13"/>
          <p:cNvGrpSpPr>
            <a:grpSpLocks/>
          </p:cNvGrpSpPr>
          <p:nvPr/>
        </p:nvGrpSpPr>
        <p:grpSpPr bwMode="auto">
          <a:xfrm>
            <a:off x="2209801" y="3200400"/>
            <a:ext cx="7751763" cy="457200"/>
            <a:chOff x="624" y="1920"/>
            <a:chExt cx="4883" cy="288"/>
          </a:xfrm>
        </p:grpSpPr>
        <p:sp>
          <p:nvSpPr>
            <p:cNvPr id="113685" name="Text Box 14"/>
            <p:cNvSpPr txBox="1">
              <a:spLocks noChangeArrowheads="1"/>
            </p:cNvSpPr>
            <p:nvPr/>
          </p:nvSpPr>
          <p:spPr bwMode="auto">
            <a:xfrm>
              <a:off x="624" y="1920"/>
              <a:ext cx="48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r>
                <a:rPr lang="zh-CN" altLang="en-US"/>
                <a:t>、若                                                  且</a:t>
              </a:r>
              <a:r>
                <a:rPr lang="en-US" altLang="zh-CN" i="1"/>
                <a:t>X</a:t>
              </a:r>
              <a:r>
                <a:rPr lang="zh-CN" altLang="en-US"/>
                <a:t>与</a:t>
              </a:r>
              <a:r>
                <a:rPr lang="en-US" altLang="zh-CN" i="1"/>
                <a:t>Y</a:t>
              </a:r>
              <a:r>
                <a:rPr lang="zh-CN" altLang="en-US"/>
                <a:t>相互独立，则  </a:t>
              </a:r>
            </a:p>
          </p:txBody>
        </p:sp>
        <p:graphicFrame>
          <p:nvGraphicFramePr>
            <p:cNvPr id="113686" name="Object 15"/>
            <p:cNvGraphicFramePr>
              <a:graphicFrameLocks noChangeAspect="1"/>
            </p:cNvGraphicFramePr>
            <p:nvPr/>
          </p:nvGraphicFramePr>
          <p:xfrm>
            <a:off x="1152" y="1920"/>
            <a:ext cx="23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3784600" imgH="406400" progId="Equation.3">
                    <p:embed/>
                  </p:oleObj>
                </mc:Choice>
                <mc:Fallback>
                  <p:oleObj name="公式" r:id="rId11" imgW="3784600" imgH="406400" progId="Equation.3">
                    <p:embed/>
                    <p:pic>
                      <p:nvPicPr>
                        <p:cNvPr id="11368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920"/>
                          <a:ext cx="23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0944" name="Object 16"/>
          <p:cNvGraphicFramePr>
            <a:graphicFrameLocks noChangeAspect="1"/>
          </p:cNvGraphicFramePr>
          <p:nvPr/>
        </p:nvGraphicFramePr>
        <p:xfrm>
          <a:off x="3810000" y="3733800"/>
          <a:ext cx="359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594100" imgH="406400" progId="Equation.3">
                  <p:embed/>
                </p:oleObj>
              </mc:Choice>
              <mc:Fallback>
                <p:oleObj name="公式" r:id="rId13" imgW="3594100" imgH="406400" progId="Equation.3">
                  <p:embed/>
                  <p:pic>
                    <p:nvPicPr>
                      <p:cNvPr id="10209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359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0945" name="Object 17"/>
          <p:cNvGraphicFramePr>
            <a:graphicFrameLocks noChangeAspect="1"/>
          </p:cNvGraphicFramePr>
          <p:nvPr/>
        </p:nvGraphicFramePr>
        <p:xfrm>
          <a:off x="2597150" y="5105400"/>
          <a:ext cx="3124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124200" imgH="812800" progId="Equation.3">
                  <p:embed/>
                </p:oleObj>
              </mc:Choice>
              <mc:Fallback>
                <p:oleObj name="公式" r:id="rId15" imgW="3124200" imgH="812800" progId="Equation.3">
                  <p:embed/>
                  <p:pic>
                    <p:nvPicPr>
                      <p:cNvPr id="10209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5105400"/>
                        <a:ext cx="3124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0946" name="Group 18"/>
          <p:cNvGrpSpPr>
            <a:grpSpLocks/>
          </p:cNvGrpSpPr>
          <p:nvPr/>
        </p:nvGrpSpPr>
        <p:grpSpPr bwMode="auto">
          <a:xfrm>
            <a:off x="2209800" y="4495800"/>
            <a:ext cx="7437438" cy="457200"/>
            <a:chOff x="528" y="2640"/>
            <a:chExt cx="4685" cy="288"/>
          </a:xfrm>
        </p:grpSpPr>
        <p:sp>
          <p:nvSpPr>
            <p:cNvPr id="113682" name="Text Box 19"/>
            <p:cNvSpPr txBox="1">
              <a:spLocks noChangeArrowheads="1"/>
            </p:cNvSpPr>
            <p:nvPr/>
          </p:nvSpPr>
          <p:spPr bwMode="auto">
            <a:xfrm>
              <a:off x="528" y="2640"/>
              <a:ext cx="46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r>
                <a:rPr lang="zh-CN" altLang="en-US"/>
                <a:t>、若                                                  且     相互独立，则  </a:t>
              </a:r>
            </a:p>
          </p:txBody>
        </p:sp>
        <p:graphicFrame>
          <p:nvGraphicFramePr>
            <p:cNvPr id="113683" name="Object 20"/>
            <p:cNvGraphicFramePr>
              <a:graphicFrameLocks noChangeAspect="1"/>
            </p:cNvGraphicFramePr>
            <p:nvPr/>
          </p:nvGraphicFramePr>
          <p:xfrm>
            <a:off x="1060" y="2640"/>
            <a:ext cx="23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3695700" imgH="419100" progId="Equation.3">
                    <p:embed/>
                  </p:oleObj>
                </mc:Choice>
                <mc:Fallback>
                  <p:oleObj name="公式" r:id="rId17" imgW="3695700" imgH="419100" progId="Equation.3">
                    <p:embed/>
                    <p:pic>
                      <p:nvPicPr>
                        <p:cNvPr id="11368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2640"/>
                          <a:ext cx="23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84" name="Object 21"/>
            <p:cNvGraphicFramePr>
              <a:graphicFrameLocks noChangeAspect="1"/>
            </p:cNvGraphicFramePr>
            <p:nvPr/>
          </p:nvGraphicFramePr>
          <p:xfrm>
            <a:off x="3648" y="2688"/>
            <a:ext cx="2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368300" imgH="381000" progId="Equation.3">
                    <p:embed/>
                  </p:oleObj>
                </mc:Choice>
                <mc:Fallback>
                  <p:oleObj name="公式" r:id="rId19" imgW="368300" imgH="381000" progId="Equation.3">
                    <p:embed/>
                    <p:pic>
                      <p:nvPicPr>
                        <p:cNvPr id="11368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688"/>
                          <a:ext cx="23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0950" name="Object 22"/>
          <p:cNvGraphicFramePr>
            <a:graphicFrameLocks noChangeAspect="1"/>
          </p:cNvGraphicFramePr>
          <p:nvPr/>
        </p:nvGraphicFramePr>
        <p:xfrm>
          <a:off x="6102350" y="5105400"/>
          <a:ext cx="3797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3797300" imgH="812800" progId="Equation.3">
                  <p:embed/>
                </p:oleObj>
              </mc:Choice>
              <mc:Fallback>
                <p:oleObj name="公式" r:id="rId21" imgW="3797300" imgH="812800" progId="Equation.3">
                  <p:embed/>
                  <p:pic>
                    <p:nvPicPr>
                      <p:cNvPr id="10209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5105400"/>
                        <a:ext cx="3797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0951" name="Line 23"/>
          <p:cNvSpPr>
            <a:spLocks noChangeShapeType="1"/>
          </p:cNvSpPr>
          <p:nvPr/>
        </p:nvSpPr>
        <p:spPr bwMode="auto">
          <a:xfrm>
            <a:off x="2133600" y="3048000"/>
            <a:ext cx="77724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0952" name="Line 24"/>
          <p:cNvSpPr>
            <a:spLocks noChangeShapeType="1"/>
          </p:cNvSpPr>
          <p:nvPr/>
        </p:nvSpPr>
        <p:spPr bwMode="auto">
          <a:xfrm>
            <a:off x="2133600" y="4343400"/>
            <a:ext cx="77724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5566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0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0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0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0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0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0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0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0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0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0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6707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14478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828800" y="304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例 </a:t>
            </a:r>
            <a:r>
              <a:rPr lang="en-US" altLang="zh-CN">
                <a:solidFill>
                  <a:srgbClr val="0000CC"/>
                </a:solidFill>
              </a:rPr>
              <a:t>6</a:t>
            </a:r>
            <a:r>
              <a:rPr lang="en-US" altLang="zh-CN"/>
              <a:t> </a:t>
            </a:r>
            <a:r>
              <a:rPr lang="zh-CN" altLang="en-US"/>
              <a:t>已知       是相互独立的指数分布随机变量</a:t>
            </a:r>
            <a:r>
              <a:rPr lang="en-US" altLang="zh-CN"/>
              <a:t>,</a:t>
            </a:r>
            <a:r>
              <a:rPr lang="zh-CN" altLang="en-US"/>
              <a:t>有</a:t>
            </a: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3200400" y="381000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95085" imgH="330057" progId="Equation.3">
                  <p:embed/>
                </p:oleObj>
              </mc:Choice>
              <mc:Fallback>
                <p:oleObj name="公式" r:id="rId3" imgW="495085" imgH="330057" progId="Equation.3">
                  <p:embed/>
                  <p:pic>
                    <p:nvPicPr>
                      <p:cNvPr id="1157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"/>
                        <a:ext cx="495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2057400" y="914400"/>
          <a:ext cx="1282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82700" imgH="368300" progId="Equation.3">
                  <p:embed/>
                </p:oleObj>
              </mc:Choice>
              <mc:Fallback>
                <p:oleObj name="公式" r:id="rId5" imgW="1282700" imgH="368300" progId="Equation.3">
                  <p:embed/>
                  <p:pic>
                    <p:nvPicPr>
                      <p:cNvPr id="1157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14400"/>
                        <a:ext cx="1282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19" name="Group 7"/>
          <p:cNvGrpSpPr>
            <a:grpSpLocks/>
          </p:cNvGrpSpPr>
          <p:nvPr/>
        </p:nvGrpSpPr>
        <p:grpSpPr bwMode="auto">
          <a:xfrm>
            <a:off x="3429001" y="762000"/>
            <a:ext cx="4892675" cy="774700"/>
            <a:chOff x="758" y="1728"/>
            <a:chExt cx="3082" cy="488"/>
          </a:xfrm>
        </p:grpSpPr>
        <p:sp>
          <p:nvSpPr>
            <p:cNvPr id="115735" name="Text Box 8"/>
            <p:cNvSpPr txBox="1">
              <a:spLocks noChangeArrowheads="1"/>
            </p:cNvSpPr>
            <p:nvPr/>
          </p:nvSpPr>
          <p:spPr bwMode="auto">
            <a:xfrm>
              <a:off x="758" y="1802"/>
              <a:ext cx="3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试求随机变量            的概率密度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115736" name="Object 9"/>
            <p:cNvGraphicFramePr>
              <a:graphicFrameLocks noChangeAspect="1"/>
            </p:cNvGraphicFramePr>
            <p:nvPr/>
          </p:nvGraphicFramePr>
          <p:xfrm>
            <a:off x="2008" y="1728"/>
            <a:ext cx="49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787058" imgH="774364" progId="Equation.3">
                    <p:embed/>
                  </p:oleObj>
                </mc:Choice>
                <mc:Fallback>
                  <p:oleObj name="公式" r:id="rId7" imgW="787058" imgH="774364" progId="Equation.3">
                    <p:embed/>
                    <p:pic>
                      <p:nvPicPr>
                        <p:cNvPr id="11573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1728"/>
                          <a:ext cx="496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20" name="Object 10"/>
          <p:cNvGraphicFramePr>
            <a:graphicFrameLocks noChangeAspect="1"/>
          </p:cNvGraphicFramePr>
          <p:nvPr/>
        </p:nvGraphicFramePr>
        <p:xfrm>
          <a:off x="8382000" y="381000"/>
          <a:ext cx="1346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46200" imgH="368300" progId="Equation.3">
                  <p:embed/>
                </p:oleObj>
              </mc:Choice>
              <mc:Fallback>
                <p:oleObj name="公式" r:id="rId9" imgW="1346200" imgH="368300" progId="Equation.3">
                  <p:embed/>
                  <p:pic>
                    <p:nvPicPr>
                      <p:cNvPr id="11572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81000"/>
                        <a:ext cx="1346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15" name="Text Box 11"/>
          <p:cNvSpPr txBox="1">
            <a:spLocks noChangeArrowheads="1"/>
          </p:cNvSpPr>
          <p:nvPr/>
        </p:nvSpPr>
        <p:spPr bwMode="auto">
          <a:xfrm>
            <a:off x="1905000" y="1828801"/>
            <a:ext cx="647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解  </a:t>
            </a:r>
          </a:p>
        </p:txBody>
      </p:sp>
      <p:sp>
        <p:nvSpPr>
          <p:cNvPr id="1096716" name="Text Box 12"/>
          <p:cNvSpPr txBox="1">
            <a:spLocks noChangeArrowheads="1"/>
          </p:cNvSpPr>
          <p:nvPr/>
        </p:nvSpPr>
        <p:spPr bwMode="auto">
          <a:xfrm>
            <a:off x="2438400" y="1828801"/>
            <a:ext cx="1576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由已知有  </a:t>
            </a:r>
          </a:p>
        </p:txBody>
      </p:sp>
      <p:graphicFrame>
        <p:nvGraphicFramePr>
          <p:cNvPr id="1096717" name="Object 13"/>
          <p:cNvGraphicFramePr>
            <a:graphicFrameLocks noChangeAspect="1"/>
          </p:cNvGraphicFramePr>
          <p:nvPr/>
        </p:nvGraphicFramePr>
        <p:xfrm>
          <a:off x="2514600" y="2286000"/>
          <a:ext cx="3390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390900" imgH="901700" progId="Equation.3">
                  <p:embed/>
                </p:oleObj>
              </mc:Choice>
              <mc:Fallback>
                <p:oleObj name="公式" r:id="rId11" imgW="3390900" imgH="901700" progId="Equation.3">
                  <p:embed/>
                  <p:pic>
                    <p:nvPicPr>
                      <p:cNvPr id="10967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0"/>
                        <a:ext cx="3390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718" name="Object 14"/>
          <p:cNvGraphicFramePr>
            <a:graphicFrameLocks noChangeAspect="1"/>
          </p:cNvGraphicFramePr>
          <p:nvPr/>
        </p:nvGraphicFramePr>
        <p:xfrm>
          <a:off x="6172200" y="2286000"/>
          <a:ext cx="3314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314700" imgH="901700" progId="Equation.3">
                  <p:embed/>
                </p:oleObj>
              </mc:Choice>
              <mc:Fallback>
                <p:oleObj name="公式" r:id="rId13" imgW="3314700" imgH="901700" progId="Equation.3">
                  <p:embed/>
                  <p:pic>
                    <p:nvPicPr>
                      <p:cNvPr id="10967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286000"/>
                        <a:ext cx="3314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19" name="Text Box 15"/>
          <p:cNvSpPr txBox="1">
            <a:spLocks noChangeArrowheads="1"/>
          </p:cNvSpPr>
          <p:nvPr/>
        </p:nvSpPr>
        <p:spPr bwMode="auto">
          <a:xfrm>
            <a:off x="1905000" y="3276601"/>
            <a:ext cx="2271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</a:t>
            </a:r>
            <a:r>
              <a:rPr lang="en-US" altLang="zh-CN"/>
              <a:t>,</a:t>
            </a:r>
            <a:r>
              <a:rPr lang="zh-CN" altLang="en-US"/>
              <a:t>由公式有  </a:t>
            </a:r>
          </a:p>
        </p:txBody>
      </p:sp>
      <p:graphicFrame>
        <p:nvGraphicFramePr>
          <p:cNvPr id="1096720" name="Object 16"/>
          <p:cNvGraphicFramePr>
            <a:graphicFrameLocks noChangeAspect="1"/>
          </p:cNvGraphicFramePr>
          <p:nvPr/>
        </p:nvGraphicFramePr>
        <p:xfrm>
          <a:off x="2895600" y="3810000"/>
          <a:ext cx="3771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771900" imgH="596900" progId="Equation.3">
                  <p:embed/>
                </p:oleObj>
              </mc:Choice>
              <mc:Fallback>
                <p:oleObj name="公式" r:id="rId15" imgW="3771900" imgH="596900" progId="Equation.3">
                  <p:embed/>
                  <p:pic>
                    <p:nvPicPr>
                      <p:cNvPr id="10967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10000"/>
                        <a:ext cx="3771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721" name="Object 17"/>
          <p:cNvGraphicFramePr>
            <a:graphicFrameLocks noChangeAspect="1"/>
          </p:cNvGraphicFramePr>
          <p:nvPr/>
        </p:nvGraphicFramePr>
        <p:xfrm>
          <a:off x="6705600" y="3810000"/>
          <a:ext cx="281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819400" imgH="609600" progId="Equation.3">
                  <p:embed/>
                </p:oleObj>
              </mc:Choice>
              <mc:Fallback>
                <p:oleObj name="公式" r:id="rId17" imgW="2819400" imgH="609600" progId="Equation.3">
                  <p:embed/>
                  <p:pic>
                    <p:nvPicPr>
                      <p:cNvPr id="10967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810000"/>
                        <a:ext cx="2819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22" name="Text Box 18"/>
          <p:cNvSpPr txBox="1">
            <a:spLocks noChangeArrowheads="1"/>
          </p:cNvSpPr>
          <p:nvPr/>
        </p:nvSpPr>
        <p:spPr bwMode="auto">
          <a:xfrm>
            <a:off x="2209800" y="45720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(1)  </a:t>
            </a:r>
          </a:p>
        </p:txBody>
      </p:sp>
      <p:graphicFrame>
        <p:nvGraphicFramePr>
          <p:cNvPr id="1096723" name="Object 19"/>
          <p:cNvGraphicFramePr>
            <a:graphicFrameLocks noChangeAspect="1"/>
          </p:cNvGraphicFramePr>
          <p:nvPr/>
        </p:nvGraphicFramePr>
        <p:xfrm>
          <a:off x="2971800" y="4648200"/>
          <a:ext cx="1244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244600" imgH="368300" progId="Equation.3">
                  <p:embed/>
                </p:oleObj>
              </mc:Choice>
              <mc:Fallback>
                <p:oleObj name="公式" r:id="rId19" imgW="1244600" imgH="368300" progId="Equation.3">
                  <p:embed/>
                  <p:pic>
                    <p:nvPicPr>
                      <p:cNvPr id="10967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48200"/>
                        <a:ext cx="1244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724" name="Object 20"/>
          <p:cNvGraphicFramePr>
            <a:graphicFrameLocks noChangeAspect="1"/>
          </p:cNvGraphicFramePr>
          <p:nvPr/>
        </p:nvGraphicFramePr>
        <p:xfrm>
          <a:off x="4495800" y="4648200"/>
          <a:ext cx="1206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206500" imgH="368300" progId="Equation.3">
                  <p:embed/>
                </p:oleObj>
              </mc:Choice>
              <mc:Fallback>
                <p:oleObj name="公式" r:id="rId21" imgW="1206500" imgH="368300" progId="Equation.3">
                  <p:embed/>
                  <p:pic>
                    <p:nvPicPr>
                      <p:cNvPr id="10967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648200"/>
                        <a:ext cx="1206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25" name="Text Box 21"/>
          <p:cNvSpPr txBox="1">
            <a:spLocks noChangeArrowheads="1"/>
          </p:cNvSpPr>
          <p:nvPr/>
        </p:nvSpPr>
        <p:spPr bwMode="auto">
          <a:xfrm>
            <a:off x="2209800" y="51816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(2)  </a:t>
            </a:r>
          </a:p>
        </p:txBody>
      </p:sp>
      <p:graphicFrame>
        <p:nvGraphicFramePr>
          <p:cNvPr id="1096726" name="Object 22"/>
          <p:cNvGraphicFramePr>
            <a:graphicFrameLocks noChangeAspect="1"/>
          </p:cNvGraphicFramePr>
          <p:nvPr/>
        </p:nvGraphicFramePr>
        <p:xfrm>
          <a:off x="2971800" y="5257800"/>
          <a:ext cx="1244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244600" imgH="368300" progId="Equation.3">
                  <p:embed/>
                </p:oleObj>
              </mc:Choice>
              <mc:Fallback>
                <p:oleObj name="公式" r:id="rId23" imgW="1244600" imgH="368300" progId="Equation.3">
                  <p:embed/>
                  <p:pic>
                    <p:nvPicPr>
                      <p:cNvPr id="10967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1244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727" name="Object 23"/>
          <p:cNvGraphicFramePr>
            <a:graphicFrameLocks noChangeAspect="1"/>
          </p:cNvGraphicFramePr>
          <p:nvPr/>
        </p:nvGraphicFramePr>
        <p:xfrm>
          <a:off x="4495800" y="5105400"/>
          <a:ext cx="360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3606800" imgH="609600" progId="Equation.3">
                  <p:embed/>
                </p:oleObj>
              </mc:Choice>
              <mc:Fallback>
                <p:oleObj name="公式" r:id="rId25" imgW="3606800" imgH="609600" progId="Equation.3">
                  <p:embed/>
                  <p:pic>
                    <p:nvPicPr>
                      <p:cNvPr id="10967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05400"/>
                        <a:ext cx="3606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728" name="Object 24"/>
          <p:cNvGraphicFramePr>
            <a:graphicFrameLocks noChangeAspect="1"/>
          </p:cNvGraphicFramePr>
          <p:nvPr/>
        </p:nvGraphicFramePr>
        <p:xfrm>
          <a:off x="5257800" y="5867400"/>
          <a:ext cx="292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2921000" imgH="609600" progId="Equation.3">
                  <p:embed/>
                </p:oleObj>
              </mc:Choice>
              <mc:Fallback>
                <p:oleObj name="公式" r:id="rId27" imgW="2921000" imgH="609600" progId="Equation.3">
                  <p:embed/>
                  <p:pic>
                    <p:nvPicPr>
                      <p:cNvPr id="10967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867400"/>
                        <a:ext cx="292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305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9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1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096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9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9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6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6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6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6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4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9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6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96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6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6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96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96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9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9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96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96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96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96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96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96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9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96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96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9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9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96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96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96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96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9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15" grpId="0"/>
      <p:bldP spid="1096716" grpId="0"/>
      <p:bldP spid="1096719" grpId="0"/>
      <p:bldP spid="1096722" grpId="0"/>
      <p:bldP spid="10967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7731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14478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828800" y="304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例 </a:t>
            </a:r>
            <a:r>
              <a:rPr lang="en-US" altLang="zh-CN">
                <a:solidFill>
                  <a:srgbClr val="0000CC"/>
                </a:solidFill>
              </a:rPr>
              <a:t>6</a:t>
            </a:r>
            <a:r>
              <a:rPr lang="en-US" altLang="zh-CN"/>
              <a:t> </a:t>
            </a:r>
            <a:r>
              <a:rPr lang="zh-CN" altLang="en-US"/>
              <a:t>已知       是相互独立的指数分布随机变量</a:t>
            </a:r>
            <a:r>
              <a:rPr lang="en-US" altLang="zh-CN"/>
              <a:t>,</a:t>
            </a:r>
            <a:r>
              <a:rPr lang="zh-CN" altLang="en-US"/>
              <a:t>有</a:t>
            </a: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3200400" y="381000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95085" imgH="330057" progId="Equation.3">
                  <p:embed/>
                </p:oleObj>
              </mc:Choice>
              <mc:Fallback>
                <p:oleObj name="公式" r:id="rId3" imgW="495085" imgH="330057" progId="Equation.3">
                  <p:embed/>
                  <p:pic>
                    <p:nvPicPr>
                      <p:cNvPr id="1167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"/>
                        <a:ext cx="495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2057400" y="914400"/>
          <a:ext cx="1282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82700" imgH="368300" progId="Equation.3">
                  <p:embed/>
                </p:oleObj>
              </mc:Choice>
              <mc:Fallback>
                <p:oleObj name="公式" r:id="rId5" imgW="1282700" imgH="368300" progId="Equation.3">
                  <p:embed/>
                  <p:pic>
                    <p:nvPicPr>
                      <p:cNvPr id="1167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14400"/>
                        <a:ext cx="1282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43" name="Group 7"/>
          <p:cNvGrpSpPr>
            <a:grpSpLocks/>
          </p:cNvGrpSpPr>
          <p:nvPr/>
        </p:nvGrpSpPr>
        <p:grpSpPr bwMode="auto">
          <a:xfrm>
            <a:off x="3429001" y="762000"/>
            <a:ext cx="4892675" cy="774700"/>
            <a:chOff x="758" y="1728"/>
            <a:chExt cx="3082" cy="488"/>
          </a:xfrm>
        </p:grpSpPr>
        <p:sp>
          <p:nvSpPr>
            <p:cNvPr id="116752" name="Text Box 8"/>
            <p:cNvSpPr txBox="1">
              <a:spLocks noChangeArrowheads="1"/>
            </p:cNvSpPr>
            <p:nvPr/>
          </p:nvSpPr>
          <p:spPr bwMode="auto">
            <a:xfrm>
              <a:off x="758" y="1802"/>
              <a:ext cx="3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试求随机变量            的概率密度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116753" name="Object 9"/>
            <p:cNvGraphicFramePr>
              <a:graphicFrameLocks noChangeAspect="1"/>
            </p:cNvGraphicFramePr>
            <p:nvPr/>
          </p:nvGraphicFramePr>
          <p:xfrm>
            <a:off x="2008" y="1728"/>
            <a:ext cx="49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787058" imgH="774364" progId="Equation.3">
                    <p:embed/>
                  </p:oleObj>
                </mc:Choice>
                <mc:Fallback>
                  <p:oleObj name="公式" r:id="rId7" imgW="787058" imgH="774364" progId="Equation.3">
                    <p:embed/>
                    <p:pic>
                      <p:nvPicPr>
                        <p:cNvPr id="11675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1728"/>
                          <a:ext cx="496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44" name="Object 10"/>
          <p:cNvGraphicFramePr>
            <a:graphicFrameLocks noChangeAspect="1"/>
          </p:cNvGraphicFramePr>
          <p:nvPr/>
        </p:nvGraphicFramePr>
        <p:xfrm>
          <a:off x="8382000" y="381000"/>
          <a:ext cx="1346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46200" imgH="368300" progId="Equation.3">
                  <p:embed/>
                </p:oleObj>
              </mc:Choice>
              <mc:Fallback>
                <p:oleObj name="公式" r:id="rId9" imgW="1346200" imgH="368300" progId="Equation.3">
                  <p:embed/>
                  <p:pic>
                    <p:nvPicPr>
                      <p:cNvPr id="11674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81000"/>
                        <a:ext cx="1346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Text Box 11"/>
          <p:cNvSpPr txBox="1">
            <a:spLocks noChangeArrowheads="1"/>
          </p:cNvSpPr>
          <p:nvPr/>
        </p:nvSpPr>
        <p:spPr bwMode="auto">
          <a:xfrm>
            <a:off x="1981200" y="19050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(2)  </a:t>
            </a:r>
          </a:p>
        </p:txBody>
      </p:sp>
      <p:graphicFrame>
        <p:nvGraphicFramePr>
          <p:cNvPr id="116746" name="Object 12"/>
          <p:cNvGraphicFramePr>
            <a:graphicFrameLocks noChangeAspect="1"/>
          </p:cNvGraphicFramePr>
          <p:nvPr/>
        </p:nvGraphicFramePr>
        <p:xfrm>
          <a:off x="2667000" y="1981200"/>
          <a:ext cx="1244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244600" imgH="368300" progId="Equation.3">
                  <p:embed/>
                </p:oleObj>
              </mc:Choice>
              <mc:Fallback>
                <p:oleObj name="公式" r:id="rId11" imgW="1244600" imgH="368300" progId="Equation.3">
                  <p:embed/>
                  <p:pic>
                    <p:nvPicPr>
                      <p:cNvPr id="11674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0"/>
                        <a:ext cx="1244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3"/>
          <p:cNvGraphicFramePr>
            <a:graphicFrameLocks noChangeAspect="1"/>
          </p:cNvGraphicFramePr>
          <p:nvPr/>
        </p:nvGraphicFramePr>
        <p:xfrm>
          <a:off x="3886200" y="1828800"/>
          <a:ext cx="360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606800" imgH="609600" progId="Equation.3">
                  <p:embed/>
                </p:oleObj>
              </mc:Choice>
              <mc:Fallback>
                <p:oleObj name="公式" r:id="rId13" imgW="3606800" imgH="609600" progId="Equation.3">
                  <p:embed/>
                  <p:pic>
                    <p:nvPicPr>
                      <p:cNvPr id="11674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3606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4"/>
          <p:cNvGraphicFramePr>
            <a:graphicFrameLocks noChangeAspect="1"/>
          </p:cNvGraphicFramePr>
          <p:nvPr/>
        </p:nvGraphicFramePr>
        <p:xfrm>
          <a:off x="4648200" y="2590800"/>
          <a:ext cx="292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921000" imgH="609600" progId="Equation.3">
                  <p:embed/>
                </p:oleObj>
              </mc:Choice>
              <mc:Fallback>
                <p:oleObj name="公式" r:id="rId15" imgW="2921000" imgH="609600" progId="Equation.3">
                  <p:embed/>
                  <p:pic>
                    <p:nvPicPr>
                      <p:cNvPr id="11674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90800"/>
                        <a:ext cx="292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7743" name="Object 15"/>
          <p:cNvGraphicFramePr>
            <a:graphicFrameLocks noChangeAspect="1"/>
          </p:cNvGraphicFramePr>
          <p:nvPr/>
        </p:nvGraphicFramePr>
        <p:xfrm>
          <a:off x="4648200" y="3352800"/>
          <a:ext cx="1638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638300" imgH="787400" progId="Equation.3">
                  <p:embed/>
                </p:oleObj>
              </mc:Choice>
              <mc:Fallback>
                <p:oleObj name="公式" r:id="rId17" imgW="1638300" imgH="787400" progId="Equation.3">
                  <p:embed/>
                  <p:pic>
                    <p:nvPicPr>
                      <p:cNvPr id="10977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352800"/>
                        <a:ext cx="1638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7744" name="Text Box 16"/>
          <p:cNvSpPr txBox="1">
            <a:spLocks noChangeArrowheads="1"/>
          </p:cNvSpPr>
          <p:nvPr/>
        </p:nvSpPr>
        <p:spPr bwMode="auto">
          <a:xfrm>
            <a:off x="2209800" y="4953001"/>
            <a:ext cx="647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故  </a:t>
            </a:r>
          </a:p>
        </p:txBody>
      </p:sp>
      <p:graphicFrame>
        <p:nvGraphicFramePr>
          <p:cNvPr id="1097745" name="Object 17"/>
          <p:cNvGraphicFramePr>
            <a:graphicFrameLocks noChangeAspect="1"/>
          </p:cNvGraphicFramePr>
          <p:nvPr/>
        </p:nvGraphicFramePr>
        <p:xfrm>
          <a:off x="3200400" y="4343400"/>
          <a:ext cx="38227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3822700" imgH="1638300" progId="Equation.3">
                  <p:embed/>
                </p:oleObj>
              </mc:Choice>
              <mc:Fallback>
                <p:oleObj name="公式" r:id="rId19" imgW="3822700" imgH="1638300" progId="Equation.3">
                  <p:embed/>
                  <p:pic>
                    <p:nvPicPr>
                      <p:cNvPr id="10977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38227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091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ChangeArrowheads="1"/>
          </p:cNvSpPr>
          <p:nvPr/>
        </p:nvSpPr>
        <p:spPr bwMode="auto">
          <a:xfrm>
            <a:off x="-990600" y="66209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2435" name="Rectangle 3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2895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2436" name="Rectangle 4" descr="羊皮纸"/>
          <p:cNvSpPr>
            <a:spLocks noChangeArrowheads="1"/>
          </p:cNvSpPr>
          <p:nvPr/>
        </p:nvSpPr>
        <p:spPr bwMode="auto">
          <a:xfrm>
            <a:off x="1676400" y="152400"/>
            <a:ext cx="8839200" cy="25908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3352800" y="762000"/>
          <a:ext cx="35750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568700" imgH="1104900" progId="Equation.3">
                  <p:embed/>
                </p:oleObj>
              </mc:Choice>
              <mc:Fallback>
                <p:oleObj name="公式" r:id="rId5" imgW="3568700" imgH="1104900" progId="Equation.3">
                  <p:embed/>
                  <p:pic>
                    <p:nvPicPr>
                      <p:cNvPr id="117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762000"/>
                        <a:ext cx="35750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2743200" y="1905000"/>
          <a:ext cx="87153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876300" imgH="711200" progId="Equation.3">
                  <p:embed/>
                </p:oleObj>
              </mc:Choice>
              <mc:Fallback>
                <p:oleObj name="公式" r:id="rId7" imgW="876300" imgH="711200" progId="Equation.3">
                  <p:embed/>
                  <p:pic>
                    <p:nvPicPr>
                      <p:cNvPr id="1177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05000"/>
                        <a:ext cx="871538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1752600" y="226369"/>
            <a:ext cx="7696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66"/>
                </a:solidFill>
                <a:latin typeface="楷体_GB2312" panose="02010609030101010101" pitchFamily="49" charset="-122"/>
              </a:rPr>
              <a:t>练习</a:t>
            </a:r>
            <a:r>
              <a:rPr lang="zh-CN" altLang="en-US">
                <a:latin typeface="楷体_GB2312" panose="02010609030101010101" pitchFamily="49" charset="-122"/>
              </a:rPr>
              <a:t> 设</a:t>
            </a:r>
            <a:r>
              <a:rPr lang="en-US" altLang="zh-CN" i="1"/>
              <a:t>X</a:t>
            </a:r>
            <a:r>
              <a:rPr lang="zh-CN" altLang="en-US">
                <a:latin typeface="楷体_GB2312" panose="02010609030101010101" pitchFamily="49" charset="-122"/>
              </a:rPr>
              <a:t>与</a:t>
            </a:r>
            <a:r>
              <a:rPr lang="en-US" altLang="zh-CN" i="1"/>
              <a:t>Y</a:t>
            </a:r>
            <a:r>
              <a:rPr lang="zh-CN" altLang="en-US">
                <a:latin typeface="楷体_GB2312" panose="02010609030101010101" pitchFamily="49" charset="-122"/>
              </a:rPr>
              <a:t>相互独立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  <a:r>
              <a:rPr lang="zh-CN" altLang="en-US">
                <a:latin typeface="楷体_GB2312" panose="02010609030101010101" pitchFamily="49" charset="-122"/>
              </a:rPr>
              <a:t>且服从同一分布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  <a:r>
              <a:rPr lang="zh-CN" altLang="en-US">
                <a:latin typeface="楷体_GB2312" panose="02010609030101010101" pitchFamily="49" charset="-122"/>
              </a:rPr>
              <a:t>其概率密度为 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2286000" y="1981200"/>
            <a:ext cx="325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求      的概率密度。</a:t>
            </a:r>
          </a:p>
        </p:txBody>
      </p:sp>
    </p:spTree>
    <p:extLst>
      <p:ext uri="{BB962C8B-B14F-4D97-AF65-F5344CB8AC3E}">
        <p14:creationId xmlns:p14="http://schemas.microsoft.com/office/powerpoint/2010/main" val="3986528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Text Box 2"/>
          <p:cNvSpPr txBox="1">
            <a:spLocks noChangeArrowheads="1"/>
          </p:cNvSpPr>
          <p:nvPr/>
        </p:nvSpPr>
        <p:spPr bwMode="auto">
          <a:xfrm>
            <a:off x="1981200" y="685800"/>
            <a:ext cx="26805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三、最大最小值的分布   </a:t>
            </a:r>
          </a:p>
        </p:txBody>
      </p:sp>
      <p:sp>
        <p:nvSpPr>
          <p:cNvPr id="1022979" name="Text Box 3"/>
          <p:cNvSpPr txBox="1">
            <a:spLocks noChangeArrowheads="1"/>
          </p:cNvSpPr>
          <p:nvPr/>
        </p:nvSpPr>
        <p:spPr bwMode="auto">
          <a:xfrm>
            <a:off x="2362201" y="1143000"/>
            <a:ext cx="768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设相互独立的随机变量                       的分布函数分别为   </a:t>
            </a:r>
          </a:p>
        </p:txBody>
      </p:sp>
      <p:graphicFrame>
        <p:nvGraphicFramePr>
          <p:cNvPr id="1022980" name="Object 4"/>
          <p:cNvGraphicFramePr>
            <a:graphicFrameLocks noChangeAspect="1"/>
          </p:cNvGraphicFramePr>
          <p:nvPr/>
        </p:nvGraphicFramePr>
        <p:xfrm>
          <a:off x="5486400" y="1219200"/>
          <a:ext cx="176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65300" imgH="381000" progId="Equation.3">
                  <p:embed/>
                </p:oleObj>
              </mc:Choice>
              <mc:Fallback>
                <p:oleObj name="公式" r:id="rId3" imgW="1765300" imgH="381000" progId="Equation.3">
                  <p:embed/>
                  <p:pic>
                    <p:nvPicPr>
                      <p:cNvPr id="1022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19200"/>
                        <a:ext cx="176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81" name="Object 5"/>
          <p:cNvGraphicFramePr>
            <a:graphicFrameLocks noChangeAspect="1"/>
          </p:cNvGraphicFramePr>
          <p:nvPr/>
        </p:nvGraphicFramePr>
        <p:xfrm>
          <a:off x="4114800" y="1676400"/>
          <a:ext cx="317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175000" imgH="381000" progId="Equation.3">
                  <p:embed/>
                </p:oleObj>
              </mc:Choice>
              <mc:Fallback>
                <p:oleObj name="公式" r:id="rId5" imgW="3175000" imgH="381000" progId="Equation.3">
                  <p:embed/>
                  <p:pic>
                    <p:nvPicPr>
                      <p:cNvPr id="10229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3175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2057400" y="2057400"/>
            <a:ext cx="56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记 </a:t>
            </a:r>
          </a:p>
        </p:txBody>
      </p:sp>
      <p:graphicFrame>
        <p:nvGraphicFramePr>
          <p:cNvPr id="1022983" name="Object 7"/>
          <p:cNvGraphicFramePr>
            <a:graphicFrameLocks noChangeAspect="1"/>
          </p:cNvGraphicFramePr>
          <p:nvPr/>
        </p:nvGraphicFramePr>
        <p:xfrm>
          <a:off x="2895600" y="2133600"/>
          <a:ext cx="321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213100" imgH="381000" progId="Equation.3">
                  <p:embed/>
                </p:oleObj>
              </mc:Choice>
              <mc:Fallback>
                <p:oleObj name="公式" r:id="rId7" imgW="3213100" imgH="381000" progId="Equation.3">
                  <p:embed/>
                  <p:pic>
                    <p:nvPicPr>
                      <p:cNvPr id="10229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33600"/>
                        <a:ext cx="3213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84" name="Object 8"/>
          <p:cNvGraphicFramePr>
            <a:graphicFrameLocks noChangeAspect="1"/>
          </p:cNvGraphicFramePr>
          <p:nvPr/>
        </p:nvGraphicFramePr>
        <p:xfrm>
          <a:off x="6477000" y="2133600"/>
          <a:ext cx="3136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136900" imgH="381000" progId="Equation.3">
                  <p:embed/>
                </p:oleObj>
              </mc:Choice>
              <mc:Fallback>
                <p:oleObj name="公式" r:id="rId9" imgW="3136900" imgH="381000" progId="Equation.3">
                  <p:embed/>
                  <p:pic>
                    <p:nvPicPr>
                      <p:cNvPr id="10229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133600"/>
                        <a:ext cx="3136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85" name="Text Box 9"/>
          <p:cNvSpPr txBox="1">
            <a:spLocks noChangeArrowheads="1"/>
          </p:cNvSpPr>
          <p:nvPr/>
        </p:nvSpPr>
        <p:spPr bwMode="auto">
          <a:xfrm>
            <a:off x="2057401" y="2514600"/>
            <a:ext cx="27558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随机变量</a:t>
            </a:r>
            <a:r>
              <a:rPr lang="en-US" altLang="zh-CN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的分布函数为 </a:t>
            </a:r>
          </a:p>
        </p:txBody>
      </p:sp>
      <p:graphicFrame>
        <p:nvGraphicFramePr>
          <p:cNvPr id="1022986" name="Object 10"/>
          <p:cNvGraphicFramePr>
            <a:graphicFrameLocks noChangeAspect="1"/>
          </p:cNvGraphicFramePr>
          <p:nvPr/>
        </p:nvGraphicFramePr>
        <p:xfrm>
          <a:off x="2590800" y="3048000"/>
          <a:ext cx="248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489200" imgH="381000" progId="Equation.3">
                  <p:embed/>
                </p:oleObj>
              </mc:Choice>
              <mc:Fallback>
                <p:oleObj name="公式" r:id="rId11" imgW="2489200" imgH="381000" progId="Equation.3">
                  <p:embed/>
                  <p:pic>
                    <p:nvPicPr>
                      <p:cNvPr id="10229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0"/>
                        <a:ext cx="2489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87" name="Object 11"/>
          <p:cNvGraphicFramePr>
            <a:graphicFrameLocks noChangeAspect="1"/>
          </p:cNvGraphicFramePr>
          <p:nvPr/>
        </p:nvGraphicFramePr>
        <p:xfrm>
          <a:off x="5105400" y="3048000"/>
          <a:ext cx="3721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721100" imgH="381000" progId="Equation.3">
                  <p:embed/>
                </p:oleObj>
              </mc:Choice>
              <mc:Fallback>
                <p:oleObj name="公式" r:id="rId13" imgW="3721100" imgH="381000" progId="Equation.3">
                  <p:embed/>
                  <p:pic>
                    <p:nvPicPr>
                      <p:cNvPr id="10229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0"/>
                        <a:ext cx="3721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88" name="Object 12"/>
          <p:cNvGraphicFramePr>
            <a:graphicFrameLocks noChangeAspect="1"/>
          </p:cNvGraphicFramePr>
          <p:nvPr/>
        </p:nvGraphicFramePr>
        <p:xfrm>
          <a:off x="3581400" y="3505200"/>
          <a:ext cx="384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848100" imgH="381000" progId="Equation.3">
                  <p:embed/>
                </p:oleObj>
              </mc:Choice>
              <mc:Fallback>
                <p:oleObj name="公式" r:id="rId15" imgW="3848100" imgH="381000" progId="Equation.3">
                  <p:embed/>
                  <p:pic>
                    <p:nvPicPr>
                      <p:cNvPr id="10229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05200"/>
                        <a:ext cx="3848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89" name="Object 13"/>
          <p:cNvGraphicFramePr>
            <a:graphicFrameLocks noChangeAspect="1"/>
          </p:cNvGraphicFramePr>
          <p:nvPr/>
        </p:nvGraphicFramePr>
        <p:xfrm>
          <a:off x="3581400" y="3962400"/>
          <a:ext cx="445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4457700" imgH="381000" progId="Equation.3">
                  <p:embed/>
                </p:oleObj>
              </mc:Choice>
              <mc:Fallback>
                <p:oleObj name="公式" r:id="rId17" imgW="4457700" imgH="381000" progId="Equation.3">
                  <p:embed/>
                  <p:pic>
                    <p:nvPicPr>
                      <p:cNvPr id="10229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962400"/>
                        <a:ext cx="4457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90" name="Object 14"/>
          <p:cNvGraphicFramePr>
            <a:graphicFrameLocks noChangeAspect="1"/>
          </p:cNvGraphicFramePr>
          <p:nvPr/>
        </p:nvGraphicFramePr>
        <p:xfrm>
          <a:off x="3581400" y="4419600"/>
          <a:ext cx="264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2641600" imgH="381000" progId="Equation.3">
                  <p:embed/>
                </p:oleObj>
              </mc:Choice>
              <mc:Fallback>
                <p:oleObj name="公式" r:id="rId19" imgW="2641600" imgH="381000" progId="Equation.3">
                  <p:embed/>
                  <p:pic>
                    <p:nvPicPr>
                      <p:cNvPr id="10229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19600"/>
                        <a:ext cx="2641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2994" name="Group 18"/>
          <p:cNvGrpSpPr>
            <a:grpSpLocks/>
          </p:cNvGrpSpPr>
          <p:nvPr/>
        </p:nvGrpSpPr>
        <p:grpSpPr bwMode="auto">
          <a:xfrm>
            <a:off x="2438400" y="4876800"/>
            <a:ext cx="8059738" cy="457200"/>
            <a:chOff x="566" y="3626"/>
            <a:chExt cx="5077" cy="288"/>
          </a:xfrm>
        </p:grpSpPr>
        <p:sp>
          <p:nvSpPr>
            <p:cNvPr id="118803" name="Text Box 15"/>
            <p:cNvSpPr txBox="1">
              <a:spLocks noChangeArrowheads="1"/>
            </p:cNvSpPr>
            <p:nvPr/>
          </p:nvSpPr>
          <p:spPr bwMode="auto">
            <a:xfrm>
              <a:off x="566" y="3626"/>
              <a:ext cx="50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                        独立同分布，其分布函数为         ，此时，  </a:t>
              </a:r>
            </a:p>
          </p:txBody>
        </p:sp>
        <p:graphicFrame>
          <p:nvGraphicFramePr>
            <p:cNvPr id="118804" name="Object 16"/>
            <p:cNvGraphicFramePr>
              <a:graphicFrameLocks noChangeAspect="1"/>
            </p:cNvGraphicFramePr>
            <p:nvPr/>
          </p:nvGraphicFramePr>
          <p:xfrm>
            <a:off x="816" y="3648"/>
            <a:ext cx="11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1765300" imgH="381000" progId="Equation.3">
                    <p:embed/>
                  </p:oleObj>
                </mc:Choice>
                <mc:Fallback>
                  <p:oleObj name="公式" r:id="rId21" imgW="1765300" imgH="381000" progId="Equation.3">
                    <p:embed/>
                    <p:pic>
                      <p:nvPicPr>
                        <p:cNvPr id="11880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648"/>
                          <a:ext cx="11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5" name="Object 17"/>
            <p:cNvGraphicFramePr>
              <a:graphicFrameLocks noChangeAspect="1"/>
            </p:cNvGraphicFramePr>
            <p:nvPr/>
          </p:nvGraphicFramePr>
          <p:xfrm>
            <a:off x="4272" y="3696"/>
            <a:ext cx="4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685800" imgH="342900" progId="Equation.3">
                    <p:embed/>
                  </p:oleObj>
                </mc:Choice>
                <mc:Fallback>
                  <p:oleObj name="公式" r:id="rId22" imgW="685800" imgH="342900" progId="Equation.3">
                    <p:embed/>
                    <p:pic>
                      <p:nvPicPr>
                        <p:cNvPr id="11880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696"/>
                          <a:ext cx="43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2995" name="Text Box 19"/>
          <p:cNvSpPr txBox="1">
            <a:spLocks noChangeArrowheads="1"/>
          </p:cNvSpPr>
          <p:nvPr/>
        </p:nvSpPr>
        <p:spPr bwMode="auto">
          <a:xfrm>
            <a:off x="1981200" y="5334000"/>
            <a:ext cx="359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随机变量</a:t>
            </a:r>
            <a:r>
              <a:rPr lang="en-US" altLang="zh-CN" i="1"/>
              <a:t>M</a:t>
            </a:r>
            <a:r>
              <a:rPr lang="zh-CN" altLang="en-US"/>
              <a:t>的分布函数为 </a:t>
            </a:r>
          </a:p>
        </p:txBody>
      </p:sp>
      <p:graphicFrame>
        <p:nvGraphicFramePr>
          <p:cNvPr id="1022996" name="Object 20"/>
          <p:cNvGraphicFramePr>
            <a:graphicFrameLocks noChangeAspect="1"/>
          </p:cNvGraphicFramePr>
          <p:nvPr/>
        </p:nvGraphicFramePr>
        <p:xfrm>
          <a:off x="2895600" y="5867400"/>
          <a:ext cx="248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2489200" imgH="381000" progId="Equation.3">
                  <p:embed/>
                </p:oleObj>
              </mc:Choice>
              <mc:Fallback>
                <p:oleObj name="公式" r:id="rId24" imgW="2489200" imgH="381000" progId="Equation.3">
                  <p:embed/>
                  <p:pic>
                    <p:nvPicPr>
                      <p:cNvPr id="10229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867400"/>
                        <a:ext cx="2489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97" name="Object 21"/>
          <p:cNvGraphicFramePr>
            <a:graphicFrameLocks noChangeAspect="1"/>
          </p:cNvGraphicFramePr>
          <p:nvPr/>
        </p:nvGraphicFramePr>
        <p:xfrm>
          <a:off x="5486400" y="5867400"/>
          <a:ext cx="118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1180588" imgH="406224" progId="Equation.3">
                  <p:embed/>
                </p:oleObj>
              </mc:Choice>
              <mc:Fallback>
                <p:oleObj name="公式" r:id="rId25" imgW="1180588" imgH="406224" progId="Equation.3">
                  <p:embed/>
                  <p:pic>
                    <p:nvPicPr>
                      <p:cNvPr id="10229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867400"/>
                        <a:ext cx="1181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77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29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2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2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2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2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2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2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2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2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22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22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2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22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22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2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2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22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2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79" grpId="0"/>
      <p:bldP spid="1022982" grpId="0"/>
      <p:bldP spid="1022985" grpId="0"/>
      <p:bldP spid="10229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Text Box 2"/>
          <p:cNvSpPr txBox="1">
            <a:spLocks noChangeArrowheads="1"/>
          </p:cNvSpPr>
          <p:nvPr/>
        </p:nvSpPr>
        <p:spPr bwMode="auto">
          <a:xfrm>
            <a:off x="1981200" y="685800"/>
            <a:ext cx="26805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三、最大最小值的分布   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2362201" y="1143000"/>
            <a:ext cx="768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设相互独立的随机变量                       的分布函数分别为   </a:t>
            </a: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5486400" y="1219200"/>
          <a:ext cx="176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65300" imgH="381000" progId="Equation.3">
                  <p:embed/>
                </p:oleObj>
              </mc:Choice>
              <mc:Fallback>
                <p:oleObj name="公式" r:id="rId3" imgW="1765300" imgH="381000" progId="Equation.3">
                  <p:embed/>
                  <p:pic>
                    <p:nvPicPr>
                      <p:cNvPr id="119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19200"/>
                        <a:ext cx="176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4114800" y="1676400"/>
          <a:ext cx="317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175000" imgH="381000" progId="Equation.3">
                  <p:embed/>
                </p:oleObj>
              </mc:Choice>
              <mc:Fallback>
                <p:oleObj name="公式" r:id="rId5" imgW="3175000" imgH="381000" progId="Equation.3">
                  <p:embed/>
                  <p:pic>
                    <p:nvPicPr>
                      <p:cNvPr id="119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3175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2057400" y="2057400"/>
            <a:ext cx="56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记 </a:t>
            </a:r>
          </a:p>
        </p:txBody>
      </p:sp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2895600" y="2133600"/>
          <a:ext cx="321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213100" imgH="381000" progId="Equation.3">
                  <p:embed/>
                </p:oleObj>
              </mc:Choice>
              <mc:Fallback>
                <p:oleObj name="公式" r:id="rId7" imgW="3213100" imgH="381000" progId="Equation.3">
                  <p:embed/>
                  <p:pic>
                    <p:nvPicPr>
                      <p:cNvPr id="1198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33600"/>
                        <a:ext cx="3213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6477000" y="2133600"/>
          <a:ext cx="3136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136900" imgH="381000" progId="Equation.3">
                  <p:embed/>
                </p:oleObj>
              </mc:Choice>
              <mc:Fallback>
                <p:oleObj name="公式" r:id="rId9" imgW="3136900" imgH="381000" progId="Equation.3">
                  <p:embed/>
                  <p:pic>
                    <p:nvPicPr>
                      <p:cNvPr id="1198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133600"/>
                        <a:ext cx="3136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513" name="Text Box 9"/>
          <p:cNvSpPr txBox="1">
            <a:spLocks noChangeArrowheads="1"/>
          </p:cNvSpPr>
          <p:nvPr/>
        </p:nvSpPr>
        <p:spPr bwMode="auto">
          <a:xfrm>
            <a:off x="2057400" y="2514600"/>
            <a:ext cx="354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随机变量</a:t>
            </a:r>
            <a:r>
              <a:rPr lang="en-US" altLang="zh-CN" i="1">
                <a:solidFill>
                  <a:srgbClr val="000066"/>
                </a:solidFill>
              </a:rPr>
              <a:t>N</a:t>
            </a:r>
            <a:r>
              <a:rPr lang="zh-CN" altLang="en-US">
                <a:solidFill>
                  <a:srgbClr val="000066"/>
                </a:solidFill>
              </a:rPr>
              <a:t>的分布函数为 </a:t>
            </a:r>
          </a:p>
        </p:txBody>
      </p:sp>
      <p:graphicFrame>
        <p:nvGraphicFramePr>
          <p:cNvPr id="1045527" name="Object 23"/>
          <p:cNvGraphicFramePr>
            <a:graphicFrameLocks noChangeAspect="1"/>
          </p:cNvGraphicFramePr>
          <p:nvPr/>
        </p:nvGraphicFramePr>
        <p:xfrm>
          <a:off x="2590800" y="2971800"/>
          <a:ext cx="2425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425700" imgH="368300" progId="Equation.3">
                  <p:embed/>
                </p:oleObj>
              </mc:Choice>
              <mc:Fallback>
                <p:oleObj name="公式" r:id="rId11" imgW="2425700" imgH="368300" progId="Equation.3">
                  <p:embed/>
                  <p:pic>
                    <p:nvPicPr>
                      <p:cNvPr id="1045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2425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28" name="Object 24"/>
          <p:cNvGraphicFramePr>
            <a:graphicFrameLocks noChangeAspect="1"/>
          </p:cNvGraphicFramePr>
          <p:nvPr/>
        </p:nvGraphicFramePr>
        <p:xfrm>
          <a:off x="3505200" y="3352800"/>
          <a:ext cx="408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4089400" imgH="381000" progId="Equation.3">
                  <p:embed/>
                </p:oleObj>
              </mc:Choice>
              <mc:Fallback>
                <p:oleObj name="公式" r:id="rId13" imgW="4089400" imgH="381000" progId="Equation.3">
                  <p:embed/>
                  <p:pic>
                    <p:nvPicPr>
                      <p:cNvPr id="10455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52800"/>
                        <a:ext cx="408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29" name="Object 25"/>
          <p:cNvGraphicFramePr>
            <a:graphicFrameLocks noChangeAspect="1"/>
          </p:cNvGraphicFramePr>
          <p:nvPr/>
        </p:nvGraphicFramePr>
        <p:xfrm>
          <a:off x="3505200" y="3810000"/>
          <a:ext cx="425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4254500" imgH="381000" progId="Equation.3">
                  <p:embed/>
                </p:oleObj>
              </mc:Choice>
              <mc:Fallback>
                <p:oleObj name="公式" r:id="rId15" imgW="4254500" imgH="381000" progId="Equation.3">
                  <p:embed/>
                  <p:pic>
                    <p:nvPicPr>
                      <p:cNvPr id="1045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425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30" name="Object 26"/>
          <p:cNvGraphicFramePr>
            <a:graphicFrameLocks noChangeAspect="1"/>
          </p:cNvGraphicFramePr>
          <p:nvPr/>
        </p:nvGraphicFramePr>
        <p:xfrm>
          <a:off x="3505200" y="4724400"/>
          <a:ext cx="480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4800600" imgH="381000" progId="Equation.3">
                  <p:embed/>
                </p:oleObj>
              </mc:Choice>
              <mc:Fallback>
                <p:oleObj name="公式" r:id="rId17" imgW="4800600" imgH="381000" progId="Equation.3">
                  <p:embed/>
                  <p:pic>
                    <p:nvPicPr>
                      <p:cNvPr id="104553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724400"/>
                        <a:ext cx="480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31" name="Object 27"/>
          <p:cNvGraphicFramePr>
            <a:graphicFrameLocks noChangeAspect="1"/>
          </p:cNvGraphicFramePr>
          <p:nvPr/>
        </p:nvGraphicFramePr>
        <p:xfrm>
          <a:off x="5029200" y="2971800"/>
          <a:ext cx="1866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866900" imgH="330200" progId="Equation.3">
                  <p:embed/>
                </p:oleObj>
              </mc:Choice>
              <mc:Fallback>
                <p:oleObj name="公式" r:id="rId19" imgW="1866900" imgH="330200" progId="Equation.3">
                  <p:embed/>
                  <p:pic>
                    <p:nvPicPr>
                      <p:cNvPr id="10455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971800"/>
                        <a:ext cx="1866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32" name="Object 28"/>
          <p:cNvGraphicFramePr>
            <a:graphicFrameLocks noChangeAspect="1"/>
          </p:cNvGraphicFramePr>
          <p:nvPr/>
        </p:nvGraphicFramePr>
        <p:xfrm>
          <a:off x="3505200" y="4267200"/>
          <a:ext cx="486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4864100" imgH="381000" progId="Equation.3">
                  <p:embed/>
                </p:oleObj>
              </mc:Choice>
              <mc:Fallback>
                <p:oleObj name="公式" r:id="rId21" imgW="4864100" imgH="381000" progId="Equation.3">
                  <p:embed/>
                  <p:pic>
                    <p:nvPicPr>
                      <p:cNvPr id="10455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67200"/>
                        <a:ext cx="4864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5533" name="Group 29"/>
          <p:cNvGrpSpPr>
            <a:grpSpLocks/>
          </p:cNvGrpSpPr>
          <p:nvPr/>
        </p:nvGrpSpPr>
        <p:grpSpPr bwMode="auto">
          <a:xfrm>
            <a:off x="2608264" y="5105400"/>
            <a:ext cx="8059737" cy="457200"/>
            <a:chOff x="566" y="3626"/>
            <a:chExt cx="5077" cy="288"/>
          </a:xfrm>
        </p:grpSpPr>
        <p:sp>
          <p:nvSpPr>
            <p:cNvPr id="119828" name="Text Box 30"/>
            <p:cNvSpPr txBox="1">
              <a:spLocks noChangeArrowheads="1"/>
            </p:cNvSpPr>
            <p:nvPr/>
          </p:nvSpPr>
          <p:spPr bwMode="auto">
            <a:xfrm>
              <a:off x="566" y="3626"/>
              <a:ext cx="50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                        独立同分布，其分布函数为         ，此时，  </a:t>
              </a:r>
            </a:p>
          </p:txBody>
        </p:sp>
        <p:graphicFrame>
          <p:nvGraphicFramePr>
            <p:cNvPr id="119829" name="Object 31"/>
            <p:cNvGraphicFramePr>
              <a:graphicFrameLocks noChangeAspect="1"/>
            </p:cNvGraphicFramePr>
            <p:nvPr/>
          </p:nvGraphicFramePr>
          <p:xfrm>
            <a:off x="816" y="3648"/>
            <a:ext cx="11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1765300" imgH="381000" progId="Equation.3">
                    <p:embed/>
                  </p:oleObj>
                </mc:Choice>
                <mc:Fallback>
                  <p:oleObj name="公式" r:id="rId23" imgW="1765300" imgH="381000" progId="Equation.3">
                    <p:embed/>
                    <p:pic>
                      <p:nvPicPr>
                        <p:cNvPr id="11982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648"/>
                          <a:ext cx="11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30" name="Object 32"/>
            <p:cNvGraphicFramePr>
              <a:graphicFrameLocks noChangeAspect="1"/>
            </p:cNvGraphicFramePr>
            <p:nvPr/>
          </p:nvGraphicFramePr>
          <p:xfrm>
            <a:off x="4272" y="3696"/>
            <a:ext cx="4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685800" imgH="342900" progId="Equation.3">
                    <p:embed/>
                  </p:oleObj>
                </mc:Choice>
                <mc:Fallback>
                  <p:oleObj name="公式" r:id="rId24" imgW="685800" imgH="342900" progId="Equation.3">
                    <p:embed/>
                    <p:pic>
                      <p:nvPicPr>
                        <p:cNvPr id="11983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696"/>
                          <a:ext cx="43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5537" name="Text Box 33"/>
          <p:cNvSpPr txBox="1">
            <a:spLocks noChangeArrowheads="1"/>
          </p:cNvSpPr>
          <p:nvPr/>
        </p:nvSpPr>
        <p:spPr bwMode="auto">
          <a:xfrm>
            <a:off x="2151064" y="5562600"/>
            <a:ext cx="3544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随机变量</a:t>
            </a:r>
            <a:r>
              <a:rPr lang="en-US" altLang="zh-CN" i="1"/>
              <a:t>N</a:t>
            </a:r>
            <a:r>
              <a:rPr lang="zh-CN" altLang="en-US"/>
              <a:t>的分布函数为 </a:t>
            </a:r>
          </a:p>
        </p:txBody>
      </p:sp>
      <p:graphicFrame>
        <p:nvGraphicFramePr>
          <p:cNvPr id="1045538" name="Object 34"/>
          <p:cNvGraphicFramePr>
            <a:graphicFrameLocks noChangeAspect="1"/>
          </p:cNvGraphicFramePr>
          <p:nvPr/>
        </p:nvGraphicFramePr>
        <p:xfrm>
          <a:off x="3097213" y="6102350"/>
          <a:ext cx="2425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2425700" imgH="368300" progId="Equation.3">
                  <p:embed/>
                </p:oleObj>
              </mc:Choice>
              <mc:Fallback>
                <p:oleObj name="公式" r:id="rId26" imgW="2425700" imgH="368300" progId="Equation.3">
                  <p:embed/>
                  <p:pic>
                    <p:nvPicPr>
                      <p:cNvPr id="104553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6102350"/>
                        <a:ext cx="2425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39" name="Object 35"/>
          <p:cNvGraphicFramePr>
            <a:graphicFrameLocks noChangeAspect="1"/>
          </p:cNvGraphicFramePr>
          <p:nvPr/>
        </p:nvGraphicFramePr>
        <p:xfrm>
          <a:off x="5562600" y="6096000"/>
          <a:ext cx="198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981200" imgH="406400" progId="Equation.3">
                  <p:embed/>
                </p:oleObj>
              </mc:Choice>
              <mc:Fallback>
                <p:oleObj name="公式" r:id="rId28" imgW="1981200" imgH="406400" progId="Equation.3">
                  <p:embed/>
                  <p:pic>
                    <p:nvPicPr>
                      <p:cNvPr id="104553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6096000"/>
                        <a:ext cx="198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8016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5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5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5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5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5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5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5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5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5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45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4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4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4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45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4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4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13" grpId="0"/>
      <p:bldP spid="10455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Text Box 2"/>
          <p:cNvSpPr txBox="1">
            <a:spLocks noChangeArrowheads="1"/>
          </p:cNvSpPr>
          <p:nvPr/>
        </p:nvSpPr>
        <p:spPr bwMode="auto">
          <a:xfrm>
            <a:off x="1981201" y="914400"/>
            <a:ext cx="4065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一、二维离散型随机变量函数的分布   </a:t>
            </a:r>
          </a:p>
        </p:txBody>
      </p:sp>
      <p:sp>
        <p:nvSpPr>
          <p:cNvPr id="1012739" name="Text Box 3"/>
          <p:cNvSpPr txBox="1">
            <a:spLocks noChangeArrowheads="1"/>
          </p:cNvSpPr>
          <p:nvPr/>
        </p:nvSpPr>
        <p:spPr bwMode="auto">
          <a:xfrm>
            <a:off x="2286000" y="3276600"/>
            <a:ext cx="16321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方法：分两步 </a:t>
            </a:r>
          </a:p>
        </p:txBody>
      </p:sp>
      <p:sp>
        <p:nvSpPr>
          <p:cNvPr id="1012740" name="Text Box 4"/>
          <p:cNvSpPr txBox="1">
            <a:spLocks noChangeArrowheads="1"/>
          </p:cNvSpPr>
          <p:nvPr/>
        </p:nvSpPr>
        <p:spPr bwMode="auto">
          <a:xfrm>
            <a:off x="2819401" y="3886200"/>
            <a:ext cx="3039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、找出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所有可能的取值； </a:t>
            </a:r>
          </a:p>
        </p:txBody>
      </p:sp>
      <p:sp>
        <p:nvSpPr>
          <p:cNvPr id="1012741" name="Text Box 5"/>
          <p:cNvSpPr txBox="1">
            <a:spLocks noChangeArrowheads="1"/>
          </p:cNvSpPr>
          <p:nvPr/>
        </p:nvSpPr>
        <p:spPr bwMode="auto">
          <a:xfrm>
            <a:off x="2819400" y="4419600"/>
            <a:ext cx="5867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、求出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取每一个可能值的概率是多大。</a:t>
            </a:r>
          </a:p>
        </p:txBody>
      </p:sp>
      <p:grpSp>
        <p:nvGrpSpPr>
          <p:cNvPr id="1012742" name="Group 6"/>
          <p:cNvGrpSpPr>
            <a:grpSpLocks/>
          </p:cNvGrpSpPr>
          <p:nvPr/>
        </p:nvGrpSpPr>
        <p:grpSpPr bwMode="auto">
          <a:xfrm>
            <a:off x="2971800" y="1394857"/>
            <a:ext cx="4669971" cy="499034"/>
            <a:chOff x="912" y="1008"/>
            <a:chExt cx="2625" cy="233"/>
          </a:xfrm>
        </p:grpSpPr>
        <p:sp>
          <p:nvSpPr>
            <p:cNvPr id="1012743" name="Text Box 7"/>
            <p:cNvSpPr txBox="1">
              <a:spLocks noChangeArrowheads="1"/>
            </p:cNvSpPr>
            <p:nvPr/>
          </p:nvSpPr>
          <p:spPr bwMode="auto">
            <a:xfrm>
              <a:off x="912" y="1008"/>
              <a:ext cx="26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设二维随机变量           的联合分布律为 </a:t>
              </a:r>
            </a:p>
          </p:txBody>
        </p:sp>
        <p:graphicFrame>
          <p:nvGraphicFramePr>
            <p:cNvPr id="10138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0310256"/>
                </p:ext>
              </p:extLst>
            </p:nvPr>
          </p:nvGraphicFramePr>
          <p:xfrm>
            <a:off x="1878" y="1033"/>
            <a:ext cx="381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837836" imgH="342751" progId="Equation.3">
                    <p:embed/>
                  </p:oleObj>
                </mc:Choice>
                <mc:Fallback>
                  <p:oleObj name="公式" r:id="rId3" imgW="837836" imgH="342751" progId="Equation.3">
                    <p:embed/>
                    <p:pic>
                      <p:nvPicPr>
                        <p:cNvPr id="10138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1033"/>
                          <a:ext cx="381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27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91118"/>
              </p:ext>
            </p:extLst>
          </p:nvPr>
        </p:nvGraphicFramePr>
        <p:xfrm>
          <a:off x="3354977" y="2082546"/>
          <a:ext cx="3150326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921000" imgH="419100" progId="Equation.3">
                  <p:embed/>
                </p:oleObj>
              </mc:Choice>
              <mc:Fallback>
                <p:oleObj name="公式" r:id="rId5" imgW="2921000" imgH="419100" progId="Equation.3">
                  <p:embed/>
                  <p:pic>
                    <p:nvPicPr>
                      <p:cNvPr id="10127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977" y="2082546"/>
                        <a:ext cx="3150326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2746" name="Group 10"/>
          <p:cNvGrpSpPr>
            <a:grpSpLocks/>
          </p:cNvGrpSpPr>
          <p:nvPr/>
        </p:nvGrpSpPr>
        <p:grpSpPr bwMode="auto">
          <a:xfrm>
            <a:off x="2286000" y="2667006"/>
            <a:ext cx="3805238" cy="369888"/>
            <a:chOff x="806" y="2186"/>
            <a:chExt cx="2397" cy="233"/>
          </a:xfrm>
        </p:grpSpPr>
        <p:sp>
          <p:nvSpPr>
            <p:cNvPr id="1012747" name="Text Box 11"/>
            <p:cNvSpPr txBox="1">
              <a:spLocks noChangeArrowheads="1"/>
            </p:cNvSpPr>
            <p:nvPr/>
          </p:nvSpPr>
          <p:spPr bwMode="auto">
            <a:xfrm>
              <a:off x="806" y="2186"/>
              <a:ext cx="23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求随机变量                    的分布律。 </a:t>
              </a:r>
            </a:p>
          </p:txBody>
        </p:sp>
        <p:graphicFrame>
          <p:nvGraphicFramePr>
            <p:cNvPr id="10138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5157140"/>
                </p:ext>
              </p:extLst>
            </p:nvPr>
          </p:nvGraphicFramePr>
          <p:xfrm>
            <a:off x="1615" y="2225"/>
            <a:ext cx="779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574800" imgH="342900" progId="Equation.3">
                    <p:embed/>
                  </p:oleObj>
                </mc:Choice>
                <mc:Fallback>
                  <p:oleObj name="公式" r:id="rId7" imgW="1574800" imgH="342900" progId="Equation.3">
                    <p:embed/>
                    <p:pic>
                      <p:nvPicPr>
                        <p:cNvPr id="10138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" y="2225"/>
                          <a:ext cx="779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188889"/>
              </p:ext>
            </p:extLst>
          </p:nvPr>
        </p:nvGraphicFramePr>
        <p:xfrm>
          <a:off x="7145202" y="2159000"/>
          <a:ext cx="440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06760" imgH="393480" progId="Equation.DSMT4">
                  <p:embed/>
                </p:oleObj>
              </mc:Choice>
              <mc:Fallback>
                <p:oleObj name="Equation" r:id="rId9" imgW="4406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45202" y="2159000"/>
                        <a:ext cx="4406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616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2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12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1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1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739" grpId="0"/>
      <p:bldP spid="1012740" grpId="0"/>
      <p:bldP spid="10127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3276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7315" name="Rectangle 3" descr="羊皮纸"/>
          <p:cNvSpPr>
            <a:spLocks noChangeArrowheads="1"/>
          </p:cNvSpPr>
          <p:nvPr/>
        </p:nvSpPr>
        <p:spPr bwMode="auto">
          <a:xfrm>
            <a:off x="1676400" y="152400"/>
            <a:ext cx="8839200" cy="29718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752600" y="152401"/>
            <a:ext cx="8534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</a:rPr>
              <a:t>例</a:t>
            </a:r>
            <a:r>
              <a:rPr lang="en-US" altLang="zh-CN">
                <a:solidFill>
                  <a:srgbClr val="0033CC"/>
                </a:solidFill>
              </a:rPr>
              <a:t>1</a:t>
            </a:r>
            <a:r>
              <a:rPr lang="en-US" altLang="zh-CN"/>
              <a:t> </a:t>
            </a:r>
            <a:r>
              <a:rPr lang="zh-CN" altLang="en-US"/>
              <a:t>某系统</a:t>
            </a:r>
            <a:r>
              <a:rPr lang="en-US" altLang="zh-CN"/>
              <a:t>L</a:t>
            </a:r>
            <a:r>
              <a:rPr lang="zh-CN" altLang="en-US"/>
              <a:t>由两个子系统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联接组成</a:t>
            </a:r>
            <a:r>
              <a:rPr lang="en-US" altLang="zh-CN"/>
              <a:t>,</a:t>
            </a:r>
            <a:r>
              <a:rPr lang="zh-CN" altLang="en-US"/>
              <a:t>联接的方式有三种</a:t>
            </a:r>
            <a:r>
              <a:rPr lang="en-US" altLang="zh-CN"/>
              <a:t>(1)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串联</a:t>
            </a:r>
            <a:r>
              <a:rPr lang="en-US" altLang="zh-CN"/>
              <a:t>;(</a:t>
            </a:r>
            <a:r>
              <a:rPr lang="en-US" altLang="zh-CN" i="1"/>
              <a:t>2</a:t>
            </a:r>
            <a:r>
              <a:rPr lang="en-US" altLang="zh-CN"/>
              <a:t>)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并联</a:t>
            </a:r>
            <a:r>
              <a:rPr lang="en-US" altLang="zh-CN"/>
              <a:t>;(3)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一个工作一个备用</a:t>
            </a:r>
            <a:r>
              <a:rPr lang="en-US" altLang="zh-CN"/>
              <a:t>.</a:t>
            </a:r>
            <a:r>
              <a:rPr lang="zh-CN" altLang="en-US"/>
              <a:t>已知子系统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zh-CN" altLang="en-US"/>
              <a:t>的寿命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zh-CN" altLang="en-US"/>
              <a:t>均服从指数分布</a:t>
            </a:r>
            <a:r>
              <a:rPr lang="en-US" altLang="zh-CN"/>
              <a:t>,</a:t>
            </a:r>
            <a:r>
              <a:rPr lang="zh-CN" altLang="en-US"/>
              <a:t>其概率密度分别为 </a:t>
            </a:r>
          </a:p>
        </p:txBody>
      </p:sp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2514600" y="1295400"/>
          <a:ext cx="293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933700" imgH="889000" progId="Equation.3">
                  <p:embed/>
                </p:oleObj>
              </mc:Choice>
              <mc:Fallback>
                <p:oleObj name="公式" r:id="rId5" imgW="2933700" imgH="889000" progId="Equation.3">
                  <p:embed/>
                  <p:pic>
                    <p:nvPicPr>
                      <p:cNvPr id="1208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95400"/>
                        <a:ext cx="2933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6096000" y="1295400"/>
          <a:ext cx="289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895600" imgH="889000" progId="Equation.3">
                  <p:embed/>
                </p:oleObj>
              </mc:Choice>
              <mc:Fallback>
                <p:oleObj name="公式" r:id="rId7" imgW="2895600" imgH="889000" progId="Equation.3">
                  <p:embed/>
                  <p:pic>
                    <p:nvPicPr>
                      <p:cNvPr id="1208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95400"/>
                        <a:ext cx="289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1770064" y="2174875"/>
            <a:ext cx="346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其中常数                     且  </a:t>
            </a:r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3124200" y="2286000"/>
          <a:ext cx="1447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447800" imgH="330200" progId="Equation.3">
                  <p:embed/>
                </p:oleObj>
              </mc:Choice>
              <mc:Fallback>
                <p:oleObj name="公式" r:id="rId9" imgW="1447800" imgH="330200" progId="Equation.3">
                  <p:embed/>
                  <p:pic>
                    <p:nvPicPr>
                      <p:cNvPr id="1208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86000"/>
                        <a:ext cx="1447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5105400" y="2286000"/>
          <a:ext cx="736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736600" imgH="279400" progId="Equation.3">
                  <p:embed/>
                </p:oleObj>
              </mc:Choice>
              <mc:Fallback>
                <p:oleObj name="公式" r:id="rId11" imgW="736600" imgH="279400" progId="Equation.3">
                  <p:embed/>
                  <p:pic>
                    <p:nvPicPr>
                      <p:cNvPr id="1208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86000"/>
                        <a:ext cx="736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1828800" y="2590800"/>
            <a:ext cx="8237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设系统</a:t>
            </a:r>
            <a:r>
              <a:rPr lang="en-US" altLang="zh-CN"/>
              <a:t>L</a:t>
            </a:r>
            <a:r>
              <a:rPr lang="zh-CN" altLang="en-US"/>
              <a:t>的寿命为</a:t>
            </a:r>
            <a:r>
              <a:rPr lang="en-US" altLang="zh-CN" i="1"/>
              <a:t>Z</a:t>
            </a:r>
            <a:r>
              <a:rPr lang="en-US" altLang="zh-CN"/>
              <a:t>,</a:t>
            </a:r>
            <a:r>
              <a:rPr lang="zh-CN" altLang="en-US"/>
              <a:t>分别求三种情况下</a:t>
            </a:r>
            <a:r>
              <a:rPr lang="en-US" altLang="zh-CN"/>
              <a:t>,L</a:t>
            </a:r>
            <a:r>
              <a:rPr lang="zh-CN" altLang="en-US"/>
              <a:t>的寿命</a:t>
            </a:r>
            <a:r>
              <a:rPr lang="en-US" altLang="zh-CN" i="1"/>
              <a:t>Z</a:t>
            </a:r>
            <a:r>
              <a:rPr lang="zh-CN" altLang="en-US"/>
              <a:t>的概率密度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278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2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7493" name="Rectangle 5"/>
          <p:cNvSpPr>
            <a:spLocks noChangeArrowheads="1"/>
          </p:cNvSpPr>
          <p:nvPr/>
        </p:nvSpPr>
        <p:spPr bwMode="auto">
          <a:xfrm>
            <a:off x="1676400" y="152400"/>
            <a:ext cx="8839200" cy="12954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04" name="Text Box 6"/>
          <p:cNvSpPr txBox="1">
            <a:spLocks noChangeArrowheads="1"/>
          </p:cNvSpPr>
          <p:nvPr/>
        </p:nvSpPr>
        <p:spPr bwMode="auto">
          <a:xfrm>
            <a:off x="1828800" y="304800"/>
            <a:ext cx="906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CC"/>
                </a:solidFill>
              </a:rPr>
              <a:t>例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en-US" altLang="zh-CN" dirty="0"/>
              <a:t>  </a:t>
            </a:r>
            <a:r>
              <a:rPr lang="zh-CN" altLang="en-US" dirty="0"/>
              <a:t>已知        相互独立，分别服从参数为    及    的泊松分布，</a:t>
            </a:r>
          </a:p>
        </p:txBody>
      </p:sp>
      <p:graphicFrame>
        <p:nvGraphicFramePr>
          <p:cNvPr id="102405" name="Object 7"/>
          <p:cNvGraphicFramePr>
            <a:graphicFrameLocks noChangeAspect="1"/>
          </p:cNvGraphicFramePr>
          <p:nvPr/>
        </p:nvGraphicFramePr>
        <p:xfrm>
          <a:off x="3276600" y="381000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95085" imgH="330057" progId="Equation.3">
                  <p:embed/>
                </p:oleObj>
              </mc:Choice>
              <mc:Fallback>
                <p:oleObj name="公式" r:id="rId3" imgW="495085" imgH="330057" progId="Equation.3">
                  <p:embed/>
                  <p:pic>
                    <p:nvPicPr>
                      <p:cNvPr id="10240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"/>
                        <a:ext cx="495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8"/>
          <p:cNvGraphicFramePr>
            <a:graphicFrameLocks noChangeAspect="1"/>
          </p:cNvGraphicFramePr>
          <p:nvPr/>
        </p:nvGraphicFramePr>
        <p:xfrm>
          <a:off x="7467600" y="381000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91973" imgH="368140" progId="Equation.3">
                  <p:embed/>
                </p:oleObj>
              </mc:Choice>
              <mc:Fallback>
                <p:oleObj name="公式" r:id="rId5" imgW="291973" imgH="368140" progId="Equation.3">
                  <p:embed/>
                  <p:pic>
                    <p:nvPicPr>
                      <p:cNvPr id="10240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81000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9"/>
          <p:cNvGraphicFramePr>
            <a:graphicFrameLocks noChangeAspect="1"/>
          </p:cNvGraphicFramePr>
          <p:nvPr/>
        </p:nvGraphicFramePr>
        <p:xfrm>
          <a:off x="8077200" y="381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04668" imgH="368140" progId="Equation.3">
                  <p:embed/>
                </p:oleObj>
              </mc:Choice>
              <mc:Fallback>
                <p:oleObj name="公式" r:id="rId7" imgW="304668" imgH="368140" progId="Equation.3">
                  <p:embed/>
                  <p:pic>
                    <p:nvPicPr>
                      <p:cNvPr id="10240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81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10"/>
          <p:cNvGraphicFramePr>
            <a:graphicFrameLocks noChangeAspect="1"/>
          </p:cNvGraphicFramePr>
          <p:nvPr/>
        </p:nvGraphicFramePr>
        <p:xfrm>
          <a:off x="2438400" y="838200"/>
          <a:ext cx="1320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20800" imgH="368300" progId="Equation.3">
                  <p:embed/>
                </p:oleObj>
              </mc:Choice>
              <mc:Fallback>
                <p:oleObj name="公式" r:id="rId9" imgW="1320800" imgH="368300" progId="Equation.3">
                  <p:embed/>
                  <p:pic>
                    <p:nvPicPr>
                      <p:cNvPr id="10240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38200"/>
                        <a:ext cx="1320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11"/>
          <p:cNvGraphicFramePr>
            <a:graphicFrameLocks noChangeAspect="1"/>
          </p:cNvGraphicFramePr>
          <p:nvPr/>
        </p:nvGraphicFramePr>
        <p:xfrm>
          <a:off x="3886200" y="838200"/>
          <a:ext cx="1333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333500" imgH="368300" progId="Equation.3">
                  <p:embed/>
                </p:oleObj>
              </mc:Choice>
              <mc:Fallback>
                <p:oleObj name="公式" r:id="rId11" imgW="1333500" imgH="368300" progId="Equation.3">
                  <p:embed/>
                  <p:pic>
                    <p:nvPicPr>
                      <p:cNvPr id="10240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838200"/>
                        <a:ext cx="1333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10" name="Group 12"/>
          <p:cNvGrpSpPr>
            <a:grpSpLocks/>
          </p:cNvGrpSpPr>
          <p:nvPr/>
        </p:nvGrpSpPr>
        <p:grpSpPr bwMode="auto">
          <a:xfrm>
            <a:off x="5334001" y="762000"/>
            <a:ext cx="3749675" cy="457200"/>
            <a:chOff x="2486" y="2282"/>
            <a:chExt cx="2362" cy="288"/>
          </a:xfrm>
        </p:grpSpPr>
        <p:sp>
          <p:nvSpPr>
            <p:cNvPr id="102427" name="Text Box 13"/>
            <p:cNvSpPr txBox="1">
              <a:spLocks noChangeArrowheads="1"/>
            </p:cNvSpPr>
            <p:nvPr/>
          </p:nvSpPr>
          <p:spPr bwMode="auto">
            <a:xfrm>
              <a:off x="2486" y="2282"/>
              <a:ext cx="2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试求                的分布律。</a:t>
              </a:r>
            </a:p>
          </p:txBody>
        </p:sp>
        <p:graphicFrame>
          <p:nvGraphicFramePr>
            <p:cNvPr id="102428" name="Object 14"/>
            <p:cNvGraphicFramePr>
              <a:graphicFrameLocks noChangeAspect="1"/>
            </p:cNvGraphicFramePr>
            <p:nvPr/>
          </p:nvGraphicFramePr>
          <p:xfrm>
            <a:off x="2928" y="2352"/>
            <a:ext cx="7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193800" imgH="330200" progId="Equation.3">
                    <p:embed/>
                  </p:oleObj>
                </mc:Choice>
                <mc:Fallback>
                  <p:oleObj name="公式" r:id="rId13" imgW="1193800" imgH="330200" progId="Equation.3">
                    <p:embed/>
                    <p:pic>
                      <p:nvPicPr>
                        <p:cNvPr id="10242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352"/>
                          <a:ext cx="75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11" name="Text Box 15"/>
          <p:cNvSpPr txBox="1">
            <a:spLocks noChangeArrowheads="1"/>
          </p:cNvSpPr>
          <p:nvPr/>
        </p:nvSpPr>
        <p:spPr bwMode="auto">
          <a:xfrm>
            <a:off x="1981201" y="7620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即</a:t>
            </a:r>
          </a:p>
        </p:txBody>
      </p:sp>
      <p:graphicFrame>
        <p:nvGraphicFramePr>
          <p:cNvPr id="1087504" name="Object 16"/>
          <p:cNvGraphicFramePr>
            <a:graphicFrameLocks noChangeAspect="1"/>
          </p:cNvGraphicFramePr>
          <p:nvPr/>
        </p:nvGraphicFramePr>
        <p:xfrm>
          <a:off x="3124200" y="1752600"/>
          <a:ext cx="2273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273300" imgH="762000" progId="Equation.3">
                  <p:embed/>
                </p:oleObj>
              </mc:Choice>
              <mc:Fallback>
                <p:oleObj name="公式" r:id="rId15" imgW="2273300" imgH="762000" progId="Equation.3">
                  <p:embed/>
                  <p:pic>
                    <p:nvPicPr>
                      <p:cNvPr id="10875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2733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505" name="Object 17"/>
          <p:cNvGraphicFramePr>
            <a:graphicFrameLocks noChangeAspect="1"/>
          </p:cNvGraphicFramePr>
          <p:nvPr/>
        </p:nvGraphicFramePr>
        <p:xfrm>
          <a:off x="6096000" y="1752600"/>
          <a:ext cx="2235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235200" imgH="762000" progId="Equation.3">
                  <p:embed/>
                </p:oleObj>
              </mc:Choice>
              <mc:Fallback>
                <p:oleObj name="公式" r:id="rId17" imgW="2235200" imgH="762000" progId="Equation.3">
                  <p:embed/>
                  <p:pic>
                    <p:nvPicPr>
                      <p:cNvPr id="10875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52600"/>
                        <a:ext cx="2235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506" name="Object 18"/>
          <p:cNvGraphicFramePr>
            <a:graphicFrameLocks noChangeAspect="1"/>
          </p:cNvGraphicFramePr>
          <p:nvPr/>
        </p:nvGraphicFramePr>
        <p:xfrm>
          <a:off x="2590800" y="2667000"/>
          <a:ext cx="3009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3009900" imgH="330200" progId="Equation.3">
                  <p:embed/>
                </p:oleObj>
              </mc:Choice>
              <mc:Fallback>
                <p:oleObj name="公式" r:id="rId19" imgW="3009900" imgH="330200" progId="Equation.3">
                  <p:embed/>
                  <p:pic>
                    <p:nvPicPr>
                      <p:cNvPr id="10875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67000"/>
                        <a:ext cx="3009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507" name="Text Box 19"/>
          <p:cNvSpPr txBox="1">
            <a:spLocks noChangeArrowheads="1"/>
          </p:cNvSpPr>
          <p:nvPr/>
        </p:nvSpPr>
        <p:spPr bwMode="auto">
          <a:xfrm>
            <a:off x="1981200" y="1905001"/>
            <a:ext cx="647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解  </a:t>
            </a:r>
          </a:p>
        </p:txBody>
      </p:sp>
      <p:graphicFrame>
        <p:nvGraphicFramePr>
          <p:cNvPr id="1087508" name="Object 20"/>
          <p:cNvGraphicFramePr>
            <a:graphicFrameLocks noChangeAspect="1"/>
          </p:cNvGraphicFramePr>
          <p:nvPr/>
        </p:nvGraphicFramePr>
        <p:xfrm>
          <a:off x="3810000" y="3048000"/>
          <a:ext cx="2882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2882900" imgH="825500" progId="Equation.3">
                  <p:embed/>
                </p:oleObj>
              </mc:Choice>
              <mc:Fallback>
                <p:oleObj name="公式" r:id="rId21" imgW="2882900" imgH="825500" progId="Equation.3">
                  <p:embed/>
                  <p:pic>
                    <p:nvPicPr>
                      <p:cNvPr id="10875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0"/>
                        <a:ext cx="2882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509" name="Object 21"/>
          <p:cNvGraphicFramePr>
            <a:graphicFrameLocks noChangeAspect="1"/>
          </p:cNvGraphicFramePr>
          <p:nvPr/>
        </p:nvGraphicFramePr>
        <p:xfrm>
          <a:off x="3810000" y="4038600"/>
          <a:ext cx="334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3340100" imgH="838200" progId="Equation.3">
                  <p:embed/>
                </p:oleObj>
              </mc:Choice>
              <mc:Fallback>
                <p:oleObj name="公式" r:id="rId23" imgW="3340100" imgH="838200" progId="Equation.3">
                  <p:embed/>
                  <p:pic>
                    <p:nvPicPr>
                      <p:cNvPr id="10875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038600"/>
                        <a:ext cx="334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510" name="Object 22"/>
          <p:cNvGraphicFramePr>
            <a:graphicFrameLocks noChangeAspect="1"/>
          </p:cNvGraphicFramePr>
          <p:nvPr/>
        </p:nvGraphicFramePr>
        <p:xfrm>
          <a:off x="3810000" y="5029200"/>
          <a:ext cx="2413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2413000" imgH="774700" progId="Equation.3">
                  <p:embed/>
                </p:oleObj>
              </mc:Choice>
              <mc:Fallback>
                <p:oleObj name="公式" r:id="rId25" imgW="2413000" imgH="774700" progId="Equation.3">
                  <p:embed/>
                  <p:pic>
                    <p:nvPicPr>
                      <p:cNvPr id="10875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029200"/>
                        <a:ext cx="2413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7511" name="Group 23"/>
          <p:cNvGrpSpPr>
            <a:grpSpLocks/>
          </p:cNvGrpSpPr>
          <p:nvPr/>
        </p:nvGrpSpPr>
        <p:grpSpPr bwMode="auto">
          <a:xfrm>
            <a:off x="2057400" y="6019800"/>
            <a:ext cx="6400800" cy="457200"/>
            <a:chOff x="768" y="2976"/>
            <a:chExt cx="4032" cy="288"/>
          </a:xfrm>
        </p:grpSpPr>
        <p:sp>
          <p:nvSpPr>
            <p:cNvPr id="102422" name="Text Box 24"/>
            <p:cNvSpPr txBox="1">
              <a:spLocks noChangeArrowheads="1"/>
            </p:cNvSpPr>
            <p:nvPr/>
          </p:nvSpPr>
          <p:spPr bwMode="auto">
            <a:xfrm>
              <a:off x="768" y="2976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即 </a:t>
              </a:r>
            </a:p>
          </p:txBody>
        </p:sp>
        <p:graphicFrame>
          <p:nvGraphicFramePr>
            <p:cNvPr id="102423" name="Object 25"/>
            <p:cNvGraphicFramePr>
              <a:graphicFrameLocks noChangeAspect="1"/>
            </p:cNvGraphicFramePr>
            <p:nvPr/>
          </p:nvGraphicFramePr>
          <p:xfrm>
            <a:off x="1008" y="3024"/>
            <a:ext cx="7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1193800" imgH="330200" progId="Equation.3">
                    <p:embed/>
                  </p:oleObj>
                </mc:Choice>
                <mc:Fallback>
                  <p:oleObj name="公式" r:id="rId27" imgW="1193800" imgH="330200" progId="Equation.3">
                    <p:embed/>
                    <p:pic>
                      <p:nvPicPr>
                        <p:cNvPr id="10242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024"/>
                          <a:ext cx="75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24" name="Group 26"/>
            <p:cNvGrpSpPr>
              <a:grpSpLocks/>
            </p:cNvGrpSpPr>
            <p:nvPr/>
          </p:nvGrpSpPr>
          <p:grpSpPr bwMode="auto">
            <a:xfrm>
              <a:off x="1728" y="2976"/>
              <a:ext cx="3072" cy="288"/>
              <a:chOff x="1296" y="3504"/>
              <a:chExt cx="3072" cy="288"/>
            </a:xfrm>
          </p:grpSpPr>
          <p:sp>
            <p:nvSpPr>
              <p:cNvPr id="102425" name="Text Box 27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30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服从参数为           的泊松分布。</a:t>
                </a:r>
              </a:p>
            </p:txBody>
          </p:sp>
          <p:graphicFrame>
            <p:nvGraphicFramePr>
              <p:cNvPr id="102426" name="Object 28"/>
              <p:cNvGraphicFramePr>
                <a:graphicFrameLocks noChangeAspect="1"/>
              </p:cNvGraphicFramePr>
              <p:nvPr/>
            </p:nvGraphicFramePr>
            <p:xfrm>
              <a:off x="2304" y="3552"/>
              <a:ext cx="54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9" imgW="863225" imgH="368140" progId="Equation.3">
                      <p:embed/>
                    </p:oleObj>
                  </mc:Choice>
                  <mc:Fallback>
                    <p:oleObj name="公式" r:id="rId29" imgW="863225" imgH="368140" progId="Equation.3">
                      <p:embed/>
                      <p:pic>
                        <p:nvPicPr>
                          <p:cNvPr id="102426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3552"/>
                            <a:ext cx="544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87517" name="Text Box 29"/>
          <p:cNvSpPr txBox="1">
            <a:spLocks noChangeArrowheads="1"/>
          </p:cNvSpPr>
          <p:nvPr/>
        </p:nvSpPr>
        <p:spPr bwMode="auto">
          <a:xfrm>
            <a:off x="2590800" y="1905001"/>
            <a:ext cx="647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由  </a:t>
            </a:r>
          </a:p>
        </p:txBody>
      </p:sp>
      <p:sp>
        <p:nvSpPr>
          <p:cNvPr id="1087518" name="Text Box 30"/>
          <p:cNvSpPr txBox="1">
            <a:spLocks noChangeArrowheads="1"/>
          </p:cNvSpPr>
          <p:nvPr/>
        </p:nvSpPr>
        <p:spPr bwMode="auto">
          <a:xfrm>
            <a:off x="1981201" y="2590800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有 </a:t>
            </a:r>
          </a:p>
        </p:txBody>
      </p:sp>
    </p:spTree>
    <p:extLst>
      <p:ext uri="{BB962C8B-B14F-4D97-AF65-F5344CB8AC3E}">
        <p14:creationId xmlns:p14="http://schemas.microsoft.com/office/powerpoint/2010/main" val="64885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7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7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7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8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7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7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87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7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87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87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7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7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2000"/>
                                        <p:tgtEl>
                                          <p:spTgt spid="108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7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7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7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7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7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7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8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8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87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87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87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87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507" grpId="0"/>
      <p:bldP spid="1087517" grpId="0"/>
      <p:bldP spid="10875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40" name="Rectangle 4"/>
          <p:cNvSpPr>
            <a:spLocks noChangeArrowheads="1"/>
          </p:cNvSpPr>
          <p:nvPr/>
        </p:nvSpPr>
        <p:spPr bwMode="auto">
          <a:xfrm>
            <a:off x="2057400" y="3048000"/>
            <a:ext cx="8001000" cy="1828800"/>
          </a:xfrm>
          <a:prstGeom prst="rect">
            <a:avLst/>
          </a:prstGeom>
          <a:solidFill>
            <a:srgbClr val="FFFFCC"/>
          </a:solidFill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9541" name="Rectangle 5"/>
          <p:cNvSpPr>
            <a:spLocks noChangeArrowheads="1"/>
          </p:cNvSpPr>
          <p:nvPr/>
        </p:nvSpPr>
        <p:spPr bwMode="auto">
          <a:xfrm>
            <a:off x="2057400" y="609600"/>
            <a:ext cx="8001000" cy="1676400"/>
          </a:xfrm>
          <a:prstGeom prst="rect">
            <a:avLst/>
          </a:prstGeom>
          <a:solidFill>
            <a:srgbClr val="FFFFCC"/>
          </a:solidFill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9542" name="Text Box 6"/>
          <p:cNvSpPr txBox="1">
            <a:spLocks noChangeArrowheads="1"/>
          </p:cNvSpPr>
          <p:nvPr/>
        </p:nvSpPr>
        <p:spPr bwMode="auto">
          <a:xfrm>
            <a:off x="2209801" y="762000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结论</a:t>
            </a:r>
            <a:r>
              <a:rPr lang="en-US" altLang="zh-CN">
                <a:solidFill>
                  <a:srgbClr val="0000CC"/>
                </a:solidFill>
              </a:rPr>
              <a:t>:  </a:t>
            </a:r>
          </a:p>
        </p:txBody>
      </p:sp>
      <p:grpSp>
        <p:nvGrpSpPr>
          <p:cNvPr id="1089543" name="Group 7"/>
          <p:cNvGrpSpPr>
            <a:grpSpLocks/>
          </p:cNvGrpSpPr>
          <p:nvPr/>
        </p:nvGrpSpPr>
        <p:grpSpPr bwMode="auto">
          <a:xfrm>
            <a:off x="3124201" y="762002"/>
            <a:ext cx="5235575" cy="461963"/>
            <a:chOff x="1094" y="794"/>
            <a:chExt cx="3298" cy="291"/>
          </a:xfrm>
        </p:grpSpPr>
        <p:sp>
          <p:nvSpPr>
            <p:cNvPr id="103436" name="Text Box 8"/>
            <p:cNvSpPr txBox="1">
              <a:spLocks noChangeArrowheads="1"/>
            </p:cNvSpPr>
            <p:nvPr/>
          </p:nvSpPr>
          <p:spPr bwMode="auto">
            <a:xfrm>
              <a:off x="1094" y="794"/>
              <a:ext cx="17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       相互独立</a:t>
              </a:r>
              <a:r>
                <a:rPr lang="en-US" altLang="zh-CN"/>
                <a:t>,</a:t>
              </a:r>
              <a:r>
                <a:rPr lang="zh-CN" altLang="en-US"/>
                <a:t>且  </a:t>
              </a:r>
            </a:p>
          </p:txBody>
        </p:sp>
        <p:graphicFrame>
          <p:nvGraphicFramePr>
            <p:cNvPr id="103437" name="Object 9"/>
            <p:cNvGraphicFramePr>
              <a:graphicFrameLocks noChangeAspect="1"/>
            </p:cNvGraphicFramePr>
            <p:nvPr/>
          </p:nvGraphicFramePr>
          <p:xfrm>
            <a:off x="1344" y="816"/>
            <a:ext cx="3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495085" imgH="330057" progId="Equation.3">
                    <p:embed/>
                  </p:oleObj>
                </mc:Choice>
                <mc:Fallback>
                  <p:oleObj name="公式" r:id="rId3" imgW="495085" imgH="330057" progId="Equation.3">
                    <p:embed/>
                    <p:pic>
                      <p:nvPicPr>
                        <p:cNvPr id="10343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816"/>
                          <a:ext cx="3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8" name="Object 10"/>
            <p:cNvGraphicFramePr>
              <a:graphicFrameLocks noChangeAspect="1"/>
            </p:cNvGraphicFramePr>
            <p:nvPr/>
          </p:nvGraphicFramePr>
          <p:xfrm>
            <a:off x="2688" y="816"/>
            <a:ext cx="8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320800" imgH="368300" progId="Equation.3">
                    <p:embed/>
                  </p:oleObj>
                </mc:Choice>
                <mc:Fallback>
                  <p:oleObj name="公式" r:id="rId5" imgW="1320800" imgH="368300" progId="Equation.3">
                    <p:embed/>
                    <p:pic>
                      <p:nvPicPr>
                        <p:cNvPr id="10343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816"/>
                          <a:ext cx="83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9" name="Object 11"/>
            <p:cNvGraphicFramePr>
              <a:graphicFrameLocks noChangeAspect="1"/>
            </p:cNvGraphicFramePr>
            <p:nvPr/>
          </p:nvGraphicFramePr>
          <p:xfrm>
            <a:off x="3552" y="816"/>
            <a:ext cx="8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333500" imgH="368300" progId="Equation.3">
                    <p:embed/>
                  </p:oleObj>
                </mc:Choice>
                <mc:Fallback>
                  <p:oleObj name="公式" r:id="rId7" imgW="1333500" imgH="368300" progId="Equation.3">
                    <p:embed/>
                    <p:pic>
                      <p:nvPicPr>
                        <p:cNvPr id="10343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816"/>
                          <a:ext cx="8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9548" name="Object 12"/>
          <p:cNvGraphicFramePr>
            <a:graphicFrameLocks noChangeAspect="1"/>
          </p:cNvGraphicFramePr>
          <p:nvPr/>
        </p:nvGraphicFramePr>
        <p:xfrm>
          <a:off x="3276600" y="1447800"/>
          <a:ext cx="2692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692400" imgH="368300" progId="Equation.3">
                  <p:embed/>
                </p:oleObj>
              </mc:Choice>
              <mc:Fallback>
                <p:oleObj name="公式" r:id="rId9" imgW="2692400" imgH="368300" progId="Equation.3">
                  <p:embed/>
                  <p:pic>
                    <p:nvPicPr>
                      <p:cNvPr id="10895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47800"/>
                        <a:ext cx="2692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49" name="Text Box 13"/>
          <p:cNvSpPr txBox="1">
            <a:spLocks noChangeArrowheads="1"/>
          </p:cNvSpPr>
          <p:nvPr/>
        </p:nvSpPr>
        <p:spPr bwMode="auto">
          <a:xfrm>
            <a:off x="2209801" y="3276601"/>
            <a:ext cx="957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推广  </a:t>
            </a:r>
          </a:p>
        </p:txBody>
      </p:sp>
      <p:grpSp>
        <p:nvGrpSpPr>
          <p:cNvPr id="1089550" name="Group 14"/>
          <p:cNvGrpSpPr>
            <a:grpSpLocks/>
          </p:cNvGrpSpPr>
          <p:nvPr/>
        </p:nvGrpSpPr>
        <p:grpSpPr bwMode="auto">
          <a:xfrm>
            <a:off x="3124200" y="3352800"/>
            <a:ext cx="6413500" cy="393700"/>
            <a:chOff x="1056" y="2064"/>
            <a:chExt cx="4040" cy="248"/>
          </a:xfrm>
        </p:grpSpPr>
        <p:graphicFrame>
          <p:nvGraphicFramePr>
            <p:cNvPr id="103434" name="Object 15"/>
            <p:cNvGraphicFramePr>
              <a:graphicFrameLocks noChangeAspect="1"/>
            </p:cNvGraphicFramePr>
            <p:nvPr/>
          </p:nvGraphicFramePr>
          <p:xfrm>
            <a:off x="1056" y="2064"/>
            <a:ext cx="20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3263900" imgH="393700" progId="Equation.3">
                    <p:embed/>
                  </p:oleObj>
                </mc:Choice>
                <mc:Fallback>
                  <p:oleObj name="公式" r:id="rId11" imgW="3263900" imgH="393700" progId="Equation.3">
                    <p:embed/>
                    <p:pic>
                      <p:nvPicPr>
                        <p:cNvPr id="10343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064"/>
                          <a:ext cx="20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5" name="Object 16"/>
            <p:cNvGraphicFramePr>
              <a:graphicFrameLocks noChangeAspect="1"/>
            </p:cNvGraphicFramePr>
            <p:nvPr/>
          </p:nvGraphicFramePr>
          <p:xfrm>
            <a:off x="3120" y="2064"/>
            <a:ext cx="19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3136900" imgH="393700" progId="Equation.3">
                    <p:embed/>
                  </p:oleObj>
                </mc:Choice>
                <mc:Fallback>
                  <p:oleObj name="公式" r:id="rId13" imgW="3136900" imgH="393700" progId="Equation.3">
                    <p:embed/>
                    <p:pic>
                      <p:nvPicPr>
                        <p:cNvPr id="10343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064"/>
                          <a:ext cx="19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9553" name="Object 17"/>
          <p:cNvGraphicFramePr>
            <a:graphicFrameLocks noChangeAspect="1"/>
          </p:cNvGraphicFramePr>
          <p:nvPr/>
        </p:nvGraphicFramePr>
        <p:xfrm>
          <a:off x="3124200" y="3886200"/>
          <a:ext cx="2578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578100" imgH="812800" progId="Equation.3">
                  <p:embed/>
                </p:oleObj>
              </mc:Choice>
              <mc:Fallback>
                <p:oleObj name="公式" r:id="rId15" imgW="2578100" imgH="812800" progId="Equation.3">
                  <p:embed/>
                  <p:pic>
                    <p:nvPicPr>
                      <p:cNvPr id="10895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86200"/>
                        <a:ext cx="25781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737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7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9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8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08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9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9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9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9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89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9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9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9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40" grpId="0" animBg="1"/>
      <p:bldP spid="1089541" grpId="0" animBg="1"/>
      <p:bldP spid="1089542" grpId="0"/>
      <p:bldP spid="10895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Text Box 2"/>
          <p:cNvSpPr txBox="1">
            <a:spLocks noChangeArrowheads="1"/>
          </p:cNvSpPr>
          <p:nvPr/>
        </p:nvSpPr>
        <p:spPr bwMode="auto">
          <a:xfrm>
            <a:off x="1981201" y="762000"/>
            <a:ext cx="4065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二、二维连续型随机变量函数的分布   </a:t>
            </a:r>
          </a:p>
        </p:txBody>
      </p:sp>
      <p:grpSp>
        <p:nvGrpSpPr>
          <p:cNvPr id="1014787" name="Group 3"/>
          <p:cNvGrpSpPr>
            <a:grpSpLocks/>
          </p:cNvGrpSpPr>
          <p:nvPr/>
        </p:nvGrpSpPr>
        <p:grpSpPr bwMode="auto">
          <a:xfrm>
            <a:off x="2667001" y="1295401"/>
            <a:ext cx="4916488" cy="374650"/>
            <a:chOff x="662" y="1610"/>
            <a:chExt cx="3097" cy="236"/>
          </a:xfrm>
        </p:grpSpPr>
        <p:sp>
          <p:nvSpPr>
            <p:cNvPr id="1014788" name="Text Box 4"/>
            <p:cNvSpPr txBox="1">
              <a:spLocks noChangeArrowheads="1"/>
            </p:cNvSpPr>
            <p:nvPr/>
          </p:nvSpPr>
          <p:spPr bwMode="auto">
            <a:xfrm>
              <a:off x="662" y="1610"/>
              <a:ext cx="30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设二维随机变量           的联合密度为            ， </a:t>
              </a:r>
            </a:p>
          </p:txBody>
        </p:sp>
        <p:graphicFrame>
          <p:nvGraphicFramePr>
            <p:cNvPr id="10446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652948"/>
                </p:ext>
              </p:extLst>
            </p:nvPr>
          </p:nvGraphicFramePr>
          <p:xfrm>
            <a:off x="1739" y="1630"/>
            <a:ext cx="37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837836" imgH="342751" progId="Equation.3">
                    <p:embed/>
                  </p:oleObj>
                </mc:Choice>
                <mc:Fallback>
                  <p:oleObj name="公式" r:id="rId3" imgW="837836" imgH="342751" progId="Equation.3">
                    <p:embed/>
                    <p:pic>
                      <p:nvPicPr>
                        <p:cNvPr id="10446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" y="1630"/>
                          <a:ext cx="37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5381488"/>
                </p:ext>
              </p:extLst>
            </p:nvPr>
          </p:nvGraphicFramePr>
          <p:xfrm>
            <a:off x="3022" y="1619"/>
            <a:ext cx="4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977476" imgH="342751" progId="Equation.3">
                    <p:embed/>
                  </p:oleObj>
                </mc:Choice>
                <mc:Fallback>
                  <p:oleObj name="公式" r:id="rId5" imgW="977476" imgH="342751" progId="Equation.3">
                    <p:embed/>
                    <p:pic>
                      <p:nvPicPr>
                        <p:cNvPr id="10446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2" y="1619"/>
                          <a:ext cx="4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4791" name="Group 7"/>
          <p:cNvGrpSpPr>
            <a:grpSpLocks/>
          </p:cNvGrpSpPr>
          <p:nvPr/>
        </p:nvGrpSpPr>
        <p:grpSpPr bwMode="auto">
          <a:xfrm>
            <a:off x="2057401" y="1828806"/>
            <a:ext cx="4356100" cy="369888"/>
            <a:chOff x="806" y="2186"/>
            <a:chExt cx="2543" cy="233"/>
          </a:xfrm>
        </p:grpSpPr>
        <p:sp>
          <p:nvSpPr>
            <p:cNvPr id="1014792" name="Text Box 8"/>
            <p:cNvSpPr txBox="1">
              <a:spLocks noChangeArrowheads="1"/>
            </p:cNvSpPr>
            <p:nvPr/>
          </p:nvSpPr>
          <p:spPr bwMode="auto">
            <a:xfrm>
              <a:off x="806" y="2186"/>
              <a:ext cx="25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求随机变量                    的概率密度。 </a:t>
              </a:r>
            </a:p>
          </p:txBody>
        </p:sp>
        <p:graphicFrame>
          <p:nvGraphicFramePr>
            <p:cNvPr id="10446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2662344"/>
                </p:ext>
              </p:extLst>
            </p:nvPr>
          </p:nvGraphicFramePr>
          <p:xfrm>
            <a:off x="1532" y="2234"/>
            <a:ext cx="739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574800" imgH="342900" progId="Equation.3">
                    <p:embed/>
                  </p:oleObj>
                </mc:Choice>
                <mc:Fallback>
                  <p:oleObj name="公式" r:id="rId7" imgW="1574800" imgH="342900" progId="Equation.3">
                    <p:embed/>
                    <p:pic>
                      <p:nvPicPr>
                        <p:cNvPr id="10446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2234"/>
                          <a:ext cx="739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4794" name="Text Box 10"/>
          <p:cNvSpPr txBox="1">
            <a:spLocks noChangeArrowheads="1"/>
          </p:cNvSpPr>
          <p:nvPr/>
        </p:nvSpPr>
        <p:spPr bwMode="auto">
          <a:xfrm>
            <a:off x="2514601" y="2438400"/>
            <a:ext cx="939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方法： </a:t>
            </a:r>
          </a:p>
        </p:txBody>
      </p:sp>
      <p:sp>
        <p:nvSpPr>
          <p:cNvPr id="1014795" name="Text Box 11"/>
          <p:cNvSpPr txBox="1">
            <a:spLocks noChangeArrowheads="1"/>
          </p:cNvSpPr>
          <p:nvPr/>
        </p:nvSpPr>
        <p:spPr bwMode="auto">
          <a:xfrm>
            <a:off x="3505200" y="2438400"/>
            <a:ext cx="1463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分布函数法  </a:t>
            </a:r>
          </a:p>
        </p:txBody>
      </p:sp>
      <p:sp>
        <p:nvSpPr>
          <p:cNvPr id="1014796" name="Text Box 12"/>
          <p:cNvSpPr txBox="1">
            <a:spLocks noChangeArrowheads="1"/>
          </p:cNvSpPr>
          <p:nvPr/>
        </p:nvSpPr>
        <p:spPr bwMode="auto">
          <a:xfrm>
            <a:off x="2514601" y="2895600"/>
            <a:ext cx="34788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先求分布函数，再求概率密度。 </a:t>
            </a:r>
          </a:p>
        </p:txBody>
      </p:sp>
      <p:graphicFrame>
        <p:nvGraphicFramePr>
          <p:cNvPr id="1014797" name="Object 13"/>
          <p:cNvGraphicFramePr>
            <a:graphicFrameLocks noChangeAspect="1"/>
          </p:cNvGraphicFramePr>
          <p:nvPr/>
        </p:nvGraphicFramePr>
        <p:xfrm>
          <a:off x="2819400" y="3962400"/>
          <a:ext cx="2209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209800" imgH="368300" progId="Equation.3">
                  <p:embed/>
                </p:oleObj>
              </mc:Choice>
              <mc:Fallback>
                <p:oleObj name="公式" r:id="rId9" imgW="2209800" imgH="368300" progId="Equation.3">
                  <p:embed/>
                  <p:pic>
                    <p:nvPicPr>
                      <p:cNvPr id="10147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62400"/>
                        <a:ext cx="2209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798" name="Object 14"/>
          <p:cNvGraphicFramePr>
            <a:graphicFrameLocks noChangeAspect="1"/>
          </p:cNvGraphicFramePr>
          <p:nvPr/>
        </p:nvGraphicFramePr>
        <p:xfrm>
          <a:off x="5105400" y="3962400"/>
          <a:ext cx="2184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184400" imgH="342900" progId="Equation.3">
                  <p:embed/>
                </p:oleObj>
              </mc:Choice>
              <mc:Fallback>
                <p:oleObj name="公式" r:id="rId11" imgW="2184400" imgH="342900" progId="Equation.3">
                  <p:embed/>
                  <p:pic>
                    <p:nvPicPr>
                      <p:cNvPr id="10147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62400"/>
                        <a:ext cx="2184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799" name="Object 15"/>
          <p:cNvGraphicFramePr>
            <a:graphicFrameLocks noChangeAspect="1"/>
          </p:cNvGraphicFramePr>
          <p:nvPr/>
        </p:nvGraphicFramePr>
        <p:xfrm>
          <a:off x="7391400" y="3810000"/>
          <a:ext cx="2362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362200" imgH="736600" progId="Equation.3">
                  <p:embed/>
                </p:oleObj>
              </mc:Choice>
              <mc:Fallback>
                <p:oleObj name="公式" r:id="rId13" imgW="2362200" imgH="736600" progId="Equation.3">
                  <p:embed/>
                  <p:pic>
                    <p:nvPicPr>
                      <p:cNvPr id="10147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810000"/>
                        <a:ext cx="2362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800" name="Object 16"/>
          <p:cNvGraphicFramePr>
            <a:graphicFrameLocks noChangeAspect="1"/>
          </p:cNvGraphicFramePr>
          <p:nvPr/>
        </p:nvGraphicFramePr>
        <p:xfrm>
          <a:off x="2895600" y="5257800"/>
          <a:ext cx="1955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955800" imgH="736600" progId="Equation.3">
                  <p:embed/>
                </p:oleObj>
              </mc:Choice>
              <mc:Fallback>
                <p:oleObj name="公式" r:id="rId15" imgW="1955800" imgH="736600" progId="Equation.3">
                  <p:embed/>
                  <p:pic>
                    <p:nvPicPr>
                      <p:cNvPr id="10148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57800"/>
                        <a:ext cx="1955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801" name="Text Box 17"/>
          <p:cNvSpPr txBox="1">
            <a:spLocks noChangeArrowheads="1"/>
          </p:cNvSpPr>
          <p:nvPr/>
        </p:nvSpPr>
        <p:spPr bwMode="auto">
          <a:xfrm>
            <a:off x="2590800" y="3352800"/>
            <a:ext cx="2686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随机变量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的分布函数为 </a:t>
            </a:r>
          </a:p>
        </p:txBody>
      </p:sp>
      <p:sp>
        <p:nvSpPr>
          <p:cNvPr id="1014802" name="Text Box 18"/>
          <p:cNvSpPr txBox="1">
            <a:spLocks noChangeArrowheads="1"/>
          </p:cNvSpPr>
          <p:nvPr/>
        </p:nvSpPr>
        <p:spPr bwMode="auto">
          <a:xfrm>
            <a:off x="2743200" y="4572000"/>
            <a:ext cx="26869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随机变量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的密度函数为 </a:t>
            </a:r>
          </a:p>
        </p:txBody>
      </p:sp>
    </p:spTree>
    <p:extLst>
      <p:ext uri="{BB962C8B-B14F-4D97-AF65-F5344CB8AC3E}">
        <p14:creationId xmlns:p14="http://schemas.microsoft.com/office/powerpoint/2010/main" val="2580004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4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4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1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14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14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14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14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14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14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14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1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1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14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14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14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14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14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94" grpId="0"/>
      <p:bldP spid="1014795" grpId="0"/>
      <p:bldP spid="1014796" grpId="0"/>
      <p:bldP spid="1014801" grpId="0"/>
      <p:bldP spid="10148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4" name="Rectangle 4"/>
          <p:cNvSpPr>
            <a:spLocks noChangeArrowheads="1"/>
          </p:cNvSpPr>
          <p:nvPr/>
        </p:nvSpPr>
        <p:spPr bwMode="auto">
          <a:xfrm>
            <a:off x="2057400" y="5638800"/>
            <a:ext cx="5486400" cy="914400"/>
          </a:xfrm>
          <a:prstGeom prst="rect">
            <a:avLst/>
          </a:prstGeom>
          <a:solidFill>
            <a:srgbClr val="FFFFCC"/>
          </a:solidFill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90565" name="Object 5"/>
          <p:cNvGraphicFramePr>
            <a:graphicFrameLocks noChangeAspect="1"/>
          </p:cNvGraphicFramePr>
          <p:nvPr/>
        </p:nvGraphicFramePr>
        <p:xfrm>
          <a:off x="2971800" y="838200"/>
          <a:ext cx="2209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209800" imgH="368300" progId="Equation.3">
                  <p:embed/>
                </p:oleObj>
              </mc:Choice>
              <mc:Fallback>
                <p:oleObj name="公式" r:id="rId3" imgW="2209800" imgH="368300" progId="Equation.3">
                  <p:embed/>
                  <p:pic>
                    <p:nvPicPr>
                      <p:cNvPr id="1090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838200"/>
                        <a:ext cx="2209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66" name="Object 6"/>
          <p:cNvGraphicFramePr>
            <a:graphicFrameLocks noChangeAspect="1"/>
          </p:cNvGraphicFramePr>
          <p:nvPr/>
        </p:nvGraphicFramePr>
        <p:xfrm>
          <a:off x="5257800" y="838200"/>
          <a:ext cx="181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816100" imgH="330200" progId="Equation.3">
                  <p:embed/>
                </p:oleObj>
              </mc:Choice>
              <mc:Fallback>
                <p:oleObj name="公式" r:id="rId5" imgW="1816100" imgH="330200" progId="Equation.3">
                  <p:embed/>
                  <p:pic>
                    <p:nvPicPr>
                      <p:cNvPr id="1090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838200"/>
                        <a:ext cx="1816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67" name="Object 7"/>
          <p:cNvGraphicFramePr>
            <a:graphicFrameLocks noChangeAspect="1"/>
          </p:cNvGraphicFramePr>
          <p:nvPr/>
        </p:nvGraphicFramePr>
        <p:xfrm>
          <a:off x="7086600" y="762000"/>
          <a:ext cx="2260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260600" imgH="736600" progId="Equation.3">
                  <p:embed/>
                </p:oleObj>
              </mc:Choice>
              <mc:Fallback>
                <p:oleObj name="公式" r:id="rId7" imgW="2260600" imgH="736600" progId="Equation.3">
                  <p:embed/>
                  <p:pic>
                    <p:nvPicPr>
                      <p:cNvPr id="1090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762000"/>
                        <a:ext cx="2260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0568" name="Group 8"/>
          <p:cNvGrpSpPr>
            <a:grpSpLocks/>
          </p:cNvGrpSpPr>
          <p:nvPr/>
        </p:nvGrpSpPr>
        <p:grpSpPr bwMode="auto">
          <a:xfrm>
            <a:off x="8001000" y="1752600"/>
            <a:ext cx="2057400" cy="2057400"/>
            <a:chOff x="3792" y="1440"/>
            <a:chExt cx="1296" cy="1296"/>
          </a:xfrm>
        </p:grpSpPr>
        <p:sp>
          <p:nvSpPr>
            <p:cNvPr id="1090569" name="AutoShape 9" descr="宽下对角线"/>
            <p:cNvSpPr>
              <a:spLocks noChangeArrowheads="1"/>
            </p:cNvSpPr>
            <p:nvPr/>
          </p:nvSpPr>
          <p:spPr bwMode="auto">
            <a:xfrm>
              <a:off x="3792" y="1488"/>
              <a:ext cx="1248" cy="1248"/>
            </a:xfrm>
            <a:prstGeom prst="rtTriangle">
              <a:avLst/>
            </a:prstGeom>
            <a:pattFill prst="wdDnDiag">
              <a:fgClr>
                <a:srgbClr val="99CC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0570" name="Line 10"/>
            <p:cNvSpPr>
              <a:spLocks noChangeShapeType="1"/>
            </p:cNvSpPr>
            <p:nvPr/>
          </p:nvSpPr>
          <p:spPr bwMode="auto">
            <a:xfrm>
              <a:off x="3792" y="1440"/>
              <a:ext cx="1296" cy="1296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90571" name="Group 11"/>
          <p:cNvGrpSpPr>
            <a:grpSpLocks/>
          </p:cNvGrpSpPr>
          <p:nvPr/>
        </p:nvGrpSpPr>
        <p:grpSpPr bwMode="auto">
          <a:xfrm>
            <a:off x="7772400" y="1905000"/>
            <a:ext cx="2438400" cy="2286000"/>
            <a:chOff x="3600" y="1488"/>
            <a:chExt cx="1536" cy="1440"/>
          </a:xfrm>
        </p:grpSpPr>
        <p:sp>
          <p:nvSpPr>
            <p:cNvPr id="1090572" name="Line 12"/>
            <p:cNvSpPr>
              <a:spLocks noChangeShapeType="1"/>
            </p:cNvSpPr>
            <p:nvPr/>
          </p:nvSpPr>
          <p:spPr bwMode="auto">
            <a:xfrm>
              <a:off x="3600" y="230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0573" name="Line 13"/>
            <p:cNvSpPr>
              <a:spLocks noChangeShapeType="1"/>
            </p:cNvSpPr>
            <p:nvPr/>
          </p:nvSpPr>
          <p:spPr bwMode="auto">
            <a:xfrm flipV="1">
              <a:off x="4224" y="148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05506" name="Object 14"/>
            <p:cNvGraphicFramePr>
              <a:graphicFrameLocks noChangeAspect="1"/>
            </p:cNvGraphicFramePr>
            <p:nvPr/>
          </p:nvGraphicFramePr>
          <p:xfrm>
            <a:off x="4944" y="2352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228501" imgH="215806" progId="Equation.3">
                    <p:embed/>
                  </p:oleObj>
                </mc:Choice>
                <mc:Fallback>
                  <p:oleObj name="公式" r:id="rId9" imgW="228501" imgH="215806" progId="Equation.3">
                    <p:embed/>
                    <p:pic>
                      <p:nvPicPr>
                        <p:cNvPr id="10550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2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7" name="Object 15"/>
            <p:cNvGraphicFramePr>
              <a:graphicFrameLocks noChangeAspect="1"/>
            </p:cNvGraphicFramePr>
            <p:nvPr/>
          </p:nvGraphicFramePr>
          <p:xfrm>
            <a:off x="4032" y="1488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228600" imgH="279400" progId="Equation.3">
                    <p:embed/>
                  </p:oleObj>
                </mc:Choice>
                <mc:Fallback>
                  <p:oleObj name="公式" r:id="rId11" imgW="228600" imgH="279400" progId="Equation.3">
                    <p:embed/>
                    <p:pic>
                      <p:nvPicPr>
                        <p:cNvPr id="10550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488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8" name="Object 16"/>
            <p:cNvGraphicFramePr>
              <a:graphicFrameLocks noChangeAspect="1"/>
            </p:cNvGraphicFramePr>
            <p:nvPr/>
          </p:nvGraphicFramePr>
          <p:xfrm>
            <a:off x="4080" y="2304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266584" imgH="279279" progId="Equation.3">
                    <p:embed/>
                  </p:oleObj>
                </mc:Choice>
                <mc:Fallback>
                  <p:oleObj name="公式" r:id="rId13" imgW="266584" imgH="279279" progId="Equation.3">
                    <p:embed/>
                    <p:pic>
                      <p:nvPicPr>
                        <p:cNvPr id="10550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304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0577" name="Object 17"/>
          <p:cNvGraphicFramePr>
            <a:graphicFrameLocks noChangeAspect="1"/>
          </p:cNvGraphicFramePr>
          <p:nvPr/>
        </p:nvGraphicFramePr>
        <p:xfrm>
          <a:off x="8686800" y="2362200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155700" imgH="292100" progId="Equation.3">
                  <p:embed/>
                </p:oleObj>
              </mc:Choice>
              <mc:Fallback>
                <p:oleObj name="公式" r:id="rId15" imgW="1155700" imgH="292100" progId="Equation.3">
                  <p:embed/>
                  <p:pic>
                    <p:nvPicPr>
                      <p:cNvPr id="10905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362200"/>
                        <a:ext cx="1155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78" name="Object 18"/>
          <p:cNvGraphicFramePr>
            <a:graphicFrameLocks noChangeAspect="1"/>
          </p:cNvGraphicFramePr>
          <p:nvPr/>
        </p:nvGraphicFramePr>
        <p:xfrm>
          <a:off x="3733800" y="1295400"/>
          <a:ext cx="2705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705100" imgH="596900" progId="Equation.3">
                  <p:embed/>
                </p:oleObj>
              </mc:Choice>
              <mc:Fallback>
                <p:oleObj name="公式" r:id="rId17" imgW="2705100" imgH="596900" progId="Equation.3">
                  <p:embed/>
                  <p:pic>
                    <p:nvPicPr>
                      <p:cNvPr id="10905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5400"/>
                        <a:ext cx="2705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79" name="Line 19"/>
          <p:cNvSpPr>
            <a:spLocks noChangeShapeType="1"/>
          </p:cNvSpPr>
          <p:nvPr/>
        </p:nvSpPr>
        <p:spPr bwMode="auto">
          <a:xfrm flipV="1">
            <a:off x="9144000" y="1600200"/>
            <a:ext cx="0" cy="2895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0580" name="Text Box 20"/>
          <p:cNvSpPr txBox="1">
            <a:spLocks noChangeArrowheads="1"/>
          </p:cNvSpPr>
          <p:nvPr/>
        </p:nvSpPr>
        <p:spPr bwMode="auto">
          <a:xfrm>
            <a:off x="5638800" y="1981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即有     </a:t>
            </a:r>
          </a:p>
        </p:txBody>
      </p:sp>
      <p:grpSp>
        <p:nvGrpSpPr>
          <p:cNvPr id="1090581" name="Group 21"/>
          <p:cNvGrpSpPr>
            <a:grpSpLocks/>
          </p:cNvGrpSpPr>
          <p:nvPr/>
        </p:nvGrpSpPr>
        <p:grpSpPr bwMode="auto">
          <a:xfrm>
            <a:off x="2133601" y="1981203"/>
            <a:ext cx="3662363" cy="461963"/>
            <a:chOff x="384" y="1392"/>
            <a:chExt cx="2307" cy="291"/>
          </a:xfrm>
        </p:grpSpPr>
        <p:sp>
          <p:nvSpPr>
            <p:cNvPr id="105502" name="Text Box 22"/>
            <p:cNvSpPr txBox="1">
              <a:spLocks noChangeArrowheads="1"/>
            </p:cNvSpPr>
            <p:nvPr/>
          </p:nvSpPr>
          <p:spPr bwMode="auto">
            <a:xfrm>
              <a:off x="384" y="1392"/>
              <a:ext cx="23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若进一步有       相互独立</a:t>
              </a:r>
              <a:r>
                <a:rPr lang="en-US" altLang="zh-CN"/>
                <a:t>, </a:t>
              </a:r>
            </a:p>
          </p:txBody>
        </p:sp>
        <p:graphicFrame>
          <p:nvGraphicFramePr>
            <p:cNvPr id="105503" name="Object 23"/>
            <p:cNvGraphicFramePr>
              <a:graphicFrameLocks noChangeAspect="1"/>
            </p:cNvGraphicFramePr>
            <p:nvPr/>
          </p:nvGraphicFramePr>
          <p:xfrm>
            <a:off x="1392" y="1440"/>
            <a:ext cx="3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495085" imgH="330057" progId="Equation.3">
                    <p:embed/>
                  </p:oleObj>
                </mc:Choice>
                <mc:Fallback>
                  <p:oleObj name="公式" r:id="rId19" imgW="495085" imgH="330057" progId="Equation.3">
                    <p:embed/>
                    <p:pic>
                      <p:nvPicPr>
                        <p:cNvPr id="10550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440"/>
                          <a:ext cx="3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0584" name="Group 24"/>
          <p:cNvGrpSpPr>
            <a:grpSpLocks/>
          </p:cNvGrpSpPr>
          <p:nvPr/>
        </p:nvGrpSpPr>
        <p:grpSpPr bwMode="auto">
          <a:xfrm>
            <a:off x="2133600" y="3048000"/>
            <a:ext cx="4991100" cy="596900"/>
            <a:chOff x="384" y="2016"/>
            <a:chExt cx="3144" cy="376"/>
          </a:xfrm>
        </p:grpSpPr>
        <p:graphicFrame>
          <p:nvGraphicFramePr>
            <p:cNvPr id="105500" name="Object 25"/>
            <p:cNvGraphicFramePr>
              <a:graphicFrameLocks noChangeAspect="1"/>
            </p:cNvGraphicFramePr>
            <p:nvPr/>
          </p:nvGraphicFramePr>
          <p:xfrm>
            <a:off x="384" y="2112"/>
            <a:ext cx="13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2209800" imgH="368300" progId="Equation.3">
                    <p:embed/>
                  </p:oleObj>
                </mc:Choice>
                <mc:Fallback>
                  <p:oleObj name="公式" r:id="rId21" imgW="2209800" imgH="368300" progId="Equation.3">
                    <p:embed/>
                    <p:pic>
                      <p:nvPicPr>
                        <p:cNvPr id="10550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112"/>
                          <a:ext cx="13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1" name="Object 26"/>
            <p:cNvGraphicFramePr>
              <a:graphicFrameLocks noChangeAspect="1"/>
            </p:cNvGraphicFramePr>
            <p:nvPr/>
          </p:nvGraphicFramePr>
          <p:xfrm>
            <a:off x="1824" y="2016"/>
            <a:ext cx="170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2705100" imgH="596900" progId="Equation.3">
                    <p:embed/>
                  </p:oleObj>
                </mc:Choice>
                <mc:Fallback>
                  <p:oleObj name="公式" r:id="rId22" imgW="2705100" imgH="596900" progId="Equation.3">
                    <p:embed/>
                    <p:pic>
                      <p:nvPicPr>
                        <p:cNvPr id="105501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016"/>
                          <a:ext cx="170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0587" name="Object 27"/>
          <p:cNvGraphicFramePr>
            <a:graphicFrameLocks noChangeAspect="1"/>
          </p:cNvGraphicFramePr>
          <p:nvPr/>
        </p:nvGraphicFramePr>
        <p:xfrm>
          <a:off x="3200400" y="2514600"/>
          <a:ext cx="274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2743200" imgH="406400" progId="Equation.3">
                  <p:embed/>
                </p:oleObj>
              </mc:Choice>
              <mc:Fallback>
                <p:oleObj name="公式" r:id="rId23" imgW="2743200" imgH="406400" progId="Equation.3">
                  <p:embed/>
                  <p:pic>
                    <p:nvPicPr>
                      <p:cNvPr id="109058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74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88" name="Object 28"/>
          <p:cNvGraphicFramePr>
            <a:graphicFrameLocks noChangeAspect="1"/>
          </p:cNvGraphicFramePr>
          <p:nvPr/>
        </p:nvGraphicFramePr>
        <p:xfrm>
          <a:off x="4419600" y="3733800"/>
          <a:ext cx="3225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3225800" imgH="596900" progId="Equation.3">
                  <p:embed/>
                </p:oleObj>
              </mc:Choice>
              <mc:Fallback>
                <p:oleObj name="公式" r:id="rId25" imgW="3225800" imgH="596900" progId="Equation.3">
                  <p:embed/>
                  <p:pic>
                    <p:nvPicPr>
                      <p:cNvPr id="109058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33800"/>
                        <a:ext cx="3225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89" name="Object 29"/>
          <p:cNvGraphicFramePr>
            <a:graphicFrameLocks noChangeAspect="1"/>
          </p:cNvGraphicFramePr>
          <p:nvPr/>
        </p:nvGraphicFramePr>
        <p:xfrm>
          <a:off x="4419600" y="4343400"/>
          <a:ext cx="3606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3606800" imgH="596900" progId="Equation.3">
                  <p:embed/>
                </p:oleObj>
              </mc:Choice>
              <mc:Fallback>
                <p:oleObj name="公式" r:id="rId27" imgW="3606800" imgH="596900" progId="Equation.3">
                  <p:embed/>
                  <p:pic>
                    <p:nvPicPr>
                      <p:cNvPr id="109058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43400"/>
                        <a:ext cx="3606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0590" name="Group 30"/>
          <p:cNvGrpSpPr>
            <a:grpSpLocks/>
          </p:cNvGrpSpPr>
          <p:nvPr/>
        </p:nvGrpSpPr>
        <p:grpSpPr bwMode="auto">
          <a:xfrm>
            <a:off x="2057400" y="4419606"/>
            <a:ext cx="1638300" cy="461963"/>
            <a:chOff x="384" y="2880"/>
            <a:chExt cx="1032" cy="291"/>
          </a:xfrm>
        </p:grpSpPr>
        <p:sp>
          <p:nvSpPr>
            <p:cNvPr id="105498" name="Text Box 31"/>
            <p:cNvSpPr txBox="1">
              <a:spLocks noChangeArrowheads="1"/>
            </p:cNvSpPr>
            <p:nvPr/>
          </p:nvSpPr>
          <p:spPr bwMode="auto">
            <a:xfrm>
              <a:off x="384" y="2880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令 </a:t>
              </a:r>
            </a:p>
          </p:txBody>
        </p:sp>
        <p:graphicFrame>
          <p:nvGraphicFramePr>
            <p:cNvPr id="105499" name="Object 32"/>
            <p:cNvGraphicFramePr>
              <a:graphicFrameLocks noChangeAspect="1"/>
            </p:cNvGraphicFramePr>
            <p:nvPr/>
          </p:nvGraphicFramePr>
          <p:xfrm>
            <a:off x="672" y="2976"/>
            <a:ext cx="7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1180588" imgH="279279" progId="Equation.3">
                    <p:embed/>
                  </p:oleObj>
                </mc:Choice>
                <mc:Fallback>
                  <p:oleObj name="公式" r:id="rId29" imgW="1180588" imgH="279279" progId="Equation.3">
                    <p:embed/>
                    <p:pic>
                      <p:nvPicPr>
                        <p:cNvPr id="105499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976"/>
                          <a:ext cx="7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0593" name="Object 33"/>
          <p:cNvGraphicFramePr>
            <a:graphicFrameLocks noChangeAspect="1"/>
          </p:cNvGraphicFramePr>
          <p:nvPr/>
        </p:nvGraphicFramePr>
        <p:xfrm>
          <a:off x="4419600" y="4953000"/>
          <a:ext cx="3594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3594100" imgH="596900" progId="Equation.3">
                  <p:embed/>
                </p:oleObj>
              </mc:Choice>
              <mc:Fallback>
                <p:oleObj name="公式" r:id="rId31" imgW="3594100" imgH="596900" progId="Equation.3">
                  <p:embed/>
                  <p:pic>
                    <p:nvPicPr>
                      <p:cNvPr id="109059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3594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94" name="Object 34"/>
          <p:cNvGraphicFramePr>
            <a:graphicFrameLocks noChangeAspect="1"/>
          </p:cNvGraphicFramePr>
          <p:nvPr/>
        </p:nvGraphicFramePr>
        <p:xfrm>
          <a:off x="2209800" y="5715000"/>
          <a:ext cx="1955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3" imgW="1955800" imgH="736600" progId="Equation.3">
                  <p:embed/>
                </p:oleObj>
              </mc:Choice>
              <mc:Fallback>
                <p:oleObj name="公式" r:id="rId33" imgW="1955800" imgH="736600" progId="Equation.3">
                  <p:embed/>
                  <p:pic>
                    <p:nvPicPr>
                      <p:cNvPr id="109059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15000"/>
                        <a:ext cx="1955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95" name="Object 35"/>
          <p:cNvGraphicFramePr>
            <a:graphicFrameLocks noChangeAspect="1"/>
          </p:cNvGraphicFramePr>
          <p:nvPr/>
        </p:nvGraphicFramePr>
        <p:xfrm>
          <a:off x="4267200" y="5791200"/>
          <a:ext cx="2870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5" imgW="2870200" imgH="596900" progId="Equation.3">
                  <p:embed/>
                </p:oleObj>
              </mc:Choice>
              <mc:Fallback>
                <p:oleObj name="公式" r:id="rId35" imgW="2870200" imgH="596900" progId="Equation.3">
                  <p:embed/>
                  <p:pic>
                    <p:nvPicPr>
                      <p:cNvPr id="109059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791200"/>
                        <a:ext cx="2870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93" name="Group 36"/>
          <p:cNvGrpSpPr>
            <a:grpSpLocks/>
          </p:cNvGrpSpPr>
          <p:nvPr/>
        </p:nvGrpSpPr>
        <p:grpSpPr bwMode="auto">
          <a:xfrm>
            <a:off x="2057400" y="0"/>
            <a:ext cx="5715000" cy="609600"/>
            <a:chOff x="336" y="0"/>
            <a:chExt cx="3600" cy="384"/>
          </a:xfrm>
        </p:grpSpPr>
        <p:sp>
          <p:nvSpPr>
            <p:cNvPr id="1090597" name="Rectangle 37"/>
            <p:cNvSpPr>
              <a:spLocks noChangeArrowheads="1"/>
            </p:cNvSpPr>
            <p:nvPr/>
          </p:nvSpPr>
          <p:spPr bwMode="auto">
            <a:xfrm>
              <a:off x="336" y="0"/>
              <a:ext cx="3600" cy="384"/>
            </a:xfrm>
            <a:prstGeom prst="rect">
              <a:avLst/>
            </a:prstGeom>
            <a:solidFill>
              <a:srgbClr val="FFFFCC"/>
            </a:solidFill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496" name="Text Box 38"/>
            <p:cNvSpPr txBox="1">
              <a:spLocks noChangeArrowheads="1"/>
            </p:cNvSpPr>
            <p:nvPr/>
          </p:nvSpPr>
          <p:spPr bwMode="auto">
            <a:xfrm>
              <a:off x="384" y="48"/>
              <a:ext cx="18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CC"/>
                  </a:solidFill>
                </a:rPr>
                <a:t>下面考虑特殊情形</a:t>
              </a:r>
              <a:r>
                <a:rPr lang="en-US" altLang="zh-CN">
                  <a:solidFill>
                    <a:srgbClr val="0000CC"/>
                  </a:solidFill>
                </a:rPr>
                <a:t>:   </a:t>
              </a:r>
            </a:p>
          </p:txBody>
        </p:sp>
        <p:graphicFrame>
          <p:nvGraphicFramePr>
            <p:cNvPr id="105497" name="Object 39"/>
            <p:cNvGraphicFramePr>
              <a:graphicFrameLocks noChangeAspect="1"/>
            </p:cNvGraphicFramePr>
            <p:nvPr/>
          </p:nvGraphicFramePr>
          <p:xfrm>
            <a:off x="2208" y="96"/>
            <a:ext cx="15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7" imgW="2371700" imgH="314203" progId="Equation.3">
                    <p:embed/>
                  </p:oleObj>
                </mc:Choice>
                <mc:Fallback>
                  <p:oleObj name="公式" r:id="rId37" imgW="2371700" imgH="314203" progId="Equation.3">
                    <p:embed/>
                    <p:pic>
                      <p:nvPicPr>
                        <p:cNvPr id="10549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96"/>
                          <a:ext cx="15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0600" name="Text Box 40"/>
          <p:cNvSpPr txBox="1">
            <a:spLocks noChangeArrowheads="1"/>
          </p:cNvSpPr>
          <p:nvPr/>
        </p:nvSpPr>
        <p:spPr bwMode="auto">
          <a:xfrm>
            <a:off x="2133601" y="762001"/>
            <a:ext cx="957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此时  </a:t>
            </a:r>
          </a:p>
        </p:txBody>
      </p:sp>
    </p:spTree>
    <p:extLst>
      <p:ext uri="{BB962C8B-B14F-4D97-AF65-F5344CB8AC3E}">
        <p14:creationId xmlns:p14="http://schemas.microsoft.com/office/powerpoint/2010/main" val="187185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0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0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9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90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90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90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0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0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9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9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0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0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9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90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0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9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3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9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9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90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90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90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0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90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90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90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90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90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90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90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90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90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90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109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9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9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90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90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09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4" grpId="0" animBg="1"/>
      <p:bldP spid="1090580" grpId="0"/>
      <p:bldP spid="10906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8" name="Rectangle 4"/>
          <p:cNvSpPr>
            <a:spLocks noChangeArrowheads="1"/>
          </p:cNvSpPr>
          <p:nvPr/>
        </p:nvSpPr>
        <p:spPr bwMode="auto">
          <a:xfrm>
            <a:off x="1981200" y="4876800"/>
            <a:ext cx="8382000" cy="1447800"/>
          </a:xfrm>
          <a:prstGeom prst="rect">
            <a:avLst/>
          </a:prstGeom>
          <a:solidFill>
            <a:srgbClr val="FFFFCC"/>
          </a:solidFill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1589" name="Rectangle 5"/>
          <p:cNvSpPr>
            <a:spLocks noChangeArrowheads="1"/>
          </p:cNvSpPr>
          <p:nvPr/>
        </p:nvSpPr>
        <p:spPr bwMode="auto">
          <a:xfrm>
            <a:off x="2667000" y="0"/>
            <a:ext cx="7620000" cy="1676400"/>
          </a:xfrm>
          <a:prstGeom prst="rect">
            <a:avLst/>
          </a:prstGeom>
          <a:solidFill>
            <a:srgbClr val="FFFFCC"/>
          </a:solidFill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91590" name="Object 6"/>
          <p:cNvGraphicFramePr>
            <a:graphicFrameLocks noChangeAspect="1"/>
          </p:cNvGraphicFramePr>
          <p:nvPr/>
        </p:nvGraphicFramePr>
        <p:xfrm>
          <a:off x="3352800" y="152400"/>
          <a:ext cx="3594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594100" imgH="596900" progId="Equation.3">
                  <p:embed/>
                </p:oleObj>
              </mc:Choice>
              <mc:Fallback>
                <p:oleObj name="公式" r:id="rId3" imgW="3594100" imgH="596900" progId="Equation.3">
                  <p:embed/>
                  <p:pic>
                    <p:nvPicPr>
                      <p:cNvPr id="1091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2400"/>
                        <a:ext cx="3594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591" name="Object 7"/>
          <p:cNvGraphicFramePr>
            <a:graphicFrameLocks noChangeAspect="1"/>
          </p:cNvGraphicFramePr>
          <p:nvPr/>
        </p:nvGraphicFramePr>
        <p:xfrm>
          <a:off x="3352800" y="914400"/>
          <a:ext cx="3568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568700" imgH="596900" progId="Equation.3">
                  <p:embed/>
                </p:oleObj>
              </mc:Choice>
              <mc:Fallback>
                <p:oleObj name="公式" r:id="rId5" imgW="3568700" imgH="596900" progId="Equation.3">
                  <p:embed/>
                  <p:pic>
                    <p:nvPicPr>
                      <p:cNvPr id="1091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14400"/>
                        <a:ext cx="3568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592" name="Text Box 8"/>
          <p:cNvSpPr txBox="1">
            <a:spLocks noChangeArrowheads="1"/>
          </p:cNvSpPr>
          <p:nvPr/>
        </p:nvSpPr>
        <p:spPr bwMode="auto">
          <a:xfrm>
            <a:off x="2209801" y="1905001"/>
            <a:ext cx="982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卷积</a:t>
            </a:r>
            <a:r>
              <a:rPr lang="en-US" altLang="zh-CN">
                <a:solidFill>
                  <a:srgbClr val="0000CC"/>
                </a:solidFill>
              </a:rPr>
              <a:t>:</a:t>
            </a:r>
            <a:r>
              <a:rPr lang="en-US" altLang="zh-CN"/>
              <a:t> </a:t>
            </a:r>
          </a:p>
        </p:txBody>
      </p:sp>
      <p:grpSp>
        <p:nvGrpSpPr>
          <p:cNvPr id="1091593" name="Group 9"/>
          <p:cNvGrpSpPr>
            <a:grpSpLocks/>
          </p:cNvGrpSpPr>
          <p:nvPr/>
        </p:nvGrpSpPr>
        <p:grpSpPr bwMode="auto">
          <a:xfrm>
            <a:off x="2286000" y="2438400"/>
            <a:ext cx="7943850" cy="596900"/>
            <a:chOff x="480" y="1488"/>
            <a:chExt cx="5004" cy="376"/>
          </a:xfrm>
        </p:grpSpPr>
        <p:sp>
          <p:nvSpPr>
            <p:cNvPr id="106519" name="Text Box 10"/>
            <p:cNvSpPr txBox="1">
              <a:spLocks noChangeArrowheads="1"/>
            </p:cNvSpPr>
            <p:nvPr/>
          </p:nvSpPr>
          <p:spPr bwMode="auto">
            <a:xfrm>
              <a:off x="480" y="1536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称  </a:t>
              </a:r>
            </a:p>
          </p:txBody>
        </p:sp>
        <p:graphicFrame>
          <p:nvGraphicFramePr>
            <p:cNvPr id="106520" name="Object 11"/>
            <p:cNvGraphicFramePr>
              <a:graphicFrameLocks noChangeAspect="1"/>
            </p:cNvGraphicFramePr>
            <p:nvPr/>
          </p:nvGraphicFramePr>
          <p:xfrm>
            <a:off x="768" y="1488"/>
            <a:ext cx="152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2413000" imgH="596900" progId="Equation.3">
                    <p:embed/>
                  </p:oleObj>
                </mc:Choice>
                <mc:Fallback>
                  <p:oleObj name="公式" r:id="rId7" imgW="2413000" imgH="596900" progId="Equation.3">
                    <p:embed/>
                    <p:pic>
                      <p:nvPicPr>
                        <p:cNvPr id="10652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88"/>
                          <a:ext cx="1520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6521" name="Group 12"/>
            <p:cNvGrpSpPr>
              <a:grpSpLocks/>
            </p:cNvGrpSpPr>
            <p:nvPr/>
          </p:nvGrpSpPr>
          <p:grpSpPr bwMode="auto">
            <a:xfrm>
              <a:off x="2304" y="1536"/>
              <a:ext cx="3180" cy="291"/>
              <a:chOff x="960" y="3264"/>
              <a:chExt cx="3180" cy="291"/>
            </a:xfrm>
          </p:grpSpPr>
          <p:sp>
            <p:nvSpPr>
              <p:cNvPr id="106522" name="Text Box 13"/>
              <p:cNvSpPr txBox="1">
                <a:spLocks noChangeArrowheads="1"/>
              </p:cNvSpPr>
              <p:nvPr/>
            </p:nvSpPr>
            <p:spPr bwMode="auto">
              <a:xfrm>
                <a:off x="960" y="3264"/>
                <a:ext cx="3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为函数           与         的卷积或摺积</a:t>
                </a:r>
                <a:r>
                  <a:rPr lang="en-US" altLang="zh-CN"/>
                  <a:t>.  </a:t>
                </a:r>
              </a:p>
            </p:txBody>
          </p:sp>
          <p:graphicFrame>
            <p:nvGraphicFramePr>
              <p:cNvPr id="106523" name="Object 14"/>
              <p:cNvGraphicFramePr>
                <a:graphicFrameLocks noChangeAspect="1"/>
              </p:cNvGraphicFramePr>
              <p:nvPr/>
            </p:nvGraphicFramePr>
            <p:xfrm>
              <a:off x="1632" y="3312"/>
              <a:ext cx="42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9" imgW="672808" imgH="342751" progId="Equation.3">
                      <p:embed/>
                    </p:oleObj>
                  </mc:Choice>
                  <mc:Fallback>
                    <p:oleObj name="公式" r:id="rId9" imgW="672808" imgH="342751" progId="Equation.3">
                      <p:embed/>
                      <p:pic>
                        <p:nvPicPr>
                          <p:cNvPr id="106523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3312"/>
                            <a:ext cx="42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6524" name="Object 15"/>
              <p:cNvGraphicFramePr>
                <a:graphicFrameLocks noChangeAspect="1"/>
              </p:cNvGraphicFramePr>
              <p:nvPr/>
            </p:nvGraphicFramePr>
            <p:xfrm>
              <a:off x="2304" y="3312"/>
              <a:ext cx="40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1" imgW="634725" imgH="342751" progId="Equation.3">
                      <p:embed/>
                    </p:oleObj>
                  </mc:Choice>
                  <mc:Fallback>
                    <p:oleObj name="公式" r:id="rId11" imgW="634725" imgH="342751" progId="Equation.3">
                      <p:embed/>
                      <p:pic>
                        <p:nvPicPr>
                          <p:cNvPr id="106524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3312"/>
                            <a:ext cx="40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91600" name="Text Box 16"/>
          <p:cNvSpPr txBox="1">
            <a:spLocks noChangeArrowheads="1"/>
          </p:cNvSpPr>
          <p:nvPr/>
        </p:nvSpPr>
        <p:spPr bwMode="auto">
          <a:xfrm>
            <a:off x="2286001" y="3124201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记为 </a:t>
            </a:r>
          </a:p>
        </p:txBody>
      </p:sp>
      <p:graphicFrame>
        <p:nvGraphicFramePr>
          <p:cNvPr id="1091601" name="Object 17"/>
          <p:cNvGraphicFramePr>
            <a:graphicFrameLocks noChangeAspect="1"/>
          </p:cNvGraphicFramePr>
          <p:nvPr/>
        </p:nvGraphicFramePr>
        <p:xfrm>
          <a:off x="3124200" y="3200400"/>
          <a:ext cx="149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497950" imgH="342751" progId="Equation.3">
                  <p:embed/>
                </p:oleObj>
              </mc:Choice>
              <mc:Fallback>
                <p:oleObj name="公式" r:id="rId13" imgW="1497950" imgH="342751" progId="Equation.3">
                  <p:embed/>
                  <p:pic>
                    <p:nvPicPr>
                      <p:cNvPr id="10916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00400"/>
                        <a:ext cx="1498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602" name="Text Box 18"/>
          <p:cNvSpPr txBox="1">
            <a:spLocks noChangeArrowheads="1"/>
          </p:cNvSpPr>
          <p:nvPr/>
        </p:nvSpPr>
        <p:spPr bwMode="auto">
          <a:xfrm>
            <a:off x="4876800" y="31242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 </a:t>
            </a:r>
          </a:p>
        </p:txBody>
      </p:sp>
      <p:grpSp>
        <p:nvGrpSpPr>
          <p:cNvPr id="1091603" name="Group 19"/>
          <p:cNvGrpSpPr>
            <a:grpSpLocks/>
          </p:cNvGrpSpPr>
          <p:nvPr/>
        </p:nvGrpSpPr>
        <p:grpSpPr bwMode="auto">
          <a:xfrm>
            <a:off x="5410200" y="3048000"/>
            <a:ext cx="4254500" cy="596900"/>
            <a:chOff x="2448" y="1872"/>
            <a:chExt cx="2680" cy="376"/>
          </a:xfrm>
        </p:grpSpPr>
        <p:graphicFrame>
          <p:nvGraphicFramePr>
            <p:cNvPr id="106517" name="Object 20"/>
            <p:cNvGraphicFramePr>
              <a:graphicFrameLocks noChangeAspect="1"/>
            </p:cNvGraphicFramePr>
            <p:nvPr/>
          </p:nvGraphicFramePr>
          <p:xfrm>
            <a:off x="2448" y="1968"/>
            <a:ext cx="9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466859" imgH="314203" progId="Equation.3">
                    <p:embed/>
                  </p:oleObj>
                </mc:Choice>
                <mc:Fallback>
                  <p:oleObj name="公式" r:id="rId15" imgW="1466859" imgH="314203" progId="Equation.3">
                    <p:embed/>
                    <p:pic>
                      <p:nvPicPr>
                        <p:cNvPr id="106517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968"/>
                          <a:ext cx="9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8" name="Object 21"/>
            <p:cNvGraphicFramePr>
              <a:graphicFrameLocks noChangeAspect="1"/>
            </p:cNvGraphicFramePr>
            <p:nvPr/>
          </p:nvGraphicFramePr>
          <p:xfrm>
            <a:off x="3456" y="1872"/>
            <a:ext cx="167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2628954" imgH="571449" progId="Equation.3">
                    <p:embed/>
                  </p:oleObj>
                </mc:Choice>
                <mc:Fallback>
                  <p:oleObj name="公式" r:id="rId17" imgW="2628954" imgH="571449" progId="Equation.3">
                    <p:embed/>
                    <p:pic>
                      <p:nvPicPr>
                        <p:cNvPr id="106518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72"/>
                          <a:ext cx="1672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1606" name="Text Box 22"/>
          <p:cNvSpPr txBox="1">
            <a:spLocks noChangeArrowheads="1"/>
          </p:cNvSpPr>
          <p:nvPr/>
        </p:nvSpPr>
        <p:spPr bwMode="auto">
          <a:xfrm>
            <a:off x="2286001" y="3886201"/>
            <a:ext cx="16786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卷积性质</a:t>
            </a:r>
            <a:r>
              <a:rPr lang="en-US" altLang="zh-CN">
                <a:solidFill>
                  <a:srgbClr val="0000CC"/>
                </a:solidFill>
              </a:rPr>
              <a:t>:  </a:t>
            </a:r>
          </a:p>
        </p:txBody>
      </p:sp>
      <p:graphicFrame>
        <p:nvGraphicFramePr>
          <p:cNvPr id="1091607" name="Object 23"/>
          <p:cNvGraphicFramePr>
            <a:graphicFrameLocks noChangeAspect="1"/>
          </p:cNvGraphicFramePr>
          <p:nvPr/>
        </p:nvGraphicFramePr>
        <p:xfrm>
          <a:off x="3886200" y="3962400"/>
          <a:ext cx="3276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3276600" imgH="342900" progId="Equation.3">
                  <p:embed/>
                </p:oleObj>
              </mc:Choice>
              <mc:Fallback>
                <p:oleObj name="公式" r:id="rId19" imgW="3276600" imgH="342900" progId="Equation.3">
                  <p:embed/>
                  <p:pic>
                    <p:nvPicPr>
                      <p:cNvPr id="109160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962400"/>
                        <a:ext cx="3276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608" name="Text Box 24"/>
          <p:cNvSpPr txBox="1">
            <a:spLocks noChangeArrowheads="1"/>
          </p:cNvSpPr>
          <p:nvPr/>
        </p:nvSpPr>
        <p:spPr bwMode="auto">
          <a:xfrm>
            <a:off x="2895601" y="4953001"/>
            <a:ext cx="75312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独立随机变量之和的概率密度是各概率密度的卷积</a:t>
            </a:r>
            <a:r>
              <a:rPr lang="en-US" altLang="zh-CN"/>
              <a:t>,</a:t>
            </a:r>
            <a:r>
              <a:rPr lang="zh-CN" altLang="en-US"/>
              <a:t>即  </a:t>
            </a:r>
          </a:p>
        </p:txBody>
      </p:sp>
      <p:grpSp>
        <p:nvGrpSpPr>
          <p:cNvPr id="1091609" name="Group 25"/>
          <p:cNvGrpSpPr>
            <a:grpSpLocks/>
          </p:cNvGrpSpPr>
          <p:nvPr/>
        </p:nvGrpSpPr>
        <p:grpSpPr bwMode="auto">
          <a:xfrm>
            <a:off x="2514600" y="5486400"/>
            <a:ext cx="7442200" cy="596900"/>
            <a:chOff x="624" y="3456"/>
            <a:chExt cx="4688" cy="376"/>
          </a:xfrm>
        </p:grpSpPr>
        <p:graphicFrame>
          <p:nvGraphicFramePr>
            <p:cNvPr id="106514" name="Object 26"/>
            <p:cNvGraphicFramePr>
              <a:graphicFrameLocks noChangeAspect="1"/>
            </p:cNvGraphicFramePr>
            <p:nvPr/>
          </p:nvGraphicFramePr>
          <p:xfrm>
            <a:off x="624" y="3552"/>
            <a:ext cx="16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2602370" imgH="406224" progId="Equation.3">
                    <p:embed/>
                  </p:oleObj>
                </mc:Choice>
                <mc:Fallback>
                  <p:oleObj name="公式" r:id="rId21" imgW="2602370" imgH="406224" progId="Equation.3">
                    <p:embed/>
                    <p:pic>
                      <p:nvPicPr>
                        <p:cNvPr id="10651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552"/>
                          <a:ext cx="16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5" name="Object 27"/>
            <p:cNvGraphicFramePr>
              <a:graphicFrameLocks noChangeAspect="1"/>
            </p:cNvGraphicFramePr>
            <p:nvPr/>
          </p:nvGraphicFramePr>
          <p:xfrm>
            <a:off x="2304" y="3552"/>
            <a:ext cx="11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1879600" imgH="406400" progId="Equation.3">
                    <p:embed/>
                  </p:oleObj>
                </mc:Choice>
                <mc:Fallback>
                  <p:oleObj name="公式" r:id="rId23" imgW="1879600" imgH="406400" progId="Equation.3">
                    <p:embed/>
                    <p:pic>
                      <p:nvPicPr>
                        <p:cNvPr id="10651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552"/>
                          <a:ext cx="11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6" name="Object 28"/>
            <p:cNvGraphicFramePr>
              <a:graphicFrameLocks noChangeAspect="1"/>
            </p:cNvGraphicFramePr>
            <p:nvPr/>
          </p:nvGraphicFramePr>
          <p:xfrm>
            <a:off x="3504" y="3456"/>
            <a:ext cx="1808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5" imgW="2870200" imgH="596900" progId="Equation.3">
                    <p:embed/>
                  </p:oleObj>
                </mc:Choice>
                <mc:Fallback>
                  <p:oleObj name="公式" r:id="rId25" imgW="2870200" imgH="596900" progId="Equation.3">
                    <p:embed/>
                    <p:pic>
                      <p:nvPicPr>
                        <p:cNvPr id="10651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456"/>
                          <a:ext cx="1808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1613" name="Text Box 29"/>
          <p:cNvSpPr txBox="1">
            <a:spLocks noChangeArrowheads="1"/>
          </p:cNvSpPr>
          <p:nvPr/>
        </p:nvSpPr>
        <p:spPr bwMode="auto">
          <a:xfrm>
            <a:off x="2133601" y="4953001"/>
            <a:ext cx="982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结论</a:t>
            </a:r>
            <a:r>
              <a:rPr lang="en-US" altLang="zh-CN">
                <a:solidFill>
                  <a:srgbClr val="0000CC"/>
                </a:solidFill>
              </a:rPr>
              <a:t>: </a:t>
            </a:r>
          </a:p>
        </p:txBody>
      </p:sp>
      <p:sp>
        <p:nvSpPr>
          <p:cNvPr id="1091614" name="Text Box 30"/>
          <p:cNvSpPr txBox="1">
            <a:spLocks noChangeArrowheads="1"/>
          </p:cNvSpPr>
          <p:nvPr/>
        </p:nvSpPr>
        <p:spPr bwMode="auto">
          <a:xfrm>
            <a:off x="7924801" y="990601"/>
            <a:ext cx="20136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(</a:t>
            </a:r>
            <a:r>
              <a:rPr lang="zh-CN" altLang="en-US">
                <a:solidFill>
                  <a:srgbClr val="0000CC"/>
                </a:solidFill>
              </a:rPr>
              <a:t>类似可得到</a:t>
            </a:r>
            <a:r>
              <a:rPr lang="en-US" altLang="zh-CN">
                <a:solidFill>
                  <a:srgbClr val="0000CC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9864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1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1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1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9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1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91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1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91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1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1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91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91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9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9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91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9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9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91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91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9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9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9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91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91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91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9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4220"/>
                            </p:stCondLst>
                            <p:childTnLst>
                              <p:par>
                                <p:cTn id="9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9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9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91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91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88" grpId="0" animBg="1"/>
      <p:bldP spid="1091589" grpId="0" animBg="1"/>
      <p:bldP spid="1091592" grpId="0"/>
      <p:bldP spid="1091600" grpId="0"/>
      <p:bldP spid="1091602" grpId="0"/>
      <p:bldP spid="1091606" grpId="0"/>
      <p:bldP spid="1091608" grpId="0"/>
      <p:bldP spid="1091613" grpId="0"/>
      <p:bldP spid="10916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6" name="Freeform 4" descr="宽上对角线"/>
          <p:cNvSpPr>
            <a:spLocks/>
          </p:cNvSpPr>
          <p:nvPr/>
        </p:nvSpPr>
        <p:spPr bwMode="auto">
          <a:xfrm>
            <a:off x="8229600" y="3276600"/>
            <a:ext cx="1905000" cy="762000"/>
          </a:xfrm>
          <a:custGeom>
            <a:avLst/>
            <a:gdLst>
              <a:gd name="T0" fmla="*/ 528 w 1248"/>
              <a:gd name="T1" fmla="*/ 0 h 480"/>
              <a:gd name="T2" fmla="*/ 1248 w 1248"/>
              <a:gd name="T3" fmla="*/ 0 h 480"/>
              <a:gd name="T4" fmla="*/ 1248 w 1248"/>
              <a:gd name="T5" fmla="*/ 480 h 480"/>
              <a:gd name="T6" fmla="*/ 0 w 1248"/>
              <a:gd name="T7" fmla="*/ 480 h 480"/>
              <a:gd name="T8" fmla="*/ 528 w 1248"/>
              <a:gd name="T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480">
                <a:moveTo>
                  <a:pt x="528" y="0"/>
                </a:moveTo>
                <a:lnTo>
                  <a:pt x="1248" y="0"/>
                </a:lnTo>
                <a:lnTo>
                  <a:pt x="1248" y="480"/>
                </a:lnTo>
                <a:lnTo>
                  <a:pt x="0" y="480"/>
                </a:lnTo>
                <a:lnTo>
                  <a:pt x="528" y="0"/>
                </a:lnTo>
                <a:close/>
              </a:path>
            </a:pathLst>
          </a:custGeom>
          <a:pattFill prst="wdUpDiag">
            <a:fgClr>
              <a:srgbClr val="99CC00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3637" name="Freeform 5" descr="宽上对角线"/>
          <p:cNvSpPr>
            <a:spLocks/>
          </p:cNvSpPr>
          <p:nvPr/>
        </p:nvSpPr>
        <p:spPr bwMode="auto">
          <a:xfrm rot="10800000">
            <a:off x="7848600" y="2514600"/>
            <a:ext cx="1981200" cy="762000"/>
          </a:xfrm>
          <a:custGeom>
            <a:avLst/>
            <a:gdLst>
              <a:gd name="T0" fmla="*/ 528 w 1248"/>
              <a:gd name="T1" fmla="*/ 0 h 480"/>
              <a:gd name="T2" fmla="*/ 1248 w 1248"/>
              <a:gd name="T3" fmla="*/ 0 h 480"/>
              <a:gd name="T4" fmla="*/ 1248 w 1248"/>
              <a:gd name="T5" fmla="*/ 480 h 480"/>
              <a:gd name="T6" fmla="*/ 0 w 1248"/>
              <a:gd name="T7" fmla="*/ 480 h 480"/>
              <a:gd name="T8" fmla="*/ 528 w 1248"/>
              <a:gd name="T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480">
                <a:moveTo>
                  <a:pt x="528" y="0"/>
                </a:moveTo>
                <a:lnTo>
                  <a:pt x="1248" y="0"/>
                </a:lnTo>
                <a:lnTo>
                  <a:pt x="1248" y="480"/>
                </a:lnTo>
                <a:lnTo>
                  <a:pt x="0" y="480"/>
                </a:lnTo>
                <a:lnTo>
                  <a:pt x="528" y="0"/>
                </a:lnTo>
                <a:close/>
              </a:path>
            </a:pathLst>
          </a:custGeom>
          <a:pattFill prst="wdUpDiag">
            <a:fgClr>
              <a:srgbClr val="99CC00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524" name="Text Box 6"/>
          <p:cNvSpPr txBox="1">
            <a:spLocks noChangeArrowheads="1"/>
          </p:cNvSpPr>
          <p:nvPr/>
        </p:nvSpPr>
        <p:spPr bwMode="auto">
          <a:xfrm>
            <a:off x="1981201" y="762000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8000"/>
                </a:solidFill>
              </a:rPr>
              <a:t>  商的分布</a:t>
            </a:r>
          </a:p>
        </p:txBody>
      </p:sp>
      <p:grpSp>
        <p:nvGrpSpPr>
          <p:cNvPr id="1093639" name="Group 7"/>
          <p:cNvGrpSpPr>
            <a:grpSpLocks/>
          </p:cNvGrpSpPr>
          <p:nvPr/>
        </p:nvGrpSpPr>
        <p:grpSpPr bwMode="auto">
          <a:xfrm>
            <a:off x="2743201" y="1295403"/>
            <a:ext cx="6829425" cy="461963"/>
            <a:chOff x="624" y="1200"/>
            <a:chExt cx="4302" cy="291"/>
          </a:xfrm>
        </p:grpSpPr>
        <p:graphicFrame>
          <p:nvGraphicFramePr>
            <p:cNvPr id="107545" name="Object 8"/>
            <p:cNvGraphicFramePr>
              <a:graphicFrameLocks noChangeAspect="1"/>
            </p:cNvGraphicFramePr>
            <p:nvPr/>
          </p:nvGraphicFramePr>
          <p:xfrm>
            <a:off x="4252" y="1248"/>
            <a:ext cx="67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009579" imgH="314203" progId="Equation.3">
                    <p:embed/>
                  </p:oleObj>
                </mc:Choice>
                <mc:Fallback>
                  <p:oleObj name="公式" r:id="rId3" imgW="1009579" imgH="314203" progId="Equation.3">
                    <p:embed/>
                    <p:pic>
                      <p:nvPicPr>
                        <p:cNvPr id="10754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1248"/>
                          <a:ext cx="67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7546" name="Group 9"/>
            <p:cNvGrpSpPr>
              <a:grpSpLocks/>
            </p:cNvGrpSpPr>
            <p:nvPr/>
          </p:nvGrpSpPr>
          <p:grpSpPr bwMode="auto">
            <a:xfrm>
              <a:off x="624" y="1200"/>
              <a:ext cx="3768" cy="291"/>
              <a:chOff x="672" y="1104"/>
              <a:chExt cx="3768" cy="291"/>
            </a:xfrm>
          </p:grpSpPr>
          <p:sp>
            <p:nvSpPr>
              <p:cNvPr id="107547" name="Text Box 10"/>
              <p:cNvSpPr txBox="1">
                <a:spLocks noChangeArrowheads="1"/>
              </p:cNvSpPr>
              <p:nvPr/>
            </p:nvSpPr>
            <p:spPr bwMode="auto">
              <a:xfrm>
                <a:off x="672" y="1104"/>
                <a:ext cx="37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设二维连续型随机变量           的密度函数为</a:t>
                </a:r>
              </a:p>
            </p:txBody>
          </p:sp>
          <p:graphicFrame>
            <p:nvGraphicFramePr>
              <p:cNvPr id="107548" name="Object 11"/>
              <p:cNvGraphicFramePr>
                <a:graphicFrameLocks noChangeAspect="1"/>
              </p:cNvGraphicFramePr>
              <p:nvPr/>
            </p:nvGraphicFramePr>
            <p:xfrm>
              <a:off x="2688" y="1152"/>
              <a:ext cx="44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" imgW="710891" imgH="342751" progId="Equation.3">
                      <p:embed/>
                    </p:oleObj>
                  </mc:Choice>
                  <mc:Fallback>
                    <p:oleObj name="公式" r:id="rId5" imgW="710891" imgH="342751" progId="Equation.3">
                      <p:embed/>
                      <p:pic>
                        <p:nvPicPr>
                          <p:cNvPr id="107548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1152"/>
                            <a:ext cx="44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93644" name="Group 12"/>
          <p:cNvGrpSpPr>
            <a:grpSpLocks/>
          </p:cNvGrpSpPr>
          <p:nvPr/>
        </p:nvGrpSpPr>
        <p:grpSpPr bwMode="auto">
          <a:xfrm>
            <a:off x="2133601" y="1752600"/>
            <a:ext cx="5654675" cy="774700"/>
            <a:chOff x="710" y="1536"/>
            <a:chExt cx="3562" cy="488"/>
          </a:xfrm>
        </p:grpSpPr>
        <p:sp>
          <p:nvSpPr>
            <p:cNvPr id="107543" name="Text Box 13"/>
            <p:cNvSpPr txBox="1">
              <a:spLocks noChangeArrowheads="1"/>
            </p:cNvSpPr>
            <p:nvPr/>
          </p:nvSpPr>
          <p:spPr bwMode="auto">
            <a:xfrm>
              <a:off x="710" y="1610"/>
              <a:ext cx="3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下面考虑随机变量           的概率密度</a:t>
              </a:r>
              <a:r>
                <a:rPr lang="en-US" altLang="zh-CN"/>
                <a:t>.  </a:t>
              </a:r>
            </a:p>
          </p:txBody>
        </p:sp>
        <p:graphicFrame>
          <p:nvGraphicFramePr>
            <p:cNvPr id="107544" name="Object 14"/>
            <p:cNvGraphicFramePr>
              <a:graphicFrameLocks noChangeAspect="1"/>
            </p:cNvGraphicFramePr>
            <p:nvPr/>
          </p:nvGraphicFramePr>
          <p:xfrm>
            <a:off x="2296" y="1536"/>
            <a:ext cx="49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787058" imgH="774364" progId="Equation.3">
                    <p:embed/>
                  </p:oleObj>
                </mc:Choice>
                <mc:Fallback>
                  <p:oleObj name="公式" r:id="rId7" imgW="787058" imgH="774364" progId="Equation.3">
                    <p:embed/>
                    <p:pic>
                      <p:nvPicPr>
                        <p:cNvPr id="10754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1536"/>
                          <a:ext cx="496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3647" name="Text Box 15"/>
          <p:cNvSpPr txBox="1">
            <a:spLocks noChangeArrowheads="1"/>
          </p:cNvSpPr>
          <p:nvPr/>
        </p:nvSpPr>
        <p:spPr bwMode="auto">
          <a:xfrm>
            <a:off x="2743200" y="2590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先求</a:t>
            </a:r>
            <a:r>
              <a:rPr lang="en-US" altLang="zh-CN" i="1"/>
              <a:t>Z </a:t>
            </a:r>
            <a:r>
              <a:rPr lang="zh-CN" altLang="en-US"/>
              <a:t>的分布函数</a:t>
            </a:r>
            <a:r>
              <a:rPr lang="en-US" altLang="zh-CN"/>
              <a:t>.  </a:t>
            </a:r>
          </a:p>
        </p:txBody>
      </p:sp>
      <p:graphicFrame>
        <p:nvGraphicFramePr>
          <p:cNvPr id="1093648" name="Object 16"/>
          <p:cNvGraphicFramePr>
            <a:graphicFrameLocks noChangeAspect="1"/>
          </p:cNvGraphicFramePr>
          <p:nvPr/>
        </p:nvGraphicFramePr>
        <p:xfrm>
          <a:off x="2835275" y="3200400"/>
          <a:ext cx="2209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209800" imgH="368300" progId="Equation.3">
                  <p:embed/>
                </p:oleObj>
              </mc:Choice>
              <mc:Fallback>
                <p:oleObj name="公式" r:id="rId9" imgW="2209800" imgH="368300" progId="Equation.3">
                  <p:embed/>
                  <p:pic>
                    <p:nvPicPr>
                      <p:cNvPr id="10936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3200400"/>
                        <a:ext cx="2209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49" name="Object 17"/>
          <p:cNvGraphicFramePr>
            <a:graphicFrameLocks noChangeAspect="1"/>
          </p:cNvGraphicFramePr>
          <p:nvPr/>
        </p:nvGraphicFramePr>
        <p:xfrm>
          <a:off x="5105400" y="3048000"/>
          <a:ext cx="1384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384300" imgH="774700" progId="Equation.3">
                  <p:embed/>
                </p:oleObj>
              </mc:Choice>
              <mc:Fallback>
                <p:oleObj name="公式" r:id="rId11" imgW="1384300" imgH="774700" progId="Equation.3">
                  <p:embed/>
                  <p:pic>
                    <p:nvPicPr>
                      <p:cNvPr id="10936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0"/>
                        <a:ext cx="1384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50" name="Object 18"/>
          <p:cNvGraphicFramePr>
            <a:graphicFrameLocks noChangeAspect="1"/>
          </p:cNvGraphicFramePr>
          <p:nvPr/>
        </p:nvGraphicFramePr>
        <p:xfrm>
          <a:off x="3657600" y="3886200"/>
          <a:ext cx="215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159000" imgH="952500" progId="Equation.3">
                  <p:embed/>
                </p:oleObj>
              </mc:Choice>
              <mc:Fallback>
                <p:oleObj name="公式" r:id="rId13" imgW="2159000" imgH="952500" progId="Equation.3">
                  <p:embed/>
                  <p:pic>
                    <p:nvPicPr>
                      <p:cNvPr id="10936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6200"/>
                        <a:ext cx="2159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651" name="Line 19"/>
          <p:cNvSpPr>
            <a:spLocks noChangeShapeType="1"/>
          </p:cNvSpPr>
          <p:nvPr/>
        </p:nvSpPr>
        <p:spPr bwMode="auto">
          <a:xfrm flipV="1">
            <a:off x="8229600" y="2438400"/>
            <a:ext cx="1676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93652" name="Group 20"/>
          <p:cNvGrpSpPr>
            <a:grpSpLocks/>
          </p:cNvGrpSpPr>
          <p:nvPr/>
        </p:nvGrpSpPr>
        <p:grpSpPr bwMode="auto">
          <a:xfrm>
            <a:off x="7696200" y="2057400"/>
            <a:ext cx="2667000" cy="2209800"/>
            <a:chOff x="2688" y="2352"/>
            <a:chExt cx="1680" cy="1392"/>
          </a:xfrm>
        </p:grpSpPr>
        <p:sp>
          <p:nvSpPr>
            <p:cNvPr id="1093653" name="Line 21"/>
            <p:cNvSpPr>
              <a:spLocks noChangeShapeType="1"/>
            </p:cNvSpPr>
            <p:nvPr/>
          </p:nvSpPr>
          <p:spPr bwMode="auto">
            <a:xfrm flipV="1">
              <a:off x="3552" y="2352"/>
              <a:ext cx="0" cy="139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3654" name="Line 22"/>
            <p:cNvSpPr>
              <a:spLocks noChangeShapeType="1"/>
            </p:cNvSpPr>
            <p:nvPr/>
          </p:nvSpPr>
          <p:spPr bwMode="auto">
            <a:xfrm>
              <a:off x="2688" y="3120"/>
              <a:ext cx="168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07540" name="Object 23"/>
            <p:cNvGraphicFramePr>
              <a:graphicFrameLocks noChangeAspect="1"/>
            </p:cNvGraphicFramePr>
            <p:nvPr/>
          </p:nvGraphicFramePr>
          <p:xfrm>
            <a:off x="4224" y="3168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228501" imgH="215806" progId="Equation.3">
                    <p:embed/>
                  </p:oleObj>
                </mc:Choice>
                <mc:Fallback>
                  <p:oleObj name="公式" r:id="rId15" imgW="228501" imgH="215806" progId="Equation.3">
                    <p:embed/>
                    <p:pic>
                      <p:nvPicPr>
                        <p:cNvPr id="10754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168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1" name="Object 24"/>
            <p:cNvGraphicFramePr>
              <a:graphicFrameLocks noChangeAspect="1"/>
            </p:cNvGraphicFramePr>
            <p:nvPr/>
          </p:nvGraphicFramePr>
          <p:xfrm>
            <a:off x="3360" y="2352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228600" imgH="279400" progId="Equation.3">
                    <p:embed/>
                  </p:oleObj>
                </mc:Choice>
                <mc:Fallback>
                  <p:oleObj name="公式" r:id="rId17" imgW="228600" imgH="279400" progId="Equation.3">
                    <p:embed/>
                    <p:pic>
                      <p:nvPicPr>
                        <p:cNvPr id="107541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352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2" name="Object 25"/>
            <p:cNvGraphicFramePr>
              <a:graphicFrameLocks noChangeAspect="1"/>
            </p:cNvGraphicFramePr>
            <p:nvPr/>
          </p:nvGraphicFramePr>
          <p:xfrm>
            <a:off x="3360" y="3120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266584" imgH="279279" progId="Equation.3">
                    <p:embed/>
                  </p:oleObj>
                </mc:Choice>
                <mc:Fallback>
                  <p:oleObj name="公式" r:id="rId19" imgW="266584" imgH="279279" progId="Equation.3">
                    <p:embed/>
                    <p:pic>
                      <p:nvPicPr>
                        <p:cNvPr id="107542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120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3658" name="Object 26"/>
          <p:cNvGraphicFramePr>
            <a:graphicFrameLocks noChangeAspect="1"/>
          </p:cNvGraphicFramePr>
          <p:nvPr/>
        </p:nvGraphicFramePr>
        <p:xfrm>
          <a:off x="3581400" y="4953000"/>
          <a:ext cx="2654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2654300" imgH="647700" progId="Equation.3">
                  <p:embed/>
                </p:oleObj>
              </mc:Choice>
              <mc:Fallback>
                <p:oleObj name="公式" r:id="rId21" imgW="2654300" imgH="647700" progId="Equation.3">
                  <p:embed/>
                  <p:pic>
                    <p:nvPicPr>
                      <p:cNvPr id="109365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53000"/>
                        <a:ext cx="2654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59" name="Object 27"/>
          <p:cNvGraphicFramePr>
            <a:graphicFrameLocks noChangeAspect="1"/>
          </p:cNvGraphicFramePr>
          <p:nvPr/>
        </p:nvGraphicFramePr>
        <p:xfrm>
          <a:off x="6324600" y="4953000"/>
          <a:ext cx="264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2641600" imgH="609600" progId="Equation.3">
                  <p:embed/>
                </p:oleObj>
              </mc:Choice>
              <mc:Fallback>
                <p:oleObj name="公式" r:id="rId23" imgW="2641600" imgH="609600" progId="Equation.3">
                  <p:embed/>
                  <p:pic>
                    <p:nvPicPr>
                      <p:cNvPr id="109365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53000"/>
                        <a:ext cx="2641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60" name="Object 28"/>
          <p:cNvGraphicFramePr>
            <a:graphicFrameLocks noChangeAspect="1"/>
          </p:cNvGraphicFramePr>
          <p:nvPr/>
        </p:nvGraphicFramePr>
        <p:xfrm>
          <a:off x="3429000" y="5715000"/>
          <a:ext cx="1955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1955800" imgH="736600" progId="Equation.3">
                  <p:embed/>
                </p:oleObj>
              </mc:Choice>
              <mc:Fallback>
                <p:oleObj name="公式" r:id="rId25" imgW="1955800" imgH="736600" progId="Equation.3">
                  <p:embed/>
                  <p:pic>
                    <p:nvPicPr>
                      <p:cNvPr id="10936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715000"/>
                        <a:ext cx="1955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661" name="Text Box 29"/>
          <p:cNvSpPr txBox="1">
            <a:spLocks noChangeArrowheads="1"/>
          </p:cNvSpPr>
          <p:nvPr/>
        </p:nvSpPr>
        <p:spPr bwMode="auto">
          <a:xfrm>
            <a:off x="2057400" y="5867400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1093662" name="Object 30"/>
          <p:cNvGraphicFramePr>
            <a:graphicFrameLocks noChangeAspect="1"/>
          </p:cNvGraphicFramePr>
          <p:nvPr/>
        </p:nvGraphicFramePr>
        <p:xfrm>
          <a:off x="9525000" y="2743200"/>
          <a:ext cx="812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812447" imgH="279279" progId="Equation.3">
                  <p:embed/>
                </p:oleObj>
              </mc:Choice>
              <mc:Fallback>
                <p:oleObj name="公式" r:id="rId27" imgW="812447" imgH="279279" progId="Equation.3">
                  <p:embed/>
                  <p:pic>
                    <p:nvPicPr>
                      <p:cNvPr id="10936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743200"/>
                        <a:ext cx="812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15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3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3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3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93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2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093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93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093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3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3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3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3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3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3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93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93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9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9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9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93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93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93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93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9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9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93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93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93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3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1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93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93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9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93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93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9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47" grpId="0"/>
      <p:bldP spid="10936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24384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5267" name="Rectangle 3" descr="羊皮纸"/>
          <p:cNvSpPr>
            <a:spLocks noChangeArrowheads="1"/>
          </p:cNvSpPr>
          <p:nvPr/>
        </p:nvSpPr>
        <p:spPr bwMode="auto">
          <a:xfrm>
            <a:off x="1676400" y="152400"/>
            <a:ext cx="8839200" cy="21336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9572" name="Object 12"/>
          <p:cNvGraphicFramePr>
            <a:graphicFrameLocks noChangeAspect="1"/>
          </p:cNvGraphicFramePr>
          <p:nvPr/>
        </p:nvGraphicFramePr>
        <p:xfrm>
          <a:off x="4648200" y="304800"/>
          <a:ext cx="8318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37836" imgH="342751" progId="Equation.3">
                  <p:embed/>
                </p:oleObj>
              </mc:Choice>
              <mc:Fallback>
                <p:oleObj name="公式" r:id="rId5" imgW="837836" imgH="342751" progId="Equation.3">
                  <p:embed/>
                  <p:pic>
                    <p:nvPicPr>
                      <p:cNvPr id="1095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04800"/>
                        <a:ext cx="8318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13"/>
          <p:cNvGraphicFramePr>
            <a:graphicFrameLocks noChangeAspect="1"/>
          </p:cNvGraphicFramePr>
          <p:nvPr/>
        </p:nvGraphicFramePr>
        <p:xfrm>
          <a:off x="3200400" y="762001"/>
          <a:ext cx="45847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4584700" imgH="889000" progId="Equation.3">
                  <p:embed/>
                </p:oleObj>
              </mc:Choice>
              <mc:Fallback>
                <p:oleObj name="公式" r:id="rId7" imgW="4584700" imgH="889000" progId="Equation.3">
                  <p:embed/>
                  <p:pic>
                    <p:nvPicPr>
                      <p:cNvPr id="1095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1"/>
                        <a:ext cx="45847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14"/>
          <p:cNvGraphicFramePr>
            <a:graphicFrameLocks noChangeAspect="1"/>
          </p:cNvGraphicFramePr>
          <p:nvPr/>
        </p:nvGraphicFramePr>
        <p:xfrm>
          <a:off x="2209800" y="1752600"/>
          <a:ext cx="15748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574800" imgH="279400" progId="Equation.3">
                  <p:embed/>
                </p:oleObj>
              </mc:Choice>
              <mc:Fallback>
                <p:oleObj name="公式" r:id="rId9" imgW="1574800" imgH="279400" progId="Equation.3">
                  <p:embed/>
                  <p:pic>
                    <p:nvPicPr>
                      <p:cNvPr id="1095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15748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Rectangle 15"/>
          <p:cNvSpPr>
            <a:spLocks noChangeArrowheads="1"/>
          </p:cNvSpPr>
          <p:nvPr/>
        </p:nvSpPr>
        <p:spPr bwMode="auto">
          <a:xfrm>
            <a:off x="1752600" y="2286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3CC"/>
                </a:solidFill>
                <a:latin typeface="楷体_GB2312" panose="02010609030101010101" pitchFamily="49" charset="-122"/>
              </a:rPr>
              <a:t>例</a:t>
            </a:r>
            <a:r>
              <a:rPr lang="en-US" altLang="zh-CN" dirty="0">
                <a:solidFill>
                  <a:srgbClr val="0033CC"/>
                </a:solidFill>
                <a:latin typeface="楷体_GB2312" panose="02010609030101010101" pitchFamily="49" charset="-122"/>
              </a:rPr>
              <a:t>1</a:t>
            </a:r>
            <a:r>
              <a:rPr lang="en-US" altLang="zh-CN" dirty="0">
                <a:latin typeface="楷体_GB2312" panose="02010609030101010101" pitchFamily="49" charset="-122"/>
              </a:rPr>
              <a:t> </a:t>
            </a:r>
            <a:r>
              <a:rPr lang="zh-CN" altLang="en-US" dirty="0">
                <a:latin typeface="楷体_GB2312" panose="02010609030101010101" pitchFamily="49" charset="-122"/>
              </a:rPr>
              <a:t>设二维随机变量</a:t>
            </a:r>
          </a:p>
        </p:txBody>
      </p:sp>
      <p:sp>
        <p:nvSpPr>
          <p:cNvPr id="109576" name="Rectangle 16"/>
          <p:cNvSpPr>
            <a:spLocks noChangeArrowheads="1"/>
          </p:cNvSpPr>
          <p:nvPr/>
        </p:nvSpPr>
        <p:spPr bwMode="auto">
          <a:xfrm>
            <a:off x="5410200" y="2286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的联合概率密度函数为</a:t>
            </a:r>
          </a:p>
        </p:txBody>
      </p:sp>
      <p:sp>
        <p:nvSpPr>
          <p:cNvPr id="109577" name="Rectangle 17"/>
          <p:cNvSpPr>
            <a:spLocks noChangeArrowheads="1"/>
          </p:cNvSpPr>
          <p:nvPr/>
        </p:nvSpPr>
        <p:spPr bwMode="auto">
          <a:xfrm>
            <a:off x="1828800" y="16002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令</a:t>
            </a:r>
          </a:p>
        </p:txBody>
      </p:sp>
      <p:sp>
        <p:nvSpPr>
          <p:cNvPr id="109578" name="Rectangle 18"/>
          <p:cNvSpPr>
            <a:spLocks noChangeArrowheads="1"/>
          </p:cNvSpPr>
          <p:nvPr/>
        </p:nvSpPr>
        <p:spPr bwMode="auto">
          <a:xfrm>
            <a:off x="3733800" y="1676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求</a:t>
            </a:r>
            <a:r>
              <a:rPr lang="en-US" altLang="zh-CN" i="1"/>
              <a:t>Z</a:t>
            </a:r>
            <a:r>
              <a:rPr lang="zh-CN" altLang="en-US">
                <a:latin typeface="楷体_GB2312" panose="02010609030101010101" pitchFamily="49" charset="-122"/>
              </a:rPr>
              <a:t>的分布函数及密度函数。</a:t>
            </a:r>
          </a:p>
        </p:txBody>
      </p:sp>
      <p:sp>
        <p:nvSpPr>
          <p:cNvPr id="2" name="矩形 1"/>
          <p:cNvSpPr/>
          <p:nvPr/>
        </p:nvSpPr>
        <p:spPr>
          <a:xfrm>
            <a:off x="616456" y="2647174"/>
            <a:ext cx="447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20629" y="2646364"/>
                <a:ext cx="4928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29" y="2646364"/>
                <a:ext cx="4928400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788748" y="2405063"/>
                <a:ext cx="3137269" cy="1104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8" y="2405063"/>
                <a:ext cx="3137269" cy="11041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67053" y="3509211"/>
            <a:ext cx="948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）当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838957" y="3509211"/>
                <a:ext cx="10581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≤0,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57" y="3509211"/>
                <a:ext cx="1058175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56587" y="3505200"/>
                <a:ext cx="1623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87" y="3505200"/>
                <a:ext cx="1623073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061305" y="4140415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）当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838957" y="4139605"/>
                <a:ext cx="10581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&gt;0,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57" y="4139605"/>
                <a:ext cx="105817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897132" y="3736032"/>
                <a:ext cx="4843185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132" y="3736032"/>
                <a:ext cx="4843185" cy="10534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733800" y="4875063"/>
                <a:ext cx="2881110" cy="890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875063"/>
                <a:ext cx="2881110" cy="89037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733800" y="5959543"/>
                <a:ext cx="25971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959543"/>
                <a:ext cx="2597186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996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1_A-B">
  <a:themeElements>
    <a:clrScheme name="1_A-B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A-B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A-B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0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8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9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8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9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677</Words>
  <Application>Microsoft Office PowerPoint</Application>
  <PresentationFormat>宽屏</PresentationFormat>
  <Paragraphs>116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楷体</vt:lpstr>
      <vt:lpstr>楷体_GB2312</vt:lpstr>
      <vt:lpstr>Arial</vt:lpstr>
      <vt:lpstr>Cambria Math</vt:lpstr>
      <vt:lpstr>Times New Roman</vt:lpstr>
      <vt:lpstr>Wingdings</vt:lpstr>
      <vt:lpstr>1_A-B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凯航 占</cp:lastModifiedBy>
  <cp:revision>18</cp:revision>
  <dcterms:created xsi:type="dcterms:W3CDTF">2020-04-02T13:37:01Z</dcterms:created>
  <dcterms:modified xsi:type="dcterms:W3CDTF">2024-04-25T08:37:49Z</dcterms:modified>
</cp:coreProperties>
</file>