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18" Type="http://schemas.openxmlformats.org/officeDocument/2006/relationships/image" Target="../media/image104.wmf"/><Relationship Id="rId3" Type="http://schemas.openxmlformats.org/officeDocument/2006/relationships/image" Target="../media/image89.e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17" Type="http://schemas.openxmlformats.org/officeDocument/2006/relationships/image" Target="../media/image103.wmf"/><Relationship Id="rId2" Type="http://schemas.openxmlformats.org/officeDocument/2006/relationships/image" Target="../media/image88.emf"/><Relationship Id="rId16" Type="http://schemas.openxmlformats.org/officeDocument/2006/relationships/image" Target="../media/image102.wmf"/><Relationship Id="rId20" Type="http://schemas.openxmlformats.org/officeDocument/2006/relationships/image" Target="../media/image106.w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wmf"/><Relationship Id="rId5" Type="http://schemas.openxmlformats.org/officeDocument/2006/relationships/image" Target="../media/image91.emf"/><Relationship Id="rId15" Type="http://schemas.openxmlformats.org/officeDocument/2006/relationships/image" Target="../media/image101.wmf"/><Relationship Id="rId10" Type="http://schemas.openxmlformats.org/officeDocument/2006/relationships/image" Target="../media/image96.wmf"/><Relationship Id="rId19" Type="http://schemas.openxmlformats.org/officeDocument/2006/relationships/image" Target="../media/image105.wmf"/><Relationship Id="rId4" Type="http://schemas.openxmlformats.org/officeDocument/2006/relationships/image" Target="../media/image90.e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114.wmf"/><Relationship Id="rId18" Type="http://schemas.openxmlformats.org/officeDocument/2006/relationships/image" Target="../media/image119.wmf"/><Relationship Id="rId3" Type="http://schemas.openxmlformats.org/officeDocument/2006/relationships/image" Target="../media/image109.emf"/><Relationship Id="rId7" Type="http://schemas.openxmlformats.org/officeDocument/2006/relationships/image" Target="../media/image93.wmf"/><Relationship Id="rId12" Type="http://schemas.openxmlformats.org/officeDocument/2006/relationships/image" Target="../media/image113.wmf"/><Relationship Id="rId17" Type="http://schemas.openxmlformats.org/officeDocument/2006/relationships/image" Target="../media/image118.wmf"/><Relationship Id="rId2" Type="http://schemas.openxmlformats.org/officeDocument/2006/relationships/image" Target="../media/image108.emf"/><Relationship Id="rId16" Type="http://schemas.openxmlformats.org/officeDocument/2006/relationships/image" Target="../media/image117.wmf"/><Relationship Id="rId20" Type="http://schemas.openxmlformats.org/officeDocument/2006/relationships/image" Target="../media/image121.w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11" Type="http://schemas.openxmlformats.org/officeDocument/2006/relationships/image" Target="../media/image97.wmf"/><Relationship Id="rId5" Type="http://schemas.openxmlformats.org/officeDocument/2006/relationships/image" Target="../media/image111.emf"/><Relationship Id="rId15" Type="http://schemas.openxmlformats.org/officeDocument/2006/relationships/image" Target="../media/image116.wmf"/><Relationship Id="rId10" Type="http://schemas.openxmlformats.org/officeDocument/2006/relationships/image" Target="../media/image96.wmf"/><Relationship Id="rId19" Type="http://schemas.openxmlformats.org/officeDocument/2006/relationships/image" Target="../media/image120.wmf"/><Relationship Id="rId4" Type="http://schemas.openxmlformats.org/officeDocument/2006/relationships/image" Target="../media/image110.emf"/><Relationship Id="rId9" Type="http://schemas.openxmlformats.org/officeDocument/2006/relationships/image" Target="../media/image95.wmf"/><Relationship Id="rId14" Type="http://schemas.openxmlformats.org/officeDocument/2006/relationships/image" Target="../media/image11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image" Target="../media/image124.wmf"/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12" Type="http://schemas.openxmlformats.org/officeDocument/2006/relationships/image" Target="../media/image123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11" Type="http://schemas.openxmlformats.org/officeDocument/2006/relationships/image" Target="../media/image140.wmf"/><Relationship Id="rId5" Type="http://schemas.openxmlformats.org/officeDocument/2006/relationships/image" Target="../media/image134.wmf"/><Relationship Id="rId10" Type="http://schemas.openxmlformats.org/officeDocument/2006/relationships/image" Target="../media/image139.wmf"/><Relationship Id="rId4" Type="http://schemas.openxmlformats.org/officeDocument/2006/relationships/image" Target="../media/image133.wmf"/><Relationship Id="rId9" Type="http://schemas.openxmlformats.org/officeDocument/2006/relationships/image" Target="../media/image13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3.wmf"/><Relationship Id="rId7" Type="http://schemas.openxmlformats.org/officeDocument/2006/relationships/image" Target="../media/image139.wmf"/><Relationship Id="rId12" Type="http://schemas.openxmlformats.org/officeDocument/2006/relationships/image" Target="../media/image14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8.wmf"/><Relationship Id="rId11" Type="http://schemas.openxmlformats.org/officeDocument/2006/relationships/image" Target="../media/image141.wmf"/><Relationship Id="rId5" Type="http://schemas.openxmlformats.org/officeDocument/2006/relationships/image" Target="../media/image137.wmf"/><Relationship Id="rId10" Type="http://schemas.openxmlformats.org/officeDocument/2006/relationships/image" Target="../media/image124.wmf"/><Relationship Id="rId4" Type="http://schemas.openxmlformats.org/officeDocument/2006/relationships/image" Target="../media/image136.wmf"/><Relationship Id="rId9" Type="http://schemas.openxmlformats.org/officeDocument/2006/relationships/image" Target="../media/image12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23.wmf"/><Relationship Id="rId7" Type="http://schemas.openxmlformats.org/officeDocument/2006/relationships/image" Target="../media/image143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10" Type="http://schemas.openxmlformats.org/officeDocument/2006/relationships/image" Target="../media/image146.wmf"/><Relationship Id="rId4" Type="http://schemas.openxmlformats.org/officeDocument/2006/relationships/image" Target="../media/image124.wmf"/><Relationship Id="rId9" Type="http://schemas.openxmlformats.org/officeDocument/2006/relationships/image" Target="../media/image14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1.wmf"/><Relationship Id="rId7" Type="http://schemas.openxmlformats.org/officeDocument/2006/relationships/image" Target="../media/image148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47.wmf"/><Relationship Id="rId5" Type="http://schemas.openxmlformats.org/officeDocument/2006/relationships/image" Target="../media/image144.wmf"/><Relationship Id="rId4" Type="http://schemas.openxmlformats.org/officeDocument/2006/relationships/image" Target="../media/image142.wmf"/><Relationship Id="rId9" Type="http://schemas.openxmlformats.org/officeDocument/2006/relationships/image" Target="../media/image1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emf"/><Relationship Id="rId7" Type="http://schemas.openxmlformats.org/officeDocument/2006/relationships/image" Target="../media/image35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emf"/><Relationship Id="rId9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10" Type="http://schemas.openxmlformats.org/officeDocument/2006/relationships/image" Target="../media/image50.wmf"/><Relationship Id="rId4" Type="http://schemas.openxmlformats.org/officeDocument/2006/relationships/image" Target="../media/image44.emf"/><Relationship Id="rId9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e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wmf"/><Relationship Id="rId10" Type="http://schemas.openxmlformats.org/officeDocument/2006/relationships/image" Target="../media/image60.e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e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emf"/><Relationship Id="rId9" Type="http://schemas.openxmlformats.org/officeDocument/2006/relationships/image" Target="../media/image7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74.wmf"/><Relationship Id="rId3" Type="http://schemas.openxmlformats.org/officeDocument/2006/relationships/image" Target="../media/image77.e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emf"/><Relationship Id="rId9" Type="http://schemas.openxmlformats.org/officeDocument/2006/relationships/image" Target="../media/image8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0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55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9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5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420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03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5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9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3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72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550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3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519176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7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8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9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0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1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smtClean="0">
                <a:solidFill>
                  <a:srgbClr val="0000CC"/>
                </a:solidFill>
                <a:ea typeface="华文行楷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82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83.w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1.wmf"/><Relationship Id="rId25" Type="http://schemas.openxmlformats.org/officeDocument/2006/relationships/image" Target="../media/image85.wmf"/><Relationship Id="rId2" Type="http://schemas.openxmlformats.org/officeDocument/2006/relationships/vmlDrawing" Target="../drawings/vmlDrawing9.v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74.wmf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8.emf"/><Relationship Id="rId24" Type="http://schemas.openxmlformats.org/officeDocument/2006/relationships/oleObject" Target="../embeddings/oleObject93.bin"/><Relationship Id="rId5" Type="http://schemas.openxmlformats.org/officeDocument/2006/relationships/image" Target="../media/image75.emf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28" Type="http://schemas.openxmlformats.org/officeDocument/2006/relationships/oleObject" Target="../embeddings/oleObject95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7.e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8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1.e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9" Type="http://schemas.openxmlformats.org/officeDocument/2006/relationships/image" Target="../media/image104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95.wmf"/><Relationship Id="rId34" Type="http://schemas.openxmlformats.org/officeDocument/2006/relationships/oleObject" Target="../embeddings/oleObject111.bin"/><Relationship Id="rId42" Type="http://schemas.openxmlformats.org/officeDocument/2006/relationships/oleObject" Target="../embeddings/oleObject115.bin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93.wmf"/><Relationship Id="rId25" Type="http://schemas.openxmlformats.org/officeDocument/2006/relationships/image" Target="../media/image97.wmf"/><Relationship Id="rId33" Type="http://schemas.openxmlformats.org/officeDocument/2006/relationships/image" Target="../media/image101.wmf"/><Relationship Id="rId38" Type="http://schemas.openxmlformats.org/officeDocument/2006/relationships/oleObject" Target="../embeddings/oleObject113.bin"/><Relationship Id="rId2" Type="http://schemas.openxmlformats.org/officeDocument/2006/relationships/vmlDrawing" Target="../drawings/vmlDrawing10.v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99.wmf"/><Relationship Id="rId41" Type="http://schemas.openxmlformats.org/officeDocument/2006/relationships/image" Target="../media/image105.wmf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0.emf"/><Relationship Id="rId24" Type="http://schemas.openxmlformats.org/officeDocument/2006/relationships/oleObject" Target="../embeddings/oleObject106.bin"/><Relationship Id="rId32" Type="http://schemas.openxmlformats.org/officeDocument/2006/relationships/oleObject" Target="../embeddings/oleObject110.bin"/><Relationship Id="rId37" Type="http://schemas.openxmlformats.org/officeDocument/2006/relationships/image" Target="../media/image103.wmf"/><Relationship Id="rId40" Type="http://schemas.openxmlformats.org/officeDocument/2006/relationships/oleObject" Target="../embeddings/oleObject114.bin"/><Relationship Id="rId5" Type="http://schemas.openxmlformats.org/officeDocument/2006/relationships/image" Target="../media/image87.emf"/><Relationship Id="rId15" Type="http://schemas.openxmlformats.org/officeDocument/2006/relationships/image" Target="../media/image92.emf"/><Relationship Id="rId23" Type="http://schemas.openxmlformats.org/officeDocument/2006/relationships/image" Target="../media/image96.wmf"/><Relationship Id="rId28" Type="http://schemas.openxmlformats.org/officeDocument/2006/relationships/oleObject" Target="../embeddings/oleObject108.bin"/><Relationship Id="rId36" Type="http://schemas.openxmlformats.org/officeDocument/2006/relationships/oleObject" Target="../embeddings/oleObject112.bin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94.wmf"/><Relationship Id="rId31" Type="http://schemas.openxmlformats.org/officeDocument/2006/relationships/image" Target="../media/image100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98.wmf"/><Relationship Id="rId30" Type="http://schemas.openxmlformats.org/officeDocument/2006/relationships/oleObject" Target="../embeddings/oleObject109.bin"/><Relationship Id="rId35" Type="http://schemas.openxmlformats.org/officeDocument/2006/relationships/image" Target="../media/image102.wmf"/><Relationship Id="rId43" Type="http://schemas.openxmlformats.org/officeDocument/2006/relationships/image" Target="../media/image10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1.e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9" Type="http://schemas.openxmlformats.org/officeDocument/2006/relationships/image" Target="../media/image119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95.wmf"/><Relationship Id="rId34" Type="http://schemas.openxmlformats.org/officeDocument/2006/relationships/oleObject" Target="../embeddings/oleObject131.bin"/><Relationship Id="rId42" Type="http://schemas.openxmlformats.org/officeDocument/2006/relationships/oleObject" Target="../embeddings/oleObject135.bin"/><Relationship Id="rId7" Type="http://schemas.openxmlformats.org/officeDocument/2006/relationships/image" Target="../media/image108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93.wmf"/><Relationship Id="rId25" Type="http://schemas.openxmlformats.org/officeDocument/2006/relationships/image" Target="../media/image97.wmf"/><Relationship Id="rId33" Type="http://schemas.openxmlformats.org/officeDocument/2006/relationships/image" Target="../media/image116.wmf"/><Relationship Id="rId38" Type="http://schemas.openxmlformats.org/officeDocument/2006/relationships/oleObject" Target="../embeddings/oleObject133.bin"/><Relationship Id="rId2" Type="http://schemas.openxmlformats.org/officeDocument/2006/relationships/vmlDrawing" Target="../drawings/vmlDrawing11.v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114.wmf"/><Relationship Id="rId41" Type="http://schemas.openxmlformats.org/officeDocument/2006/relationships/image" Target="../media/image120.wmf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0.emf"/><Relationship Id="rId24" Type="http://schemas.openxmlformats.org/officeDocument/2006/relationships/oleObject" Target="../embeddings/oleObject126.bin"/><Relationship Id="rId32" Type="http://schemas.openxmlformats.org/officeDocument/2006/relationships/oleObject" Target="../embeddings/oleObject130.bin"/><Relationship Id="rId37" Type="http://schemas.openxmlformats.org/officeDocument/2006/relationships/image" Target="../media/image118.wmf"/><Relationship Id="rId40" Type="http://schemas.openxmlformats.org/officeDocument/2006/relationships/oleObject" Target="../embeddings/oleObject134.bin"/><Relationship Id="rId5" Type="http://schemas.openxmlformats.org/officeDocument/2006/relationships/image" Target="../media/image107.emf"/><Relationship Id="rId15" Type="http://schemas.openxmlformats.org/officeDocument/2006/relationships/image" Target="../media/image112.emf"/><Relationship Id="rId23" Type="http://schemas.openxmlformats.org/officeDocument/2006/relationships/image" Target="../media/image96.wmf"/><Relationship Id="rId28" Type="http://schemas.openxmlformats.org/officeDocument/2006/relationships/oleObject" Target="../embeddings/oleObject128.bin"/><Relationship Id="rId36" Type="http://schemas.openxmlformats.org/officeDocument/2006/relationships/oleObject" Target="../embeddings/oleObject132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94.wmf"/><Relationship Id="rId31" Type="http://schemas.openxmlformats.org/officeDocument/2006/relationships/image" Target="../media/image115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09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13.wmf"/><Relationship Id="rId30" Type="http://schemas.openxmlformats.org/officeDocument/2006/relationships/oleObject" Target="../embeddings/oleObject129.bin"/><Relationship Id="rId35" Type="http://schemas.openxmlformats.org/officeDocument/2006/relationships/image" Target="../media/image117.wmf"/><Relationship Id="rId43" Type="http://schemas.openxmlformats.org/officeDocument/2006/relationships/image" Target="../media/image1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4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28.wmf"/><Relationship Id="rId2" Type="http://schemas.openxmlformats.org/officeDocument/2006/relationships/vmlDrawing" Target="../drawings/vmlDrawing12.vml"/><Relationship Id="rId16" Type="http://schemas.openxmlformats.org/officeDocument/2006/relationships/oleObject" Target="../embeddings/oleObject142.bin"/><Relationship Id="rId1" Type="http://schemas.openxmlformats.org/officeDocument/2006/relationships/themeOverride" Target="../theme/themeOverride13.x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29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4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38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36.wmf"/><Relationship Id="rId25" Type="http://schemas.openxmlformats.org/officeDocument/2006/relationships/image" Target="../media/image140.wmf"/><Relationship Id="rId2" Type="http://schemas.openxmlformats.org/officeDocument/2006/relationships/vmlDrawing" Target="../drawings/vmlDrawing13.v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29" Type="http://schemas.openxmlformats.org/officeDocument/2006/relationships/image" Target="../media/image124.wmf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33.wmf"/><Relationship Id="rId24" Type="http://schemas.openxmlformats.org/officeDocument/2006/relationships/oleObject" Target="../embeddings/oleObject154.bin"/><Relationship Id="rId5" Type="http://schemas.openxmlformats.org/officeDocument/2006/relationships/image" Target="../media/image130.wmf"/><Relationship Id="rId15" Type="http://schemas.openxmlformats.org/officeDocument/2006/relationships/image" Target="../media/image135.wmf"/><Relationship Id="rId23" Type="http://schemas.openxmlformats.org/officeDocument/2006/relationships/image" Target="../media/image139.wmf"/><Relationship Id="rId28" Type="http://schemas.openxmlformats.org/officeDocument/2006/relationships/oleObject" Target="../embeddings/oleObject156.bin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37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64.bin"/><Relationship Id="rId26" Type="http://schemas.openxmlformats.org/officeDocument/2006/relationships/oleObject" Target="../embeddings/oleObject168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23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39.wmf"/><Relationship Id="rId25" Type="http://schemas.openxmlformats.org/officeDocument/2006/relationships/image" Target="../media/image141.wmf"/><Relationship Id="rId2" Type="http://schemas.openxmlformats.org/officeDocument/2006/relationships/vmlDrawing" Target="../drawings/vmlDrawing14.vml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36.wmf"/><Relationship Id="rId24" Type="http://schemas.openxmlformats.org/officeDocument/2006/relationships/oleObject" Target="../embeddings/oleObject167.bin"/><Relationship Id="rId5" Type="http://schemas.openxmlformats.org/officeDocument/2006/relationships/image" Target="../media/image130.wmf"/><Relationship Id="rId15" Type="http://schemas.openxmlformats.org/officeDocument/2006/relationships/image" Target="../media/image138.wmf"/><Relationship Id="rId23" Type="http://schemas.openxmlformats.org/officeDocument/2006/relationships/image" Target="../media/image124.wmf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62.bin"/><Relationship Id="rId22" Type="http://schemas.openxmlformats.org/officeDocument/2006/relationships/oleObject" Target="../embeddings/oleObject166.bin"/><Relationship Id="rId27" Type="http://schemas.openxmlformats.org/officeDocument/2006/relationships/image" Target="../media/image14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76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45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43.wmf"/><Relationship Id="rId2" Type="http://schemas.openxmlformats.org/officeDocument/2006/relationships/vmlDrawing" Target="../drawings/vmlDrawing15.v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24.wmf"/><Relationship Id="rId5" Type="http://schemas.openxmlformats.org/officeDocument/2006/relationships/image" Target="../media/image130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44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186.bin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88.bin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48.wmf"/><Relationship Id="rId2" Type="http://schemas.openxmlformats.org/officeDocument/2006/relationships/vmlDrawing" Target="../drawings/vmlDrawing16.vml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7.bin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42.wmf"/><Relationship Id="rId5" Type="http://schemas.openxmlformats.org/officeDocument/2006/relationships/image" Target="../media/image123.wmf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82.bin"/><Relationship Id="rId19" Type="http://schemas.openxmlformats.org/officeDocument/2006/relationships/image" Target="../media/image149.wmf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84.bin"/><Relationship Id="rId22" Type="http://schemas.openxmlformats.org/officeDocument/2006/relationships/image" Target="../media/image15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18" Type="http://schemas.openxmlformats.org/officeDocument/2006/relationships/image" Target="../media/image10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7.bin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3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2" Type="http://schemas.openxmlformats.org/officeDocument/2006/relationships/vmlDrawing" Target="../drawings/vmlDrawing3.v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17.e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3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35.wmf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2" Type="http://schemas.openxmlformats.org/officeDocument/2006/relationships/vmlDrawing" Target="../drawings/vmlDrawing4.v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9.emf"/><Relationship Id="rId11" Type="http://schemas.openxmlformats.org/officeDocument/2006/relationships/image" Target="../media/image31.emf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4.wmf"/><Relationship Id="rId4" Type="http://schemas.openxmlformats.org/officeDocument/2006/relationships/image" Target="../media/image38.jpeg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7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2" Type="http://schemas.openxmlformats.org/officeDocument/2006/relationships/vmlDrawing" Target="../drawings/vmlDrawing5.vml"/><Relationship Id="rId16" Type="http://schemas.openxmlformats.org/officeDocument/2006/relationships/image" Target="../media/image40.wmf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8.bin"/><Relationship Id="rId10" Type="http://schemas.openxmlformats.org/officeDocument/2006/relationships/oleObject" Target="../embeddings/oleObject44.bin"/><Relationship Id="rId4" Type="http://schemas.openxmlformats.org/officeDocument/2006/relationships/image" Target="../media/image38.jpeg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7.e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55.bin"/><Relationship Id="rId2" Type="http://schemas.openxmlformats.org/officeDocument/2006/relationships/vmlDrawing" Target="../drawings/vmlDrawing6.v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38.jpe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5.emf"/><Relationship Id="rId22" Type="http://schemas.openxmlformats.org/officeDocument/2006/relationships/image" Target="../media/image4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6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59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57.emf"/><Relationship Id="rId25" Type="http://schemas.openxmlformats.org/officeDocument/2006/relationships/image" Target="../media/image61.emf"/><Relationship Id="rId2" Type="http://schemas.openxmlformats.org/officeDocument/2006/relationships/vmlDrawing" Target="../drawings/vmlDrawing7.v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69.bin"/><Relationship Id="rId5" Type="http://schemas.openxmlformats.org/officeDocument/2006/relationships/image" Target="../media/image51.wmf"/><Relationship Id="rId15" Type="http://schemas.openxmlformats.org/officeDocument/2006/relationships/image" Target="../media/image56.emf"/><Relationship Id="rId23" Type="http://schemas.openxmlformats.org/officeDocument/2006/relationships/image" Target="../media/image60.e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70.w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2" Type="http://schemas.openxmlformats.org/officeDocument/2006/relationships/vmlDrawing" Target="../drawings/vmlDrawing8.v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74.wmf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5.e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62.e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28" Type="http://schemas.openxmlformats.org/officeDocument/2006/relationships/oleObject" Target="../embeddings/oleObject82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7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94" name="Rectangle 18"/>
          <p:cNvSpPr>
            <a:spLocks noChangeArrowheads="1"/>
          </p:cNvSpPr>
          <p:nvPr/>
        </p:nvSpPr>
        <p:spPr bwMode="auto">
          <a:xfrm>
            <a:off x="5029200" y="1524000"/>
            <a:ext cx="2514600" cy="533400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§2 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边缘分布</a:t>
            </a:r>
            <a:endParaRPr kumimoji="1"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3395" name="Text Box 19"/>
          <p:cNvSpPr txBox="1">
            <a:spLocks noChangeArrowheads="1"/>
          </p:cNvSpPr>
          <p:nvPr/>
        </p:nvSpPr>
        <p:spPr bwMode="auto">
          <a:xfrm>
            <a:off x="4151377" y="2596634"/>
            <a:ext cx="33554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一、边缘分布函数   </a:t>
            </a:r>
          </a:p>
        </p:txBody>
      </p:sp>
      <p:sp>
        <p:nvSpPr>
          <p:cNvPr id="613396" name="Text Box 20"/>
          <p:cNvSpPr txBox="1">
            <a:spLocks noChangeArrowheads="1"/>
          </p:cNvSpPr>
          <p:nvPr/>
        </p:nvSpPr>
        <p:spPr bwMode="auto">
          <a:xfrm>
            <a:off x="4114801" y="3289756"/>
            <a:ext cx="6227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二、二维离散型随机变量的边缘分布   </a:t>
            </a:r>
          </a:p>
        </p:txBody>
      </p:sp>
      <p:sp>
        <p:nvSpPr>
          <p:cNvPr id="613397" name="Text Box 21"/>
          <p:cNvSpPr txBox="1">
            <a:spLocks noChangeArrowheads="1"/>
          </p:cNvSpPr>
          <p:nvPr/>
        </p:nvSpPr>
        <p:spPr bwMode="auto">
          <a:xfrm>
            <a:off x="4114801" y="4038600"/>
            <a:ext cx="5929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三、二维连续型随机变量的边缘分布</a:t>
            </a:r>
          </a:p>
        </p:txBody>
      </p:sp>
    </p:spTree>
    <p:extLst>
      <p:ext uri="{BB962C8B-B14F-4D97-AF65-F5344CB8AC3E}">
        <p14:creationId xmlns:p14="http://schemas.microsoft.com/office/powerpoint/2010/main" val="1660898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5587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2133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830388" y="265113"/>
            <a:ext cx="533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  </a:t>
            </a:r>
            <a:r>
              <a:rPr lang="zh-CN" altLang="en-US">
                <a:solidFill>
                  <a:srgbClr val="FFFF00"/>
                </a:solidFill>
              </a:rPr>
              <a:t>已知二维随机变量          的密度为</a:t>
            </a: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4954588" y="3175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175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124200" y="762000"/>
          <a:ext cx="463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" name="公式" r:id="rId6" imgW="4610050" imgH="876204" progId="Equation.3">
                  <p:embed/>
                </p:oleObj>
              </mc:Choice>
              <mc:Fallback>
                <p:oleObj name="公式" r:id="rId6" imgW="4610050" imgH="876204" progId="Equation.3">
                  <p:embed/>
                  <p:pic>
                    <p:nvPicPr>
                      <p:cNvPr id="471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762000"/>
                        <a:ext cx="463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209800" y="17526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分别求出     及     的边缘概率密度。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3552825" y="1908175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" name="公式" r:id="rId8" imgW="276150" imgH="238081" progId="Equation.3">
                  <p:embed/>
                </p:oleObj>
              </mc:Choice>
              <mc:Fallback>
                <p:oleObj name="公式" r:id="rId8" imgW="276150" imgH="238081" progId="Equation.3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1908175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4305300" y="1876425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" name="公式" r:id="rId10" imgW="209474" imgH="238081" progId="Equation.3">
                  <p:embed/>
                </p:oleObj>
              </mc:Choice>
              <mc:Fallback>
                <p:oleObj name="公式" r:id="rId10" imgW="209474" imgH="238081" progId="Equation.3">
                  <p:embed/>
                  <p:pic>
                    <p:nvPicPr>
                      <p:cNvPr id="471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876425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4" name="Text Box 10"/>
          <p:cNvSpPr txBox="1">
            <a:spLocks noChangeArrowheads="1"/>
          </p:cNvSpPr>
          <p:nvPr/>
        </p:nvSpPr>
        <p:spPr bwMode="auto">
          <a:xfrm>
            <a:off x="2286000" y="26670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同理</a:t>
            </a:r>
            <a:r>
              <a:rPr lang="en-US" altLang="zh-CN"/>
              <a:t>,</a:t>
            </a:r>
            <a:r>
              <a:rPr lang="zh-CN" altLang="en-US"/>
              <a:t>由根据公式</a:t>
            </a:r>
          </a:p>
        </p:txBody>
      </p:sp>
      <p:graphicFrame>
        <p:nvGraphicFramePr>
          <p:cNvPr id="835595" name="Object 11"/>
          <p:cNvGraphicFramePr>
            <a:graphicFrameLocks noChangeAspect="1"/>
          </p:cNvGraphicFramePr>
          <p:nvPr/>
        </p:nvGraphicFramePr>
        <p:xfrm>
          <a:off x="4648200" y="2565400"/>
          <a:ext cx="2730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公式" r:id="rId12" imgW="2730500" imgH="596900" progId="Equation.3">
                  <p:embed/>
                </p:oleObj>
              </mc:Choice>
              <mc:Fallback>
                <p:oleObj name="公式" r:id="rId12" imgW="2730500" imgH="596900" progId="Equation.3">
                  <p:embed/>
                  <p:pic>
                    <p:nvPicPr>
                      <p:cNvPr id="835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65400"/>
                        <a:ext cx="2730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596" name="Text Box 12"/>
          <p:cNvSpPr txBox="1">
            <a:spLocks noChangeArrowheads="1"/>
          </p:cNvSpPr>
          <p:nvPr/>
        </p:nvSpPr>
        <p:spPr bwMode="auto">
          <a:xfrm>
            <a:off x="2254251" y="3305176"/>
            <a:ext cx="957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pSp>
        <p:nvGrpSpPr>
          <p:cNvPr id="835597" name="Group 13"/>
          <p:cNvGrpSpPr>
            <a:grpSpLocks/>
          </p:cNvGrpSpPr>
          <p:nvPr/>
        </p:nvGrpSpPr>
        <p:grpSpPr bwMode="auto">
          <a:xfrm>
            <a:off x="3046414" y="3305175"/>
            <a:ext cx="2744787" cy="457200"/>
            <a:chOff x="959" y="2082"/>
            <a:chExt cx="1729" cy="288"/>
          </a:xfrm>
        </p:grpSpPr>
        <p:sp>
          <p:nvSpPr>
            <p:cNvPr id="47143" name="Text Box 14"/>
            <p:cNvSpPr txBox="1">
              <a:spLocks noChangeArrowheads="1"/>
            </p:cNvSpPr>
            <p:nvPr/>
          </p:nvSpPr>
          <p:spPr bwMode="auto">
            <a:xfrm>
              <a:off x="959" y="2082"/>
              <a:ext cx="17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     时，有</a:t>
              </a:r>
            </a:p>
          </p:txBody>
        </p:sp>
        <p:graphicFrame>
          <p:nvGraphicFramePr>
            <p:cNvPr id="47144" name="Object 15"/>
            <p:cNvGraphicFramePr>
              <a:graphicFrameLocks noChangeAspect="1"/>
            </p:cNvGraphicFramePr>
            <p:nvPr/>
          </p:nvGraphicFramePr>
          <p:xfrm>
            <a:off x="1186" y="2123"/>
            <a:ext cx="6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7" name="公式" r:id="rId14" imgW="1054100" imgH="342900" progId="Equation.3">
                    <p:embed/>
                  </p:oleObj>
                </mc:Choice>
                <mc:Fallback>
                  <p:oleObj name="公式" r:id="rId14" imgW="1054100" imgH="342900" progId="Equation.3">
                    <p:embed/>
                    <p:pic>
                      <p:nvPicPr>
                        <p:cNvPr id="4714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2123"/>
                          <a:ext cx="6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5600" name="Object 16"/>
          <p:cNvGraphicFramePr>
            <a:graphicFrameLocks noChangeAspect="1"/>
          </p:cNvGraphicFramePr>
          <p:nvPr/>
        </p:nvGraphicFramePr>
        <p:xfrm>
          <a:off x="3067050" y="3698875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公式" r:id="rId16" imgW="2311400" imgH="622300" progId="Equation.3">
                  <p:embed/>
                </p:oleObj>
              </mc:Choice>
              <mc:Fallback>
                <p:oleObj name="公式" r:id="rId16" imgW="2311400" imgH="622300" progId="Equation.3">
                  <p:embed/>
                  <p:pic>
                    <p:nvPicPr>
                      <p:cNvPr id="835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3698875"/>
                        <a:ext cx="2311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1" name="Object 17"/>
          <p:cNvGraphicFramePr>
            <a:graphicFrameLocks noChangeAspect="1"/>
          </p:cNvGraphicFramePr>
          <p:nvPr/>
        </p:nvGraphicFramePr>
        <p:xfrm>
          <a:off x="5397500" y="3592513"/>
          <a:ext cx="1536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公式" r:id="rId18" imgW="1536033" imgH="774364" progId="Equation.3">
                  <p:embed/>
                </p:oleObj>
              </mc:Choice>
              <mc:Fallback>
                <p:oleObj name="公式" r:id="rId18" imgW="1536033" imgH="774364" progId="Equation.3">
                  <p:embed/>
                  <p:pic>
                    <p:nvPicPr>
                      <p:cNvPr id="8356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3592513"/>
                        <a:ext cx="1536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5602" name="Object 18"/>
          <p:cNvGraphicFramePr>
            <a:graphicFrameLocks noChangeAspect="1"/>
          </p:cNvGraphicFramePr>
          <p:nvPr/>
        </p:nvGraphicFramePr>
        <p:xfrm>
          <a:off x="3810000" y="4419600"/>
          <a:ext cx="74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公式" r:id="rId20" imgW="748975" imgH="431613" progId="Equation.3">
                  <p:embed/>
                </p:oleObj>
              </mc:Choice>
              <mc:Fallback>
                <p:oleObj name="公式" r:id="rId20" imgW="748975" imgH="431613" progId="Equation.3">
                  <p:embed/>
                  <p:pic>
                    <p:nvPicPr>
                      <p:cNvPr id="8356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74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03" name="Text Box 19"/>
          <p:cNvSpPr txBox="1">
            <a:spLocks noChangeArrowheads="1"/>
          </p:cNvSpPr>
          <p:nvPr/>
        </p:nvSpPr>
        <p:spPr bwMode="auto">
          <a:xfrm>
            <a:off x="2352675" y="500062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pSp>
        <p:nvGrpSpPr>
          <p:cNvPr id="835604" name="Group 20"/>
          <p:cNvGrpSpPr>
            <a:grpSpLocks/>
          </p:cNvGrpSpPr>
          <p:nvPr/>
        </p:nvGrpSpPr>
        <p:grpSpPr bwMode="auto">
          <a:xfrm>
            <a:off x="3108325" y="4957763"/>
            <a:ext cx="2673350" cy="457200"/>
            <a:chOff x="1004" y="3093"/>
            <a:chExt cx="1684" cy="288"/>
          </a:xfrm>
        </p:grpSpPr>
        <p:sp>
          <p:nvSpPr>
            <p:cNvPr id="47141" name="Text Box 21"/>
            <p:cNvSpPr txBox="1">
              <a:spLocks noChangeArrowheads="1"/>
            </p:cNvSpPr>
            <p:nvPr/>
          </p:nvSpPr>
          <p:spPr bwMode="auto">
            <a:xfrm>
              <a:off x="1004" y="3093"/>
              <a:ext cx="1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     时，有</a:t>
              </a:r>
            </a:p>
          </p:txBody>
        </p:sp>
        <p:graphicFrame>
          <p:nvGraphicFramePr>
            <p:cNvPr id="47142" name="Object 22"/>
            <p:cNvGraphicFramePr>
              <a:graphicFrameLocks noChangeAspect="1"/>
            </p:cNvGraphicFramePr>
            <p:nvPr/>
          </p:nvGraphicFramePr>
          <p:xfrm>
            <a:off x="1277" y="3135"/>
            <a:ext cx="6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1" name="公式" r:id="rId22" imgW="1054100" imgH="342900" progId="Equation.3">
                    <p:embed/>
                  </p:oleObj>
                </mc:Choice>
                <mc:Fallback>
                  <p:oleObj name="公式" r:id="rId22" imgW="1054100" imgH="342900" progId="Equation.3">
                    <p:embed/>
                    <p:pic>
                      <p:nvPicPr>
                        <p:cNvPr id="4714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3135"/>
                          <a:ext cx="6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5607" name="Object 23"/>
          <p:cNvGraphicFramePr>
            <a:graphicFrameLocks noChangeAspect="1"/>
          </p:cNvGraphicFramePr>
          <p:nvPr/>
        </p:nvGraphicFramePr>
        <p:xfrm>
          <a:off x="5556250" y="50546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" name="公式" r:id="rId24" imgW="1244600" imgH="368300" progId="Equation.3">
                  <p:embed/>
                </p:oleObj>
              </mc:Choice>
              <mc:Fallback>
                <p:oleObj name="公式" r:id="rId24" imgW="1244600" imgH="368300" progId="Equation.3">
                  <p:embed/>
                  <p:pic>
                    <p:nvPicPr>
                      <p:cNvPr id="8356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50546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5608" name="Text Box 24"/>
          <p:cNvSpPr txBox="1">
            <a:spLocks noChangeArrowheads="1"/>
          </p:cNvSpPr>
          <p:nvPr/>
        </p:nvSpPr>
        <p:spPr bwMode="auto">
          <a:xfrm>
            <a:off x="2581275" y="5762626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故</a:t>
            </a:r>
          </a:p>
        </p:txBody>
      </p:sp>
      <p:graphicFrame>
        <p:nvGraphicFramePr>
          <p:cNvPr id="835609" name="Object 25"/>
          <p:cNvGraphicFramePr>
            <a:graphicFrameLocks noChangeAspect="1"/>
          </p:cNvGraphicFramePr>
          <p:nvPr/>
        </p:nvGraphicFramePr>
        <p:xfrm>
          <a:off x="3352800" y="5568950"/>
          <a:ext cx="3098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" name="公式" r:id="rId26" imgW="3098800" imgH="889000" progId="Equation.3">
                  <p:embed/>
                </p:oleObj>
              </mc:Choice>
              <mc:Fallback>
                <p:oleObj name="公式" r:id="rId26" imgW="3098800" imgH="889000" progId="Equation.3">
                  <p:embed/>
                  <p:pic>
                    <p:nvPicPr>
                      <p:cNvPr id="8356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68950"/>
                        <a:ext cx="3098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6" name="Group 41"/>
          <p:cNvGrpSpPr>
            <a:grpSpLocks/>
          </p:cNvGrpSpPr>
          <p:nvPr/>
        </p:nvGrpSpPr>
        <p:grpSpPr bwMode="auto">
          <a:xfrm>
            <a:off x="7467600" y="2667000"/>
            <a:ext cx="2819400" cy="2819400"/>
            <a:chOff x="3744" y="1680"/>
            <a:chExt cx="1776" cy="1776"/>
          </a:xfrm>
        </p:grpSpPr>
        <p:sp>
          <p:nvSpPr>
            <p:cNvPr id="835626" name="Rectangle 42"/>
            <p:cNvSpPr>
              <a:spLocks noChangeArrowheads="1"/>
            </p:cNvSpPr>
            <p:nvPr/>
          </p:nvSpPr>
          <p:spPr bwMode="auto">
            <a:xfrm>
              <a:off x="3744" y="1680"/>
              <a:ext cx="1776" cy="1776"/>
            </a:xfrm>
            <a:prstGeom prst="rect">
              <a:avLst/>
            </a:prstGeom>
            <a:solidFill>
              <a:srgbClr val="00FFCC"/>
            </a:solidFill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5627" name="Line 43"/>
            <p:cNvSpPr>
              <a:spLocks noChangeShapeType="1"/>
            </p:cNvSpPr>
            <p:nvPr/>
          </p:nvSpPr>
          <p:spPr bwMode="auto">
            <a:xfrm flipV="1">
              <a:off x="4067" y="3091"/>
              <a:ext cx="13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5628" name="Line 44"/>
            <p:cNvSpPr>
              <a:spLocks noChangeShapeType="1"/>
            </p:cNvSpPr>
            <p:nvPr/>
          </p:nvSpPr>
          <p:spPr bwMode="auto">
            <a:xfrm flipV="1">
              <a:off x="4067" y="1867"/>
              <a:ext cx="0" cy="1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5629" name="Line 45"/>
            <p:cNvSpPr>
              <a:spLocks noChangeShapeType="1"/>
            </p:cNvSpPr>
            <p:nvPr/>
          </p:nvSpPr>
          <p:spPr bwMode="auto">
            <a:xfrm>
              <a:off x="4067" y="2139"/>
              <a:ext cx="104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5630" name="Line 46"/>
            <p:cNvSpPr>
              <a:spLocks noChangeShapeType="1"/>
            </p:cNvSpPr>
            <p:nvPr/>
          </p:nvSpPr>
          <p:spPr bwMode="auto">
            <a:xfrm>
              <a:off x="5110" y="2139"/>
              <a:ext cx="0" cy="95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5631" name="Freeform 47"/>
            <p:cNvSpPr>
              <a:spLocks/>
            </p:cNvSpPr>
            <p:nvPr/>
          </p:nvSpPr>
          <p:spPr bwMode="auto">
            <a:xfrm>
              <a:off x="4067" y="1776"/>
              <a:ext cx="1134" cy="1316"/>
            </a:xfrm>
            <a:custGeom>
              <a:avLst/>
              <a:gdLst>
                <a:gd name="T0" fmla="*/ 0 w 1088"/>
                <a:gd name="T1" fmla="*/ 1180 h 1180"/>
                <a:gd name="T2" fmla="*/ 726 w 1088"/>
                <a:gd name="T3" fmla="*/ 862 h 1180"/>
                <a:gd name="T4" fmla="*/ 1088 w 1088"/>
                <a:gd name="T5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8" h="1180">
                  <a:moveTo>
                    <a:pt x="0" y="1180"/>
                  </a:moveTo>
                  <a:cubicBezTo>
                    <a:pt x="272" y="1119"/>
                    <a:pt x="545" y="1059"/>
                    <a:pt x="726" y="862"/>
                  </a:cubicBezTo>
                  <a:cubicBezTo>
                    <a:pt x="907" y="665"/>
                    <a:pt x="997" y="332"/>
                    <a:pt x="1088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33" name="Text Box 48"/>
            <p:cNvSpPr txBox="1">
              <a:spLocks noChangeArrowheads="1"/>
            </p:cNvSpPr>
            <p:nvPr/>
          </p:nvSpPr>
          <p:spPr bwMode="auto">
            <a:xfrm>
              <a:off x="5201" y="28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47134" name="Text Box 49"/>
            <p:cNvSpPr txBox="1">
              <a:spLocks noChangeArrowheads="1"/>
            </p:cNvSpPr>
            <p:nvPr/>
          </p:nvSpPr>
          <p:spPr bwMode="auto">
            <a:xfrm>
              <a:off x="3840" y="1776"/>
              <a:ext cx="1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47135" name="Text Box 50"/>
            <p:cNvSpPr txBox="1">
              <a:spLocks noChangeArrowheads="1"/>
            </p:cNvSpPr>
            <p:nvPr/>
          </p:nvSpPr>
          <p:spPr bwMode="auto">
            <a:xfrm>
              <a:off x="3840" y="291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47136" name="Text Box 51"/>
            <p:cNvSpPr txBox="1">
              <a:spLocks noChangeArrowheads="1"/>
            </p:cNvSpPr>
            <p:nvPr/>
          </p:nvSpPr>
          <p:spPr bwMode="auto">
            <a:xfrm>
              <a:off x="5007" y="30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7137" name="Text Box 52"/>
            <p:cNvSpPr txBox="1">
              <a:spLocks noChangeArrowheads="1"/>
            </p:cNvSpPr>
            <p:nvPr/>
          </p:nvSpPr>
          <p:spPr bwMode="auto">
            <a:xfrm>
              <a:off x="3873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7138" name="Text Box 53"/>
            <p:cNvSpPr txBox="1">
              <a:spLocks noChangeArrowheads="1"/>
            </p:cNvSpPr>
            <p:nvPr/>
          </p:nvSpPr>
          <p:spPr bwMode="auto">
            <a:xfrm>
              <a:off x="4566" y="253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zh-CN" i="1">
                <a:solidFill>
                  <a:srgbClr val="0000CC"/>
                </a:solidFill>
              </a:endParaRPr>
            </a:p>
          </p:txBody>
        </p:sp>
        <p:sp>
          <p:nvSpPr>
            <p:cNvPr id="47139" name="Text Box 54"/>
            <p:cNvSpPr txBox="1">
              <a:spLocks noChangeArrowheads="1"/>
            </p:cNvSpPr>
            <p:nvPr/>
          </p:nvSpPr>
          <p:spPr bwMode="auto">
            <a:xfrm>
              <a:off x="4520" y="213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  <p:graphicFrame>
          <p:nvGraphicFramePr>
            <p:cNvPr id="47140" name="Object 55"/>
            <p:cNvGraphicFramePr>
              <a:graphicFrameLocks noChangeAspect="1"/>
            </p:cNvGraphicFramePr>
            <p:nvPr/>
          </p:nvGraphicFramePr>
          <p:xfrm>
            <a:off x="4566" y="2774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4" name="公式" r:id="rId28" imgW="850531" imgH="431613" progId="Equation.3">
                    <p:embed/>
                  </p:oleObj>
                </mc:Choice>
                <mc:Fallback>
                  <p:oleObj name="公式" r:id="rId28" imgW="850531" imgH="431613" progId="Equation.3">
                    <p:embed/>
                    <p:pic>
                      <p:nvPicPr>
                        <p:cNvPr id="4714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774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9931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5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5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5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3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5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5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8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3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35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35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3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3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5594" grpId="0"/>
      <p:bldP spid="835596" grpId="0"/>
      <p:bldP spid="835603" grpId="0"/>
      <p:bldP spid="8356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ChangeArrowheads="1"/>
          </p:cNvSpPr>
          <p:nvPr/>
        </p:nvSpPr>
        <p:spPr bwMode="auto">
          <a:xfrm>
            <a:off x="7924800" y="3124200"/>
            <a:ext cx="2362200" cy="2971800"/>
          </a:xfrm>
          <a:prstGeom prst="rect">
            <a:avLst/>
          </a:prstGeom>
          <a:solidFill>
            <a:srgbClr val="00FFCC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6611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6612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2590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1866900" y="271463"/>
            <a:ext cx="6362700" cy="457200"/>
            <a:chOff x="554" y="495"/>
            <a:chExt cx="3908" cy="288"/>
          </a:xfrm>
        </p:grpSpPr>
        <p:sp>
          <p:nvSpPr>
            <p:cNvPr id="48173" name="Text Box 6"/>
            <p:cNvSpPr txBox="1">
              <a:spLocks noChangeArrowheads="1"/>
            </p:cNvSpPr>
            <p:nvPr/>
          </p:nvSpPr>
          <p:spPr bwMode="auto">
            <a:xfrm>
              <a:off x="554" y="495"/>
              <a:ext cx="3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2  </a:t>
              </a:r>
              <a:r>
                <a:rPr lang="zh-CN" altLang="en-US">
                  <a:solidFill>
                    <a:schemeClr val="bg1"/>
                  </a:solidFill>
                </a:rPr>
                <a:t>设二维随机变量           的概率密度函数为</a:t>
              </a:r>
            </a:p>
          </p:txBody>
        </p:sp>
        <p:graphicFrame>
          <p:nvGraphicFramePr>
            <p:cNvPr id="48174" name="Object 7"/>
            <p:cNvGraphicFramePr>
              <a:graphicFrameLocks noChangeAspect="1"/>
            </p:cNvGraphicFramePr>
            <p:nvPr/>
          </p:nvGraphicFramePr>
          <p:xfrm>
            <a:off x="2336" y="527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2" name="公式" r:id="rId4" imgW="809553" imgH="314203" progId="Equation.3">
                    <p:embed/>
                  </p:oleObj>
                </mc:Choice>
                <mc:Fallback>
                  <p:oleObj name="公式" r:id="rId4" imgW="809553" imgH="314203" progId="Equation.3">
                    <p:embed/>
                    <p:pic>
                      <p:nvPicPr>
                        <p:cNvPr id="4817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527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4" name="Object 8"/>
          <p:cNvGraphicFramePr>
            <a:graphicFrameLocks noChangeAspect="1"/>
          </p:cNvGraphicFramePr>
          <p:nvPr/>
        </p:nvGraphicFramePr>
        <p:xfrm>
          <a:off x="2895600" y="762000"/>
          <a:ext cx="434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公式" r:id="rId6" imgW="4314735" imgH="819248" progId="Equation.3">
                  <p:embed/>
                </p:oleObj>
              </mc:Choice>
              <mc:Fallback>
                <p:oleObj name="公式" r:id="rId6" imgW="4314735" imgH="819248" progId="Equation.3">
                  <p:embed/>
                  <p:pic>
                    <p:nvPicPr>
                      <p:cNvPr id="4813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434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9"/>
          <p:cNvSpPr txBox="1">
            <a:spLocks noChangeArrowheads="1"/>
          </p:cNvSpPr>
          <p:nvPr/>
        </p:nvSpPr>
        <p:spPr bwMode="auto">
          <a:xfrm>
            <a:off x="1905001" y="1676401"/>
            <a:ext cx="41649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>
                <a:solidFill>
                  <a:schemeClr val="bg1"/>
                </a:solidFill>
                <a:sym typeface="Wingdings" panose="05000000000000000000" pitchFamily="2" charset="2"/>
              </a:rPr>
              <a:t>:(I)              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的边缘概率密度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8136" name="Object 10"/>
          <p:cNvGraphicFramePr>
            <a:graphicFrameLocks noChangeAspect="1"/>
          </p:cNvGraphicFramePr>
          <p:nvPr/>
        </p:nvGraphicFramePr>
        <p:xfrm>
          <a:off x="2862263" y="1798638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公式" r:id="rId8" imgW="809553" imgH="314203" progId="Equation.3">
                  <p:embed/>
                </p:oleObj>
              </mc:Choice>
              <mc:Fallback>
                <p:oleObj name="公式" r:id="rId8" imgW="809553" imgH="314203" progId="Equation.3">
                  <p:embed/>
                  <p:pic>
                    <p:nvPicPr>
                      <p:cNvPr id="4813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798638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1"/>
          <p:cNvGraphicFramePr>
            <a:graphicFrameLocks noChangeAspect="1"/>
          </p:cNvGraphicFramePr>
          <p:nvPr/>
        </p:nvGraphicFramePr>
        <p:xfrm>
          <a:off x="5957888" y="1727200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公式" r:id="rId10" imgW="1752726" imgH="342816" progId="Equation.3">
                  <p:embed/>
                </p:oleObj>
              </mc:Choice>
              <mc:Fallback>
                <p:oleObj name="公式" r:id="rId10" imgW="1752726" imgH="342816" progId="Equation.3">
                  <p:embed/>
                  <p:pic>
                    <p:nvPicPr>
                      <p:cNvPr id="4813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727200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2"/>
          <p:cNvSpPr txBox="1">
            <a:spLocks noChangeArrowheads="1"/>
          </p:cNvSpPr>
          <p:nvPr/>
        </p:nvSpPr>
        <p:spPr bwMode="auto">
          <a:xfrm>
            <a:off x="2286000" y="2209801"/>
            <a:ext cx="3716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(II)                    </a:t>
            </a:r>
            <a:r>
              <a:rPr lang="zh-CN" altLang="en-US">
                <a:solidFill>
                  <a:schemeClr val="bg1"/>
                </a:solidFill>
              </a:rPr>
              <a:t>的概率密度</a:t>
            </a:r>
          </a:p>
        </p:txBody>
      </p:sp>
      <p:graphicFrame>
        <p:nvGraphicFramePr>
          <p:cNvPr id="48139" name="Object 13"/>
          <p:cNvGraphicFramePr>
            <a:graphicFrameLocks noChangeAspect="1"/>
          </p:cNvGraphicFramePr>
          <p:nvPr/>
        </p:nvGraphicFramePr>
        <p:xfrm>
          <a:off x="2882900" y="2333625"/>
          <a:ext cx="149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公式" r:id="rId12" imgW="1466859" imgH="238081" progId="Equation.3">
                  <p:embed/>
                </p:oleObj>
              </mc:Choice>
              <mc:Fallback>
                <p:oleObj name="公式" r:id="rId12" imgW="1466859" imgH="238081" progId="Equation.3">
                  <p:embed/>
                  <p:pic>
                    <p:nvPicPr>
                      <p:cNvPr id="4813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333625"/>
                        <a:ext cx="149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4"/>
          <p:cNvGraphicFramePr>
            <a:graphicFrameLocks noChangeAspect="1"/>
          </p:cNvGraphicFramePr>
          <p:nvPr/>
        </p:nvGraphicFramePr>
        <p:xfrm>
          <a:off x="5907088" y="2262188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公式" r:id="rId14" imgW="809553" imgH="342816" progId="Equation.3">
                  <p:embed/>
                </p:oleObj>
              </mc:Choice>
              <mc:Fallback>
                <p:oleObj name="公式" r:id="rId14" imgW="809553" imgH="342816" progId="Equation.3">
                  <p:embed/>
                  <p:pic>
                    <p:nvPicPr>
                      <p:cNvPr id="4814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262188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Text Box 15"/>
          <p:cNvSpPr txBox="1">
            <a:spLocks noChangeArrowheads="1"/>
          </p:cNvSpPr>
          <p:nvPr/>
        </p:nvSpPr>
        <p:spPr bwMode="auto">
          <a:xfrm>
            <a:off x="9372600" y="22098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(2005)</a:t>
            </a:r>
          </a:p>
        </p:txBody>
      </p:sp>
      <p:sp>
        <p:nvSpPr>
          <p:cNvPr id="836624" name="Line 16"/>
          <p:cNvSpPr>
            <a:spLocks noChangeShapeType="1"/>
          </p:cNvSpPr>
          <p:nvPr/>
        </p:nvSpPr>
        <p:spPr bwMode="auto">
          <a:xfrm flipV="1">
            <a:off x="8707438" y="3892550"/>
            <a:ext cx="838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6625" name="Line 17"/>
          <p:cNvSpPr>
            <a:spLocks noChangeShapeType="1"/>
          </p:cNvSpPr>
          <p:nvPr/>
        </p:nvSpPr>
        <p:spPr bwMode="auto">
          <a:xfrm>
            <a:off x="9545638" y="389255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6626" name="Line 18"/>
          <p:cNvSpPr>
            <a:spLocks noChangeShapeType="1"/>
          </p:cNvSpPr>
          <p:nvPr/>
        </p:nvSpPr>
        <p:spPr bwMode="auto">
          <a:xfrm flipH="1">
            <a:off x="8707438" y="389255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6627" name="Line 19"/>
          <p:cNvSpPr>
            <a:spLocks noChangeShapeType="1"/>
          </p:cNvSpPr>
          <p:nvPr/>
        </p:nvSpPr>
        <p:spPr bwMode="auto">
          <a:xfrm>
            <a:off x="8707438" y="54927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36628" name="Object 20"/>
          <p:cNvGraphicFramePr>
            <a:graphicFrameLocks noChangeAspect="1"/>
          </p:cNvGraphicFramePr>
          <p:nvPr/>
        </p:nvGraphicFramePr>
        <p:xfrm>
          <a:off x="9469438" y="556895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公式" r:id="rId16" imgW="164885" imgH="266353" progId="Equation.3">
                  <p:embed/>
                </p:oleObj>
              </mc:Choice>
              <mc:Fallback>
                <p:oleObj name="公式" r:id="rId16" imgW="164885" imgH="266353" progId="Equation.3">
                  <p:embed/>
                  <p:pic>
                    <p:nvPicPr>
                      <p:cNvPr id="8366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9438" y="556895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29" name="Object 21"/>
          <p:cNvGraphicFramePr>
            <a:graphicFrameLocks noChangeAspect="1"/>
          </p:cNvGraphicFramePr>
          <p:nvPr/>
        </p:nvGraphicFramePr>
        <p:xfrm>
          <a:off x="8478838" y="37401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公式" r:id="rId18" imgW="190335" imgH="266469" progId="Equation.3">
                  <p:embed/>
                </p:oleObj>
              </mc:Choice>
              <mc:Fallback>
                <p:oleObj name="公式" r:id="rId18" imgW="190335" imgH="266469" progId="Equation.3">
                  <p:embed/>
                  <p:pic>
                    <p:nvPicPr>
                      <p:cNvPr id="8366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838" y="3740150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30" name="Group 22"/>
          <p:cNvGrpSpPr>
            <a:grpSpLocks/>
          </p:cNvGrpSpPr>
          <p:nvPr/>
        </p:nvGrpSpPr>
        <p:grpSpPr bwMode="auto">
          <a:xfrm>
            <a:off x="8305800" y="3352800"/>
            <a:ext cx="1676400" cy="2590800"/>
            <a:chOff x="4272" y="2112"/>
            <a:chExt cx="1056" cy="1632"/>
          </a:xfrm>
        </p:grpSpPr>
        <p:sp>
          <p:nvSpPr>
            <p:cNvPr id="836631" name="Line 23"/>
            <p:cNvSpPr>
              <a:spLocks noChangeShapeType="1"/>
            </p:cNvSpPr>
            <p:nvPr/>
          </p:nvSpPr>
          <p:spPr bwMode="auto">
            <a:xfrm>
              <a:off x="4272" y="3456"/>
              <a:ext cx="105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6632" name="Line 24"/>
            <p:cNvSpPr>
              <a:spLocks noChangeShapeType="1"/>
            </p:cNvSpPr>
            <p:nvPr/>
          </p:nvSpPr>
          <p:spPr bwMode="auto">
            <a:xfrm flipV="1">
              <a:off x="4512" y="2112"/>
              <a:ext cx="0" cy="16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8170" name="Object 25"/>
            <p:cNvGraphicFramePr>
              <a:graphicFrameLocks noChangeAspect="1"/>
            </p:cNvGraphicFramePr>
            <p:nvPr/>
          </p:nvGraphicFramePr>
          <p:xfrm>
            <a:off x="5184" y="3504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0" name="公式" r:id="rId20" imgW="228501" imgH="215806" progId="Equation.3">
                    <p:embed/>
                  </p:oleObj>
                </mc:Choice>
                <mc:Fallback>
                  <p:oleObj name="公式" r:id="rId20" imgW="228501" imgH="215806" progId="Equation.3">
                    <p:embed/>
                    <p:pic>
                      <p:nvPicPr>
                        <p:cNvPr id="4817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504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71" name="Object 26"/>
            <p:cNvGraphicFramePr>
              <a:graphicFrameLocks noChangeAspect="1"/>
            </p:cNvGraphicFramePr>
            <p:nvPr/>
          </p:nvGraphicFramePr>
          <p:xfrm>
            <a:off x="4320" y="211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1" name="公式" r:id="rId22" imgW="228600" imgH="279400" progId="Equation.3">
                    <p:embed/>
                  </p:oleObj>
                </mc:Choice>
                <mc:Fallback>
                  <p:oleObj name="公式" r:id="rId22" imgW="228600" imgH="279400" progId="Equation.3">
                    <p:embed/>
                    <p:pic>
                      <p:nvPicPr>
                        <p:cNvPr id="4817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1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72" name="Object 27"/>
            <p:cNvGraphicFramePr>
              <a:graphicFrameLocks noChangeAspect="1"/>
            </p:cNvGraphicFramePr>
            <p:nvPr/>
          </p:nvGraphicFramePr>
          <p:xfrm>
            <a:off x="4320" y="350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2" name="公式" r:id="rId24" imgW="266584" imgH="279279" progId="Equation.3">
                    <p:embed/>
                  </p:oleObj>
                </mc:Choice>
                <mc:Fallback>
                  <p:oleObj name="公式" r:id="rId24" imgW="266584" imgH="279279" progId="Equation.3">
                    <p:embed/>
                    <p:pic>
                      <p:nvPicPr>
                        <p:cNvPr id="4817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50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6636" name="Text Box 28"/>
          <p:cNvSpPr txBox="1">
            <a:spLocks noChangeArrowheads="1"/>
          </p:cNvSpPr>
          <p:nvPr/>
        </p:nvSpPr>
        <p:spPr bwMode="auto">
          <a:xfrm rot="18013341">
            <a:off x="8516938" y="428466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/>
              <a:t>y = </a:t>
            </a:r>
            <a:r>
              <a:rPr lang="en-US" altLang="zh-CN"/>
              <a:t>2</a:t>
            </a:r>
            <a:r>
              <a:rPr lang="en-US" altLang="zh-CN" i="1"/>
              <a:t>x</a:t>
            </a:r>
          </a:p>
        </p:txBody>
      </p:sp>
      <p:sp>
        <p:nvSpPr>
          <p:cNvPr id="836637" name="Text Box 29"/>
          <p:cNvSpPr txBox="1">
            <a:spLocks noChangeArrowheads="1"/>
          </p:cNvSpPr>
          <p:nvPr/>
        </p:nvSpPr>
        <p:spPr bwMode="auto">
          <a:xfrm>
            <a:off x="2057400" y="312420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</a:p>
        </p:txBody>
      </p:sp>
      <p:sp>
        <p:nvSpPr>
          <p:cNvPr id="836638" name="Text Box 30"/>
          <p:cNvSpPr txBox="1">
            <a:spLocks noChangeArrowheads="1"/>
          </p:cNvSpPr>
          <p:nvPr/>
        </p:nvSpPr>
        <p:spPr bwMode="auto">
          <a:xfrm>
            <a:off x="2590801" y="3124201"/>
            <a:ext cx="9060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如图</a:t>
            </a:r>
            <a:r>
              <a:rPr lang="en-US" altLang="zh-CN"/>
              <a:t>:</a:t>
            </a:r>
          </a:p>
        </p:txBody>
      </p:sp>
      <p:graphicFrame>
        <p:nvGraphicFramePr>
          <p:cNvPr id="836639" name="Object 31"/>
          <p:cNvGraphicFramePr>
            <a:graphicFrameLocks noChangeAspect="1"/>
          </p:cNvGraphicFramePr>
          <p:nvPr/>
        </p:nvGraphicFramePr>
        <p:xfrm>
          <a:off x="2743200" y="4267200"/>
          <a:ext cx="2794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公式" r:id="rId26" imgW="2794000" imgH="546100" progId="Equation.3">
                  <p:embed/>
                </p:oleObj>
              </mc:Choice>
              <mc:Fallback>
                <p:oleObj name="公式" r:id="rId26" imgW="2794000" imgH="546100" progId="Equation.3">
                  <p:embed/>
                  <p:pic>
                    <p:nvPicPr>
                      <p:cNvPr id="8366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794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40" name="Group 32"/>
          <p:cNvGrpSpPr>
            <a:grpSpLocks/>
          </p:cNvGrpSpPr>
          <p:nvPr/>
        </p:nvGrpSpPr>
        <p:grpSpPr bwMode="auto">
          <a:xfrm>
            <a:off x="2667002" y="3733804"/>
            <a:ext cx="2189163" cy="461963"/>
            <a:chOff x="1670" y="1994"/>
            <a:chExt cx="1379" cy="291"/>
          </a:xfrm>
        </p:grpSpPr>
        <p:sp>
          <p:nvSpPr>
            <p:cNvPr id="48166" name="Text Box 33"/>
            <p:cNvSpPr txBox="1">
              <a:spLocks noChangeArrowheads="1"/>
            </p:cNvSpPr>
            <p:nvPr/>
          </p:nvSpPr>
          <p:spPr bwMode="auto">
            <a:xfrm>
              <a:off x="1670" y="1994"/>
              <a:ext cx="1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       时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48167" name="Object 34"/>
            <p:cNvGraphicFramePr>
              <a:graphicFrameLocks noChangeAspect="1"/>
            </p:cNvGraphicFramePr>
            <p:nvPr/>
          </p:nvGraphicFramePr>
          <p:xfrm>
            <a:off x="1968" y="2064"/>
            <a:ext cx="70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4" name="公式" r:id="rId28" imgW="1117600" imgH="279400" progId="Equation.3">
                    <p:embed/>
                  </p:oleObj>
                </mc:Choice>
                <mc:Fallback>
                  <p:oleObj name="公式" r:id="rId28" imgW="1117600" imgH="279400" progId="Equation.3">
                    <p:embed/>
                    <p:pic>
                      <p:nvPicPr>
                        <p:cNvPr id="48167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64"/>
                          <a:ext cx="70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6643" name="Object 35"/>
          <p:cNvGraphicFramePr>
            <a:graphicFrameLocks noChangeAspect="1"/>
          </p:cNvGraphicFramePr>
          <p:nvPr/>
        </p:nvGraphicFramePr>
        <p:xfrm>
          <a:off x="5638800" y="4267200"/>
          <a:ext cx="1143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公式" r:id="rId30" imgW="990170" imgH="545863" progId="Equation.3">
                  <p:embed/>
                </p:oleObj>
              </mc:Choice>
              <mc:Fallback>
                <p:oleObj name="公式" r:id="rId30" imgW="990170" imgH="545863" progId="Equation.3">
                  <p:embed/>
                  <p:pic>
                    <p:nvPicPr>
                      <p:cNvPr id="8366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267200"/>
                        <a:ext cx="1143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6644" name="Object 36"/>
          <p:cNvGraphicFramePr>
            <a:graphicFrameLocks noChangeAspect="1"/>
          </p:cNvGraphicFramePr>
          <p:nvPr/>
        </p:nvGraphicFramePr>
        <p:xfrm>
          <a:off x="6781800" y="4419600"/>
          <a:ext cx="63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公式" r:id="rId32" imgW="634725" imgH="279279" progId="Equation.3">
                  <p:embed/>
                </p:oleObj>
              </mc:Choice>
              <mc:Fallback>
                <p:oleObj name="公式" r:id="rId32" imgW="634725" imgH="279279" progId="Equation.3">
                  <p:embed/>
                  <p:pic>
                    <p:nvPicPr>
                      <p:cNvPr id="8366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19600"/>
                        <a:ext cx="635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45" name="Group 37"/>
          <p:cNvGrpSpPr>
            <a:grpSpLocks/>
          </p:cNvGrpSpPr>
          <p:nvPr/>
        </p:nvGrpSpPr>
        <p:grpSpPr bwMode="auto">
          <a:xfrm>
            <a:off x="2667001" y="4953006"/>
            <a:ext cx="2651125" cy="461963"/>
            <a:chOff x="998" y="2858"/>
            <a:chExt cx="1670" cy="291"/>
          </a:xfrm>
        </p:grpSpPr>
        <p:sp>
          <p:nvSpPr>
            <p:cNvPr id="48163" name="Text Box 38"/>
            <p:cNvSpPr txBox="1">
              <a:spLocks noChangeArrowheads="1"/>
            </p:cNvSpPr>
            <p:nvPr/>
          </p:nvSpPr>
          <p:spPr bwMode="auto">
            <a:xfrm>
              <a:off x="998" y="2858"/>
              <a:ext cx="16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或         时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48164" name="Object 39"/>
            <p:cNvGraphicFramePr>
              <a:graphicFrameLocks noChangeAspect="1"/>
            </p:cNvGraphicFramePr>
            <p:nvPr/>
          </p:nvGraphicFramePr>
          <p:xfrm>
            <a:off x="1248" y="2928"/>
            <a:ext cx="43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7" name="公式" r:id="rId34" imgW="685800" imgH="279400" progId="Equation.3">
                    <p:embed/>
                  </p:oleObj>
                </mc:Choice>
                <mc:Fallback>
                  <p:oleObj name="公式" r:id="rId34" imgW="685800" imgH="279400" progId="Equation.3">
                    <p:embed/>
                    <p:pic>
                      <p:nvPicPr>
                        <p:cNvPr id="4816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28"/>
                          <a:ext cx="43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5" name="Object 40"/>
            <p:cNvGraphicFramePr>
              <a:graphicFrameLocks noChangeAspect="1"/>
            </p:cNvGraphicFramePr>
            <p:nvPr/>
          </p:nvGraphicFramePr>
          <p:xfrm>
            <a:off x="1920" y="2928"/>
            <a:ext cx="41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8" name="公式" r:id="rId36" imgW="660400" imgH="279400" progId="Equation.3">
                    <p:embed/>
                  </p:oleObj>
                </mc:Choice>
                <mc:Fallback>
                  <p:oleObj name="公式" r:id="rId36" imgW="660400" imgH="279400" progId="Equation.3">
                    <p:embed/>
                    <p:pic>
                      <p:nvPicPr>
                        <p:cNvPr id="48165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928"/>
                          <a:ext cx="41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6649" name="Object 41"/>
          <p:cNvGraphicFramePr>
            <a:graphicFrameLocks noChangeAspect="1"/>
          </p:cNvGraphicFramePr>
          <p:nvPr/>
        </p:nvGraphicFramePr>
        <p:xfrm>
          <a:off x="5334000" y="5029200"/>
          <a:ext cx="1308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公式" r:id="rId38" imgW="1308100" imgH="368300" progId="Equation.3">
                  <p:embed/>
                </p:oleObj>
              </mc:Choice>
              <mc:Fallback>
                <p:oleObj name="公式" r:id="rId38" imgW="1308100" imgH="368300" progId="Equation.3">
                  <p:embed/>
                  <p:pic>
                    <p:nvPicPr>
                      <p:cNvPr id="83664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29200"/>
                        <a:ext cx="1308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0" name="Text Box 42"/>
          <p:cNvSpPr txBox="1">
            <a:spLocks noChangeArrowheads="1"/>
          </p:cNvSpPr>
          <p:nvPr/>
        </p:nvSpPr>
        <p:spPr bwMode="auto">
          <a:xfrm>
            <a:off x="2667000" y="5715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从而</a:t>
            </a:r>
          </a:p>
        </p:txBody>
      </p:sp>
      <p:graphicFrame>
        <p:nvGraphicFramePr>
          <p:cNvPr id="836651" name="Object 43"/>
          <p:cNvGraphicFramePr>
            <a:graphicFrameLocks noChangeAspect="1"/>
          </p:cNvGraphicFramePr>
          <p:nvPr/>
        </p:nvGraphicFramePr>
        <p:xfrm>
          <a:off x="3657600" y="5562600"/>
          <a:ext cx="303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公式" r:id="rId40" imgW="3035300" imgH="850900" progId="Equation.3">
                  <p:embed/>
                </p:oleObj>
              </mc:Choice>
              <mc:Fallback>
                <p:oleObj name="公式" r:id="rId40" imgW="3035300" imgH="850900" progId="Equation.3">
                  <p:embed/>
                  <p:pic>
                    <p:nvPicPr>
                      <p:cNvPr id="83665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303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6652" name="Group 44"/>
          <p:cNvGrpSpPr>
            <a:grpSpLocks/>
          </p:cNvGrpSpPr>
          <p:nvPr/>
        </p:nvGrpSpPr>
        <p:grpSpPr bwMode="auto">
          <a:xfrm>
            <a:off x="3581400" y="3124200"/>
            <a:ext cx="2057400" cy="457200"/>
            <a:chOff x="1430" y="2042"/>
            <a:chExt cx="1258" cy="288"/>
          </a:xfrm>
        </p:grpSpPr>
        <p:sp>
          <p:nvSpPr>
            <p:cNvPr id="48161" name="Text Box 45"/>
            <p:cNvSpPr txBox="1">
              <a:spLocks noChangeArrowheads="1"/>
            </p:cNvSpPr>
            <p:nvPr/>
          </p:nvSpPr>
          <p:spPr bwMode="auto">
            <a:xfrm>
              <a:off x="1430" y="2042"/>
              <a:ext cx="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(1) </a:t>
              </a:r>
              <a:r>
                <a:rPr lang="zh-CN" altLang="en-US"/>
                <a:t>先求</a:t>
              </a:r>
            </a:p>
          </p:txBody>
        </p:sp>
        <p:graphicFrame>
          <p:nvGraphicFramePr>
            <p:cNvPr id="48162" name="Object 46"/>
            <p:cNvGraphicFramePr>
              <a:graphicFrameLocks noChangeAspect="1"/>
            </p:cNvGraphicFramePr>
            <p:nvPr/>
          </p:nvGraphicFramePr>
          <p:xfrm>
            <a:off x="2160" y="2064"/>
            <a:ext cx="5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1" name="公式" r:id="rId42" imgW="838200" imgH="368300" progId="Equation.3">
                    <p:embed/>
                  </p:oleObj>
                </mc:Choice>
                <mc:Fallback>
                  <p:oleObj name="公式" r:id="rId42" imgW="838200" imgH="368300" progId="Equation.3">
                    <p:embed/>
                    <p:pic>
                      <p:nvPicPr>
                        <p:cNvPr id="4816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064"/>
                          <a:ext cx="5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54052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6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66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6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6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36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3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83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3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36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36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6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83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36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6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36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3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36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3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36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36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36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36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36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836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8366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83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83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13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3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3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10" grpId="0" animBg="1"/>
      <p:bldP spid="836636" grpId="0"/>
      <p:bldP spid="836637" grpId="0"/>
      <p:bldP spid="836638" grpId="0"/>
      <p:bldP spid="8366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ChangeArrowheads="1"/>
          </p:cNvSpPr>
          <p:nvPr/>
        </p:nvSpPr>
        <p:spPr bwMode="auto">
          <a:xfrm>
            <a:off x="7924800" y="3124200"/>
            <a:ext cx="2362200" cy="2971800"/>
          </a:xfrm>
          <a:prstGeom prst="rect">
            <a:avLst/>
          </a:prstGeom>
          <a:solidFill>
            <a:srgbClr val="00FFCC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7635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7636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2590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9157" name="Group 5"/>
          <p:cNvGrpSpPr>
            <a:grpSpLocks/>
          </p:cNvGrpSpPr>
          <p:nvPr/>
        </p:nvGrpSpPr>
        <p:grpSpPr bwMode="auto">
          <a:xfrm>
            <a:off x="1866900" y="271463"/>
            <a:ext cx="6362700" cy="457200"/>
            <a:chOff x="554" y="495"/>
            <a:chExt cx="3908" cy="288"/>
          </a:xfrm>
        </p:grpSpPr>
        <p:sp>
          <p:nvSpPr>
            <p:cNvPr id="49195" name="Text Box 6"/>
            <p:cNvSpPr txBox="1">
              <a:spLocks noChangeArrowheads="1"/>
            </p:cNvSpPr>
            <p:nvPr/>
          </p:nvSpPr>
          <p:spPr bwMode="auto">
            <a:xfrm>
              <a:off x="554" y="495"/>
              <a:ext cx="3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2  </a:t>
              </a:r>
              <a:r>
                <a:rPr lang="zh-CN" altLang="en-US">
                  <a:solidFill>
                    <a:schemeClr val="bg1"/>
                  </a:solidFill>
                </a:rPr>
                <a:t>设二维随机变量           的概率密度函数为</a:t>
              </a:r>
            </a:p>
          </p:txBody>
        </p:sp>
        <p:graphicFrame>
          <p:nvGraphicFramePr>
            <p:cNvPr id="49196" name="Object 7"/>
            <p:cNvGraphicFramePr>
              <a:graphicFrameLocks noChangeAspect="1"/>
            </p:cNvGraphicFramePr>
            <p:nvPr/>
          </p:nvGraphicFramePr>
          <p:xfrm>
            <a:off x="2336" y="527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6" name="公式" r:id="rId4" imgW="809553" imgH="314203" progId="Equation.3">
                    <p:embed/>
                  </p:oleObj>
                </mc:Choice>
                <mc:Fallback>
                  <p:oleObj name="公式" r:id="rId4" imgW="809553" imgH="314203" progId="Equation.3">
                    <p:embed/>
                    <p:pic>
                      <p:nvPicPr>
                        <p:cNvPr id="4919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527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2895600" y="762000"/>
          <a:ext cx="434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公式" r:id="rId6" imgW="4314735" imgH="819248" progId="Equation.3">
                  <p:embed/>
                </p:oleObj>
              </mc:Choice>
              <mc:Fallback>
                <p:oleObj name="公式" r:id="rId6" imgW="4314735" imgH="819248" progId="Equation.3">
                  <p:embed/>
                  <p:pic>
                    <p:nvPicPr>
                      <p:cNvPr id="491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434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1905001" y="1676401"/>
            <a:ext cx="41649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>
                <a:solidFill>
                  <a:schemeClr val="bg1"/>
                </a:solidFill>
                <a:sym typeface="Wingdings" panose="05000000000000000000" pitchFamily="2" charset="2"/>
              </a:rPr>
              <a:t>:(I)              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的边缘概率密度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9160" name="Object 10"/>
          <p:cNvGraphicFramePr>
            <a:graphicFrameLocks noChangeAspect="1"/>
          </p:cNvGraphicFramePr>
          <p:nvPr/>
        </p:nvGraphicFramePr>
        <p:xfrm>
          <a:off x="2862263" y="1798638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公式" r:id="rId8" imgW="809553" imgH="314203" progId="Equation.3">
                  <p:embed/>
                </p:oleObj>
              </mc:Choice>
              <mc:Fallback>
                <p:oleObj name="公式" r:id="rId8" imgW="809553" imgH="314203" progId="Equation.3">
                  <p:embed/>
                  <p:pic>
                    <p:nvPicPr>
                      <p:cNvPr id="4916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798638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1"/>
          <p:cNvGraphicFramePr>
            <a:graphicFrameLocks noChangeAspect="1"/>
          </p:cNvGraphicFramePr>
          <p:nvPr/>
        </p:nvGraphicFramePr>
        <p:xfrm>
          <a:off x="5957888" y="1727200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公式" r:id="rId10" imgW="1752726" imgH="342816" progId="Equation.3">
                  <p:embed/>
                </p:oleObj>
              </mc:Choice>
              <mc:Fallback>
                <p:oleObj name="公式" r:id="rId10" imgW="1752726" imgH="342816" progId="Equation.3">
                  <p:embed/>
                  <p:pic>
                    <p:nvPicPr>
                      <p:cNvPr id="4916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727200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2"/>
          <p:cNvSpPr txBox="1">
            <a:spLocks noChangeArrowheads="1"/>
          </p:cNvSpPr>
          <p:nvPr/>
        </p:nvSpPr>
        <p:spPr bwMode="auto">
          <a:xfrm>
            <a:off x="2286000" y="2209801"/>
            <a:ext cx="3716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(II)                    </a:t>
            </a:r>
            <a:r>
              <a:rPr lang="zh-CN" altLang="en-US">
                <a:solidFill>
                  <a:schemeClr val="bg1"/>
                </a:solidFill>
              </a:rPr>
              <a:t>的概率密度</a:t>
            </a:r>
          </a:p>
        </p:txBody>
      </p:sp>
      <p:graphicFrame>
        <p:nvGraphicFramePr>
          <p:cNvPr id="49163" name="Object 13"/>
          <p:cNvGraphicFramePr>
            <a:graphicFrameLocks noChangeAspect="1"/>
          </p:cNvGraphicFramePr>
          <p:nvPr/>
        </p:nvGraphicFramePr>
        <p:xfrm>
          <a:off x="2882900" y="2333625"/>
          <a:ext cx="149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公式" r:id="rId12" imgW="1466859" imgH="238081" progId="Equation.3">
                  <p:embed/>
                </p:oleObj>
              </mc:Choice>
              <mc:Fallback>
                <p:oleObj name="公式" r:id="rId12" imgW="1466859" imgH="238081" progId="Equation.3">
                  <p:embed/>
                  <p:pic>
                    <p:nvPicPr>
                      <p:cNvPr id="4916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333625"/>
                        <a:ext cx="149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4"/>
          <p:cNvGraphicFramePr>
            <a:graphicFrameLocks noChangeAspect="1"/>
          </p:cNvGraphicFramePr>
          <p:nvPr/>
        </p:nvGraphicFramePr>
        <p:xfrm>
          <a:off x="5907088" y="2262188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公式" r:id="rId14" imgW="809553" imgH="342816" progId="Equation.3">
                  <p:embed/>
                </p:oleObj>
              </mc:Choice>
              <mc:Fallback>
                <p:oleObj name="公式" r:id="rId14" imgW="809553" imgH="342816" progId="Equation.3">
                  <p:embed/>
                  <p:pic>
                    <p:nvPicPr>
                      <p:cNvPr id="4916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262188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5"/>
          <p:cNvSpPr txBox="1">
            <a:spLocks noChangeArrowheads="1"/>
          </p:cNvSpPr>
          <p:nvPr/>
        </p:nvSpPr>
        <p:spPr bwMode="auto">
          <a:xfrm>
            <a:off x="9372600" y="22098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(2005)</a:t>
            </a:r>
          </a:p>
        </p:txBody>
      </p:sp>
      <p:sp>
        <p:nvSpPr>
          <p:cNvPr id="837648" name="Line 16"/>
          <p:cNvSpPr>
            <a:spLocks noChangeShapeType="1"/>
          </p:cNvSpPr>
          <p:nvPr/>
        </p:nvSpPr>
        <p:spPr bwMode="auto">
          <a:xfrm flipV="1">
            <a:off x="8707438" y="3892550"/>
            <a:ext cx="838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7649" name="Line 17"/>
          <p:cNvSpPr>
            <a:spLocks noChangeShapeType="1"/>
          </p:cNvSpPr>
          <p:nvPr/>
        </p:nvSpPr>
        <p:spPr bwMode="auto">
          <a:xfrm>
            <a:off x="9545638" y="389255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7650" name="Line 18"/>
          <p:cNvSpPr>
            <a:spLocks noChangeShapeType="1"/>
          </p:cNvSpPr>
          <p:nvPr/>
        </p:nvSpPr>
        <p:spPr bwMode="auto">
          <a:xfrm flipH="1">
            <a:off x="8707438" y="389255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7651" name="Line 19"/>
          <p:cNvSpPr>
            <a:spLocks noChangeShapeType="1"/>
          </p:cNvSpPr>
          <p:nvPr/>
        </p:nvSpPr>
        <p:spPr bwMode="auto">
          <a:xfrm>
            <a:off x="8707438" y="54927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9170" name="Object 20"/>
          <p:cNvGraphicFramePr>
            <a:graphicFrameLocks noChangeAspect="1"/>
          </p:cNvGraphicFramePr>
          <p:nvPr/>
        </p:nvGraphicFramePr>
        <p:xfrm>
          <a:off x="9469438" y="556895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公式" r:id="rId16" imgW="164885" imgH="266353" progId="Equation.3">
                  <p:embed/>
                </p:oleObj>
              </mc:Choice>
              <mc:Fallback>
                <p:oleObj name="公式" r:id="rId16" imgW="164885" imgH="266353" progId="Equation.3">
                  <p:embed/>
                  <p:pic>
                    <p:nvPicPr>
                      <p:cNvPr id="4917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9438" y="556895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21"/>
          <p:cNvGraphicFramePr>
            <a:graphicFrameLocks noChangeAspect="1"/>
          </p:cNvGraphicFramePr>
          <p:nvPr/>
        </p:nvGraphicFramePr>
        <p:xfrm>
          <a:off x="8478838" y="37401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公式" r:id="rId18" imgW="190335" imgH="266469" progId="Equation.3">
                  <p:embed/>
                </p:oleObj>
              </mc:Choice>
              <mc:Fallback>
                <p:oleObj name="公式" r:id="rId18" imgW="190335" imgH="266469" progId="Equation.3">
                  <p:embed/>
                  <p:pic>
                    <p:nvPicPr>
                      <p:cNvPr id="4917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838" y="3740150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72" name="Group 22"/>
          <p:cNvGrpSpPr>
            <a:grpSpLocks/>
          </p:cNvGrpSpPr>
          <p:nvPr/>
        </p:nvGrpSpPr>
        <p:grpSpPr bwMode="auto">
          <a:xfrm>
            <a:off x="8305800" y="3352800"/>
            <a:ext cx="1676400" cy="2590800"/>
            <a:chOff x="4272" y="2112"/>
            <a:chExt cx="1056" cy="1632"/>
          </a:xfrm>
        </p:grpSpPr>
        <p:sp>
          <p:nvSpPr>
            <p:cNvPr id="837655" name="Line 23"/>
            <p:cNvSpPr>
              <a:spLocks noChangeShapeType="1"/>
            </p:cNvSpPr>
            <p:nvPr/>
          </p:nvSpPr>
          <p:spPr bwMode="auto">
            <a:xfrm>
              <a:off x="4272" y="3456"/>
              <a:ext cx="105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7656" name="Line 24"/>
            <p:cNvSpPr>
              <a:spLocks noChangeShapeType="1"/>
            </p:cNvSpPr>
            <p:nvPr/>
          </p:nvSpPr>
          <p:spPr bwMode="auto">
            <a:xfrm flipV="1">
              <a:off x="4512" y="2112"/>
              <a:ext cx="0" cy="16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9192" name="Object 25"/>
            <p:cNvGraphicFramePr>
              <a:graphicFrameLocks noChangeAspect="1"/>
            </p:cNvGraphicFramePr>
            <p:nvPr/>
          </p:nvGraphicFramePr>
          <p:xfrm>
            <a:off x="5184" y="3504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4" name="公式" r:id="rId20" imgW="228501" imgH="215806" progId="Equation.3">
                    <p:embed/>
                  </p:oleObj>
                </mc:Choice>
                <mc:Fallback>
                  <p:oleObj name="公式" r:id="rId20" imgW="228501" imgH="215806" progId="Equation.3">
                    <p:embed/>
                    <p:pic>
                      <p:nvPicPr>
                        <p:cNvPr id="4919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504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3" name="Object 26"/>
            <p:cNvGraphicFramePr>
              <a:graphicFrameLocks noChangeAspect="1"/>
            </p:cNvGraphicFramePr>
            <p:nvPr/>
          </p:nvGraphicFramePr>
          <p:xfrm>
            <a:off x="4320" y="211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5" name="公式" r:id="rId22" imgW="228600" imgH="279400" progId="Equation.3">
                    <p:embed/>
                  </p:oleObj>
                </mc:Choice>
                <mc:Fallback>
                  <p:oleObj name="公式" r:id="rId22" imgW="228600" imgH="279400" progId="Equation.3">
                    <p:embed/>
                    <p:pic>
                      <p:nvPicPr>
                        <p:cNvPr id="4919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1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4" name="Object 27"/>
            <p:cNvGraphicFramePr>
              <a:graphicFrameLocks noChangeAspect="1"/>
            </p:cNvGraphicFramePr>
            <p:nvPr/>
          </p:nvGraphicFramePr>
          <p:xfrm>
            <a:off x="4320" y="350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6" name="公式" r:id="rId24" imgW="266584" imgH="279279" progId="Equation.3">
                    <p:embed/>
                  </p:oleObj>
                </mc:Choice>
                <mc:Fallback>
                  <p:oleObj name="公式" r:id="rId24" imgW="266584" imgH="279279" progId="Equation.3">
                    <p:embed/>
                    <p:pic>
                      <p:nvPicPr>
                        <p:cNvPr id="4919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50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3" name="Text Box 28"/>
          <p:cNvSpPr txBox="1">
            <a:spLocks noChangeArrowheads="1"/>
          </p:cNvSpPr>
          <p:nvPr/>
        </p:nvSpPr>
        <p:spPr bwMode="auto">
          <a:xfrm rot="18013341">
            <a:off x="8516938" y="428466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/>
              <a:t>y = </a:t>
            </a:r>
            <a:r>
              <a:rPr lang="en-US" altLang="zh-CN"/>
              <a:t>2</a:t>
            </a:r>
            <a:r>
              <a:rPr lang="en-US" altLang="zh-CN" i="1"/>
              <a:t>x</a:t>
            </a:r>
          </a:p>
        </p:txBody>
      </p:sp>
      <p:graphicFrame>
        <p:nvGraphicFramePr>
          <p:cNvPr id="837661" name="Object 29"/>
          <p:cNvGraphicFramePr>
            <a:graphicFrameLocks noChangeAspect="1"/>
          </p:cNvGraphicFramePr>
          <p:nvPr/>
        </p:nvGraphicFramePr>
        <p:xfrm>
          <a:off x="2527300" y="4267200"/>
          <a:ext cx="2768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公式" r:id="rId26" imgW="2768600" imgH="546100" progId="Equation.3">
                  <p:embed/>
                </p:oleObj>
              </mc:Choice>
              <mc:Fallback>
                <p:oleObj name="公式" r:id="rId26" imgW="2768600" imgH="546100" progId="Equation.3">
                  <p:embed/>
                  <p:pic>
                    <p:nvPicPr>
                      <p:cNvPr id="8376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267200"/>
                        <a:ext cx="2768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7662" name="Group 30"/>
          <p:cNvGrpSpPr>
            <a:grpSpLocks/>
          </p:cNvGrpSpPr>
          <p:nvPr/>
        </p:nvGrpSpPr>
        <p:grpSpPr bwMode="auto">
          <a:xfrm>
            <a:off x="2438402" y="3733804"/>
            <a:ext cx="2189163" cy="461963"/>
            <a:chOff x="1670" y="1994"/>
            <a:chExt cx="1379" cy="291"/>
          </a:xfrm>
        </p:grpSpPr>
        <p:sp>
          <p:nvSpPr>
            <p:cNvPr id="49188" name="Text Box 31"/>
            <p:cNvSpPr txBox="1">
              <a:spLocks noChangeArrowheads="1"/>
            </p:cNvSpPr>
            <p:nvPr/>
          </p:nvSpPr>
          <p:spPr bwMode="auto">
            <a:xfrm>
              <a:off x="1670" y="1994"/>
              <a:ext cx="1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       时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49189" name="Object 32"/>
            <p:cNvGraphicFramePr>
              <a:graphicFrameLocks noChangeAspect="1"/>
            </p:cNvGraphicFramePr>
            <p:nvPr/>
          </p:nvGraphicFramePr>
          <p:xfrm>
            <a:off x="1960" y="2043"/>
            <a:ext cx="72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" name="公式" r:id="rId28" imgW="1143000" imgH="342900" progId="Equation.3">
                    <p:embed/>
                  </p:oleObj>
                </mc:Choice>
                <mc:Fallback>
                  <p:oleObj name="公式" r:id="rId28" imgW="1143000" imgH="342900" progId="Equation.3">
                    <p:embed/>
                    <p:pic>
                      <p:nvPicPr>
                        <p:cNvPr id="49189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043"/>
                          <a:ext cx="72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7665" name="Object 33"/>
          <p:cNvGraphicFramePr>
            <a:graphicFrameLocks noChangeAspect="1"/>
          </p:cNvGraphicFramePr>
          <p:nvPr/>
        </p:nvGraphicFramePr>
        <p:xfrm>
          <a:off x="5410200" y="4267200"/>
          <a:ext cx="1066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公式" r:id="rId30" imgW="850900" imgH="698500" progId="Equation.3">
                  <p:embed/>
                </p:oleObj>
              </mc:Choice>
              <mc:Fallback>
                <p:oleObj name="公式" r:id="rId30" imgW="850900" imgH="698500" progId="Equation.3">
                  <p:embed/>
                  <p:pic>
                    <p:nvPicPr>
                      <p:cNvPr id="8376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67200"/>
                        <a:ext cx="1066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7666" name="Object 34"/>
          <p:cNvGraphicFramePr>
            <a:graphicFrameLocks noChangeAspect="1"/>
          </p:cNvGraphicFramePr>
          <p:nvPr/>
        </p:nvGraphicFramePr>
        <p:xfrm>
          <a:off x="6553200" y="4191000"/>
          <a:ext cx="901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公式" r:id="rId32" imgW="901309" imgH="710891" progId="Equation.3">
                  <p:embed/>
                </p:oleObj>
              </mc:Choice>
              <mc:Fallback>
                <p:oleObj name="公式" r:id="rId32" imgW="901309" imgH="710891" progId="Equation.3">
                  <p:embed/>
                  <p:pic>
                    <p:nvPicPr>
                      <p:cNvPr id="83766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91000"/>
                        <a:ext cx="901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7667" name="Group 35"/>
          <p:cNvGrpSpPr>
            <a:grpSpLocks/>
          </p:cNvGrpSpPr>
          <p:nvPr/>
        </p:nvGrpSpPr>
        <p:grpSpPr bwMode="auto">
          <a:xfrm>
            <a:off x="2413001" y="4953006"/>
            <a:ext cx="2651125" cy="461963"/>
            <a:chOff x="998" y="2858"/>
            <a:chExt cx="1670" cy="291"/>
          </a:xfrm>
        </p:grpSpPr>
        <p:sp>
          <p:nvSpPr>
            <p:cNvPr id="49185" name="Text Box 36"/>
            <p:cNvSpPr txBox="1">
              <a:spLocks noChangeArrowheads="1"/>
            </p:cNvSpPr>
            <p:nvPr/>
          </p:nvSpPr>
          <p:spPr bwMode="auto">
            <a:xfrm>
              <a:off x="998" y="2858"/>
              <a:ext cx="16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或         时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49186" name="Object 37"/>
            <p:cNvGraphicFramePr>
              <a:graphicFrameLocks noChangeAspect="1"/>
            </p:cNvGraphicFramePr>
            <p:nvPr/>
          </p:nvGraphicFramePr>
          <p:xfrm>
            <a:off x="1248" y="2908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1" name="公式" r:id="rId34" imgW="685800" imgH="342900" progId="Equation.3">
                    <p:embed/>
                  </p:oleObj>
                </mc:Choice>
                <mc:Fallback>
                  <p:oleObj name="公式" r:id="rId34" imgW="685800" imgH="342900" progId="Equation.3">
                    <p:embed/>
                    <p:pic>
                      <p:nvPicPr>
                        <p:cNvPr id="49186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908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7" name="Object 38"/>
            <p:cNvGraphicFramePr>
              <a:graphicFrameLocks noChangeAspect="1"/>
            </p:cNvGraphicFramePr>
            <p:nvPr/>
          </p:nvGraphicFramePr>
          <p:xfrm>
            <a:off x="1912" y="2908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2" name="公式" r:id="rId36" imgW="685800" imgH="342900" progId="Equation.3">
                    <p:embed/>
                  </p:oleObj>
                </mc:Choice>
                <mc:Fallback>
                  <p:oleObj name="公式" r:id="rId36" imgW="685800" imgH="342900" progId="Equation.3">
                    <p:embed/>
                    <p:pic>
                      <p:nvPicPr>
                        <p:cNvPr id="49187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908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7671" name="Object 39"/>
          <p:cNvGraphicFramePr>
            <a:graphicFrameLocks noChangeAspect="1"/>
          </p:cNvGraphicFramePr>
          <p:nvPr/>
        </p:nvGraphicFramePr>
        <p:xfrm>
          <a:off x="5105400" y="4953000"/>
          <a:ext cx="125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公式" r:id="rId38" imgW="1257300" imgH="368300" progId="Equation.3">
                  <p:embed/>
                </p:oleObj>
              </mc:Choice>
              <mc:Fallback>
                <p:oleObj name="公式" r:id="rId38" imgW="1257300" imgH="368300" progId="Equation.3">
                  <p:embed/>
                  <p:pic>
                    <p:nvPicPr>
                      <p:cNvPr id="83767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953000"/>
                        <a:ext cx="1257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7672" name="Text Box 40"/>
          <p:cNvSpPr txBox="1">
            <a:spLocks noChangeArrowheads="1"/>
          </p:cNvSpPr>
          <p:nvPr/>
        </p:nvSpPr>
        <p:spPr bwMode="auto">
          <a:xfrm>
            <a:off x="2438400" y="5715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从而</a:t>
            </a:r>
          </a:p>
        </p:txBody>
      </p:sp>
      <p:graphicFrame>
        <p:nvGraphicFramePr>
          <p:cNvPr id="837673" name="Object 41"/>
          <p:cNvGraphicFramePr>
            <a:graphicFrameLocks noChangeAspect="1"/>
          </p:cNvGraphicFramePr>
          <p:nvPr/>
        </p:nvGraphicFramePr>
        <p:xfrm>
          <a:off x="3200400" y="5410200"/>
          <a:ext cx="3276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公式" r:id="rId40" imgW="3276600" imgH="1117600" progId="Equation.3">
                  <p:embed/>
                </p:oleObj>
              </mc:Choice>
              <mc:Fallback>
                <p:oleObj name="公式" r:id="rId40" imgW="3276600" imgH="1117600" progId="Equation.3">
                  <p:embed/>
                  <p:pic>
                    <p:nvPicPr>
                      <p:cNvPr id="83767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10200"/>
                        <a:ext cx="3276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2" name="Group 42"/>
          <p:cNvGrpSpPr>
            <a:grpSpLocks/>
          </p:cNvGrpSpPr>
          <p:nvPr/>
        </p:nvGrpSpPr>
        <p:grpSpPr bwMode="auto">
          <a:xfrm>
            <a:off x="2438400" y="3124200"/>
            <a:ext cx="2362200" cy="457200"/>
            <a:chOff x="720" y="1968"/>
            <a:chExt cx="1416" cy="288"/>
          </a:xfrm>
        </p:grpSpPr>
        <p:sp>
          <p:nvSpPr>
            <p:cNvPr id="49183" name="Text Box 43"/>
            <p:cNvSpPr txBox="1">
              <a:spLocks noChangeArrowheads="1"/>
            </p:cNvSpPr>
            <p:nvPr/>
          </p:nvSpPr>
          <p:spPr bwMode="auto">
            <a:xfrm>
              <a:off x="720" y="1968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(2) </a:t>
              </a:r>
              <a:r>
                <a:rPr lang="zh-CN" altLang="en-US"/>
                <a:t>下面求</a:t>
              </a:r>
            </a:p>
          </p:txBody>
        </p:sp>
        <p:graphicFrame>
          <p:nvGraphicFramePr>
            <p:cNvPr id="49184" name="Object 44"/>
            <p:cNvGraphicFramePr>
              <a:graphicFrameLocks noChangeAspect="1"/>
            </p:cNvGraphicFramePr>
            <p:nvPr/>
          </p:nvGraphicFramePr>
          <p:xfrm>
            <a:off x="1632" y="2016"/>
            <a:ext cx="5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5" name="公式" r:id="rId42" imgW="800100" imgH="368300" progId="Equation.3">
                    <p:embed/>
                  </p:oleObj>
                </mc:Choice>
                <mc:Fallback>
                  <p:oleObj name="公式" r:id="rId42" imgW="800100" imgH="368300" progId="Equation.3">
                    <p:embed/>
                    <p:pic>
                      <p:nvPicPr>
                        <p:cNvPr id="49184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016"/>
                          <a:ext cx="50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8264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7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7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7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7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7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7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37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3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3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3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3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37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376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37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37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7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7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4" name="Text Box 4"/>
          <p:cNvSpPr txBox="1">
            <a:spLocks noChangeArrowheads="1"/>
          </p:cNvSpPr>
          <p:nvPr/>
        </p:nvSpPr>
        <p:spPr bwMode="auto">
          <a:xfrm>
            <a:off x="2092326" y="709613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3.8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70421" name="Group 21"/>
          <p:cNvGrpSpPr>
            <a:grpSpLocks/>
          </p:cNvGrpSpPr>
          <p:nvPr/>
        </p:nvGrpSpPr>
        <p:grpSpPr bwMode="auto">
          <a:xfrm>
            <a:off x="2514600" y="1143003"/>
            <a:ext cx="5748338" cy="461963"/>
            <a:chOff x="624" y="912"/>
            <a:chExt cx="3621" cy="291"/>
          </a:xfrm>
        </p:grpSpPr>
        <p:sp>
          <p:nvSpPr>
            <p:cNvPr id="50193" name="Text Box 5"/>
            <p:cNvSpPr txBox="1">
              <a:spLocks noChangeArrowheads="1"/>
            </p:cNvSpPr>
            <p:nvPr/>
          </p:nvSpPr>
          <p:spPr bwMode="auto">
            <a:xfrm>
              <a:off x="624" y="912"/>
              <a:ext cx="36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若二维随机变量           的联合密度函数为 </a:t>
              </a:r>
            </a:p>
          </p:txBody>
        </p:sp>
        <p:graphicFrame>
          <p:nvGraphicFramePr>
            <p:cNvPr id="50194" name="Object 6"/>
            <p:cNvGraphicFramePr>
              <a:graphicFrameLocks noChangeAspect="1"/>
            </p:cNvGraphicFramePr>
            <p:nvPr/>
          </p:nvGraphicFramePr>
          <p:xfrm>
            <a:off x="2016" y="960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" name="公式" r:id="rId4" imgW="837836" imgH="342751" progId="Equation.3">
                    <p:embed/>
                  </p:oleObj>
                </mc:Choice>
                <mc:Fallback>
                  <p:oleObj name="公式" r:id="rId4" imgW="837836" imgH="342751" progId="Equation.3">
                    <p:embed/>
                    <p:pic>
                      <p:nvPicPr>
                        <p:cNvPr id="501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60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70407" name="Object 7"/>
          <p:cNvGraphicFramePr>
            <a:graphicFrameLocks noChangeAspect="1"/>
          </p:cNvGraphicFramePr>
          <p:nvPr/>
        </p:nvGraphicFramePr>
        <p:xfrm>
          <a:off x="2895600" y="2590800"/>
          <a:ext cx="7315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公式" r:id="rId6" imgW="7315200" imgH="825500" progId="Equation.3">
                  <p:embed/>
                </p:oleObj>
              </mc:Choice>
              <mc:Fallback>
                <p:oleObj name="公式" r:id="rId6" imgW="7315200" imgH="825500" progId="Equation.3">
                  <p:embed/>
                  <p:pic>
                    <p:nvPicPr>
                      <p:cNvPr id="870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590800"/>
                        <a:ext cx="7315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09" name="Object 9"/>
          <p:cNvGraphicFramePr>
            <a:graphicFrameLocks noChangeAspect="1"/>
          </p:cNvGraphicFramePr>
          <p:nvPr/>
        </p:nvGraphicFramePr>
        <p:xfrm>
          <a:off x="1981200" y="1676400"/>
          <a:ext cx="334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公式" r:id="rId8" imgW="3340100" imgH="825500" progId="Equation.3">
                  <p:embed/>
                </p:oleObj>
              </mc:Choice>
              <mc:Fallback>
                <p:oleObj name="公式" r:id="rId8" imgW="3340100" imgH="825500" progId="Equation.3">
                  <p:embed/>
                  <p:pic>
                    <p:nvPicPr>
                      <p:cNvPr id="8704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76400"/>
                        <a:ext cx="3340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10" name="Object 10"/>
          <p:cNvGraphicFramePr>
            <a:graphicFrameLocks noChangeAspect="1"/>
          </p:cNvGraphicFramePr>
          <p:nvPr/>
        </p:nvGraphicFramePr>
        <p:xfrm>
          <a:off x="2895600" y="4724400"/>
          <a:ext cx="361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公式" r:id="rId10" imgW="3619500" imgH="406400" progId="Equation.3">
                  <p:embed/>
                </p:oleObj>
              </mc:Choice>
              <mc:Fallback>
                <p:oleObj name="公式" r:id="rId10" imgW="3619500" imgH="406400" progId="Equation.3">
                  <p:embed/>
                  <p:pic>
                    <p:nvPicPr>
                      <p:cNvPr id="8704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0"/>
                        <a:ext cx="361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422" name="Group 22"/>
          <p:cNvGrpSpPr>
            <a:grpSpLocks/>
          </p:cNvGrpSpPr>
          <p:nvPr/>
        </p:nvGrpSpPr>
        <p:grpSpPr bwMode="auto">
          <a:xfrm>
            <a:off x="2209801" y="4114801"/>
            <a:ext cx="7102475" cy="485775"/>
            <a:chOff x="432" y="2736"/>
            <a:chExt cx="4474" cy="306"/>
          </a:xfrm>
        </p:grpSpPr>
        <p:sp>
          <p:nvSpPr>
            <p:cNvPr id="50190" name="Text Box 12"/>
            <p:cNvSpPr txBox="1">
              <a:spLocks noChangeArrowheads="1"/>
            </p:cNvSpPr>
            <p:nvPr/>
          </p:nvSpPr>
          <p:spPr bwMode="auto">
            <a:xfrm>
              <a:off x="432" y="2754"/>
              <a:ext cx="4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则称            服从参数为                           的正态分布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50191" name="Object 13"/>
            <p:cNvGraphicFramePr>
              <a:graphicFrameLocks noChangeAspect="1"/>
            </p:cNvGraphicFramePr>
            <p:nvPr/>
          </p:nvGraphicFramePr>
          <p:xfrm>
            <a:off x="912" y="2784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公式" r:id="rId12" imgW="837836" imgH="342751" progId="Equation.3">
                    <p:embed/>
                  </p:oleObj>
                </mc:Choice>
                <mc:Fallback>
                  <p:oleObj name="公式" r:id="rId12" imgW="837836" imgH="342751" progId="Equation.3">
                    <p:embed/>
                    <p:pic>
                      <p:nvPicPr>
                        <p:cNvPr id="5019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2" name="Object 14"/>
            <p:cNvGraphicFramePr>
              <a:graphicFrameLocks noChangeAspect="1"/>
            </p:cNvGraphicFramePr>
            <p:nvPr/>
          </p:nvGraphicFramePr>
          <p:xfrm>
            <a:off x="2448" y="2736"/>
            <a:ext cx="1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公式" r:id="rId14" imgW="1981200" imgH="406400" progId="Equation.3">
                    <p:embed/>
                  </p:oleObj>
                </mc:Choice>
                <mc:Fallback>
                  <p:oleObj name="公式" r:id="rId14" imgW="1981200" imgH="406400" progId="Equation.3">
                    <p:embed/>
                    <p:pic>
                      <p:nvPicPr>
                        <p:cNvPr id="5019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36"/>
                          <a:ext cx="12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15" name="Text Box 15"/>
          <p:cNvSpPr txBox="1">
            <a:spLocks noChangeArrowheads="1"/>
          </p:cNvSpPr>
          <p:nvPr/>
        </p:nvSpPr>
        <p:spPr bwMode="auto">
          <a:xfrm>
            <a:off x="2209800" y="46355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记为</a:t>
            </a:r>
          </a:p>
        </p:txBody>
      </p:sp>
      <p:grpSp>
        <p:nvGrpSpPr>
          <p:cNvPr id="870420" name="Group 20"/>
          <p:cNvGrpSpPr>
            <a:grpSpLocks/>
          </p:cNvGrpSpPr>
          <p:nvPr/>
        </p:nvGrpSpPr>
        <p:grpSpPr bwMode="auto">
          <a:xfrm>
            <a:off x="2209800" y="3505206"/>
            <a:ext cx="7507288" cy="461963"/>
            <a:chOff x="576" y="2784"/>
            <a:chExt cx="4729" cy="291"/>
          </a:xfrm>
        </p:grpSpPr>
        <p:sp>
          <p:nvSpPr>
            <p:cNvPr id="50187" name="Text Box 17"/>
            <p:cNvSpPr txBox="1">
              <a:spLocks noChangeArrowheads="1"/>
            </p:cNvSpPr>
            <p:nvPr/>
          </p:nvSpPr>
          <p:spPr bwMode="auto">
            <a:xfrm>
              <a:off x="576" y="2784"/>
              <a:ext cx="47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其中                          为常数，且                                   。  </a:t>
              </a:r>
            </a:p>
          </p:txBody>
        </p:sp>
        <p:graphicFrame>
          <p:nvGraphicFramePr>
            <p:cNvPr id="50188" name="Object 18"/>
            <p:cNvGraphicFramePr>
              <a:graphicFrameLocks noChangeAspect="1"/>
            </p:cNvGraphicFramePr>
            <p:nvPr/>
          </p:nvGraphicFramePr>
          <p:xfrm>
            <a:off x="3264" y="2832"/>
            <a:ext cx="16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公式" r:id="rId16" imgW="2603500" imgH="368300" progId="Equation.3">
                    <p:embed/>
                  </p:oleObj>
                </mc:Choice>
                <mc:Fallback>
                  <p:oleObj name="公式" r:id="rId16" imgW="2603500" imgH="368300" progId="Equation.3">
                    <p:embed/>
                    <p:pic>
                      <p:nvPicPr>
                        <p:cNvPr id="5018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32"/>
                          <a:ext cx="16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9" name="Object 19"/>
            <p:cNvGraphicFramePr>
              <a:graphicFrameLocks noChangeAspect="1"/>
            </p:cNvGraphicFramePr>
            <p:nvPr/>
          </p:nvGraphicFramePr>
          <p:xfrm>
            <a:off x="1008" y="2832"/>
            <a:ext cx="1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name="公式" r:id="rId18" imgW="1943100" imgH="368300" progId="Equation.3">
                    <p:embed/>
                  </p:oleObj>
                </mc:Choice>
                <mc:Fallback>
                  <p:oleObj name="公式" r:id="rId18" imgW="1943100" imgH="368300" progId="Equation.3">
                    <p:embed/>
                    <p:pic>
                      <p:nvPicPr>
                        <p:cNvPr id="5018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0423" name="Text Box 23"/>
          <p:cNvSpPr txBox="1">
            <a:spLocks noChangeArrowheads="1"/>
          </p:cNvSpPr>
          <p:nvPr/>
        </p:nvSpPr>
        <p:spPr bwMode="auto">
          <a:xfrm>
            <a:off x="2209800" y="5334001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求边缘密度函数。</a:t>
            </a:r>
          </a:p>
        </p:txBody>
      </p:sp>
    </p:spTree>
    <p:extLst>
      <p:ext uri="{BB962C8B-B14F-4D97-AF65-F5344CB8AC3E}">
        <p14:creationId xmlns:p14="http://schemas.microsoft.com/office/powerpoint/2010/main" val="1081687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04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0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70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7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0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0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0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8704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87042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7042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87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7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87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7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15" grpId="0"/>
      <p:bldP spid="8704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524000"/>
          </a:xfrm>
          <a:prstGeom prst="rect">
            <a:avLst/>
          </a:prstGeom>
          <a:solidFill>
            <a:srgbClr val="00FF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8667" name="Text Box 11"/>
          <p:cNvSpPr txBox="1">
            <a:spLocks noChangeArrowheads="1"/>
          </p:cNvSpPr>
          <p:nvPr/>
        </p:nvSpPr>
        <p:spPr bwMode="auto">
          <a:xfrm>
            <a:off x="1982788" y="1666876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838668" name="Object 12"/>
          <p:cNvGraphicFramePr>
            <a:graphicFrameLocks noChangeAspect="1"/>
          </p:cNvGraphicFramePr>
          <p:nvPr/>
        </p:nvGraphicFramePr>
        <p:xfrm>
          <a:off x="2559050" y="2012950"/>
          <a:ext cx="718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公式" r:id="rId4" imgW="7188200" imgH="939800" progId="Equation.3">
                  <p:embed/>
                </p:oleObj>
              </mc:Choice>
              <mc:Fallback>
                <p:oleObj name="公式" r:id="rId4" imgW="7188200" imgH="939800" progId="Equation.3">
                  <p:embed/>
                  <p:pic>
                    <p:nvPicPr>
                      <p:cNvPr id="8386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012950"/>
                        <a:ext cx="7188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8669" name="Group 13"/>
          <p:cNvGrpSpPr>
            <a:grpSpLocks/>
          </p:cNvGrpSpPr>
          <p:nvPr/>
        </p:nvGrpSpPr>
        <p:grpSpPr bwMode="auto">
          <a:xfrm>
            <a:off x="2566988" y="1666875"/>
            <a:ext cx="3605212" cy="457200"/>
            <a:chOff x="657" y="1050"/>
            <a:chExt cx="2271" cy="288"/>
          </a:xfrm>
        </p:grpSpPr>
        <p:graphicFrame>
          <p:nvGraphicFramePr>
            <p:cNvPr id="51223" name="Object 14"/>
            <p:cNvGraphicFramePr>
              <a:graphicFrameLocks noChangeAspect="1"/>
            </p:cNvGraphicFramePr>
            <p:nvPr/>
          </p:nvGraphicFramePr>
          <p:xfrm>
            <a:off x="657" y="1096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9" name="公式" r:id="rId6" imgW="837836" imgH="342751" progId="Equation.3">
                    <p:embed/>
                  </p:oleObj>
                </mc:Choice>
                <mc:Fallback>
                  <p:oleObj name="公式" r:id="rId6" imgW="837836" imgH="342751" progId="Equation.3">
                    <p:embed/>
                    <p:pic>
                      <p:nvPicPr>
                        <p:cNvPr id="5122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96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4" name="Text Box 15"/>
            <p:cNvSpPr txBox="1">
              <a:spLocks noChangeArrowheads="1"/>
            </p:cNvSpPr>
            <p:nvPr/>
          </p:nvSpPr>
          <p:spPr bwMode="auto">
            <a:xfrm>
              <a:off x="1106" y="1050"/>
              <a:ext cx="18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的联合密度函数为</a:t>
              </a:r>
            </a:p>
          </p:txBody>
        </p:sp>
      </p:grpSp>
      <p:sp>
        <p:nvSpPr>
          <p:cNvPr id="838672" name="Text Box 16"/>
          <p:cNvSpPr txBox="1">
            <a:spLocks noChangeArrowheads="1"/>
          </p:cNvSpPr>
          <p:nvPr/>
        </p:nvSpPr>
        <p:spPr bwMode="auto">
          <a:xfrm>
            <a:off x="2209800" y="3076576"/>
            <a:ext cx="18085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  <a:r>
              <a:rPr lang="en-US" altLang="zh-CN"/>
              <a:t>,</a:t>
            </a:r>
            <a:r>
              <a:rPr lang="zh-CN" altLang="en-US"/>
              <a:t>由公式</a:t>
            </a:r>
          </a:p>
        </p:txBody>
      </p:sp>
      <p:graphicFrame>
        <p:nvGraphicFramePr>
          <p:cNvPr id="838673" name="Object 17"/>
          <p:cNvGraphicFramePr>
            <a:graphicFrameLocks noChangeAspect="1"/>
          </p:cNvGraphicFramePr>
          <p:nvPr/>
        </p:nvGraphicFramePr>
        <p:xfrm>
          <a:off x="3911600" y="2946400"/>
          <a:ext cx="283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公式" r:id="rId8" imgW="2832100" imgH="596900" progId="Equation.3">
                  <p:embed/>
                </p:oleObj>
              </mc:Choice>
              <mc:Fallback>
                <p:oleObj name="公式" r:id="rId8" imgW="2832100" imgH="596900" progId="Equation.3">
                  <p:embed/>
                  <p:pic>
                    <p:nvPicPr>
                      <p:cNvPr id="8386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1600" y="2946400"/>
                        <a:ext cx="2832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8674" name="Group 18"/>
          <p:cNvGrpSpPr>
            <a:grpSpLocks/>
          </p:cNvGrpSpPr>
          <p:nvPr/>
        </p:nvGrpSpPr>
        <p:grpSpPr bwMode="auto">
          <a:xfrm>
            <a:off x="4191001" y="3657606"/>
            <a:ext cx="4975225" cy="461963"/>
            <a:chOff x="521" y="2763"/>
            <a:chExt cx="3134" cy="291"/>
          </a:xfrm>
        </p:grpSpPr>
        <p:sp>
          <p:nvSpPr>
            <p:cNvPr id="51221" name="Text Box 19"/>
            <p:cNvSpPr txBox="1">
              <a:spLocks noChangeArrowheads="1"/>
            </p:cNvSpPr>
            <p:nvPr/>
          </p:nvSpPr>
          <p:spPr bwMode="auto">
            <a:xfrm>
              <a:off x="521" y="2763"/>
              <a:ext cx="31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将被积函数              的指数可变形为</a:t>
              </a:r>
            </a:p>
          </p:txBody>
        </p:sp>
        <p:graphicFrame>
          <p:nvGraphicFramePr>
            <p:cNvPr id="51222" name="Object 20"/>
            <p:cNvGraphicFramePr>
              <a:graphicFrameLocks noChangeAspect="1"/>
            </p:cNvGraphicFramePr>
            <p:nvPr/>
          </p:nvGraphicFramePr>
          <p:xfrm>
            <a:off x="1565" y="2795"/>
            <a:ext cx="6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1" name="公式" r:id="rId10" imgW="977476" imgH="342751" progId="Equation.3">
                    <p:embed/>
                  </p:oleObj>
                </mc:Choice>
                <mc:Fallback>
                  <p:oleObj name="公式" r:id="rId10" imgW="977476" imgH="342751" progId="Equation.3">
                    <p:embed/>
                    <p:pic>
                      <p:nvPicPr>
                        <p:cNvPr id="51222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795"/>
                          <a:ext cx="6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8677" name="Text Box 21"/>
          <p:cNvSpPr txBox="1">
            <a:spLocks noChangeArrowheads="1"/>
          </p:cNvSpPr>
          <p:nvPr/>
        </p:nvSpPr>
        <p:spPr bwMode="auto">
          <a:xfrm>
            <a:off x="6705600" y="30480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</a:t>
            </a:r>
          </a:p>
        </p:txBody>
      </p:sp>
      <p:graphicFrame>
        <p:nvGraphicFramePr>
          <p:cNvPr id="838678" name="Object 22"/>
          <p:cNvGraphicFramePr>
            <a:graphicFrameLocks noChangeAspect="1"/>
          </p:cNvGraphicFramePr>
          <p:nvPr/>
        </p:nvGraphicFramePr>
        <p:xfrm>
          <a:off x="7162800" y="2895600"/>
          <a:ext cx="143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公式" r:id="rId12" imgW="1435100" imgH="787400" progId="Equation.3">
                  <p:embed/>
                </p:oleObj>
              </mc:Choice>
              <mc:Fallback>
                <p:oleObj name="公式" r:id="rId12" imgW="1435100" imgH="787400" progId="Equation.3">
                  <p:embed/>
                  <p:pic>
                    <p:nvPicPr>
                      <p:cNvPr id="83867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895600"/>
                        <a:ext cx="1435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79" name="Object 23"/>
          <p:cNvGraphicFramePr>
            <a:graphicFrameLocks noChangeAspect="1"/>
          </p:cNvGraphicFramePr>
          <p:nvPr/>
        </p:nvGraphicFramePr>
        <p:xfrm>
          <a:off x="8610600" y="2895600"/>
          <a:ext cx="1320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公式" r:id="rId14" imgW="1320800" imgH="787400" progId="Equation.3">
                  <p:embed/>
                </p:oleObj>
              </mc:Choice>
              <mc:Fallback>
                <p:oleObj name="公式" r:id="rId14" imgW="1320800" imgH="787400" progId="Equation.3">
                  <p:embed/>
                  <p:pic>
                    <p:nvPicPr>
                      <p:cNvPr id="8386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895600"/>
                        <a:ext cx="1320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8680" name="Group 24"/>
          <p:cNvGrpSpPr>
            <a:grpSpLocks/>
          </p:cNvGrpSpPr>
          <p:nvPr/>
        </p:nvGrpSpPr>
        <p:grpSpPr bwMode="auto">
          <a:xfrm>
            <a:off x="2295526" y="3662363"/>
            <a:ext cx="1831975" cy="457200"/>
            <a:chOff x="486" y="2355"/>
            <a:chExt cx="1154" cy="288"/>
          </a:xfrm>
        </p:grpSpPr>
        <p:graphicFrame>
          <p:nvGraphicFramePr>
            <p:cNvPr id="51219" name="Object 25"/>
            <p:cNvGraphicFramePr>
              <a:graphicFrameLocks noChangeAspect="1"/>
            </p:cNvGraphicFramePr>
            <p:nvPr/>
          </p:nvGraphicFramePr>
          <p:xfrm>
            <a:off x="792" y="2400"/>
            <a:ext cx="8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4" name="公式" r:id="rId16" imgW="1346200" imgH="368300" progId="Equation.3">
                    <p:embed/>
                  </p:oleObj>
                </mc:Choice>
                <mc:Fallback>
                  <p:oleObj name="公式" r:id="rId16" imgW="1346200" imgH="368300" progId="Equation.3">
                    <p:embed/>
                    <p:pic>
                      <p:nvPicPr>
                        <p:cNvPr id="5121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400"/>
                          <a:ext cx="8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Text Box 26"/>
            <p:cNvSpPr txBox="1">
              <a:spLocks noChangeArrowheads="1"/>
            </p:cNvSpPr>
            <p:nvPr/>
          </p:nvSpPr>
          <p:spPr bwMode="auto">
            <a:xfrm>
              <a:off x="486" y="2355"/>
              <a:ext cx="3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</a:t>
              </a:r>
            </a:p>
          </p:txBody>
        </p:sp>
      </p:grpSp>
      <p:graphicFrame>
        <p:nvGraphicFramePr>
          <p:cNvPr id="838683" name="Object 27"/>
          <p:cNvGraphicFramePr>
            <a:graphicFrameLocks noChangeAspect="1"/>
          </p:cNvGraphicFramePr>
          <p:nvPr/>
        </p:nvGraphicFramePr>
        <p:xfrm>
          <a:off x="2101850" y="4149725"/>
          <a:ext cx="685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公式" r:id="rId18" imgW="6858000" imgH="787400" progId="Equation.3">
                  <p:embed/>
                </p:oleObj>
              </mc:Choice>
              <mc:Fallback>
                <p:oleObj name="公式" r:id="rId18" imgW="6858000" imgH="787400" progId="Equation.3">
                  <p:embed/>
                  <p:pic>
                    <p:nvPicPr>
                      <p:cNvPr id="8386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149725"/>
                        <a:ext cx="685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84" name="Object 28"/>
          <p:cNvGraphicFramePr>
            <a:graphicFrameLocks noChangeAspect="1"/>
          </p:cNvGraphicFramePr>
          <p:nvPr/>
        </p:nvGraphicFramePr>
        <p:xfrm>
          <a:off x="2165350" y="5035550"/>
          <a:ext cx="3702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公式" r:id="rId20" imgW="3644900" imgH="787400" progId="Equation.3">
                  <p:embed/>
                </p:oleObj>
              </mc:Choice>
              <mc:Fallback>
                <p:oleObj name="公式" r:id="rId20" imgW="3644900" imgH="787400" progId="Equation.3">
                  <p:embed/>
                  <p:pic>
                    <p:nvPicPr>
                      <p:cNvPr id="8386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035550"/>
                        <a:ext cx="37020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85" name="Object 29"/>
          <p:cNvGraphicFramePr>
            <a:graphicFrameLocks noChangeAspect="1"/>
          </p:cNvGraphicFramePr>
          <p:nvPr/>
        </p:nvGraphicFramePr>
        <p:xfrm>
          <a:off x="5867400" y="5029200"/>
          <a:ext cx="4508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公式" r:id="rId22" imgW="4508500" imgH="787400" progId="Equation.3">
                  <p:embed/>
                </p:oleObj>
              </mc:Choice>
              <mc:Fallback>
                <p:oleObj name="公式" r:id="rId22" imgW="4508500" imgH="787400" progId="Equation.3">
                  <p:embed/>
                  <p:pic>
                    <p:nvPicPr>
                      <p:cNvPr id="8386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29200"/>
                        <a:ext cx="4508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8686" name="Object 30"/>
          <p:cNvGraphicFramePr>
            <a:graphicFrameLocks noChangeAspect="1"/>
          </p:cNvGraphicFramePr>
          <p:nvPr/>
        </p:nvGraphicFramePr>
        <p:xfrm>
          <a:off x="2165350" y="5873750"/>
          <a:ext cx="3625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公式" r:id="rId24" imgW="3556000" imgH="787400" progId="Equation.3">
                  <p:embed/>
                </p:oleObj>
              </mc:Choice>
              <mc:Fallback>
                <p:oleObj name="公式" r:id="rId24" imgW="3556000" imgH="787400" progId="Equation.3">
                  <p:embed/>
                  <p:pic>
                    <p:nvPicPr>
                      <p:cNvPr id="83868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873750"/>
                        <a:ext cx="36258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Object 31"/>
          <p:cNvGraphicFramePr>
            <a:graphicFrameLocks noChangeAspect="1"/>
          </p:cNvGraphicFramePr>
          <p:nvPr/>
        </p:nvGraphicFramePr>
        <p:xfrm>
          <a:off x="4800600" y="304800"/>
          <a:ext cx="5638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公式" r:id="rId26" imgW="7315200" imgH="825500" progId="Equation.3">
                  <p:embed/>
                </p:oleObj>
              </mc:Choice>
              <mc:Fallback>
                <p:oleObj name="公式" r:id="rId26" imgW="7315200" imgH="825500" progId="Equation.3">
                  <p:embed/>
                  <p:pic>
                    <p:nvPicPr>
                      <p:cNvPr id="5121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"/>
                        <a:ext cx="5638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32"/>
          <p:cNvGraphicFramePr>
            <a:graphicFrameLocks noChangeAspect="1"/>
          </p:cNvGraphicFramePr>
          <p:nvPr/>
        </p:nvGraphicFramePr>
        <p:xfrm>
          <a:off x="1676400" y="304801"/>
          <a:ext cx="3124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0" name="公式" r:id="rId28" imgW="3340100" imgH="825500" progId="Equation.3">
                  <p:embed/>
                </p:oleObj>
              </mc:Choice>
              <mc:Fallback>
                <p:oleObj name="公式" r:id="rId28" imgW="3340100" imgH="825500" progId="Equation.3">
                  <p:embed/>
                  <p:pic>
                    <p:nvPicPr>
                      <p:cNvPr id="5121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1"/>
                        <a:ext cx="3124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04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8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8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3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8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8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8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3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3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8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3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3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67" grpId="0"/>
      <p:bldP spid="838672" grpId="0"/>
      <p:bldP spid="838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524000"/>
          </a:xfrm>
          <a:prstGeom prst="rect">
            <a:avLst/>
          </a:prstGeom>
          <a:solidFill>
            <a:srgbClr val="00FF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982788" y="1666876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559050" y="2012950"/>
          <a:ext cx="718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4" name="公式" r:id="rId4" imgW="7188200" imgH="939800" progId="Equation.3">
                  <p:embed/>
                </p:oleObj>
              </mc:Choice>
              <mc:Fallback>
                <p:oleObj name="公式" r:id="rId4" imgW="7188200" imgH="9398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012950"/>
                        <a:ext cx="7188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9" name="Group 5"/>
          <p:cNvGrpSpPr>
            <a:grpSpLocks/>
          </p:cNvGrpSpPr>
          <p:nvPr/>
        </p:nvGrpSpPr>
        <p:grpSpPr bwMode="auto">
          <a:xfrm>
            <a:off x="2566988" y="1666875"/>
            <a:ext cx="3605212" cy="457200"/>
            <a:chOff x="657" y="1050"/>
            <a:chExt cx="2271" cy="288"/>
          </a:xfrm>
        </p:grpSpPr>
        <p:graphicFrame>
          <p:nvGraphicFramePr>
            <p:cNvPr id="52245" name="Object 6"/>
            <p:cNvGraphicFramePr>
              <a:graphicFrameLocks noChangeAspect="1"/>
            </p:cNvGraphicFramePr>
            <p:nvPr/>
          </p:nvGraphicFramePr>
          <p:xfrm>
            <a:off x="657" y="1096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5" name="公式" r:id="rId6" imgW="837836" imgH="342751" progId="Equation.3">
                    <p:embed/>
                  </p:oleObj>
                </mc:Choice>
                <mc:Fallback>
                  <p:oleObj name="公式" r:id="rId6" imgW="837836" imgH="342751" progId="Equation.3">
                    <p:embed/>
                    <p:pic>
                      <p:nvPicPr>
                        <p:cNvPr id="5224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96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6" name="Text Box 7"/>
            <p:cNvSpPr txBox="1">
              <a:spLocks noChangeArrowheads="1"/>
            </p:cNvSpPr>
            <p:nvPr/>
          </p:nvSpPr>
          <p:spPr bwMode="auto">
            <a:xfrm>
              <a:off x="1106" y="1050"/>
              <a:ext cx="18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的联合密度函数为</a:t>
              </a:r>
            </a:p>
          </p:txBody>
        </p:sp>
      </p:grpSp>
      <p:grpSp>
        <p:nvGrpSpPr>
          <p:cNvPr id="52230" name="Group 10"/>
          <p:cNvGrpSpPr>
            <a:grpSpLocks/>
          </p:cNvGrpSpPr>
          <p:nvPr/>
        </p:nvGrpSpPr>
        <p:grpSpPr bwMode="auto">
          <a:xfrm>
            <a:off x="4191001" y="3657606"/>
            <a:ext cx="4975225" cy="461963"/>
            <a:chOff x="521" y="2763"/>
            <a:chExt cx="3134" cy="291"/>
          </a:xfrm>
        </p:grpSpPr>
        <p:sp>
          <p:nvSpPr>
            <p:cNvPr id="52243" name="Text Box 11"/>
            <p:cNvSpPr txBox="1">
              <a:spLocks noChangeArrowheads="1"/>
            </p:cNvSpPr>
            <p:nvPr/>
          </p:nvSpPr>
          <p:spPr bwMode="auto">
            <a:xfrm>
              <a:off x="521" y="2763"/>
              <a:ext cx="31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将被积函数              的指数可变形为</a:t>
              </a:r>
            </a:p>
          </p:txBody>
        </p:sp>
        <p:graphicFrame>
          <p:nvGraphicFramePr>
            <p:cNvPr id="52244" name="Object 12"/>
            <p:cNvGraphicFramePr>
              <a:graphicFrameLocks noChangeAspect="1"/>
            </p:cNvGraphicFramePr>
            <p:nvPr/>
          </p:nvGraphicFramePr>
          <p:xfrm>
            <a:off x="1565" y="2795"/>
            <a:ext cx="6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6" name="公式" r:id="rId8" imgW="977476" imgH="342751" progId="Equation.3">
                    <p:embed/>
                  </p:oleObj>
                </mc:Choice>
                <mc:Fallback>
                  <p:oleObj name="公式" r:id="rId8" imgW="977476" imgH="342751" progId="Equation.3">
                    <p:embed/>
                    <p:pic>
                      <p:nvPicPr>
                        <p:cNvPr id="522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795"/>
                          <a:ext cx="6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1" name="Group 16"/>
          <p:cNvGrpSpPr>
            <a:grpSpLocks/>
          </p:cNvGrpSpPr>
          <p:nvPr/>
        </p:nvGrpSpPr>
        <p:grpSpPr bwMode="auto">
          <a:xfrm>
            <a:off x="2295526" y="3662363"/>
            <a:ext cx="1831975" cy="457200"/>
            <a:chOff x="486" y="2355"/>
            <a:chExt cx="1154" cy="288"/>
          </a:xfrm>
        </p:grpSpPr>
        <p:graphicFrame>
          <p:nvGraphicFramePr>
            <p:cNvPr id="52241" name="Object 17"/>
            <p:cNvGraphicFramePr>
              <a:graphicFrameLocks noChangeAspect="1"/>
            </p:cNvGraphicFramePr>
            <p:nvPr/>
          </p:nvGraphicFramePr>
          <p:xfrm>
            <a:off x="792" y="2400"/>
            <a:ext cx="8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37" name="公式" r:id="rId10" imgW="1346200" imgH="368300" progId="Equation.3">
                    <p:embed/>
                  </p:oleObj>
                </mc:Choice>
                <mc:Fallback>
                  <p:oleObj name="公式" r:id="rId10" imgW="1346200" imgH="368300" progId="Equation.3">
                    <p:embed/>
                    <p:pic>
                      <p:nvPicPr>
                        <p:cNvPr id="5224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400"/>
                          <a:ext cx="8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486" y="2355"/>
              <a:ext cx="3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</a:t>
              </a:r>
            </a:p>
          </p:txBody>
        </p:sp>
      </p:grpSp>
      <p:graphicFrame>
        <p:nvGraphicFramePr>
          <p:cNvPr id="52232" name="Object 19"/>
          <p:cNvGraphicFramePr>
            <a:graphicFrameLocks noChangeAspect="1"/>
          </p:cNvGraphicFramePr>
          <p:nvPr/>
        </p:nvGraphicFramePr>
        <p:xfrm>
          <a:off x="2101850" y="4149725"/>
          <a:ext cx="685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8" name="公式" r:id="rId12" imgW="6858000" imgH="787400" progId="Equation.3">
                  <p:embed/>
                </p:oleObj>
              </mc:Choice>
              <mc:Fallback>
                <p:oleObj name="公式" r:id="rId12" imgW="6858000" imgH="787400" progId="Equation.3">
                  <p:embed/>
                  <p:pic>
                    <p:nvPicPr>
                      <p:cNvPr id="5223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149725"/>
                        <a:ext cx="685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20"/>
          <p:cNvGraphicFramePr>
            <a:graphicFrameLocks noChangeAspect="1"/>
          </p:cNvGraphicFramePr>
          <p:nvPr/>
        </p:nvGraphicFramePr>
        <p:xfrm>
          <a:off x="2165350" y="5035550"/>
          <a:ext cx="37020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公式" r:id="rId14" imgW="3644900" imgH="787400" progId="Equation.3">
                  <p:embed/>
                </p:oleObj>
              </mc:Choice>
              <mc:Fallback>
                <p:oleObj name="公式" r:id="rId14" imgW="3644900" imgH="787400" progId="Equation.3">
                  <p:embed/>
                  <p:pic>
                    <p:nvPicPr>
                      <p:cNvPr id="5223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035550"/>
                        <a:ext cx="37020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21"/>
          <p:cNvGraphicFramePr>
            <a:graphicFrameLocks noChangeAspect="1"/>
          </p:cNvGraphicFramePr>
          <p:nvPr/>
        </p:nvGraphicFramePr>
        <p:xfrm>
          <a:off x="5867400" y="5029200"/>
          <a:ext cx="4508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公式" r:id="rId16" imgW="4508500" imgH="787400" progId="Equation.3">
                  <p:embed/>
                </p:oleObj>
              </mc:Choice>
              <mc:Fallback>
                <p:oleObj name="公式" r:id="rId16" imgW="4508500" imgH="787400" progId="Equation.3">
                  <p:embed/>
                  <p:pic>
                    <p:nvPicPr>
                      <p:cNvPr id="5223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29200"/>
                        <a:ext cx="4508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22"/>
          <p:cNvGraphicFramePr>
            <a:graphicFrameLocks noChangeAspect="1"/>
          </p:cNvGraphicFramePr>
          <p:nvPr/>
        </p:nvGraphicFramePr>
        <p:xfrm>
          <a:off x="2165350" y="5873750"/>
          <a:ext cx="3625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公式" r:id="rId18" imgW="3556000" imgH="787400" progId="Equation.3">
                  <p:embed/>
                </p:oleObj>
              </mc:Choice>
              <mc:Fallback>
                <p:oleObj name="公式" r:id="rId18" imgW="3556000" imgH="787400" progId="Equation.3">
                  <p:embed/>
                  <p:pic>
                    <p:nvPicPr>
                      <p:cNvPr id="5223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873750"/>
                        <a:ext cx="36258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23"/>
          <p:cNvGraphicFramePr>
            <a:graphicFrameLocks noChangeAspect="1"/>
          </p:cNvGraphicFramePr>
          <p:nvPr/>
        </p:nvGraphicFramePr>
        <p:xfrm>
          <a:off x="4800600" y="304800"/>
          <a:ext cx="5638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" name="公式" r:id="rId20" imgW="7315200" imgH="825500" progId="Equation.3">
                  <p:embed/>
                </p:oleObj>
              </mc:Choice>
              <mc:Fallback>
                <p:oleObj name="公式" r:id="rId20" imgW="7315200" imgH="825500" progId="Equation.3">
                  <p:embed/>
                  <p:pic>
                    <p:nvPicPr>
                      <p:cNvPr id="5223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"/>
                        <a:ext cx="5638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24"/>
          <p:cNvGraphicFramePr>
            <a:graphicFrameLocks noChangeAspect="1"/>
          </p:cNvGraphicFramePr>
          <p:nvPr/>
        </p:nvGraphicFramePr>
        <p:xfrm>
          <a:off x="1676400" y="304801"/>
          <a:ext cx="3124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3" name="公式" r:id="rId22" imgW="3340100" imgH="825500" progId="Equation.3">
                  <p:embed/>
                </p:oleObj>
              </mc:Choice>
              <mc:Fallback>
                <p:oleObj name="公式" r:id="rId22" imgW="3340100" imgH="825500" progId="Equation.3">
                  <p:embed/>
                  <p:pic>
                    <p:nvPicPr>
                      <p:cNvPr id="5223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1"/>
                        <a:ext cx="3124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4523" name="Text Box 27"/>
          <p:cNvSpPr txBox="1">
            <a:spLocks noChangeArrowheads="1"/>
          </p:cNvSpPr>
          <p:nvPr/>
        </p:nvSpPr>
        <p:spPr bwMode="auto">
          <a:xfrm>
            <a:off x="2209801" y="305593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</a:p>
        </p:txBody>
      </p:sp>
      <p:graphicFrame>
        <p:nvGraphicFramePr>
          <p:cNvPr id="874524" name="Object 28"/>
          <p:cNvGraphicFramePr>
            <a:graphicFrameLocks noChangeAspect="1"/>
          </p:cNvGraphicFramePr>
          <p:nvPr/>
        </p:nvGraphicFramePr>
        <p:xfrm>
          <a:off x="2884488" y="3022600"/>
          <a:ext cx="25701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" name="公式" r:id="rId24" imgW="2755900" imgH="596900" progId="Equation.3">
                  <p:embed/>
                </p:oleObj>
              </mc:Choice>
              <mc:Fallback>
                <p:oleObj name="公式" r:id="rId24" imgW="2755900" imgH="596900" progId="Equation.3">
                  <p:embed/>
                  <p:pic>
                    <p:nvPicPr>
                      <p:cNvPr id="8745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3022600"/>
                        <a:ext cx="25701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525" name="Object 29"/>
          <p:cNvGraphicFramePr>
            <a:graphicFrameLocks noChangeAspect="1"/>
          </p:cNvGraphicFramePr>
          <p:nvPr/>
        </p:nvGraphicFramePr>
        <p:xfrm>
          <a:off x="5522914" y="2774950"/>
          <a:ext cx="49164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5" name="公式" r:id="rId26" imgW="5143500" imgH="977900" progId="Equation.3">
                  <p:embed/>
                </p:oleObj>
              </mc:Choice>
              <mc:Fallback>
                <p:oleObj name="公式" r:id="rId26" imgW="5143500" imgH="977900" progId="Equation.3">
                  <p:embed/>
                  <p:pic>
                    <p:nvPicPr>
                      <p:cNvPr id="87452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4" y="2774950"/>
                        <a:ext cx="49164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112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45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74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74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524000"/>
          </a:xfrm>
          <a:prstGeom prst="rect">
            <a:avLst/>
          </a:prstGeom>
          <a:solidFill>
            <a:srgbClr val="00FF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982788" y="1666876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559050" y="2012950"/>
          <a:ext cx="718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公式" r:id="rId4" imgW="7188200" imgH="939800" progId="Equation.3">
                  <p:embed/>
                </p:oleObj>
              </mc:Choice>
              <mc:Fallback>
                <p:oleObj name="公式" r:id="rId4" imgW="7188200" imgH="939800" progId="Equation.3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012950"/>
                        <a:ext cx="7188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2566988" y="1666875"/>
            <a:ext cx="3605212" cy="457200"/>
            <a:chOff x="657" y="1050"/>
            <a:chExt cx="2271" cy="288"/>
          </a:xfrm>
        </p:grpSpPr>
        <p:graphicFrame>
          <p:nvGraphicFramePr>
            <p:cNvPr id="53268" name="Object 6"/>
            <p:cNvGraphicFramePr>
              <a:graphicFrameLocks noChangeAspect="1"/>
            </p:cNvGraphicFramePr>
            <p:nvPr/>
          </p:nvGraphicFramePr>
          <p:xfrm>
            <a:off x="657" y="1096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3" name="公式" r:id="rId6" imgW="837836" imgH="342751" progId="Equation.3">
                    <p:embed/>
                  </p:oleObj>
                </mc:Choice>
                <mc:Fallback>
                  <p:oleObj name="公式" r:id="rId6" imgW="837836" imgH="342751" progId="Equation.3">
                    <p:embed/>
                    <p:pic>
                      <p:nvPicPr>
                        <p:cNvPr id="5326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96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9" name="Text Box 7"/>
            <p:cNvSpPr txBox="1">
              <a:spLocks noChangeArrowheads="1"/>
            </p:cNvSpPr>
            <p:nvPr/>
          </p:nvSpPr>
          <p:spPr bwMode="auto">
            <a:xfrm>
              <a:off x="1106" y="1050"/>
              <a:ext cx="18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的联合密度函数为</a:t>
              </a:r>
            </a:p>
          </p:txBody>
        </p:sp>
      </p:grpSp>
      <p:graphicFrame>
        <p:nvGraphicFramePr>
          <p:cNvPr id="53254" name="Object 18"/>
          <p:cNvGraphicFramePr>
            <a:graphicFrameLocks noChangeAspect="1"/>
          </p:cNvGraphicFramePr>
          <p:nvPr/>
        </p:nvGraphicFramePr>
        <p:xfrm>
          <a:off x="4800600" y="304800"/>
          <a:ext cx="5638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公式" r:id="rId8" imgW="7315200" imgH="825500" progId="Equation.3">
                  <p:embed/>
                </p:oleObj>
              </mc:Choice>
              <mc:Fallback>
                <p:oleObj name="公式" r:id="rId8" imgW="7315200" imgH="825500" progId="Equation.3">
                  <p:embed/>
                  <p:pic>
                    <p:nvPicPr>
                      <p:cNvPr id="532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"/>
                        <a:ext cx="5638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19"/>
          <p:cNvGraphicFramePr>
            <a:graphicFrameLocks noChangeAspect="1"/>
          </p:cNvGraphicFramePr>
          <p:nvPr/>
        </p:nvGraphicFramePr>
        <p:xfrm>
          <a:off x="1676400" y="304801"/>
          <a:ext cx="3124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公式" r:id="rId10" imgW="3340100" imgH="825500" progId="Equation.3">
                  <p:embed/>
                </p:oleObj>
              </mc:Choice>
              <mc:Fallback>
                <p:oleObj name="公式" r:id="rId10" imgW="3340100" imgH="825500" progId="Equation.3">
                  <p:embed/>
                  <p:pic>
                    <p:nvPicPr>
                      <p:cNvPr id="532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1"/>
                        <a:ext cx="3124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20"/>
          <p:cNvSpPr txBox="1">
            <a:spLocks noChangeArrowheads="1"/>
          </p:cNvSpPr>
          <p:nvPr/>
        </p:nvSpPr>
        <p:spPr bwMode="auto">
          <a:xfrm>
            <a:off x="2209801" y="3055939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</a:p>
        </p:txBody>
      </p:sp>
      <p:graphicFrame>
        <p:nvGraphicFramePr>
          <p:cNvPr id="53257" name="Object 21"/>
          <p:cNvGraphicFramePr>
            <a:graphicFrameLocks noChangeAspect="1"/>
          </p:cNvGraphicFramePr>
          <p:nvPr/>
        </p:nvGraphicFramePr>
        <p:xfrm>
          <a:off x="2884488" y="3022600"/>
          <a:ext cx="25701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公式" r:id="rId12" imgW="2755900" imgH="596900" progId="Equation.3">
                  <p:embed/>
                </p:oleObj>
              </mc:Choice>
              <mc:Fallback>
                <p:oleObj name="公式" r:id="rId12" imgW="2755900" imgH="596900" progId="Equation.3">
                  <p:embed/>
                  <p:pic>
                    <p:nvPicPr>
                      <p:cNvPr id="532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3022600"/>
                        <a:ext cx="25701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22"/>
          <p:cNvGraphicFramePr>
            <a:graphicFrameLocks noChangeAspect="1"/>
          </p:cNvGraphicFramePr>
          <p:nvPr/>
        </p:nvGraphicFramePr>
        <p:xfrm>
          <a:off x="5522914" y="2774950"/>
          <a:ext cx="49164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公式" r:id="rId14" imgW="5143500" imgH="977900" progId="Equation.3">
                  <p:embed/>
                </p:oleObj>
              </mc:Choice>
              <mc:Fallback>
                <p:oleObj name="公式" r:id="rId14" imgW="5143500" imgH="977900" progId="Equation.3">
                  <p:embed/>
                  <p:pic>
                    <p:nvPicPr>
                      <p:cNvPr id="532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914" y="2774950"/>
                        <a:ext cx="49164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43" name="Object 23"/>
          <p:cNvGraphicFramePr>
            <a:graphicFrameLocks noChangeAspect="1"/>
          </p:cNvGraphicFramePr>
          <p:nvPr/>
        </p:nvGraphicFramePr>
        <p:xfrm>
          <a:off x="2616200" y="4070350"/>
          <a:ext cx="4470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公式" r:id="rId16" imgW="4203700" imgH="977900" progId="Equation.3">
                  <p:embed/>
                </p:oleObj>
              </mc:Choice>
              <mc:Fallback>
                <p:oleObj name="公式" r:id="rId16" imgW="4203700" imgH="977900" progId="Equation.3">
                  <p:embed/>
                  <p:pic>
                    <p:nvPicPr>
                      <p:cNvPr id="8755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4070350"/>
                        <a:ext cx="4470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5544" name="Object 24"/>
          <p:cNvGraphicFramePr>
            <a:graphicFrameLocks noChangeAspect="1"/>
          </p:cNvGraphicFramePr>
          <p:nvPr/>
        </p:nvGraphicFramePr>
        <p:xfrm>
          <a:off x="2500313" y="5438775"/>
          <a:ext cx="480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公式" r:id="rId18" imgW="4800600" imgH="927100" progId="Equation.3">
                  <p:embed/>
                </p:oleObj>
              </mc:Choice>
              <mc:Fallback>
                <p:oleObj name="公式" r:id="rId18" imgW="4800600" imgH="927100" progId="Equation.3">
                  <p:embed/>
                  <p:pic>
                    <p:nvPicPr>
                      <p:cNvPr id="8755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5438775"/>
                        <a:ext cx="480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5545" name="Group 25"/>
          <p:cNvGrpSpPr>
            <a:grpSpLocks/>
          </p:cNvGrpSpPr>
          <p:nvPr/>
        </p:nvGrpSpPr>
        <p:grpSpPr bwMode="auto">
          <a:xfrm>
            <a:off x="7772400" y="4038600"/>
            <a:ext cx="1854200" cy="825500"/>
            <a:chOff x="3969" y="1150"/>
            <a:chExt cx="1168" cy="520"/>
          </a:xfrm>
        </p:grpSpPr>
        <p:graphicFrame>
          <p:nvGraphicFramePr>
            <p:cNvPr id="53266" name="Object 26"/>
            <p:cNvGraphicFramePr>
              <a:graphicFrameLocks noChangeAspect="1"/>
            </p:cNvGraphicFramePr>
            <p:nvPr/>
          </p:nvGraphicFramePr>
          <p:xfrm>
            <a:off x="4225" y="1150"/>
            <a:ext cx="91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0" name="公式" r:id="rId20" imgW="1447800" imgH="825500" progId="Equation.3">
                    <p:embed/>
                  </p:oleObj>
                </mc:Choice>
                <mc:Fallback>
                  <p:oleObj name="公式" r:id="rId20" imgW="1447800" imgH="825500" progId="Equation.3">
                    <p:embed/>
                    <p:pic>
                      <p:nvPicPr>
                        <p:cNvPr id="5326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" y="1150"/>
                          <a:ext cx="91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7" name="Text Box 27"/>
            <p:cNvSpPr txBox="1">
              <a:spLocks noChangeArrowheads="1"/>
            </p:cNvSpPr>
            <p:nvPr/>
          </p:nvSpPr>
          <p:spPr bwMode="auto">
            <a:xfrm>
              <a:off x="3969" y="1253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令</a:t>
              </a:r>
            </a:p>
          </p:txBody>
        </p:sp>
      </p:grpSp>
      <p:grpSp>
        <p:nvGrpSpPr>
          <p:cNvPr id="875548" name="Group 28"/>
          <p:cNvGrpSpPr>
            <a:grpSpLocks/>
          </p:cNvGrpSpPr>
          <p:nvPr/>
        </p:nvGrpSpPr>
        <p:grpSpPr bwMode="auto">
          <a:xfrm>
            <a:off x="7772400" y="5040313"/>
            <a:ext cx="2260600" cy="482600"/>
            <a:chOff x="3969" y="1781"/>
            <a:chExt cx="1424" cy="304"/>
          </a:xfrm>
        </p:grpSpPr>
        <p:graphicFrame>
          <p:nvGraphicFramePr>
            <p:cNvPr id="53264" name="Object 29"/>
            <p:cNvGraphicFramePr>
              <a:graphicFrameLocks noChangeAspect="1"/>
            </p:cNvGraphicFramePr>
            <p:nvPr/>
          </p:nvGraphicFramePr>
          <p:xfrm>
            <a:off x="4225" y="1781"/>
            <a:ext cx="11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51" name="公式" r:id="rId22" imgW="1854200" imgH="444500" progId="Equation.3">
                    <p:embed/>
                  </p:oleObj>
                </mc:Choice>
                <mc:Fallback>
                  <p:oleObj name="公式" r:id="rId22" imgW="1854200" imgH="444500" progId="Equation.3">
                    <p:embed/>
                    <p:pic>
                      <p:nvPicPr>
                        <p:cNvPr id="53264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" y="1781"/>
                          <a:ext cx="11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5" name="Text Box 30"/>
            <p:cNvSpPr txBox="1">
              <a:spLocks noChangeArrowheads="1"/>
            </p:cNvSpPr>
            <p:nvPr/>
          </p:nvSpPr>
          <p:spPr bwMode="auto">
            <a:xfrm>
              <a:off x="3969" y="179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</a:t>
              </a:r>
            </a:p>
          </p:txBody>
        </p:sp>
      </p:grpSp>
      <p:sp>
        <p:nvSpPr>
          <p:cNvPr id="875551" name="AutoShape 31"/>
          <p:cNvSpPr>
            <a:spLocks noChangeArrowheads="1"/>
          </p:cNvSpPr>
          <p:nvPr/>
        </p:nvSpPr>
        <p:spPr bwMode="auto">
          <a:xfrm>
            <a:off x="7699376" y="4202113"/>
            <a:ext cx="2447925" cy="1274762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735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5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5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5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5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5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5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524000"/>
          </a:xfrm>
          <a:prstGeom prst="rect">
            <a:avLst/>
          </a:prstGeom>
          <a:solidFill>
            <a:srgbClr val="00FFFF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4275" name="Object 8"/>
          <p:cNvGraphicFramePr>
            <a:graphicFrameLocks noChangeAspect="1"/>
          </p:cNvGraphicFramePr>
          <p:nvPr/>
        </p:nvGraphicFramePr>
        <p:xfrm>
          <a:off x="4800600" y="304800"/>
          <a:ext cx="56388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6" name="公式" r:id="rId4" imgW="7315200" imgH="825500" progId="Equation.3">
                  <p:embed/>
                </p:oleObj>
              </mc:Choice>
              <mc:Fallback>
                <p:oleObj name="公式" r:id="rId4" imgW="7315200" imgH="825500" progId="Equation.3">
                  <p:embed/>
                  <p:pic>
                    <p:nvPicPr>
                      <p:cNvPr id="542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4800"/>
                        <a:ext cx="56388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9"/>
          <p:cNvGraphicFramePr>
            <a:graphicFrameLocks noChangeAspect="1"/>
          </p:cNvGraphicFramePr>
          <p:nvPr/>
        </p:nvGraphicFramePr>
        <p:xfrm>
          <a:off x="1676400" y="304801"/>
          <a:ext cx="3124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7" name="公式" r:id="rId6" imgW="3340100" imgH="825500" progId="Equation.3">
                  <p:embed/>
                </p:oleObj>
              </mc:Choice>
              <mc:Fallback>
                <p:oleObj name="公式" r:id="rId6" imgW="3340100" imgH="825500" progId="Equation.3">
                  <p:embed/>
                  <p:pic>
                    <p:nvPicPr>
                      <p:cNvPr id="5427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1"/>
                        <a:ext cx="3124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11"/>
          <p:cNvGraphicFramePr>
            <a:graphicFrameLocks noChangeAspect="1"/>
          </p:cNvGraphicFramePr>
          <p:nvPr/>
        </p:nvGraphicFramePr>
        <p:xfrm>
          <a:off x="2351088" y="1792288"/>
          <a:ext cx="25701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name="公式" r:id="rId8" imgW="2755900" imgH="596900" progId="Equation.3">
                  <p:embed/>
                </p:oleObj>
              </mc:Choice>
              <mc:Fallback>
                <p:oleObj name="公式" r:id="rId8" imgW="2755900" imgH="596900" progId="Equation.3">
                  <p:embed/>
                  <p:pic>
                    <p:nvPicPr>
                      <p:cNvPr id="5427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1792288"/>
                        <a:ext cx="257016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12"/>
          <p:cNvGraphicFramePr>
            <a:graphicFrameLocks noChangeAspect="1"/>
          </p:cNvGraphicFramePr>
          <p:nvPr/>
        </p:nvGraphicFramePr>
        <p:xfrm>
          <a:off x="4989514" y="1544638"/>
          <a:ext cx="49164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公式" r:id="rId10" imgW="5143500" imgH="977900" progId="Equation.3">
                  <p:embed/>
                </p:oleObj>
              </mc:Choice>
              <mc:Fallback>
                <p:oleObj name="公式" r:id="rId10" imgW="5143500" imgH="977900" progId="Equation.3">
                  <p:embed/>
                  <p:pic>
                    <p:nvPicPr>
                      <p:cNvPr id="5427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4" y="1544638"/>
                        <a:ext cx="49164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14"/>
          <p:cNvGraphicFramePr>
            <a:graphicFrameLocks noChangeAspect="1"/>
          </p:cNvGraphicFramePr>
          <p:nvPr/>
        </p:nvGraphicFramePr>
        <p:xfrm>
          <a:off x="3048000" y="2743200"/>
          <a:ext cx="480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公式" r:id="rId12" imgW="4800600" imgH="927100" progId="Equation.3">
                  <p:embed/>
                </p:oleObj>
              </mc:Choice>
              <mc:Fallback>
                <p:oleObj name="公式" r:id="rId12" imgW="4800600" imgH="927100" progId="Equation.3">
                  <p:embed/>
                  <p:pic>
                    <p:nvPicPr>
                      <p:cNvPr id="5427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4800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66" name="Object 22"/>
          <p:cNvGraphicFramePr>
            <a:graphicFrameLocks noChangeAspect="1"/>
          </p:cNvGraphicFramePr>
          <p:nvPr/>
        </p:nvGraphicFramePr>
        <p:xfrm>
          <a:off x="3016250" y="4057650"/>
          <a:ext cx="2705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name="公式" r:id="rId14" imgW="2705100" imgH="889000" progId="Equation.3">
                  <p:embed/>
                </p:oleObj>
              </mc:Choice>
              <mc:Fallback>
                <p:oleObj name="公式" r:id="rId14" imgW="2705100" imgH="889000" progId="Equation.3">
                  <p:embed/>
                  <p:pic>
                    <p:nvPicPr>
                      <p:cNvPr id="87656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057650"/>
                        <a:ext cx="2705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67" name="Object 23"/>
          <p:cNvGraphicFramePr>
            <a:graphicFrameLocks noChangeAspect="1"/>
          </p:cNvGraphicFramePr>
          <p:nvPr/>
        </p:nvGraphicFramePr>
        <p:xfrm>
          <a:off x="2971800" y="5105400"/>
          <a:ext cx="223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公式" r:id="rId16" imgW="2235200" imgH="977900" progId="Equation.3">
                  <p:embed/>
                </p:oleObj>
              </mc:Choice>
              <mc:Fallback>
                <p:oleObj name="公式" r:id="rId16" imgW="2235200" imgH="977900" progId="Equation.3">
                  <p:embed/>
                  <p:pic>
                    <p:nvPicPr>
                      <p:cNvPr id="87656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105400"/>
                        <a:ext cx="223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68" name="Object 24"/>
          <p:cNvGraphicFramePr>
            <a:graphicFrameLocks noChangeAspect="1"/>
          </p:cNvGraphicFramePr>
          <p:nvPr/>
        </p:nvGraphicFramePr>
        <p:xfrm>
          <a:off x="7732713" y="3894138"/>
          <a:ext cx="231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公式" r:id="rId18" imgW="2311400" imgH="838200" progId="Equation.3">
                  <p:embed/>
                </p:oleObj>
              </mc:Choice>
              <mc:Fallback>
                <p:oleObj name="公式" r:id="rId18" imgW="2311400" imgH="838200" progId="Equation.3">
                  <p:embed/>
                  <p:pic>
                    <p:nvPicPr>
                      <p:cNvPr id="8765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713" y="3894138"/>
                        <a:ext cx="231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69" name="Text Box 25"/>
          <p:cNvSpPr txBox="1">
            <a:spLocks noChangeArrowheads="1"/>
          </p:cNvSpPr>
          <p:nvPr/>
        </p:nvSpPr>
        <p:spPr bwMode="auto">
          <a:xfrm>
            <a:off x="6653214" y="4181475"/>
            <a:ext cx="119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注意到</a:t>
            </a:r>
          </a:p>
        </p:txBody>
      </p:sp>
      <p:sp>
        <p:nvSpPr>
          <p:cNvPr id="876570" name="AutoShape 26"/>
          <p:cNvSpPr>
            <a:spLocks noChangeArrowheads="1"/>
          </p:cNvSpPr>
          <p:nvPr/>
        </p:nvSpPr>
        <p:spPr bwMode="auto">
          <a:xfrm>
            <a:off x="6653213" y="4038600"/>
            <a:ext cx="3529012" cy="769938"/>
          </a:xfrm>
          <a:prstGeom prst="bracketPair">
            <a:avLst>
              <a:gd name="adj" fmla="val 16667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6571" name="Text Box 27"/>
          <p:cNvSpPr txBox="1">
            <a:spLocks noChangeArrowheads="1"/>
          </p:cNvSpPr>
          <p:nvPr/>
        </p:nvSpPr>
        <p:spPr bwMode="auto">
          <a:xfrm>
            <a:off x="6096000" y="5181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从而</a:t>
            </a:r>
          </a:p>
        </p:txBody>
      </p:sp>
      <p:graphicFrame>
        <p:nvGraphicFramePr>
          <p:cNvPr id="876572" name="Object 28"/>
          <p:cNvGraphicFramePr>
            <a:graphicFrameLocks noChangeAspect="1"/>
          </p:cNvGraphicFramePr>
          <p:nvPr/>
        </p:nvGraphicFramePr>
        <p:xfrm>
          <a:off x="7056439" y="5194300"/>
          <a:ext cx="1508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公式" r:id="rId20" imgW="0" imgH="0" progId="Equation.3">
                  <p:embed/>
                </p:oleObj>
              </mc:Choice>
              <mc:Fallback>
                <p:oleObj name="公式" r:id="rId20" imgW="0" imgH="0" progId="Equation.3">
                  <p:embed/>
                  <p:pic>
                    <p:nvPicPr>
                      <p:cNvPr id="8765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9" y="5194300"/>
                        <a:ext cx="1508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6573" name="Object 29"/>
          <p:cNvGraphicFramePr>
            <a:graphicFrameLocks noChangeAspect="1"/>
          </p:cNvGraphicFramePr>
          <p:nvPr/>
        </p:nvGraphicFramePr>
        <p:xfrm>
          <a:off x="7086600" y="5727700"/>
          <a:ext cx="1466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公式" r:id="rId21" imgW="1828800" imgH="406400" progId="Equation.3">
                  <p:embed/>
                </p:oleObj>
              </mc:Choice>
              <mc:Fallback>
                <p:oleObj name="公式" r:id="rId21" imgW="1828800" imgH="406400" progId="Equation.3">
                  <p:embed/>
                  <p:pic>
                    <p:nvPicPr>
                      <p:cNvPr id="87657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727700"/>
                        <a:ext cx="14668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74" name="Text Box 30"/>
          <p:cNvSpPr txBox="1">
            <a:spLocks noChangeArrowheads="1"/>
          </p:cNvSpPr>
          <p:nvPr/>
        </p:nvSpPr>
        <p:spPr bwMode="auto">
          <a:xfrm>
            <a:off x="6096000" y="5715000"/>
            <a:ext cx="123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同理</a:t>
            </a:r>
          </a:p>
        </p:txBody>
      </p:sp>
    </p:spTree>
    <p:extLst>
      <p:ext uri="{BB962C8B-B14F-4D97-AF65-F5344CB8AC3E}">
        <p14:creationId xmlns:p14="http://schemas.microsoft.com/office/powerpoint/2010/main" val="421353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6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6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6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6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6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65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7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76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6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76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6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6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6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6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6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76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65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6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76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76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76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69" grpId="0"/>
      <p:bldP spid="876570" grpId="0" animBg="1"/>
      <p:bldP spid="876571" grpId="0"/>
      <p:bldP spid="8765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/>
        </p:nvSpPr>
        <p:spPr bwMode="auto">
          <a:xfrm>
            <a:off x="1895856" y="1055132"/>
            <a:ext cx="3371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、边缘分布的定义</a:t>
            </a:r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2133601" y="2133601"/>
            <a:ext cx="7074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则称随机变量</a:t>
            </a:r>
            <a:r>
              <a:rPr lang="en-US" altLang="zh-CN" i="1"/>
              <a:t>X</a:t>
            </a:r>
            <a:r>
              <a:rPr lang="zh-CN" altLang="en-US"/>
              <a:t>或</a:t>
            </a:r>
            <a:r>
              <a:rPr lang="en-US" altLang="zh-CN" i="1"/>
              <a:t>Y</a:t>
            </a:r>
            <a:r>
              <a:rPr lang="zh-CN" altLang="en-US"/>
              <a:t>的概率分布称为它的</a:t>
            </a:r>
            <a:r>
              <a:rPr lang="zh-CN" altLang="en-US">
                <a:solidFill>
                  <a:srgbClr val="0000CC"/>
                </a:solidFill>
              </a:rPr>
              <a:t>边缘分布</a:t>
            </a:r>
            <a:r>
              <a:rPr lang="zh-CN" altLang="en-US"/>
              <a:t>。</a:t>
            </a:r>
          </a:p>
        </p:txBody>
      </p:sp>
      <p:grpSp>
        <p:nvGrpSpPr>
          <p:cNvPr id="864309" name="Group 53"/>
          <p:cNvGrpSpPr>
            <a:grpSpLocks/>
          </p:cNvGrpSpPr>
          <p:nvPr/>
        </p:nvGrpSpPr>
        <p:grpSpPr bwMode="auto">
          <a:xfrm>
            <a:off x="2514601" y="1676400"/>
            <a:ext cx="7832725" cy="457200"/>
            <a:chOff x="624" y="1056"/>
            <a:chExt cx="4934" cy="288"/>
          </a:xfrm>
        </p:grpSpPr>
        <p:sp>
          <p:nvSpPr>
            <p:cNvPr id="37912" name="Text Box 8"/>
            <p:cNvSpPr txBox="1">
              <a:spLocks noChangeArrowheads="1"/>
            </p:cNvSpPr>
            <p:nvPr/>
          </p:nvSpPr>
          <p:spPr bwMode="auto">
            <a:xfrm>
              <a:off x="624" y="1056"/>
              <a:ext cx="49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一般地，对于二维随机变量           ，若已知其联合分布，</a:t>
              </a:r>
            </a:p>
          </p:txBody>
        </p:sp>
        <p:graphicFrame>
          <p:nvGraphicFramePr>
            <p:cNvPr id="37913" name="Object 9"/>
            <p:cNvGraphicFramePr>
              <a:graphicFrameLocks noChangeAspect="1"/>
            </p:cNvGraphicFramePr>
            <p:nvPr/>
          </p:nvGraphicFramePr>
          <p:xfrm>
            <a:off x="2976" y="1104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公式" r:id="rId4" imgW="837836" imgH="342751" progId="Equation.3">
                    <p:embed/>
                  </p:oleObj>
                </mc:Choice>
                <mc:Fallback>
                  <p:oleObj name="公式" r:id="rId4" imgW="837836" imgH="342751" progId="Equation.3">
                    <p:embed/>
                    <p:pic>
                      <p:nvPicPr>
                        <p:cNvPr id="3791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104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4285" name="Text Box 29"/>
          <p:cNvSpPr txBox="1">
            <a:spLocks noChangeArrowheads="1"/>
          </p:cNvSpPr>
          <p:nvPr/>
        </p:nvSpPr>
        <p:spPr bwMode="auto">
          <a:xfrm>
            <a:off x="1773877" y="577780"/>
            <a:ext cx="2901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一、边缘分布函数   </a:t>
            </a:r>
          </a:p>
        </p:txBody>
      </p:sp>
      <p:sp>
        <p:nvSpPr>
          <p:cNvPr id="864286" name="Text Box 30"/>
          <p:cNvSpPr txBox="1">
            <a:spLocks noChangeArrowheads="1"/>
          </p:cNvSpPr>
          <p:nvPr/>
        </p:nvSpPr>
        <p:spPr bwMode="auto">
          <a:xfrm>
            <a:off x="2057400" y="2667000"/>
            <a:ext cx="2819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、边缘分布函数</a:t>
            </a:r>
          </a:p>
        </p:txBody>
      </p:sp>
      <p:grpSp>
        <p:nvGrpSpPr>
          <p:cNvPr id="864311" name="Group 55"/>
          <p:cNvGrpSpPr>
            <a:grpSpLocks/>
          </p:cNvGrpSpPr>
          <p:nvPr/>
        </p:nvGrpSpPr>
        <p:grpSpPr bwMode="auto">
          <a:xfrm>
            <a:off x="2209800" y="3657600"/>
            <a:ext cx="8077200" cy="457200"/>
            <a:chOff x="432" y="2304"/>
            <a:chExt cx="5088" cy="288"/>
          </a:xfrm>
        </p:grpSpPr>
        <p:sp>
          <p:nvSpPr>
            <p:cNvPr id="37908" name="Text Box 36"/>
            <p:cNvSpPr txBox="1">
              <a:spLocks noChangeArrowheads="1"/>
            </p:cNvSpPr>
            <p:nvPr/>
          </p:nvSpPr>
          <p:spPr bwMode="auto">
            <a:xfrm>
              <a:off x="432" y="2304"/>
              <a:ext cx="50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随机变量</a:t>
              </a:r>
              <a:r>
                <a:rPr lang="en-US" altLang="zh-CN" i="1"/>
                <a:t>X</a:t>
              </a:r>
              <a:r>
                <a:rPr lang="en-US" altLang="zh-CN"/>
                <a:t>(</a:t>
              </a:r>
              <a:r>
                <a:rPr lang="zh-CN" altLang="en-US"/>
                <a:t>或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  <a:r>
                <a:rPr lang="zh-CN" altLang="en-US"/>
                <a:t>的分布函数             </a:t>
              </a:r>
              <a:r>
                <a:rPr lang="en-US" altLang="zh-CN"/>
                <a:t>(</a:t>
              </a:r>
              <a:r>
                <a:rPr lang="zh-CN" altLang="en-US"/>
                <a:t>或          </a:t>
              </a:r>
              <a:r>
                <a:rPr lang="en-US" altLang="zh-CN"/>
                <a:t>) </a:t>
              </a:r>
              <a:r>
                <a:rPr lang="zh-CN" altLang="en-US"/>
                <a:t>为             的</a:t>
              </a:r>
            </a:p>
          </p:txBody>
        </p:sp>
        <p:graphicFrame>
          <p:nvGraphicFramePr>
            <p:cNvPr id="37909" name="Object 39"/>
            <p:cNvGraphicFramePr>
              <a:graphicFrameLocks noChangeAspect="1"/>
            </p:cNvGraphicFramePr>
            <p:nvPr/>
          </p:nvGraphicFramePr>
          <p:xfrm>
            <a:off x="2832" y="2352"/>
            <a:ext cx="52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公式" r:id="rId6" imgW="838200" imgH="368300" progId="Equation.3">
                    <p:embed/>
                  </p:oleObj>
                </mc:Choice>
                <mc:Fallback>
                  <p:oleObj name="公式" r:id="rId6" imgW="838200" imgH="368300" progId="Equation.3">
                    <p:embed/>
                    <p:pic>
                      <p:nvPicPr>
                        <p:cNvPr id="3790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52"/>
                          <a:ext cx="52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Object 40"/>
            <p:cNvGraphicFramePr>
              <a:graphicFrameLocks noChangeAspect="1"/>
            </p:cNvGraphicFramePr>
            <p:nvPr/>
          </p:nvGraphicFramePr>
          <p:xfrm>
            <a:off x="3648" y="2352"/>
            <a:ext cx="4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公式" r:id="rId8" imgW="787400" imgH="368300" progId="Equation.3">
                    <p:embed/>
                  </p:oleObj>
                </mc:Choice>
                <mc:Fallback>
                  <p:oleObj name="公式" r:id="rId8" imgW="787400" imgH="368300" progId="Equation.3">
                    <p:embed/>
                    <p:pic>
                      <p:nvPicPr>
                        <p:cNvPr id="3791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52"/>
                          <a:ext cx="4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1" name="Object 41"/>
            <p:cNvGraphicFramePr>
              <a:graphicFrameLocks noChangeAspect="1"/>
            </p:cNvGraphicFramePr>
            <p:nvPr/>
          </p:nvGraphicFramePr>
          <p:xfrm>
            <a:off x="4464" y="235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公式" r:id="rId10" imgW="990170" imgH="342751" progId="Equation.3">
                    <p:embed/>
                  </p:oleObj>
                </mc:Choice>
                <mc:Fallback>
                  <p:oleObj name="公式" r:id="rId10" imgW="990170" imgH="342751" progId="Equation.3">
                    <p:embed/>
                    <p:pic>
                      <p:nvPicPr>
                        <p:cNvPr id="3791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5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4298" name="Rectangle 42"/>
          <p:cNvSpPr>
            <a:spLocks noChangeArrowheads="1"/>
          </p:cNvSpPr>
          <p:nvPr/>
        </p:nvSpPr>
        <p:spPr bwMode="auto">
          <a:xfrm>
            <a:off x="2209800" y="4114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边缘分布函数</a:t>
            </a:r>
            <a:r>
              <a:rPr lang="zh-CN" altLang="en-US"/>
              <a:t>。</a:t>
            </a:r>
          </a:p>
        </p:txBody>
      </p:sp>
      <p:sp>
        <p:nvSpPr>
          <p:cNvPr id="864299" name="Rectangle 43"/>
          <p:cNvSpPr>
            <a:spLocks noChangeArrowheads="1"/>
          </p:cNvSpPr>
          <p:nvPr/>
        </p:nvSpPr>
        <p:spPr bwMode="auto">
          <a:xfrm>
            <a:off x="2133600" y="4724400"/>
            <a:ext cx="8153400" cy="6096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300" name="Text Box 44"/>
          <p:cNvSpPr txBox="1">
            <a:spLocks noChangeArrowheads="1"/>
          </p:cNvSpPr>
          <p:nvPr/>
        </p:nvSpPr>
        <p:spPr bwMode="auto">
          <a:xfrm>
            <a:off x="2133600" y="48006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问题：</a:t>
            </a:r>
          </a:p>
        </p:txBody>
      </p:sp>
      <p:grpSp>
        <p:nvGrpSpPr>
          <p:cNvPr id="864301" name="Group 45"/>
          <p:cNvGrpSpPr>
            <a:grpSpLocks/>
          </p:cNvGrpSpPr>
          <p:nvPr/>
        </p:nvGrpSpPr>
        <p:grpSpPr bwMode="auto">
          <a:xfrm>
            <a:off x="2971800" y="4800600"/>
            <a:ext cx="5257800" cy="457200"/>
            <a:chOff x="1296" y="1824"/>
            <a:chExt cx="3312" cy="288"/>
          </a:xfrm>
        </p:grpSpPr>
        <p:sp>
          <p:nvSpPr>
            <p:cNvPr id="37905" name="Text Box 46"/>
            <p:cNvSpPr txBox="1">
              <a:spLocks noChangeArrowheads="1"/>
            </p:cNvSpPr>
            <p:nvPr/>
          </p:nvSpPr>
          <p:spPr bwMode="auto">
            <a:xfrm>
              <a:off x="1296" y="1824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已知           的联合分布函数              ，</a:t>
              </a:r>
            </a:p>
          </p:txBody>
        </p:sp>
        <p:graphicFrame>
          <p:nvGraphicFramePr>
            <p:cNvPr id="37906" name="Object 47"/>
            <p:cNvGraphicFramePr>
              <a:graphicFrameLocks noChangeAspect="1"/>
            </p:cNvGraphicFramePr>
            <p:nvPr/>
          </p:nvGraphicFramePr>
          <p:xfrm>
            <a:off x="1736" y="1872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公式" r:id="rId12" imgW="809553" imgH="314203" progId="Equation.3">
                    <p:embed/>
                  </p:oleObj>
                </mc:Choice>
                <mc:Fallback>
                  <p:oleObj name="公式" r:id="rId12" imgW="809553" imgH="314203" progId="Equation.3">
                    <p:embed/>
                    <p:pic>
                      <p:nvPicPr>
                        <p:cNvPr id="37906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1872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7" name="Object 48"/>
            <p:cNvGraphicFramePr>
              <a:graphicFrameLocks noChangeAspect="1"/>
            </p:cNvGraphicFramePr>
            <p:nvPr/>
          </p:nvGraphicFramePr>
          <p:xfrm>
            <a:off x="3600" y="187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公式" r:id="rId14" imgW="962069" imgH="314203" progId="Equation.3">
                    <p:embed/>
                  </p:oleObj>
                </mc:Choice>
                <mc:Fallback>
                  <p:oleObj name="公式" r:id="rId14" imgW="962069" imgH="314203" progId="Equation.3">
                    <p:embed/>
                    <p:pic>
                      <p:nvPicPr>
                        <p:cNvPr id="37907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87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4305" name="Rectangle 49"/>
          <p:cNvSpPr>
            <a:spLocks noChangeArrowheads="1"/>
          </p:cNvSpPr>
          <p:nvPr/>
        </p:nvSpPr>
        <p:spPr bwMode="auto">
          <a:xfrm>
            <a:off x="7772400" y="4800601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如何求边缘分布？</a:t>
            </a:r>
          </a:p>
        </p:txBody>
      </p:sp>
      <p:grpSp>
        <p:nvGrpSpPr>
          <p:cNvPr id="864310" name="Group 54"/>
          <p:cNvGrpSpPr>
            <a:grpSpLocks/>
          </p:cNvGrpSpPr>
          <p:nvPr/>
        </p:nvGrpSpPr>
        <p:grpSpPr bwMode="auto">
          <a:xfrm>
            <a:off x="2590800" y="3200400"/>
            <a:ext cx="7239000" cy="457200"/>
            <a:chOff x="768" y="2016"/>
            <a:chExt cx="4560" cy="288"/>
          </a:xfrm>
        </p:grpSpPr>
        <p:sp>
          <p:nvSpPr>
            <p:cNvPr id="37902" name="Text Box 33"/>
            <p:cNvSpPr txBox="1">
              <a:spLocks noChangeArrowheads="1"/>
            </p:cNvSpPr>
            <p:nvPr/>
          </p:nvSpPr>
          <p:spPr bwMode="auto">
            <a:xfrm>
              <a:off x="768" y="2016"/>
              <a:ext cx="45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若二随机变量           的联合分布函数为             ，则称</a:t>
              </a:r>
            </a:p>
          </p:txBody>
        </p:sp>
        <p:graphicFrame>
          <p:nvGraphicFramePr>
            <p:cNvPr id="37903" name="Object 34"/>
            <p:cNvGraphicFramePr>
              <a:graphicFrameLocks noChangeAspect="1"/>
            </p:cNvGraphicFramePr>
            <p:nvPr/>
          </p:nvGraphicFramePr>
          <p:xfrm>
            <a:off x="4032" y="2064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公式" r:id="rId16" imgW="990170" imgH="342751" progId="Equation.3">
                    <p:embed/>
                  </p:oleObj>
                </mc:Choice>
                <mc:Fallback>
                  <p:oleObj name="公式" r:id="rId16" imgW="990170" imgH="342751" progId="Equation.3">
                    <p:embed/>
                    <p:pic>
                      <p:nvPicPr>
                        <p:cNvPr id="37903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64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Object 50"/>
            <p:cNvGraphicFramePr>
              <a:graphicFrameLocks noChangeAspect="1"/>
            </p:cNvGraphicFramePr>
            <p:nvPr/>
          </p:nvGraphicFramePr>
          <p:xfrm>
            <a:off x="1968" y="2064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公式" r:id="rId17" imgW="837836" imgH="342751" progId="Equation.3">
                    <p:embed/>
                  </p:oleObj>
                </mc:Choice>
                <mc:Fallback>
                  <p:oleObj name="公式" r:id="rId17" imgW="837836" imgH="342751" progId="Equation.3">
                    <p:embed/>
                    <p:pic>
                      <p:nvPicPr>
                        <p:cNvPr id="37904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064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78290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4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4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4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6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64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6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6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6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4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4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4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64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6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4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4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64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64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8" grpId="0"/>
      <p:bldP spid="864260" grpId="0"/>
      <p:bldP spid="864286" grpId="0"/>
      <p:bldP spid="864298" grpId="0"/>
      <p:bldP spid="864299" grpId="0" animBg="1"/>
      <p:bldP spid="864300" grpId="0"/>
      <p:bldP spid="8643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246" name="Object 14"/>
          <p:cNvGraphicFramePr>
            <a:graphicFrameLocks noChangeAspect="1"/>
          </p:cNvGraphicFramePr>
          <p:nvPr/>
        </p:nvGraphicFramePr>
        <p:xfrm>
          <a:off x="2667000" y="2159000"/>
          <a:ext cx="2374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公式" r:id="rId4" imgW="2374900" imgH="368300" progId="Equation.3">
                  <p:embed/>
                </p:oleObj>
              </mc:Choice>
              <mc:Fallback>
                <p:oleObj name="公式" r:id="rId4" imgW="2374900" imgH="368300" progId="Equation.3">
                  <p:embed/>
                  <p:pic>
                    <p:nvPicPr>
                      <p:cNvPr id="863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159000"/>
                        <a:ext cx="2374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47" name="Object 15"/>
          <p:cNvGraphicFramePr>
            <a:graphicFrameLocks noChangeAspect="1"/>
          </p:cNvGraphicFramePr>
          <p:nvPr/>
        </p:nvGraphicFramePr>
        <p:xfrm>
          <a:off x="5181600" y="2209800"/>
          <a:ext cx="2540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公式" r:id="rId6" imgW="2540000" imgH="330200" progId="Equation.3">
                  <p:embed/>
                </p:oleObj>
              </mc:Choice>
              <mc:Fallback>
                <p:oleObj name="公式" r:id="rId6" imgW="2540000" imgH="330200" progId="Equation.3">
                  <p:embed/>
                  <p:pic>
                    <p:nvPicPr>
                      <p:cNvPr id="8632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09800"/>
                        <a:ext cx="2540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3248" name="Object 16"/>
          <p:cNvGraphicFramePr>
            <a:graphicFrameLocks noChangeAspect="1"/>
          </p:cNvGraphicFramePr>
          <p:nvPr/>
        </p:nvGraphicFramePr>
        <p:xfrm>
          <a:off x="7696200" y="2209800"/>
          <a:ext cx="1422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公式" r:id="rId8" imgW="1422400" imgH="342900" progId="Equation.3">
                  <p:embed/>
                </p:oleObj>
              </mc:Choice>
              <mc:Fallback>
                <p:oleObj name="公式" r:id="rId8" imgW="1422400" imgH="342900" progId="Equation.3">
                  <p:embed/>
                  <p:pic>
                    <p:nvPicPr>
                      <p:cNvPr id="8632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209800"/>
                        <a:ext cx="1422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49" name="Text Box 17"/>
          <p:cNvSpPr txBox="1">
            <a:spLocks noChangeArrowheads="1"/>
          </p:cNvSpPr>
          <p:nvPr/>
        </p:nvSpPr>
        <p:spPr bwMode="auto">
          <a:xfrm>
            <a:off x="2119314" y="2633663"/>
            <a:ext cx="153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同理有</a:t>
            </a:r>
          </a:p>
        </p:txBody>
      </p:sp>
      <p:graphicFrame>
        <p:nvGraphicFramePr>
          <p:cNvPr id="863250" name="Object 18"/>
          <p:cNvGraphicFramePr>
            <a:graphicFrameLocks noChangeAspect="1"/>
          </p:cNvGraphicFramePr>
          <p:nvPr/>
        </p:nvGraphicFramePr>
        <p:xfrm>
          <a:off x="2667000" y="3276600"/>
          <a:ext cx="226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公式" r:id="rId10" imgW="2260600" imgH="368300" progId="Equation.3">
                  <p:embed/>
                </p:oleObj>
              </mc:Choice>
              <mc:Fallback>
                <p:oleObj name="公式" r:id="rId10" imgW="2260600" imgH="368300" progId="Equation.3">
                  <p:embed/>
                  <p:pic>
                    <p:nvPicPr>
                      <p:cNvPr id="8632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276600"/>
                        <a:ext cx="226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57" name="Text Box 25"/>
          <p:cNvSpPr txBox="1">
            <a:spLocks noChangeArrowheads="1"/>
          </p:cNvSpPr>
          <p:nvPr/>
        </p:nvSpPr>
        <p:spPr bwMode="auto">
          <a:xfrm>
            <a:off x="2133600" y="1524001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由分布函数的定义，有</a:t>
            </a:r>
          </a:p>
        </p:txBody>
      </p:sp>
      <p:sp>
        <p:nvSpPr>
          <p:cNvPr id="863265" name="Rectangle 33"/>
          <p:cNvSpPr>
            <a:spLocks noChangeArrowheads="1"/>
          </p:cNvSpPr>
          <p:nvPr/>
        </p:nvSpPr>
        <p:spPr bwMode="auto">
          <a:xfrm>
            <a:off x="1981200" y="762000"/>
            <a:ext cx="8153400" cy="609600"/>
          </a:xfrm>
          <a:prstGeom prst="rect">
            <a:avLst/>
          </a:prstGeom>
          <a:solidFill>
            <a:srgbClr val="FF0000"/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1" name="Text Box 34"/>
          <p:cNvSpPr txBox="1">
            <a:spLocks noChangeArrowheads="1"/>
          </p:cNvSpPr>
          <p:nvPr/>
        </p:nvSpPr>
        <p:spPr bwMode="auto">
          <a:xfrm>
            <a:off x="1981200" y="838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问题：</a:t>
            </a:r>
          </a:p>
        </p:txBody>
      </p:sp>
      <p:grpSp>
        <p:nvGrpSpPr>
          <p:cNvPr id="38922" name="Group 35"/>
          <p:cNvGrpSpPr>
            <a:grpSpLocks/>
          </p:cNvGrpSpPr>
          <p:nvPr/>
        </p:nvGrpSpPr>
        <p:grpSpPr bwMode="auto">
          <a:xfrm>
            <a:off x="2819400" y="838200"/>
            <a:ext cx="5257800" cy="457200"/>
            <a:chOff x="1296" y="1824"/>
            <a:chExt cx="3312" cy="288"/>
          </a:xfrm>
        </p:grpSpPr>
        <p:sp>
          <p:nvSpPr>
            <p:cNvPr id="38924" name="Text Box 36"/>
            <p:cNvSpPr txBox="1">
              <a:spLocks noChangeArrowheads="1"/>
            </p:cNvSpPr>
            <p:nvPr/>
          </p:nvSpPr>
          <p:spPr bwMode="auto">
            <a:xfrm>
              <a:off x="1296" y="1824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已知           的联合分布函数              ，</a:t>
              </a:r>
            </a:p>
          </p:txBody>
        </p:sp>
        <p:graphicFrame>
          <p:nvGraphicFramePr>
            <p:cNvPr id="38925" name="Object 37"/>
            <p:cNvGraphicFramePr>
              <a:graphicFrameLocks noChangeAspect="1"/>
            </p:cNvGraphicFramePr>
            <p:nvPr/>
          </p:nvGraphicFramePr>
          <p:xfrm>
            <a:off x="1736" y="1872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公式" r:id="rId12" imgW="809553" imgH="314203" progId="Equation.3">
                    <p:embed/>
                  </p:oleObj>
                </mc:Choice>
                <mc:Fallback>
                  <p:oleObj name="公式" r:id="rId12" imgW="809553" imgH="314203" progId="Equation.3">
                    <p:embed/>
                    <p:pic>
                      <p:nvPicPr>
                        <p:cNvPr id="38925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1872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38"/>
            <p:cNvGraphicFramePr>
              <a:graphicFrameLocks noChangeAspect="1"/>
            </p:cNvGraphicFramePr>
            <p:nvPr/>
          </p:nvGraphicFramePr>
          <p:xfrm>
            <a:off x="3600" y="1872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公式" r:id="rId14" imgW="962069" imgH="314203" progId="Equation.3">
                    <p:embed/>
                  </p:oleObj>
                </mc:Choice>
                <mc:Fallback>
                  <p:oleObj name="公式" r:id="rId14" imgW="962069" imgH="314203" progId="Equation.3">
                    <p:embed/>
                    <p:pic>
                      <p:nvPicPr>
                        <p:cNvPr id="3892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872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3" name="Rectangle 39"/>
          <p:cNvSpPr>
            <a:spLocks noChangeArrowheads="1"/>
          </p:cNvSpPr>
          <p:nvPr/>
        </p:nvSpPr>
        <p:spPr bwMode="auto">
          <a:xfrm>
            <a:off x="7620000" y="838201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如何求边缘分布？</a:t>
            </a:r>
          </a:p>
        </p:txBody>
      </p:sp>
    </p:spTree>
    <p:extLst>
      <p:ext uri="{BB962C8B-B14F-4D97-AF65-F5344CB8AC3E}">
        <p14:creationId xmlns:p14="http://schemas.microsoft.com/office/powerpoint/2010/main" val="2515185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3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3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3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3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3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3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3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63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63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49" grpId="0"/>
      <p:bldP spid="8632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4" name="Text Box 4"/>
          <p:cNvSpPr txBox="1">
            <a:spLocks noChangeArrowheads="1"/>
          </p:cNvSpPr>
          <p:nvPr/>
        </p:nvSpPr>
        <p:spPr bwMode="auto">
          <a:xfrm>
            <a:off x="1889761" y="567035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二、二维离散型随机变量的边缘分布</a:t>
            </a:r>
          </a:p>
        </p:txBody>
      </p:sp>
      <p:sp>
        <p:nvSpPr>
          <p:cNvPr id="865285" name="Text Box 5"/>
          <p:cNvSpPr txBox="1">
            <a:spLocks noChangeArrowheads="1"/>
          </p:cNvSpPr>
          <p:nvPr/>
        </p:nvSpPr>
        <p:spPr bwMode="auto">
          <a:xfrm>
            <a:off x="2133600" y="1092369"/>
            <a:ext cx="373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、边缘分布律的定义</a:t>
            </a:r>
          </a:p>
        </p:txBody>
      </p:sp>
      <p:graphicFrame>
        <p:nvGraphicFramePr>
          <p:cNvPr id="865286" name="Object 6"/>
          <p:cNvGraphicFramePr>
            <a:graphicFrameLocks noChangeAspect="1"/>
          </p:cNvGraphicFramePr>
          <p:nvPr/>
        </p:nvGraphicFramePr>
        <p:xfrm>
          <a:off x="2762250" y="2286000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公式" r:id="rId4" imgW="2895656" imgH="390594" progId="Equation.3">
                  <p:embed/>
                </p:oleObj>
              </mc:Choice>
              <mc:Fallback>
                <p:oleObj name="公式" r:id="rId4" imgW="2895656" imgH="390594" progId="Equation.3">
                  <p:embed/>
                  <p:pic>
                    <p:nvPicPr>
                      <p:cNvPr id="8652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286000"/>
                        <a:ext cx="292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87" name="Object 7"/>
          <p:cNvGraphicFramePr>
            <a:graphicFrameLocks noChangeAspect="1"/>
          </p:cNvGraphicFramePr>
          <p:nvPr/>
        </p:nvGraphicFramePr>
        <p:xfrm>
          <a:off x="5867400" y="2362200"/>
          <a:ext cx="196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公式" r:id="rId6" imgW="1968500" imgH="330200" progId="Equation.3">
                  <p:embed/>
                </p:oleObj>
              </mc:Choice>
              <mc:Fallback>
                <p:oleObj name="公式" r:id="rId6" imgW="1968500" imgH="330200" progId="Equation.3">
                  <p:embed/>
                  <p:pic>
                    <p:nvPicPr>
                      <p:cNvPr id="8652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362200"/>
                        <a:ext cx="196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88" name="Object 8"/>
          <p:cNvGraphicFramePr>
            <a:graphicFrameLocks noChangeAspect="1"/>
          </p:cNvGraphicFramePr>
          <p:nvPr/>
        </p:nvGraphicFramePr>
        <p:xfrm>
          <a:off x="7848600" y="2362200"/>
          <a:ext cx="198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公式" r:id="rId8" imgW="1981200" imgH="342900" progId="Equation.3">
                  <p:embed/>
                </p:oleObj>
              </mc:Choice>
              <mc:Fallback>
                <p:oleObj name="公式" r:id="rId8" imgW="1981200" imgH="342900" progId="Equation.3">
                  <p:embed/>
                  <p:pic>
                    <p:nvPicPr>
                      <p:cNvPr id="8652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62200"/>
                        <a:ext cx="198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5304" name="Group 24"/>
          <p:cNvGrpSpPr>
            <a:grpSpLocks/>
          </p:cNvGrpSpPr>
          <p:nvPr/>
        </p:nvGrpSpPr>
        <p:grpSpPr bwMode="auto">
          <a:xfrm>
            <a:off x="2590800" y="1752600"/>
            <a:ext cx="7086600" cy="457200"/>
            <a:chOff x="672" y="1104"/>
            <a:chExt cx="4464" cy="288"/>
          </a:xfrm>
        </p:grpSpPr>
        <p:sp>
          <p:nvSpPr>
            <p:cNvPr id="40980" name="Text Box 10"/>
            <p:cNvSpPr txBox="1">
              <a:spLocks noChangeArrowheads="1"/>
            </p:cNvSpPr>
            <p:nvPr/>
          </p:nvSpPr>
          <p:spPr bwMode="auto">
            <a:xfrm>
              <a:off x="672" y="1104"/>
              <a:ext cx="4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设二维离散型随机变量            的联合分布律为</a:t>
              </a:r>
            </a:p>
          </p:txBody>
        </p:sp>
        <p:graphicFrame>
          <p:nvGraphicFramePr>
            <p:cNvPr id="40981" name="Object 11"/>
            <p:cNvGraphicFramePr>
              <a:graphicFrameLocks noChangeAspect="1"/>
            </p:cNvGraphicFramePr>
            <p:nvPr/>
          </p:nvGraphicFramePr>
          <p:xfrm>
            <a:off x="2688" y="1152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公式" r:id="rId10" imgW="837836" imgH="342751" progId="Equation.3">
                    <p:embed/>
                  </p:oleObj>
                </mc:Choice>
                <mc:Fallback>
                  <p:oleObj name="公式" r:id="rId10" imgW="837836" imgH="342751" progId="Equation.3">
                    <p:embed/>
                    <p:pic>
                      <p:nvPicPr>
                        <p:cNvPr id="4098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152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5293" name="Text Box 13"/>
          <p:cNvSpPr txBox="1">
            <a:spLocks noChangeArrowheads="1"/>
          </p:cNvSpPr>
          <p:nvPr/>
        </p:nvSpPr>
        <p:spPr bwMode="auto">
          <a:xfrm>
            <a:off x="2209800" y="4134503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随机变量</a:t>
            </a:r>
            <a:r>
              <a:rPr lang="en-US" altLang="zh-CN" i="1" dirty="0"/>
              <a:t>X</a:t>
            </a:r>
            <a:r>
              <a:rPr lang="zh-CN" altLang="en-US" dirty="0"/>
              <a:t>的边缘分布律为</a:t>
            </a:r>
          </a:p>
        </p:txBody>
      </p:sp>
      <p:graphicFrame>
        <p:nvGraphicFramePr>
          <p:cNvPr id="865295" name="Object 15"/>
          <p:cNvGraphicFramePr>
            <a:graphicFrameLocks noChangeAspect="1"/>
          </p:cNvGraphicFramePr>
          <p:nvPr/>
        </p:nvGraphicFramePr>
        <p:xfrm>
          <a:off x="2286000" y="4800600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公式" r:id="rId12" imgW="1358310" imgH="380835" progId="Equation.3">
                  <p:embed/>
                </p:oleObj>
              </mc:Choice>
              <mc:Fallback>
                <p:oleObj name="公式" r:id="rId12" imgW="1358310" imgH="380835" progId="Equation.3">
                  <p:embed/>
                  <p:pic>
                    <p:nvPicPr>
                      <p:cNvPr id="8652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135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96" name="Object 16"/>
          <p:cNvGraphicFramePr>
            <a:graphicFrameLocks noChangeAspect="1"/>
          </p:cNvGraphicFramePr>
          <p:nvPr/>
        </p:nvGraphicFramePr>
        <p:xfrm>
          <a:off x="8458200" y="4876800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公式" r:id="rId14" imgW="1854200" imgH="330200" progId="Equation.3">
                  <p:embed/>
                </p:oleObj>
              </mc:Choice>
              <mc:Fallback>
                <p:oleObj name="公式" r:id="rId14" imgW="1854200" imgH="330200" progId="Equation.3">
                  <p:embed/>
                  <p:pic>
                    <p:nvPicPr>
                      <p:cNvPr id="8652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4876800"/>
                        <a:ext cx="1854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297" name="Object 17"/>
          <p:cNvGraphicFramePr>
            <a:graphicFrameLocks noChangeAspect="1"/>
          </p:cNvGraphicFramePr>
          <p:nvPr/>
        </p:nvGraphicFramePr>
        <p:xfrm>
          <a:off x="7696200" y="4800600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公式" r:id="rId16" imgW="583947" imgH="380835" progId="Equation.3">
                  <p:embed/>
                </p:oleObj>
              </mc:Choice>
              <mc:Fallback>
                <p:oleObj name="公式" r:id="rId16" imgW="583947" imgH="380835" progId="Equation.3">
                  <p:embed/>
                  <p:pic>
                    <p:nvPicPr>
                      <p:cNvPr id="8652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800600"/>
                        <a:ext cx="58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299" name="Text Box 19"/>
          <p:cNvSpPr txBox="1">
            <a:spLocks noChangeArrowheads="1"/>
          </p:cNvSpPr>
          <p:nvPr/>
        </p:nvSpPr>
        <p:spPr bwMode="auto">
          <a:xfrm>
            <a:off x="2209800" y="5410200"/>
            <a:ext cx="588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同理随机变量</a:t>
            </a:r>
            <a:r>
              <a:rPr lang="en-US" altLang="zh-CN" i="1"/>
              <a:t>Y</a:t>
            </a:r>
            <a:r>
              <a:rPr lang="zh-CN" altLang="en-US"/>
              <a:t>的边缘分布律为</a:t>
            </a:r>
          </a:p>
        </p:txBody>
      </p:sp>
      <p:graphicFrame>
        <p:nvGraphicFramePr>
          <p:cNvPr id="865301" name="Object 21"/>
          <p:cNvGraphicFramePr>
            <a:graphicFrameLocks noChangeAspect="1"/>
          </p:cNvGraphicFramePr>
          <p:nvPr/>
        </p:nvGraphicFramePr>
        <p:xfrm>
          <a:off x="2286000" y="5715000"/>
          <a:ext cx="2336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公式" r:id="rId18" imgW="2336800" imgH="825500" progId="Equation.3">
                  <p:embed/>
                </p:oleObj>
              </mc:Choice>
              <mc:Fallback>
                <p:oleObj name="公式" r:id="rId18" imgW="2336800" imgH="825500" progId="Equation.3">
                  <p:embed/>
                  <p:pic>
                    <p:nvPicPr>
                      <p:cNvPr id="8653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2336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302" name="Object 22"/>
          <p:cNvGraphicFramePr>
            <a:graphicFrameLocks noChangeAspect="1"/>
          </p:cNvGraphicFramePr>
          <p:nvPr/>
        </p:nvGraphicFramePr>
        <p:xfrm>
          <a:off x="5657850" y="6019800"/>
          <a:ext cx="198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公式" r:id="rId20" imgW="1981200" imgH="342900" progId="Equation.3">
                  <p:embed/>
                </p:oleObj>
              </mc:Choice>
              <mc:Fallback>
                <p:oleObj name="公式" r:id="rId20" imgW="1981200" imgH="342900" progId="Equation.3">
                  <p:embed/>
                  <p:pic>
                    <p:nvPicPr>
                      <p:cNvPr id="8653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6019800"/>
                        <a:ext cx="198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303" name="Object 23"/>
          <p:cNvGraphicFramePr>
            <a:graphicFrameLocks noChangeAspect="1"/>
          </p:cNvGraphicFramePr>
          <p:nvPr/>
        </p:nvGraphicFramePr>
        <p:xfrm>
          <a:off x="4667250" y="5943600"/>
          <a:ext cx="60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公式" r:id="rId22" imgW="609600" imgH="419100" progId="Equation.3">
                  <p:embed/>
                </p:oleObj>
              </mc:Choice>
              <mc:Fallback>
                <p:oleObj name="公式" r:id="rId22" imgW="609600" imgH="419100" progId="Equation.3">
                  <p:embed/>
                  <p:pic>
                    <p:nvPicPr>
                      <p:cNvPr id="86530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5943600"/>
                        <a:ext cx="60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5306" name="Text Box 26"/>
          <p:cNvSpPr txBox="1">
            <a:spLocks noChangeArrowheads="1"/>
          </p:cNvSpPr>
          <p:nvPr/>
        </p:nvSpPr>
        <p:spPr bwMode="auto">
          <a:xfrm>
            <a:off x="2133600" y="2729984"/>
            <a:ext cx="902208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/>
              <a:t>则称随机变量</a:t>
            </a:r>
            <a:r>
              <a:rPr lang="en-US" altLang="zh-CN" sz="2400" i="1" dirty="0"/>
              <a:t>X</a:t>
            </a:r>
            <a:r>
              <a:rPr lang="zh-CN" altLang="en-US" sz="2400" dirty="0"/>
              <a:t>（或</a:t>
            </a:r>
            <a:r>
              <a:rPr lang="en-US" altLang="zh-CN" sz="2400" i="1" dirty="0"/>
              <a:t>Y</a:t>
            </a:r>
            <a:r>
              <a:rPr lang="zh-CN" altLang="en-US" sz="2400" dirty="0"/>
              <a:t>）的分布律为二维随机变量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</a:t>
            </a:r>
            <a:r>
              <a:rPr lang="en-US" altLang="zh-CN" sz="2400" i="1" dirty="0"/>
              <a:t>Y</a:t>
            </a:r>
            <a:r>
              <a:rPr lang="en-US" altLang="zh-CN" sz="2400" dirty="0"/>
              <a:t>)</a:t>
            </a:r>
            <a:r>
              <a:rPr lang="zh-CN" altLang="en-US" sz="2400" dirty="0"/>
              <a:t>关于</a:t>
            </a:r>
            <a:r>
              <a:rPr lang="en-US" altLang="zh-CN" sz="2400" i="1" dirty="0"/>
              <a:t>X</a:t>
            </a:r>
            <a:r>
              <a:rPr lang="zh-CN" altLang="en-US" sz="2400" dirty="0"/>
              <a:t>（或</a:t>
            </a:r>
            <a:r>
              <a:rPr lang="en-US" altLang="zh-CN" sz="2400" i="1" dirty="0"/>
              <a:t>Y</a:t>
            </a:r>
            <a:r>
              <a:rPr lang="zh-CN" altLang="en-US" sz="2400" dirty="0"/>
              <a:t>）的</a:t>
            </a: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边缘分布律</a:t>
            </a:r>
            <a:r>
              <a:rPr lang="zh-CN" altLang="en-US" sz="2400" dirty="0"/>
              <a:t>。</a:t>
            </a:r>
          </a:p>
        </p:txBody>
      </p:sp>
      <p:sp>
        <p:nvSpPr>
          <p:cNvPr id="865307" name="Text Box 27"/>
          <p:cNvSpPr txBox="1">
            <a:spLocks noChangeArrowheads="1"/>
          </p:cNvSpPr>
          <p:nvPr/>
        </p:nvSpPr>
        <p:spPr bwMode="auto">
          <a:xfrm>
            <a:off x="2133600" y="3547783"/>
            <a:ext cx="3733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、边缘分布律的求法</a:t>
            </a:r>
          </a:p>
        </p:txBody>
      </p:sp>
      <p:graphicFrame>
        <p:nvGraphicFramePr>
          <p:cNvPr id="865308" name="Object 28"/>
          <p:cNvGraphicFramePr>
            <a:graphicFrameLocks noChangeAspect="1"/>
          </p:cNvGraphicFramePr>
          <p:nvPr/>
        </p:nvGraphicFramePr>
        <p:xfrm>
          <a:off x="3657600" y="4572000"/>
          <a:ext cx="290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公式" r:id="rId24" imgW="2908300" imgH="850900" progId="Equation.3">
                  <p:embed/>
                </p:oleObj>
              </mc:Choice>
              <mc:Fallback>
                <p:oleObj name="公式" r:id="rId24" imgW="2908300" imgH="850900" progId="Equation.3">
                  <p:embed/>
                  <p:pic>
                    <p:nvPicPr>
                      <p:cNvPr id="86530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290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5309" name="Object 29"/>
          <p:cNvGraphicFramePr>
            <a:graphicFrameLocks noChangeAspect="1"/>
          </p:cNvGraphicFramePr>
          <p:nvPr/>
        </p:nvGraphicFramePr>
        <p:xfrm>
          <a:off x="6629400" y="45720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公式" r:id="rId26" imgW="990170" imgH="850531" progId="Equation.3">
                  <p:embed/>
                </p:oleObj>
              </mc:Choice>
              <mc:Fallback>
                <p:oleObj name="公式" r:id="rId26" imgW="990170" imgH="850531" progId="Equation.3">
                  <p:embed/>
                  <p:pic>
                    <p:nvPicPr>
                      <p:cNvPr id="8653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0"/>
                        <a:ext cx="990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653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5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5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5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5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65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65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5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65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65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65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5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5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5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65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65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6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6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65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65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6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6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5" grpId="0"/>
      <p:bldP spid="865293" grpId="0"/>
      <p:bldP spid="865299" grpId="0"/>
      <p:bldP spid="865306" grpId="0"/>
      <p:bldP spid="8653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ChangeArrowheads="1"/>
          </p:cNvSpPr>
          <p:nvPr/>
        </p:nvSpPr>
        <p:spPr bwMode="auto">
          <a:xfrm>
            <a:off x="8686800" y="1828800"/>
            <a:ext cx="1219200" cy="2819400"/>
          </a:xfrm>
          <a:prstGeom prst="rect">
            <a:avLst/>
          </a:prstGeom>
          <a:solidFill>
            <a:srgbClr val="00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987" name="Rectangle 3" descr="编织物"/>
          <p:cNvSpPr>
            <a:spLocks noChangeArrowheads="1"/>
          </p:cNvSpPr>
          <p:nvPr/>
        </p:nvSpPr>
        <p:spPr bwMode="auto">
          <a:xfrm>
            <a:off x="1905000" y="61731"/>
            <a:ext cx="9144000" cy="1600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708150" y="157165"/>
            <a:ext cx="8839200" cy="1295400"/>
          </a:xfrm>
          <a:prstGeom prst="rect">
            <a:avLst/>
          </a:prstGeom>
          <a:solidFill>
            <a:srgbClr val="00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981200" y="228601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续例  已知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件产品中有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件一等品</a:t>
            </a:r>
            <a:r>
              <a:rPr lang="en-US" altLang="zh-CN" dirty="0">
                <a:solidFill>
                  <a:schemeClr val="bg1"/>
                </a:solidFill>
              </a:rPr>
              <a:t>,5</a:t>
            </a:r>
            <a:r>
              <a:rPr lang="zh-CN" altLang="en-US" dirty="0">
                <a:solidFill>
                  <a:schemeClr val="bg1"/>
                </a:solidFill>
              </a:rPr>
              <a:t>件二等品</a:t>
            </a:r>
            <a:r>
              <a:rPr lang="en-US" altLang="zh-CN" dirty="0">
                <a:solidFill>
                  <a:schemeClr val="bg1"/>
                </a:solidFill>
              </a:rPr>
              <a:t>,2</a:t>
            </a:r>
            <a:r>
              <a:rPr lang="zh-CN" altLang="en-US" dirty="0">
                <a:solidFill>
                  <a:schemeClr val="bg1"/>
                </a:solidFill>
              </a:rPr>
              <a:t>件三等品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现从这批产品中任意抽出</a:t>
            </a:r>
            <a:r>
              <a:rPr lang="en-US" altLang="zh-CN" dirty="0">
                <a:solidFill>
                  <a:schemeClr val="bg1"/>
                </a:solidFill>
              </a:rPr>
              <a:t>4 </a:t>
            </a:r>
            <a:r>
              <a:rPr lang="zh-CN" altLang="en-US" dirty="0">
                <a:solidFill>
                  <a:schemeClr val="bg1"/>
                </a:solidFill>
              </a:rPr>
              <a:t>件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求其中一等品件数    及二等品件数   的联合分布列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8261350" y="7175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公式" r:id="rId5" imgW="276150" imgH="238081" progId="Equation.3">
                  <p:embed/>
                </p:oleObj>
              </mc:Choice>
              <mc:Fallback>
                <p:oleObj name="公式" r:id="rId5" imgW="276150" imgH="238081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7175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349500" y="10668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419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0668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24" name="Group 8"/>
          <p:cNvGraphicFramePr>
            <a:graphicFrameLocks noGrp="1"/>
          </p:cNvGraphicFramePr>
          <p:nvPr/>
        </p:nvGraphicFramePr>
        <p:xfrm>
          <a:off x="2514600" y="1828800"/>
          <a:ext cx="7315200" cy="28273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28488" name="Object 72"/>
          <p:cNvGraphicFramePr>
            <a:graphicFrameLocks noChangeAspect="1"/>
          </p:cNvGraphicFramePr>
          <p:nvPr/>
        </p:nvGraphicFramePr>
        <p:xfrm>
          <a:off x="9144000" y="19050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公式" r:id="rId8" imgW="323929" imgH="352533" progId="Equation.3">
                  <p:embed/>
                </p:oleObj>
              </mc:Choice>
              <mc:Fallback>
                <p:oleObj name="公式" r:id="rId8" imgW="323929" imgH="352533" progId="Equation.3">
                  <p:embed/>
                  <p:pic>
                    <p:nvPicPr>
                      <p:cNvPr id="82848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1905000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90" name="Object 74"/>
          <p:cNvGraphicFramePr>
            <a:graphicFrameLocks noChangeAspect="1"/>
          </p:cNvGraphicFramePr>
          <p:nvPr/>
        </p:nvGraphicFramePr>
        <p:xfrm>
          <a:off x="2546350" y="20129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公式" r:id="rId10" imgW="276150" imgH="238081" progId="Equation.3">
                  <p:embed/>
                </p:oleObj>
              </mc:Choice>
              <mc:Fallback>
                <p:oleObj name="公式" r:id="rId10" imgW="276150" imgH="238081" progId="Equation.3">
                  <p:embed/>
                  <p:pic>
                    <p:nvPicPr>
                      <p:cNvPr id="82849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0129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491" name="Object 75"/>
          <p:cNvGraphicFramePr>
            <a:graphicFrameLocks noChangeAspect="1"/>
          </p:cNvGraphicFramePr>
          <p:nvPr/>
        </p:nvGraphicFramePr>
        <p:xfrm>
          <a:off x="3111500" y="19050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公式" r:id="rId12" imgW="209474" imgH="238081" progId="Equation.3">
                  <p:embed/>
                </p:oleObj>
              </mc:Choice>
              <mc:Fallback>
                <p:oleObj name="公式" r:id="rId12" imgW="209474" imgH="238081" progId="Equation.3">
                  <p:embed/>
                  <p:pic>
                    <p:nvPicPr>
                      <p:cNvPr id="828491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9050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8492" name="Text Box 76"/>
          <p:cNvSpPr txBox="1">
            <a:spLocks noChangeArrowheads="1"/>
          </p:cNvSpPr>
          <p:nvPr/>
        </p:nvSpPr>
        <p:spPr bwMode="auto">
          <a:xfrm>
            <a:off x="37338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493" name="Text Box 77"/>
          <p:cNvSpPr txBox="1">
            <a:spLocks noChangeArrowheads="1"/>
          </p:cNvSpPr>
          <p:nvPr/>
        </p:nvSpPr>
        <p:spPr bwMode="auto">
          <a:xfrm>
            <a:off x="37338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494" name="Text Box 78"/>
          <p:cNvSpPr txBox="1">
            <a:spLocks noChangeArrowheads="1"/>
          </p:cNvSpPr>
          <p:nvPr/>
        </p:nvSpPr>
        <p:spPr bwMode="auto">
          <a:xfrm>
            <a:off x="48006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495" name="Text Box 79"/>
          <p:cNvSpPr txBox="1">
            <a:spLocks noChangeArrowheads="1"/>
          </p:cNvSpPr>
          <p:nvPr/>
        </p:nvSpPr>
        <p:spPr bwMode="auto">
          <a:xfrm>
            <a:off x="8001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496" name="Text Box 80"/>
          <p:cNvSpPr txBox="1">
            <a:spLocks noChangeArrowheads="1"/>
          </p:cNvSpPr>
          <p:nvPr/>
        </p:nvSpPr>
        <p:spPr bwMode="auto">
          <a:xfrm>
            <a:off x="80010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497" name="Text Box 81"/>
          <p:cNvSpPr txBox="1">
            <a:spLocks noChangeArrowheads="1"/>
          </p:cNvSpPr>
          <p:nvPr/>
        </p:nvSpPr>
        <p:spPr bwMode="auto">
          <a:xfrm>
            <a:off x="8001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498" name="Text Box 82"/>
          <p:cNvSpPr txBox="1">
            <a:spLocks noChangeArrowheads="1"/>
          </p:cNvSpPr>
          <p:nvPr/>
        </p:nvSpPr>
        <p:spPr bwMode="auto">
          <a:xfrm>
            <a:off x="6858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499" name="Text Box 83"/>
          <p:cNvSpPr txBox="1">
            <a:spLocks noChangeArrowheads="1"/>
          </p:cNvSpPr>
          <p:nvPr/>
        </p:nvSpPr>
        <p:spPr bwMode="auto">
          <a:xfrm>
            <a:off x="68580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500" name="Text Box 84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828501" name="Text Box 85"/>
          <p:cNvSpPr txBox="1">
            <a:spLocks noChangeArrowheads="1"/>
          </p:cNvSpPr>
          <p:nvPr/>
        </p:nvSpPr>
        <p:spPr bwMode="auto">
          <a:xfrm>
            <a:off x="54864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10/210</a:t>
            </a:r>
          </a:p>
        </p:txBody>
      </p:sp>
      <p:sp>
        <p:nvSpPr>
          <p:cNvPr id="828502" name="Text Box 86"/>
          <p:cNvSpPr txBox="1">
            <a:spLocks noChangeArrowheads="1"/>
          </p:cNvSpPr>
          <p:nvPr/>
        </p:nvSpPr>
        <p:spPr bwMode="auto">
          <a:xfrm>
            <a:off x="65532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20/210</a:t>
            </a:r>
          </a:p>
        </p:txBody>
      </p:sp>
      <p:sp>
        <p:nvSpPr>
          <p:cNvPr id="828503" name="Text Box 87"/>
          <p:cNvSpPr txBox="1">
            <a:spLocks noChangeArrowheads="1"/>
          </p:cNvSpPr>
          <p:nvPr/>
        </p:nvSpPr>
        <p:spPr bwMode="auto">
          <a:xfrm>
            <a:off x="7772400" y="2286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828504" name="Text Box 88"/>
          <p:cNvSpPr txBox="1">
            <a:spLocks noChangeArrowheads="1"/>
          </p:cNvSpPr>
          <p:nvPr/>
        </p:nvSpPr>
        <p:spPr bwMode="auto">
          <a:xfrm>
            <a:off x="44196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15/210</a:t>
            </a:r>
          </a:p>
        </p:txBody>
      </p:sp>
      <p:sp>
        <p:nvSpPr>
          <p:cNvPr id="828505" name="Text Box 89"/>
          <p:cNvSpPr txBox="1">
            <a:spLocks noChangeArrowheads="1"/>
          </p:cNvSpPr>
          <p:nvPr/>
        </p:nvSpPr>
        <p:spPr bwMode="auto">
          <a:xfrm>
            <a:off x="54864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60/210</a:t>
            </a:r>
          </a:p>
        </p:txBody>
      </p:sp>
      <p:sp>
        <p:nvSpPr>
          <p:cNvPr id="828506" name="Text Box 90"/>
          <p:cNvSpPr txBox="1">
            <a:spLocks noChangeArrowheads="1"/>
          </p:cNvSpPr>
          <p:nvPr/>
        </p:nvSpPr>
        <p:spPr bwMode="auto">
          <a:xfrm>
            <a:off x="65532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828507" name="Text Box 91"/>
          <p:cNvSpPr txBox="1">
            <a:spLocks noChangeArrowheads="1"/>
          </p:cNvSpPr>
          <p:nvPr/>
        </p:nvSpPr>
        <p:spPr bwMode="auto">
          <a:xfrm>
            <a:off x="35052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3/210</a:t>
            </a:r>
          </a:p>
        </p:txBody>
      </p:sp>
      <p:sp>
        <p:nvSpPr>
          <p:cNvPr id="828508" name="Text Box 92"/>
          <p:cNvSpPr txBox="1">
            <a:spLocks noChangeArrowheads="1"/>
          </p:cNvSpPr>
          <p:nvPr/>
        </p:nvSpPr>
        <p:spPr bwMode="auto">
          <a:xfrm>
            <a:off x="35052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2/210</a:t>
            </a:r>
          </a:p>
        </p:txBody>
      </p:sp>
      <p:sp>
        <p:nvSpPr>
          <p:cNvPr id="828509" name="Text Box 93"/>
          <p:cNvSpPr txBox="1">
            <a:spLocks noChangeArrowheads="1"/>
          </p:cNvSpPr>
          <p:nvPr/>
        </p:nvSpPr>
        <p:spPr bwMode="auto">
          <a:xfrm>
            <a:off x="3505200" y="4191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5/210</a:t>
            </a:r>
          </a:p>
        </p:txBody>
      </p:sp>
      <p:sp>
        <p:nvSpPr>
          <p:cNvPr id="828510" name="Text Box 94"/>
          <p:cNvSpPr txBox="1">
            <a:spLocks noChangeArrowheads="1"/>
          </p:cNvSpPr>
          <p:nvPr/>
        </p:nvSpPr>
        <p:spPr bwMode="auto">
          <a:xfrm>
            <a:off x="44196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828511" name="Text Box 95"/>
          <p:cNvSpPr txBox="1">
            <a:spLocks noChangeArrowheads="1"/>
          </p:cNvSpPr>
          <p:nvPr/>
        </p:nvSpPr>
        <p:spPr bwMode="auto">
          <a:xfrm>
            <a:off x="44958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828512" name="Text Box 96"/>
          <p:cNvSpPr txBox="1">
            <a:spLocks noChangeArrowheads="1"/>
          </p:cNvSpPr>
          <p:nvPr/>
        </p:nvSpPr>
        <p:spPr bwMode="auto">
          <a:xfrm>
            <a:off x="4419600" y="4191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50/210</a:t>
            </a:r>
          </a:p>
        </p:txBody>
      </p:sp>
      <p:sp>
        <p:nvSpPr>
          <p:cNvPr id="828513" name="Text Box 97"/>
          <p:cNvSpPr txBox="1">
            <a:spLocks noChangeArrowheads="1"/>
          </p:cNvSpPr>
          <p:nvPr/>
        </p:nvSpPr>
        <p:spPr bwMode="auto">
          <a:xfrm>
            <a:off x="54864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828514" name="Text Box 98"/>
          <p:cNvSpPr txBox="1">
            <a:spLocks noChangeArrowheads="1"/>
          </p:cNvSpPr>
          <p:nvPr/>
        </p:nvSpPr>
        <p:spPr bwMode="auto">
          <a:xfrm>
            <a:off x="5410200" y="4191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100/210</a:t>
            </a:r>
          </a:p>
        </p:txBody>
      </p:sp>
      <p:sp>
        <p:nvSpPr>
          <p:cNvPr id="828515" name="Text Box 99"/>
          <p:cNvSpPr txBox="1">
            <a:spLocks noChangeArrowheads="1"/>
          </p:cNvSpPr>
          <p:nvPr/>
        </p:nvSpPr>
        <p:spPr bwMode="auto">
          <a:xfrm>
            <a:off x="6553200" y="4191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50/210</a:t>
            </a:r>
          </a:p>
        </p:txBody>
      </p:sp>
      <p:sp>
        <p:nvSpPr>
          <p:cNvPr id="828516" name="Text Box 100"/>
          <p:cNvSpPr txBox="1">
            <a:spLocks noChangeArrowheads="1"/>
          </p:cNvSpPr>
          <p:nvPr/>
        </p:nvSpPr>
        <p:spPr bwMode="auto">
          <a:xfrm>
            <a:off x="7696200" y="4191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5/210</a:t>
            </a:r>
          </a:p>
        </p:txBody>
      </p:sp>
      <p:sp>
        <p:nvSpPr>
          <p:cNvPr id="828517" name="Text Box 101"/>
          <p:cNvSpPr txBox="1">
            <a:spLocks noChangeArrowheads="1"/>
          </p:cNvSpPr>
          <p:nvPr/>
        </p:nvSpPr>
        <p:spPr bwMode="auto">
          <a:xfrm>
            <a:off x="87630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35/210</a:t>
            </a:r>
          </a:p>
        </p:txBody>
      </p:sp>
      <p:sp>
        <p:nvSpPr>
          <p:cNvPr id="828518" name="Text Box 102"/>
          <p:cNvSpPr txBox="1">
            <a:spLocks noChangeArrowheads="1"/>
          </p:cNvSpPr>
          <p:nvPr/>
        </p:nvSpPr>
        <p:spPr bwMode="auto">
          <a:xfrm>
            <a:off x="8686800" y="27432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105/210</a:t>
            </a:r>
          </a:p>
        </p:txBody>
      </p:sp>
      <p:sp>
        <p:nvSpPr>
          <p:cNvPr id="828519" name="Text Box 103"/>
          <p:cNvSpPr txBox="1">
            <a:spLocks noChangeArrowheads="1"/>
          </p:cNvSpPr>
          <p:nvPr/>
        </p:nvSpPr>
        <p:spPr bwMode="auto">
          <a:xfrm>
            <a:off x="87630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63/210</a:t>
            </a:r>
          </a:p>
        </p:txBody>
      </p:sp>
      <p:sp>
        <p:nvSpPr>
          <p:cNvPr id="828520" name="Text Box 104"/>
          <p:cNvSpPr txBox="1">
            <a:spLocks noChangeArrowheads="1"/>
          </p:cNvSpPr>
          <p:nvPr/>
        </p:nvSpPr>
        <p:spPr bwMode="auto">
          <a:xfrm>
            <a:off x="88392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7/210</a:t>
            </a:r>
          </a:p>
        </p:txBody>
      </p:sp>
      <p:sp>
        <p:nvSpPr>
          <p:cNvPr id="828521" name="Text Box 105"/>
          <p:cNvSpPr txBox="1">
            <a:spLocks noChangeArrowheads="1"/>
          </p:cNvSpPr>
          <p:nvPr/>
        </p:nvSpPr>
        <p:spPr bwMode="auto">
          <a:xfrm>
            <a:off x="90678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grpSp>
        <p:nvGrpSpPr>
          <p:cNvPr id="828522" name="Group 106"/>
          <p:cNvGrpSpPr>
            <a:grpSpLocks/>
          </p:cNvGrpSpPr>
          <p:nvPr/>
        </p:nvGrpSpPr>
        <p:grpSpPr bwMode="auto">
          <a:xfrm>
            <a:off x="4724400" y="990602"/>
            <a:ext cx="4718050" cy="461963"/>
            <a:chOff x="2016" y="624"/>
            <a:chExt cx="2972" cy="291"/>
          </a:xfrm>
        </p:grpSpPr>
        <p:sp>
          <p:nvSpPr>
            <p:cNvPr id="42099" name="Text Box 107"/>
            <p:cNvSpPr txBox="1">
              <a:spLocks noChangeArrowheads="1"/>
            </p:cNvSpPr>
            <p:nvPr/>
          </p:nvSpPr>
          <p:spPr bwMode="auto">
            <a:xfrm>
              <a:off x="2016" y="624"/>
              <a:ext cx="29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rgbClr val="FFFF00"/>
                  </a:solidFill>
                </a:rPr>
                <a:t>求随机变量   </a:t>
              </a:r>
              <a:r>
                <a:rPr lang="en-US" altLang="zh-CN" dirty="0">
                  <a:solidFill>
                    <a:srgbClr val="FFFF00"/>
                  </a:solidFill>
                </a:rPr>
                <a:t>(</a:t>
              </a:r>
              <a:r>
                <a:rPr lang="zh-CN" altLang="en-US" dirty="0">
                  <a:solidFill>
                    <a:srgbClr val="FFFF00"/>
                  </a:solidFill>
                </a:rPr>
                <a:t>或    </a:t>
              </a:r>
              <a:r>
                <a:rPr lang="en-US" altLang="zh-CN" dirty="0">
                  <a:solidFill>
                    <a:srgbClr val="FFFF00"/>
                  </a:solidFill>
                </a:rPr>
                <a:t>)</a:t>
              </a:r>
              <a:r>
                <a:rPr lang="zh-CN" altLang="en-US" dirty="0">
                  <a:solidFill>
                    <a:srgbClr val="FFFF00"/>
                  </a:solidFill>
                </a:rPr>
                <a:t>的边缘分布列</a:t>
              </a:r>
              <a:r>
                <a:rPr lang="en-US" altLang="zh-CN" dirty="0">
                  <a:solidFill>
                    <a:srgbClr val="FFFF00"/>
                  </a:solidFill>
                </a:rPr>
                <a:t>.</a:t>
              </a:r>
            </a:p>
          </p:txBody>
        </p:sp>
        <p:graphicFrame>
          <p:nvGraphicFramePr>
            <p:cNvPr id="42100" name="Object 108"/>
            <p:cNvGraphicFramePr>
              <a:graphicFrameLocks noChangeAspect="1"/>
            </p:cNvGraphicFramePr>
            <p:nvPr/>
          </p:nvGraphicFramePr>
          <p:xfrm>
            <a:off x="2996" y="692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3" name="公式" r:id="rId14" imgW="0" imgH="0" progId="Equation.3">
                    <p:embed/>
                  </p:oleObj>
                </mc:Choice>
                <mc:Fallback>
                  <p:oleObj name="公式" r:id="rId14" imgW="0" imgH="0" progId="Equation.3">
                    <p:embed/>
                    <p:pic>
                      <p:nvPicPr>
                        <p:cNvPr id="4210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692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01" name="Object 109"/>
            <p:cNvGraphicFramePr>
              <a:graphicFrameLocks noChangeAspect="1"/>
            </p:cNvGraphicFramePr>
            <p:nvPr/>
          </p:nvGraphicFramePr>
          <p:xfrm>
            <a:off x="3448" y="720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4" name="公式" r:id="rId15" imgW="0" imgH="0" progId="Equation.3">
                    <p:embed/>
                  </p:oleObj>
                </mc:Choice>
                <mc:Fallback>
                  <p:oleObj name="公式" r:id="rId15" imgW="0" imgH="0" progId="Equation.3">
                    <p:embed/>
                    <p:pic>
                      <p:nvPicPr>
                        <p:cNvPr id="42101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720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8532" name="Text Box 116"/>
          <p:cNvSpPr txBox="1">
            <a:spLocks noChangeArrowheads="1"/>
          </p:cNvSpPr>
          <p:nvPr/>
        </p:nvSpPr>
        <p:spPr bwMode="auto">
          <a:xfrm>
            <a:off x="1905000" y="4800601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解</a:t>
            </a:r>
            <a:r>
              <a:rPr lang="en-US" altLang="zh-CN" dirty="0"/>
              <a:t>:</a:t>
            </a:r>
          </a:p>
        </p:txBody>
      </p:sp>
      <p:graphicFrame>
        <p:nvGraphicFramePr>
          <p:cNvPr id="828538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7705"/>
              </p:ext>
            </p:extLst>
          </p:nvPr>
        </p:nvGraphicFramePr>
        <p:xfrm>
          <a:off x="8655050" y="5097166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公式" r:id="rId16" imgW="1282700" imgH="330200" progId="Equation.3">
                  <p:embed/>
                </p:oleObj>
              </mc:Choice>
              <mc:Fallback>
                <p:oleObj name="公式" r:id="rId16" imgW="1282700" imgH="330200" progId="Equation.3">
                  <p:embed/>
                  <p:pic>
                    <p:nvPicPr>
                      <p:cNvPr id="828538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050" y="5097166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539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659247"/>
              </p:ext>
            </p:extLst>
          </p:nvPr>
        </p:nvGraphicFramePr>
        <p:xfrm>
          <a:off x="6814957" y="4823007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公式" r:id="rId18" imgW="990600" imgH="838200" progId="Equation.3">
                  <p:embed/>
                </p:oleObj>
              </mc:Choice>
              <mc:Fallback>
                <p:oleObj name="公式" r:id="rId18" imgW="990600" imgH="838200" progId="Equation.3">
                  <p:embed/>
                  <p:pic>
                    <p:nvPicPr>
                      <p:cNvPr id="828539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957" y="4823007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8540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768975"/>
              </p:ext>
            </p:extLst>
          </p:nvPr>
        </p:nvGraphicFramePr>
        <p:xfrm>
          <a:off x="7877175" y="5031433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" name="公式" r:id="rId20" imgW="583947" imgH="380835" progId="Equation.3">
                  <p:embed/>
                </p:oleObj>
              </mc:Choice>
              <mc:Fallback>
                <p:oleObj name="公式" r:id="rId20" imgW="583947" imgH="380835" progId="Equation.3">
                  <p:embed/>
                  <p:pic>
                    <p:nvPicPr>
                      <p:cNvPr id="82854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5031433"/>
                        <a:ext cx="58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483512"/>
              </p:ext>
            </p:extLst>
          </p:nvPr>
        </p:nvGraphicFramePr>
        <p:xfrm>
          <a:off x="2727325" y="4191000"/>
          <a:ext cx="4000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" name="Equation" r:id="rId22" imgW="317160" imgH="317160" progId="Equation.DSMT4">
                  <p:embed/>
                </p:oleObj>
              </mc:Choice>
              <mc:Fallback>
                <p:oleObj name="Equation" r:id="rId22" imgW="31716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27325" y="4191000"/>
                        <a:ext cx="400050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79146"/>
              </p:ext>
            </p:extLst>
          </p:nvPr>
        </p:nvGraphicFramePr>
        <p:xfrm>
          <a:off x="2622550" y="4864327"/>
          <a:ext cx="4235450" cy="84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" name="Equation" r:id="rId24" imgW="4241520" imgH="965160" progId="Equation.DSMT4">
                  <p:embed/>
                </p:oleObj>
              </mc:Choice>
              <mc:Fallback>
                <p:oleObj name="Equation" r:id="rId24" imgW="424152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22550" y="4864327"/>
                        <a:ext cx="4235450" cy="84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2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2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2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2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2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2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2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2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2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2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82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2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2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2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28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28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28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28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28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28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28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28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8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8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82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82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2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2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2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2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2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2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28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28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18" grpId="0" animBg="1"/>
      <p:bldP spid="828492" grpId="0"/>
      <p:bldP spid="828493" grpId="0"/>
      <p:bldP spid="828494" grpId="0"/>
      <p:bldP spid="828495" grpId="0"/>
      <p:bldP spid="828496" grpId="0"/>
      <p:bldP spid="828497" grpId="0"/>
      <p:bldP spid="828498" grpId="0"/>
      <p:bldP spid="828499" grpId="0"/>
      <p:bldP spid="828500" grpId="0"/>
      <p:bldP spid="828501" grpId="0"/>
      <p:bldP spid="828502" grpId="0"/>
      <p:bldP spid="828503" grpId="0"/>
      <p:bldP spid="828504" grpId="0"/>
      <p:bldP spid="828505" grpId="0"/>
      <p:bldP spid="828506" grpId="0"/>
      <p:bldP spid="828507" grpId="0"/>
      <p:bldP spid="828508" grpId="0"/>
      <p:bldP spid="828509" grpId="0"/>
      <p:bldP spid="828510" grpId="0"/>
      <p:bldP spid="828511" grpId="0"/>
      <p:bldP spid="828512" grpId="0"/>
      <p:bldP spid="828513" grpId="0"/>
      <p:bldP spid="828514" grpId="0"/>
      <p:bldP spid="828515" grpId="0"/>
      <p:bldP spid="828516" grpId="0"/>
      <p:bldP spid="828517" grpId="0"/>
      <p:bldP spid="828518" grpId="0"/>
      <p:bldP spid="828518" grpId="1"/>
      <p:bldP spid="828519" grpId="0"/>
      <p:bldP spid="828520" grpId="0"/>
      <p:bldP spid="828521" grpId="0"/>
      <p:bldP spid="8285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ChangeArrowheads="1"/>
          </p:cNvSpPr>
          <p:nvPr/>
        </p:nvSpPr>
        <p:spPr bwMode="auto">
          <a:xfrm>
            <a:off x="8686800" y="1828800"/>
            <a:ext cx="1219200" cy="2819400"/>
          </a:xfrm>
          <a:prstGeom prst="rect">
            <a:avLst/>
          </a:prstGeom>
          <a:solidFill>
            <a:srgbClr val="00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1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600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1295400"/>
          </a:xfrm>
          <a:prstGeom prst="rect">
            <a:avLst/>
          </a:prstGeom>
          <a:solidFill>
            <a:srgbClr val="00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81200" y="228601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续例  已知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件一等品</a:t>
            </a:r>
            <a:r>
              <a:rPr lang="en-US" altLang="zh-CN">
                <a:solidFill>
                  <a:schemeClr val="bg1"/>
                </a:solidFill>
              </a:rPr>
              <a:t>,5</a:t>
            </a:r>
            <a:r>
              <a:rPr lang="zh-CN" altLang="en-US">
                <a:solidFill>
                  <a:schemeClr val="bg1"/>
                </a:solidFill>
              </a:rPr>
              <a:t>件二等品</a:t>
            </a:r>
            <a:r>
              <a:rPr lang="en-US" altLang="zh-CN">
                <a:solidFill>
                  <a:schemeClr val="bg1"/>
                </a:solidFill>
              </a:rPr>
              <a:t>,2</a:t>
            </a:r>
            <a:r>
              <a:rPr lang="zh-CN" altLang="en-US">
                <a:solidFill>
                  <a:schemeClr val="bg1"/>
                </a:solidFill>
              </a:rPr>
              <a:t>件三等品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现从这批产品中任意抽出</a:t>
            </a:r>
            <a:r>
              <a:rPr lang="en-US" altLang="zh-CN">
                <a:solidFill>
                  <a:schemeClr val="bg1"/>
                </a:solidFill>
              </a:rPr>
              <a:t>4 </a:t>
            </a:r>
            <a:r>
              <a:rPr lang="zh-CN" altLang="en-US">
                <a:solidFill>
                  <a:schemeClr val="bg1"/>
                </a:solidFill>
              </a:rPr>
              <a:t>件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求其中一等品件数    及二等品件数   的联合分布列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8261350" y="7175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公式" r:id="rId5" imgW="0" imgH="0" progId="Equation.3">
                  <p:embed/>
                </p:oleObj>
              </mc:Choice>
              <mc:Fallback>
                <p:oleObj name="公式" r:id="rId5" imgW="0" imgH="0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7175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349500" y="10668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公式" r:id="rId6" imgW="0" imgH="0" progId="Equation.3">
                  <p:embed/>
                </p:oleObj>
              </mc:Choice>
              <mc:Fallback>
                <p:oleObj name="公式" r:id="rId6" imgW="0" imgH="0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0668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48" name="Group 8"/>
          <p:cNvGraphicFramePr>
            <a:graphicFrameLocks noGrp="1"/>
          </p:cNvGraphicFramePr>
          <p:nvPr/>
        </p:nvGraphicFramePr>
        <p:xfrm>
          <a:off x="2514600" y="1828800"/>
          <a:ext cx="7315200" cy="28273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3073" name="Object 72"/>
          <p:cNvGraphicFramePr>
            <a:graphicFrameLocks noChangeAspect="1"/>
          </p:cNvGraphicFramePr>
          <p:nvPr/>
        </p:nvGraphicFramePr>
        <p:xfrm>
          <a:off x="9144000" y="19050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公式" r:id="rId7" imgW="0" imgH="0" progId="Equation.3">
                  <p:embed/>
                </p:oleObj>
              </mc:Choice>
              <mc:Fallback>
                <p:oleObj name="公式" r:id="rId7" imgW="0" imgH="0" progId="Equation.3">
                  <p:embed/>
                  <p:pic>
                    <p:nvPicPr>
                      <p:cNvPr id="43073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1905000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4" name="Object 73"/>
          <p:cNvGraphicFramePr>
            <a:graphicFrameLocks noChangeAspect="1"/>
          </p:cNvGraphicFramePr>
          <p:nvPr/>
        </p:nvGraphicFramePr>
        <p:xfrm>
          <a:off x="2743200" y="41910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公式" r:id="rId8" imgW="0" imgH="0" progId="Equation.3">
                  <p:embed/>
                </p:oleObj>
              </mc:Choice>
              <mc:Fallback>
                <p:oleObj name="公式" r:id="rId8" imgW="0" imgH="0" progId="Equation.3">
                  <p:embed/>
                  <p:pic>
                    <p:nvPicPr>
                      <p:cNvPr id="43074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5" name="Object 74"/>
          <p:cNvGraphicFramePr>
            <a:graphicFrameLocks noChangeAspect="1"/>
          </p:cNvGraphicFramePr>
          <p:nvPr/>
        </p:nvGraphicFramePr>
        <p:xfrm>
          <a:off x="2546350" y="20129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公式" r:id="rId9" imgW="0" imgH="0" progId="Equation.3">
                  <p:embed/>
                </p:oleObj>
              </mc:Choice>
              <mc:Fallback>
                <p:oleObj name="公式" r:id="rId9" imgW="0" imgH="0" progId="Equation.3">
                  <p:embed/>
                  <p:pic>
                    <p:nvPicPr>
                      <p:cNvPr id="43075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0129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6" name="Object 75"/>
          <p:cNvGraphicFramePr>
            <a:graphicFrameLocks noChangeAspect="1"/>
          </p:cNvGraphicFramePr>
          <p:nvPr/>
        </p:nvGraphicFramePr>
        <p:xfrm>
          <a:off x="3111500" y="19050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公式" r:id="rId10" imgW="0" imgH="0" progId="Equation.3">
                  <p:embed/>
                </p:oleObj>
              </mc:Choice>
              <mc:Fallback>
                <p:oleObj name="公式" r:id="rId10" imgW="0" imgH="0" progId="Equation.3">
                  <p:embed/>
                  <p:pic>
                    <p:nvPicPr>
                      <p:cNvPr id="43076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9050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77" name="Text Box 76"/>
          <p:cNvSpPr txBox="1">
            <a:spLocks noChangeArrowheads="1"/>
          </p:cNvSpPr>
          <p:nvPr/>
        </p:nvSpPr>
        <p:spPr bwMode="auto">
          <a:xfrm>
            <a:off x="37338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78" name="Text Box 77"/>
          <p:cNvSpPr txBox="1">
            <a:spLocks noChangeArrowheads="1"/>
          </p:cNvSpPr>
          <p:nvPr/>
        </p:nvSpPr>
        <p:spPr bwMode="auto">
          <a:xfrm>
            <a:off x="37338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79" name="Text Box 78"/>
          <p:cNvSpPr txBox="1">
            <a:spLocks noChangeArrowheads="1"/>
          </p:cNvSpPr>
          <p:nvPr/>
        </p:nvSpPr>
        <p:spPr bwMode="auto">
          <a:xfrm>
            <a:off x="48006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80" name="Text Box 79"/>
          <p:cNvSpPr txBox="1">
            <a:spLocks noChangeArrowheads="1"/>
          </p:cNvSpPr>
          <p:nvPr/>
        </p:nvSpPr>
        <p:spPr bwMode="auto">
          <a:xfrm>
            <a:off x="8001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81" name="Text Box 80"/>
          <p:cNvSpPr txBox="1">
            <a:spLocks noChangeArrowheads="1"/>
          </p:cNvSpPr>
          <p:nvPr/>
        </p:nvSpPr>
        <p:spPr bwMode="auto">
          <a:xfrm>
            <a:off x="80010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82" name="Text Box 81"/>
          <p:cNvSpPr txBox="1">
            <a:spLocks noChangeArrowheads="1"/>
          </p:cNvSpPr>
          <p:nvPr/>
        </p:nvSpPr>
        <p:spPr bwMode="auto">
          <a:xfrm>
            <a:off x="8001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83" name="Text Box 82"/>
          <p:cNvSpPr txBox="1">
            <a:spLocks noChangeArrowheads="1"/>
          </p:cNvSpPr>
          <p:nvPr/>
        </p:nvSpPr>
        <p:spPr bwMode="auto">
          <a:xfrm>
            <a:off x="6858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84" name="Text Box 83"/>
          <p:cNvSpPr txBox="1">
            <a:spLocks noChangeArrowheads="1"/>
          </p:cNvSpPr>
          <p:nvPr/>
        </p:nvSpPr>
        <p:spPr bwMode="auto">
          <a:xfrm>
            <a:off x="68580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85" name="Text Box 84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3086" name="Text Box 85"/>
          <p:cNvSpPr txBox="1">
            <a:spLocks noChangeArrowheads="1"/>
          </p:cNvSpPr>
          <p:nvPr/>
        </p:nvSpPr>
        <p:spPr bwMode="auto">
          <a:xfrm>
            <a:off x="54864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10/210</a:t>
            </a:r>
          </a:p>
        </p:txBody>
      </p:sp>
      <p:sp>
        <p:nvSpPr>
          <p:cNvPr id="43087" name="Text Box 86"/>
          <p:cNvSpPr txBox="1">
            <a:spLocks noChangeArrowheads="1"/>
          </p:cNvSpPr>
          <p:nvPr/>
        </p:nvSpPr>
        <p:spPr bwMode="auto">
          <a:xfrm>
            <a:off x="65532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20/210</a:t>
            </a:r>
          </a:p>
        </p:txBody>
      </p:sp>
      <p:sp>
        <p:nvSpPr>
          <p:cNvPr id="43088" name="Text Box 87"/>
          <p:cNvSpPr txBox="1">
            <a:spLocks noChangeArrowheads="1"/>
          </p:cNvSpPr>
          <p:nvPr/>
        </p:nvSpPr>
        <p:spPr bwMode="auto">
          <a:xfrm>
            <a:off x="7772400" y="2286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43089" name="Text Box 88"/>
          <p:cNvSpPr txBox="1">
            <a:spLocks noChangeArrowheads="1"/>
          </p:cNvSpPr>
          <p:nvPr/>
        </p:nvSpPr>
        <p:spPr bwMode="auto">
          <a:xfrm>
            <a:off x="44196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15/210</a:t>
            </a:r>
          </a:p>
        </p:txBody>
      </p:sp>
      <p:sp>
        <p:nvSpPr>
          <p:cNvPr id="43090" name="Text Box 89"/>
          <p:cNvSpPr txBox="1">
            <a:spLocks noChangeArrowheads="1"/>
          </p:cNvSpPr>
          <p:nvPr/>
        </p:nvSpPr>
        <p:spPr bwMode="auto">
          <a:xfrm>
            <a:off x="54864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60/210</a:t>
            </a:r>
          </a:p>
        </p:txBody>
      </p:sp>
      <p:sp>
        <p:nvSpPr>
          <p:cNvPr id="43091" name="Text Box 90"/>
          <p:cNvSpPr txBox="1">
            <a:spLocks noChangeArrowheads="1"/>
          </p:cNvSpPr>
          <p:nvPr/>
        </p:nvSpPr>
        <p:spPr bwMode="auto">
          <a:xfrm>
            <a:off x="65532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43092" name="Text Box 91"/>
          <p:cNvSpPr txBox="1">
            <a:spLocks noChangeArrowheads="1"/>
          </p:cNvSpPr>
          <p:nvPr/>
        </p:nvSpPr>
        <p:spPr bwMode="auto">
          <a:xfrm>
            <a:off x="35052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3/210</a:t>
            </a:r>
          </a:p>
        </p:txBody>
      </p:sp>
      <p:sp>
        <p:nvSpPr>
          <p:cNvPr id="43093" name="Text Box 92"/>
          <p:cNvSpPr txBox="1">
            <a:spLocks noChangeArrowheads="1"/>
          </p:cNvSpPr>
          <p:nvPr/>
        </p:nvSpPr>
        <p:spPr bwMode="auto">
          <a:xfrm>
            <a:off x="35052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2/210</a:t>
            </a:r>
          </a:p>
        </p:txBody>
      </p:sp>
      <p:sp>
        <p:nvSpPr>
          <p:cNvPr id="43094" name="Text Box 93"/>
          <p:cNvSpPr txBox="1">
            <a:spLocks noChangeArrowheads="1"/>
          </p:cNvSpPr>
          <p:nvPr/>
        </p:nvSpPr>
        <p:spPr bwMode="auto">
          <a:xfrm>
            <a:off x="3505200" y="4191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43095" name="Text Box 94"/>
          <p:cNvSpPr txBox="1">
            <a:spLocks noChangeArrowheads="1"/>
          </p:cNvSpPr>
          <p:nvPr/>
        </p:nvSpPr>
        <p:spPr bwMode="auto">
          <a:xfrm>
            <a:off x="44196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43096" name="Text Box 95"/>
          <p:cNvSpPr txBox="1">
            <a:spLocks noChangeArrowheads="1"/>
          </p:cNvSpPr>
          <p:nvPr/>
        </p:nvSpPr>
        <p:spPr bwMode="auto">
          <a:xfrm>
            <a:off x="44958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43097" name="Text Box 96"/>
          <p:cNvSpPr txBox="1">
            <a:spLocks noChangeArrowheads="1"/>
          </p:cNvSpPr>
          <p:nvPr/>
        </p:nvSpPr>
        <p:spPr bwMode="auto">
          <a:xfrm>
            <a:off x="4419600" y="4191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43098" name="Text Box 97"/>
          <p:cNvSpPr txBox="1">
            <a:spLocks noChangeArrowheads="1"/>
          </p:cNvSpPr>
          <p:nvPr/>
        </p:nvSpPr>
        <p:spPr bwMode="auto">
          <a:xfrm>
            <a:off x="54864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43099" name="Text Box 98"/>
          <p:cNvSpPr txBox="1">
            <a:spLocks noChangeArrowheads="1"/>
          </p:cNvSpPr>
          <p:nvPr/>
        </p:nvSpPr>
        <p:spPr bwMode="auto">
          <a:xfrm>
            <a:off x="5410200" y="4191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100/210</a:t>
            </a:r>
          </a:p>
        </p:txBody>
      </p:sp>
      <p:sp>
        <p:nvSpPr>
          <p:cNvPr id="43100" name="Text Box 99"/>
          <p:cNvSpPr txBox="1">
            <a:spLocks noChangeArrowheads="1"/>
          </p:cNvSpPr>
          <p:nvPr/>
        </p:nvSpPr>
        <p:spPr bwMode="auto">
          <a:xfrm>
            <a:off x="6553200" y="4191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43101" name="Text Box 100"/>
          <p:cNvSpPr txBox="1">
            <a:spLocks noChangeArrowheads="1"/>
          </p:cNvSpPr>
          <p:nvPr/>
        </p:nvSpPr>
        <p:spPr bwMode="auto">
          <a:xfrm>
            <a:off x="7696200" y="4191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43102" name="Text Box 101"/>
          <p:cNvSpPr txBox="1">
            <a:spLocks noChangeArrowheads="1"/>
          </p:cNvSpPr>
          <p:nvPr/>
        </p:nvSpPr>
        <p:spPr bwMode="auto">
          <a:xfrm>
            <a:off x="87630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35/210</a:t>
            </a:r>
          </a:p>
        </p:txBody>
      </p:sp>
      <p:sp>
        <p:nvSpPr>
          <p:cNvPr id="43103" name="Text Box 102"/>
          <p:cNvSpPr txBox="1">
            <a:spLocks noChangeArrowheads="1"/>
          </p:cNvSpPr>
          <p:nvPr/>
        </p:nvSpPr>
        <p:spPr bwMode="auto">
          <a:xfrm>
            <a:off x="8686800" y="27432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105/210</a:t>
            </a:r>
          </a:p>
        </p:txBody>
      </p:sp>
      <p:sp>
        <p:nvSpPr>
          <p:cNvPr id="43104" name="Text Box 103"/>
          <p:cNvSpPr txBox="1">
            <a:spLocks noChangeArrowheads="1"/>
          </p:cNvSpPr>
          <p:nvPr/>
        </p:nvSpPr>
        <p:spPr bwMode="auto">
          <a:xfrm>
            <a:off x="87630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63/210</a:t>
            </a:r>
          </a:p>
        </p:txBody>
      </p:sp>
      <p:sp>
        <p:nvSpPr>
          <p:cNvPr id="43105" name="Text Box 104"/>
          <p:cNvSpPr txBox="1">
            <a:spLocks noChangeArrowheads="1"/>
          </p:cNvSpPr>
          <p:nvPr/>
        </p:nvSpPr>
        <p:spPr bwMode="auto">
          <a:xfrm>
            <a:off x="88392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7/210</a:t>
            </a:r>
          </a:p>
        </p:txBody>
      </p:sp>
      <p:sp>
        <p:nvSpPr>
          <p:cNvPr id="43106" name="Text Box 105"/>
          <p:cNvSpPr txBox="1">
            <a:spLocks noChangeArrowheads="1"/>
          </p:cNvSpPr>
          <p:nvPr/>
        </p:nvSpPr>
        <p:spPr bwMode="auto">
          <a:xfrm>
            <a:off x="90678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43107" name="Text Box 111"/>
          <p:cNvSpPr txBox="1">
            <a:spLocks noChangeArrowheads="1"/>
          </p:cNvSpPr>
          <p:nvPr/>
        </p:nvSpPr>
        <p:spPr bwMode="auto">
          <a:xfrm>
            <a:off x="2362200" y="487680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grpSp>
        <p:nvGrpSpPr>
          <p:cNvPr id="43108" name="Group 113"/>
          <p:cNvGrpSpPr>
            <a:grpSpLocks/>
          </p:cNvGrpSpPr>
          <p:nvPr/>
        </p:nvGrpSpPr>
        <p:grpSpPr bwMode="auto">
          <a:xfrm>
            <a:off x="4724400" y="990602"/>
            <a:ext cx="4718050" cy="461963"/>
            <a:chOff x="2016" y="624"/>
            <a:chExt cx="2972" cy="291"/>
          </a:xfrm>
        </p:grpSpPr>
        <p:sp>
          <p:nvSpPr>
            <p:cNvPr id="43112" name="Text Box 114"/>
            <p:cNvSpPr txBox="1">
              <a:spLocks noChangeArrowheads="1"/>
            </p:cNvSpPr>
            <p:nvPr/>
          </p:nvSpPr>
          <p:spPr bwMode="auto">
            <a:xfrm>
              <a:off x="2016" y="624"/>
              <a:ext cx="29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求随机变量   </a:t>
              </a:r>
              <a:r>
                <a:rPr lang="en-US" altLang="zh-CN">
                  <a:solidFill>
                    <a:srgbClr val="FFFF00"/>
                  </a:solidFill>
                </a:rPr>
                <a:t>(</a:t>
              </a:r>
              <a:r>
                <a:rPr lang="zh-CN" altLang="en-US">
                  <a:solidFill>
                    <a:srgbClr val="FFFF00"/>
                  </a:solidFill>
                </a:rPr>
                <a:t>或    </a:t>
              </a:r>
              <a:r>
                <a:rPr lang="en-US" altLang="zh-CN">
                  <a:solidFill>
                    <a:srgbClr val="FFFF00"/>
                  </a:solidFill>
                </a:rPr>
                <a:t>)</a:t>
              </a:r>
              <a:r>
                <a:rPr lang="zh-CN" altLang="en-US">
                  <a:solidFill>
                    <a:srgbClr val="FFFF00"/>
                  </a:solidFill>
                </a:rPr>
                <a:t>的边缘分布列</a:t>
              </a:r>
              <a:r>
                <a:rPr lang="en-US" altLang="zh-CN">
                  <a:solidFill>
                    <a:srgbClr val="FFFF00"/>
                  </a:solidFill>
                </a:rPr>
                <a:t>.</a:t>
              </a:r>
            </a:p>
          </p:txBody>
        </p:sp>
        <p:graphicFrame>
          <p:nvGraphicFramePr>
            <p:cNvPr id="43113" name="Object 115"/>
            <p:cNvGraphicFramePr>
              <a:graphicFrameLocks noChangeAspect="1"/>
            </p:cNvGraphicFramePr>
            <p:nvPr/>
          </p:nvGraphicFramePr>
          <p:xfrm>
            <a:off x="2996" y="692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8" name="公式" r:id="rId11" imgW="0" imgH="0" progId="Equation.3">
                    <p:embed/>
                  </p:oleObj>
                </mc:Choice>
                <mc:Fallback>
                  <p:oleObj name="公式" r:id="rId11" imgW="0" imgH="0" progId="Equation.3">
                    <p:embed/>
                    <p:pic>
                      <p:nvPicPr>
                        <p:cNvPr id="43113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692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4" name="Object 116"/>
            <p:cNvGraphicFramePr>
              <a:graphicFrameLocks noChangeAspect="1"/>
            </p:cNvGraphicFramePr>
            <p:nvPr/>
          </p:nvGraphicFramePr>
          <p:xfrm>
            <a:off x="3448" y="720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9" name="公式" r:id="rId12" imgW="0" imgH="0" progId="Equation.3">
                    <p:embed/>
                  </p:oleObj>
                </mc:Choice>
                <mc:Fallback>
                  <p:oleObj name="公式" r:id="rId12" imgW="0" imgH="0" progId="Equation.3">
                    <p:embed/>
                    <p:pic>
                      <p:nvPicPr>
                        <p:cNvPr id="43114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720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57" name="Object 117"/>
          <p:cNvGraphicFramePr>
            <a:graphicFrameLocks noChangeAspect="1"/>
          </p:cNvGraphicFramePr>
          <p:nvPr/>
        </p:nvGraphicFramePr>
        <p:xfrm>
          <a:off x="3276600" y="4800600"/>
          <a:ext cx="5181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公式" r:id="rId13" imgW="5181600" imgH="825500" progId="Equation.3">
                  <p:embed/>
                </p:oleObj>
              </mc:Choice>
              <mc:Fallback>
                <p:oleObj name="公式" r:id="rId13" imgW="5181600" imgH="825500" progId="Equation.3">
                  <p:embed/>
                  <p:pic>
                    <p:nvPicPr>
                      <p:cNvPr id="829557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00600"/>
                        <a:ext cx="5181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8" name="Object 118"/>
          <p:cNvGraphicFramePr>
            <a:graphicFrameLocks noChangeAspect="1"/>
          </p:cNvGraphicFramePr>
          <p:nvPr/>
        </p:nvGraphicFramePr>
        <p:xfrm>
          <a:off x="3276600" y="5791200"/>
          <a:ext cx="356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name="公式" r:id="rId15" imgW="3568700" imgH="825500" progId="Equation.3">
                  <p:embed/>
                </p:oleObj>
              </mc:Choice>
              <mc:Fallback>
                <p:oleObj name="公式" r:id="rId15" imgW="3568700" imgH="825500" progId="Equation.3">
                  <p:embed/>
                  <p:pic>
                    <p:nvPicPr>
                      <p:cNvPr id="829558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3568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9" name="Text Box 119"/>
          <p:cNvSpPr txBox="1">
            <a:spLocks noChangeArrowheads="1"/>
          </p:cNvSpPr>
          <p:nvPr/>
        </p:nvSpPr>
        <p:spPr bwMode="auto">
          <a:xfrm>
            <a:off x="2362200" y="586740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79817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2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ChangeArrowheads="1"/>
          </p:cNvSpPr>
          <p:nvPr/>
        </p:nvSpPr>
        <p:spPr bwMode="auto">
          <a:xfrm>
            <a:off x="2514600" y="4114800"/>
            <a:ext cx="7315200" cy="533400"/>
          </a:xfrm>
          <a:prstGeom prst="rect">
            <a:avLst/>
          </a:prstGeom>
          <a:solidFill>
            <a:srgbClr val="00FF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5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600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1295400"/>
          </a:xfrm>
          <a:prstGeom prst="rect">
            <a:avLst/>
          </a:prstGeom>
          <a:solidFill>
            <a:srgbClr val="00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981200" y="228601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续例  已知</a:t>
            </a:r>
            <a:r>
              <a:rPr lang="en-US" altLang="zh-CN">
                <a:solidFill>
                  <a:schemeClr val="bg1"/>
                </a:solidFill>
              </a:rPr>
              <a:t>10</a:t>
            </a:r>
            <a:r>
              <a:rPr lang="zh-CN" altLang="en-US">
                <a:solidFill>
                  <a:schemeClr val="bg1"/>
                </a:solidFill>
              </a:rPr>
              <a:t>件产品中有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件一等品</a:t>
            </a:r>
            <a:r>
              <a:rPr lang="en-US" altLang="zh-CN">
                <a:solidFill>
                  <a:schemeClr val="bg1"/>
                </a:solidFill>
              </a:rPr>
              <a:t>,5</a:t>
            </a:r>
            <a:r>
              <a:rPr lang="zh-CN" altLang="en-US">
                <a:solidFill>
                  <a:schemeClr val="bg1"/>
                </a:solidFill>
              </a:rPr>
              <a:t>件二等品</a:t>
            </a:r>
            <a:r>
              <a:rPr lang="en-US" altLang="zh-CN">
                <a:solidFill>
                  <a:schemeClr val="bg1"/>
                </a:solidFill>
              </a:rPr>
              <a:t>,2</a:t>
            </a:r>
            <a:r>
              <a:rPr lang="zh-CN" altLang="en-US">
                <a:solidFill>
                  <a:schemeClr val="bg1"/>
                </a:solidFill>
              </a:rPr>
              <a:t>件三等品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现从这批产品中任意抽出</a:t>
            </a:r>
            <a:r>
              <a:rPr lang="en-US" altLang="zh-CN">
                <a:solidFill>
                  <a:schemeClr val="bg1"/>
                </a:solidFill>
              </a:rPr>
              <a:t>4 </a:t>
            </a:r>
            <a:r>
              <a:rPr lang="zh-CN" altLang="en-US">
                <a:solidFill>
                  <a:schemeClr val="bg1"/>
                </a:solidFill>
              </a:rPr>
              <a:t>件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求其中一等品件数    及二等品件数   的联合分布列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8261350" y="7175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公式" r:id="rId5" imgW="276150" imgH="238081" progId="Equation.3">
                  <p:embed/>
                </p:oleObj>
              </mc:Choice>
              <mc:Fallback>
                <p:oleObj name="公式" r:id="rId5" imgW="276150" imgH="238081" progId="Equation.3">
                  <p:embed/>
                  <p:pic>
                    <p:nvPicPr>
                      <p:cNvPr id="44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7175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349500" y="10668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公式" r:id="rId7" imgW="209474" imgH="238081" progId="Equation.3">
                  <p:embed/>
                </p:oleObj>
              </mc:Choice>
              <mc:Fallback>
                <p:oleObj name="公式" r:id="rId7" imgW="209474" imgH="238081" progId="Equation.3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0668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2" name="Group 8"/>
          <p:cNvGraphicFramePr>
            <a:graphicFrameLocks noGrp="1"/>
          </p:cNvGraphicFramePr>
          <p:nvPr/>
        </p:nvGraphicFramePr>
        <p:xfrm>
          <a:off x="2514600" y="1828800"/>
          <a:ext cx="7315200" cy="2827338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097" name="Object 72"/>
          <p:cNvGraphicFramePr>
            <a:graphicFrameLocks noChangeAspect="1"/>
          </p:cNvGraphicFramePr>
          <p:nvPr/>
        </p:nvGraphicFramePr>
        <p:xfrm>
          <a:off x="9144000" y="19050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公式" r:id="rId9" imgW="323929" imgH="352533" progId="Equation.3">
                  <p:embed/>
                </p:oleObj>
              </mc:Choice>
              <mc:Fallback>
                <p:oleObj name="公式" r:id="rId9" imgW="323929" imgH="352533" progId="Equation.3">
                  <p:embed/>
                  <p:pic>
                    <p:nvPicPr>
                      <p:cNvPr id="44097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1905000"/>
                        <a:ext cx="35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8" name="Object 73"/>
          <p:cNvGraphicFramePr>
            <a:graphicFrameLocks noChangeAspect="1"/>
          </p:cNvGraphicFramePr>
          <p:nvPr/>
        </p:nvGraphicFramePr>
        <p:xfrm>
          <a:off x="2743200" y="41910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公式" r:id="rId11" imgW="352543" imgH="390594" progId="Equation.3">
                  <p:embed/>
                </p:oleObj>
              </mc:Choice>
              <mc:Fallback>
                <p:oleObj name="公式" r:id="rId11" imgW="352543" imgH="390594" progId="Equation.3">
                  <p:embed/>
                  <p:pic>
                    <p:nvPicPr>
                      <p:cNvPr id="44098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9" name="Object 74"/>
          <p:cNvGraphicFramePr>
            <a:graphicFrameLocks noChangeAspect="1"/>
          </p:cNvGraphicFramePr>
          <p:nvPr/>
        </p:nvGraphicFramePr>
        <p:xfrm>
          <a:off x="2546350" y="201295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公式" r:id="rId13" imgW="276150" imgH="238081" progId="Equation.3">
                  <p:embed/>
                </p:oleObj>
              </mc:Choice>
              <mc:Fallback>
                <p:oleObj name="公式" r:id="rId13" imgW="276150" imgH="238081" progId="Equation.3">
                  <p:embed/>
                  <p:pic>
                    <p:nvPicPr>
                      <p:cNvPr id="44099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01295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0" name="Object 75"/>
          <p:cNvGraphicFramePr>
            <a:graphicFrameLocks noChangeAspect="1"/>
          </p:cNvGraphicFramePr>
          <p:nvPr/>
        </p:nvGraphicFramePr>
        <p:xfrm>
          <a:off x="3111500" y="19050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公式" r:id="rId15" imgW="209474" imgH="238081" progId="Equation.3">
                  <p:embed/>
                </p:oleObj>
              </mc:Choice>
              <mc:Fallback>
                <p:oleObj name="公式" r:id="rId15" imgW="209474" imgH="238081" progId="Equation.3">
                  <p:embed/>
                  <p:pic>
                    <p:nvPicPr>
                      <p:cNvPr id="4410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19050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01" name="Text Box 76"/>
          <p:cNvSpPr txBox="1">
            <a:spLocks noChangeArrowheads="1"/>
          </p:cNvSpPr>
          <p:nvPr/>
        </p:nvSpPr>
        <p:spPr bwMode="auto">
          <a:xfrm>
            <a:off x="37338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02" name="Text Box 77"/>
          <p:cNvSpPr txBox="1">
            <a:spLocks noChangeArrowheads="1"/>
          </p:cNvSpPr>
          <p:nvPr/>
        </p:nvSpPr>
        <p:spPr bwMode="auto">
          <a:xfrm>
            <a:off x="37338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03" name="Text Box 78"/>
          <p:cNvSpPr txBox="1">
            <a:spLocks noChangeArrowheads="1"/>
          </p:cNvSpPr>
          <p:nvPr/>
        </p:nvSpPr>
        <p:spPr bwMode="auto">
          <a:xfrm>
            <a:off x="4800600" y="2286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04" name="Text Box 79"/>
          <p:cNvSpPr txBox="1">
            <a:spLocks noChangeArrowheads="1"/>
          </p:cNvSpPr>
          <p:nvPr/>
        </p:nvSpPr>
        <p:spPr bwMode="auto">
          <a:xfrm>
            <a:off x="8001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05" name="Text Box 80"/>
          <p:cNvSpPr txBox="1">
            <a:spLocks noChangeArrowheads="1"/>
          </p:cNvSpPr>
          <p:nvPr/>
        </p:nvSpPr>
        <p:spPr bwMode="auto">
          <a:xfrm>
            <a:off x="80010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06" name="Text Box 81"/>
          <p:cNvSpPr txBox="1">
            <a:spLocks noChangeArrowheads="1"/>
          </p:cNvSpPr>
          <p:nvPr/>
        </p:nvSpPr>
        <p:spPr bwMode="auto">
          <a:xfrm>
            <a:off x="8001000" y="2743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07" name="Text Box 82"/>
          <p:cNvSpPr txBox="1">
            <a:spLocks noChangeArrowheads="1"/>
          </p:cNvSpPr>
          <p:nvPr/>
        </p:nvSpPr>
        <p:spPr bwMode="auto">
          <a:xfrm>
            <a:off x="68580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08" name="Text Box 83"/>
          <p:cNvSpPr txBox="1">
            <a:spLocks noChangeArrowheads="1"/>
          </p:cNvSpPr>
          <p:nvPr/>
        </p:nvSpPr>
        <p:spPr bwMode="auto">
          <a:xfrm>
            <a:off x="685800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09" name="Text Box 84"/>
          <p:cNvSpPr txBox="1">
            <a:spLocks noChangeArrowheads="1"/>
          </p:cNvSpPr>
          <p:nvPr/>
        </p:nvSpPr>
        <p:spPr bwMode="auto">
          <a:xfrm>
            <a:off x="5791200" y="3657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</a:p>
        </p:txBody>
      </p:sp>
      <p:sp>
        <p:nvSpPr>
          <p:cNvPr id="44110" name="Text Box 85"/>
          <p:cNvSpPr txBox="1">
            <a:spLocks noChangeArrowheads="1"/>
          </p:cNvSpPr>
          <p:nvPr/>
        </p:nvSpPr>
        <p:spPr bwMode="auto">
          <a:xfrm>
            <a:off x="54864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10/210</a:t>
            </a:r>
          </a:p>
        </p:txBody>
      </p:sp>
      <p:sp>
        <p:nvSpPr>
          <p:cNvPr id="44111" name="Text Box 86"/>
          <p:cNvSpPr txBox="1">
            <a:spLocks noChangeArrowheads="1"/>
          </p:cNvSpPr>
          <p:nvPr/>
        </p:nvSpPr>
        <p:spPr bwMode="auto">
          <a:xfrm>
            <a:off x="65532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20/210</a:t>
            </a:r>
          </a:p>
        </p:txBody>
      </p:sp>
      <p:sp>
        <p:nvSpPr>
          <p:cNvPr id="44112" name="Text Box 87"/>
          <p:cNvSpPr txBox="1">
            <a:spLocks noChangeArrowheads="1"/>
          </p:cNvSpPr>
          <p:nvPr/>
        </p:nvSpPr>
        <p:spPr bwMode="auto">
          <a:xfrm>
            <a:off x="7772400" y="2286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44113" name="Text Box 88"/>
          <p:cNvSpPr txBox="1">
            <a:spLocks noChangeArrowheads="1"/>
          </p:cNvSpPr>
          <p:nvPr/>
        </p:nvSpPr>
        <p:spPr bwMode="auto">
          <a:xfrm>
            <a:off x="44196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15/210</a:t>
            </a:r>
          </a:p>
        </p:txBody>
      </p:sp>
      <p:sp>
        <p:nvSpPr>
          <p:cNvPr id="44114" name="Text Box 89"/>
          <p:cNvSpPr txBox="1">
            <a:spLocks noChangeArrowheads="1"/>
          </p:cNvSpPr>
          <p:nvPr/>
        </p:nvSpPr>
        <p:spPr bwMode="auto">
          <a:xfrm>
            <a:off x="54864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60/210</a:t>
            </a:r>
          </a:p>
        </p:txBody>
      </p:sp>
      <p:sp>
        <p:nvSpPr>
          <p:cNvPr id="44115" name="Text Box 90"/>
          <p:cNvSpPr txBox="1">
            <a:spLocks noChangeArrowheads="1"/>
          </p:cNvSpPr>
          <p:nvPr/>
        </p:nvSpPr>
        <p:spPr bwMode="auto">
          <a:xfrm>
            <a:off x="6553200" y="27432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44116" name="Text Box 91"/>
          <p:cNvSpPr txBox="1">
            <a:spLocks noChangeArrowheads="1"/>
          </p:cNvSpPr>
          <p:nvPr/>
        </p:nvSpPr>
        <p:spPr bwMode="auto">
          <a:xfrm>
            <a:off x="3505200" y="32004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3/210</a:t>
            </a:r>
          </a:p>
        </p:txBody>
      </p:sp>
      <p:sp>
        <p:nvSpPr>
          <p:cNvPr id="44117" name="Text Box 92"/>
          <p:cNvSpPr txBox="1">
            <a:spLocks noChangeArrowheads="1"/>
          </p:cNvSpPr>
          <p:nvPr/>
        </p:nvSpPr>
        <p:spPr bwMode="auto">
          <a:xfrm>
            <a:off x="35052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2/210</a:t>
            </a:r>
          </a:p>
        </p:txBody>
      </p:sp>
      <p:sp>
        <p:nvSpPr>
          <p:cNvPr id="44118" name="Text Box 93"/>
          <p:cNvSpPr txBox="1">
            <a:spLocks noChangeArrowheads="1"/>
          </p:cNvSpPr>
          <p:nvPr/>
        </p:nvSpPr>
        <p:spPr bwMode="auto">
          <a:xfrm>
            <a:off x="3505200" y="4191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44119" name="Text Box 94"/>
          <p:cNvSpPr txBox="1">
            <a:spLocks noChangeArrowheads="1"/>
          </p:cNvSpPr>
          <p:nvPr/>
        </p:nvSpPr>
        <p:spPr bwMode="auto">
          <a:xfrm>
            <a:off x="44196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44120" name="Text Box 95"/>
          <p:cNvSpPr txBox="1">
            <a:spLocks noChangeArrowheads="1"/>
          </p:cNvSpPr>
          <p:nvPr/>
        </p:nvSpPr>
        <p:spPr bwMode="auto">
          <a:xfrm>
            <a:off x="44958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44121" name="Text Box 96"/>
          <p:cNvSpPr txBox="1">
            <a:spLocks noChangeArrowheads="1"/>
          </p:cNvSpPr>
          <p:nvPr/>
        </p:nvSpPr>
        <p:spPr bwMode="auto">
          <a:xfrm>
            <a:off x="4419600" y="4191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44122" name="Text Box 97"/>
          <p:cNvSpPr txBox="1">
            <a:spLocks noChangeArrowheads="1"/>
          </p:cNvSpPr>
          <p:nvPr/>
        </p:nvSpPr>
        <p:spPr bwMode="auto">
          <a:xfrm>
            <a:off x="54864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30/210</a:t>
            </a:r>
          </a:p>
        </p:txBody>
      </p:sp>
      <p:sp>
        <p:nvSpPr>
          <p:cNvPr id="44123" name="Text Box 98"/>
          <p:cNvSpPr txBox="1">
            <a:spLocks noChangeArrowheads="1"/>
          </p:cNvSpPr>
          <p:nvPr/>
        </p:nvSpPr>
        <p:spPr bwMode="auto">
          <a:xfrm>
            <a:off x="5410200" y="41910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100/210</a:t>
            </a:r>
          </a:p>
        </p:txBody>
      </p:sp>
      <p:sp>
        <p:nvSpPr>
          <p:cNvPr id="44124" name="Text Box 99"/>
          <p:cNvSpPr txBox="1">
            <a:spLocks noChangeArrowheads="1"/>
          </p:cNvSpPr>
          <p:nvPr/>
        </p:nvSpPr>
        <p:spPr bwMode="auto">
          <a:xfrm>
            <a:off x="6553200" y="4191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50/210</a:t>
            </a:r>
          </a:p>
        </p:txBody>
      </p:sp>
      <p:sp>
        <p:nvSpPr>
          <p:cNvPr id="44125" name="Text Box 100"/>
          <p:cNvSpPr txBox="1">
            <a:spLocks noChangeArrowheads="1"/>
          </p:cNvSpPr>
          <p:nvPr/>
        </p:nvSpPr>
        <p:spPr bwMode="auto">
          <a:xfrm>
            <a:off x="7696200" y="41910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5/210</a:t>
            </a:r>
          </a:p>
        </p:txBody>
      </p:sp>
      <p:sp>
        <p:nvSpPr>
          <p:cNvPr id="44126" name="Text Box 101"/>
          <p:cNvSpPr txBox="1">
            <a:spLocks noChangeArrowheads="1"/>
          </p:cNvSpPr>
          <p:nvPr/>
        </p:nvSpPr>
        <p:spPr bwMode="auto">
          <a:xfrm>
            <a:off x="8763000" y="22860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35/210</a:t>
            </a:r>
          </a:p>
        </p:txBody>
      </p:sp>
      <p:sp>
        <p:nvSpPr>
          <p:cNvPr id="44127" name="Text Box 102"/>
          <p:cNvSpPr txBox="1">
            <a:spLocks noChangeArrowheads="1"/>
          </p:cNvSpPr>
          <p:nvPr/>
        </p:nvSpPr>
        <p:spPr bwMode="auto">
          <a:xfrm>
            <a:off x="8686800" y="2743200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105/210</a:t>
            </a:r>
          </a:p>
        </p:txBody>
      </p:sp>
      <p:sp>
        <p:nvSpPr>
          <p:cNvPr id="44128" name="Text Box 103"/>
          <p:cNvSpPr txBox="1">
            <a:spLocks noChangeArrowheads="1"/>
          </p:cNvSpPr>
          <p:nvPr/>
        </p:nvSpPr>
        <p:spPr bwMode="auto">
          <a:xfrm>
            <a:off x="8763000" y="320040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63/210</a:t>
            </a:r>
          </a:p>
        </p:txBody>
      </p:sp>
      <p:sp>
        <p:nvSpPr>
          <p:cNvPr id="44129" name="Text Box 104"/>
          <p:cNvSpPr txBox="1">
            <a:spLocks noChangeArrowheads="1"/>
          </p:cNvSpPr>
          <p:nvPr/>
        </p:nvSpPr>
        <p:spPr bwMode="auto">
          <a:xfrm>
            <a:off x="8839200" y="365760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7/210</a:t>
            </a:r>
          </a:p>
        </p:txBody>
      </p:sp>
      <p:sp>
        <p:nvSpPr>
          <p:cNvPr id="44130" name="Text Box 105"/>
          <p:cNvSpPr txBox="1">
            <a:spLocks noChangeArrowheads="1"/>
          </p:cNvSpPr>
          <p:nvPr/>
        </p:nvSpPr>
        <p:spPr bwMode="auto">
          <a:xfrm>
            <a:off x="9067800" y="4191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</a:p>
        </p:txBody>
      </p:sp>
      <p:sp>
        <p:nvSpPr>
          <p:cNvPr id="830574" name="Text Box 110"/>
          <p:cNvSpPr txBox="1">
            <a:spLocks noChangeArrowheads="1"/>
          </p:cNvSpPr>
          <p:nvPr/>
        </p:nvSpPr>
        <p:spPr bwMode="auto">
          <a:xfrm>
            <a:off x="2362201" y="4953001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同理</a:t>
            </a:r>
          </a:p>
        </p:txBody>
      </p:sp>
      <p:grpSp>
        <p:nvGrpSpPr>
          <p:cNvPr id="44132" name="Group 116"/>
          <p:cNvGrpSpPr>
            <a:grpSpLocks/>
          </p:cNvGrpSpPr>
          <p:nvPr/>
        </p:nvGrpSpPr>
        <p:grpSpPr bwMode="auto">
          <a:xfrm>
            <a:off x="4724400" y="990602"/>
            <a:ext cx="4718050" cy="461963"/>
            <a:chOff x="2016" y="624"/>
            <a:chExt cx="2972" cy="291"/>
          </a:xfrm>
        </p:grpSpPr>
        <p:sp>
          <p:nvSpPr>
            <p:cNvPr id="44136" name="Text Box 117"/>
            <p:cNvSpPr txBox="1">
              <a:spLocks noChangeArrowheads="1"/>
            </p:cNvSpPr>
            <p:nvPr/>
          </p:nvSpPr>
          <p:spPr bwMode="auto">
            <a:xfrm>
              <a:off x="2016" y="624"/>
              <a:ext cx="29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FF00"/>
                  </a:solidFill>
                </a:rPr>
                <a:t>求随机变量   </a:t>
              </a:r>
              <a:r>
                <a:rPr lang="en-US" altLang="zh-CN">
                  <a:solidFill>
                    <a:srgbClr val="FFFF00"/>
                  </a:solidFill>
                </a:rPr>
                <a:t>(</a:t>
              </a:r>
              <a:r>
                <a:rPr lang="zh-CN" altLang="en-US">
                  <a:solidFill>
                    <a:srgbClr val="FFFF00"/>
                  </a:solidFill>
                </a:rPr>
                <a:t>或    </a:t>
              </a:r>
              <a:r>
                <a:rPr lang="en-US" altLang="zh-CN">
                  <a:solidFill>
                    <a:srgbClr val="FFFF00"/>
                  </a:solidFill>
                </a:rPr>
                <a:t>)</a:t>
              </a:r>
              <a:r>
                <a:rPr lang="zh-CN" altLang="en-US">
                  <a:solidFill>
                    <a:srgbClr val="FFFF00"/>
                  </a:solidFill>
                </a:rPr>
                <a:t>的边缘分布列</a:t>
              </a:r>
              <a:r>
                <a:rPr lang="en-US" altLang="zh-CN">
                  <a:solidFill>
                    <a:srgbClr val="FFFF00"/>
                  </a:solidFill>
                </a:rPr>
                <a:t>.</a:t>
              </a:r>
            </a:p>
          </p:txBody>
        </p:sp>
        <p:graphicFrame>
          <p:nvGraphicFramePr>
            <p:cNvPr id="44137" name="Object 118"/>
            <p:cNvGraphicFramePr>
              <a:graphicFrameLocks noChangeAspect="1"/>
            </p:cNvGraphicFramePr>
            <p:nvPr/>
          </p:nvGraphicFramePr>
          <p:xfrm>
            <a:off x="2996" y="692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2" name="公式" r:id="rId17" imgW="276150" imgH="238081" progId="Equation.3">
                    <p:embed/>
                  </p:oleObj>
                </mc:Choice>
                <mc:Fallback>
                  <p:oleObj name="公式" r:id="rId17" imgW="276150" imgH="238081" progId="Equation.3">
                    <p:embed/>
                    <p:pic>
                      <p:nvPicPr>
                        <p:cNvPr id="44137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692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38" name="Object 119"/>
            <p:cNvGraphicFramePr>
              <a:graphicFrameLocks noChangeAspect="1"/>
            </p:cNvGraphicFramePr>
            <p:nvPr/>
          </p:nvGraphicFramePr>
          <p:xfrm>
            <a:off x="3448" y="720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" name="公式" r:id="rId19" imgW="209474" imgH="238081" progId="Equation.3">
                    <p:embed/>
                  </p:oleObj>
                </mc:Choice>
                <mc:Fallback>
                  <p:oleObj name="公式" r:id="rId19" imgW="209474" imgH="238081" progId="Equation.3">
                    <p:embed/>
                    <p:pic>
                      <p:nvPicPr>
                        <p:cNvPr id="44138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720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0584" name="Object 120"/>
          <p:cNvGraphicFramePr>
            <a:graphicFrameLocks noChangeAspect="1"/>
          </p:cNvGraphicFramePr>
          <p:nvPr/>
        </p:nvGraphicFramePr>
        <p:xfrm>
          <a:off x="3276600" y="4800600"/>
          <a:ext cx="6184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公式" r:id="rId21" imgW="6184900" imgH="825500" progId="Equation.3">
                  <p:embed/>
                </p:oleObj>
              </mc:Choice>
              <mc:Fallback>
                <p:oleObj name="公式" r:id="rId21" imgW="6184900" imgH="825500" progId="Equation.3">
                  <p:embed/>
                  <p:pic>
                    <p:nvPicPr>
                      <p:cNvPr id="830584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00600"/>
                        <a:ext cx="6184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585" name="Object 121"/>
          <p:cNvGraphicFramePr>
            <a:graphicFrameLocks noChangeAspect="1"/>
          </p:cNvGraphicFramePr>
          <p:nvPr/>
        </p:nvGraphicFramePr>
        <p:xfrm>
          <a:off x="3276600" y="5791200"/>
          <a:ext cx="4889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公式" r:id="rId23" imgW="4889500" imgH="825500" progId="Equation.3">
                  <p:embed/>
                </p:oleObj>
              </mc:Choice>
              <mc:Fallback>
                <p:oleObj name="公式" r:id="rId23" imgW="4889500" imgH="825500" progId="Equation.3">
                  <p:embed/>
                  <p:pic>
                    <p:nvPicPr>
                      <p:cNvPr id="830585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4889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586" name="Text Box 122"/>
          <p:cNvSpPr txBox="1">
            <a:spLocks noChangeArrowheads="1"/>
          </p:cNvSpPr>
          <p:nvPr/>
        </p:nvSpPr>
        <p:spPr bwMode="auto">
          <a:xfrm>
            <a:off x="2362200" y="5867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3730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0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0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0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3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83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6" grpId="0" animBg="1"/>
      <p:bldP spid="830574" grpId="0"/>
      <p:bldP spid="8305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1981200" y="575243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三、二维连续型随机变量的边缘分布</a:t>
            </a:r>
          </a:p>
        </p:txBody>
      </p:sp>
      <p:grpSp>
        <p:nvGrpSpPr>
          <p:cNvPr id="866312" name="Group 8"/>
          <p:cNvGrpSpPr>
            <a:grpSpLocks/>
          </p:cNvGrpSpPr>
          <p:nvPr/>
        </p:nvGrpSpPr>
        <p:grpSpPr bwMode="auto">
          <a:xfrm>
            <a:off x="2514601" y="1143003"/>
            <a:ext cx="7985125" cy="461963"/>
            <a:chOff x="662" y="1274"/>
            <a:chExt cx="5030" cy="291"/>
          </a:xfrm>
        </p:grpSpPr>
        <p:sp>
          <p:nvSpPr>
            <p:cNvPr id="45079" name="Text Box 5"/>
            <p:cNvSpPr txBox="1">
              <a:spLocks noChangeArrowheads="1"/>
            </p:cNvSpPr>
            <p:nvPr/>
          </p:nvSpPr>
          <p:spPr bwMode="auto">
            <a:xfrm>
              <a:off x="662" y="1274"/>
              <a:ext cx="50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设二维连续型随机变量           的联合分布函数为             </a:t>
              </a:r>
              <a:r>
                <a:rPr lang="en-US" altLang="zh-CN" dirty="0"/>
                <a:t>,    </a:t>
              </a:r>
            </a:p>
          </p:txBody>
        </p:sp>
        <p:graphicFrame>
          <p:nvGraphicFramePr>
            <p:cNvPr id="45080" name="Object 6"/>
            <p:cNvGraphicFramePr>
              <a:graphicFrameLocks noChangeAspect="1"/>
            </p:cNvGraphicFramePr>
            <p:nvPr/>
          </p:nvGraphicFramePr>
          <p:xfrm>
            <a:off x="2640" y="1344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8" name="公式" r:id="rId4" imgW="837836" imgH="342751" progId="Equation.3">
                    <p:embed/>
                  </p:oleObj>
                </mc:Choice>
                <mc:Fallback>
                  <p:oleObj name="公式" r:id="rId4" imgW="837836" imgH="342751" progId="Equation.3">
                    <p:embed/>
                    <p:pic>
                      <p:nvPicPr>
                        <p:cNvPr id="4508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344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7"/>
            <p:cNvGraphicFramePr>
              <a:graphicFrameLocks noChangeAspect="1"/>
            </p:cNvGraphicFramePr>
            <p:nvPr/>
          </p:nvGraphicFramePr>
          <p:xfrm>
            <a:off x="4704" y="1344"/>
            <a:ext cx="6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9" name="公式" r:id="rId6" imgW="990170" imgH="342751" progId="Equation.3">
                    <p:embed/>
                  </p:oleObj>
                </mc:Choice>
                <mc:Fallback>
                  <p:oleObj name="公式" r:id="rId6" imgW="990170" imgH="342751" progId="Equation.3">
                    <p:embed/>
                    <p:pic>
                      <p:nvPicPr>
                        <p:cNvPr id="4508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344"/>
                          <a:ext cx="6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6315" name="Group 11"/>
          <p:cNvGrpSpPr>
            <a:grpSpLocks/>
          </p:cNvGrpSpPr>
          <p:nvPr/>
        </p:nvGrpSpPr>
        <p:grpSpPr bwMode="auto">
          <a:xfrm>
            <a:off x="1981200" y="1600203"/>
            <a:ext cx="4356100" cy="461963"/>
            <a:chOff x="288" y="1344"/>
            <a:chExt cx="2744" cy="291"/>
          </a:xfrm>
        </p:grpSpPr>
        <p:sp>
          <p:nvSpPr>
            <p:cNvPr id="45077" name="Rectangle 9"/>
            <p:cNvSpPr>
              <a:spLocks noChangeArrowheads="1"/>
            </p:cNvSpPr>
            <p:nvPr/>
          </p:nvSpPr>
          <p:spPr bwMode="auto">
            <a:xfrm>
              <a:off x="288" y="1344"/>
              <a:ext cx="27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联合概率密度函数为             。 </a:t>
              </a:r>
            </a:p>
          </p:txBody>
        </p:sp>
        <p:graphicFrame>
          <p:nvGraphicFramePr>
            <p:cNvPr id="45078" name="Object 10"/>
            <p:cNvGraphicFramePr>
              <a:graphicFrameLocks noChangeAspect="1"/>
            </p:cNvGraphicFramePr>
            <p:nvPr/>
          </p:nvGraphicFramePr>
          <p:xfrm>
            <a:off x="2064" y="1392"/>
            <a:ext cx="6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0" name="公式" r:id="rId8" imgW="977476" imgH="342751" progId="Equation.3">
                    <p:embed/>
                  </p:oleObj>
                </mc:Choice>
                <mc:Fallback>
                  <p:oleObj name="公式" r:id="rId8" imgW="977476" imgH="342751" progId="Equation.3">
                    <p:embed/>
                    <p:pic>
                      <p:nvPicPr>
                        <p:cNvPr id="4507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392"/>
                          <a:ext cx="6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6316" name="Text Box 12"/>
          <p:cNvSpPr txBox="1">
            <a:spLocks noChangeArrowheads="1"/>
          </p:cNvSpPr>
          <p:nvPr/>
        </p:nvSpPr>
        <p:spPr bwMode="auto">
          <a:xfrm>
            <a:off x="2438401" y="2057401"/>
            <a:ext cx="45656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于是，随机变量</a:t>
            </a:r>
            <a:r>
              <a:rPr lang="en-US" altLang="zh-CN" i="1"/>
              <a:t>X</a:t>
            </a:r>
            <a:r>
              <a:rPr lang="zh-CN" altLang="en-US"/>
              <a:t>的分布函数为  </a:t>
            </a:r>
          </a:p>
        </p:txBody>
      </p:sp>
      <p:graphicFrame>
        <p:nvGraphicFramePr>
          <p:cNvPr id="866317" name="Object 13"/>
          <p:cNvGraphicFramePr>
            <a:graphicFrameLocks noChangeAspect="1"/>
          </p:cNvGraphicFramePr>
          <p:nvPr/>
        </p:nvGraphicFramePr>
        <p:xfrm>
          <a:off x="2667000" y="2590800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公式" r:id="rId10" imgW="838200" imgH="368300" progId="Equation.3">
                  <p:embed/>
                </p:oleObj>
              </mc:Choice>
              <mc:Fallback>
                <p:oleObj name="公式" r:id="rId10" imgW="838200" imgH="368300" progId="Equation.3">
                  <p:embed/>
                  <p:pic>
                    <p:nvPicPr>
                      <p:cNvPr id="8663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20" name="Object 16"/>
          <p:cNvGraphicFramePr>
            <a:graphicFrameLocks noChangeAspect="1"/>
          </p:cNvGraphicFramePr>
          <p:nvPr/>
        </p:nvGraphicFramePr>
        <p:xfrm>
          <a:off x="3581400" y="2667000"/>
          <a:ext cx="1422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公式" r:id="rId12" imgW="1422400" imgH="342900" progId="Equation.3">
                  <p:embed/>
                </p:oleObj>
              </mc:Choice>
              <mc:Fallback>
                <p:oleObj name="公式" r:id="rId12" imgW="1422400" imgH="342900" progId="Equation.3">
                  <p:embed/>
                  <p:pic>
                    <p:nvPicPr>
                      <p:cNvPr id="8663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667000"/>
                        <a:ext cx="1422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21" name="Object 17"/>
          <p:cNvGraphicFramePr>
            <a:graphicFrameLocks noChangeAspect="1"/>
          </p:cNvGraphicFramePr>
          <p:nvPr/>
        </p:nvGraphicFramePr>
        <p:xfrm>
          <a:off x="5029200" y="2514600"/>
          <a:ext cx="2781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公式" r:id="rId14" imgW="2752857" imgH="571449" progId="Equation.3">
                  <p:embed/>
                </p:oleObj>
              </mc:Choice>
              <mc:Fallback>
                <p:oleObj name="公式" r:id="rId14" imgW="2752857" imgH="571449" progId="Equation.3">
                  <p:embed/>
                  <p:pic>
                    <p:nvPicPr>
                      <p:cNvPr id="8663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0"/>
                        <a:ext cx="2781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6322" name="Text Box 18"/>
          <p:cNvSpPr txBox="1">
            <a:spLocks noChangeArrowheads="1"/>
          </p:cNvSpPr>
          <p:nvPr/>
        </p:nvSpPr>
        <p:spPr bwMode="auto">
          <a:xfrm>
            <a:off x="2209800" y="3352801"/>
            <a:ext cx="26324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得</a:t>
            </a:r>
            <a:r>
              <a:rPr lang="en-US" altLang="zh-CN" i="1"/>
              <a:t>X</a:t>
            </a:r>
            <a:r>
              <a:rPr lang="zh-CN" altLang="en-US"/>
              <a:t>的密度函数为 </a:t>
            </a:r>
          </a:p>
        </p:txBody>
      </p:sp>
      <p:sp>
        <p:nvSpPr>
          <p:cNvPr id="866324" name="Rectangle 20"/>
          <p:cNvSpPr>
            <a:spLocks noChangeArrowheads="1"/>
          </p:cNvSpPr>
          <p:nvPr/>
        </p:nvSpPr>
        <p:spPr bwMode="auto">
          <a:xfrm>
            <a:off x="4876800" y="3276600"/>
            <a:ext cx="3429000" cy="914400"/>
          </a:xfrm>
          <a:prstGeom prst="rect">
            <a:avLst/>
          </a:prstGeom>
          <a:solidFill>
            <a:srgbClr val="FF0000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66325" name="Object 21"/>
          <p:cNvGraphicFramePr>
            <a:graphicFrameLocks noChangeAspect="1"/>
          </p:cNvGraphicFramePr>
          <p:nvPr/>
        </p:nvGraphicFramePr>
        <p:xfrm>
          <a:off x="5226050" y="3429000"/>
          <a:ext cx="275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公式" r:id="rId16" imgW="2724243" imgH="571449" progId="Equation.3">
                  <p:embed/>
                </p:oleObj>
              </mc:Choice>
              <mc:Fallback>
                <p:oleObj name="公式" r:id="rId16" imgW="2724243" imgH="571449" progId="Equation.3">
                  <p:embed/>
                  <p:pic>
                    <p:nvPicPr>
                      <p:cNvPr id="8663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429000"/>
                        <a:ext cx="275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6326" name="Text Box 22"/>
          <p:cNvSpPr txBox="1">
            <a:spLocks noChangeArrowheads="1"/>
          </p:cNvSpPr>
          <p:nvPr/>
        </p:nvSpPr>
        <p:spPr bwMode="auto">
          <a:xfrm>
            <a:off x="2209800" y="4419601"/>
            <a:ext cx="47804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同理可得随机变量</a:t>
            </a:r>
            <a:r>
              <a:rPr lang="en-US" altLang="zh-CN" i="1"/>
              <a:t>Y</a:t>
            </a:r>
            <a:r>
              <a:rPr lang="zh-CN" altLang="en-US"/>
              <a:t>的分布函数为 </a:t>
            </a:r>
          </a:p>
        </p:txBody>
      </p:sp>
      <p:graphicFrame>
        <p:nvGraphicFramePr>
          <p:cNvPr id="866327" name="Object 23"/>
          <p:cNvGraphicFramePr>
            <a:graphicFrameLocks noChangeAspect="1"/>
          </p:cNvGraphicFramePr>
          <p:nvPr/>
        </p:nvGraphicFramePr>
        <p:xfrm>
          <a:off x="2844800" y="5029200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公式" r:id="rId18" imgW="787400" imgH="368300" progId="Equation.3">
                  <p:embed/>
                </p:oleObj>
              </mc:Choice>
              <mc:Fallback>
                <p:oleObj name="公式" r:id="rId18" imgW="787400" imgH="368300" progId="Equation.3">
                  <p:embed/>
                  <p:pic>
                    <p:nvPicPr>
                      <p:cNvPr id="8663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029200"/>
                        <a:ext cx="78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28" name="Object 24"/>
          <p:cNvGraphicFramePr>
            <a:graphicFrameLocks noChangeAspect="1"/>
          </p:cNvGraphicFramePr>
          <p:nvPr/>
        </p:nvGraphicFramePr>
        <p:xfrm>
          <a:off x="3721100" y="5105400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公式" r:id="rId20" imgW="1447172" imgH="342751" progId="Equation.3">
                  <p:embed/>
                </p:oleObj>
              </mc:Choice>
              <mc:Fallback>
                <p:oleObj name="公式" r:id="rId20" imgW="1447172" imgH="342751" progId="Equation.3">
                  <p:embed/>
                  <p:pic>
                    <p:nvPicPr>
                      <p:cNvPr id="8663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105400"/>
                        <a:ext cx="144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6329" name="Object 25"/>
          <p:cNvGraphicFramePr>
            <a:graphicFrameLocks noChangeAspect="1"/>
          </p:cNvGraphicFramePr>
          <p:nvPr/>
        </p:nvGraphicFramePr>
        <p:xfrm>
          <a:off x="5181600" y="4953000"/>
          <a:ext cx="2781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公式" r:id="rId22" imgW="2752857" imgH="571449" progId="Equation.3">
                  <p:embed/>
                </p:oleObj>
              </mc:Choice>
              <mc:Fallback>
                <p:oleObj name="公式" r:id="rId22" imgW="2752857" imgH="571449" progId="Equation.3">
                  <p:embed/>
                  <p:pic>
                    <p:nvPicPr>
                      <p:cNvPr id="8663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53000"/>
                        <a:ext cx="2781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6330" name="Text Box 26"/>
          <p:cNvSpPr txBox="1">
            <a:spLocks noChangeArrowheads="1"/>
          </p:cNvSpPr>
          <p:nvPr/>
        </p:nvSpPr>
        <p:spPr bwMode="auto">
          <a:xfrm>
            <a:off x="2286000" y="5791201"/>
            <a:ext cx="18085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密度函数为 </a:t>
            </a:r>
          </a:p>
        </p:txBody>
      </p:sp>
      <p:sp>
        <p:nvSpPr>
          <p:cNvPr id="866331" name="Rectangle 27"/>
          <p:cNvSpPr>
            <a:spLocks noChangeArrowheads="1"/>
          </p:cNvSpPr>
          <p:nvPr/>
        </p:nvSpPr>
        <p:spPr bwMode="auto">
          <a:xfrm>
            <a:off x="4267200" y="5715000"/>
            <a:ext cx="3429000" cy="914400"/>
          </a:xfrm>
          <a:prstGeom prst="rect">
            <a:avLst/>
          </a:prstGeom>
          <a:solidFill>
            <a:srgbClr val="FF0000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66332" name="Object 28"/>
          <p:cNvGraphicFramePr>
            <a:graphicFrameLocks noChangeAspect="1"/>
          </p:cNvGraphicFramePr>
          <p:nvPr/>
        </p:nvGraphicFramePr>
        <p:xfrm>
          <a:off x="4641850" y="5867400"/>
          <a:ext cx="2730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公式" r:id="rId24" imgW="2705077" imgH="571449" progId="Equation.3">
                  <p:embed/>
                </p:oleObj>
              </mc:Choice>
              <mc:Fallback>
                <p:oleObj name="公式" r:id="rId24" imgW="2705077" imgH="571449" progId="Equation.3">
                  <p:embed/>
                  <p:pic>
                    <p:nvPicPr>
                      <p:cNvPr id="8663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5867400"/>
                        <a:ext cx="2730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6333" name="AutoShape 29"/>
          <p:cNvSpPr>
            <a:spLocks noChangeArrowheads="1"/>
          </p:cNvSpPr>
          <p:nvPr/>
        </p:nvSpPr>
        <p:spPr bwMode="auto">
          <a:xfrm>
            <a:off x="8458200" y="1828800"/>
            <a:ext cx="2209800" cy="1219200"/>
          </a:xfrm>
          <a:prstGeom prst="wedgeRectCallout">
            <a:avLst>
              <a:gd name="adj1" fmla="val -63648"/>
              <a:gd name="adj2" fmla="val 62111"/>
            </a:avLst>
          </a:prstGeom>
          <a:solidFill>
            <a:srgbClr val="CCFFFF"/>
          </a:solidFill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/>
              <a:t>二维随机变量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关于</a:t>
            </a:r>
            <a:r>
              <a:rPr lang="en-US" altLang="zh-CN" i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zh-CN" altLang="en-US"/>
              <a:t>的</a:t>
            </a: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边缘概率密度</a:t>
            </a:r>
          </a:p>
        </p:txBody>
      </p:sp>
      <p:sp>
        <p:nvSpPr>
          <p:cNvPr id="866334" name="AutoShape 30"/>
          <p:cNvSpPr>
            <a:spLocks noChangeArrowheads="1"/>
          </p:cNvSpPr>
          <p:nvPr/>
        </p:nvSpPr>
        <p:spPr bwMode="auto">
          <a:xfrm>
            <a:off x="8229600" y="4648200"/>
            <a:ext cx="2209800" cy="1219200"/>
          </a:xfrm>
          <a:prstGeom prst="wedgeRectCallout">
            <a:avLst>
              <a:gd name="adj1" fmla="val -73347"/>
              <a:gd name="adj2" fmla="val 42190"/>
            </a:avLst>
          </a:prstGeom>
          <a:solidFill>
            <a:srgbClr val="CCFFFF"/>
          </a:solidFill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/>
              <a:t>二维随机变量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关于</a:t>
            </a:r>
            <a:r>
              <a:rPr lang="en-US" altLang="zh-CN" i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zh-CN" altLang="en-US"/>
              <a:t>的</a:t>
            </a: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边缘概率密度</a:t>
            </a:r>
          </a:p>
        </p:txBody>
      </p:sp>
    </p:spTree>
    <p:extLst>
      <p:ext uri="{BB962C8B-B14F-4D97-AF65-F5344CB8AC3E}">
        <p14:creationId xmlns:p14="http://schemas.microsoft.com/office/powerpoint/2010/main" val="3137630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6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6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6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6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66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66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6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663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6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6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6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66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8663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8663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8663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66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6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6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66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6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6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6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66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66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8663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8663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8663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6316" grpId="0"/>
      <p:bldP spid="866322" grpId="0"/>
      <p:bldP spid="866324" grpId="0" animBg="1"/>
      <p:bldP spid="866326" grpId="0"/>
      <p:bldP spid="866330" grpId="0"/>
      <p:bldP spid="866331" grpId="0" animBg="1"/>
      <p:bldP spid="866333" grpId="0" animBg="1"/>
      <p:bldP spid="8663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3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4564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2133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1830388" y="265113"/>
            <a:ext cx="533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  </a:t>
            </a:r>
            <a:r>
              <a:rPr lang="zh-CN" altLang="en-US">
                <a:solidFill>
                  <a:srgbClr val="FFFF00"/>
                </a:solidFill>
              </a:rPr>
              <a:t>已知二维随机变量          的密度为</a:t>
            </a:r>
          </a:p>
        </p:txBody>
      </p:sp>
      <p:graphicFrame>
        <p:nvGraphicFramePr>
          <p:cNvPr id="46085" name="Object 6"/>
          <p:cNvGraphicFramePr>
            <a:graphicFrameLocks noChangeAspect="1"/>
          </p:cNvGraphicFramePr>
          <p:nvPr/>
        </p:nvGraphicFramePr>
        <p:xfrm>
          <a:off x="4954588" y="3175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460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175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7"/>
          <p:cNvGraphicFramePr>
            <a:graphicFrameLocks noChangeAspect="1"/>
          </p:cNvGraphicFramePr>
          <p:nvPr/>
        </p:nvGraphicFramePr>
        <p:xfrm>
          <a:off x="3124200" y="762000"/>
          <a:ext cx="463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公式" r:id="rId6" imgW="4610050" imgH="876204" progId="Equation.3">
                  <p:embed/>
                </p:oleObj>
              </mc:Choice>
              <mc:Fallback>
                <p:oleObj name="公式" r:id="rId6" imgW="4610050" imgH="876204" progId="Equation.3">
                  <p:embed/>
                  <p:pic>
                    <p:nvPicPr>
                      <p:cNvPr id="460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762000"/>
                        <a:ext cx="463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2209800" y="17526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分别求出     及     的边缘概率密度。</a:t>
            </a:r>
          </a:p>
        </p:txBody>
      </p:sp>
      <p:graphicFrame>
        <p:nvGraphicFramePr>
          <p:cNvPr id="46088" name="Object 9"/>
          <p:cNvGraphicFramePr>
            <a:graphicFrameLocks noChangeAspect="1"/>
          </p:cNvGraphicFramePr>
          <p:nvPr/>
        </p:nvGraphicFramePr>
        <p:xfrm>
          <a:off x="3552825" y="1908175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公式" r:id="rId8" imgW="276150" imgH="238081" progId="Equation.3">
                  <p:embed/>
                </p:oleObj>
              </mc:Choice>
              <mc:Fallback>
                <p:oleObj name="公式" r:id="rId8" imgW="276150" imgH="238081" progId="Equation.3">
                  <p:embed/>
                  <p:pic>
                    <p:nvPicPr>
                      <p:cNvPr id="4608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1908175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10"/>
          <p:cNvGraphicFramePr>
            <a:graphicFrameLocks noChangeAspect="1"/>
          </p:cNvGraphicFramePr>
          <p:nvPr/>
        </p:nvGraphicFramePr>
        <p:xfrm>
          <a:off x="4305300" y="1876425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公式" r:id="rId10" imgW="209474" imgH="238081" progId="Equation.3">
                  <p:embed/>
                </p:oleObj>
              </mc:Choice>
              <mc:Fallback>
                <p:oleObj name="公式" r:id="rId10" imgW="209474" imgH="238081" progId="Equation.3">
                  <p:embed/>
                  <p:pic>
                    <p:nvPicPr>
                      <p:cNvPr id="4608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876425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71" name="Text Box 11"/>
          <p:cNvSpPr txBox="1">
            <a:spLocks noChangeArrowheads="1"/>
          </p:cNvSpPr>
          <p:nvPr/>
        </p:nvSpPr>
        <p:spPr bwMode="auto">
          <a:xfrm>
            <a:off x="2065339" y="2644776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解：</a:t>
            </a:r>
          </a:p>
        </p:txBody>
      </p:sp>
      <p:graphicFrame>
        <p:nvGraphicFramePr>
          <p:cNvPr id="834572" name="Object 12"/>
          <p:cNvGraphicFramePr>
            <a:graphicFrameLocks noChangeAspect="1"/>
          </p:cNvGraphicFramePr>
          <p:nvPr/>
        </p:nvGraphicFramePr>
        <p:xfrm>
          <a:off x="4013200" y="2565400"/>
          <a:ext cx="2755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公式" r:id="rId12" imgW="2755900" imgH="596900" progId="Equation.3">
                  <p:embed/>
                </p:oleObj>
              </mc:Choice>
              <mc:Fallback>
                <p:oleObj name="公式" r:id="rId12" imgW="2755900" imgH="596900" progId="Equation.3">
                  <p:embed/>
                  <p:pic>
                    <p:nvPicPr>
                      <p:cNvPr id="8345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565400"/>
                        <a:ext cx="2755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73" name="Text Box 13"/>
          <p:cNvSpPr txBox="1">
            <a:spLocks noChangeArrowheads="1"/>
          </p:cNvSpPr>
          <p:nvPr/>
        </p:nvSpPr>
        <p:spPr bwMode="auto">
          <a:xfrm>
            <a:off x="2012950" y="3294063"/>
            <a:ext cx="111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pSp>
        <p:nvGrpSpPr>
          <p:cNvPr id="834574" name="Group 14"/>
          <p:cNvGrpSpPr>
            <a:grpSpLocks/>
          </p:cNvGrpSpPr>
          <p:nvPr/>
        </p:nvGrpSpPr>
        <p:grpSpPr bwMode="auto">
          <a:xfrm>
            <a:off x="2805114" y="3294063"/>
            <a:ext cx="2681287" cy="457200"/>
            <a:chOff x="807" y="2075"/>
            <a:chExt cx="1689" cy="288"/>
          </a:xfrm>
        </p:grpSpPr>
        <p:sp>
          <p:nvSpPr>
            <p:cNvPr id="46120" name="Text Box 15"/>
            <p:cNvSpPr txBox="1">
              <a:spLocks noChangeArrowheads="1"/>
            </p:cNvSpPr>
            <p:nvPr/>
          </p:nvSpPr>
          <p:spPr bwMode="auto">
            <a:xfrm>
              <a:off x="807" y="2075"/>
              <a:ext cx="16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     时，有</a:t>
              </a:r>
            </a:p>
          </p:txBody>
        </p:sp>
        <p:graphicFrame>
          <p:nvGraphicFramePr>
            <p:cNvPr id="46121" name="Object 16"/>
            <p:cNvGraphicFramePr>
              <a:graphicFrameLocks noChangeAspect="1"/>
            </p:cNvGraphicFramePr>
            <p:nvPr/>
          </p:nvGraphicFramePr>
          <p:xfrm>
            <a:off x="1034" y="2120"/>
            <a:ext cx="6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" name="公式" r:id="rId14" imgW="1054100" imgH="330200" progId="Equation.3">
                    <p:embed/>
                  </p:oleObj>
                </mc:Choice>
                <mc:Fallback>
                  <p:oleObj name="公式" r:id="rId14" imgW="1054100" imgH="330200" progId="Equation.3">
                    <p:embed/>
                    <p:pic>
                      <p:nvPicPr>
                        <p:cNvPr id="4612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" y="2120"/>
                          <a:ext cx="6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4577" name="Object 17"/>
          <p:cNvGraphicFramePr>
            <a:graphicFrameLocks noChangeAspect="1"/>
          </p:cNvGraphicFramePr>
          <p:nvPr/>
        </p:nvGraphicFramePr>
        <p:xfrm>
          <a:off x="2882900" y="3778250"/>
          <a:ext cx="223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公式" r:id="rId16" imgW="2235200" imgH="609600" progId="Equation.3">
                  <p:embed/>
                </p:oleObj>
              </mc:Choice>
              <mc:Fallback>
                <p:oleObj name="公式" r:id="rId16" imgW="2235200" imgH="609600" progId="Equation.3">
                  <p:embed/>
                  <p:pic>
                    <p:nvPicPr>
                      <p:cNvPr id="8345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778250"/>
                        <a:ext cx="223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78" name="Object 18"/>
          <p:cNvGraphicFramePr>
            <a:graphicFrameLocks noChangeAspect="1"/>
          </p:cNvGraphicFramePr>
          <p:nvPr/>
        </p:nvGraphicFramePr>
        <p:xfrm>
          <a:off x="5181600" y="3657600"/>
          <a:ext cx="1485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公式" r:id="rId18" imgW="1485255" imgH="774364" progId="Equation.3">
                  <p:embed/>
                </p:oleObj>
              </mc:Choice>
              <mc:Fallback>
                <p:oleObj name="公式" r:id="rId18" imgW="1485255" imgH="774364" progId="Equation.3">
                  <p:embed/>
                  <p:pic>
                    <p:nvPicPr>
                      <p:cNvPr id="8345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485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4579" name="Object 19"/>
          <p:cNvGraphicFramePr>
            <a:graphicFrameLocks noChangeAspect="1"/>
          </p:cNvGraphicFramePr>
          <p:nvPr/>
        </p:nvGraphicFramePr>
        <p:xfrm>
          <a:off x="3657600" y="4419600"/>
          <a:ext cx="1371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公式" r:id="rId20" imgW="1371600" imgH="368300" progId="Equation.3">
                  <p:embed/>
                </p:oleObj>
              </mc:Choice>
              <mc:Fallback>
                <p:oleObj name="公式" r:id="rId20" imgW="1371600" imgH="368300" progId="Equation.3">
                  <p:embed/>
                  <p:pic>
                    <p:nvPicPr>
                      <p:cNvPr id="8345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9600"/>
                        <a:ext cx="1371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2057400" y="48768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grpSp>
        <p:nvGrpSpPr>
          <p:cNvPr id="834581" name="Group 21"/>
          <p:cNvGrpSpPr>
            <a:grpSpLocks/>
          </p:cNvGrpSpPr>
          <p:nvPr/>
        </p:nvGrpSpPr>
        <p:grpSpPr bwMode="auto">
          <a:xfrm>
            <a:off x="2825750" y="4910138"/>
            <a:ext cx="2660650" cy="457200"/>
            <a:chOff x="820" y="3093"/>
            <a:chExt cx="1676" cy="288"/>
          </a:xfrm>
        </p:grpSpPr>
        <p:sp>
          <p:nvSpPr>
            <p:cNvPr id="46118" name="Text Box 22"/>
            <p:cNvSpPr txBox="1">
              <a:spLocks noChangeArrowheads="1"/>
            </p:cNvSpPr>
            <p:nvPr/>
          </p:nvSpPr>
          <p:spPr bwMode="auto">
            <a:xfrm>
              <a:off x="820" y="3093"/>
              <a:ext cx="16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               时，有</a:t>
              </a:r>
            </a:p>
          </p:txBody>
        </p:sp>
        <p:graphicFrame>
          <p:nvGraphicFramePr>
            <p:cNvPr id="46119" name="Object 23"/>
            <p:cNvGraphicFramePr>
              <a:graphicFrameLocks noChangeAspect="1"/>
            </p:cNvGraphicFramePr>
            <p:nvPr/>
          </p:nvGraphicFramePr>
          <p:xfrm>
            <a:off x="1056" y="3120"/>
            <a:ext cx="6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" name="公式" r:id="rId22" imgW="1054100" imgH="330200" progId="Equation.3">
                    <p:embed/>
                  </p:oleObj>
                </mc:Choice>
                <mc:Fallback>
                  <p:oleObj name="公式" r:id="rId22" imgW="1054100" imgH="330200" progId="Equation.3">
                    <p:embed/>
                    <p:pic>
                      <p:nvPicPr>
                        <p:cNvPr id="4611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20"/>
                          <a:ext cx="6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4584" name="Object 24"/>
          <p:cNvGraphicFramePr>
            <a:graphicFrameLocks noChangeAspect="1"/>
          </p:cNvGraphicFramePr>
          <p:nvPr/>
        </p:nvGraphicFramePr>
        <p:xfrm>
          <a:off x="5238750" y="4978400"/>
          <a:ext cx="128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公式" r:id="rId24" imgW="1282700" imgH="368300" progId="Equation.3">
                  <p:embed/>
                </p:oleObj>
              </mc:Choice>
              <mc:Fallback>
                <p:oleObj name="公式" r:id="rId24" imgW="1282700" imgH="368300" progId="Equation.3">
                  <p:embed/>
                  <p:pic>
                    <p:nvPicPr>
                      <p:cNvPr id="83458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4978400"/>
                        <a:ext cx="128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2286000" y="571500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故</a:t>
            </a:r>
          </a:p>
        </p:txBody>
      </p:sp>
      <p:graphicFrame>
        <p:nvGraphicFramePr>
          <p:cNvPr id="834586" name="Object 26"/>
          <p:cNvGraphicFramePr>
            <a:graphicFrameLocks noChangeAspect="1"/>
          </p:cNvGraphicFramePr>
          <p:nvPr/>
        </p:nvGraphicFramePr>
        <p:xfrm>
          <a:off x="2876550" y="5492750"/>
          <a:ext cx="3771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公式" r:id="rId26" imgW="3771900" imgH="889000" progId="Equation.3">
                  <p:embed/>
                </p:oleObj>
              </mc:Choice>
              <mc:Fallback>
                <p:oleObj name="公式" r:id="rId26" imgW="3771900" imgH="889000" progId="Equation.3">
                  <p:embed/>
                  <p:pic>
                    <p:nvPicPr>
                      <p:cNvPr id="8345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492750"/>
                        <a:ext cx="3771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4602" name="Group 42"/>
          <p:cNvGrpSpPr>
            <a:grpSpLocks/>
          </p:cNvGrpSpPr>
          <p:nvPr/>
        </p:nvGrpSpPr>
        <p:grpSpPr bwMode="auto">
          <a:xfrm>
            <a:off x="7467600" y="2667000"/>
            <a:ext cx="2819400" cy="2819400"/>
            <a:chOff x="3744" y="1680"/>
            <a:chExt cx="1776" cy="1776"/>
          </a:xfrm>
        </p:grpSpPr>
        <p:sp>
          <p:nvSpPr>
            <p:cNvPr id="834562" name="Rectangle 2"/>
            <p:cNvSpPr>
              <a:spLocks noChangeArrowheads="1"/>
            </p:cNvSpPr>
            <p:nvPr/>
          </p:nvSpPr>
          <p:spPr bwMode="auto">
            <a:xfrm>
              <a:off x="3744" y="1680"/>
              <a:ext cx="1776" cy="1776"/>
            </a:xfrm>
            <a:prstGeom prst="rect">
              <a:avLst/>
            </a:prstGeom>
            <a:solidFill>
              <a:srgbClr val="00FFCC"/>
            </a:solidFill>
            <a:ln w="762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4588" name="Line 28"/>
            <p:cNvSpPr>
              <a:spLocks noChangeShapeType="1"/>
            </p:cNvSpPr>
            <p:nvPr/>
          </p:nvSpPr>
          <p:spPr bwMode="auto">
            <a:xfrm flipV="1">
              <a:off x="4067" y="3091"/>
              <a:ext cx="13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4589" name="Line 29"/>
            <p:cNvSpPr>
              <a:spLocks noChangeShapeType="1"/>
            </p:cNvSpPr>
            <p:nvPr/>
          </p:nvSpPr>
          <p:spPr bwMode="auto">
            <a:xfrm flipV="1">
              <a:off x="4067" y="1867"/>
              <a:ext cx="0" cy="1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4590" name="Line 30"/>
            <p:cNvSpPr>
              <a:spLocks noChangeShapeType="1"/>
            </p:cNvSpPr>
            <p:nvPr/>
          </p:nvSpPr>
          <p:spPr bwMode="auto">
            <a:xfrm>
              <a:off x="4067" y="2139"/>
              <a:ext cx="104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4591" name="Line 31"/>
            <p:cNvSpPr>
              <a:spLocks noChangeShapeType="1"/>
            </p:cNvSpPr>
            <p:nvPr/>
          </p:nvSpPr>
          <p:spPr bwMode="auto">
            <a:xfrm>
              <a:off x="5110" y="2139"/>
              <a:ext cx="0" cy="95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34592" name="Freeform 32"/>
            <p:cNvSpPr>
              <a:spLocks/>
            </p:cNvSpPr>
            <p:nvPr/>
          </p:nvSpPr>
          <p:spPr bwMode="auto">
            <a:xfrm>
              <a:off x="4067" y="1776"/>
              <a:ext cx="1134" cy="1316"/>
            </a:xfrm>
            <a:custGeom>
              <a:avLst/>
              <a:gdLst>
                <a:gd name="T0" fmla="*/ 0 w 1088"/>
                <a:gd name="T1" fmla="*/ 1180 h 1180"/>
                <a:gd name="T2" fmla="*/ 726 w 1088"/>
                <a:gd name="T3" fmla="*/ 862 h 1180"/>
                <a:gd name="T4" fmla="*/ 1088 w 1088"/>
                <a:gd name="T5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8" h="1180">
                  <a:moveTo>
                    <a:pt x="0" y="1180"/>
                  </a:moveTo>
                  <a:cubicBezTo>
                    <a:pt x="272" y="1119"/>
                    <a:pt x="545" y="1059"/>
                    <a:pt x="726" y="862"/>
                  </a:cubicBezTo>
                  <a:cubicBezTo>
                    <a:pt x="907" y="665"/>
                    <a:pt x="997" y="332"/>
                    <a:pt x="1088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110" name="Text Box 33"/>
            <p:cNvSpPr txBox="1">
              <a:spLocks noChangeArrowheads="1"/>
            </p:cNvSpPr>
            <p:nvPr/>
          </p:nvSpPr>
          <p:spPr bwMode="auto">
            <a:xfrm>
              <a:off x="5201" y="281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x</a:t>
              </a:r>
            </a:p>
          </p:txBody>
        </p:sp>
        <p:sp>
          <p:nvSpPr>
            <p:cNvPr id="46111" name="Text Box 34"/>
            <p:cNvSpPr txBox="1">
              <a:spLocks noChangeArrowheads="1"/>
            </p:cNvSpPr>
            <p:nvPr/>
          </p:nvSpPr>
          <p:spPr bwMode="auto">
            <a:xfrm>
              <a:off x="3840" y="1776"/>
              <a:ext cx="1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46112" name="Text Box 35"/>
            <p:cNvSpPr txBox="1">
              <a:spLocks noChangeArrowheads="1"/>
            </p:cNvSpPr>
            <p:nvPr/>
          </p:nvSpPr>
          <p:spPr bwMode="auto">
            <a:xfrm>
              <a:off x="3840" y="291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O</a:t>
              </a:r>
            </a:p>
          </p:txBody>
        </p:sp>
        <p:sp>
          <p:nvSpPr>
            <p:cNvPr id="46113" name="Text Box 36"/>
            <p:cNvSpPr txBox="1">
              <a:spLocks noChangeArrowheads="1"/>
            </p:cNvSpPr>
            <p:nvPr/>
          </p:nvSpPr>
          <p:spPr bwMode="auto">
            <a:xfrm>
              <a:off x="5007" y="30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6114" name="Text Box 37"/>
            <p:cNvSpPr txBox="1">
              <a:spLocks noChangeArrowheads="1"/>
            </p:cNvSpPr>
            <p:nvPr/>
          </p:nvSpPr>
          <p:spPr bwMode="auto">
            <a:xfrm>
              <a:off x="3873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6115" name="Text Box 38"/>
            <p:cNvSpPr txBox="1">
              <a:spLocks noChangeArrowheads="1"/>
            </p:cNvSpPr>
            <p:nvPr/>
          </p:nvSpPr>
          <p:spPr bwMode="auto">
            <a:xfrm>
              <a:off x="4566" y="253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endParaRPr lang="zh-CN" altLang="zh-CN" i="1">
                <a:solidFill>
                  <a:srgbClr val="0000CC"/>
                </a:solidFill>
              </a:endParaRPr>
            </a:p>
          </p:txBody>
        </p:sp>
        <p:sp>
          <p:nvSpPr>
            <p:cNvPr id="46116" name="Text Box 39"/>
            <p:cNvSpPr txBox="1">
              <a:spLocks noChangeArrowheads="1"/>
            </p:cNvSpPr>
            <p:nvPr/>
          </p:nvSpPr>
          <p:spPr bwMode="auto">
            <a:xfrm>
              <a:off x="4520" y="2139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R</a:t>
              </a:r>
            </a:p>
          </p:txBody>
        </p:sp>
        <p:graphicFrame>
          <p:nvGraphicFramePr>
            <p:cNvPr id="46117" name="Object 40"/>
            <p:cNvGraphicFramePr>
              <a:graphicFrameLocks noChangeAspect="1"/>
            </p:cNvGraphicFramePr>
            <p:nvPr/>
          </p:nvGraphicFramePr>
          <p:xfrm>
            <a:off x="4566" y="2774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" name="公式" r:id="rId28" imgW="850531" imgH="431613" progId="Equation.3">
                    <p:embed/>
                  </p:oleObj>
                </mc:Choice>
                <mc:Fallback>
                  <p:oleObj name="公式" r:id="rId28" imgW="850531" imgH="431613" progId="Equation.3">
                    <p:embed/>
                    <p:pic>
                      <p:nvPicPr>
                        <p:cNvPr id="4611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774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4601" name="Text Box 41"/>
          <p:cNvSpPr txBox="1">
            <a:spLocks noChangeArrowheads="1"/>
          </p:cNvSpPr>
          <p:nvPr/>
        </p:nvSpPr>
        <p:spPr bwMode="auto">
          <a:xfrm>
            <a:off x="2743200" y="2667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根据公式</a:t>
            </a:r>
          </a:p>
        </p:txBody>
      </p:sp>
    </p:spTree>
    <p:extLst>
      <p:ext uri="{BB962C8B-B14F-4D97-AF65-F5344CB8AC3E}">
        <p14:creationId xmlns:p14="http://schemas.microsoft.com/office/powerpoint/2010/main" val="4038109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4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4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3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34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3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3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4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3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83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3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4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3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3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3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71" grpId="0"/>
      <p:bldP spid="834573" grpId="0"/>
      <p:bldP spid="834580" grpId="0"/>
      <p:bldP spid="834585" grpId="0"/>
      <p:bldP spid="834601" grpId="0"/>
    </p:bld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787</Words>
  <Application>Microsoft Office PowerPoint</Application>
  <PresentationFormat>宽屏</PresentationFormat>
  <Paragraphs>238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华文行楷</vt:lpstr>
      <vt:lpstr>楷体_GB2312</vt:lpstr>
      <vt:lpstr>宋体</vt:lpstr>
      <vt:lpstr>Arial</vt:lpstr>
      <vt:lpstr>Times New Roman</vt:lpstr>
      <vt:lpstr>Wingdings</vt:lpstr>
      <vt:lpstr>1_A-B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yanglp2020@outlook.com</cp:lastModifiedBy>
  <cp:revision>12</cp:revision>
  <dcterms:created xsi:type="dcterms:W3CDTF">2020-03-28T13:10:56Z</dcterms:created>
  <dcterms:modified xsi:type="dcterms:W3CDTF">2022-03-30T09:21:59Z</dcterms:modified>
</cp:coreProperties>
</file>