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emf"/><Relationship Id="rId7" Type="http://schemas.openxmlformats.org/officeDocument/2006/relationships/image" Target="../media/image69.w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4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9" Type="http://schemas.openxmlformats.org/officeDocument/2006/relationships/image" Target="../media/image9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89.wmf"/><Relationship Id="rId7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e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emf"/><Relationship Id="rId10" Type="http://schemas.openxmlformats.org/officeDocument/2006/relationships/image" Target="../media/image124.wmf"/><Relationship Id="rId4" Type="http://schemas.openxmlformats.org/officeDocument/2006/relationships/image" Target="../media/image118.emf"/><Relationship Id="rId9" Type="http://schemas.openxmlformats.org/officeDocument/2006/relationships/image" Target="../media/image12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35.wmf"/><Relationship Id="rId1" Type="http://schemas.openxmlformats.org/officeDocument/2006/relationships/image" Target="../media/image127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e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34.wmf"/><Relationship Id="rId1" Type="http://schemas.openxmlformats.org/officeDocument/2006/relationships/image" Target="../media/image148.e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emf"/><Relationship Id="rId7" Type="http://schemas.openxmlformats.org/officeDocument/2006/relationships/image" Target="../media/image166.wmf"/><Relationship Id="rId2" Type="http://schemas.openxmlformats.org/officeDocument/2006/relationships/image" Target="../media/image161.e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emf"/><Relationship Id="rId7" Type="http://schemas.openxmlformats.org/officeDocument/2006/relationships/image" Target="../media/image174.wmf"/><Relationship Id="rId2" Type="http://schemas.openxmlformats.org/officeDocument/2006/relationships/image" Target="../media/image169.emf"/><Relationship Id="rId1" Type="http://schemas.openxmlformats.org/officeDocument/2006/relationships/image" Target="../media/image168.wmf"/><Relationship Id="rId6" Type="http://schemas.openxmlformats.org/officeDocument/2006/relationships/image" Target="../media/image173.emf"/><Relationship Id="rId11" Type="http://schemas.openxmlformats.org/officeDocument/2006/relationships/image" Target="../media/image178.wmf"/><Relationship Id="rId5" Type="http://schemas.openxmlformats.org/officeDocument/2006/relationships/image" Target="../media/image172.emf"/><Relationship Id="rId10" Type="http://schemas.openxmlformats.org/officeDocument/2006/relationships/image" Target="../media/image177.emf"/><Relationship Id="rId4" Type="http://schemas.openxmlformats.org/officeDocument/2006/relationships/image" Target="../media/image171.emf"/><Relationship Id="rId9" Type="http://schemas.openxmlformats.org/officeDocument/2006/relationships/image" Target="../media/image17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18.wmf"/><Relationship Id="rId1" Type="http://schemas.openxmlformats.org/officeDocument/2006/relationships/image" Target="../media/image25.e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w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emf"/><Relationship Id="rId7" Type="http://schemas.openxmlformats.org/officeDocument/2006/relationships/image" Target="../media/image61.w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DE8DD-225C-4376-94E2-FC7CB97778B3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77DE8-B6E4-402A-A609-84E33133B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fld id="{8AAD3A81-6E4A-4FD7-8B7D-C0F2BF7BA2CF}" type="slidenum">
              <a:rPr lang="en-US" altLang="zh-CN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4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fld id="{6AC2DD77-B0D8-42A7-A3A4-2535AF276B46}" type="slidenum">
              <a:rPr lang="en-US" altLang="zh-CN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5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1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8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5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517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4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9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2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6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37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948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/>
          <p:cNvSpPr>
            <a:spLocks/>
          </p:cNvSpPr>
          <p:nvPr/>
        </p:nvSpPr>
        <p:spPr bwMode="auto">
          <a:xfrm>
            <a:off x="266701" y="0"/>
            <a:ext cx="1028700" cy="908050"/>
          </a:xfrm>
          <a:custGeom>
            <a:avLst/>
            <a:gdLst>
              <a:gd name="T0" fmla="*/ 771525 w 1728"/>
              <a:gd name="T1" fmla="*/ 0 h 735"/>
              <a:gd name="T2" fmla="*/ 771525 w 1728"/>
              <a:gd name="T3" fmla="*/ 593012 h 735"/>
              <a:gd name="T4" fmla="*/ 169664 w 1728"/>
              <a:gd name="T5" fmla="*/ 595483 h 735"/>
              <a:gd name="T6" fmla="*/ 158055 w 1728"/>
              <a:gd name="T7" fmla="*/ 593012 h 735"/>
              <a:gd name="T8" fmla="*/ 137517 w 1728"/>
              <a:gd name="T9" fmla="*/ 604131 h 735"/>
              <a:gd name="T10" fmla="*/ 109835 w 1728"/>
              <a:gd name="T11" fmla="*/ 656020 h 735"/>
              <a:gd name="T12" fmla="*/ 91976 w 1728"/>
              <a:gd name="T13" fmla="*/ 737559 h 735"/>
              <a:gd name="T14" fmla="*/ 85725 w 1728"/>
              <a:gd name="T15" fmla="*/ 822804 h 735"/>
              <a:gd name="T16" fmla="*/ 85725 w 1728"/>
              <a:gd name="T17" fmla="*/ 908050 h 735"/>
              <a:gd name="T18" fmla="*/ 0 w 1728"/>
              <a:gd name="T19" fmla="*/ 908050 h 735"/>
              <a:gd name="T20" fmla="*/ 0 w 1728"/>
              <a:gd name="T21" fmla="*/ 593012 h 735"/>
              <a:gd name="T22" fmla="*/ 0 w 1728"/>
              <a:gd name="T23" fmla="*/ 0 h 735"/>
              <a:gd name="T24" fmla="*/ 771525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/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1" y="0"/>
            <a:ext cx="4445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295401" y="620713"/>
            <a:ext cx="6049433" cy="0"/>
          </a:xfrm>
          <a:prstGeom prst="line">
            <a:avLst/>
          </a:prstGeom>
          <a:noFill/>
          <a:ln w="57150">
            <a:pattFill prst="dkHorz">
              <a:fgClr>
                <a:srgbClr val="028A8A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1859685" y="5230813"/>
            <a:ext cx="95249" cy="1511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8948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0225617" y="6526214"/>
            <a:ext cx="1919816" cy="71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flipV="1">
            <a:off x="431800" y="26989"/>
            <a:ext cx="863600" cy="593725"/>
            <a:chOff x="204" y="0"/>
            <a:chExt cx="408" cy="374"/>
          </a:xfrm>
        </p:grpSpPr>
        <p:sp>
          <p:nvSpPr>
            <p:cNvPr id="3084" name="Rectangle 8"/>
            <p:cNvSpPr>
              <a:spLocks noChangeArrowheads="1"/>
            </p:cNvSpPr>
            <p:nvPr userDrawn="1"/>
          </p:nvSpPr>
          <p:spPr bwMode="auto">
            <a:xfrm>
              <a:off x="204" y="0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5" name="Rectangle 9"/>
            <p:cNvSpPr>
              <a:spLocks noChangeArrowheads="1"/>
            </p:cNvSpPr>
            <p:nvPr userDrawn="1"/>
          </p:nvSpPr>
          <p:spPr bwMode="auto">
            <a:xfrm>
              <a:off x="340" y="119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6" name="Rectangle 10"/>
            <p:cNvSpPr>
              <a:spLocks noChangeArrowheads="1"/>
            </p:cNvSpPr>
            <p:nvPr userDrawn="1"/>
          </p:nvSpPr>
          <p:spPr bwMode="auto">
            <a:xfrm>
              <a:off x="476" y="210"/>
              <a:ext cx="136" cy="164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7" name="Rectangle 11"/>
            <p:cNvSpPr>
              <a:spLocks noChangeArrowheads="1"/>
            </p:cNvSpPr>
            <p:nvPr userDrawn="1"/>
          </p:nvSpPr>
          <p:spPr bwMode="auto">
            <a:xfrm>
              <a:off x="340" y="0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8" name="Rectangle 12"/>
            <p:cNvSpPr>
              <a:spLocks noChangeArrowheads="1"/>
            </p:cNvSpPr>
            <p:nvPr userDrawn="1"/>
          </p:nvSpPr>
          <p:spPr bwMode="auto">
            <a:xfrm>
              <a:off x="476" y="119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9" name="Rectangle 13"/>
            <p:cNvSpPr>
              <a:spLocks noChangeArrowheads="1"/>
            </p:cNvSpPr>
            <p:nvPr userDrawn="1"/>
          </p:nvSpPr>
          <p:spPr bwMode="auto">
            <a:xfrm>
              <a:off x="476" y="0"/>
              <a:ext cx="136" cy="119"/>
            </a:xfrm>
            <a:prstGeom prst="rect">
              <a:avLst/>
            </a:prstGeom>
            <a:solidFill>
              <a:srgbClr val="E0F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</p:grp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11761114" y="4941889"/>
            <a:ext cx="430887" cy="14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CC"/>
                </a:solidFill>
                <a:ea typeface="华文行楷" panose="02010800040101010101" pitchFamily="2" charset="-122"/>
              </a:rPr>
              <a:t>广东工业大学</a:t>
            </a:r>
          </a:p>
        </p:txBody>
      </p:sp>
      <p:pic>
        <p:nvPicPr>
          <p:cNvPr id="3081" name="Picture 15" descr="图片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381751"/>
            <a:ext cx="673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6" descr="图片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81750"/>
            <a:ext cx="6688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7" descr="图片1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81751"/>
            <a:ext cx="670984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15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2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8.bin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1.e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4.wmf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1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49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2.wmf"/><Relationship Id="rId2" Type="http://schemas.openxmlformats.org/officeDocument/2006/relationships/vmlDrawing" Target="../drawings/vmlDrawing8.v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58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1.wmf"/><Relationship Id="rId2" Type="http://schemas.openxmlformats.org/officeDocument/2006/relationships/vmlDrawing" Target="../drawings/vmlDrawing9.vml"/><Relationship Id="rId16" Type="http://schemas.openxmlformats.org/officeDocument/2006/relationships/oleObject" Target="../embeddings/oleObject57.bin"/><Relationship Id="rId1" Type="http://schemas.openxmlformats.org/officeDocument/2006/relationships/themeOverride" Target="../theme/themeOverride14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8.wmf"/><Relationship Id="rId5" Type="http://schemas.openxmlformats.org/officeDocument/2006/relationships/image" Target="../media/image55.e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7.emf"/><Relationship Id="rId1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6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4.e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9.wmf"/><Relationship Id="rId2" Type="http://schemas.openxmlformats.org/officeDocument/2006/relationships/vmlDrawing" Target="../drawings/vmlDrawing10.vml"/><Relationship Id="rId16" Type="http://schemas.openxmlformats.org/officeDocument/2006/relationships/oleObject" Target="../embeddings/oleObject65.bin"/><Relationship Id="rId1" Type="http://schemas.openxmlformats.org/officeDocument/2006/relationships/themeOverride" Target="../theme/themeOverride15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6.emf"/><Relationship Id="rId5" Type="http://schemas.openxmlformats.org/officeDocument/2006/relationships/image" Target="../media/image63.e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5.emf"/><Relationship Id="rId14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5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1.bin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16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3.wmf"/><Relationship Id="rId1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84.wmf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2.wmf"/><Relationship Id="rId25" Type="http://schemas.openxmlformats.org/officeDocument/2006/relationships/image" Target="../media/image86.wmf"/><Relationship Id="rId2" Type="http://schemas.openxmlformats.org/officeDocument/2006/relationships/vmlDrawing" Target="../drawings/vmlDrawing12.v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themeOverride" Target="../theme/themeOverride17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9.wmf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77.emf"/><Relationship Id="rId15" Type="http://schemas.openxmlformats.org/officeDocument/2006/relationships/image" Target="../media/image81.wmf"/><Relationship Id="rId23" Type="http://schemas.openxmlformats.org/officeDocument/2006/relationships/image" Target="../media/image85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8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91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96.e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94.wmf"/><Relationship Id="rId2" Type="http://schemas.openxmlformats.org/officeDocument/2006/relationships/vmlDrawing" Target="../drawings/vmlDrawing13.v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themeOverride" Target="../theme/themeOverride18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1.wmf"/><Relationship Id="rId5" Type="http://schemas.openxmlformats.org/officeDocument/2006/relationships/image" Target="../media/image88.emf"/><Relationship Id="rId15" Type="http://schemas.openxmlformats.org/officeDocument/2006/relationships/image" Target="../media/image93.emf"/><Relationship Id="rId23" Type="http://schemas.openxmlformats.org/officeDocument/2006/relationships/image" Target="../media/image98.png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89.bin"/><Relationship Id="rId22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100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01.w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9.emf"/><Relationship Id="rId2" Type="http://schemas.openxmlformats.org/officeDocument/2006/relationships/vmlDrawing" Target="../drawings/vmlDrawing14.v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themeOverride" Target="../theme/themeOverride19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0.wmf"/><Relationship Id="rId24" Type="http://schemas.openxmlformats.org/officeDocument/2006/relationships/image" Target="../media/image104.png"/><Relationship Id="rId5" Type="http://schemas.openxmlformats.org/officeDocument/2006/relationships/image" Target="../media/image97.emf"/><Relationship Id="rId15" Type="http://schemas.openxmlformats.org/officeDocument/2006/relationships/image" Target="../media/image92.wmf"/><Relationship Id="rId23" Type="http://schemas.openxmlformats.org/officeDocument/2006/relationships/image" Target="../media/image103.png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00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8.bin"/><Relationship Id="rId22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09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13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11.wmf"/><Relationship Id="rId25" Type="http://schemas.openxmlformats.org/officeDocument/2006/relationships/image" Target="../media/image112.png"/><Relationship Id="rId2" Type="http://schemas.openxmlformats.org/officeDocument/2006/relationships/vmlDrawing" Target="../drawings/vmlDrawing15.v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1" Type="http://schemas.openxmlformats.org/officeDocument/2006/relationships/themeOverride" Target="../theme/themeOverride20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8.wmf"/><Relationship Id="rId24" Type="http://schemas.openxmlformats.org/officeDocument/2006/relationships/image" Target="../media/image111.png"/><Relationship Id="rId5" Type="http://schemas.openxmlformats.org/officeDocument/2006/relationships/image" Target="../media/image105.wmf"/><Relationship Id="rId15" Type="http://schemas.openxmlformats.org/officeDocument/2006/relationships/image" Target="../media/image110.wmf"/><Relationship Id="rId23" Type="http://schemas.openxmlformats.org/officeDocument/2006/relationships/image" Target="../media/image114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19.emf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23.wmf"/><Relationship Id="rId7" Type="http://schemas.openxmlformats.org/officeDocument/2006/relationships/image" Target="../media/image116.e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21.wmf"/><Relationship Id="rId25" Type="http://schemas.openxmlformats.org/officeDocument/2006/relationships/image" Target="../media/image125.wmf"/><Relationship Id="rId2" Type="http://schemas.openxmlformats.org/officeDocument/2006/relationships/vmlDrawing" Target="../drawings/vmlDrawing16.v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1" Type="http://schemas.openxmlformats.org/officeDocument/2006/relationships/themeOverride" Target="../theme/themeOverride21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18.emf"/><Relationship Id="rId24" Type="http://schemas.openxmlformats.org/officeDocument/2006/relationships/oleObject" Target="../embeddings/oleObject122.bin"/><Relationship Id="rId5" Type="http://schemas.openxmlformats.org/officeDocument/2006/relationships/image" Target="../media/image115.emf"/><Relationship Id="rId15" Type="http://schemas.openxmlformats.org/officeDocument/2006/relationships/image" Target="../media/image120.wmf"/><Relationship Id="rId23" Type="http://schemas.openxmlformats.org/officeDocument/2006/relationships/image" Target="../media/image124.wmf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17.e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1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30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28.bin"/><Relationship Id="rId2" Type="http://schemas.openxmlformats.org/officeDocument/2006/relationships/vmlDrawing" Target="../drawings/vmlDrawing17.vml"/><Relationship Id="rId1" Type="http://schemas.openxmlformats.org/officeDocument/2006/relationships/themeOverride" Target="../theme/themeOverride22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9.wmf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36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39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37.wmf"/><Relationship Id="rId2" Type="http://schemas.openxmlformats.org/officeDocument/2006/relationships/vmlDrawing" Target="../drawings/vmlDrawing18.v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1" Type="http://schemas.openxmlformats.org/officeDocument/2006/relationships/themeOverride" Target="../theme/themeOverride23.x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23" Type="http://schemas.openxmlformats.org/officeDocument/2006/relationships/image" Target="../media/image140.w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5.wmf"/><Relationship Id="rId18" Type="http://schemas.openxmlformats.org/officeDocument/2006/relationships/oleObject" Target="../embeddings/oleObject146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47.wmf"/><Relationship Id="rId2" Type="http://schemas.openxmlformats.org/officeDocument/2006/relationships/vmlDrawing" Target="../drawings/vmlDrawing19.vml"/><Relationship Id="rId16" Type="http://schemas.openxmlformats.org/officeDocument/2006/relationships/oleObject" Target="../embeddings/oleObject145.bin"/><Relationship Id="rId1" Type="http://schemas.openxmlformats.org/officeDocument/2006/relationships/themeOverride" Target="../theme/themeOverride24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4.wmf"/><Relationship Id="rId5" Type="http://schemas.openxmlformats.org/officeDocument/2006/relationships/image" Target="../media/image141.e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40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4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54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53.wmf"/><Relationship Id="rId2" Type="http://schemas.openxmlformats.org/officeDocument/2006/relationships/vmlDrawing" Target="../drawings/vmlDrawing20.vml"/><Relationship Id="rId16" Type="http://schemas.openxmlformats.org/officeDocument/2006/relationships/oleObject" Target="../embeddings/oleObject153.bin"/><Relationship Id="rId1" Type="http://schemas.openxmlformats.org/officeDocument/2006/relationships/themeOverride" Target="../theme/themeOverride25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50.wmf"/><Relationship Id="rId5" Type="http://schemas.openxmlformats.org/officeDocument/2006/relationships/image" Target="../media/image148.e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54.e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5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9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59.bin"/><Relationship Id="rId2" Type="http://schemas.openxmlformats.org/officeDocument/2006/relationships/vmlDrawing" Target="../drawings/vmlDrawing21.vml"/><Relationship Id="rId1" Type="http://schemas.openxmlformats.org/officeDocument/2006/relationships/themeOverride" Target="../theme/themeOverride26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58.wmf"/><Relationship Id="rId5" Type="http://schemas.openxmlformats.org/officeDocument/2006/relationships/image" Target="../media/image155.w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4.wmf"/><Relationship Id="rId18" Type="http://schemas.openxmlformats.org/officeDocument/2006/relationships/oleObject" Target="../embeddings/oleObject167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1.e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66.wmf"/><Relationship Id="rId2" Type="http://schemas.openxmlformats.org/officeDocument/2006/relationships/vmlDrawing" Target="../drawings/vmlDrawing22.vml"/><Relationship Id="rId16" Type="http://schemas.openxmlformats.org/officeDocument/2006/relationships/oleObject" Target="../embeddings/oleObject166.bin"/><Relationship Id="rId1" Type="http://schemas.openxmlformats.org/officeDocument/2006/relationships/themeOverride" Target="../theme/themeOverride27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5" Type="http://schemas.openxmlformats.org/officeDocument/2006/relationships/image" Target="../media/image165.w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67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2.emf"/><Relationship Id="rId14" Type="http://schemas.openxmlformats.org/officeDocument/2006/relationships/oleObject" Target="../embeddings/oleObject16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72.emf"/><Relationship Id="rId18" Type="http://schemas.openxmlformats.org/officeDocument/2006/relationships/oleObject" Target="../embeddings/oleObject175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76.emf"/><Relationship Id="rId7" Type="http://schemas.openxmlformats.org/officeDocument/2006/relationships/image" Target="../media/image169.e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74.wmf"/><Relationship Id="rId25" Type="http://schemas.openxmlformats.org/officeDocument/2006/relationships/image" Target="../media/image178.wmf"/><Relationship Id="rId2" Type="http://schemas.openxmlformats.org/officeDocument/2006/relationships/vmlDrawing" Target="../drawings/vmlDrawing23.v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1" Type="http://schemas.openxmlformats.org/officeDocument/2006/relationships/themeOverride" Target="../theme/themeOverride28.x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71.emf"/><Relationship Id="rId24" Type="http://schemas.openxmlformats.org/officeDocument/2006/relationships/oleObject" Target="../embeddings/oleObject178.bin"/><Relationship Id="rId5" Type="http://schemas.openxmlformats.org/officeDocument/2006/relationships/image" Target="../media/image168.wmf"/><Relationship Id="rId15" Type="http://schemas.openxmlformats.org/officeDocument/2006/relationships/image" Target="../media/image173.emf"/><Relationship Id="rId23" Type="http://schemas.openxmlformats.org/officeDocument/2006/relationships/image" Target="../media/image177.emf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75.w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70.emf"/><Relationship Id="rId14" Type="http://schemas.openxmlformats.org/officeDocument/2006/relationships/oleObject" Target="../embeddings/oleObject173.bin"/><Relationship Id="rId22" Type="http://schemas.openxmlformats.org/officeDocument/2006/relationships/oleObject" Target="../embeddings/oleObject17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8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7.bin"/><Relationship Id="rId7" Type="http://schemas.openxmlformats.org/officeDocument/2006/relationships/image" Target="../media/image12.gi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5.bin"/><Relationship Id="rId2" Type="http://schemas.openxmlformats.org/officeDocument/2006/relationships/vmlDrawing" Target="../drawings/vmlDrawing1.v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themeOverride" Target="../theme/themeOverride5.x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2.bin"/><Relationship Id="rId24" Type="http://schemas.openxmlformats.org/officeDocument/2006/relationships/image" Target="../media/image11.wmf"/><Relationship Id="rId5" Type="http://schemas.openxmlformats.org/officeDocument/2006/relationships/audio" Target="../media/audio2.wav"/><Relationship Id="rId15" Type="http://schemas.openxmlformats.org/officeDocument/2006/relationships/oleObject" Target="../embeddings/oleObject4.bin"/><Relationship Id="rId23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6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6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0.wmf"/><Relationship Id="rId25" Type="http://schemas.openxmlformats.org/officeDocument/2006/relationships/image" Target="../media/image24.emf"/><Relationship Id="rId2" Type="http://schemas.openxmlformats.org/officeDocument/2006/relationships/vmlDrawing" Target="../drawings/vmlDrawing2.v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15" Type="http://schemas.openxmlformats.org/officeDocument/2006/relationships/image" Target="../media/image19.e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2" Type="http://schemas.openxmlformats.org/officeDocument/2006/relationships/vmlDrawing" Target="../drawings/vmlDrawing3.vml"/><Relationship Id="rId16" Type="http://schemas.openxmlformats.org/officeDocument/2006/relationships/oleObject" Target="../embeddings/oleObject26.bin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5.e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wmf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4.e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wmf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828800" y="0"/>
            <a:ext cx="8839200" cy="1295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5022850" y="2362200"/>
            <a:ext cx="3632200" cy="2895600"/>
            <a:chOff x="2204" y="1488"/>
            <a:chExt cx="2288" cy="1824"/>
          </a:xfrm>
        </p:grpSpPr>
        <p:sp>
          <p:nvSpPr>
            <p:cNvPr id="4108" name="Line 4"/>
            <p:cNvSpPr>
              <a:spLocks noChangeShapeType="1"/>
            </p:cNvSpPr>
            <p:nvPr/>
          </p:nvSpPr>
          <p:spPr bwMode="auto">
            <a:xfrm flipV="1">
              <a:off x="2204" y="1488"/>
              <a:ext cx="0" cy="1824"/>
            </a:xfrm>
            <a:prstGeom prst="line">
              <a:avLst/>
            </a:prstGeom>
            <a:noFill/>
            <a:ln w="76200">
              <a:solidFill>
                <a:srgbClr val="B1A35D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9" name="Line 5"/>
            <p:cNvSpPr>
              <a:spLocks noChangeShapeType="1"/>
            </p:cNvSpPr>
            <p:nvPr/>
          </p:nvSpPr>
          <p:spPr bwMode="auto">
            <a:xfrm>
              <a:off x="2204" y="3312"/>
              <a:ext cx="2288" cy="0"/>
            </a:xfrm>
            <a:prstGeom prst="line">
              <a:avLst/>
            </a:prstGeom>
            <a:noFill/>
            <a:ln w="76200">
              <a:solidFill>
                <a:srgbClr val="B1A35D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0" name="Freeform 6"/>
            <p:cNvSpPr>
              <a:spLocks/>
            </p:cNvSpPr>
            <p:nvPr/>
          </p:nvSpPr>
          <p:spPr bwMode="auto">
            <a:xfrm>
              <a:off x="2256" y="2376"/>
              <a:ext cx="2016" cy="744"/>
            </a:xfrm>
            <a:custGeom>
              <a:avLst/>
              <a:gdLst>
                <a:gd name="T0" fmla="*/ 0 w 2448"/>
                <a:gd name="T1" fmla="*/ 657 h 792"/>
                <a:gd name="T2" fmla="*/ 268 w 2448"/>
                <a:gd name="T3" fmla="*/ 258 h 792"/>
                <a:gd name="T4" fmla="*/ 563 w 2448"/>
                <a:gd name="T5" fmla="*/ 21 h 792"/>
                <a:gd name="T6" fmla="*/ 912 w 2448"/>
                <a:gd name="T7" fmla="*/ 378 h 792"/>
                <a:gd name="T8" fmla="*/ 1099 w 2448"/>
                <a:gd name="T9" fmla="*/ 537 h 792"/>
                <a:gd name="T10" fmla="*/ 1367 w 2448"/>
                <a:gd name="T11" fmla="*/ 617 h 7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8" h="792">
                  <a:moveTo>
                    <a:pt x="0" y="792"/>
                  </a:moveTo>
                  <a:cubicBezTo>
                    <a:pt x="156" y="616"/>
                    <a:pt x="312" y="440"/>
                    <a:pt x="480" y="312"/>
                  </a:cubicBezTo>
                  <a:cubicBezTo>
                    <a:pt x="648" y="184"/>
                    <a:pt x="816" y="0"/>
                    <a:pt x="1008" y="24"/>
                  </a:cubicBezTo>
                  <a:cubicBezTo>
                    <a:pt x="1200" y="48"/>
                    <a:pt x="1472" y="352"/>
                    <a:pt x="1632" y="456"/>
                  </a:cubicBezTo>
                  <a:cubicBezTo>
                    <a:pt x="1792" y="560"/>
                    <a:pt x="1832" y="600"/>
                    <a:pt x="1968" y="648"/>
                  </a:cubicBezTo>
                  <a:cubicBezTo>
                    <a:pt x="2104" y="696"/>
                    <a:pt x="2276" y="720"/>
                    <a:pt x="2448" y="744"/>
                  </a:cubicBezTo>
                </a:path>
              </a:pathLst>
            </a:custGeom>
            <a:noFill/>
            <a:ln w="28575" cap="flat" cmpd="sng">
              <a:solidFill>
                <a:srgbClr val="00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1" name="Freeform 7"/>
            <p:cNvSpPr>
              <a:spLocks/>
            </p:cNvSpPr>
            <p:nvPr/>
          </p:nvSpPr>
          <p:spPr bwMode="auto">
            <a:xfrm>
              <a:off x="2304" y="1768"/>
              <a:ext cx="1632" cy="1448"/>
            </a:xfrm>
            <a:custGeom>
              <a:avLst/>
              <a:gdLst>
                <a:gd name="T0" fmla="*/ 0 w 1632"/>
                <a:gd name="T1" fmla="*/ 1448 h 1448"/>
                <a:gd name="T2" fmla="*/ 288 w 1632"/>
                <a:gd name="T3" fmla="*/ 1112 h 1448"/>
                <a:gd name="T4" fmla="*/ 528 w 1632"/>
                <a:gd name="T5" fmla="*/ 344 h 1448"/>
                <a:gd name="T6" fmla="*/ 720 w 1632"/>
                <a:gd name="T7" fmla="*/ 8 h 1448"/>
                <a:gd name="T8" fmla="*/ 912 w 1632"/>
                <a:gd name="T9" fmla="*/ 296 h 1448"/>
                <a:gd name="T10" fmla="*/ 1152 w 1632"/>
                <a:gd name="T11" fmla="*/ 968 h 1448"/>
                <a:gd name="T12" fmla="*/ 1392 w 1632"/>
                <a:gd name="T13" fmla="*/ 1256 h 1448"/>
                <a:gd name="T14" fmla="*/ 1632 w 1632"/>
                <a:gd name="T15" fmla="*/ 1448 h 1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32" h="1448">
                  <a:moveTo>
                    <a:pt x="0" y="1448"/>
                  </a:moveTo>
                  <a:cubicBezTo>
                    <a:pt x="100" y="1372"/>
                    <a:pt x="200" y="1296"/>
                    <a:pt x="288" y="1112"/>
                  </a:cubicBezTo>
                  <a:cubicBezTo>
                    <a:pt x="376" y="928"/>
                    <a:pt x="456" y="528"/>
                    <a:pt x="528" y="344"/>
                  </a:cubicBezTo>
                  <a:cubicBezTo>
                    <a:pt x="600" y="160"/>
                    <a:pt x="656" y="16"/>
                    <a:pt x="720" y="8"/>
                  </a:cubicBezTo>
                  <a:cubicBezTo>
                    <a:pt x="784" y="0"/>
                    <a:pt x="840" y="136"/>
                    <a:pt x="912" y="296"/>
                  </a:cubicBezTo>
                  <a:cubicBezTo>
                    <a:pt x="984" y="456"/>
                    <a:pt x="1072" y="808"/>
                    <a:pt x="1152" y="968"/>
                  </a:cubicBezTo>
                  <a:cubicBezTo>
                    <a:pt x="1232" y="1128"/>
                    <a:pt x="1312" y="1176"/>
                    <a:pt x="1392" y="1256"/>
                  </a:cubicBezTo>
                  <a:cubicBezTo>
                    <a:pt x="1472" y="1336"/>
                    <a:pt x="1552" y="1392"/>
                    <a:pt x="1632" y="1448"/>
                  </a:cubicBezTo>
                </a:path>
              </a:pathLst>
            </a:custGeom>
            <a:noFill/>
            <a:ln w="28575" cap="flat" cmpd="sng">
              <a:solidFill>
                <a:srgbClr val="F0A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2" name="Rectangle 8"/>
            <p:cNvSpPr>
              <a:spLocks noChangeArrowheads="1"/>
            </p:cNvSpPr>
            <p:nvPr/>
          </p:nvSpPr>
          <p:spPr bwMode="auto">
            <a:xfrm>
              <a:off x="2592" y="2736"/>
              <a:ext cx="144" cy="576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0A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3" name="Rectangle 9"/>
            <p:cNvSpPr>
              <a:spLocks noChangeArrowheads="1"/>
            </p:cNvSpPr>
            <p:nvPr/>
          </p:nvSpPr>
          <p:spPr bwMode="auto">
            <a:xfrm>
              <a:off x="3168" y="2160"/>
              <a:ext cx="144" cy="1152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 w="9525">
              <a:solidFill>
                <a:srgbClr val="F0A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4" name="Rectangle 10"/>
            <p:cNvSpPr>
              <a:spLocks noChangeArrowheads="1"/>
            </p:cNvSpPr>
            <p:nvPr/>
          </p:nvSpPr>
          <p:spPr bwMode="auto">
            <a:xfrm>
              <a:off x="2880" y="1872"/>
              <a:ext cx="144" cy="1440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 w="9525">
              <a:solidFill>
                <a:srgbClr val="F0A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5" name="Rectangle 11"/>
            <p:cNvSpPr>
              <a:spLocks noChangeArrowheads="1"/>
            </p:cNvSpPr>
            <p:nvPr/>
          </p:nvSpPr>
          <p:spPr bwMode="auto">
            <a:xfrm>
              <a:off x="3456" y="2880"/>
              <a:ext cx="144" cy="432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 w="9525">
              <a:solidFill>
                <a:srgbClr val="F0A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6" name="Rectangle 12"/>
            <p:cNvSpPr>
              <a:spLocks noChangeArrowheads="1"/>
            </p:cNvSpPr>
            <p:nvPr/>
          </p:nvSpPr>
          <p:spPr bwMode="auto">
            <a:xfrm>
              <a:off x="2736" y="2112"/>
              <a:ext cx="144" cy="1200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7" name="Rectangle 13"/>
            <p:cNvSpPr>
              <a:spLocks noChangeArrowheads="1"/>
            </p:cNvSpPr>
            <p:nvPr/>
          </p:nvSpPr>
          <p:spPr bwMode="auto">
            <a:xfrm>
              <a:off x="3024" y="1872"/>
              <a:ext cx="144" cy="1440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8" name="Rectangle 14"/>
            <p:cNvSpPr>
              <a:spLocks noChangeArrowheads="1"/>
            </p:cNvSpPr>
            <p:nvPr/>
          </p:nvSpPr>
          <p:spPr bwMode="auto">
            <a:xfrm>
              <a:off x="3312" y="2544"/>
              <a:ext cx="144" cy="768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9" name="Rectangle 15"/>
            <p:cNvSpPr>
              <a:spLocks noChangeArrowheads="1"/>
            </p:cNvSpPr>
            <p:nvPr/>
          </p:nvSpPr>
          <p:spPr bwMode="auto">
            <a:xfrm>
              <a:off x="2448" y="3024"/>
              <a:ext cx="144" cy="288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20" name="Rectangle 16"/>
            <p:cNvSpPr>
              <a:spLocks noChangeArrowheads="1"/>
            </p:cNvSpPr>
            <p:nvPr/>
          </p:nvSpPr>
          <p:spPr bwMode="auto">
            <a:xfrm>
              <a:off x="3600" y="3024"/>
              <a:ext cx="144" cy="288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1524001" y="0"/>
            <a:ext cx="2384425" cy="6858000"/>
          </a:xfrm>
          <a:prstGeom prst="rect">
            <a:avLst/>
          </a:prstGeom>
          <a:solidFill>
            <a:srgbClr val="3B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kumimoji="1"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101" name="Group 18"/>
          <p:cNvGrpSpPr>
            <a:grpSpLocks/>
          </p:cNvGrpSpPr>
          <p:nvPr/>
        </p:nvGrpSpPr>
        <p:grpSpPr bwMode="auto">
          <a:xfrm>
            <a:off x="4267200" y="5486401"/>
            <a:ext cx="5435600" cy="144463"/>
            <a:chOff x="2288" y="3080"/>
            <a:chExt cx="3072" cy="201"/>
          </a:xfrm>
        </p:grpSpPr>
        <p:sp>
          <p:nvSpPr>
            <p:cNvPr id="4106" name="AutoShape 19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7" name="AutoShape 20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02" name="Text Box 21"/>
          <p:cNvSpPr txBox="1">
            <a:spLocks noChangeArrowheads="1"/>
          </p:cNvSpPr>
          <p:nvPr/>
        </p:nvSpPr>
        <p:spPr bwMode="auto">
          <a:xfrm>
            <a:off x="1836817" y="3860800"/>
            <a:ext cx="1107996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广东工业大学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5257801" y="5791200"/>
            <a:ext cx="277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主讲教师：</a:t>
            </a:r>
            <a:endParaRPr lang="zh-CN" altLang="en-US" sz="2400">
              <a:solidFill>
                <a:srgbClr val="0033CC"/>
              </a:solidFill>
            </a:endParaRPr>
          </a:p>
        </p:txBody>
      </p:sp>
      <p:sp>
        <p:nvSpPr>
          <p:cNvPr id="4104" name="AutoShape 23"/>
          <p:cNvSpPr>
            <a:spLocks noChangeArrowheads="1"/>
          </p:cNvSpPr>
          <p:nvPr/>
        </p:nvSpPr>
        <p:spPr bwMode="white">
          <a:xfrm>
            <a:off x="2286001" y="838200"/>
            <a:ext cx="2701925" cy="1905000"/>
          </a:xfrm>
          <a:prstGeom prst="roundRect">
            <a:avLst>
              <a:gd name="adj" fmla="val 50000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kumimoji="1"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6072" name="Rectangle 24"/>
          <p:cNvSpPr>
            <a:spLocks noGrp="1" noChangeArrowheads="1"/>
          </p:cNvSpPr>
          <p:nvPr>
            <p:ph type="ctrTitle"/>
          </p:nvPr>
        </p:nvSpPr>
        <p:spPr bwMode="auto">
          <a:xfrm>
            <a:off x="3276600" y="1295400"/>
            <a:ext cx="6705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>
                <a:solidFill>
                  <a:srgbClr val="009900"/>
                </a:solidFill>
                <a:ea typeface="楷体_GB2312" panose="02010609030101010101" pitchFamily="49" charset="-122"/>
              </a:rPr>
              <a:t>概率论与数理统计</a:t>
            </a:r>
          </a:p>
        </p:txBody>
      </p:sp>
    </p:spTree>
    <p:extLst>
      <p:ext uri="{BB962C8B-B14F-4D97-AF65-F5344CB8AC3E}">
        <p14:creationId xmlns:p14="http://schemas.microsoft.com/office/powerpoint/2010/main" val="3887328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0" grpId="0"/>
      <p:bldP spid="3860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5908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他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6036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1" y="28194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33CC"/>
                </a:solidFill>
              </a:rPr>
              <a:t>证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1196038" name="Object 6"/>
          <p:cNvGraphicFramePr>
            <a:graphicFrameLocks noChangeAspect="1"/>
          </p:cNvGraphicFramePr>
          <p:nvPr/>
        </p:nvGraphicFramePr>
        <p:xfrm>
          <a:off x="7696200" y="3886200"/>
          <a:ext cx="876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公式" r:id="rId4" imgW="875920" imgH="253890" progId="Equation.3">
                  <p:embed/>
                </p:oleObj>
              </mc:Choice>
              <mc:Fallback>
                <p:oleObj name="公式" r:id="rId4" imgW="875920" imgH="253890" progId="Equation.3">
                  <p:embed/>
                  <p:pic>
                    <p:nvPicPr>
                      <p:cNvPr id="1196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86200"/>
                        <a:ext cx="876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1752600" y="228600"/>
            <a:ext cx="7003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服从柯西分布，其密度为 </a:t>
            </a:r>
          </a:p>
        </p:txBody>
      </p:sp>
      <p:graphicFrame>
        <p:nvGraphicFramePr>
          <p:cNvPr id="13319" name="Object 8"/>
          <p:cNvGraphicFramePr>
            <a:graphicFrameLocks noChangeAspect="1"/>
          </p:cNvGraphicFramePr>
          <p:nvPr/>
        </p:nvGraphicFramePr>
        <p:xfrm>
          <a:off x="3733800" y="762001"/>
          <a:ext cx="29718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公式" r:id="rId6" imgW="2609738" imgH="904987" progId="Equation.3">
                  <p:embed/>
                </p:oleObj>
              </mc:Choice>
              <mc:Fallback>
                <p:oleObj name="公式" r:id="rId6" imgW="2609738" imgH="904987" progId="Equation.3">
                  <p:embed/>
                  <p:pic>
                    <p:nvPicPr>
                      <p:cNvPr id="133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762001"/>
                        <a:ext cx="29718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905001" y="1905000"/>
            <a:ext cx="2826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试证</a:t>
            </a:r>
            <a:r>
              <a:rPr lang="en-US" altLang="zh-CN" i="1">
                <a:solidFill>
                  <a:schemeClr val="bg1"/>
                </a:solidFill>
              </a:rPr>
              <a:t>EX</a:t>
            </a:r>
            <a:r>
              <a:rPr lang="zh-CN" altLang="en-US">
                <a:solidFill>
                  <a:schemeClr val="bg1"/>
                </a:solidFill>
              </a:rPr>
              <a:t>不存在。</a:t>
            </a:r>
          </a:p>
        </p:txBody>
      </p:sp>
      <p:graphicFrame>
        <p:nvGraphicFramePr>
          <p:cNvPr id="1196042" name="Object 10"/>
          <p:cNvGraphicFramePr>
            <a:graphicFrameLocks noChangeAspect="1"/>
          </p:cNvGraphicFramePr>
          <p:nvPr/>
        </p:nvGraphicFramePr>
        <p:xfrm>
          <a:off x="2286000" y="3581400"/>
          <a:ext cx="2095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公式" r:id="rId8" imgW="2085975" imgH="628650" progId="Equation.3">
                  <p:embed/>
                </p:oleObj>
              </mc:Choice>
              <mc:Fallback>
                <p:oleObj name="公式" r:id="rId8" imgW="2085975" imgH="628650" progId="Equation.3">
                  <p:embed/>
                  <p:pic>
                    <p:nvPicPr>
                      <p:cNvPr id="1196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2095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1"/>
          <p:cNvGraphicFramePr>
            <a:graphicFrameLocks noChangeAspect="1"/>
          </p:cNvGraphicFramePr>
          <p:nvPr/>
        </p:nvGraphicFramePr>
        <p:xfrm>
          <a:off x="7315200" y="1143000"/>
          <a:ext cx="22098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公式" r:id="rId10" imgW="2057400" imgH="295163" progId="Equation.3">
                  <p:embed/>
                </p:oleObj>
              </mc:Choice>
              <mc:Fallback>
                <p:oleObj name="公式" r:id="rId10" imgW="2057400" imgH="295163" progId="Equation.3">
                  <p:embed/>
                  <p:pic>
                    <p:nvPicPr>
                      <p:cNvPr id="133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143000"/>
                        <a:ext cx="22098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6044" name="Text Box 12"/>
          <p:cNvSpPr txBox="1">
            <a:spLocks noChangeArrowheads="1"/>
          </p:cNvSpPr>
          <p:nvPr/>
        </p:nvSpPr>
        <p:spPr bwMode="auto">
          <a:xfrm>
            <a:off x="2819401" y="28194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由于 </a:t>
            </a:r>
          </a:p>
        </p:txBody>
      </p:sp>
      <p:graphicFrame>
        <p:nvGraphicFramePr>
          <p:cNvPr id="1196045" name="Object 13"/>
          <p:cNvGraphicFramePr>
            <a:graphicFrameLocks noChangeAspect="1"/>
          </p:cNvGraphicFramePr>
          <p:nvPr/>
        </p:nvGraphicFramePr>
        <p:xfrm>
          <a:off x="4495800" y="3505200"/>
          <a:ext cx="300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公式" r:id="rId12" imgW="3000375" imgH="904987" progId="Equation.3">
                  <p:embed/>
                </p:oleObj>
              </mc:Choice>
              <mc:Fallback>
                <p:oleObj name="公式" r:id="rId12" imgW="3000375" imgH="904987" progId="Equation.3">
                  <p:embed/>
                  <p:pic>
                    <p:nvPicPr>
                      <p:cNvPr id="11960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05200"/>
                        <a:ext cx="300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6046" name="Text Box 14"/>
          <p:cNvSpPr txBox="1">
            <a:spLocks noChangeArrowheads="1"/>
          </p:cNvSpPr>
          <p:nvPr/>
        </p:nvSpPr>
        <p:spPr bwMode="auto">
          <a:xfrm>
            <a:off x="2209801" y="4876800"/>
            <a:ext cx="2826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因此</a:t>
            </a:r>
            <a:r>
              <a:rPr lang="en-US" altLang="zh-CN" i="1"/>
              <a:t>EX</a:t>
            </a:r>
            <a:r>
              <a:rPr lang="zh-CN" altLang="en-US"/>
              <a:t>不存在。</a:t>
            </a:r>
          </a:p>
        </p:txBody>
      </p:sp>
    </p:spTree>
    <p:extLst>
      <p:ext uri="{BB962C8B-B14F-4D97-AF65-F5344CB8AC3E}">
        <p14:creationId xmlns:p14="http://schemas.microsoft.com/office/powerpoint/2010/main" val="495917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9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6" grpId="0" autoUpdateAnimBg="0"/>
      <p:bldP spid="1196044" grpId="0"/>
      <p:bldP spid="11960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ChangeArrowheads="1"/>
          </p:cNvSpPr>
          <p:nvPr/>
        </p:nvSpPr>
        <p:spPr bwMode="auto">
          <a:xfrm>
            <a:off x="1524000" y="0"/>
            <a:ext cx="9144000" cy="19050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752600" y="1"/>
            <a:ext cx="8915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补例（一种博彩方式）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设想有这样一种博彩游戏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博彩者将本金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元压注在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到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的某个数字上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然后掷三颗骰子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若所压的数字出现</a:t>
            </a:r>
            <a:r>
              <a:rPr lang="en-US" altLang="zh-CN" i="1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次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i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=1,2,3),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则下注者赢</a:t>
            </a:r>
            <a:r>
              <a:rPr lang="en-US" altLang="zh-CN" i="1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元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否则没收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元本金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试问这样的游戏规则对下注者是否公平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?</a:t>
            </a:r>
          </a:p>
        </p:txBody>
      </p:sp>
      <p:sp>
        <p:nvSpPr>
          <p:cNvPr id="984072" name="Text Box 8"/>
          <p:cNvSpPr txBox="1">
            <a:spLocks noChangeArrowheads="1"/>
          </p:cNvSpPr>
          <p:nvPr/>
        </p:nvSpPr>
        <p:spPr bwMode="auto">
          <a:xfrm>
            <a:off x="1828801" y="1981201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33CC"/>
                </a:solidFill>
                <a:latin typeface="楷体_GB2312" panose="02010609030101010101" pitchFamily="49" charset="-122"/>
              </a:rPr>
              <a:t>解：</a:t>
            </a:r>
          </a:p>
        </p:txBody>
      </p:sp>
      <p:sp>
        <p:nvSpPr>
          <p:cNvPr id="984073" name="Text Box 9"/>
          <p:cNvSpPr txBox="1">
            <a:spLocks noChangeArrowheads="1"/>
          </p:cNvSpPr>
          <p:nvPr/>
        </p:nvSpPr>
        <p:spPr bwMode="auto">
          <a:xfrm>
            <a:off x="2743200" y="2057400"/>
            <a:ext cx="6973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为一次下注的赢利</a:t>
            </a:r>
            <a:r>
              <a:rPr lang="en-US" altLang="zh-CN"/>
              <a:t>,</a:t>
            </a:r>
            <a:r>
              <a:rPr lang="zh-CN" altLang="en-US"/>
              <a:t>于是得</a:t>
            </a:r>
            <a:r>
              <a:rPr lang="en-US" altLang="zh-CN" i="1"/>
              <a:t>X</a:t>
            </a:r>
            <a:r>
              <a:rPr lang="zh-CN" altLang="en-US"/>
              <a:t>的分布律为 </a:t>
            </a:r>
          </a:p>
        </p:txBody>
      </p:sp>
      <p:graphicFrame>
        <p:nvGraphicFramePr>
          <p:cNvPr id="984074" name="Object 10"/>
          <p:cNvGraphicFramePr>
            <a:graphicFrameLocks noChangeAspect="1"/>
          </p:cNvGraphicFramePr>
          <p:nvPr/>
        </p:nvGraphicFramePr>
        <p:xfrm>
          <a:off x="2838450" y="2673350"/>
          <a:ext cx="6007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4" imgW="6007100" imgH="965200" progId="Equation.3">
                  <p:embed/>
                </p:oleObj>
              </mc:Choice>
              <mc:Fallback>
                <p:oleObj name="公式" r:id="rId4" imgW="6007100" imgH="965200" progId="Equation.3">
                  <p:embed/>
                  <p:pic>
                    <p:nvPicPr>
                      <p:cNvPr id="9840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673350"/>
                        <a:ext cx="6007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76" name="Text Box 12"/>
          <p:cNvSpPr txBox="1">
            <a:spLocks noChangeArrowheads="1"/>
          </p:cNvSpPr>
          <p:nvPr/>
        </p:nvSpPr>
        <p:spPr bwMode="auto">
          <a:xfrm>
            <a:off x="1905000" y="5630844"/>
            <a:ext cx="8229600" cy="954107"/>
          </a:xfrm>
          <a:prstGeom prst="rect">
            <a:avLst/>
          </a:prstGeom>
          <a:solidFill>
            <a:srgbClr val="000000"/>
          </a:solidFill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latin typeface="楷体_GB2312" panose="02010609030101010101" pitchFamily="49" charset="-122"/>
              </a:rPr>
              <a:t>大致地可说：每平均玩</a:t>
            </a:r>
            <a:r>
              <a:rPr lang="en-US" altLang="zh-CN" dirty="0">
                <a:solidFill>
                  <a:srgbClr val="FFFF00"/>
                </a:solidFill>
                <a:latin typeface="楷体_GB2312" panose="02010609030101010101" pitchFamily="49" charset="-122"/>
              </a:rPr>
              <a:t>216</a:t>
            </a:r>
            <a:r>
              <a:rPr lang="zh-CN" altLang="en-US" dirty="0">
                <a:solidFill>
                  <a:srgbClr val="FFFF00"/>
                </a:solidFill>
                <a:latin typeface="楷体_GB2312" panose="02010609030101010101" pitchFamily="49" charset="-122"/>
              </a:rPr>
              <a:t>次，下注者必将输</a:t>
            </a:r>
            <a:r>
              <a:rPr lang="en-US" altLang="zh-CN" dirty="0">
                <a:solidFill>
                  <a:srgbClr val="FFFF00"/>
                </a:solidFill>
                <a:latin typeface="楷体_GB2312" panose="02010609030101010101" pitchFamily="49" charset="-122"/>
              </a:rPr>
              <a:t>17</a:t>
            </a:r>
            <a:r>
              <a:rPr lang="zh-CN" altLang="en-US" dirty="0">
                <a:solidFill>
                  <a:srgbClr val="FFFF00"/>
                </a:solidFill>
                <a:latin typeface="楷体_GB2312" panose="02010609030101010101" pitchFamily="49" charset="-122"/>
              </a:rPr>
              <a:t>元。故这一游戏规则对下注者来说是不公平的。</a:t>
            </a:r>
          </a:p>
        </p:txBody>
      </p:sp>
      <p:graphicFrame>
        <p:nvGraphicFramePr>
          <p:cNvPr id="984078" name="Object 14"/>
          <p:cNvGraphicFramePr>
            <a:graphicFrameLocks noChangeAspect="1"/>
          </p:cNvGraphicFramePr>
          <p:nvPr/>
        </p:nvGraphicFramePr>
        <p:xfrm>
          <a:off x="2438401" y="3733800"/>
          <a:ext cx="74279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6" imgW="6946900" imgH="838200" progId="Equation.3">
                  <p:embed/>
                </p:oleObj>
              </mc:Choice>
              <mc:Fallback>
                <p:oleObj name="公式" r:id="rId6" imgW="6946900" imgH="838200" progId="Equation.3">
                  <p:embed/>
                  <p:pic>
                    <p:nvPicPr>
                      <p:cNvPr id="9840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733800"/>
                        <a:ext cx="74279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79" name="Text Box 15"/>
          <p:cNvSpPr txBox="1">
            <a:spLocks noChangeArrowheads="1"/>
          </p:cNvSpPr>
          <p:nvPr/>
        </p:nvSpPr>
        <p:spPr bwMode="auto">
          <a:xfrm>
            <a:off x="1981201" y="38100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984081" name="Object 17"/>
          <p:cNvGraphicFramePr>
            <a:graphicFrameLocks noChangeAspect="1"/>
          </p:cNvGraphicFramePr>
          <p:nvPr/>
        </p:nvGraphicFramePr>
        <p:xfrm>
          <a:off x="3505200" y="4495800"/>
          <a:ext cx="124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8" imgW="1244600" imgH="838200" progId="Equation.3">
                  <p:embed/>
                </p:oleObj>
              </mc:Choice>
              <mc:Fallback>
                <p:oleObj name="公式" r:id="rId8" imgW="1244600" imgH="838200" progId="Equation.3">
                  <p:embed/>
                  <p:pic>
                    <p:nvPicPr>
                      <p:cNvPr id="9840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95800"/>
                        <a:ext cx="124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7034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4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2" grpId="0"/>
      <p:bldP spid="984073" grpId="0"/>
      <p:bldP spid="984076" grpId="0" animBg="1"/>
      <p:bldP spid="9840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216" name="Group 32"/>
          <p:cNvGrpSpPr>
            <a:grpSpLocks/>
          </p:cNvGrpSpPr>
          <p:nvPr/>
        </p:nvGrpSpPr>
        <p:grpSpPr bwMode="auto">
          <a:xfrm>
            <a:off x="2513013" y="762000"/>
            <a:ext cx="7548565" cy="461963"/>
            <a:chOff x="436" y="480"/>
            <a:chExt cx="4755" cy="291"/>
          </a:xfrm>
        </p:grpSpPr>
        <p:sp>
          <p:nvSpPr>
            <p:cNvPr id="989189" name="Text Box 5"/>
            <p:cNvSpPr txBox="1">
              <a:spLocks noChangeArrowheads="1"/>
            </p:cNvSpPr>
            <p:nvPr/>
          </p:nvSpPr>
          <p:spPr bwMode="auto">
            <a:xfrm>
              <a:off x="436" y="480"/>
              <a:ext cx="47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已知随机变量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X </a:t>
              </a:r>
              <a:r>
                <a:rPr lang="zh-CN" altLang="en-US" sz="24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分布，而                ，其中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g </a:t>
              </a:r>
              <a:r>
                <a:rPr lang="zh-CN" altLang="en-US" sz="24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。 </a:t>
              </a:r>
            </a:p>
          </p:txBody>
        </p:sp>
        <p:graphicFrame>
          <p:nvGraphicFramePr>
            <p:cNvPr id="1538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9708330"/>
                </p:ext>
              </p:extLst>
            </p:nvPr>
          </p:nvGraphicFramePr>
          <p:xfrm>
            <a:off x="2949" y="496"/>
            <a:ext cx="5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5" name="公式" r:id="rId4" imgW="1435100" imgH="393700" progId="Equation.3">
                    <p:embed/>
                  </p:oleObj>
                </mc:Choice>
                <mc:Fallback>
                  <p:oleObj name="公式" r:id="rId4" imgW="1435100" imgH="393700" progId="Equation.3">
                    <p:embed/>
                    <p:pic>
                      <p:nvPicPr>
                        <p:cNvPr id="1538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496"/>
                          <a:ext cx="5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9192" name="Text Box 8"/>
          <p:cNvSpPr txBox="1">
            <a:spLocks noChangeArrowheads="1"/>
          </p:cNvSpPr>
          <p:nvPr/>
        </p:nvSpPr>
        <p:spPr bwMode="auto">
          <a:xfrm>
            <a:off x="1905001" y="1295400"/>
            <a:ext cx="38603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求随机变量</a:t>
            </a:r>
            <a:r>
              <a:rPr lang="en-US" altLang="zh-CN" sz="2400" b="1" i="1" dirty="0"/>
              <a:t>Y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的数学期望。 </a:t>
            </a:r>
          </a:p>
        </p:txBody>
      </p:sp>
      <p:sp>
        <p:nvSpPr>
          <p:cNvPr id="989193" name="Text Box 9"/>
          <p:cNvSpPr txBox="1">
            <a:spLocks noChangeArrowheads="1"/>
          </p:cNvSpPr>
          <p:nvPr/>
        </p:nvSpPr>
        <p:spPr bwMode="auto">
          <a:xfrm>
            <a:off x="3855418" y="1905000"/>
            <a:ext cx="2387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 离散型 </a:t>
            </a:r>
          </a:p>
        </p:txBody>
      </p:sp>
      <p:sp>
        <p:nvSpPr>
          <p:cNvPr id="989194" name="Text Box 10"/>
          <p:cNvSpPr txBox="1">
            <a:spLocks noChangeArrowheads="1"/>
          </p:cNvSpPr>
          <p:nvPr/>
        </p:nvSpPr>
        <p:spPr bwMode="auto">
          <a:xfrm>
            <a:off x="2514600" y="2438400"/>
            <a:ext cx="2677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的分布律为 </a:t>
            </a:r>
          </a:p>
        </p:txBody>
      </p:sp>
      <p:graphicFrame>
        <p:nvGraphicFramePr>
          <p:cNvPr id="989195" name="Object 11"/>
          <p:cNvGraphicFramePr>
            <a:graphicFrameLocks noChangeAspect="1"/>
          </p:cNvGraphicFramePr>
          <p:nvPr/>
        </p:nvGraphicFramePr>
        <p:xfrm>
          <a:off x="5105400" y="2514600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公式" r:id="rId6" imgW="2336800" imgH="431800" progId="Equation.3">
                  <p:embed/>
                </p:oleObj>
              </mc:Choice>
              <mc:Fallback>
                <p:oleObj name="公式" r:id="rId6" imgW="2336800" imgH="431800" progId="Equation.3">
                  <p:embed/>
                  <p:pic>
                    <p:nvPicPr>
                      <p:cNvPr id="9891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14600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196" name="Object 12"/>
          <p:cNvGraphicFramePr>
            <a:graphicFrameLocks noChangeAspect="1"/>
          </p:cNvGraphicFramePr>
          <p:nvPr/>
        </p:nvGraphicFramePr>
        <p:xfrm>
          <a:off x="7543800" y="2514600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公式" r:id="rId8" imgW="1638300" imgH="368300" progId="Equation.3">
                  <p:embed/>
                </p:oleObj>
              </mc:Choice>
              <mc:Fallback>
                <p:oleObj name="公式" r:id="rId8" imgW="1638300" imgH="368300" progId="Equation.3">
                  <p:embed/>
                  <p:pic>
                    <p:nvPicPr>
                      <p:cNvPr id="9891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14600"/>
                        <a:ext cx="163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9217" name="Group 33"/>
          <p:cNvGrpSpPr>
            <a:grpSpLocks/>
          </p:cNvGrpSpPr>
          <p:nvPr/>
        </p:nvGrpSpPr>
        <p:grpSpPr bwMode="auto">
          <a:xfrm>
            <a:off x="1981201" y="2819400"/>
            <a:ext cx="4416425" cy="876300"/>
            <a:chOff x="480" y="1872"/>
            <a:chExt cx="2782" cy="552"/>
          </a:xfrm>
        </p:grpSpPr>
        <p:sp>
          <p:nvSpPr>
            <p:cNvPr id="15383" name="Rectangle 14"/>
            <p:cNvSpPr>
              <a:spLocks noChangeArrowheads="1"/>
            </p:cNvSpPr>
            <p:nvPr/>
          </p:nvSpPr>
          <p:spPr bwMode="auto">
            <a:xfrm>
              <a:off x="480" y="1984"/>
              <a:ext cx="27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若级数              绝对收敛， </a:t>
              </a:r>
            </a:p>
          </p:txBody>
        </p:sp>
        <p:graphicFrame>
          <p:nvGraphicFramePr>
            <p:cNvPr id="15384" name="Object 15"/>
            <p:cNvGraphicFramePr>
              <a:graphicFrameLocks noChangeAspect="1"/>
            </p:cNvGraphicFramePr>
            <p:nvPr/>
          </p:nvGraphicFramePr>
          <p:xfrm>
            <a:off x="1248" y="1872"/>
            <a:ext cx="66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8" name="公式" r:id="rId10" imgW="1054100" imgH="876300" progId="Equation.3">
                    <p:embed/>
                  </p:oleObj>
                </mc:Choice>
                <mc:Fallback>
                  <p:oleObj name="公式" r:id="rId10" imgW="1054100" imgH="876300" progId="Equation.3">
                    <p:embed/>
                    <p:pic>
                      <p:nvPicPr>
                        <p:cNvPr id="1538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872"/>
                          <a:ext cx="66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9200" name="Text Box 16"/>
          <p:cNvSpPr txBox="1">
            <a:spLocks noChangeArrowheads="1"/>
          </p:cNvSpPr>
          <p:nvPr/>
        </p:nvSpPr>
        <p:spPr bwMode="auto">
          <a:xfrm>
            <a:off x="6236856" y="3083222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则有 </a:t>
            </a:r>
          </a:p>
        </p:txBody>
      </p:sp>
      <p:graphicFrame>
        <p:nvGraphicFramePr>
          <p:cNvPr id="989201" name="Object 17"/>
          <p:cNvGraphicFramePr>
            <a:graphicFrameLocks noChangeAspect="1"/>
          </p:cNvGraphicFramePr>
          <p:nvPr/>
        </p:nvGraphicFramePr>
        <p:xfrm>
          <a:off x="3124200" y="3810000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公式" r:id="rId12" imgW="2209800" imgH="393700" progId="Equation.3">
                  <p:embed/>
                </p:oleObj>
              </mc:Choice>
              <mc:Fallback>
                <p:oleObj name="公式" r:id="rId12" imgW="2209800" imgH="393700" progId="Equation.3">
                  <p:embed/>
                  <p:pic>
                    <p:nvPicPr>
                      <p:cNvPr id="9892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20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2" name="Object 18"/>
          <p:cNvGraphicFramePr>
            <a:graphicFrameLocks noChangeAspect="1"/>
          </p:cNvGraphicFramePr>
          <p:nvPr/>
        </p:nvGraphicFramePr>
        <p:xfrm>
          <a:off x="5410200" y="3505200"/>
          <a:ext cx="1930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公式" r:id="rId14" imgW="1930400" imgH="876300" progId="Equation.3">
                  <p:embed/>
                </p:oleObj>
              </mc:Choice>
              <mc:Fallback>
                <p:oleObj name="公式" r:id="rId14" imgW="1930400" imgH="876300" progId="Equation.3">
                  <p:embed/>
                  <p:pic>
                    <p:nvPicPr>
                      <p:cNvPr id="9892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505200"/>
                        <a:ext cx="1930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9203" name="Text Box 19"/>
          <p:cNvSpPr txBox="1">
            <a:spLocks noChangeArrowheads="1"/>
          </p:cNvSpPr>
          <p:nvPr/>
        </p:nvSpPr>
        <p:spPr bwMode="auto">
          <a:xfrm>
            <a:off x="2514600" y="4343400"/>
            <a:ext cx="22797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）连续型 </a:t>
            </a:r>
          </a:p>
        </p:txBody>
      </p:sp>
      <p:grpSp>
        <p:nvGrpSpPr>
          <p:cNvPr id="989218" name="Group 34"/>
          <p:cNvGrpSpPr>
            <a:grpSpLocks/>
          </p:cNvGrpSpPr>
          <p:nvPr/>
        </p:nvGrpSpPr>
        <p:grpSpPr bwMode="auto">
          <a:xfrm>
            <a:off x="2514600" y="4876805"/>
            <a:ext cx="4746626" cy="523876"/>
            <a:chOff x="624" y="3072"/>
            <a:chExt cx="2990" cy="330"/>
          </a:xfrm>
        </p:grpSpPr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624" y="3072"/>
              <a:ext cx="29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设随机变量</a:t>
              </a:r>
              <a:r>
                <a:rPr lang="en-US" altLang="zh-CN" i="1"/>
                <a:t>X</a:t>
              </a:r>
              <a:r>
                <a:rPr lang="zh-CN" altLang="en-US"/>
                <a:t>的密度为         </a:t>
              </a:r>
              <a:r>
                <a:rPr lang="en-US" altLang="zh-CN"/>
                <a:t>,  </a:t>
              </a:r>
            </a:p>
          </p:txBody>
        </p:sp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2832" y="3120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1" name="公式" r:id="rId16" imgW="774364" imgH="393529" progId="Equation.3">
                    <p:embed/>
                  </p:oleObj>
                </mc:Choice>
                <mc:Fallback>
                  <p:oleObj name="公式" r:id="rId16" imgW="774364" imgH="393529" progId="Equation.3">
                    <p:embed/>
                    <p:pic>
                      <p:nvPicPr>
                        <p:cNvPr id="1538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120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9219" name="Group 35"/>
          <p:cNvGrpSpPr>
            <a:grpSpLocks/>
          </p:cNvGrpSpPr>
          <p:nvPr/>
        </p:nvGrpSpPr>
        <p:grpSpPr bwMode="auto">
          <a:xfrm>
            <a:off x="6934200" y="4800600"/>
            <a:ext cx="3416300" cy="647700"/>
            <a:chOff x="3456" y="3024"/>
            <a:chExt cx="2152" cy="408"/>
          </a:xfrm>
        </p:grpSpPr>
        <p:sp>
          <p:nvSpPr>
            <p:cNvPr id="15379" name="Rectangle 24"/>
            <p:cNvSpPr>
              <a:spLocks noChangeArrowheads="1"/>
            </p:cNvSpPr>
            <p:nvPr/>
          </p:nvSpPr>
          <p:spPr bwMode="auto">
            <a:xfrm>
              <a:off x="3456" y="3072"/>
              <a:ext cx="8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若积分 </a:t>
              </a:r>
            </a:p>
          </p:txBody>
        </p:sp>
        <p:graphicFrame>
          <p:nvGraphicFramePr>
            <p:cNvPr id="15380" name="Object 23"/>
            <p:cNvGraphicFramePr>
              <a:graphicFrameLocks noChangeAspect="1"/>
            </p:cNvGraphicFramePr>
            <p:nvPr/>
          </p:nvGraphicFramePr>
          <p:xfrm>
            <a:off x="4176" y="3024"/>
            <a:ext cx="143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2" name="公式" r:id="rId18" imgW="2273300" imgH="647700" progId="Equation.3">
                    <p:embed/>
                  </p:oleObj>
                </mc:Choice>
                <mc:Fallback>
                  <p:oleObj name="公式" r:id="rId18" imgW="2273300" imgH="647700" progId="Equation.3">
                    <p:embed/>
                    <p:pic>
                      <p:nvPicPr>
                        <p:cNvPr id="1538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024"/>
                          <a:ext cx="143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9210" name="Text Box 26"/>
          <p:cNvSpPr txBox="1">
            <a:spLocks noChangeArrowheads="1"/>
          </p:cNvSpPr>
          <p:nvPr/>
        </p:nvSpPr>
        <p:spPr bwMode="auto">
          <a:xfrm>
            <a:off x="2133600" y="5410200"/>
            <a:ext cx="279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绝对收敛，则有 </a:t>
            </a:r>
          </a:p>
        </p:txBody>
      </p:sp>
      <p:graphicFrame>
        <p:nvGraphicFramePr>
          <p:cNvPr id="989212" name="Object 28"/>
          <p:cNvGraphicFramePr>
            <a:graphicFrameLocks noChangeAspect="1"/>
          </p:cNvGraphicFramePr>
          <p:nvPr/>
        </p:nvGraphicFramePr>
        <p:xfrm>
          <a:off x="2971800" y="5867400"/>
          <a:ext cx="4889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公式" r:id="rId20" imgW="4889500" imgH="647700" progId="Equation.3">
                  <p:embed/>
                </p:oleObj>
              </mc:Choice>
              <mc:Fallback>
                <p:oleObj name="公式" r:id="rId20" imgW="4889500" imgH="647700" progId="Equation.3">
                  <p:embed/>
                  <p:pic>
                    <p:nvPicPr>
                      <p:cNvPr id="9892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867400"/>
                        <a:ext cx="4889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Rectangle 30"/>
          <p:cNvSpPr>
            <a:spLocks noChangeArrowheads="1"/>
          </p:cNvSpPr>
          <p:nvPr/>
        </p:nvSpPr>
        <p:spPr bwMode="auto">
          <a:xfrm>
            <a:off x="2286001" y="150347"/>
            <a:ext cx="45143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随机变量函数的数学期望</a:t>
            </a:r>
          </a:p>
        </p:txBody>
      </p:sp>
      <p:sp>
        <p:nvSpPr>
          <p:cNvPr id="989215" name="Text Box 31"/>
          <p:cNvSpPr txBox="1">
            <a:spLocks noChangeArrowheads="1"/>
          </p:cNvSpPr>
          <p:nvPr/>
        </p:nvSpPr>
        <p:spPr bwMode="auto">
          <a:xfrm>
            <a:off x="2514600" y="1905000"/>
            <a:ext cx="1444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</a:rPr>
              <a:t>定理</a:t>
            </a:r>
            <a:r>
              <a:rPr lang="en-US" altLang="zh-CN" dirty="0">
                <a:solidFill>
                  <a:srgbClr val="0033CC"/>
                </a:solidFill>
              </a:rPr>
              <a:t>4.1 </a:t>
            </a:r>
          </a:p>
        </p:txBody>
      </p:sp>
    </p:spTree>
    <p:extLst>
      <p:ext uri="{BB962C8B-B14F-4D97-AF65-F5344CB8AC3E}">
        <p14:creationId xmlns:p14="http://schemas.microsoft.com/office/powerpoint/2010/main" val="2999153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9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9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9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9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9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9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89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70" decel="100000"/>
                                        <p:tgtEl>
                                          <p:spTgt spid="989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770" decel="100000"/>
                                        <p:tgtEl>
                                          <p:spTgt spid="98920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8920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98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8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98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8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8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8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8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89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89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92" grpId="0"/>
      <p:bldP spid="989193" grpId="0"/>
      <p:bldP spid="989194" grpId="0"/>
      <p:bldP spid="989200" grpId="0"/>
      <p:bldP spid="989203" grpId="0"/>
      <p:bldP spid="989210" grpId="0"/>
      <p:bldP spid="9892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ChangeArrowheads="1"/>
          </p:cNvSpPr>
          <p:nvPr/>
        </p:nvSpPr>
        <p:spPr bwMode="auto">
          <a:xfrm>
            <a:off x="1905000" y="1371601"/>
            <a:ext cx="87630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        </a:t>
            </a:r>
            <a:r>
              <a:rPr lang="zh-CN" altLang="en-US"/>
              <a:t>当我们求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时，不必知道</a:t>
            </a:r>
            <a:r>
              <a:rPr lang="en-US" altLang="zh-CN" i="1"/>
              <a:t>Y</a:t>
            </a:r>
            <a:r>
              <a:rPr lang="zh-CN" altLang="en-US"/>
              <a:t>的分布而只需知道</a:t>
            </a:r>
            <a:r>
              <a:rPr lang="en-US" altLang="zh-CN" i="1"/>
              <a:t>X</a:t>
            </a:r>
            <a:r>
              <a:rPr lang="zh-CN" altLang="en-US"/>
              <a:t>的分布就可以了</a:t>
            </a:r>
            <a:r>
              <a:rPr lang="en-US" altLang="zh-CN"/>
              <a:t>.</a:t>
            </a:r>
            <a:r>
              <a:rPr lang="zh-CN" altLang="en-US"/>
              <a:t>当然，我们也可以由已知的</a:t>
            </a:r>
            <a:r>
              <a:rPr lang="en-US" altLang="zh-CN" i="1"/>
              <a:t>X</a:t>
            </a:r>
            <a:r>
              <a:rPr lang="zh-CN" altLang="en-US"/>
              <a:t>的分布，先求出其函数</a:t>
            </a:r>
            <a:r>
              <a:rPr lang="en-US" altLang="zh-CN"/>
              <a:t>g(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的分布，再根据数学期望的定义去求</a:t>
            </a:r>
            <a:r>
              <a:rPr lang="en-US" altLang="zh-CN" i="1"/>
              <a:t>E</a:t>
            </a:r>
            <a:r>
              <a:rPr lang="en-US" altLang="zh-CN"/>
              <a:t>[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)]</a:t>
            </a:r>
            <a:r>
              <a:rPr lang="zh-CN" altLang="en-US"/>
              <a:t>，然而，求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的分布是不容易的，所以一般不采用后一种方法</a:t>
            </a:r>
            <a:r>
              <a:rPr lang="en-US" altLang="zh-CN"/>
              <a:t>.</a:t>
            </a:r>
          </a:p>
        </p:txBody>
      </p:sp>
      <p:sp>
        <p:nvSpPr>
          <p:cNvPr id="1176581" name="Rectangle 5"/>
          <p:cNvSpPr>
            <a:spLocks noChangeArrowheads="1"/>
          </p:cNvSpPr>
          <p:nvPr/>
        </p:nvSpPr>
        <p:spPr bwMode="auto">
          <a:xfrm>
            <a:off x="1905001" y="762000"/>
            <a:ext cx="2460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的意义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06255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7432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862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905000" y="30480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33CC"/>
                </a:solidFill>
              </a:rPr>
              <a:t>解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1828801" y="226547"/>
            <a:ext cx="49295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的分布律为  </a:t>
            </a:r>
          </a:p>
        </p:txBody>
      </p:sp>
      <p:graphicFrame>
        <p:nvGraphicFramePr>
          <p:cNvPr id="1178672" name="Group 48"/>
          <p:cNvGraphicFramePr>
            <a:graphicFrameLocks noGrp="1"/>
          </p:cNvGraphicFramePr>
          <p:nvPr/>
        </p:nvGraphicFramePr>
        <p:xfrm>
          <a:off x="2743200" y="838200"/>
          <a:ext cx="6477000" cy="1036638"/>
        </p:xfrm>
        <a:graphic>
          <a:graphicData uri="http://schemas.openxmlformats.org/drawingml/2006/table">
            <a:tbl>
              <a:tblPr/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0            2              3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1/8          1/4         3/8            ¼ 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5" name="Text Box 51"/>
          <p:cNvSpPr txBox="1">
            <a:spLocks noChangeArrowheads="1"/>
          </p:cNvSpPr>
          <p:nvPr/>
        </p:nvSpPr>
        <p:spPr bwMode="auto">
          <a:xfrm>
            <a:off x="1905000" y="1981200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 </a:t>
            </a:r>
          </a:p>
        </p:txBody>
      </p:sp>
      <p:graphicFrame>
        <p:nvGraphicFramePr>
          <p:cNvPr id="17426" name="Object 52"/>
          <p:cNvGraphicFramePr>
            <a:graphicFrameLocks noChangeAspect="1"/>
          </p:cNvGraphicFramePr>
          <p:nvPr/>
        </p:nvGraphicFramePr>
        <p:xfrm>
          <a:off x="2438400" y="2057400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公式" r:id="rId4" imgW="2933812" imgH="447787" progId="Equation.3">
                  <p:embed/>
                </p:oleObj>
              </mc:Choice>
              <mc:Fallback>
                <p:oleObj name="公式" r:id="rId4" imgW="2933812" imgH="447787" progId="Equation.3">
                  <p:embed/>
                  <p:pic>
                    <p:nvPicPr>
                      <p:cNvPr id="1742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294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77" name="Object 53"/>
          <p:cNvGraphicFramePr>
            <a:graphicFrameLocks noChangeAspect="1"/>
          </p:cNvGraphicFramePr>
          <p:nvPr/>
        </p:nvGraphicFramePr>
        <p:xfrm>
          <a:off x="2743200" y="3124200"/>
          <a:ext cx="102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公式" r:id="rId6" imgW="1019287" imgH="447787" progId="Equation.3">
                  <p:embed/>
                </p:oleObj>
              </mc:Choice>
              <mc:Fallback>
                <p:oleObj name="公式" r:id="rId6" imgW="1019287" imgH="447787" progId="Equation.3">
                  <p:embed/>
                  <p:pic>
                    <p:nvPicPr>
                      <p:cNvPr id="117867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4200"/>
                        <a:ext cx="1028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78" name="Object 54"/>
          <p:cNvGraphicFramePr>
            <a:graphicFrameLocks noChangeAspect="1"/>
          </p:cNvGraphicFramePr>
          <p:nvPr/>
        </p:nvGraphicFramePr>
        <p:xfrm>
          <a:off x="2743200" y="419100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公式" r:id="rId8" imgW="1743075" imgH="380888" progId="Equation.3">
                  <p:embed/>
                </p:oleObj>
              </mc:Choice>
              <mc:Fallback>
                <p:oleObj name="公式" r:id="rId8" imgW="1743075" imgH="380888" progId="Equation.3">
                  <p:embed/>
                  <p:pic>
                    <p:nvPicPr>
                      <p:cNvPr id="117867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79" name="Object 55"/>
          <p:cNvGraphicFramePr>
            <a:graphicFrameLocks noChangeAspect="1"/>
          </p:cNvGraphicFramePr>
          <p:nvPr/>
        </p:nvGraphicFramePr>
        <p:xfrm>
          <a:off x="3810000" y="2971800"/>
          <a:ext cx="497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公式" r:id="rId10" imgW="4978400" imgH="838200" progId="Equation.3">
                  <p:embed/>
                </p:oleObj>
              </mc:Choice>
              <mc:Fallback>
                <p:oleObj name="公式" r:id="rId10" imgW="4978400" imgH="838200" progId="Equation.3">
                  <p:embed/>
                  <p:pic>
                    <p:nvPicPr>
                      <p:cNvPr id="117867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497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Rectangle 57"/>
          <p:cNvSpPr>
            <a:spLocks noChangeArrowheads="1"/>
          </p:cNvSpPr>
          <p:nvPr/>
        </p:nvSpPr>
        <p:spPr bwMode="auto">
          <a:xfrm>
            <a:off x="1447801" y="2667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31" name="Object 58"/>
          <p:cNvGraphicFramePr>
            <a:graphicFrameLocks noChangeAspect="1"/>
          </p:cNvGraphicFramePr>
          <p:nvPr/>
        </p:nvGraphicFramePr>
        <p:xfrm>
          <a:off x="8915400" y="2971800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公式" r:id="rId12" imgW="800100" imgH="838200" progId="Equation.3">
                  <p:embed/>
                </p:oleObj>
              </mc:Choice>
              <mc:Fallback>
                <p:oleObj name="公式" r:id="rId12" imgW="800100" imgH="838200" progId="Equation.3">
                  <p:embed/>
                  <p:pic>
                    <p:nvPicPr>
                      <p:cNvPr id="17431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971800"/>
                        <a:ext cx="80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83" name="Object 59"/>
          <p:cNvGraphicFramePr>
            <a:graphicFrameLocks noChangeAspect="1"/>
          </p:cNvGraphicFramePr>
          <p:nvPr/>
        </p:nvGraphicFramePr>
        <p:xfrm>
          <a:off x="4572000" y="3962400"/>
          <a:ext cx="560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公式" r:id="rId14" imgW="5600700" imgH="838200" progId="Equation.3">
                  <p:embed/>
                </p:oleObj>
              </mc:Choice>
              <mc:Fallback>
                <p:oleObj name="公式" r:id="rId14" imgW="5600700" imgH="838200" progId="Equation.3">
                  <p:embed/>
                  <p:pic>
                    <p:nvPicPr>
                      <p:cNvPr id="117868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560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85" name="Object 61"/>
          <p:cNvGraphicFramePr>
            <a:graphicFrameLocks noChangeAspect="1"/>
          </p:cNvGraphicFramePr>
          <p:nvPr/>
        </p:nvGraphicFramePr>
        <p:xfrm>
          <a:off x="4724400" y="4800600"/>
          <a:ext cx="515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公式" r:id="rId16" imgW="5156200" imgH="838200" progId="Equation.3">
                  <p:embed/>
                </p:oleObj>
              </mc:Choice>
              <mc:Fallback>
                <p:oleObj name="公式" r:id="rId16" imgW="5156200" imgH="838200" progId="Equation.3">
                  <p:embed/>
                  <p:pic>
                    <p:nvPicPr>
                      <p:cNvPr id="117868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00600"/>
                        <a:ext cx="515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62"/>
          <p:cNvGraphicFramePr>
            <a:graphicFrameLocks noChangeAspect="1"/>
          </p:cNvGraphicFramePr>
          <p:nvPr/>
        </p:nvGraphicFramePr>
        <p:xfrm>
          <a:off x="4343400" y="5562600"/>
          <a:ext cx="88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公式" r:id="rId18" imgW="889000" imgH="825500" progId="Equation.3">
                  <p:embed/>
                </p:oleObj>
              </mc:Choice>
              <mc:Fallback>
                <p:oleObj name="公式" r:id="rId18" imgW="889000" imgH="825500" progId="Equation.3">
                  <p:embed/>
                  <p:pic>
                    <p:nvPicPr>
                      <p:cNvPr id="1743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62600"/>
                        <a:ext cx="889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248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7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7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9"/>
          <p:cNvSpPr>
            <a:spLocks noChangeArrowheads="1"/>
          </p:cNvSpPr>
          <p:nvPr/>
        </p:nvSpPr>
        <p:spPr bwMode="auto">
          <a:xfrm>
            <a:off x="1524000" y="0"/>
            <a:ext cx="9144000" cy="38862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828801" y="228600"/>
            <a:ext cx="8621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FF00"/>
                </a:solidFill>
              </a:rPr>
              <a:t>例</a:t>
            </a:r>
            <a:r>
              <a:rPr kumimoji="1" lang="en-US" altLang="zh-CN">
                <a:solidFill>
                  <a:srgbClr val="FFFF00"/>
                </a:solidFill>
              </a:rPr>
              <a:t>6</a:t>
            </a:r>
            <a:r>
              <a:rPr kumimoji="1" lang="en-US" altLang="zh-CN">
                <a:solidFill>
                  <a:schemeClr val="bg1"/>
                </a:solidFill>
              </a:rPr>
              <a:t>  </a:t>
            </a:r>
            <a:r>
              <a:rPr kumimoji="1" lang="zh-CN" altLang="en-US">
                <a:solidFill>
                  <a:schemeClr val="bg1"/>
                </a:solidFill>
              </a:rPr>
              <a:t>设风速</a:t>
            </a:r>
            <a:r>
              <a:rPr kumimoji="1" lang="en-US" altLang="zh-CN" i="1">
                <a:solidFill>
                  <a:schemeClr val="bg1"/>
                </a:solidFill>
              </a:rPr>
              <a:t>V</a:t>
            </a:r>
            <a:r>
              <a:rPr kumimoji="1" lang="zh-CN" altLang="en-US">
                <a:solidFill>
                  <a:schemeClr val="bg1"/>
                </a:solidFill>
              </a:rPr>
              <a:t>在          上服从均匀分布，即具有概率密度函数 </a:t>
            </a: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1828800" y="3198347"/>
            <a:ext cx="1463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求</a:t>
            </a:r>
            <a:r>
              <a:rPr lang="en-US" altLang="zh-CN" i="1">
                <a:solidFill>
                  <a:schemeClr val="bg1"/>
                </a:solidFill>
              </a:rPr>
              <a:t>EW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  <a:endParaRPr lang="zh-CN" altLang="en-US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Rectangle 12"/>
          <p:cNvSpPr>
            <a:spLocks noChangeArrowheads="1"/>
          </p:cNvSpPr>
          <p:nvPr/>
        </p:nvSpPr>
        <p:spPr bwMode="auto">
          <a:xfrm>
            <a:off x="1752600" y="2207747"/>
            <a:ext cx="6873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又设飞机机翼受到的正压力</a:t>
            </a:r>
            <a:r>
              <a:rPr lang="en-US" altLang="zh-CN" i="1">
                <a:solidFill>
                  <a:schemeClr val="bg1"/>
                </a:solidFill>
              </a:rPr>
              <a:t>W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是</a:t>
            </a:r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的函数：</a:t>
            </a:r>
            <a:endParaRPr lang="zh-CN" altLang="en-US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39" name="Object 13"/>
          <p:cNvGraphicFramePr>
            <a:graphicFrameLocks noChangeAspect="1"/>
          </p:cNvGraphicFramePr>
          <p:nvPr/>
        </p:nvGraphicFramePr>
        <p:xfrm>
          <a:off x="4419600" y="30480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公式" r:id="rId4" imgW="714375" imgH="371475" progId="Equation.3">
                  <p:embed/>
                </p:oleObj>
              </mc:Choice>
              <mc:Fallback>
                <p:oleObj name="公式" r:id="rId4" imgW="714375" imgH="371475" progId="Equation.3">
                  <p:embed/>
                  <p:pic>
                    <p:nvPicPr>
                      <p:cNvPr id="1843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0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15"/>
          <p:cNvSpPr>
            <a:spLocks noChangeArrowheads="1"/>
          </p:cNvSpPr>
          <p:nvPr/>
        </p:nvSpPr>
        <p:spPr bwMode="auto">
          <a:xfrm>
            <a:off x="1524001" y="29245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1" name="Object 16"/>
          <p:cNvGraphicFramePr>
            <a:graphicFrameLocks noChangeAspect="1"/>
          </p:cNvGraphicFramePr>
          <p:nvPr/>
        </p:nvGraphicFramePr>
        <p:xfrm>
          <a:off x="3886200" y="10668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公式" r:id="rId6" imgW="3486150" imgH="971550" progId="Equation.3">
                  <p:embed/>
                </p:oleObj>
              </mc:Choice>
              <mc:Fallback>
                <p:oleObj name="公式" r:id="rId6" imgW="3486150" imgH="971550" progId="Equation.3">
                  <p:embed/>
                  <p:pic>
                    <p:nvPicPr>
                      <p:cNvPr id="1844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66800"/>
                        <a:ext cx="3492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7"/>
          <p:cNvGraphicFramePr>
            <a:graphicFrameLocks noChangeAspect="1"/>
          </p:cNvGraphicFramePr>
          <p:nvPr/>
        </p:nvGraphicFramePr>
        <p:xfrm>
          <a:off x="4038600" y="2819400"/>
          <a:ext cx="252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公式" r:id="rId8" imgW="2514600" imgH="447787" progId="Equation.3">
                  <p:embed/>
                </p:oleObj>
              </mc:Choice>
              <mc:Fallback>
                <p:oleObj name="公式" r:id="rId8" imgW="2514600" imgH="447787" progId="Equation.3">
                  <p:embed/>
                  <p:pic>
                    <p:nvPicPr>
                      <p:cNvPr id="1844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252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070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981200" y="41910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33CC"/>
                </a:solidFill>
              </a:rPr>
              <a:t>解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1010709" name="Object 21"/>
          <p:cNvGraphicFramePr>
            <a:graphicFrameLocks noChangeAspect="1"/>
          </p:cNvGraphicFramePr>
          <p:nvPr/>
        </p:nvGraphicFramePr>
        <p:xfrm>
          <a:off x="2971800" y="42672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公式" r:id="rId10" imgW="2200275" imgH="447787" progId="Equation.3">
                  <p:embed/>
                </p:oleObj>
              </mc:Choice>
              <mc:Fallback>
                <p:oleObj name="公式" r:id="rId10" imgW="2200275" imgH="447787" progId="Equation.3">
                  <p:embed/>
                  <p:pic>
                    <p:nvPicPr>
                      <p:cNvPr id="10107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10" name="Object 22"/>
          <p:cNvGraphicFramePr>
            <a:graphicFrameLocks noChangeAspect="1"/>
          </p:cNvGraphicFramePr>
          <p:nvPr/>
        </p:nvGraphicFramePr>
        <p:xfrm>
          <a:off x="5181600" y="4191000"/>
          <a:ext cx="2324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公式" r:id="rId12" imgW="2324100" imgH="647700" progId="Equation.3">
                  <p:embed/>
                </p:oleObj>
              </mc:Choice>
              <mc:Fallback>
                <p:oleObj name="公式" r:id="rId12" imgW="2324100" imgH="647700" progId="Equation.3">
                  <p:embed/>
                  <p:pic>
                    <p:nvPicPr>
                      <p:cNvPr id="10107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91000"/>
                        <a:ext cx="2324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11" name="Object 23"/>
          <p:cNvGraphicFramePr>
            <a:graphicFrameLocks noChangeAspect="1"/>
          </p:cNvGraphicFramePr>
          <p:nvPr/>
        </p:nvGraphicFramePr>
        <p:xfrm>
          <a:off x="3581400" y="4953000"/>
          <a:ext cx="173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公式" r:id="rId14" imgW="1739900" imgH="838200" progId="Equation.3">
                  <p:embed/>
                </p:oleObj>
              </mc:Choice>
              <mc:Fallback>
                <p:oleObj name="公式" r:id="rId14" imgW="1739900" imgH="838200" progId="Equation.3">
                  <p:embed/>
                  <p:pic>
                    <p:nvPicPr>
                      <p:cNvPr id="10107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173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12" name="Object 24"/>
          <p:cNvGraphicFramePr>
            <a:graphicFrameLocks noChangeAspect="1"/>
          </p:cNvGraphicFramePr>
          <p:nvPr/>
        </p:nvGraphicFramePr>
        <p:xfrm>
          <a:off x="5486400" y="5029200"/>
          <a:ext cx="130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公式" r:id="rId16" imgW="1308100" imgH="838200" progId="Equation.3">
                  <p:embed/>
                </p:oleObj>
              </mc:Choice>
              <mc:Fallback>
                <p:oleObj name="公式" r:id="rId16" imgW="1308100" imgH="838200" progId="Equation.3">
                  <p:embed/>
                  <p:pic>
                    <p:nvPicPr>
                      <p:cNvPr id="10107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029200"/>
                        <a:ext cx="130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13" name="Object 25"/>
          <p:cNvGraphicFramePr>
            <a:graphicFrameLocks noChangeAspect="1"/>
          </p:cNvGraphicFramePr>
          <p:nvPr/>
        </p:nvGraphicFramePr>
        <p:xfrm>
          <a:off x="6953250" y="5029200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公式" r:id="rId18" imgW="1155700" imgH="838200" progId="Equation.3">
                  <p:embed/>
                </p:oleObj>
              </mc:Choice>
              <mc:Fallback>
                <p:oleObj name="公式" r:id="rId18" imgW="1155700" imgH="838200" progId="Equation.3">
                  <p:embed/>
                  <p:pic>
                    <p:nvPicPr>
                      <p:cNvPr id="10107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5029200"/>
                        <a:ext cx="115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97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70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12" name="Text Box 8"/>
          <p:cNvSpPr txBox="1">
            <a:spLocks noChangeArrowheads="1"/>
          </p:cNvSpPr>
          <p:nvPr/>
        </p:nvSpPr>
        <p:spPr bwMode="auto">
          <a:xfrm>
            <a:off x="2133600" y="762000"/>
            <a:ext cx="20954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 离散型 </a:t>
            </a:r>
          </a:p>
        </p:txBody>
      </p:sp>
      <p:sp>
        <p:nvSpPr>
          <p:cNvPr id="1019913" name="Text Box 9"/>
          <p:cNvSpPr txBox="1">
            <a:spLocks noChangeArrowheads="1"/>
          </p:cNvSpPr>
          <p:nvPr/>
        </p:nvSpPr>
        <p:spPr bwMode="auto">
          <a:xfrm>
            <a:off x="2362201" y="1295400"/>
            <a:ext cx="3227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的分布律为 </a:t>
            </a:r>
          </a:p>
        </p:txBody>
      </p:sp>
      <p:graphicFrame>
        <p:nvGraphicFramePr>
          <p:cNvPr id="1019914" name="Object 10"/>
          <p:cNvGraphicFramePr>
            <a:graphicFrameLocks noChangeAspect="1"/>
          </p:cNvGraphicFramePr>
          <p:nvPr/>
        </p:nvGraphicFramePr>
        <p:xfrm>
          <a:off x="2819400" y="2057400"/>
          <a:ext cx="334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公式" r:id="rId4" imgW="3340100" imgH="469900" progId="Equation.3">
                  <p:embed/>
                </p:oleObj>
              </mc:Choice>
              <mc:Fallback>
                <p:oleObj name="公式" r:id="rId4" imgW="3340100" imgH="469900" progId="Equation.3">
                  <p:embed/>
                  <p:pic>
                    <p:nvPicPr>
                      <p:cNvPr id="10199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334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15" name="Object 11"/>
          <p:cNvGraphicFramePr>
            <a:graphicFrameLocks noChangeAspect="1"/>
          </p:cNvGraphicFramePr>
          <p:nvPr/>
        </p:nvGraphicFramePr>
        <p:xfrm>
          <a:off x="6324600" y="2133600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公式" r:id="rId6" imgW="1638300" imgH="368300" progId="Equation.3">
                  <p:embed/>
                </p:oleObj>
              </mc:Choice>
              <mc:Fallback>
                <p:oleObj name="公式" r:id="rId6" imgW="1638300" imgH="368300" progId="Equation.3">
                  <p:embed/>
                  <p:pic>
                    <p:nvPicPr>
                      <p:cNvPr id="10199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33600"/>
                        <a:ext cx="163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9919" name="Text Box 15"/>
          <p:cNvSpPr txBox="1">
            <a:spLocks noChangeArrowheads="1"/>
          </p:cNvSpPr>
          <p:nvPr/>
        </p:nvSpPr>
        <p:spPr bwMode="auto">
          <a:xfrm>
            <a:off x="2245118" y="2908304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则有 </a:t>
            </a:r>
          </a:p>
        </p:txBody>
      </p:sp>
      <p:graphicFrame>
        <p:nvGraphicFramePr>
          <p:cNvPr id="1019920" name="Object 16"/>
          <p:cNvGraphicFramePr>
            <a:graphicFrameLocks noChangeAspect="1"/>
          </p:cNvGraphicFramePr>
          <p:nvPr/>
        </p:nvGraphicFramePr>
        <p:xfrm>
          <a:off x="3124200" y="2971800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公式" r:id="rId8" imgW="2552700" imgH="393700" progId="Equation.3">
                  <p:embed/>
                </p:oleObj>
              </mc:Choice>
              <mc:Fallback>
                <p:oleObj name="公式" r:id="rId8" imgW="2552700" imgH="393700" progId="Equation.3">
                  <p:embed/>
                  <p:pic>
                    <p:nvPicPr>
                      <p:cNvPr id="10199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71800"/>
                        <a:ext cx="255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21" name="Object 17"/>
          <p:cNvGraphicFramePr>
            <a:graphicFrameLocks noChangeAspect="1"/>
          </p:cNvGraphicFramePr>
          <p:nvPr/>
        </p:nvGraphicFramePr>
        <p:xfrm>
          <a:off x="5715000" y="2743200"/>
          <a:ext cx="276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10" imgW="2768600" imgH="914400" progId="Equation.3">
                  <p:embed/>
                </p:oleObj>
              </mc:Choice>
              <mc:Fallback>
                <p:oleObj name="公式" r:id="rId10" imgW="2768600" imgH="914400" progId="Equation.3">
                  <p:embed/>
                  <p:pic>
                    <p:nvPicPr>
                      <p:cNvPr id="10199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43200"/>
                        <a:ext cx="2768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9922" name="Text Box 18"/>
          <p:cNvSpPr txBox="1">
            <a:spLocks noChangeArrowheads="1"/>
          </p:cNvSpPr>
          <p:nvPr/>
        </p:nvSpPr>
        <p:spPr bwMode="auto">
          <a:xfrm>
            <a:off x="2209800" y="3733800"/>
            <a:ext cx="2004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）连续型 </a:t>
            </a:r>
          </a:p>
        </p:txBody>
      </p:sp>
      <p:grpSp>
        <p:nvGrpSpPr>
          <p:cNvPr id="1019937" name="Group 33"/>
          <p:cNvGrpSpPr>
            <a:grpSpLocks/>
          </p:cNvGrpSpPr>
          <p:nvPr/>
        </p:nvGrpSpPr>
        <p:grpSpPr bwMode="auto">
          <a:xfrm>
            <a:off x="2209801" y="4495804"/>
            <a:ext cx="7896226" cy="523876"/>
            <a:chOff x="432" y="2976"/>
            <a:chExt cx="4974" cy="330"/>
          </a:xfrm>
        </p:grpSpPr>
        <p:sp>
          <p:nvSpPr>
            <p:cNvPr id="19471" name="Text Box 20"/>
            <p:cNvSpPr txBox="1">
              <a:spLocks noChangeArrowheads="1"/>
            </p:cNvSpPr>
            <p:nvPr/>
          </p:nvSpPr>
          <p:spPr bwMode="auto">
            <a:xfrm>
              <a:off x="432" y="2976"/>
              <a:ext cx="44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设二维随机变量</a:t>
              </a:r>
              <a:r>
                <a:rPr lang="en-US" altLang="zh-CN" dirty="0"/>
                <a:t>(</a:t>
              </a:r>
              <a:r>
                <a:rPr lang="en-US" altLang="zh-CN" i="1" dirty="0"/>
                <a:t>X</a:t>
              </a:r>
              <a:r>
                <a:rPr lang="en-US" altLang="zh-CN" dirty="0"/>
                <a:t>,</a:t>
              </a:r>
              <a:r>
                <a:rPr lang="en-US" altLang="zh-CN" i="1" dirty="0"/>
                <a:t>Y</a:t>
              </a:r>
              <a:r>
                <a:rPr lang="en-US" altLang="zh-CN" dirty="0"/>
                <a:t>)</a:t>
              </a:r>
              <a:r>
                <a:rPr lang="zh-CN" altLang="en-US" dirty="0"/>
                <a:t>的联合密度为             </a:t>
              </a:r>
              <a:r>
                <a:rPr lang="en-US" altLang="zh-CN" dirty="0"/>
                <a:t>,  </a:t>
              </a:r>
            </a:p>
          </p:txBody>
        </p:sp>
        <p:graphicFrame>
          <p:nvGraphicFramePr>
            <p:cNvPr id="19472" name="Object 21"/>
            <p:cNvGraphicFramePr>
              <a:graphicFrameLocks noChangeAspect="1"/>
            </p:cNvGraphicFramePr>
            <p:nvPr/>
          </p:nvGraphicFramePr>
          <p:xfrm>
            <a:off x="3936" y="3024"/>
            <a:ext cx="7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5" name="公式" r:id="rId12" imgW="1117115" imgH="393529" progId="Equation.3">
                    <p:embed/>
                  </p:oleObj>
                </mc:Choice>
                <mc:Fallback>
                  <p:oleObj name="公式" r:id="rId12" imgW="1117115" imgH="393529" progId="Equation.3">
                    <p:embed/>
                    <p:pic>
                      <p:nvPicPr>
                        <p:cNvPr id="1947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024"/>
                          <a:ext cx="7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9929" name="Text Box 25"/>
            <p:cNvSpPr txBox="1">
              <a:spLocks noChangeArrowheads="1"/>
            </p:cNvSpPr>
            <p:nvPr/>
          </p:nvSpPr>
          <p:spPr bwMode="auto">
            <a:xfrm>
              <a:off x="4848" y="2976"/>
              <a:ext cx="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则有 </a:t>
              </a:r>
            </a:p>
          </p:txBody>
        </p:sp>
      </p:grpSp>
      <p:sp>
        <p:nvSpPr>
          <p:cNvPr id="1019935" name="Text Box 31"/>
          <p:cNvSpPr txBox="1">
            <a:spLocks noChangeArrowheads="1"/>
          </p:cNvSpPr>
          <p:nvPr/>
        </p:nvSpPr>
        <p:spPr bwMode="auto">
          <a:xfrm>
            <a:off x="2438401" y="130175"/>
            <a:ext cx="69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的推广</a:t>
            </a:r>
            <a:r>
              <a:rPr lang="en-US" altLang="zh-CN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二维随机变量函数的数学期望</a:t>
            </a:r>
            <a:r>
              <a:rPr lang="en-US" altLang="zh-CN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</p:txBody>
      </p:sp>
      <p:sp>
        <p:nvSpPr>
          <p:cNvPr id="1019936" name="AutoShape 32"/>
          <p:cNvSpPr>
            <a:spLocks noChangeArrowheads="1"/>
          </p:cNvSpPr>
          <p:nvPr/>
        </p:nvSpPr>
        <p:spPr bwMode="auto">
          <a:xfrm>
            <a:off x="8534400" y="1066800"/>
            <a:ext cx="1905000" cy="914400"/>
          </a:xfrm>
          <a:prstGeom prst="wedgeRectCallout">
            <a:avLst>
              <a:gd name="adj1" fmla="val -76583"/>
              <a:gd name="adj2" fmla="val 14219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00"/>
                </a:solidFill>
              </a:rPr>
              <a:t>条件：</a:t>
            </a:r>
          </a:p>
          <a:p>
            <a:pPr algn="ctr" eaLnBrk="1" hangingPunct="1"/>
            <a:r>
              <a:rPr lang="zh-CN" altLang="en-US" sz="2400">
                <a:solidFill>
                  <a:srgbClr val="FFFF00"/>
                </a:solidFill>
              </a:rPr>
              <a:t>绝对收敛</a:t>
            </a:r>
          </a:p>
        </p:txBody>
      </p:sp>
      <p:sp>
        <p:nvSpPr>
          <p:cNvPr id="1019938" name="AutoShape 34"/>
          <p:cNvSpPr>
            <a:spLocks noChangeArrowheads="1"/>
          </p:cNvSpPr>
          <p:nvPr/>
        </p:nvSpPr>
        <p:spPr bwMode="auto">
          <a:xfrm>
            <a:off x="8763000" y="3200400"/>
            <a:ext cx="1905000" cy="914400"/>
          </a:xfrm>
          <a:prstGeom prst="wedgeRectCallout">
            <a:avLst>
              <a:gd name="adj1" fmla="val -41417"/>
              <a:gd name="adj2" fmla="val 167361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FF00"/>
                </a:solidFill>
              </a:rPr>
              <a:t>条件：</a:t>
            </a:r>
          </a:p>
          <a:p>
            <a:pPr algn="ctr" eaLnBrk="1" hangingPunct="1"/>
            <a:r>
              <a:rPr lang="zh-CN" altLang="en-US" sz="2400" dirty="0">
                <a:solidFill>
                  <a:srgbClr val="FFFF00"/>
                </a:solidFill>
              </a:rPr>
              <a:t>绝对收敛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209800" y="5041900"/>
                <a:ext cx="7696200" cy="1235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𝑬𝒁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e>
                      </m:d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𝒅𝒙𝒅𝒚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41900"/>
                <a:ext cx="7696200" cy="1235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298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9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9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9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10199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10199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199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01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1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101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1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1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1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2" grpId="0"/>
      <p:bldP spid="1019913" grpId="0"/>
      <p:bldP spid="1019919" grpId="0"/>
      <p:bldP spid="1019922" grpId="0"/>
      <p:bldP spid="1019936" grpId="0" animBg="1"/>
      <p:bldP spid="1019938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24000" y="0"/>
            <a:ext cx="8839200" cy="32766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828800" y="228601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  <a:latin typeface="楷体_GB2312" panose="02010609030101010101" pitchFamily="49" charset="-122"/>
              </a:rPr>
              <a:t>例</a:t>
            </a:r>
            <a:r>
              <a:rPr kumimoji="1" lang="en-US" altLang="zh-CN">
                <a:solidFill>
                  <a:srgbClr val="FFFF00"/>
                </a:solidFill>
              </a:rPr>
              <a:t>7</a:t>
            </a:r>
            <a:r>
              <a:rPr kumimoji="1"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设二维随机变量</a:t>
            </a:r>
            <a:r>
              <a:rPr kumimoji="1"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(</a:t>
            </a:r>
            <a:r>
              <a:rPr kumimoji="1" lang="en-US" altLang="zh-CN" i="1">
                <a:solidFill>
                  <a:schemeClr val="bg1"/>
                </a:solidFill>
              </a:rPr>
              <a:t>X</a:t>
            </a:r>
            <a:r>
              <a:rPr kumimoji="1"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,</a:t>
            </a:r>
            <a:r>
              <a:rPr kumimoji="1" lang="en-US" altLang="zh-CN" i="1">
                <a:solidFill>
                  <a:schemeClr val="bg1"/>
                </a:solidFill>
              </a:rPr>
              <a:t>Y</a:t>
            </a:r>
            <a:r>
              <a:rPr kumimoji="1"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)</a:t>
            </a:r>
            <a:r>
              <a:rPr kumimoji="1"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的联合概率分布为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133600" y="26670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求  </a:t>
            </a:r>
            <a:r>
              <a:rPr kumimoji="1" lang="zh-CN" altLang="en-US" i="1">
                <a:solidFill>
                  <a:schemeClr val="bg1"/>
                </a:solidFill>
              </a:rPr>
              <a:t>            </a:t>
            </a:r>
            <a:r>
              <a:rPr kumimoji="1"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。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2819400" y="762000"/>
            <a:ext cx="5410200" cy="1828800"/>
            <a:chOff x="576" y="624"/>
            <a:chExt cx="3408" cy="1152"/>
          </a:xfrm>
        </p:grpSpPr>
        <p:sp>
          <p:nvSpPr>
            <p:cNvPr id="20500" name="Text Box 7"/>
            <p:cNvSpPr txBox="1">
              <a:spLocks noChangeArrowheads="1"/>
            </p:cNvSpPr>
            <p:nvPr/>
          </p:nvSpPr>
          <p:spPr bwMode="auto">
            <a:xfrm>
              <a:off x="624" y="768"/>
              <a:ext cx="312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bg1"/>
                  </a:solidFill>
                  <a:ea typeface="宋体" panose="02010600030101010101" pitchFamily="2" charset="-122"/>
                </a:rPr>
                <a:t>X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1          0       3/8     3/8        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3         1/8       0        0        1/8</a:t>
              </a:r>
            </a:p>
          </p:txBody>
        </p:sp>
        <p:sp>
          <p:nvSpPr>
            <p:cNvPr id="20501" name="Text Box 8"/>
            <p:cNvSpPr txBox="1">
              <a:spLocks noChangeArrowheads="1"/>
            </p:cNvSpPr>
            <p:nvPr/>
          </p:nvSpPr>
          <p:spPr bwMode="auto">
            <a:xfrm>
              <a:off x="816" y="624"/>
              <a:ext cx="3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bg1"/>
                  </a:solidFill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      0         1        2         3</a:t>
              </a:r>
            </a:p>
          </p:txBody>
        </p:sp>
        <p:sp>
          <p:nvSpPr>
            <p:cNvPr id="20502" name="Line 9"/>
            <p:cNvSpPr>
              <a:spLocks noChangeShapeType="1"/>
            </p:cNvSpPr>
            <p:nvPr/>
          </p:nvSpPr>
          <p:spPr bwMode="auto">
            <a:xfrm>
              <a:off x="576" y="1056"/>
              <a:ext cx="25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3" name="Line 10"/>
            <p:cNvSpPr>
              <a:spLocks noChangeShapeType="1"/>
            </p:cNvSpPr>
            <p:nvPr/>
          </p:nvSpPr>
          <p:spPr bwMode="auto">
            <a:xfrm>
              <a:off x="576" y="1392"/>
              <a:ext cx="25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4" name="Line 11"/>
            <p:cNvSpPr>
              <a:spLocks noChangeShapeType="1"/>
            </p:cNvSpPr>
            <p:nvPr/>
          </p:nvSpPr>
          <p:spPr bwMode="auto">
            <a:xfrm>
              <a:off x="1056" y="624"/>
              <a:ext cx="0" cy="115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12"/>
            <p:cNvSpPr>
              <a:spLocks noChangeShapeType="1"/>
            </p:cNvSpPr>
            <p:nvPr/>
          </p:nvSpPr>
          <p:spPr bwMode="auto">
            <a:xfrm>
              <a:off x="1536" y="624"/>
              <a:ext cx="0" cy="115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Line 13"/>
            <p:cNvSpPr>
              <a:spLocks noChangeShapeType="1"/>
            </p:cNvSpPr>
            <p:nvPr/>
          </p:nvSpPr>
          <p:spPr bwMode="auto">
            <a:xfrm>
              <a:off x="2064" y="624"/>
              <a:ext cx="0" cy="115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7" name="Line 14"/>
            <p:cNvSpPr>
              <a:spLocks noChangeShapeType="1"/>
            </p:cNvSpPr>
            <p:nvPr/>
          </p:nvSpPr>
          <p:spPr bwMode="auto">
            <a:xfrm>
              <a:off x="2592" y="624"/>
              <a:ext cx="0" cy="115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8" name="Line 15"/>
            <p:cNvSpPr>
              <a:spLocks noChangeShapeType="1"/>
            </p:cNvSpPr>
            <p:nvPr/>
          </p:nvSpPr>
          <p:spPr bwMode="auto">
            <a:xfrm>
              <a:off x="672" y="672"/>
              <a:ext cx="384" cy="38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00144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35814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33CC"/>
                </a:solidFill>
              </a:rPr>
              <a:t>解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20488" name="Object 17"/>
          <p:cNvGraphicFramePr>
            <a:graphicFrameLocks noChangeAspect="1"/>
          </p:cNvGraphicFramePr>
          <p:nvPr/>
        </p:nvGraphicFramePr>
        <p:xfrm>
          <a:off x="2590800" y="26670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公式" r:id="rId4" imgW="562087" imgH="219187" progId="Equation.3">
                  <p:embed/>
                </p:oleObj>
              </mc:Choice>
              <mc:Fallback>
                <p:oleObj name="公式" r:id="rId4" imgW="562087" imgH="219187" progId="Equation.3">
                  <p:embed/>
                  <p:pic>
                    <p:nvPicPr>
                      <p:cNvPr id="2048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46" name="Object 18"/>
          <p:cNvGraphicFramePr>
            <a:graphicFrameLocks noChangeAspect="1"/>
          </p:cNvGraphicFramePr>
          <p:nvPr/>
        </p:nvGraphicFramePr>
        <p:xfrm>
          <a:off x="2895600" y="35814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公式" r:id="rId6" imgW="562087" imgH="219187" progId="Equation.3">
                  <p:embed/>
                </p:oleObj>
              </mc:Choice>
              <mc:Fallback>
                <p:oleObj name="公式" r:id="rId6" imgW="562087" imgH="219187" progId="Equation.3">
                  <p:embed/>
                  <p:pic>
                    <p:nvPicPr>
                      <p:cNvPr id="12001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47" name="Object 19"/>
          <p:cNvGraphicFramePr>
            <a:graphicFrameLocks noChangeAspect="1"/>
          </p:cNvGraphicFramePr>
          <p:nvPr/>
        </p:nvGraphicFramePr>
        <p:xfrm>
          <a:off x="4419600" y="3429000"/>
          <a:ext cx="276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公式" r:id="rId8" imgW="2768600" imgH="914400" progId="Equation.3">
                  <p:embed/>
                </p:oleObj>
              </mc:Choice>
              <mc:Fallback>
                <p:oleObj name="公式" r:id="rId8" imgW="2768600" imgH="914400" progId="Equation.3">
                  <p:embed/>
                  <p:pic>
                    <p:nvPicPr>
                      <p:cNvPr id="12001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29000"/>
                        <a:ext cx="2768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48" name="Object 20"/>
          <p:cNvGraphicFramePr>
            <a:graphicFrameLocks noChangeAspect="1"/>
          </p:cNvGraphicFramePr>
          <p:nvPr/>
        </p:nvGraphicFramePr>
        <p:xfrm>
          <a:off x="2895600" y="4495801"/>
          <a:ext cx="1752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公式" r:id="rId10" imgW="1536700" imgH="381000" progId="Equation.3">
                  <p:embed/>
                </p:oleObj>
              </mc:Choice>
              <mc:Fallback>
                <p:oleObj name="公式" r:id="rId10" imgW="1536700" imgH="381000" progId="Equation.3">
                  <p:embed/>
                  <p:pic>
                    <p:nvPicPr>
                      <p:cNvPr id="12001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1"/>
                        <a:ext cx="1752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49" name="Object 21"/>
          <p:cNvGraphicFramePr>
            <a:graphicFrameLocks noChangeAspect="1"/>
          </p:cNvGraphicFramePr>
          <p:nvPr/>
        </p:nvGraphicFramePr>
        <p:xfrm>
          <a:off x="4648201" y="4267201"/>
          <a:ext cx="17367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公式" r:id="rId12" imgW="1524000" imgH="838200" progId="Equation.3">
                  <p:embed/>
                </p:oleObj>
              </mc:Choice>
              <mc:Fallback>
                <p:oleObj name="公式" r:id="rId12" imgW="1524000" imgH="838200" progId="Equation.3">
                  <p:embed/>
                  <p:pic>
                    <p:nvPicPr>
                      <p:cNvPr id="12001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267201"/>
                        <a:ext cx="17367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50" name="Object 22"/>
          <p:cNvGraphicFramePr>
            <a:graphicFrameLocks noChangeAspect="1"/>
          </p:cNvGraphicFramePr>
          <p:nvPr/>
        </p:nvGraphicFramePr>
        <p:xfrm>
          <a:off x="6400800" y="4267201"/>
          <a:ext cx="17653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公式" r:id="rId14" imgW="1549400" imgH="838200" progId="Equation.3">
                  <p:embed/>
                </p:oleObj>
              </mc:Choice>
              <mc:Fallback>
                <p:oleObj name="公式" r:id="rId14" imgW="1549400" imgH="838200" progId="Equation.3">
                  <p:embed/>
                  <p:pic>
                    <p:nvPicPr>
                      <p:cNvPr id="12001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67201"/>
                        <a:ext cx="17653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51" name="Object 23"/>
          <p:cNvGraphicFramePr>
            <a:graphicFrameLocks noChangeAspect="1"/>
          </p:cNvGraphicFramePr>
          <p:nvPr/>
        </p:nvGraphicFramePr>
        <p:xfrm>
          <a:off x="8229601" y="4495801"/>
          <a:ext cx="17367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公式" r:id="rId16" imgW="1524000" imgH="381000" progId="Equation.3">
                  <p:embed/>
                </p:oleObj>
              </mc:Choice>
              <mc:Fallback>
                <p:oleObj name="公式" r:id="rId16" imgW="1524000" imgH="381000" progId="Equation.3">
                  <p:embed/>
                  <p:pic>
                    <p:nvPicPr>
                      <p:cNvPr id="12001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4495801"/>
                        <a:ext cx="17367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52" name="Object 24"/>
          <p:cNvGraphicFramePr>
            <a:graphicFrameLocks noChangeAspect="1"/>
          </p:cNvGraphicFramePr>
          <p:nvPr/>
        </p:nvGraphicFramePr>
        <p:xfrm>
          <a:off x="3200401" y="5105401"/>
          <a:ext cx="179546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公式" r:id="rId18" imgW="1574800" imgH="838200" progId="Equation.3">
                  <p:embed/>
                </p:oleObj>
              </mc:Choice>
              <mc:Fallback>
                <p:oleObj name="公式" r:id="rId18" imgW="1574800" imgH="838200" progId="Equation.3">
                  <p:embed/>
                  <p:pic>
                    <p:nvPicPr>
                      <p:cNvPr id="120015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105401"/>
                        <a:ext cx="179546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53" name="Object 25"/>
          <p:cNvGraphicFramePr>
            <a:graphicFrameLocks noChangeAspect="1"/>
          </p:cNvGraphicFramePr>
          <p:nvPr/>
        </p:nvGraphicFramePr>
        <p:xfrm>
          <a:off x="5029201" y="5334001"/>
          <a:ext cx="17383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公式" r:id="rId20" imgW="1524000" imgH="381000" progId="Equation.3">
                  <p:embed/>
                </p:oleObj>
              </mc:Choice>
              <mc:Fallback>
                <p:oleObj name="公式" r:id="rId20" imgW="1524000" imgH="381000" progId="Equation.3">
                  <p:embed/>
                  <p:pic>
                    <p:nvPicPr>
                      <p:cNvPr id="12001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5334001"/>
                        <a:ext cx="17383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54" name="Object 26"/>
          <p:cNvGraphicFramePr>
            <a:graphicFrameLocks noChangeAspect="1"/>
          </p:cNvGraphicFramePr>
          <p:nvPr/>
        </p:nvGraphicFramePr>
        <p:xfrm>
          <a:off x="6781800" y="5334001"/>
          <a:ext cx="17795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公式" r:id="rId22" imgW="1562100" imgH="381000" progId="Equation.3">
                  <p:embed/>
                </p:oleObj>
              </mc:Choice>
              <mc:Fallback>
                <p:oleObj name="公式" r:id="rId22" imgW="1562100" imgH="381000" progId="Equation.3">
                  <p:embed/>
                  <p:pic>
                    <p:nvPicPr>
                      <p:cNvPr id="12001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334001"/>
                        <a:ext cx="17795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55" name="Object 27"/>
          <p:cNvGraphicFramePr>
            <a:graphicFrameLocks noChangeAspect="1"/>
          </p:cNvGraphicFramePr>
          <p:nvPr/>
        </p:nvGraphicFramePr>
        <p:xfrm>
          <a:off x="8534400" y="5105401"/>
          <a:ext cx="18097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公式" r:id="rId24" imgW="1587500" imgH="838200" progId="Equation.3">
                  <p:embed/>
                </p:oleObj>
              </mc:Choice>
              <mc:Fallback>
                <p:oleObj name="公式" r:id="rId24" imgW="1587500" imgH="838200" progId="Equation.3">
                  <p:embed/>
                  <p:pic>
                    <p:nvPicPr>
                      <p:cNvPr id="12001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5105401"/>
                        <a:ext cx="18097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56" name="Object 28"/>
          <p:cNvGraphicFramePr>
            <a:graphicFrameLocks noChangeAspect="1"/>
          </p:cNvGraphicFramePr>
          <p:nvPr/>
        </p:nvGraphicFramePr>
        <p:xfrm>
          <a:off x="2819400" y="6019800"/>
          <a:ext cx="1447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公式" r:id="rId26" imgW="761669" imgH="317362" progId="Equation.3">
                  <p:embed/>
                </p:oleObj>
              </mc:Choice>
              <mc:Fallback>
                <p:oleObj name="公式" r:id="rId26" imgW="761669" imgH="317362" progId="Equation.3">
                  <p:embed/>
                  <p:pic>
                    <p:nvPicPr>
                      <p:cNvPr id="120015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19800"/>
                        <a:ext cx="1447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50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1200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120014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0014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120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0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120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0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00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0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00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00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0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00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00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00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00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00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0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00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00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0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00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0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0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0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0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ChangeArrowheads="1"/>
          </p:cNvSpPr>
          <p:nvPr/>
        </p:nvSpPr>
        <p:spPr bwMode="auto">
          <a:xfrm>
            <a:off x="7924800" y="3200400"/>
            <a:ext cx="27432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28194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1157" name="Text Box 5"/>
          <p:cNvSpPr txBox="1">
            <a:spLocks noChangeArrowheads="1"/>
          </p:cNvSpPr>
          <p:nvPr/>
        </p:nvSpPr>
        <p:spPr bwMode="auto">
          <a:xfrm>
            <a:off x="2346325" y="36782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zh-CN" sz="24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905000" y="254000"/>
            <a:ext cx="5840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8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的联合密度为  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622550" y="679450"/>
          <a:ext cx="5295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公式" r:id="rId4" imgW="5286375" imgH="1333612" progId="Equation.3">
                  <p:embed/>
                </p:oleObj>
              </mc:Choice>
              <mc:Fallback>
                <p:oleObj name="公式" r:id="rId4" imgW="5286375" imgH="1333612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679450"/>
                        <a:ext cx="52959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981201" y="2057400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求数学期望 </a:t>
            </a:r>
          </a:p>
        </p:txBody>
      </p:sp>
      <p:sp>
        <p:nvSpPr>
          <p:cNvPr id="1201161" name="Line 9"/>
          <p:cNvSpPr>
            <a:spLocks noChangeShapeType="1"/>
          </p:cNvSpPr>
          <p:nvPr/>
        </p:nvSpPr>
        <p:spPr bwMode="auto">
          <a:xfrm flipV="1">
            <a:off x="8610600" y="3886200"/>
            <a:ext cx="16764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1162" name="Freeform 10"/>
          <p:cNvSpPr>
            <a:spLocks/>
          </p:cNvSpPr>
          <p:nvPr/>
        </p:nvSpPr>
        <p:spPr bwMode="auto">
          <a:xfrm>
            <a:off x="9067800" y="3886200"/>
            <a:ext cx="1143000" cy="1066800"/>
          </a:xfrm>
          <a:custGeom>
            <a:avLst/>
            <a:gdLst>
              <a:gd name="T0" fmla="*/ 0 w 720"/>
              <a:gd name="T1" fmla="*/ 0 h 672"/>
              <a:gd name="T2" fmla="*/ 228600 w 720"/>
              <a:gd name="T3" fmla="*/ 838200 h 672"/>
              <a:gd name="T4" fmla="*/ 1143000 w 720"/>
              <a:gd name="T5" fmla="*/ 106680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672">
                <a:moveTo>
                  <a:pt x="0" y="0"/>
                </a:moveTo>
                <a:cubicBezTo>
                  <a:pt x="12" y="208"/>
                  <a:pt x="24" y="416"/>
                  <a:pt x="144" y="528"/>
                </a:cubicBezTo>
                <a:cubicBezTo>
                  <a:pt x="264" y="640"/>
                  <a:pt x="492" y="656"/>
                  <a:pt x="720" y="6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1163" name="Line 11"/>
          <p:cNvSpPr>
            <a:spLocks noChangeShapeType="1"/>
          </p:cNvSpPr>
          <p:nvPr/>
        </p:nvSpPr>
        <p:spPr bwMode="auto">
          <a:xfrm>
            <a:off x="9296400" y="4648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01164" name="Group 12"/>
          <p:cNvGrpSpPr>
            <a:grpSpLocks/>
          </p:cNvGrpSpPr>
          <p:nvPr/>
        </p:nvGrpSpPr>
        <p:grpSpPr bwMode="auto">
          <a:xfrm>
            <a:off x="8229600" y="3276600"/>
            <a:ext cx="2133600" cy="2362200"/>
            <a:chOff x="4224" y="2064"/>
            <a:chExt cx="1344" cy="1488"/>
          </a:xfrm>
        </p:grpSpPr>
        <p:sp>
          <p:nvSpPr>
            <p:cNvPr id="21530" name="Line 13"/>
            <p:cNvSpPr>
              <a:spLocks noChangeShapeType="1"/>
            </p:cNvSpPr>
            <p:nvPr/>
          </p:nvSpPr>
          <p:spPr bwMode="auto">
            <a:xfrm flipV="1">
              <a:off x="4560" y="2064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14"/>
            <p:cNvSpPr>
              <a:spLocks noChangeShapeType="1"/>
            </p:cNvSpPr>
            <p:nvPr/>
          </p:nvSpPr>
          <p:spPr bwMode="auto">
            <a:xfrm>
              <a:off x="4224" y="32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2" name="Object 15"/>
            <p:cNvGraphicFramePr>
              <a:graphicFrameLocks noChangeAspect="1"/>
            </p:cNvGraphicFramePr>
            <p:nvPr/>
          </p:nvGraphicFramePr>
          <p:xfrm>
            <a:off x="5376" y="331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6" name="公式" r:id="rId6" imgW="253890" imgH="241195" progId="Equation.3">
                    <p:embed/>
                  </p:oleObj>
                </mc:Choice>
                <mc:Fallback>
                  <p:oleObj name="公式" r:id="rId6" imgW="253890" imgH="241195" progId="Equation.3">
                    <p:embed/>
                    <p:pic>
                      <p:nvPicPr>
                        <p:cNvPr id="2153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312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Object 16"/>
            <p:cNvGraphicFramePr>
              <a:graphicFrameLocks noChangeAspect="1"/>
            </p:cNvGraphicFramePr>
            <p:nvPr/>
          </p:nvGraphicFramePr>
          <p:xfrm>
            <a:off x="4320" y="2064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7" name="公式" r:id="rId8" imgW="253780" imgH="317225" progId="Equation.3">
                    <p:embed/>
                  </p:oleObj>
                </mc:Choice>
                <mc:Fallback>
                  <p:oleObj name="公式" r:id="rId8" imgW="253780" imgH="317225" progId="Equation.3">
                    <p:embed/>
                    <p:pic>
                      <p:nvPicPr>
                        <p:cNvPr id="2153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064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4" name="Object 17"/>
            <p:cNvGraphicFramePr>
              <a:graphicFrameLocks noChangeAspect="1"/>
            </p:cNvGraphicFramePr>
            <p:nvPr/>
          </p:nvGraphicFramePr>
          <p:xfrm>
            <a:off x="4368" y="307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8" name="公式" r:id="rId10" imgW="291847" imgH="317225" progId="Equation.3">
                    <p:embed/>
                  </p:oleObj>
                </mc:Choice>
                <mc:Fallback>
                  <p:oleObj name="公式" r:id="rId10" imgW="291847" imgH="317225" progId="Equation.3">
                    <p:embed/>
                    <p:pic>
                      <p:nvPicPr>
                        <p:cNvPr id="2153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7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1170" name="Object 18"/>
          <p:cNvGraphicFramePr>
            <a:graphicFrameLocks noChangeAspect="1"/>
          </p:cNvGraphicFramePr>
          <p:nvPr/>
        </p:nvGraphicFramePr>
        <p:xfrm>
          <a:off x="9220200" y="52578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公式" r:id="rId12" imgW="177569" imgH="304404" progId="Equation.3">
                  <p:embed/>
                </p:oleObj>
              </mc:Choice>
              <mc:Fallback>
                <p:oleObj name="公式" r:id="rId12" imgW="177569" imgH="304404" progId="Equation.3">
                  <p:embed/>
                  <p:pic>
                    <p:nvPicPr>
                      <p:cNvPr id="12011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52578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8" name="Group 19"/>
          <p:cNvGrpSpPr>
            <a:grpSpLocks/>
          </p:cNvGrpSpPr>
          <p:nvPr/>
        </p:nvGrpSpPr>
        <p:grpSpPr bwMode="auto">
          <a:xfrm>
            <a:off x="9448800" y="4038600"/>
            <a:ext cx="838200" cy="914400"/>
            <a:chOff x="4992" y="2544"/>
            <a:chExt cx="528" cy="576"/>
          </a:xfrm>
        </p:grpSpPr>
        <p:sp>
          <p:nvSpPr>
            <p:cNvPr id="21526" name="Line 20"/>
            <p:cNvSpPr>
              <a:spLocks noChangeShapeType="1"/>
            </p:cNvSpPr>
            <p:nvPr/>
          </p:nvSpPr>
          <p:spPr bwMode="auto">
            <a:xfrm flipV="1">
              <a:off x="4992" y="2544"/>
              <a:ext cx="528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21"/>
            <p:cNvSpPr>
              <a:spLocks noChangeShapeType="1"/>
            </p:cNvSpPr>
            <p:nvPr/>
          </p:nvSpPr>
          <p:spPr bwMode="auto">
            <a:xfrm flipV="1">
              <a:off x="5040" y="2640"/>
              <a:ext cx="48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22"/>
            <p:cNvSpPr>
              <a:spLocks noChangeShapeType="1"/>
            </p:cNvSpPr>
            <p:nvPr/>
          </p:nvSpPr>
          <p:spPr bwMode="auto">
            <a:xfrm flipV="1">
              <a:off x="5184" y="2784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23"/>
            <p:cNvSpPr>
              <a:spLocks noChangeShapeType="1"/>
            </p:cNvSpPr>
            <p:nvPr/>
          </p:nvSpPr>
          <p:spPr bwMode="auto">
            <a:xfrm flipV="1">
              <a:off x="5280" y="2976"/>
              <a:ext cx="19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1176" name="Rectangle 2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31242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33CC"/>
                </a:solidFill>
              </a:rPr>
              <a:t>解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1201177" name="Object 25"/>
          <p:cNvGraphicFramePr>
            <a:graphicFrameLocks noChangeAspect="1"/>
          </p:cNvGraphicFramePr>
          <p:nvPr/>
        </p:nvGraphicFramePr>
        <p:xfrm>
          <a:off x="2895600" y="3200400"/>
          <a:ext cx="762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公式" r:id="rId14" imgW="800100" imgH="380888" progId="Equation.3">
                  <p:embed/>
                </p:oleObj>
              </mc:Choice>
              <mc:Fallback>
                <p:oleObj name="公式" r:id="rId14" imgW="800100" imgH="380888" progId="Equation.3">
                  <p:embed/>
                  <p:pic>
                    <p:nvPicPr>
                      <p:cNvPr id="12011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762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78" name="Object 26"/>
          <p:cNvGraphicFramePr>
            <a:graphicFrameLocks noChangeAspect="1"/>
          </p:cNvGraphicFramePr>
          <p:nvPr/>
        </p:nvGraphicFramePr>
        <p:xfrm>
          <a:off x="3733800" y="3048000"/>
          <a:ext cx="3162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公式" r:id="rId16" imgW="3162300" imgH="647700" progId="Equation.3">
                  <p:embed/>
                </p:oleObj>
              </mc:Choice>
              <mc:Fallback>
                <p:oleObj name="公式" r:id="rId16" imgW="3162300" imgH="647700" progId="Equation.3">
                  <p:embed/>
                  <p:pic>
                    <p:nvPicPr>
                      <p:cNvPr id="12011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3162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81" name="Object 29"/>
          <p:cNvGraphicFramePr>
            <a:graphicFrameLocks noChangeAspect="1"/>
          </p:cNvGraphicFramePr>
          <p:nvPr/>
        </p:nvGraphicFramePr>
        <p:xfrm>
          <a:off x="3657600" y="5880100"/>
          <a:ext cx="63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公式" r:id="rId18" imgW="634725" imgH="825142" progId="Equation.3">
                  <p:embed/>
                </p:oleObj>
              </mc:Choice>
              <mc:Fallback>
                <p:oleObj name="公式" r:id="rId18" imgW="634725" imgH="825142" progId="Equation.3">
                  <p:embed/>
                  <p:pic>
                    <p:nvPicPr>
                      <p:cNvPr id="120118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880100"/>
                        <a:ext cx="63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30"/>
          <p:cNvGraphicFramePr>
            <a:graphicFrameLocks noChangeAspect="1"/>
          </p:cNvGraphicFramePr>
          <p:nvPr/>
        </p:nvGraphicFramePr>
        <p:xfrm>
          <a:off x="3943350" y="1949450"/>
          <a:ext cx="186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公式" r:id="rId20" imgW="1857375" imgH="819262" progId="Equation.3">
                  <p:embed/>
                </p:oleObj>
              </mc:Choice>
              <mc:Fallback>
                <p:oleObj name="公式" r:id="rId20" imgW="1857375" imgH="819262" progId="Equation.3">
                  <p:embed/>
                  <p:pic>
                    <p:nvPicPr>
                      <p:cNvPr id="2152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1949450"/>
                        <a:ext cx="1866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59175" y="3717073"/>
                <a:ext cx="2495234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75" y="3717073"/>
                <a:ext cx="2495234" cy="73314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39971" y="4761204"/>
                <a:ext cx="1776255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=3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971" y="4761204"/>
                <a:ext cx="1776255" cy="70455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0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0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01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01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0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0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0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4" grpId="0" animBg="1"/>
      <p:bldP spid="1201176" grpId="0" autoUpdateAnimBg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924800" y="3200400"/>
            <a:ext cx="27432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28194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905000" y="254000"/>
            <a:ext cx="5840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8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的联合密度为  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622550" y="679450"/>
          <a:ext cx="5295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公式" r:id="rId4" imgW="5286375" imgH="1333612" progId="Equation.3">
                  <p:embed/>
                </p:oleObj>
              </mc:Choice>
              <mc:Fallback>
                <p:oleObj name="公式" r:id="rId4" imgW="5286375" imgH="1333612" progId="Equation.3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679450"/>
                        <a:ext cx="52959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81201" y="2057400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求数学期望 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943350" y="1949450"/>
          <a:ext cx="186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公式" r:id="rId6" imgW="1857375" imgH="819262" progId="Equation.3">
                  <p:embed/>
                </p:oleObj>
              </mc:Choice>
              <mc:Fallback>
                <p:oleObj name="公式" r:id="rId6" imgW="1857375" imgH="819262" progId="Equation.3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1949450"/>
                        <a:ext cx="1866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8610600" y="3886200"/>
            <a:ext cx="16764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Freeform 10"/>
          <p:cNvSpPr>
            <a:spLocks/>
          </p:cNvSpPr>
          <p:nvPr/>
        </p:nvSpPr>
        <p:spPr bwMode="auto">
          <a:xfrm>
            <a:off x="9067800" y="3886200"/>
            <a:ext cx="1143000" cy="1066800"/>
          </a:xfrm>
          <a:custGeom>
            <a:avLst/>
            <a:gdLst>
              <a:gd name="T0" fmla="*/ 0 w 720"/>
              <a:gd name="T1" fmla="*/ 0 h 672"/>
              <a:gd name="T2" fmla="*/ 228600 w 720"/>
              <a:gd name="T3" fmla="*/ 838200 h 672"/>
              <a:gd name="T4" fmla="*/ 1143000 w 720"/>
              <a:gd name="T5" fmla="*/ 106680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672">
                <a:moveTo>
                  <a:pt x="0" y="0"/>
                </a:moveTo>
                <a:cubicBezTo>
                  <a:pt x="12" y="208"/>
                  <a:pt x="24" y="416"/>
                  <a:pt x="144" y="528"/>
                </a:cubicBezTo>
                <a:cubicBezTo>
                  <a:pt x="264" y="640"/>
                  <a:pt x="492" y="656"/>
                  <a:pt x="720" y="6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9296400" y="4648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8229600" y="3276600"/>
            <a:ext cx="2133600" cy="2362200"/>
            <a:chOff x="4224" y="2064"/>
            <a:chExt cx="1344" cy="1488"/>
          </a:xfrm>
        </p:grpSpPr>
        <p:sp>
          <p:nvSpPr>
            <p:cNvPr id="22552" name="Line 13"/>
            <p:cNvSpPr>
              <a:spLocks noChangeShapeType="1"/>
            </p:cNvSpPr>
            <p:nvPr/>
          </p:nvSpPr>
          <p:spPr bwMode="auto">
            <a:xfrm flipV="1">
              <a:off x="4560" y="2064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14"/>
            <p:cNvSpPr>
              <a:spLocks noChangeShapeType="1"/>
            </p:cNvSpPr>
            <p:nvPr/>
          </p:nvSpPr>
          <p:spPr bwMode="auto">
            <a:xfrm>
              <a:off x="4224" y="32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4" name="Object 15"/>
            <p:cNvGraphicFramePr>
              <a:graphicFrameLocks noChangeAspect="1"/>
            </p:cNvGraphicFramePr>
            <p:nvPr/>
          </p:nvGraphicFramePr>
          <p:xfrm>
            <a:off x="5376" y="331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4" name="公式" r:id="rId8" imgW="253890" imgH="241195" progId="Equation.3">
                    <p:embed/>
                  </p:oleObj>
                </mc:Choice>
                <mc:Fallback>
                  <p:oleObj name="公式" r:id="rId8" imgW="253890" imgH="241195" progId="Equation.3">
                    <p:embed/>
                    <p:pic>
                      <p:nvPicPr>
                        <p:cNvPr id="2255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312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16"/>
            <p:cNvGraphicFramePr>
              <a:graphicFrameLocks noChangeAspect="1"/>
            </p:cNvGraphicFramePr>
            <p:nvPr/>
          </p:nvGraphicFramePr>
          <p:xfrm>
            <a:off x="4320" y="2064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5" name="公式" r:id="rId10" imgW="253780" imgH="317225" progId="Equation.3">
                    <p:embed/>
                  </p:oleObj>
                </mc:Choice>
                <mc:Fallback>
                  <p:oleObj name="公式" r:id="rId10" imgW="253780" imgH="317225" progId="Equation.3">
                    <p:embed/>
                    <p:pic>
                      <p:nvPicPr>
                        <p:cNvPr id="2255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064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17"/>
            <p:cNvGraphicFramePr>
              <a:graphicFrameLocks noChangeAspect="1"/>
            </p:cNvGraphicFramePr>
            <p:nvPr/>
          </p:nvGraphicFramePr>
          <p:xfrm>
            <a:off x="4368" y="307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6" name="公式" r:id="rId12" imgW="291847" imgH="317225" progId="Equation.3">
                    <p:embed/>
                  </p:oleObj>
                </mc:Choice>
                <mc:Fallback>
                  <p:oleObj name="公式" r:id="rId12" imgW="291847" imgH="317225" progId="Equation.3">
                    <p:embed/>
                    <p:pic>
                      <p:nvPicPr>
                        <p:cNvPr id="22556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7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1" name="Object 18"/>
          <p:cNvGraphicFramePr>
            <a:graphicFrameLocks noChangeAspect="1"/>
          </p:cNvGraphicFramePr>
          <p:nvPr/>
        </p:nvGraphicFramePr>
        <p:xfrm>
          <a:off x="9220200" y="52578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公式" r:id="rId14" imgW="177569" imgH="304404" progId="Equation.3">
                  <p:embed/>
                </p:oleObj>
              </mc:Choice>
              <mc:Fallback>
                <p:oleObj name="公式" r:id="rId14" imgW="177569" imgH="304404" progId="Equation.3">
                  <p:embed/>
                  <p:pic>
                    <p:nvPicPr>
                      <p:cNvPr id="2254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52578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2" name="Group 19"/>
          <p:cNvGrpSpPr>
            <a:grpSpLocks/>
          </p:cNvGrpSpPr>
          <p:nvPr/>
        </p:nvGrpSpPr>
        <p:grpSpPr bwMode="auto">
          <a:xfrm>
            <a:off x="9448800" y="4038600"/>
            <a:ext cx="838200" cy="914400"/>
            <a:chOff x="4992" y="2544"/>
            <a:chExt cx="528" cy="576"/>
          </a:xfrm>
        </p:grpSpPr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V="1">
              <a:off x="4992" y="2544"/>
              <a:ext cx="528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 flipV="1">
              <a:off x="5040" y="2640"/>
              <a:ext cx="48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 flipV="1">
              <a:off x="5184" y="2784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 flipV="1">
              <a:off x="5280" y="2976"/>
              <a:ext cx="19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3" name="Rectangle 2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73853" y="3074987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33CC"/>
                </a:solidFill>
              </a:rPr>
              <a:t>解</a:t>
            </a:r>
            <a:r>
              <a:rPr kumimoji="1" lang="en-US" altLang="zh-CN" dirty="0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12022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03861"/>
              </p:ext>
            </p:extLst>
          </p:nvPr>
        </p:nvGraphicFramePr>
        <p:xfrm>
          <a:off x="1573624" y="2971001"/>
          <a:ext cx="10588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公式" r:id="rId16" imgW="1123838" imgH="819262" progId="Equation.3">
                  <p:embed/>
                </p:oleObj>
              </mc:Choice>
              <mc:Fallback>
                <p:oleObj name="公式" r:id="rId16" imgW="1123838" imgH="819262" progId="Equation.3">
                  <p:embed/>
                  <p:pic>
                    <p:nvPicPr>
                      <p:cNvPr id="1202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624" y="2971001"/>
                        <a:ext cx="10588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22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756153"/>
              </p:ext>
            </p:extLst>
          </p:nvPr>
        </p:nvGraphicFramePr>
        <p:xfrm>
          <a:off x="2637784" y="2926090"/>
          <a:ext cx="334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公式" r:id="rId18" imgW="3340100" imgH="914400" progId="Equation.3">
                  <p:embed/>
                </p:oleObj>
              </mc:Choice>
              <mc:Fallback>
                <p:oleObj name="公式" r:id="rId18" imgW="3340100" imgH="914400" progId="Equation.3">
                  <p:embed/>
                  <p:pic>
                    <p:nvPicPr>
                      <p:cNvPr id="12022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784" y="2926090"/>
                        <a:ext cx="3340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22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088868"/>
              </p:ext>
            </p:extLst>
          </p:nvPr>
        </p:nvGraphicFramePr>
        <p:xfrm>
          <a:off x="2524982" y="60198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公式" r:id="rId20" imgW="634725" imgH="837836" progId="Equation.3">
                  <p:embed/>
                </p:oleObj>
              </mc:Choice>
              <mc:Fallback>
                <p:oleObj name="公式" r:id="rId20" imgW="634725" imgH="837836" progId="Equation.3">
                  <p:embed/>
                  <p:pic>
                    <p:nvPicPr>
                      <p:cNvPr id="12022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82" y="60198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524982" y="3724551"/>
                <a:ext cx="3397853" cy="946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/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82" y="3724551"/>
                <a:ext cx="3397853" cy="94666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481516" y="4512169"/>
                <a:ext cx="3610604" cy="1151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zh-CN" altLang="en-US" sz="20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000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0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  <m:sub>
                          <m:f>
                            <m:fPr>
                              <m:type m:val="li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516" y="4512169"/>
                <a:ext cx="3610604" cy="1151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388728" y="5458838"/>
                <a:ext cx="6430799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728" y="5458838"/>
                <a:ext cx="6430799" cy="77271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186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0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209800" y="1447800"/>
            <a:ext cx="815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4</a:t>
            </a:r>
            <a:r>
              <a:rPr kumimoji="1" lang="zh-CN" altLang="en-US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章 随机变量的数字特征</a:t>
            </a:r>
          </a:p>
        </p:txBody>
      </p:sp>
      <p:sp>
        <p:nvSpPr>
          <p:cNvPr id="512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62400" y="2514600"/>
            <a:ext cx="3924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第一节 数学期望</a:t>
            </a:r>
            <a:endParaRPr kumimoji="1" lang="zh-CN" altLang="en-US" sz="32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4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962401" y="3048000"/>
            <a:ext cx="4773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第二节 方差</a:t>
            </a:r>
            <a:endParaRPr kumimoji="1" lang="zh-CN" altLang="en-US" sz="32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62400" y="35814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第三节 协方差及相关系数</a:t>
            </a:r>
            <a:endParaRPr kumimoji="1" lang="zh-CN" altLang="en-US" sz="32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6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62400" y="41148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第四节 矩、协方差矩阵</a:t>
            </a:r>
            <a:endParaRPr kumimoji="1" lang="zh-CN" altLang="en-US" sz="32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459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90" name="Text Box 10"/>
          <p:cNvSpPr txBox="1">
            <a:spLocks noChangeArrowheads="1"/>
          </p:cNvSpPr>
          <p:nvPr/>
        </p:nvSpPr>
        <p:spPr bwMode="auto">
          <a:xfrm>
            <a:off x="2514600" y="1447800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为常数，则有               </a:t>
            </a:r>
          </a:p>
        </p:txBody>
      </p:sp>
      <p:graphicFrame>
        <p:nvGraphicFramePr>
          <p:cNvPr id="967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592580"/>
              </p:ext>
            </p:extLst>
          </p:nvPr>
        </p:nvGraphicFramePr>
        <p:xfrm>
          <a:off x="5746750" y="1570970"/>
          <a:ext cx="1270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公式" r:id="rId4" imgW="1269449" imgH="317362" progId="Equation.3">
                  <p:embed/>
                </p:oleObj>
              </mc:Choice>
              <mc:Fallback>
                <p:oleObj name="公式" r:id="rId4" imgW="1269449" imgH="317362" progId="Equation.3">
                  <p:embed/>
                  <p:pic>
                    <p:nvPicPr>
                      <p:cNvPr id="9676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1570970"/>
                        <a:ext cx="1270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7693" name="Text Box 13"/>
          <p:cNvSpPr txBox="1">
            <a:spLocks noChangeArrowheads="1"/>
          </p:cNvSpPr>
          <p:nvPr/>
        </p:nvSpPr>
        <p:spPr bwMode="auto">
          <a:xfrm>
            <a:off x="2514600" y="2057400"/>
            <a:ext cx="33073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C</a:t>
            </a:r>
            <a:r>
              <a:rPr lang="zh-CN" altLang="en-US" dirty="0"/>
              <a:t>为常数，则有 </a:t>
            </a:r>
          </a:p>
        </p:txBody>
      </p:sp>
      <p:graphicFrame>
        <p:nvGraphicFramePr>
          <p:cNvPr id="967694" name="Object 14"/>
          <p:cNvGraphicFramePr>
            <a:graphicFrameLocks noChangeAspect="1"/>
          </p:cNvGraphicFramePr>
          <p:nvPr/>
        </p:nvGraphicFramePr>
        <p:xfrm>
          <a:off x="5715000" y="21336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公式" r:id="rId6" imgW="2603500" imgH="393700" progId="Equation.3">
                  <p:embed/>
                </p:oleObj>
              </mc:Choice>
              <mc:Fallback>
                <p:oleObj name="公式" r:id="rId6" imgW="2603500" imgH="393700" progId="Equation.3">
                  <p:embed/>
                  <p:pic>
                    <p:nvPicPr>
                      <p:cNvPr id="9676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33600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696" name="Object 16"/>
          <p:cNvGraphicFramePr>
            <a:graphicFrameLocks noChangeAspect="1"/>
          </p:cNvGraphicFramePr>
          <p:nvPr/>
        </p:nvGraphicFramePr>
        <p:xfrm>
          <a:off x="2895600" y="2743200"/>
          <a:ext cx="387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公式" r:id="rId8" imgW="3873500" imgH="393700" progId="Equation.3">
                  <p:embed/>
                </p:oleObj>
              </mc:Choice>
              <mc:Fallback>
                <p:oleObj name="公式" r:id="rId8" imgW="3873500" imgH="393700" progId="Equation.3">
                  <p:embed/>
                  <p:pic>
                    <p:nvPicPr>
                      <p:cNvPr id="9676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87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7697" name="Text Box 17"/>
          <p:cNvSpPr txBox="1">
            <a:spLocks noChangeArrowheads="1"/>
          </p:cNvSpPr>
          <p:nvPr/>
        </p:nvSpPr>
        <p:spPr bwMode="auto">
          <a:xfrm>
            <a:off x="2895601" y="4800600"/>
            <a:ext cx="61318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zh-CN" altLang="en-US"/>
              <a:t>为常数，则由性质</a:t>
            </a:r>
            <a:r>
              <a:rPr lang="en-US" altLang="zh-CN"/>
              <a:t>2</a:t>
            </a:r>
            <a:r>
              <a:rPr lang="zh-CN" altLang="en-US"/>
              <a:t>和性质</a:t>
            </a:r>
            <a:r>
              <a:rPr lang="en-US" altLang="zh-CN"/>
              <a:t>3</a:t>
            </a:r>
            <a:r>
              <a:rPr lang="zh-CN" altLang="en-US"/>
              <a:t>，有 </a:t>
            </a:r>
          </a:p>
        </p:txBody>
      </p:sp>
      <p:graphicFrame>
        <p:nvGraphicFramePr>
          <p:cNvPr id="967698" name="Object 18"/>
          <p:cNvGraphicFramePr>
            <a:graphicFrameLocks noChangeAspect="1"/>
          </p:cNvGraphicFramePr>
          <p:nvPr/>
        </p:nvGraphicFramePr>
        <p:xfrm>
          <a:off x="3429000" y="5486400"/>
          <a:ext cx="453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公式" r:id="rId10" imgW="4533900" imgH="393700" progId="Equation.3">
                  <p:embed/>
                </p:oleObj>
              </mc:Choice>
              <mc:Fallback>
                <p:oleObj name="公式" r:id="rId10" imgW="4533900" imgH="393700" progId="Equation.3">
                  <p:embed/>
                  <p:pic>
                    <p:nvPicPr>
                      <p:cNvPr id="9676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453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7700" name="Text Box 20"/>
          <p:cNvSpPr txBox="1">
            <a:spLocks noChangeArrowheads="1"/>
          </p:cNvSpPr>
          <p:nvPr/>
        </p:nvSpPr>
        <p:spPr bwMode="auto">
          <a:xfrm>
            <a:off x="2514600" y="3276600"/>
            <a:ext cx="68627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</a:rPr>
              <a:t> 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zh-CN" altLang="en-US"/>
              <a:t>为两个</a:t>
            </a:r>
            <a:r>
              <a:rPr lang="zh-CN" altLang="en-US">
                <a:solidFill>
                  <a:srgbClr val="0033CC"/>
                </a:solidFill>
              </a:rPr>
              <a:t>相互独立</a:t>
            </a:r>
            <a:r>
              <a:rPr lang="zh-CN" altLang="en-US"/>
              <a:t>的随机变量，则有 </a:t>
            </a:r>
          </a:p>
        </p:txBody>
      </p:sp>
      <p:graphicFrame>
        <p:nvGraphicFramePr>
          <p:cNvPr id="967701" name="Object 21"/>
          <p:cNvGraphicFramePr>
            <a:graphicFrameLocks noChangeAspect="1"/>
          </p:cNvGraphicFramePr>
          <p:nvPr/>
        </p:nvGraphicFramePr>
        <p:xfrm>
          <a:off x="3581400" y="3962400"/>
          <a:ext cx="320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公式" r:id="rId12" imgW="3200400" imgH="393700" progId="Equation.3">
                  <p:embed/>
                </p:oleObj>
              </mc:Choice>
              <mc:Fallback>
                <p:oleObj name="公式" r:id="rId12" imgW="3200400" imgH="393700" progId="Equation.3">
                  <p:embed/>
                  <p:pic>
                    <p:nvPicPr>
                      <p:cNvPr id="9677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62400"/>
                        <a:ext cx="320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22"/>
          <p:cNvSpPr>
            <a:spLocks noChangeArrowheads="1"/>
          </p:cNvSpPr>
          <p:nvPr/>
        </p:nvSpPr>
        <p:spPr bwMode="auto">
          <a:xfrm>
            <a:off x="2286001" y="150347"/>
            <a:ext cx="3071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数学期望的性质</a:t>
            </a:r>
          </a:p>
        </p:txBody>
      </p:sp>
      <p:sp>
        <p:nvSpPr>
          <p:cNvPr id="967703" name="Text Box 23"/>
          <p:cNvSpPr txBox="1">
            <a:spLocks noChangeArrowheads="1"/>
          </p:cNvSpPr>
          <p:nvPr/>
        </p:nvSpPr>
        <p:spPr bwMode="auto">
          <a:xfrm>
            <a:off x="2362201" y="838200"/>
            <a:ext cx="7635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设随要变量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的数学期望存在，则有</a:t>
            </a:r>
          </a:p>
        </p:txBody>
      </p:sp>
      <p:sp>
        <p:nvSpPr>
          <p:cNvPr id="967706" name="Line 26"/>
          <p:cNvSpPr>
            <a:spLocks noChangeShapeType="1"/>
          </p:cNvSpPr>
          <p:nvPr/>
        </p:nvSpPr>
        <p:spPr bwMode="auto">
          <a:xfrm>
            <a:off x="1981200" y="46482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7707" name="Object 27"/>
          <p:cNvGraphicFramePr>
            <a:graphicFrameLocks noChangeAspect="1"/>
          </p:cNvGraphicFramePr>
          <p:nvPr/>
        </p:nvGraphicFramePr>
        <p:xfrm>
          <a:off x="2438400" y="14478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公式" r:id="rId14" imgW="279279" imgH="393529" progId="Equation.3">
                  <p:embed/>
                </p:oleObj>
              </mc:Choice>
              <mc:Fallback>
                <p:oleObj name="公式" r:id="rId14" imgW="279279" imgH="393529" progId="Equation.3">
                  <p:embed/>
                  <p:pic>
                    <p:nvPicPr>
                      <p:cNvPr id="9677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708" name="Object 28"/>
          <p:cNvGraphicFramePr>
            <a:graphicFrameLocks noChangeAspect="1"/>
          </p:cNvGraphicFramePr>
          <p:nvPr/>
        </p:nvGraphicFramePr>
        <p:xfrm>
          <a:off x="2438400" y="205740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公式" r:id="rId16" imgW="304536" imgH="393359" progId="Equation.3">
                  <p:embed/>
                </p:oleObj>
              </mc:Choice>
              <mc:Fallback>
                <p:oleObj name="公式" r:id="rId16" imgW="304536" imgH="393359" progId="Equation.3">
                  <p:embed/>
                  <p:pic>
                    <p:nvPicPr>
                      <p:cNvPr id="9677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709" name="Object 29"/>
          <p:cNvGraphicFramePr>
            <a:graphicFrameLocks noChangeAspect="1"/>
          </p:cNvGraphicFramePr>
          <p:nvPr/>
        </p:nvGraphicFramePr>
        <p:xfrm>
          <a:off x="2438400" y="26670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公式" r:id="rId18" imgW="304536" imgH="406048" progId="Equation.3">
                  <p:embed/>
                </p:oleObj>
              </mc:Choice>
              <mc:Fallback>
                <p:oleObj name="公式" r:id="rId18" imgW="304536" imgH="406048" progId="Equation.3">
                  <p:embed/>
                  <p:pic>
                    <p:nvPicPr>
                      <p:cNvPr id="96770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710" name="Object 30"/>
          <p:cNvGraphicFramePr>
            <a:graphicFrameLocks noChangeAspect="1"/>
          </p:cNvGraphicFramePr>
          <p:nvPr/>
        </p:nvGraphicFramePr>
        <p:xfrm>
          <a:off x="2438400" y="327660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公式" r:id="rId20" imgW="304536" imgH="393359" progId="Equation.3">
                  <p:embed/>
                </p:oleObj>
              </mc:Choice>
              <mc:Fallback>
                <p:oleObj name="公式" r:id="rId20" imgW="304536" imgH="393359" progId="Equation.3">
                  <p:embed/>
                  <p:pic>
                    <p:nvPicPr>
                      <p:cNvPr id="9677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711" name="Object 31"/>
          <p:cNvGraphicFramePr>
            <a:graphicFrameLocks noChangeAspect="1"/>
          </p:cNvGraphicFramePr>
          <p:nvPr/>
        </p:nvGraphicFramePr>
        <p:xfrm>
          <a:off x="2438400" y="48006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公式" r:id="rId22" imgW="304536" imgH="406048" progId="Equation.3">
                  <p:embed/>
                </p:oleObj>
              </mc:Choice>
              <mc:Fallback>
                <p:oleObj name="公式" r:id="rId22" imgW="304536" imgH="406048" progId="Equation.3">
                  <p:embed/>
                  <p:pic>
                    <p:nvPicPr>
                      <p:cNvPr id="9677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63392" y="2612611"/>
                <a:ext cx="20869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92" y="2612611"/>
                <a:ext cx="208691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297025" y="2600981"/>
                <a:ext cx="14951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𝑬𝑿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025" y="2600981"/>
                <a:ext cx="149515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7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6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6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7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67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67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67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67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6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6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6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67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6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0" grpId="0"/>
      <p:bldP spid="967693" grpId="0"/>
      <p:bldP spid="967697" grpId="0"/>
      <p:bldP spid="967700" grpId="0"/>
      <p:bldP spid="967703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5"/>
          <p:cNvSpPr>
            <a:spLocks noChangeArrowheads="1"/>
          </p:cNvSpPr>
          <p:nvPr/>
        </p:nvSpPr>
        <p:spPr bwMode="auto">
          <a:xfrm>
            <a:off x="1524000" y="0"/>
            <a:ext cx="9144000" cy="28194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-914400" y="65916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2362200" y="1219200"/>
          <a:ext cx="307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公式" r:id="rId4" imgW="3066938" imgH="971550" progId="Equation.3">
                  <p:embed/>
                </p:oleObj>
              </mc:Choice>
              <mc:Fallback>
                <p:oleObj name="公式" r:id="rId4" imgW="3066938" imgH="971550" progId="Equation.3">
                  <p:embed/>
                  <p:pic>
                    <p:nvPicPr>
                      <p:cNvPr id="2458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19200"/>
                        <a:ext cx="307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5791200" y="1219200"/>
          <a:ext cx="354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公式" r:id="rId6" imgW="3533887" imgH="990712" progId="Equation.3">
                  <p:embed/>
                </p:oleObj>
              </mc:Choice>
              <mc:Fallback>
                <p:oleObj name="公式" r:id="rId6" imgW="3533887" imgH="990712" progId="Equation.3">
                  <p:embed/>
                  <p:pic>
                    <p:nvPicPr>
                      <p:cNvPr id="2458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219200"/>
                        <a:ext cx="3543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828800" y="2286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9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设一电路是电流         与电阻           是两上相互独立的随机变量，其概率密度分别为  </a:t>
            </a:r>
          </a:p>
        </p:txBody>
      </p:sp>
      <p:graphicFrame>
        <p:nvGraphicFramePr>
          <p:cNvPr id="24583" name="Object 8"/>
          <p:cNvGraphicFramePr>
            <a:graphicFrameLocks noChangeAspect="1"/>
          </p:cNvGraphicFramePr>
          <p:nvPr/>
        </p:nvGraphicFramePr>
        <p:xfrm>
          <a:off x="5257800" y="30480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公式" r:id="rId8" imgW="723788" imgH="380888" progId="Equation.3">
                  <p:embed/>
                </p:oleObj>
              </mc:Choice>
              <mc:Fallback>
                <p:oleObj name="公式" r:id="rId8" imgW="723788" imgH="380888" progId="Equation.3">
                  <p:embed/>
                  <p:pic>
                    <p:nvPicPr>
                      <p:cNvPr id="2458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800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9"/>
          <p:cNvGraphicFramePr>
            <a:graphicFrameLocks noChangeAspect="1"/>
          </p:cNvGraphicFramePr>
          <p:nvPr/>
        </p:nvGraphicFramePr>
        <p:xfrm>
          <a:off x="7162800" y="3048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公式" r:id="rId10" imgW="819262" imgH="380888" progId="Equation.3">
                  <p:embed/>
                </p:oleObj>
              </mc:Choice>
              <mc:Fallback>
                <p:oleObj name="公式" r:id="rId10" imgW="819262" imgH="380888" progId="Equation.3">
                  <p:embed/>
                  <p:pic>
                    <p:nvPicPr>
                      <p:cNvPr id="2458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1905000" y="2209800"/>
            <a:ext cx="44165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试求电压              的均值。 </a:t>
            </a:r>
          </a:p>
        </p:txBody>
      </p:sp>
      <p:graphicFrame>
        <p:nvGraphicFramePr>
          <p:cNvPr id="24586" name="Object 12"/>
          <p:cNvGraphicFramePr>
            <a:graphicFrameLocks noChangeAspect="1"/>
          </p:cNvGraphicFramePr>
          <p:nvPr/>
        </p:nvGraphicFramePr>
        <p:xfrm>
          <a:off x="3581400" y="2362200"/>
          <a:ext cx="1054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公式" r:id="rId12" imgW="1047862" imgH="295163" progId="Equation.3">
                  <p:embed/>
                </p:oleObj>
              </mc:Choice>
              <mc:Fallback>
                <p:oleObj name="公式" r:id="rId12" imgW="1047862" imgH="295163" progId="Equation.3">
                  <p:embed/>
                  <p:pic>
                    <p:nvPicPr>
                      <p:cNvPr id="245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62200"/>
                        <a:ext cx="1054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88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31242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33CC"/>
                </a:solidFill>
              </a:rPr>
              <a:t>解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1027089" name="Object 17"/>
          <p:cNvGraphicFramePr>
            <a:graphicFrameLocks noChangeAspect="1"/>
          </p:cNvGraphicFramePr>
          <p:nvPr/>
        </p:nvGraphicFramePr>
        <p:xfrm>
          <a:off x="3048000" y="3200400"/>
          <a:ext cx="212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公式" r:id="rId14" imgW="2120900" imgH="393700" progId="Equation.3">
                  <p:embed/>
                </p:oleObj>
              </mc:Choice>
              <mc:Fallback>
                <p:oleObj name="公式" r:id="rId14" imgW="2120900" imgH="393700" progId="Equation.3">
                  <p:embed/>
                  <p:pic>
                    <p:nvPicPr>
                      <p:cNvPr id="10270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00400"/>
                        <a:ext cx="212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90" name="Object 18"/>
          <p:cNvGraphicFramePr>
            <a:graphicFrameLocks noChangeAspect="1"/>
          </p:cNvGraphicFramePr>
          <p:nvPr/>
        </p:nvGraphicFramePr>
        <p:xfrm>
          <a:off x="5257800" y="3200400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公式" r:id="rId16" imgW="1854200" imgH="393700" progId="Equation.3">
                  <p:embed/>
                </p:oleObj>
              </mc:Choice>
              <mc:Fallback>
                <p:oleObj name="公式" r:id="rId16" imgW="1854200" imgH="393700" progId="Equation.3">
                  <p:embed/>
                  <p:pic>
                    <p:nvPicPr>
                      <p:cNvPr id="10270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91" name="Object 19"/>
          <p:cNvGraphicFramePr>
            <a:graphicFrameLocks noChangeAspect="1"/>
          </p:cNvGraphicFramePr>
          <p:nvPr/>
        </p:nvGraphicFramePr>
        <p:xfrm>
          <a:off x="3962400" y="3810000"/>
          <a:ext cx="1714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公式" r:id="rId18" imgW="1714500" imgH="647700" progId="Equation.3">
                  <p:embed/>
                </p:oleObj>
              </mc:Choice>
              <mc:Fallback>
                <p:oleObj name="公式" r:id="rId18" imgW="1714500" imgH="647700" progId="Equation.3">
                  <p:embed/>
                  <p:pic>
                    <p:nvPicPr>
                      <p:cNvPr id="10270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714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92" name="Object 20"/>
          <p:cNvGraphicFramePr>
            <a:graphicFrameLocks noChangeAspect="1"/>
          </p:cNvGraphicFramePr>
          <p:nvPr/>
        </p:nvGraphicFramePr>
        <p:xfrm>
          <a:off x="5715000" y="3810000"/>
          <a:ext cx="1638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公式" r:id="rId20" imgW="1638300" imgH="647700" progId="Equation.3">
                  <p:embed/>
                </p:oleObj>
              </mc:Choice>
              <mc:Fallback>
                <p:oleObj name="公式" r:id="rId20" imgW="1638300" imgH="647700" progId="Equation.3">
                  <p:embed/>
                  <p:pic>
                    <p:nvPicPr>
                      <p:cNvPr id="10270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10000"/>
                        <a:ext cx="1638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93" name="Object 21"/>
          <p:cNvGraphicFramePr>
            <a:graphicFrameLocks noChangeAspect="1"/>
          </p:cNvGraphicFramePr>
          <p:nvPr/>
        </p:nvGraphicFramePr>
        <p:xfrm>
          <a:off x="3962400" y="4648200"/>
          <a:ext cx="1333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公式" r:id="rId22" imgW="1333500" imgH="647700" progId="Equation.3">
                  <p:embed/>
                </p:oleObj>
              </mc:Choice>
              <mc:Fallback>
                <p:oleObj name="公式" r:id="rId22" imgW="1333500" imgH="647700" progId="Equation.3">
                  <p:embed/>
                  <p:pic>
                    <p:nvPicPr>
                      <p:cNvPr id="10270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1333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94" name="Object 22"/>
          <p:cNvGraphicFramePr>
            <a:graphicFrameLocks noChangeAspect="1"/>
          </p:cNvGraphicFramePr>
          <p:nvPr/>
        </p:nvGraphicFramePr>
        <p:xfrm>
          <a:off x="5334000" y="4495800"/>
          <a:ext cx="114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公式" r:id="rId24" imgW="1143000" imgH="863600" progId="Equation.3">
                  <p:embed/>
                </p:oleObj>
              </mc:Choice>
              <mc:Fallback>
                <p:oleObj name="公式" r:id="rId24" imgW="1143000" imgH="863600" progId="Equation.3">
                  <p:embed/>
                  <p:pic>
                    <p:nvPicPr>
                      <p:cNvPr id="10270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95800"/>
                        <a:ext cx="1143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96" name="Object 24"/>
          <p:cNvGraphicFramePr>
            <a:graphicFrameLocks noChangeAspect="1"/>
          </p:cNvGraphicFramePr>
          <p:nvPr/>
        </p:nvGraphicFramePr>
        <p:xfrm>
          <a:off x="4038600" y="5422900"/>
          <a:ext cx="114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公式" r:id="rId26" imgW="1143000" imgH="825500" progId="Equation.3">
                  <p:embed/>
                </p:oleObj>
              </mc:Choice>
              <mc:Fallback>
                <p:oleObj name="公式" r:id="rId26" imgW="1143000" imgH="825500" progId="Equation.3">
                  <p:embed/>
                  <p:pic>
                    <p:nvPicPr>
                      <p:cNvPr id="10270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22900"/>
                        <a:ext cx="1143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53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8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2438400" y="152401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常用分布的数学期望 </a:t>
            </a:r>
          </a:p>
        </p:txBody>
      </p:sp>
      <p:sp>
        <p:nvSpPr>
          <p:cNvPr id="1048582" name="Text Box 6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）两点分布 </a:t>
            </a:r>
          </a:p>
        </p:txBody>
      </p:sp>
      <p:sp>
        <p:nvSpPr>
          <p:cNvPr id="1048583" name="Rectangle 7"/>
          <p:cNvSpPr>
            <a:spLocks noChangeArrowheads="1"/>
          </p:cNvSpPr>
          <p:nvPr/>
        </p:nvSpPr>
        <p:spPr bwMode="auto">
          <a:xfrm>
            <a:off x="2819400" y="1219200"/>
            <a:ext cx="68243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服从参数为</a:t>
            </a:r>
            <a:r>
              <a:rPr lang="en-US" altLang="zh-CN" i="1"/>
              <a:t>p</a:t>
            </a:r>
            <a:r>
              <a:rPr lang="zh-CN" altLang="en-US"/>
              <a:t>的两点分布，其分布律为 </a:t>
            </a:r>
            <a:endParaRPr lang="zh-CN" altLang="en-US" i="1"/>
          </a:p>
        </p:txBody>
      </p:sp>
      <p:graphicFrame>
        <p:nvGraphicFramePr>
          <p:cNvPr id="1048584" name="Object 8"/>
          <p:cNvGraphicFramePr>
            <a:graphicFrameLocks noChangeAspect="1"/>
          </p:cNvGraphicFramePr>
          <p:nvPr/>
        </p:nvGraphicFramePr>
        <p:xfrm>
          <a:off x="4267200" y="2133600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公式" r:id="rId4" imgW="2006600" imgH="965200" progId="Equation.3">
                  <p:embed/>
                </p:oleObj>
              </mc:Choice>
              <mc:Fallback>
                <p:oleObj name="公式" r:id="rId4" imgW="2006600" imgH="965200" progId="Equation.3">
                  <p:embed/>
                  <p:pic>
                    <p:nvPicPr>
                      <p:cNvPr id="1048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33600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85" name="Text Box 9"/>
          <p:cNvSpPr txBox="1">
            <a:spLocks noChangeArrowheads="1"/>
          </p:cNvSpPr>
          <p:nvPr/>
        </p:nvSpPr>
        <p:spPr bwMode="auto">
          <a:xfrm>
            <a:off x="2392364" y="3163888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048586" name="Object 10"/>
          <p:cNvGraphicFramePr>
            <a:graphicFrameLocks noChangeAspect="1"/>
          </p:cNvGraphicFramePr>
          <p:nvPr/>
        </p:nvGraphicFramePr>
        <p:xfrm>
          <a:off x="3001963" y="3816350"/>
          <a:ext cx="965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公式" r:id="rId6" imgW="888614" imgH="393529" progId="Equation.3">
                  <p:embed/>
                </p:oleObj>
              </mc:Choice>
              <mc:Fallback>
                <p:oleObj name="公式" r:id="rId6" imgW="888614" imgH="393529" progId="Equation.3">
                  <p:embed/>
                  <p:pic>
                    <p:nvPicPr>
                      <p:cNvPr id="1048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3816350"/>
                        <a:ext cx="9652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7" name="Object 11"/>
          <p:cNvGraphicFramePr>
            <a:graphicFrameLocks noChangeAspect="1"/>
          </p:cNvGraphicFramePr>
          <p:nvPr/>
        </p:nvGraphicFramePr>
        <p:xfrm>
          <a:off x="4051301" y="3810000"/>
          <a:ext cx="18637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公式" r:id="rId8" imgW="1739900" imgH="393700" progId="Equation.3">
                  <p:embed/>
                </p:oleObj>
              </mc:Choice>
              <mc:Fallback>
                <p:oleObj name="公式" r:id="rId8" imgW="1739900" imgH="393700" progId="Equation.3">
                  <p:embed/>
                  <p:pic>
                    <p:nvPicPr>
                      <p:cNvPr id="1048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1" y="3810000"/>
                        <a:ext cx="18637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8" name="Object 12"/>
          <p:cNvGraphicFramePr>
            <a:graphicFrameLocks noChangeAspect="1"/>
          </p:cNvGraphicFramePr>
          <p:nvPr/>
        </p:nvGraphicFramePr>
        <p:xfrm>
          <a:off x="5943600" y="3810000"/>
          <a:ext cx="10493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公式" r:id="rId10" imgW="977476" imgH="393529" progId="Equation.3">
                  <p:embed/>
                </p:oleObj>
              </mc:Choice>
              <mc:Fallback>
                <p:oleObj name="公式" r:id="rId10" imgW="977476" imgH="393529" progId="Equation.3">
                  <p:embed/>
                  <p:pic>
                    <p:nvPicPr>
                      <p:cNvPr id="1048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10000"/>
                        <a:ext cx="10493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9" name="Object 13"/>
          <p:cNvGraphicFramePr>
            <a:graphicFrameLocks noChangeAspect="1"/>
          </p:cNvGraphicFramePr>
          <p:nvPr/>
        </p:nvGraphicFramePr>
        <p:xfrm>
          <a:off x="7040564" y="3849688"/>
          <a:ext cx="866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公式" r:id="rId12" imgW="634449" imgH="317225" progId="Equation.3">
                  <p:embed/>
                </p:oleObj>
              </mc:Choice>
              <mc:Fallback>
                <p:oleObj name="公式" r:id="rId12" imgW="634449" imgH="317225" progId="Equation.3">
                  <p:embed/>
                  <p:pic>
                    <p:nvPicPr>
                      <p:cNvPr id="1048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4" y="3849688"/>
                        <a:ext cx="866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18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2" grpId="0"/>
      <p:bldP spid="1048583" grpId="0"/>
      <p:bldP spid="10485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438400" y="152401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常用分布的数学期望 </a:t>
            </a:r>
          </a:p>
        </p:txBody>
      </p:sp>
      <p:sp>
        <p:nvSpPr>
          <p:cNvPr id="1204228" name="Text Box 4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）二项分布 </a:t>
            </a:r>
          </a:p>
        </p:txBody>
      </p:sp>
      <p:sp>
        <p:nvSpPr>
          <p:cNvPr id="1204229" name="Rectangle 5"/>
          <p:cNvSpPr>
            <a:spLocks noChangeArrowheads="1"/>
          </p:cNvSpPr>
          <p:nvPr/>
        </p:nvSpPr>
        <p:spPr bwMode="auto">
          <a:xfrm>
            <a:off x="2819400" y="1219200"/>
            <a:ext cx="72042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服从参数为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zh-CN" altLang="en-US"/>
              <a:t>的二项分布，其分布律为 </a:t>
            </a:r>
            <a:endParaRPr lang="zh-CN" altLang="en-US" i="1"/>
          </a:p>
        </p:txBody>
      </p:sp>
      <p:graphicFrame>
        <p:nvGraphicFramePr>
          <p:cNvPr id="1204236" name="Object 12"/>
          <p:cNvGraphicFramePr>
            <a:graphicFrameLocks noChangeAspect="1"/>
          </p:cNvGraphicFramePr>
          <p:nvPr/>
        </p:nvGraphicFramePr>
        <p:xfrm>
          <a:off x="2895600" y="1905000"/>
          <a:ext cx="4051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公式" r:id="rId4" imgW="4038600" imgH="469900" progId="Equation.3">
                  <p:embed/>
                </p:oleObj>
              </mc:Choice>
              <mc:Fallback>
                <p:oleObj name="公式" r:id="rId4" imgW="4038600" imgH="469900" progId="Equation.3">
                  <p:embed/>
                  <p:pic>
                    <p:nvPicPr>
                      <p:cNvPr id="1204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40513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37" name="Object 13"/>
          <p:cNvGraphicFramePr>
            <a:graphicFrameLocks noChangeAspect="1"/>
          </p:cNvGraphicFramePr>
          <p:nvPr/>
        </p:nvGraphicFramePr>
        <p:xfrm>
          <a:off x="7239000" y="1981200"/>
          <a:ext cx="2070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公式" r:id="rId6" imgW="2070100" imgH="368300" progId="Equation.3">
                  <p:embed/>
                </p:oleObj>
              </mc:Choice>
              <mc:Fallback>
                <p:oleObj name="公式" r:id="rId6" imgW="2070100" imgH="368300" progId="Equation.3">
                  <p:embed/>
                  <p:pic>
                    <p:nvPicPr>
                      <p:cNvPr id="12042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81200"/>
                        <a:ext cx="2070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38" name="Object 14"/>
          <p:cNvGraphicFramePr>
            <a:graphicFrameLocks noChangeAspect="1"/>
          </p:cNvGraphicFramePr>
          <p:nvPr/>
        </p:nvGraphicFramePr>
        <p:xfrm>
          <a:off x="5943600" y="2362201"/>
          <a:ext cx="2743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公式" r:id="rId8" imgW="2247900" imgH="876300" progId="Equation.3">
                  <p:embed/>
                </p:oleObj>
              </mc:Choice>
              <mc:Fallback>
                <p:oleObj name="公式" r:id="rId8" imgW="2247900" imgH="876300" progId="Equation.3">
                  <p:embed/>
                  <p:pic>
                    <p:nvPicPr>
                      <p:cNvPr id="12042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1"/>
                        <a:ext cx="27432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4239" name="Text Box 15"/>
          <p:cNvSpPr txBox="1">
            <a:spLocks noChangeArrowheads="1"/>
          </p:cNvSpPr>
          <p:nvPr/>
        </p:nvSpPr>
        <p:spPr bwMode="auto">
          <a:xfrm>
            <a:off x="2057401" y="25146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04240" name="Object 16"/>
          <p:cNvGraphicFramePr>
            <a:graphicFrameLocks noChangeAspect="1"/>
          </p:cNvGraphicFramePr>
          <p:nvPr/>
        </p:nvGraphicFramePr>
        <p:xfrm>
          <a:off x="2971800" y="24384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公式" r:id="rId10" imgW="2857500" imgH="876300" progId="Equation.3">
                  <p:embed/>
                </p:oleObj>
              </mc:Choice>
              <mc:Fallback>
                <p:oleObj name="公式" r:id="rId10" imgW="2857500" imgH="876300" progId="Equation.3">
                  <p:embed/>
                  <p:pic>
                    <p:nvPicPr>
                      <p:cNvPr id="12042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4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41" name="Object 17"/>
          <p:cNvGraphicFramePr>
            <a:graphicFrameLocks noChangeAspect="1"/>
          </p:cNvGraphicFramePr>
          <p:nvPr/>
        </p:nvGraphicFramePr>
        <p:xfrm>
          <a:off x="9067800" y="259080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公式" r:id="rId12" imgW="1295400" imgH="393700" progId="Equation.3">
                  <p:embed/>
                </p:oleObj>
              </mc:Choice>
              <mc:Fallback>
                <p:oleObj name="公式" r:id="rId12" imgW="1295400" imgH="393700" progId="Equation.3">
                  <p:embed/>
                  <p:pic>
                    <p:nvPicPr>
                      <p:cNvPr id="1204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2590800"/>
                        <a:ext cx="129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42" name="Object 18"/>
          <p:cNvGraphicFramePr>
            <a:graphicFrameLocks noChangeAspect="1"/>
          </p:cNvGraphicFramePr>
          <p:nvPr/>
        </p:nvGraphicFramePr>
        <p:xfrm>
          <a:off x="3429000" y="3276600"/>
          <a:ext cx="3733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公式" r:id="rId14" imgW="3378200" imgH="914400" progId="Equation.3">
                  <p:embed/>
                </p:oleObj>
              </mc:Choice>
              <mc:Fallback>
                <p:oleObj name="公式" r:id="rId14" imgW="3378200" imgH="914400" progId="Equation.3">
                  <p:embed/>
                  <p:pic>
                    <p:nvPicPr>
                      <p:cNvPr id="12042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3733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43" name="Object 19"/>
          <p:cNvGraphicFramePr>
            <a:graphicFrameLocks noChangeAspect="1"/>
          </p:cNvGraphicFramePr>
          <p:nvPr/>
        </p:nvGraphicFramePr>
        <p:xfrm>
          <a:off x="3429000" y="4267200"/>
          <a:ext cx="411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公式" r:id="rId16" imgW="3873500" imgH="914400" progId="Equation.3">
                  <p:embed/>
                </p:oleObj>
              </mc:Choice>
              <mc:Fallback>
                <p:oleObj name="公式" r:id="rId16" imgW="3873500" imgH="914400" progId="Equation.3">
                  <p:embed/>
                  <p:pic>
                    <p:nvPicPr>
                      <p:cNvPr id="12042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4114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44" name="Object 20"/>
          <p:cNvGraphicFramePr>
            <a:graphicFrameLocks noChangeAspect="1"/>
          </p:cNvGraphicFramePr>
          <p:nvPr/>
        </p:nvGraphicFramePr>
        <p:xfrm>
          <a:off x="2895600" y="5181601"/>
          <a:ext cx="5257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公式" r:id="rId18" imgW="4953000" imgH="914400" progId="Equation.3">
                  <p:embed/>
                </p:oleObj>
              </mc:Choice>
              <mc:Fallback>
                <p:oleObj name="公式" r:id="rId18" imgW="4953000" imgH="914400" progId="Equation.3">
                  <p:embed/>
                  <p:pic>
                    <p:nvPicPr>
                      <p:cNvPr id="12042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1"/>
                        <a:ext cx="5257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45" name="Object 21"/>
          <p:cNvGraphicFramePr>
            <a:graphicFrameLocks noChangeAspect="1"/>
          </p:cNvGraphicFramePr>
          <p:nvPr/>
        </p:nvGraphicFramePr>
        <p:xfrm>
          <a:off x="2895600" y="6172201"/>
          <a:ext cx="2743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公式" r:id="rId20" imgW="2565400" imgH="457200" progId="Equation.3">
                  <p:embed/>
                </p:oleObj>
              </mc:Choice>
              <mc:Fallback>
                <p:oleObj name="公式" r:id="rId20" imgW="2565400" imgH="457200" progId="Equation.3">
                  <p:embed/>
                  <p:pic>
                    <p:nvPicPr>
                      <p:cNvPr id="120424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172201"/>
                        <a:ext cx="2743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46" name="Object 22"/>
          <p:cNvGraphicFramePr>
            <a:graphicFrameLocks noChangeAspect="1"/>
          </p:cNvGraphicFramePr>
          <p:nvPr/>
        </p:nvGraphicFramePr>
        <p:xfrm>
          <a:off x="5791200" y="6248400"/>
          <a:ext cx="990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公式" r:id="rId22" imgW="787058" imgH="317362" progId="Equation.3">
                  <p:embed/>
                </p:oleObj>
              </mc:Choice>
              <mc:Fallback>
                <p:oleObj name="公式" r:id="rId22" imgW="787058" imgH="317362" progId="Equation.3">
                  <p:embed/>
                  <p:pic>
                    <p:nvPicPr>
                      <p:cNvPr id="120424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248400"/>
                        <a:ext cx="990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816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0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0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0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0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0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0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0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0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0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0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0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28" grpId="0"/>
      <p:bldP spid="1204229" grpId="0"/>
      <p:bldP spid="12042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152401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常用分布的数学期望 </a:t>
            </a:r>
          </a:p>
        </p:txBody>
      </p:sp>
      <p:sp>
        <p:nvSpPr>
          <p:cNvPr id="1205252" name="Text Box 4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）二项分布 </a:t>
            </a:r>
          </a:p>
        </p:txBody>
      </p:sp>
      <p:sp>
        <p:nvSpPr>
          <p:cNvPr id="1205265" name="Text Box 17"/>
          <p:cNvSpPr txBox="1">
            <a:spLocks noChangeArrowheads="1"/>
          </p:cNvSpPr>
          <p:nvPr/>
        </p:nvSpPr>
        <p:spPr bwMode="auto">
          <a:xfrm>
            <a:off x="2133600" y="1295400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另解： </a:t>
            </a:r>
          </a:p>
        </p:txBody>
      </p:sp>
      <p:sp>
        <p:nvSpPr>
          <p:cNvPr id="1205266" name="Text Box 18"/>
          <p:cNvSpPr txBox="1">
            <a:spLocks noChangeArrowheads="1"/>
          </p:cNvSpPr>
          <p:nvPr/>
        </p:nvSpPr>
        <p:spPr bwMode="auto">
          <a:xfrm>
            <a:off x="3200401" y="1295400"/>
            <a:ext cx="67976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设每次试验中</a:t>
            </a:r>
            <a:r>
              <a:rPr lang="en-US" altLang="zh-CN" i="1"/>
              <a:t>A</a:t>
            </a:r>
            <a:r>
              <a:rPr lang="zh-CN" altLang="en-US"/>
              <a:t>出事的概率均为</a:t>
            </a:r>
            <a:r>
              <a:rPr lang="en-US" altLang="zh-CN" i="1">
                <a:solidFill>
                  <a:srgbClr val="0033CC"/>
                </a:solidFill>
              </a:rPr>
              <a:t>p</a:t>
            </a:r>
            <a:r>
              <a:rPr lang="zh-CN" altLang="en-US"/>
              <a:t>，则</a:t>
            </a:r>
            <a:r>
              <a:rPr lang="en-US" altLang="zh-CN" i="1">
                <a:solidFill>
                  <a:srgbClr val="0033CC"/>
                </a:solidFill>
              </a:rPr>
              <a:t>n</a:t>
            </a:r>
            <a:r>
              <a:rPr lang="zh-CN" altLang="en-US"/>
              <a:t>次独立重复试验中事件</a:t>
            </a:r>
            <a:r>
              <a:rPr lang="en-US" altLang="zh-CN" i="1"/>
              <a:t>A</a:t>
            </a:r>
            <a:r>
              <a:rPr lang="zh-CN" altLang="en-US"/>
              <a:t>出现的次数</a:t>
            </a:r>
            <a:r>
              <a:rPr lang="en-US" altLang="zh-CN" i="1"/>
              <a:t>X</a:t>
            </a:r>
            <a:r>
              <a:rPr lang="zh-CN" altLang="en-US"/>
              <a:t>服从二项分布            。</a:t>
            </a:r>
          </a:p>
        </p:txBody>
      </p:sp>
      <p:graphicFrame>
        <p:nvGraphicFramePr>
          <p:cNvPr id="1205267" name="Object 19"/>
          <p:cNvGraphicFramePr>
            <a:graphicFrameLocks noChangeAspect="1"/>
          </p:cNvGraphicFramePr>
          <p:nvPr/>
        </p:nvGraphicFramePr>
        <p:xfrm>
          <a:off x="4419600" y="228600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公式" r:id="rId4" imgW="1009538" imgH="380888" progId="Equation.3">
                  <p:embed/>
                </p:oleObj>
              </mc:Choice>
              <mc:Fallback>
                <p:oleObj name="公式" r:id="rId4" imgW="1009538" imgH="380888" progId="Equation.3">
                  <p:embed/>
                  <p:pic>
                    <p:nvPicPr>
                      <p:cNvPr id="12052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5272" name="Group 24"/>
          <p:cNvGrpSpPr>
            <a:grpSpLocks/>
          </p:cNvGrpSpPr>
          <p:nvPr/>
        </p:nvGrpSpPr>
        <p:grpSpPr bwMode="auto">
          <a:xfrm>
            <a:off x="2209800" y="2743201"/>
            <a:ext cx="6651626" cy="530225"/>
            <a:chOff x="662" y="1722"/>
            <a:chExt cx="4190" cy="334"/>
          </a:xfrm>
        </p:grpSpPr>
        <p:sp>
          <p:nvSpPr>
            <p:cNvPr id="27666" name="Text Box 20"/>
            <p:cNvSpPr txBox="1">
              <a:spLocks noChangeArrowheads="1"/>
            </p:cNvSpPr>
            <p:nvPr/>
          </p:nvSpPr>
          <p:spPr bwMode="auto">
            <a:xfrm>
              <a:off x="662" y="1722"/>
              <a:ext cx="41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记     表示第 </a:t>
              </a:r>
              <a:r>
                <a:rPr lang="en-US" altLang="zh-CN" i="1"/>
                <a:t>i</a:t>
              </a:r>
              <a:r>
                <a:rPr lang="en-US" altLang="zh-CN"/>
                <a:t> </a:t>
              </a:r>
              <a:r>
                <a:rPr lang="zh-CN" altLang="en-US"/>
                <a:t>次试验中事件</a:t>
              </a:r>
              <a:r>
                <a:rPr lang="en-US" altLang="zh-CN" i="1"/>
                <a:t>A</a:t>
              </a:r>
              <a:r>
                <a:rPr lang="zh-CN" altLang="en-US"/>
                <a:t>出现次数， </a:t>
              </a:r>
            </a:p>
          </p:txBody>
        </p:sp>
        <p:graphicFrame>
          <p:nvGraphicFramePr>
            <p:cNvPr id="27667" name="Object 21"/>
            <p:cNvGraphicFramePr>
              <a:graphicFrameLocks noChangeAspect="1"/>
            </p:cNvGraphicFramePr>
            <p:nvPr/>
          </p:nvGraphicFramePr>
          <p:xfrm>
            <a:off x="960" y="1776"/>
            <a:ext cx="23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1" name="公式" r:id="rId6" imgW="355446" imgH="431613" progId="Equation.3">
                    <p:embed/>
                  </p:oleObj>
                </mc:Choice>
                <mc:Fallback>
                  <p:oleObj name="公式" r:id="rId6" imgW="355446" imgH="431613" progId="Equation.3">
                    <p:embed/>
                    <p:pic>
                      <p:nvPicPr>
                        <p:cNvPr id="2766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76"/>
                          <a:ext cx="23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5270" name="Rectangle 22"/>
          <p:cNvSpPr>
            <a:spLocks noChangeArrowheads="1"/>
          </p:cNvSpPr>
          <p:nvPr/>
        </p:nvSpPr>
        <p:spPr bwMode="auto">
          <a:xfrm>
            <a:off x="2286001" y="36576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则有</a:t>
            </a:r>
          </a:p>
        </p:txBody>
      </p:sp>
      <p:graphicFrame>
        <p:nvGraphicFramePr>
          <p:cNvPr id="1205271" name="Object 23"/>
          <p:cNvGraphicFramePr>
            <a:graphicFrameLocks noChangeAspect="1"/>
          </p:cNvGraphicFramePr>
          <p:nvPr/>
        </p:nvGraphicFramePr>
        <p:xfrm>
          <a:off x="8534400" y="2819400"/>
          <a:ext cx="180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公式" r:id="rId8" imgW="1803400" imgH="368300" progId="Equation.3">
                  <p:embed/>
                </p:oleObj>
              </mc:Choice>
              <mc:Fallback>
                <p:oleObj name="公式" r:id="rId8" imgW="1803400" imgH="368300" progId="Equation.3">
                  <p:embed/>
                  <p:pic>
                    <p:nvPicPr>
                      <p:cNvPr id="12052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819400"/>
                        <a:ext cx="180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5273" name="Object 25"/>
          <p:cNvGraphicFramePr>
            <a:graphicFrameLocks noChangeAspect="1"/>
          </p:cNvGraphicFramePr>
          <p:nvPr/>
        </p:nvGraphicFramePr>
        <p:xfrm>
          <a:off x="3295650" y="3429000"/>
          <a:ext cx="217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公式" r:id="rId10" imgW="2171700" imgH="965200" progId="Equation.3">
                  <p:embed/>
                </p:oleObj>
              </mc:Choice>
              <mc:Fallback>
                <p:oleObj name="公式" r:id="rId10" imgW="2171700" imgH="965200" progId="Equation.3">
                  <p:embed/>
                  <p:pic>
                    <p:nvPicPr>
                      <p:cNvPr id="120527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3429000"/>
                        <a:ext cx="2171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5274" name="Text Box 26"/>
          <p:cNvSpPr txBox="1">
            <a:spLocks noChangeArrowheads="1"/>
          </p:cNvSpPr>
          <p:nvPr/>
        </p:nvSpPr>
        <p:spPr bwMode="auto">
          <a:xfrm>
            <a:off x="5562600" y="3733800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且 </a:t>
            </a:r>
          </a:p>
        </p:txBody>
      </p:sp>
      <p:graphicFrame>
        <p:nvGraphicFramePr>
          <p:cNvPr id="1205275" name="Object 27"/>
          <p:cNvGraphicFramePr>
            <a:graphicFrameLocks noChangeAspect="1"/>
          </p:cNvGraphicFramePr>
          <p:nvPr/>
        </p:nvGraphicFramePr>
        <p:xfrm>
          <a:off x="6019800" y="3810000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公式" r:id="rId12" imgW="3441700" imgH="431800" progId="Equation.3">
                  <p:embed/>
                </p:oleObj>
              </mc:Choice>
              <mc:Fallback>
                <p:oleObj name="公式" r:id="rId12" imgW="3441700" imgH="431800" progId="Equation.3">
                  <p:embed/>
                  <p:pic>
                    <p:nvPicPr>
                      <p:cNvPr id="12052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10000"/>
                        <a:ext cx="344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5276" name="Text Box 28"/>
          <p:cNvSpPr txBox="1">
            <a:spLocks noChangeArrowheads="1"/>
          </p:cNvSpPr>
          <p:nvPr/>
        </p:nvSpPr>
        <p:spPr bwMode="auto">
          <a:xfrm>
            <a:off x="9448801" y="37338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05277" name="Object 29"/>
          <p:cNvGraphicFramePr>
            <a:graphicFrameLocks noChangeAspect="1"/>
          </p:cNvGraphicFramePr>
          <p:nvPr/>
        </p:nvGraphicFramePr>
        <p:xfrm>
          <a:off x="2971800" y="4724400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公式" r:id="rId14" imgW="4114800" imgH="431800" progId="Equation.3">
                  <p:embed/>
                </p:oleObj>
              </mc:Choice>
              <mc:Fallback>
                <p:oleObj name="公式" r:id="rId14" imgW="4114800" imgH="431800" progId="Equation.3">
                  <p:embed/>
                  <p:pic>
                    <p:nvPicPr>
                      <p:cNvPr id="120527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411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5278" name="Object 30"/>
          <p:cNvGraphicFramePr>
            <a:graphicFrameLocks noChangeAspect="1"/>
          </p:cNvGraphicFramePr>
          <p:nvPr/>
        </p:nvGraphicFramePr>
        <p:xfrm>
          <a:off x="3581400" y="5257800"/>
          <a:ext cx="455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公式" r:id="rId16" imgW="4559300" imgH="431800" progId="Equation.3">
                  <p:embed/>
                </p:oleObj>
              </mc:Choice>
              <mc:Fallback>
                <p:oleObj name="公式" r:id="rId16" imgW="4559300" imgH="431800" progId="Equation.3">
                  <p:embed/>
                  <p:pic>
                    <p:nvPicPr>
                      <p:cNvPr id="120527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57800"/>
                        <a:ext cx="455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5280" name="Object 32"/>
          <p:cNvGraphicFramePr>
            <a:graphicFrameLocks noChangeAspect="1"/>
          </p:cNvGraphicFramePr>
          <p:nvPr/>
        </p:nvGraphicFramePr>
        <p:xfrm>
          <a:off x="3581400" y="5791200"/>
          <a:ext cx="990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公式" r:id="rId18" imgW="787058" imgH="317362" progId="Equation.3">
                  <p:embed/>
                </p:oleObj>
              </mc:Choice>
              <mc:Fallback>
                <p:oleObj name="公式" r:id="rId18" imgW="787058" imgH="317362" progId="Equation.3">
                  <p:embed/>
                  <p:pic>
                    <p:nvPicPr>
                      <p:cNvPr id="120528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91200"/>
                        <a:ext cx="990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69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5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5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0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0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5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05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0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0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0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05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5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0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5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5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05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05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5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5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2" grpId="0"/>
      <p:bldP spid="1205265" grpId="0"/>
      <p:bldP spid="1205266" grpId="0"/>
      <p:bldP spid="1205270" grpId="0"/>
      <p:bldP spid="1205274" grpId="0"/>
      <p:bldP spid="12052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438400" y="152401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常用分布的数学期望 </a:t>
            </a:r>
          </a:p>
        </p:txBody>
      </p:sp>
      <p:sp>
        <p:nvSpPr>
          <p:cNvPr id="1206276" name="Text Box 4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）泊松分布 </a:t>
            </a:r>
          </a:p>
        </p:txBody>
      </p:sp>
      <p:grpSp>
        <p:nvGrpSpPr>
          <p:cNvPr id="1206294" name="Group 22"/>
          <p:cNvGrpSpPr>
            <a:grpSpLocks/>
          </p:cNvGrpSpPr>
          <p:nvPr/>
        </p:nvGrpSpPr>
        <p:grpSpPr bwMode="auto">
          <a:xfrm>
            <a:off x="2667000" y="1219203"/>
            <a:ext cx="6643688" cy="523876"/>
            <a:chOff x="1584" y="1968"/>
            <a:chExt cx="4185" cy="330"/>
          </a:xfrm>
        </p:grpSpPr>
        <p:sp>
          <p:nvSpPr>
            <p:cNvPr id="28687" name="Rectangle 20"/>
            <p:cNvSpPr>
              <a:spLocks noChangeArrowheads="1"/>
            </p:cNvSpPr>
            <p:nvPr/>
          </p:nvSpPr>
          <p:spPr bwMode="auto">
            <a:xfrm>
              <a:off x="1584" y="1968"/>
              <a:ext cx="4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</a:t>
              </a:r>
              <a:r>
                <a:rPr lang="en-US" altLang="zh-CN" i="1"/>
                <a:t>X</a:t>
              </a:r>
              <a:r>
                <a:rPr lang="zh-CN" altLang="en-US"/>
                <a:t>服从参数为    泊松分布，其分布律为 </a:t>
              </a:r>
            </a:p>
          </p:txBody>
        </p:sp>
        <p:graphicFrame>
          <p:nvGraphicFramePr>
            <p:cNvPr id="28688" name="Object 21"/>
            <p:cNvGraphicFramePr>
              <a:graphicFrameLocks noChangeAspect="1"/>
            </p:cNvGraphicFramePr>
            <p:nvPr/>
          </p:nvGraphicFramePr>
          <p:xfrm>
            <a:off x="3168" y="2064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name="公式" r:id="rId4" imgW="257175" imgH="304912" progId="Equation.3">
                    <p:embed/>
                  </p:oleObj>
                </mc:Choice>
                <mc:Fallback>
                  <p:oleObj name="公式" r:id="rId4" imgW="257175" imgH="304912" progId="Equation.3">
                    <p:embed/>
                    <p:pic>
                      <p:nvPicPr>
                        <p:cNvPr id="28688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064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6295" name="Rectangle 23"/>
          <p:cNvSpPr>
            <a:spLocks noChangeArrowheads="1"/>
          </p:cNvSpPr>
          <p:nvPr/>
        </p:nvSpPr>
        <p:spPr bwMode="auto">
          <a:xfrm>
            <a:off x="7543800" y="3962400"/>
            <a:ext cx="3124200" cy="1676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06296" name="Object 24"/>
          <p:cNvGraphicFramePr>
            <a:graphicFrameLocks noChangeAspect="1"/>
          </p:cNvGraphicFramePr>
          <p:nvPr/>
        </p:nvGraphicFramePr>
        <p:xfrm>
          <a:off x="3048000" y="2819401"/>
          <a:ext cx="3124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公式" r:id="rId6" imgW="2857500" imgH="876300" progId="Equation.3">
                  <p:embed/>
                </p:oleObj>
              </mc:Choice>
              <mc:Fallback>
                <p:oleObj name="公式" r:id="rId6" imgW="2857500" imgH="876300" progId="Equation.3">
                  <p:embed/>
                  <p:pic>
                    <p:nvPicPr>
                      <p:cNvPr id="12062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1"/>
                        <a:ext cx="31242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6297" name="Object 25"/>
          <p:cNvGraphicFramePr>
            <a:graphicFrameLocks noChangeAspect="1"/>
          </p:cNvGraphicFramePr>
          <p:nvPr/>
        </p:nvGraphicFramePr>
        <p:xfrm>
          <a:off x="2971800" y="1828800"/>
          <a:ext cx="4965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公式" r:id="rId8" imgW="4965700" imgH="863600" progId="Equation.3">
                  <p:embed/>
                </p:oleObj>
              </mc:Choice>
              <mc:Fallback>
                <p:oleObj name="公式" r:id="rId8" imgW="4965700" imgH="863600" progId="Equation.3">
                  <p:embed/>
                  <p:pic>
                    <p:nvPicPr>
                      <p:cNvPr id="12062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4965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6298" name="Text Box 26"/>
          <p:cNvSpPr txBox="1">
            <a:spLocks noChangeArrowheads="1"/>
          </p:cNvSpPr>
          <p:nvPr/>
        </p:nvSpPr>
        <p:spPr bwMode="auto">
          <a:xfrm>
            <a:off x="1981201" y="29718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06299" name="Object 27"/>
          <p:cNvGraphicFramePr>
            <a:graphicFrameLocks noChangeAspect="1"/>
          </p:cNvGraphicFramePr>
          <p:nvPr/>
        </p:nvGraphicFramePr>
        <p:xfrm>
          <a:off x="6248400" y="2743201"/>
          <a:ext cx="2209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公式" r:id="rId10" imgW="1828800" imgH="901700" progId="Equation.3">
                  <p:embed/>
                </p:oleObj>
              </mc:Choice>
              <mc:Fallback>
                <p:oleObj name="公式" r:id="rId10" imgW="1828800" imgH="901700" progId="Equation.3">
                  <p:embed/>
                  <p:pic>
                    <p:nvPicPr>
                      <p:cNvPr id="12062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743201"/>
                        <a:ext cx="22098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6300" name="Object 28"/>
          <p:cNvGraphicFramePr>
            <a:graphicFrameLocks noChangeAspect="1"/>
          </p:cNvGraphicFramePr>
          <p:nvPr/>
        </p:nvGraphicFramePr>
        <p:xfrm>
          <a:off x="3581400" y="3886200"/>
          <a:ext cx="3048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公式" r:id="rId12" imgW="2451100" imgH="939800" progId="Equation.3">
                  <p:embed/>
                </p:oleObj>
              </mc:Choice>
              <mc:Fallback>
                <p:oleObj name="公式" r:id="rId12" imgW="2451100" imgH="939800" progId="Equation.3">
                  <p:embed/>
                  <p:pic>
                    <p:nvPicPr>
                      <p:cNvPr id="12063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86200"/>
                        <a:ext cx="3048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6301" name="Object 29"/>
          <p:cNvGraphicFramePr>
            <a:graphicFrameLocks noChangeAspect="1"/>
          </p:cNvGraphicFramePr>
          <p:nvPr/>
        </p:nvGraphicFramePr>
        <p:xfrm>
          <a:off x="3581400" y="5181600"/>
          <a:ext cx="2209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公式" r:id="rId14" imgW="1473200" imgH="381000" progId="Equation.3">
                  <p:embed/>
                </p:oleObj>
              </mc:Choice>
              <mc:Fallback>
                <p:oleObj name="公式" r:id="rId14" imgW="1473200" imgH="381000" progId="Equation.3">
                  <p:embed/>
                  <p:pic>
                    <p:nvPicPr>
                      <p:cNvPr id="12063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81600"/>
                        <a:ext cx="2209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6302" name="Object 30"/>
          <p:cNvGraphicFramePr>
            <a:graphicFrameLocks noChangeAspect="1"/>
          </p:cNvGraphicFramePr>
          <p:nvPr/>
        </p:nvGraphicFramePr>
        <p:xfrm>
          <a:off x="3505200" y="601980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公式" r:id="rId16" imgW="634449" imgH="317225" progId="Equation.3">
                  <p:embed/>
                </p:oleObj>
              </mc:Choice>
              <mc:Fallback>
                <p:oleObj name="公式" r:id="rId16" imgW="634449" imgH="317225" progId="Equation.3">
                  <p:embed/>
                  <p:pic>
                    <p:nvPicPr>
                      <p:cNvPr id="12063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019800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6303" name="Object 31"/>
          <p:cNvGraphicFramePr>
            <a:graphicFrameLocks noChangeAspect="1"/>
          </p:cNvGraphicFramePr>
          <p:nvPr/>
        </p:nvGraphicFramePr>
        <p:xfrm>
          <a:off x="8001000" y="4191001"/>
          <a:ext cx="22860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公式" r:id="rId18" imgW="1523888" imgH="895238" progId="Equation.3">
                  <p:embed/>
                </p:oleObj>
              </mc:Choice>
              <mc:Fallback>
                <p:oleObj name="公式" r:id="rId18" imgW="1523888" imgH="895238" progId="Equation.3">
                  <p:embed/>
                  <p:pic>
                    <p:nvPicPr>
                      <p:cNvPr id="12063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91001"/>
                        <a:ext cx="22860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11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6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6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0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6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6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0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0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0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0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0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0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0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6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06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6" grpId="0"/>
      <p:bldP spid="1206295" grpId="0" animBg="1"/>
      <p:bldP spid="12062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438400" y="152401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常用分布的数学期望 </a:t>
            </a:r>
          </a:p>
        </p:txBody>
      </p:sp>
      <p:sp>
        <p:nvSpPr>
          <p:cNvPr id="1208324" name="Text Box 4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）均匀分布 </a:t>
            </a:r>
          </a:p>
        </p:txBody>
      </p:sp>
      <p:grpSp>
        <p:nvGrpSpPr>
          <p:cNvPr id="1208339" name="Group 19"/>
          <p:cNvGrpSpPr>
            <a:grpSpLocks/>
          </p:cNvGrpSpPr>
          <p:nvPr/>
        </p:nvGrpSpPr>
        <p:grpSpPr bwMode="auto">
          <a:xfrm>
            <a:off x="2590800" y="1295403"/>
            <a:ext cx="7813676" cy="523876"/>
            <a:chOff x="720" y="1824"/>
            <a:chExt cx="4922" cy="330"/>
          </a:xfrm>
        </p:grpSpPr>
        <p:sp>
          <p:nvSpPr>
            <p:cNvPr id="29707" name="Rectangle 17"/>
            <p:cNvSpPr>
              <a:spLocks noChangeArrowheads="1"/>
            </p:cNvSpPr>
            <p:nvPr/>
          </p:nvSpPr>
          <p:spPr bwMode="auto">
            <a:xfrm>
              <a:off x="720" y="1824"/>
              <a:ext cx="49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设随机变量</a:t>
              </a:r>
              <a:r>
                <a:rPr lang="en-US" altLang="zh-CN" i="1"/>
                <a:t>X</a:t>
              </a:r>
              <a:r>
                <a:rPr lang="zh-CN" altLang="en-US"/>
                <a:t>服从         上的均匀分布，其密度为 </a:t>
              </a:r>
            </a:p>
          </p:txBody>
        </p:sp>
        <p:graphicFrame>
          <p:nvGraphicFramePr>
            <p:cNvPr id="29708" name="Object 18"/>
            <p:cNvGraphicFramePr>
              <a:graphicFrameLocks noChangeAspect="1"/>
            </p:cNvGraphicFramePr>
            <p:nvPr/>
          </p:nvGraphicFramePr>
          <p:xfrm>
            <a:off x="2544" y="1872"/>
            <a:ext cx="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1" name="公式" r:id="rId4" imgW="723586" imgH="380835" progId="Equation.3">
                    <p:embed/>
                  </p:oleObj>
                </mc:Choice>
                <mc:Fallback>
                  <p:oleObj name="公式" r:id="rId4" imgW="723586" imgH="380835" progId="Equation.3">
                    <p:embed/>
                    <p:pic>
                      <p:nvPicPr>
                        <p:cNvPr id="2970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72"/>
                          <a:ext cx="4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340" name="Object 20"/>
          <p:cNvGraphicFramePr>
            <a:graphicFrameLocks noChangeAspect="1"/>
          </p:cNvGraphicFramePr>
          <p:nvPr/>
        </p:nvGraphicFramePr>
        <p:xfrm>
          <a:off x="3429000" y="1905001"/>
          <a:ext cx="39068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公式" r:id="rId6" imgW="3911600" imgH="1282700" progId="Equation.3">
                  <p:embed/>
                </p:oleObj>
              </mc:Choice>
              <mc:Fallback>
                <p:oleObj name="公式" r:id="rId6" imgW="3911600" imgH="1282700" progId="Equation.3">
                  <p:embed/>
                  <p:pic>
                    <p:nvPicPr>
                      <p:cNvPr id="12083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1"/>
                        <a:ext cx="390683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41" name="Text Box 21"/>
          <p:cNvSpPr txBox="1">
            <a:spLocks noChangeArrowheads="1"/>
          </p:cNvSpPr>
          <p:nvPr/>
        </p:nvSpPr>
        <p:spPr bwMode="auto">
          <a:xfrm>
            <a:off x="2438401" y="32766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08342" name="Object 22"/>
          <p:cNvGraphicFramePr>
            <a:graphicFrameLocks noChangeAspect="1"/>
          </p:cNvGraphicFramePr>
          <p:nvPr/>
        </p:nvGraphicFramePr>
        <p:xfrm>
          <a:off x="3124200" y="3962400"/>
          <a:ext cx="2616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公式" r:id="rId8" imgW="2609738" imgH="638063" progId="Equation.3">
                  <p:embed/>
                </p:oleObj>
              </mc:Choice>
              <mc:Fallback>
                <p:oleObj name="公式" r:id="rId8" imgW="2609738" imgH="638063" progId="Equation.3">
                  <p:embed/>
                  <p:pic>
                    <p:nvPicPr>
                      <p:cNvPr id="12083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2616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43" name="Object 23"/>
          <p:cNvGraphicFramePr>
            <a:graphicFrameLocks noChangeAspect="1"/>
          </p:cNvGraphicFramePr>
          <p:nvPr/>
        </p:nvGraphicFramePr>
        <p:xfrm>
          <a:off x="5795963" y="3886200"/>
          <a:ext cx="1701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公式" r:id="rId10" imgW="1701800" imgH="838200" progId="Equation.3">
                  <p:embed/>
                </p:oleObj>
              </mc:Choice>
              <mc:Fallback>
                <p:oleObj name="公式" r:id="rId10" imgW="1701800" imgH="838200" progId="Equation.3">
                  <p:embed/>
                  <p:pic>
                    <p:nvPicPr>
                      <p:cNvPr id="12083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886200"/>
                        <a:ext cx="17018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44" name="Object 24"/>
          <p:cNvGraphicFramePr>
            <a:graphicFrameLocks noChangeAspect="1"/>
          </p:cNvGraphicFramePr>
          <p:nvPr/>
        </p:nvGraphicFramePr>
        <p:xfrm>
          <a:off x="7624763" y="3962400"/>
          <a:ext cx="1168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公式" r:id="rId12" imgW="1168400" imgH="825500" progId="Equation.3">
                  <p:embed/>
                </p:oleObj>
              </mc:Choice>
              <mc:Fallback>
                <p:oleObj name="公式" r:id="rId12" imgW="1168400" imgH="825500" progId="Equation.3">
                  <p:embed/>
                  <p:pic>
                    <p:nvPicPr>
                      <p:cNvPr id="12083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3962400"/>
                        <a:ext cx="1168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10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8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0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0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8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8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0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0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0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4" grpId="0"/>
      <p:bldP spid="12083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438400" y="152401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常用分布的数学期望 </a:t>
            </a:r>
          </a:p>
        </p:txBody>
      </p:sp>
      <p:sp>
        <p:nvSpPr>
          <p:cNvPr id="1209348" name="Text Box 4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）指数分布 </a:t>
            </a:r>
          </a:p>
        </p:txBody>
      </p:sp>
      <p:grpSp>
        <p:nvGrpSpPr>
          <p:cNvPr id="1209357" name="Group 13"/>
          <p:cNvGrpSpPr>
            <a:grpSpLocks/>
          </p:cNvGrpSpPr>
          <p:nvPr/>
        </p:nvGrpSpPr>
        <p:grpSpPr bwMode="auto">
          <a:xfrm>
            <a:off x="2590800" y="1295401"/>
            <a:ext cx="8085138" cy="523876"/>
            <a:chOff x="672" y="816"/>
            <a:chExt cx="5093" cy="330"/>
          </a:xfrm>
        </p:grpSpPr>
        <p:sp>
          <p:nvSpPr>
            <p:cNvPr id="30734" name="Rectangle 6"/>
            <p:cNvSpPr>
              <a:spLocks noChangeArrowheads="1"/>
            </p:cNvSpPr>
            <p:nvPr/>
          </p:nvSpPr>
          <p:spPr bwMode="auto">
            <a:xfrm>
              <a:off x="672" y="816"/>
              <a:ext cx="50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设随机变量</a:t>
              </a:r>
              <a:r>
                <a:rPr lang="en-US" altLang="zh-CN" i="1"/>
                <a:t>X</a:t>
              </a:r>
              <a:r>
                <a:rPr lang="zh-CN" altLang="en-US"/>
                <a:t>服从参数为    的指数分布，其密度为 </a:t>
              </a:r>
            </a:p>
          </p:txBody>
        </p:sp>
        <p:graphicFrame>
          <p:nvGraphicFramePr>
            <p:cNvPr id="30735" name="Object 7"/>
            <p:cNvGraphicFramePr>
              <a:graphicFrameLocks noChangeAspect="1"/>
            </p:cNvGraphicFramePr>
            <p:nvPr/>
          </p:nvGraphicFramePr>
          <p:xfrm>
            <a:off x="3168" y="912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2" name="公式" r:id="rId4" imgW="266353" imgH="317087" progId="Equation.3">
                    <p:embed/>
                  </p:oleObj>
                </mc:Choice>
                <mc:Fallback>
                  <p:oleObj name="公式" r:id="rId4" imgW="266353" imgH="317087" progId="Equation.3">
                    <p:embed/>
                    <p:pic>
                      <p:nvPicPr>
                        <p:cNvPr id="3073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912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9358" name="Object 14"/>
          <p:cNvGraphicFramePr>
            <a:graphicFrameLocks noChangeAspect="1"/>
          </p:cNvGraphicFramePr>
          <p:nvPr/>
        </p:nvGraphicFramePr>
        <p:xfrm>
          <a:off x="3657600" y="2057400"/>
          <a:ext cx="3352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公式" r:id="rId6" imgW="3343275" imgH="990712" progId="Equation.3">
                  <p:embed/>
                </p:oleObj>
              </mc:Choice>
              <mc:Fallback>
                <p:oleObj name="公式" r:id="rId6" imgW="3343275" imgH="990712" progId="Equation.3">
                  <p:embed/>
                  <p:pic>
                    <p:nvPicPr>
                      <p:cNvPr id="12093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3352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59" name="Text Box 15"/>
          <p:cNvSpPr txBox="1">
            <a:spLocks noChangeArrowheads="1"/>
          </p:cNvSpPr>
          <p:nvPr/>
        </p:nvSpPr>
        <p:spPr bwMode="auto">
          <a:xfrm>
            <a:off x="2286001" y="34290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09361" name="Object 17"/>
          <p:cNvGraphicFramePr>
            <a:graphicFrameLocks noChangeAspect="1"/>
          </p:cNvGraphicFramePr>
          <p:nvPr/>
        </p:nvGraphicFramePr>
        <p:xfrm>
          <a:off x="3352800" y="3352800"/>
          <a:ext cx="2616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公式" r:id="rId8" imgW="2609738" imgH="638063" progId="Equation.3">
                  <p:embed/>
                </p:oleObj>
              </mc:Choice>
              <mc:Fallback>
                <p:oleObj name="公式" r:id="rId8" imgW="2609738" imgH="638063" progId="Equation.3">
                  <p:embed/>
                  <p:pic>
                    <p:nvPicPr>
                      <p:cNvPr id="12093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352800"/>
                        <a:ext cx="2616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62" name="Object 18"/>
          <p:cNvGraphicFramePr>
            <a:graphicFrameLocks noChangeAspect="1"/>
          </p:cNvGraphicFramePr>
          <p:nvPr/>
        </p:nvGraphicFramePr>
        <p:xfrm>
          <a:off x="6096000" y="3429000"/>
          <a:ext cx="2133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公式" r:id="rId10" imgW="2133600" imgH="647700" progId="Equation.3">
                  <p:embed/>
                </p:oleObj>
              </mc:Choice>
              <mc:Fallback>
                <p:oleObj name="公式" r:id="rId10" imgW="2133600" imgH="647700" progId="Equation.3">
                  <p:embed/>
                  <p:pic>
                    <p:nvPicPr>
                      <p:cNvPr id="12093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2133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63" name="Object 19"/>
          <p:cNvGraphicFramePr>
            <a:graphicFrameLocks noChangeAspect="1"/>
          </p:cNvGraphicFramePr>
          <p:nvPr/>
        </p:nvGraphicFramePr>
        <p:xfrm>
          <a:off x="3886200" y="4419600"/>
          <a:ext cx="195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公式" r:id="rId12" imgW="1955800" imgH="647700" progId="Equation.3">
                  <p:embed/>
                </p:oleObj>
              </mc:Choice>
              <mc:Fallback>
                <p:oleObj name="公式" r:id="rId12" imgW="1955800" imgH="647700" progId="Equation.3">
                  <p:embed/>
                  <p:pic>
                    <p:nvPicPr>
                      <p:cNvPr id="12093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19600"/>
                        <a:ext cx="195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64" name="Object 20"/>
          <p:cNvGraphicFramePr>
            <a:graphicFrameLocks noChangeAspect="1"/>
          </p:cNvGraphicFramePr>
          <p:nvPr/>
        </p:nvGraphicFramePr>
        <p:xfrm>
          <a:off x="6019800" y="4419600"/>
          <a:ext cx="3390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公式" r:id="rId14" imgW="3390900" imgH="647700" progId="Equation.3">
                  <p:embed/>
                </p:oleObj>
              </mc:Choice>
              <mc:Fallback>
                <p:oleObj name="公式" r:id="rId14" imgW="3390900" imgH="647700" progId="Equation.3">
                  <p:embed/>
                  <p:pic>
                    <p:nvPicPr>
                      <p:cNvPr id="12093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19600"/>
                        <a:ext cx="3390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65" name="Object 21"/>
          <p:cNvGraphicFramePr>
            <a:graphicFrameLocks noChangeAspect="1"/>
          </p:cNvGraphicFramePr>
          <p:nvPr/>
        </p:nvGraphicFramePr>
        <p:xfrm>
          <a:off x="3810000" y="5410200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公式" r:id="rId16" imgW="1803400" imgH="838200" progId="Equation.3">
                  <p:embed/>
                </p:oleObj>
              </mc:Choice>
              <mc:Fallback>
                <p:oleObj name="公式" r:id="rId16" imgW="1803400" imgH="838200" progId="Equation.3">
                  <p:embed/>
                  <p:pic>
                    <p:nvPicPr>
                      <p:cNvPr id="12093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10200"/>
                        <a:ext cx="180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66" name="Object 22"/>
          <p:cNvGraphicFramePr>
            <a:graphicFrameLocks noChangeAspect="1"/>
          </p:cNvGraphicFramePr>
          <p:nvPr/>
        </p:nvGraphicFramePr>
        <p:xfrm>
          <a:off x="5867400" y="548640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公式" r:id="rId18" imgW="685800" imgH="838200" progId="Equation.3">
                  <p:embed/>
                </p:oleObj>
              </mc:Choice>
              <mc:Fallback>
                <p:oleObj name="公式" r:id="rId18" imgW="685800" imgH="838200" progId="Equation.3">
                  <p:embed/>
                  <p:pic>
                    <p:nvPicPr>
                      <p:cNvPr id="12093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86400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56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9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0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9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9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0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9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09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0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0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8" grpId="0"/>
      <p:bldP spid="12093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7292" y="1261271"/>
            <a:ext cx="1814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设随机变量</a:t>
            </a:r>
            <a:r>
              <a:rPr lang="zh-CN" altLang="en-US" sz="2400" b="1" i="1" dirty="0"/>
              <a:t> </a:t>
            </a:r>
            <a:endParaRPr lang="zh-CN" altLang="en-U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5360" y="738051"/>
            <a:ext cx="3328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）标准正态分布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05140" y="1261270"/>
                <a:ext cx="18203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0" y="1261270"/>
                <a:ext cx="182030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623902" y="126126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其密度函数为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12212" y="1801705"/>
                <a:ext cx="3758914" cy="88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12" y="1801705"/>
                <a:ext cx="3758914" cy="888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504533" y="291533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于是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81461" y="2691816"/>
                <a:ext cx="5913350" cy="90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61" y="2691816"/>
                <a:ext cx="5913350" cy="908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905076" y="4015043"/>
                <a:ext cx="754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076" y="4015043"/>
                <a:ext cx="7542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0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438400" y="152401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常用分布的数学期望 </a:t>
            </a:r>
          </a:p>
        </p:txBody>
      </p: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1981200" y="685800"/>
            <a:ext cx="26084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正态分布 </a:t>
            </a:r>
          </a:p>
        </p:txBody>
      </p:sp>
      <p:grpSp>
        <p:nvGrpSpPr>
          <p:cNvPr id="1211409" name="Group 17"/>
          <p:cNvGrpSpPr>
            <a:grpSpLocks/>
          </p:cNvGrpSpPr>
          <p:nvPr/>
        </p:nvGrpSpPr>
        <p:grpSpPr bwMode="auto">
          <a:xfrm>
            <a:off x="2590801" y="1295401"/>
            <a:ext cx="6035675" cy="523876"/>
            <a:chOff x="672" y="816"/>
            <a:chExt cx="3802" cy="330"/>
          </a:xfrm>
        </p:grpSpPr>
        <p:sp>
          <p:nvSpPr>
            <p:cNvPr id="31763" name="Rectangle 6"/>
            <p:cNvSpPr>
              <a:spLocks noChangeArrowheads="1"/>
            </p:cNvSpPr>
            <p:nvPr/>
          </p:nvSpPr>
          <p:spPr bwMode="auto">
            <a:xfrm>
              <a:off x="672" y="816"/>
              <a:ext cx="38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设随机变量</a:t>
              </a:r>
              <a:r>
                <a:rPr lang="zh-CN" altLang="en-US" i="1" dirty="0"/>
                <a:t>                        </a:t>
              </a:r>
              <a:r>
                <a:rPr lang="zh-CN" altLang="en-US" dirty="0"/>
                <a:t>，其密度为 </a:t>
              </a:r>
            </a:p>
          </p:txBody>
        </p:sp>
        <p:graphicFrame>
          <p:nvGraphicFramePr>
            <p:cNvPr id="31764" name="Object 16"/>
            <p:cNvGraphicFramePr>
              <a:graphicFrameLocks noChangeAspect="1"/>
            </p:cNvGraphicFramePr>
            <p:nvPr/>
          </p:nvGraphicFramePr>
          <p:xfrm>
            <a:off x="1872" y="816"/>
            <a:ext cx="1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4" name="公式" r:id="rId4" imgW="2070100" imgH="482600" progId="Equation.3">
                    <p:embed/>
                  </p:oleObj>
                </mc:Choice>
                <mc:Fallback>
                  <p:oleObj name="公式" r:id="rId4" imgW="2070100" imgH="482600" progId="Equation.3">
                    <p:embed/>
                    <p:pic>
                      <p:nvPicPr>
                        <p:cNvPr id="3176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816"/>
                          <a:ext cx="13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1410" name="Object 18"/>
          <p:cNvGraphicFramePr>
            <a:graphicFrameLocks noChangeAspect="1"/>
          </p:cNvGraphicFramePr>
          <p:nvPr/>
        </p:nvGraphicFramePr>
        <p:xfrm>
          <a:off x="2895600" y="1828800"/>
          <a:ext cx="3289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公式" r:id="rId6" imgW="3276712" imgH="1009538" progId="Equation.3">
                  <p:embed/>
                </p:oleObj>
              </mc:Choice>
              <mc:Fallback>
                <p:oleObj name="公式" r:id="rId6" imgW="3276712" imgH="1009538" progId="Equation.3">
                  <p:embed/>
                  <p:pic>
                    <p:nvPicPr>
                      <p:cNvPr id="12114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3289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9"/>
          <p:cNvGraphicFramePr>
            <a:graphicFrameLocks noChangeAspect="1"/>
          </p:cNvGraphicFramePr>
          <p:nvPr/>
        </p:nvGraphicFramePr>
        <p:xfrm>
          <a:off x="6553200" y="2362200"/>
          <a:ext cx="22098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公式" r:id="rId8" imgW="2057400" imgH="295163" progId="Equation.3">
                  <p:embed/>
                </p:oleObj>
              </mc:Choice>
              <mc:Fallback>
                <p:oleObj name="公式" r:id="rId8" imgW="2057400" imgH="295163" progId="Equation.3">
                  <p:embed/>
                  <p:pic>
                    <p:nvPicPr>
                      <p:cNvPr id="317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2098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412" name="Text Box 20"/>
          <p:cNvSpPr txBox="1">
            <a:spLocks noChangeArrowheads="1"/>
          </p:cNvSpPr>
          <p:nvPr/>
        </p:nvSpPr>
        <p:spPr bwMode="auto">
          <a:xfrm>
            <a:off x="2209801" y="30480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11413" name="Object 21"/>
          <p:cNvGraphicFramePr>
            <a:graphicFrameLocks noChangeAspect="1"/>
          </p:cNvGraphicFramePr>
          <p:nvPr/>
        </p:nvGraphicFramePr>
        <p:xfrm>
          <a:off x="3352800" y="2971800"/>
          <a:ext cx="2616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公式" r:id="rId10" imgW="2609738" imgH="638063" progId="Equation.3">
                  <p:embed/>
                </p:oleObj>
              </mc:Choice>
              <mc:Fallback>
                <p:oleObj name="公式" r:id="rId10" imgW="2609738" imgH="638063" progId="Equation.3">
                  <p:embed/>
                  <p:pic>
                    <p:nvPicPr>
                      <p:cNvPr id="12114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2616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1414" name="Object 22"/>
          <p:cNvGraphicFramePr>
            <a:graphicFrameLocks noChangeAspect="1"/>
          </p:cNvGraphicFramePr>
          <p:nvPr/>
        </p:nvGraphicFramePr>
        <p:xfrm>
          <a:off x="6096000" y="2743200"/>
          <a:ext cx="345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公式" r:id="rId12" imgW="3448162" imgH="1009538" progId="Equation.3">
                  <p:embed/>
                </p:oleObj>
              </mc:Choice>
              <mc:Fallback>
                <p:oleObj name="公式" r:id="rId12" imgW="3448162" imgH="1009538" progId="Equation.3">
                  <p:embed/>
                  <p:pic>
                    <p:nvPicPr>
                      <p:cNvPr id="12114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43200"/>
                        <a:ext cx="3454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1416" name="Object 24"/>
          <p:cNvGraphicFramePr>
            <a:graphicFrameLocks noChangeAspect="1"/>
          </p:cNvGraphicFramePr>
          <p:nvPr/>
        </p:nvGraphicFramePr>
        <p:xfrm>
          <a:off x="3886200" y="3886200"/>
          <a:ext cx="3492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公式" r:id="rId14" imgW="3486150" imgH="980963" progId="Equation.3">
                  <p:embed/>
                </p:oleObj>
              </mc:Choice>
              <mc:Fallback>
                <p:oleObj name="公式" r:id="rId14" imgW="3486150" imgH="980963" progId="Equation.3">
                  <p:embed/>
                  <p:pic>
                    <p:nvPicPr>
                      <p:cNvPr id="12114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86200"/>
                        <a:ext cx="3492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1420" name="Group 28"/>
          <p:cNvGrpSpPr>
            <a:grpSpLocks/>
          </p:cNvGrpSpPr>
          <p:nvPr/>
        </p:nvGrpSpPr>
        <p:grpSpPr bwMode="auto">
          <a:xfrm>
            <a:off x="8001000" y="3810001"/>
            <a:ext cx="2514600" cy="1033463"/>
            <a:chOff x="3504" y="1968"/>
            <a:chExt cx="1584" cy="651"/>
          </a:xfrm>
        </p:grpSpPr>
        <p:graphicFrame>
          <p:nvGraphicFramePr>
            <p:cNvPr id="31760" name="Object 27"/>
            <p:cNvGraphicFramePr>
              <a:graphicFrameLocks noChangeAspect="1"/>
            </p:cNvGraphicFramePr>
            <p:nvPr/>
          </p:nvGraphicFramePr>
          <p:xfrm>
            <a:off x="3504" y="1968"/>
            <a:ext cx="1584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0" name="公式" r:id="rId16" imgW="927100" imgH="419100" progId="Equation.3">
                    <p:embed/>
                  </p:oleObj>
                </mc:Choice>
                <mc:Fallback>
                  <p:oleObj name="公式" r:id="rId16" imgW="927100" imgH="419100" progId="Equation.3">
                    <p:embed/>
                    <p:pic>
                      <p:nvPicPr>
                        <p:cNvPr id="3176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968"/>
                          <a:ext cx="1584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25"/>
            <p:cNvGraphicFramePr>
              <a:graphicFrameLocks noChangeAspect="1"/>
            </p:cNvGraphicFramePr>
            <p:nvPr/>
          </p:nvGraphicFramePr>
          <p:xfrm>
            <a:off x="4032" y="2064"/>
            <a:ext cx="8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1" name="公式" r:id="rId18" imgW="1346200" imgH="838200" progId="Equation.3">
                    <p:embed/>
                  </p:oleObj>
                </mc:Choice>
                <mc:Fallback>
                  <p:oleObj name="公式" r:id="rId18" imgW="1346200" imgH="838200" progId="Equation.3">
                    <p:embed/>
                    <p:pic>
                      <p:nvPicPr>
                        <p:cNvPr id="3176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064"/>
                          <a:ext cx="8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Text Box 26"/>
            <p:cNvSpPr txBox="1">
              <a:spLocks noChangeArrowheads="1"/>
            </p:cNvSpPr>
            <p:nvPr/>
          </p:nvSpPr>
          <p:spPr bwMode="auto">
            <a:xfrm>
              <a:off x="3696" y="2112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令</a:t>
              </a:r>
            </a:p>
          </p:txBody>
        </p:sp>
      </p:grpSp>
      <p:graphicFrame>
        <p:nvGraphicFramePr>
          <p:cNvPr id="1211421" name="Object 29"/>
          <p:cNvGraphicFramePr>
            <a:graphicFrameLocks noChangeAspect="1"/>
          </p:cNvGraphicFramePr>
          <p:nvPr/>
        </p:nvGraphicFramePr>
        <p:xfrm>
          <a:off x="3810000" y="4953000"/>
          <a:ext cx="241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公式" r:id="rId20" imgW="2400300" imgH="980963" progId="Equation.3">
                  <p:embed/>
                </p:oleObj>
              </mc:Choice>
              <mc:Fallback>
                <p:oleObj name="公式" r:id="rId20" imgW="2400300" imgH="980963" progId="Equation.3">
                  <p:embed/>
                  <p:pic>
                    <p:nvPicPr>
                      <p:cNvPr id="12114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953000"/>
                        <a:ext cx="2413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1422" name="Object 30"/>
          <p:cNvGraphicFramePr>
            <a:graphicFrameLocks noChangeAspect="1"/>
          </p:cNvGraphicFramePr>
          <p:nvPr/>
        </p:nvGraphicFramePr>
        <p:xfrm>
          <a:off x="6248400" y="4953000"/>
          <a:ext cx="2501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公式" r:id="rId22" imgW="2495438" imgH="980963" progId="Equation.3">
                  <p:embed/>
                </p:oleObj>
              </mc:Choice>
              <mc:Fallback>
                <p:oleObj name="公式" r:id="rId22" imgW="2495438" imgH="980963" progId="Equation.3">
                  <p:embed/>
                  <p:pic>
                    <p:nvPicPr>
                      <p:cNvPr id="12114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953000"/>
                        <a:ext cx="2501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1423" name="Object 31"/>
          <p:cNvGraphicFramePr>
            <a:graphicFrameLocks noChangeAspect="1"/>
          </p:cNvGraphicFramePr>
          <p:nvPr/>
        </p:nvGraphicFramePr>
        <p:xfrm>
          <a:off x="3810000" y="62484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公式" r:id="rId24" imgW="647700" imgH="292100" progId="Equation.3">
                  <p:embed/>
                </p:oleObj>
              </mc:Choice>
              <mc:Fallback>
                <p:oleObj name="公式" r:id="rId24" imgW="647700" imgH="292100" progId="Equation.3">
                  <p:embed/>
                  <p:pic>
                    <p:nvPicPr>
                      <p:cNvPr id="12114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248400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896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1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1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1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11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1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11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1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1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1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1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1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11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1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11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1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/>
      <p:bldP spid="12114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2" name="Text Box 4"/>
          <p:cNvSpPr txBox="1">
            <a:spLocks noChangeArrowheads="1"/>
          </p:cNvSpPr>
          <p:nvPr/>
        </p:nvSpPr>
        <p:spPr bwMode="auto">
          <a:xfrm>
            <a:off x="1905000" y="685800"/>
            <a:ext cx="838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/>
              <a:t>        </a:t>
            </a:r>
            <a:r>
              <a:rPr lang="zh-CN" altLang="en-US" sz="2400"/>
              <a:t>前面我们讨论了随机变量的分布函数，分布函数能完整地描述随机变量的统计特性。但在一些实际问题中，我们不需要去全面考察随机变量的变化情况，而只需要知道随机变量的某些特征就行了。</a:t>
            </a:r>
          </a:p>
        </p:txBody>
      </p:sp>
      <p:sp>
        <p:nvSpPr>
          <p:cNvPr id="985093" name="Text Box 5"/>
          <p:cNvSpPr txBox="1">
            <a:spLocks noChangeArrowheads="1"/>
          </p:cNvSpPr>
          <p:nvPr/>
        </p:nvSpPr>
        <p:spPr bwMode="auto">
          <a:xfrm>
            <a:off x="1981200" y="2209801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/>
              <a:t>        </a:t>
            </a:r>
            <a:r>
              <a:rPr lang="zh-CN" altLang="en-US" sz="2400"/>
              <a:t>例如，在评定某一地区粮食产量的水平时，在许多场合只要知道该地区的平均产量就行了。</a:t>
            </a:r>
          </a:p>
        </p:txBody>
      </p:sp>
      <p:sp>
        <p:nvSpPr>
          <p:cNvPr id="985094" name="Text Box 6"/>
          <p:cNvSpPr txBox="1">
            <a:spLocks noChangeArrowheads="1"/>
          </p:cNvSpPr>
          <p:nvPr/>
        </p:nvSpPr>
        <p:spPr bwMode="auto">
          <a:xfrm>
            <a:off x="1981200" y="3048001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/>
              <a:t>        </a:t>
            </a:r>
            <a:r>
              <a:rPr lang="zh-CN" altLang="en-US" sz="2400"/>
              <a:t>又如在比较两个班的考试成绩时，一般考虑的是两个班的平均成绩。 </a:t>
            </a:r>
          </a:p>
        </p:txBody>
      </p:sp>
      <p:sp>
        <p:nvSpPr>
          <p:cNvPr id="985095" name="Text Box 7"/>
          <p:cNvSpPr txBox="1">
            <a:spLocks noChangeArrowheads="1"/>
          </p:cNvSpPr>
          <p:nvPr/>
        </p:nvSpPr>
        <p:spPr bwMode="auto">
          <a:xfrm>
            <a:off x="1981200" y="3810001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/>
              <a:t>        </a:t>
            </a:r>
            <a:r>
              <a:rPr lang="zh-CN" altLang="en-US" sz="2400"/>
              <a:t>再比如检查一批棉花的质量时，既需要注意纤维的平均长度，又需要注意纤维长度与平均长度的偏离程度。平均长度较大、偏离程度较小，质量就较好。</a:t>
            </a:r>
          </a:p>
        </p:txBody>
      </p:sp>
      <p:sp>
        <p:nvSpPr>
          <p:cNvPr id="985096" name="Text Box 8"/>
          <p:cNvSpPr txBox="1">
            <a:spLocks noChangeArrowheads="1"/>
          </p:cNvSpPr>
          <p:nvPr/>
        </p:nvSpPr>
        <p:spPr bwMode="auto">
          <a:xfrm>
            <a:off x="1905000" y="5029201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/>
              <a:t>        </a:t>
            </a:r>
            <a:r>
              <a:rPr lang="zh-CN" altLang="en-US" sz="2400"/>
              <a:t>从上述例子看到，与随机变量有关的某些数值，虽然不能完整地描述随机变量，但能描述随机变量在某些方面的特征。</a:t>
            </a:r>
          </a:p>
        </p:txBody>
      </p:sp>
      <p:sp>
        <p:nvSpPr>
          <p:cNvPr id="985097" name="Text Box 9"/>
          <p:cNvSpPr txBox="1">
            <a:spLocks noChangeArrowheads="1"/>
          </p:cNvSpPr>
          <p:nvPr/>
        </p:nvSpPr>
        <p:spPr bwMode="auto">
          <a:xfrm>
            <a:off x="1981200" y="5867401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/>
              <a:t>        </a:t>
            </a:r>
            <a:r>
              <a:rPr lang="zh-CN" altLang="en-US" sz="2400"/>
              <a:t>本章我们介绍随机变量常用的数字特征：数学期望、方差、相关系数和矩。  </a:t>
            </a:r>
          </a:p>
        </p:txBody>
      </p:sp>
    </p:spTree>
    <p:extLst>
      <p:ext uri="{BB962C8B-B14F-4D97-AF65-F5344CB8AC3E}">
        <p14:creationId xmlns:p14="http://schemas.microsoft.com/office/powerpoint/2010/main" val="395838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5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5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85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5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2" grpId="0"/>
      <p:bldP spid="985093" grpId="0"/>
      <p:bldP spid="9850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810000" y="26670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第一节 数学期望</a:t>
            </a:r>
            <a:endParaRPr kumimoji="1" lang="zh-CN" altLang="en-US" sz="44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527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2057400" y="68580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楷体_GB2312" panose="02010609030101010101" pitchFamily="49" charset="-122"/>
              </a:rPr>
              <a:t>      </a:t>
            </a:r>
            <a:r>
              <a:rPr kumimoji="1" lang="zh-CN" altLang="en-US">
                <a:latin typeface="楷体_GB2312" panose="02010609030101010101" pitchFamily="49" charset="-122"/>
              </a:rPr>
              <a:t>甲乙两射手进行打靶练习，各发</a:t>
            </a:r>
            <a:r>
              <a:rPr kumimoji="1" lang="en-US" altLang="zh-CN">
                <a:latin typeface="楷体_GB2312" panose="02010609030101010101" pitchFamily="49" charset="-122"/>
              </a:rPr>
              <a:t>100</a:t>
            </a:r>
            <a:r>
              <a:rPr kumimoji="1" lang="zh-CN" altLang="en-US">
                <a:latin typeface="楷体_GB2312" panose="02010609030101010101" pitchFamily="49" charset="-122"/>
              </a:rPr>
              <a:t>箭，他们打中的环数及次数如下：</a:t>
            </a:r>
          </a:p>
        </p:txBody>
      </p:sp>
      <p:sp>
        <p:nvSpPr>
          <p:cNvPr id="990211" name="Text Box 3"/>
          <p:cNvSpPr txBox="1">
            <a:spLocks noChangeArrowheads="1"/>
          </p:cNvSpPr>
          <p:nvPr/>
        </p:nvSpPr>
        <p:spPr bwMode="auto">
          <a:xfrm>
            <a:off x="2057400" y="612776"/>
            <a:ext cx="143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引例： </a:t>
            </a:r>
          </a:p>
        </p:txBody>
      </p:sp>
      <p:sp>
        <p:nvSpPr>
          <p:cNvPr id="990212" name="Text Box 4"/>
          <p:cNvSpPr txBox="1">
            <a:spLocks noChangeArrowheads="1"/>
          </p:cNvSpPr>
          <p:nvPr/>
        </p:nvSpPr>
        <p:spPr bwMode="auto">
          <a:xfrm>
            <a:off x="8915400" y="1447801"/>
            <a:ext cx="1524000" cy="1200329"/>
          </a:xfrm>
          <a:prstGeom prst="rect">
            <a:avLst/>
          </a:prstGeom>
          <a:solidFill>
            <a:srgbClr val="CCECFF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</a:rPr>
              <a:t>试问哪个射手技术较好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</a:rPr>
              <a:t>?</a:t>
            </a:r>
          </a:p>
        </p:txBody>
      </p:sp>
      <p:pic>
        <p:nvPicPr>
          <p:cNvPr id="990213" name="Picture 5" descr="AG00574_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572000"/>
            <a:ext cx="1871663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0214" name="Picture 6" descr="j029384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4648201"/>
            <a:ext cx="173831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0215" name="Picture 7" descr="AG00574_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5135564"/>
            <a:ext cx="1871663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0217" name="Group 9"/>
          <p:cNvGraphicFramePr>
            <a:graphicFrameLocks noGrp="1"/>
          </p:cNvGraphicFramePr>
          <p:nvPr/>
        </p:nvGraphicFramePr>
        <p:xfrm>
          <a:off x="2362200" y="1752600"/>
          <a:ext cx="3048000" cy="762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甲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频数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0234" name="Group 26"/>
          <p:cNvGraphicFramePr>
            <a:graphicFrameLocks noGrp="1"/>
          </p:cNvGraphicFramePr>
          <p:nvPr/>
        </p:nvGraphicFramePr>
        <p:xfrm>
          <a:off x="5715000" y="1752600"/>
          <a:ext cx="3048000" cy="7366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乙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频数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0251" name="Rectangle 43"/>
          <p:cNvSpPr>
            <a:spLocks noChangeArrowheads="1"/>
          </p:cNvSpPr>
          <p:nvPr/>
        </p:nvSpPr>
        <p:spPr bwMode="auto">
          <a:xfrm>
            <a:off x="2209801" y="2667001"/>
            <a:ext cx="211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3300"/>
                </a:solidFill>
              </a:rPr>
              <a:t>甲的平均环数 </a:t>
            </a:r>
          </a:p>
        </p:txBody>
      </p:sp>
      <p:graphicFrame>
        <p:nvGraphicFramePr>
          <p:cNvPr id="990252" name="Object 44"/>
          <p:cNvGraphicFramePr>
            <a:graphicFrameLocks noChangeAspect="1"/>
          </p:cNvGraphicFramePr>
          <p:nvPr/>
        </p:nvGraphicFramePr>
        <p:xfrm>
          <a:off x="2209800" y="3124201"/>
          <a:ext cx="3810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公式" r:id="rId9" imgW="3568700" imgH="723900" progId="Equation.3">
                  <p:embed/>
                </p:oleObj>
              </mc:Choice>
              <mc:Fallback>
                <p:oleObj name="公式" r:id="rId9" imgW="3568700" imgH="723900" progId="Equation.3">
                  <p:embed/>
                  <p:pic>
                    <p:nvPicPr>
                      <p:cNvPr id="9902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1"/>
                        <a:ext cx="3810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53" name="Object 45"/>
          <p:cNvGraphicFramePr>
            <a:graphicFrameLocks noChangeAspect="1"/>
          </p:cNvGraphicFramePr>
          <p:nvPr/>
        </p:nvGraphicFramePr>
        <p:xfrm>
          <a:off x="6172200" y="3124200"/>
          <a:ext cx="3352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公式" r:id="rId11" imgW="3543300" imgH="723900" progId="Equation.3">
                  <p:embed/>
                </p:oleObj>
              </mc:Choice>
              <mc:Fallback>
                <p:oleObj name="公式" r:id="rId11" imgW="3543300" imgH="723900" progId="Equation.3">
                  <p:embed/>
                  <p:pic>
                    <p:nvPicPr>
                      <p:cNvPr id="9902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24200"/>
                        <a:ext cx="3352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54" name="Object 46"/>
          <p:cNvGraphicFramePr>
            <a:graphicFrameLocks noChangeAspect="1"/>
          </p:cNvGraphicFramePr>
          <p:nvPr/>
        </p:nvGraphicFramePr>
        <p:xfrm>
          <a:off x="9677400" y="3352800"/>
          <a:ext cx="660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公式" r:id="rId13" imgW="660400" imgH="279400" progId="Equation.3">
                  <p:embed/>
                </p:oleObj>
              </mc:Choice>
              <mc:Fallback>
                <p:oleObj name="公式" r:id="rId13" imgW="660400" imgH="279400" progId="Equation.3">
                  <p:embed/>
                  <p:pic>
                    <p:nvPicPr>
                      <p:cNvPr id="99025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400" y="3352800"/>
                        <a:ext cx="660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55" name="Object 47"/>
          <p:cNvGraphicFramePr>
            <a:graphicFrameLocks noChangeAspect="1"/>
          </p:cNvGraphicFramePr>
          <p:nvPr/>
        </p:nvGraphicFramePr>
        <p:xfrm>
          <a:off x="2209800" y="3962401"/>
          <a:ext cx="3810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公式" r:id="rId15" imgW="3594100" imgH="723900" progId="Equation.3">
                  <p:embed/>
                </p:oleObj>
              </mc:Choice>
              <mc:Fallback>
                <p:oleObj name="公式" r:id="rId15" imgW="3594100" imgH="723900" progId="Equation.3">
                  <p:embed/>
                  <p:pic>
                    <p:nvPicPr>
                      <p:cNvPr id="99025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1"/>
                        <a:ext cx="3810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56" name="Object 48"/>
          <p:cNvGraphicFramePr>
            <a:graphicFrameLocks noChangeAspect="1"/>
          </p:cNvGraphicFramePr>
          <p:nvPr/>
        </p:nvGraphicFramePr>
        <p:xfrm>
          <a:off x="6096000" y="3962400"/>
          <a:ext cx="342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公式" r:id="rId17" imgW="3543300" imgH="723900" progId="Equation.3">
                  <p:embed/>
                </p:oleObj>
              </mc:Choice>
              <mc:Fallback>
                <p:oleObj name="公式" r:id="rId17" imgW="3543300" imgH="723900" progId="Equation.3">
                  <p:embed/>
                  <p:pic>
                    <p:nvPicPr>
                      <p:cNvPr id="99025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62400"/>
                        <a:ext cx="3429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57" name="Object 49"/>
          <p:cNvGraphicFramePr>
            <a:graphicFrameLocks noChangeAspect="1"/>
          </p:cNvGraphicFramePr>
          <p:nvPr/>
        </p:nvGraphicFramePr>
        <p:xfrm>
          <a:off x="9677400" y="4191000"/>
          <a:ext cx="812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公式" r:id="rId19" imgW="812447" imgH="279279" progId="Equation.3">
                  <p:embed/>
                </p:oleObj>
              </mc:Choice>
              <mc:Fallback>
                <p:oleObj name="公式" r:id="rId19" imgW="812447" imgH="279279" progId="Equation.3">
                  <p:embed/>
                  <p:pic>
                    <p:nvPicPr>
                      <p:cNvPr id="99025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400" y="4191000"/>
                        <a:ext cx="812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0258" name="AutoShape 50"/>
          <p:cNvSpPr>
            <a:spLocks noChangeArrowheads="1"/>
          </p:cNvSpPr>
          <p:nvPr/>
        </p:nvSpPr>
        <p:spPr bwMode="auto">
          <a:xfrm>
            <a:off x="6172200" y="3124200"/>
            <a:ext cx="3429000" cy="1600200"/>
          </a:xfrm>
          <a:prstGeom prst="wedgeRectCallout">
            <a:avLst>
              <a:gd name="adj1" fmla="val -88843"/>
              <a:gd name="adj2" fmla="val 8363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 sz="2400"/>
          </a:p>
        </p:txBody>
      </p:sp>
      <p:graphicFrame>
        <p:nvGraphicFramePr>
          <p:cNvPr id="990259" name="Object 51"/>
          <p:cNvGraphicFramePr>
            <a:graphicFrameLocks noChangeAspect="1"/>
          </p:cNvGraphicFramePr>
          <p:nvPr/>
        </p:nvGraphicFramePr>
        <p:xfrm>
          <a:off x="3886200" y="4953001"/>
          <a:ext cx="19812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公式" r:id="rId21" imgW="1460500" imgH="825500" progId="Equation.3">
                  <p:embed/>
                </p:oleObj>
              </mc:Choice>
              <mc:Fallback>
                <p:oleObj name="公式" r:id="rId21" imgW="1460500" imgH="825500" progId="Equation.3">
                  <p:embed/>
                  <p:pic>
                    <p:nvPicPr>
                      <p:cNvPr id="99025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53001"/>
                        <a:ext cx="19812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0265" name="Group 57"/>
          <p:cNvGrpSpPr>
            <a:grpSpLocks/>
          </p:cNvGrpSpPr>
          <p:nvPr/>
        </p:nvGrpSpPr>
        <p:grpSpPr bwMode="auto">
          <a:xfrm>
            <a:off x="6705600" y="5029201"/>
            <a:ext cx="1524000" cy="860425"/>
            <a:chOff x="3264" y="3072"/>
            <a:chExt cx="960" cy="542"/>
          </a:xfrm>
        </p:grpSpPr>
        <p:sp>
          <p:nvSpPr>
            <p:cNvPr id="8247" name="Text Box 53"/>
            <p:cNvSpPr txBox="1">
              <a:spLocks noChangeArrowheads="1"/>
            </p:cNvSpPr>
            <p:nvPr/>
          </p:nvSpPr>
          <p:spPr bwMode="auto">
            <a:xfrm>
              <a:off x="3264" y="3072"/>
              <a:ext cx="960" cy="54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楷体_GB2312" panose="02010609030101010101" pitchFamily="49" charset="-122"/>
                </a:rPr>
                <a:t>环数为 的频率</a:t>
              </a:r>
            </a:p>
          </p:txBody>
        </p:sp>
        <p:graphicFrame>
          <p:nvGraphicFramePr>
            <p:cNvPr id="8248" name="Object 54"/>
            <p:cNvGraphicFramePr>
              <a:graphicFrameLocks noChangeAspect="1"/>
            </p:cNvGraphicFramePr>
            <p:nvPr/>
          </p:nvGraphicFramePr>
          <p:xfrm>
            <a:off x="3984" y="3120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公式" r:id="rId23" imgW="330057" imgH="380835" progId="Equation.3">
                    <p:embed/>
                  </p:oleObj>
                </mc:Choice>
                <mc:Fallback>
                  <p:oleObj name="公式" r:id="rId23" imgW="330057" imgH="380835" progId="Equation.3">
                    <p:embed/>
                    <p:pic>
                      <p:nvPicPr>
                        <p:cNvPr id="824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120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0263" name="AutoShape 55"/>
          <p:cNvSpPr>
            <a:spLocks noChangeArrowheads="1"/>
          </p:cNvSpPr>
          <p:nvPr/>
        </p:nvSpPr>
        <p:spPr bwMode="auto">
          <a:xfrm>
            <a:off x="5181600" y="4953000"/>
            <a:ext cx="762000" cy="1143000"/>
          </a:xfrm>
          <a:prstGeom prst="wedgeRectCallout">
            <a:avLst>
              <a:gd name="adj1" fmla="val 129792"/>
              <a:gd name="adj2" fmla="val -1458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 sz="2400"/>
          </a:p>
        </p:txBody>
      </p:sp>
      <p:sp>
        <p:nvSpPr>
          <p:cNvPr id="990264" name="Rectangle 56"/>
          <p:cNvSpPr>
            <a:spLocks noChangeArrowheads="1"/>
          </p:cNvSpPr>
          <p:nvPr/>
        </p:nvSpPr>
        <p:spPr bwMode="auto">
          <a:xfrm>
            <a:off x="4572001" y="6248401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00"/>
                </a:solidFill>
              </a:rPr>
              <a:t>概率代替频率</a:t>
            </a:r>
          </a:p>
        </p:txBody>
      </p:sp>
      <p:sp>
        <p:nvSpPr>
          <p:cNvPr id="8246" name="Rectangle 58"/>
          <p:cNvSpPr>
            <a:spLocks noChangeArrowheads="1"/>
          </p:cNvSpPr>
          <p:nvPr/>
        </p:nvSpPr>
        <p:spPr bwMode="auto">
          <a:xfrm>
            <a:off x="2209801" y="150347"/>
            <a:ext cx="3071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数学期望的定义</a:t>
            </a:r>
          </a:p>
        </p:txBody>
      </p:sp>
    </p:spTree>
    <p:extLst>
      <p:ext uri="{BB962C8B-B14F-4D97-AF65-F5344CB8AC3E}">
        <p14:creationId xmlns:p14="http://schemas.microsoft.com/office/powerpoint/2010/main" val="383329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0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0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9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90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990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9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990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9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90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90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0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9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9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9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9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9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9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90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90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6" grpId="0" build="p" autoUpdateAnimBg="0" advAuto="0"/>
      <p:bldP spid="990211" grpId="0" autoUpdateAnimBg="0"/>
      <p:bldP spid="990212" grpId="0" animBg="1" autoUpdateAnimBg="0"/>
      <p:bldP spid="990251" grpId="0" autoUpdateAnimBg="0"/>
      <p:bldP spid="990258" grpId="0" animBg="1" autoUpdateAnimBg="0"/>
      <p:bldP spid="990263" grpId="0" animBg="1" autoUpdateAnimBg="0"/>
      <p:bldP spid="9902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69" name="Rectangle 37"/>
          <p:cNvSpPr>
            <a:spLocks noChangeArrowheads="1"/>
          </p:cNvSpPr>
          <p:nvPr/>
        </p:nvSpPr>
        <p:spPr bwMode="auto">
          <a:xfrm>
            <a:off x="2209800" y="5638800"/>
            <a:ext cx="6096000" cy="1219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1236" name="Text Box 4"/>
          <p:cNvSpPr txBox="1">
            <a:spLocks noChangeArrowheads="1"/>
          </p:cNvSpPr>
          <p:nvPr/>
        </p:nvSpPr>
        <p:spPr bwMode="auto">
          <a:xfrm>
            <a:off x="3505201" y="635000"/>
            <a:ext cx="529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zh-CN" altLang="en-US">
                <a:solidFill>
                  <a:srgbClr val="FF0000"/>
                </a:solidFill>
              </a:rPr>
              <a:t>离散型随机变量</a:t>
            </a:r>
            <a:r>
              <a:rPr lang="en-US" altLang="zh-CN" i="1"/>
              <a:t>X</a:t>
            </a:r>
            <a:r>
              <a:rPr lang="zh-CN" altLang="en-US"/>
              <a:t>的分布律为  </a:t>
            </a:r>
          </a:p>
        </p:txBody>
      </p:sp>
      <p:graphicFrame>
        <p:nvGraphicFramePr>
          <p:cNvPr id="991237" name="Object 5"/>
          <p:cNvGraphicFramePr>
            <a:graphicFrameLocks noChangeAspect="1"/>
          </p:cNvGraphicFramePr>
          <p:nvPr/>
        </p:nvGraphicFramePr>
        <p:xfrm>
          <a:off x="3657600" y="1219200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公式" r:id="rId4" imgW="2336800" imgH="431800" progId="Equation.3">
                  <p:embed/>
                </p:oleObj>
              </mc:Choice>
              <mc:Fallback>
                <p:oleObj name="公式" r:id="rId4" imgW="2336800" imgH="431800" progId="Equation.3">
                  <p:embed/>
                  <p:pic>
                    <p:nvPicPr>
                      <p:cNvPr id="991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1238" name="Object 6"/>
          <p:cNvGraphicFramePr>
            <a:graphicFrameLocks noChangeAspect="1"/>
          </p:cNvGraphicFramePr>
          <p:nvPr/>
        </p:nvGraphicFramePr>
        <p:xfrm>
          <a:off x="6324600" y="1295400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公式" r:id="rId6" imgW="1638300" imgH="368300" progId="Equation.3">
                  <p:embed/>
                </p:oleObj>
              </mc:Choice>
              <mc:Fallback>
                <p:oleObj name="公式" r:id="rId6" imgW="1638300" imgH="368300" progId="Equation.3">
                  <p:embed/>
                  <p:pic>
                    <p:nvPicPr>
                      <p:cNvPr id="991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95400"/>
                        <a:ext cx="163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1252" name="Group 20"/>
          <p:cNvGrpSpPr>
            <a:grpSpLocks/>
          </p:cNvGrpSpPr>
          <p:nvPr/>
        </p:nvGrpSpPr>
        <p:grpSpPr bwMode="auto">
          <a:xfrm>
            <a:off x="6019800" y="1676400"/>
            <a:ext cx="4495800" cy="876300"/>
            <a:chOff x="2928" y="1392"/>
            <a:chExt cx="2832" cy="552"/>
          </a:xfrm>
        </p:grpSpPr>
        <p:sp>
          <p:nvSpPr>
            <p:cNvPr id="9247" name="Text Box 8"/>
            <p:cNvSpPr txBox="1">
              <a:spLocks noChangeArrowheads="1"/>
            </p:cNvSpPr>
            <p:nvPr/>
          </p:nvSpPr>
          <p:spPr bwMode="auto">
            <a:xfrm>
              <a:off x="2928" y="1488"/>
              <a:ext cx="2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则称级数             的和为随</a:t>
              </a:r>
            </a:p>
          </p:txBody>
        </p:sp>
        <p:graphicFrame>
          <p:nvGraphicFramePr>
            <p:cNvPr id="9248" name="Object 9"/>
            <p:cNvGraphicFramePr>
              <a:graphicFrameLocks noChangeAspect="1"/>
            </p:cNvGraphicFramePr>
            <p:nvPr/>
          </p:nvGraphicFramePr>
          <p:xfrm>
            <a:off x="3888" y="1392"/>
            <a:ext cx="66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公式" r:id="rId8" imgW="1054100" imgH="876300" progId="Equation.3">
                    <p:embed/>
                  </p:oleObj>
                </mc:Choice>
                <mc:Fallback>
                  <p:oleObj name="公式" r:id="rId8" imgW="1054100" imgH="876300" progId="Equation.3">
                    <p:embed/>
                    <p:pic>
                      <p:nvPicPr>
                        <p:cNvPr id="924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392"/>
                          <a:ext cx="66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1251" name="Group 19"/>
          <p:cNvGrpSpPr>
            <a:grpSpLocks/>
          </p:cNvGrpSpPr>
          <p:nvPr/>
        </p:nvGrpSpPr>
        <p:grpSpPr bwMode="auto">
          <a:xfrm>
            <a:off x="1905001" y="1676400"/>
            <a:ext cx="4416425" cy="876300"/>
            <a:chOff x="336" y="1392"/>
            <a:chExt cx="2782" cy="552"/>
          </a:xfrm>
        </p:grpSpPr>
        <p:sp>
          <p:nvSpPr>
            <p:cNvPr id="9245" name="Rectangle 11"/>
            <p:cNvSpPr>
              <a:spLocks noChangeArrowheads="1"/>
            </p:cNvSpPr>
            <p:nvPr/>
          </p:nvSpPr>
          <p:spPr bwMode="auto">
            <a:xfrm>
              <a:off x="336" y="1488"/>
              <a:ext cx="27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若级数              绝对收敛， </a:t>
              </a:r>
            </a:p>
          </p:txBody>
        </p:sp>
        <p:graphicFrame>
          <p:nvGraphicFramePr>
            <p:cNvPr id="9246" name="Object 12"/>
            <p:cNvGraphicFramePr>
              <a:graphicFrameLocks noChangeAspect="1"/>
            </p:cNvGraphicFramePr>
            <p:nvPr/>
          </p:nvGraphicFramePr>
          <p:xfrm>
            <a:off x="1104" y="1392"/>
            <a:ext cx="66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公式" r:id="rId10" imgW="1054100" imgH="876300" progId="Equation.3">
                    <p:embed/>
                  </p:oleObj>
                </mc:Choice>
                <mc:Fallback>
                  <p:oleObj name="公式" r:id="rId10" imgW="1054100" imgH="876300" progId="Equation.3">
                    <p:embed/>
                    <p:pic>
                      <p:nvPicPr>
                        <p:cNvPr id="924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92"/>
                          <a:ext cx="66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1245" name="Rectangle 13"/>
          <p:cNvSpPr>
            <a:spLocks noChangeArrowheads="1"/>
          </p:cNvSpPr>
          <p:nvPr/>
        </p:nvSpPr>
        <p:spPr bwMode="auto">
          <a:xfrm>
            <a:off x="1981201" y="2743200"/>
            <a:ext cx="6099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随机变量</a:t>
            </a:r>
            <a:r>
              <a:rPr lang="en-US" altLang="zh-CN" i="1"/>
              <a:t>X</a:t>
            </a:r>
            <a:r>
              <a:rPr lang="zh-CN" altLang="en-US"/>
              <a:t>的</a:t>
            </a:r>
            <a:r>
              <a:rPr lang="zh-CN" altLang="en-US">
                <a:solidFill>
                  <a:srgbClr val="0033CC"/>
                </a:solidFill>
              </a:rPr>
              <a:t>数学期望</a:t>
            </a:r>
            <a:r>
              <a:rPr lang="zh-CN" altLang="en-US"/>
              <a:t>。记为          。 </a:t>
            </a:r>
          </a:p>
        </p:txBody>
      </p:sp>
      <p:graphicFrame>
        <p:nvGraphicFramePr>
          <p:cNvPr id="991246" name="Object 14"/>
          <p:cNvGraphicFramePr>
            <a:graphicFrameLocks noChangeAspect="1"/>
          </p:cNvGraphicFramePr>
          <p:nvPr/>
        </p:nvGraphicFramePr>
        <p:xfrm>
          <a:off x="6553200" y="28194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公式" r:id="rId12" imgW="888614" imgH="393529" progId="Equation.3">
                  <p:embed/>
                </p:oleObj>
              </mc:Choice>
              <mc:Fallback>
                <p:oleObj name="公式" r:id="rId12" imgW="888614" imgH="393529" progId="Equation.3">
                  <p:embed/>
                  <p:pic>
                    <p:nvPicPr>
                      <p:cNvPr id="9912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1940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1247" name="Text Box 15"/>
          <p:cNvSpPr txBox="1">
            <a:spLocks noChangeArrowheads="1"/>
          </p:cNvSpPr>
          <p:nvPr/>
        </p:nvSpPr>
        <p:spPr bwMode="auto">
          <a:xfrm>
            <a:off x="7696200" y="2743200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 </a:t>
            </a:r>
          </a:p>
        </p:txBody>
      </p:sp>
      <p:graphicFrame>
        <p:nvGraphicFramePr>
          <p:cNvPr id="991248" name="Object 16"/>
          <p:cNvGraphicFramePr>
            <a:graphicFrameLocks noChangeAspect="1"/>
          </p:cNvGraphicFramePr>
          <p:nvPr/>
        </p:nvGraphicFramePr>
        <p:xfrm>
          <a:off x="8077200" y="2590800"/>
          <a:ext cx="2362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公式" r:id="rId14" imgW="2352563" imgH="866663" progId="Equation.3">
                  <p:embed/>
                </p:oleObj>
              </mc:Choice>
              <mc:Fallback>
                <p:oleObj name="公式" r:id="rId14" imgW="2352563" imgH="866663" progId="Equation.3">
                  <p:embed/>
                  <p:pic>
                    <p:nvPicPr>
                      <p:cNvPr id="9912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90800"/>
                        <a:ext cx="2362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1250" name="Text Box 18"/>
          <p:cNvSpPr txBox="1">
            <a:spLocks noChangeArrowheads="1"/>
          </p:cNvSpPr>
          <p:nvPr/>
        </p:nvSpPr>
        <p:spPr bwMode="auto">
          <a:xfrm>
            <a:off x="2133600" y="609600"/>
            <a:ext cx="1444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定义</a:t>
            </a:r>
            <a:r>
              <a:rPr lang="en-US" altLang="zh-CN">
                <a:solidFill>
                  <a:srgbClr val="0033CC"/>
                </a:solidFill>
              </a:rPr>
              <a:t>4.1 </a:t>
            </a:r>
          </a:p>
        </p:txBody>
      </p:sp>
      <p:grpSp>
        <p:nvGrpSpPr>
          <p:cNvPr id="991253" name="Group 21"/>
          <p:cNvGrpSpPr>
            <a:grpSpLocks/>
          </p:cNvGrpSpPr>
          <p:nvPr/>
        </p:nvGrpSpPr>
        <p:grpSpPr bwMode="auto">
          <a:xfrm>
            <a:off x="2743200" y="3505201"/>
            <a:ext cx="6550026" cy="523876"/>
            <a:chOff x="720" y="672"/>
            <a:chExt cx="4126" cy="330"/>
          </a:xfrm>
        </p:grpSpPr>
        <p:sp>
          <p:nvSpPr>
            <p:cNvPr id="9243" name="Text Box 22"/>
            <p:cNvSpPr txBox="1">
              <a:spLocks noChangeArrowheads="1"/>
            </p:cNvSpPr>
            <p:nvPr/>
          </p:nvSpPr>
          <p:spPr bwMode="auto">
            <a:xfrm>
              <a:off x="720" y="672"/>
              <a:ext cx="41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</a:t>
              </a:r>
              <a:r>
                <a:rPr lang="zh-CN" altLang="en-US">
                  <a:solidFill>
                    <a:srgbClr val="FF0000"/>
                  </a:solidFill>
                </a:rPr>
                <a:t>连续型随机变量</a:t>
              </a:r>
              <a:r>
                <a:rPr lang="en-US" altLang="zh-CN" i="1"/>
                <a:t>X</a:t>
              </a:r>
              <a:r>
                <a:rPr lang="zh-CN" altLang="en-US"/>
                <a:t>的密度函数为         </a:t>
              </a:r>
              <a:r>
                <a:rPr lang="en-US" altLang="zh-CN"/>
                <a:t>,  </a:t>
              </a:r>
            </a:p>
          </p:txBody>
        </p:sp>
        <p:graphicFrame>
          <p:nvGraphicFramePr>
            <p:cNvPr id="9244" name="Object 23"/>
            <p:cNvGraphicFramePr>
              <a:graphicFrameLocks noChangeAspect="1"/>
            </p:cNvGraphicFramePr>
            <p:nvPr/>
          </p:nvGraphicFramePr>
          <p:xfrm>
            <a:off x="4080" y="720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" name="公式" r:id="rId16" imgW="774364" imgH="393529" progId="Equation.3">
                    <p:embed/>
                  </p:oleObj>
                </mc:Choice>
                <mc:Fallback>
                  <p:oleObj name="公式" r:id="rId16" imgW="774364" imgH="393529" progId="Equation.3">
                    <p:embed/>
                    <p:pic>
                      <p:nvPicPr>
                        <p:cNvPr id="924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20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1256" name="Rectangle 24"/>
          <p:cNvSpPr>
            <a:spLocks noChangeArrowheads="1"/>
          </p:cNvSpPr>
          <p:nvPr/>
        </p:nvSpPr>
        <p:spPr bwMode="auto">
          <a:xfrm>
            <a:off x="8991601" y="350520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若积分</a:t>
            </a:r>
          </a:p>
        </p:txBody>
      </p:sp>
      <p:sp>
        <p:nvSpPr>
          <p:cNvPr id="991257" name="Rectangle 25"/>
          <p:cNvSpPr>
            <a:spLocks noChangeArrowheads="1"/>
          </p:cNvSpPr>
          <p:nvPr/>
        </p:nvSpPr>
        <p:spPr bwMode="auto">
          <a:xfrm>
            <a:off x="3657601" y="4267200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绝对收敛， </a:t>
            </a:r>
          </a:p>
        </p:txBody>
      </p:sp>
      <p:graphicFrame>
        <p:nvGraphicFramePr>
          <p:cNvPr id="991258" name="Object 26"/>
          <p:cNvGraphicFramePr>
            <a:graphicFrameLocks noChangeAspect="1"/>
          </p:cNvGraphicFramePr>
          <p:nvPr/>
        </p:nvGraphicFramePr>
        <p:xfrm>
          <a:off x="2057400" y="4191000"/>
          <a:ext cx="1714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公式" r:id="rId18" imgW="1714500" imgH="647700" progId="Equation.3">
                  <p:embed/>
                </p:oleObj>
              </mc:Choice>
              <mc:Fallback>
                <p:oleObj name="公式" r:id="rId18" imgW="1714500" imgH="647700" progId="Equation.3">
                  <p:embed/>
                  <p:pic>
                    <p:nvPicPr>
                      <p:cNvPr id="9912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1714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1261" name="Group 29"/>
          <p:cNvGrpSpPr>
            <a:grpSpLocks/>
          </p:cNvGrpSpPr>
          <p:nvPr/>
        </p:nvGrpSpPr>
        <p:grpSpPr bwMode="auto">
          <a:xfrm>
            <a:off x="5410200" y="4191000"/>
            <a:ext cx="6324600" cy="647700"/>
            <a:chOff x="2448" y="2736"/>
            <a:chExt cx="3984" cy="408"/>
          </a:xfrm>
        </p:grpSpPr>
        <p:sp>
          <p:nvSpPr>
            <p:cNvPr id="9241" name="Text Box 27"/>
            <p:cNvSpPr txBox="1">
              <a:spLocks noChangeArrowheads="1"/>
            </p:cNvSpPr>
            <p:nvPr/>
          </p:nvSpPr>
          <p:spPr bwMode="auto">
            <a:xfrm>
              <a:off x="2448" y="2784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则称积分                    的值为随机</a:t>
              </a:r>
              <a:endParaRPr lang="zh-CN" altLang="en-US">
                <a:solidFill>
                  <a:srgbClr val="0033CC"/>
                </a:solidFill>
              </a:endParaRPr>
            </a:p>
          </p:txBody>
        </p:sp>
        <p:graphicFrame>
          <p:nvGraphicFramePr>
            <p:cNvPr id="9242" name="Object 28"/>
            <p:cNvGraphicFramePr>
              <a:graphicFrameLocks noChangeAspect="1"/>
            </p:cNvGraphicFramePr>
            <p:nvPr/>
          </p:nvGraphicFramePr>
          <p:xfrm>
            <a:off x="3408" y="2736"/>
            <a:ext cx="108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" name="公式" r:id="rId20" imgW="1714500" imgH="647700" progId="Equation.3">
                    <p:embed/>
                  </p:oleObj>
                </mc:Choice>
                <mc:Fallback>
                  <p:oleObj name="公式" r:id="rId20" imgW="1714500" imgH="647700" progId="Equation.3">
                    <p:embed/>
                    <p:pic>
                      <p:nvPicPr>
                        <p:cNvPr id="924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736"/>
                          <a:ext cx="108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1262" name="Rectangle 30"/>
          <p:cNvSpPr>
            <a:spLocks noChangeArrowheads="1"/>
          </p:cNvSpPr>
          <p:nvPr/>
        </p:nvSpPr>
        <p:spPr bwMode="auto">
          <a:xfrm>
            <a:off x="1981201" y="5029200"/>
            <a:ext cx="3398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变量</a:t>
            </a:r>
            <a:r>
              <a:rPr lang="en-US" altLang="zh-CN" i="1"/>
              <a:t>X</a:t>
            </a:r>
            <a:r>
              <a:rPr lang="zh-CN" altLang="en-US"/>
              <a:t>的</a:t>
            </a:r>
            <a:r>
              <a:rPr lang="zh-CN" altLang="en-US">
                <a:solidFill>
                  <a:srgbClr val="0033CC"/>
                </a:solidFill>
              </a:rPr>
              <a:t>数学期望。 </a:t>
            </a:r>
          </a:p>
        </p:txBody>
      </p:sp>
      <p:sp>
        <p:nvSpPr>
          <p:cNvPr id="991263" name="Rectangle 31"/>
          <p:cNvSpPr>
            <a:spLocks noChangeArrowheads="1"/>
          </p:cNvSpPr>
          <p:nvPr/>
        </p:nvSpPr>
        <p:spPr bwMode="auto">
          <a:xfrm>
            <a:off x="5105401" y="50292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记为</a:t>
            </a:r>
          </a:p>
        </p:txBody>
      </p:sp>
      <p:graphicFrame>
        <p:nvGraphicFramePr>
          <p:cNvPr id="991264" name="Object 32"/>
          <p:cNvGraphicFramePr>
            <a:graphicFrameLocks noChangeAspect="1"/>
          </p:cNvGraphicFramePr>
          <p:nvPr/>
        </p:nvGraphicFramePr>
        <p:xfrm>
          <a:off x="5943600" y="518160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公式" r:id="rId22" imgW="965200" imgH="393700" progId="Equation.3">
                  <p:embed/>
                </p:oleObj>
              </mc:Choice>
              <mc:Fallback>
                <p:oleObj name="公式" r:id="rId22" imgW="965200" imgH="393700" progId="Equation.3">
                  <p:embed/>
                  <p:pic>
                    <p:nvPicPr>
                      <p:cNvPr id="9912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8160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1265" name="Text Box 33"/>
          <p:cNvSpPr txBox="1">
            <a:spLocks noChangeArrowheads="1"/>
          </p:cNvSpPr>
          <p:nvPr/>
        </p:nvSpPr>
        <p:spPr bwMode="auto">
          <a:xfrm>
            <a:off x="7086600" y="5105400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 </a:t>
            </a:r>
          </a:p>
        </p:txBody>
      </p:sp>
      <p:graphicFrame>
        <p:nvGraphicFramePr>
          <p:cNvPr id="991266" name="Object 34"/>
          <p:cNvGraphicFramePr>
            <a:graphicFrameLocks noChangeAspect="1"/>
          </p:cNvGraphicFramePr>
          <p:nvPr/>
        </p:nvGraphicFramePr>
        <p:xfrm>
          <a:off x="7543800" y="5029200"/>
          <a:ext cx="2705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公式" r:id="rId24" imgW="2695463" imgH="638063" progId="Equation.3">
                  <p:embed/>
                </p:oleObj>
              </mc:Choice>
              <mc:Fallback>
                <p:oleObj name="公式" r:id="rId24" imgW="2695463" imgH="638063" progId="Equation.3">
                  <p:embed/>
                  <p:pic>
                    <p:nvPicPr>
                      <p:cNvPr id="99126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029200"/>
                        <a:ext cx="2705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1267" name="Text Box 35"/>
          <p:cNvSpPr txBox="1">
            <a:spLocks noChangeArrowheads="1"/>
          </p:cNvSpPr>
          <p:nvPr/>
        </p:nvSpPr>
        <p:spPr bwMode="auto">
          <a:xfrm>
            <a:off x="2286001" y="5715000"/>
            <a:ext cx="6045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数学期望简称为</a:t>
            </a:r>
            <a:r>
              <a:rPr lang="zh-CN" altLang="en-US">
                <a:solidFill>
                  <a:srgbClr val="FFFF00"/>
                </a:solidFill>
              </a:rPr>
              <a:t>期望</a:t>
            </a:r>
            <a:r>
              <a:rPr lang="zh-CN" altLang="en-US">
                <a:solidFill>
                  <a:schemeClr val="bg1"/>
                </a:solidFill>
              </a:rPr>
              <a:t>，又称为</a:t>
            </a:r>
            <a:r>
              <a:rPr lang="zh-CN" altLang="en-US">
                <a:solidFill>
                  <a:srgbClr val="FFFF00"/>
                </a:solidFill>
              </a:rPr>
              <a:t>均值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</a:p>
        </p:txBody>
      </p:sp>
      <p:sp>
        <p:nvSpPr>
          <p:cNvPr id="991268" name="Text Box 36"/>
          <p:cNvSpPr txBox="1">
            <a:spLocks noChangeArrowheads="1"/>
          </p:cNvSpPr>
          <p:nvPr/>
        </p:nvSpPr>
        <p:spPr bwMode="auto">
          <a:xfrm>
            <a:off x="2286000" y="6329363"/>
            <a:ext cx="4963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刻画随机变量取值的</a:t>
            </a:r>
            <a:r>
              <a:rPr lang="zh-CN" altLang="en-US">
                <a:solidFill>
                  <a:srgbClr val="FFFF00"/>
                </a:solidFill>
              </a:rPr>
              <a:t>平均值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18310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9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1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1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1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91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9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9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91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9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9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9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9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9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1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91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91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91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9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9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9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9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69" grpId="0" animBg="1"/>
      <p:bldP spid="991236" grpId="0"/>
      <p:bldP spid="991245" grpId="0"/>
      <p:bldP spid="991247" grpId="0"/>
      <p:bldP spid="991250" grpId="0"/>
      <p:bldP spid="991256" grpId="0"/>
      <p:bldP spid="991257" grpId="0"/>
      <p:bldP spid="991262" grpId="0"/>
      <p:bldP spid="991263" grpId="0"/>
      <p:bldP spid="991265" grpId="0"/>
      <p:bldP spid="9912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22860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752600" y="177800"/>
            <a:ext cx="48397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的分布律为 </a:t>
            </a:r>
          </a:p>
        </p:txBody>
      </p:sp>
      <p:graphicFrame>
        <p:nvGraphicFramePr>
          <p:cNvPr id="10245" name="Object 8"/>
          <p:cNvGraphicFramePr>
            <a:graphicFrameLocks noChangeAspect="1"/>
          </p:cNvGraphicFramePr>
          <p:nvPr/>
        </p:nvGraphicFramePr>
        <p:xfrm>
          <a:off x="3860800" y="755650"/>
          <a:ext cx="347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公式" r:id="rId4" imgW="3466988" imgH="952388" progId="Equation.3">
                  <p:embed/>
                </p:oleObj>
              </mc:Choice>
              <mc:Fallback>
                <p:oleObj name="公式" r:id="rId4" imgW="3466988" imgH="952388" progId="Equation.3">
                  <p:embed/>
                  <p:pic>
                    <p:nvPicPr>
                      <p:cNvPr id="1024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755650"/>
                        <a:ext cx="3479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817" name="Text Box 9"/>
          <p:cNvSpPr txBox="1">
            <a:spLocks noChangeArrowheads="1"/>
          </p:cNvSpPr>
          <p:nvPr/>
        </p:nvSpPr>
        <p:spPr bwMode="auto">
          <a:xfrm>
            <a:off x="2133601" y="1701800"/>
            <a:ext cx="8947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</a:t>
            </a: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015819" name="Text Box 11"/>
          <p:cNvSpPr txBox="1">
            <a:spLocks noChangeArrowheads="1"/>
          </p:cNvSpPr>
          <p:nvPr/>
        </p:nvSpPr>
        <p:spPr bwMode="auto">
          <a:xfrm>
            <a:off x="2057401" y="26670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解： </a:t>
            </a:r>
          </a:p>
        </p:txBody>
      </p:sp>
      <p:graphicFrame>
        <p:nvGraphicFramePr>
          <p:cNvPr id="1015820" name="Object 12"/>
          <p:cNvGraphicFramePr>
            <a:graphicFrameLocks noChangeAspect="1"/>
          </p:cNvGraphicFramePr>
          <p:nvPr/>
        </p:nvGraphicFramePr>
        <p:xfrm>
          <a:off x="3048000" y="27432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公式" r:id="rId6" imgW="888614" imgH="393529" progId="Equation.3">
                  <p:embed/>
                </p:oleObj>
              </mc:Choice>
              <mc:Fallback>
                <p:oleObj name="公式" r:id="rId6" imgW="888614" imgH="393529" progId="Equation.3">
                  <p:embed/>
                  <p:pic>
                    <p:nvPicPr>
                      <p:cNvPr id="10158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21" name="Object 13"/>
          <p:cNvGraphicFramePr>
            <a:graphicFrameLocks noChangeAspect="1"/>
          </p:cNvGraphicFramePr>
          <p:nvPr/>
        </p:nvGraphicFramePr>
        <p:xfrm>
          <a:off x="4038600" y="2743201"/>
          <a:ext cx="152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公式" r:id="rId8" imgW="1421783" imgH="317362" progId="Equation.3">
                  <p:embed/>
                </p:oleObj>
              </mc:Choice>
              <mc:Fallback>
                <p:oleObj name="公式" r:id="rId8" imgW="1421783" imgH="317362" progId="Equation.3">
                  <p:embed/>
                  <p:pic>
                    <p:nvPicPr>
                      <p:cNvPr id="10158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43201"/>
                        <a:ext cx="152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22" name="Object 14"/>
          <p:cNvGraphicFramePr>
            <a:graphicFrameLocks noChangeAspect="1"/>
          </p:cNvGraphicFramePr>
          <p:nvPr/>
        </p:nvGraphicFramePr>
        <p:xfrm>
          <a:off x="5638801" y="2743201"/>
          <a:ext cx="12938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公式" r:id="rId10" imgW="1205977" imgH="317362" progId="Equation.3">
                  <p:embed/>
                </p:oleObj>
              </mc:Choice>
              <mc:Fallback>
                <p:oleObj name="公式" r:id="rId10" imgW="1205977" imgH="317362" progId="Equation.3">
                  <p:embed/>
                  <p:pic>
                    <p:nvPicPr>
                      <p:cNvPr id="10158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2743201"/>
                        <a:ext cx="12938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23" name="Object 15"/>
          <p:cNvGraphicFramePr>
            <a:graphicFrameLocks noChangeAspect="1"/>
          </p:cNvGraphicFramePr>
          <p:nvPr/>
        </p:nvGraphicFramePr>
        <p:xfrm>
          <a:off x="7031039" y="2743201"/>
          <a:ext cx="12525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公式" r:id="rId12" imgW="1167893" imgH="317362" progId="Equation.3">
                  <p:embed/>
                </p:oleObj>
              </mc:Choice>
              <mc:Fallback>
                <p:oleObj name="公式" r:id="rId12" imgW="1167893" imgH="317362" progId="Equation.3">
                  <p:embed/>
                  <p:pic>
                    <p:nvPicPr>
                      <p:cNvPr id="10158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9" y="2743201"/>
                        <a:ext cx="12525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24" name="Object 16"/>
          <p:cNvGraphicFramePr>
            <a:graphicFrameLocks noChangeAspect="1"/>
          </p:cNvGraphicFramePr>
          <p:nvPr/>
        </p:nvGraphicFramePr>
        <p:xfrm>
          <a:off x="8299450" y="2743201"/>
          <a:ext cx="13081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公式" r:id="rId14" imgW="1218671" imgH="317362" progId="Equation.3">
                  <p:embed/>
                </p:oleObj>
              </mc:Choice>
              <mc:Fallback>
                <p:oleObj name="公式" r:id="rId14" imgW="1218671" imgH="317362" progId="Equation.3">
                  <p:embed/>
                  <p:pic>
                    <p:nvPicPr>
                      <p:cNvPr id="10158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2743201"/>
                        <a:ext cx="13081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25" name="Object 17"/>
          <p:cNvGraphicFramePr>
            <a:graphicFrameLocks noChangeAspect="1"/>
          </p:cNvGraphicFramePr>
          <p:nvPr/>
        </p:nvGraphicFramePr>
        <p:xfrm>
          <a:off x="4038600" y="3429001"/>
          <a:ext cx="7889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公式" r:id="rId16" imgW="736280" imgH="317362" progId="Equation.3">
                  <p:embed/>
                </p:oleObj>
              </mc:Choice>
              <mc:Fallback>
                <p:oleObj name="公式" r:id="rId16" imgW="736280" imgH="317362" progId="Equation.3">
                  <p:embed/>
                  <p:pic>
                    <p:nvPicPr>
                      <p:cNvPr id="10158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1"/>
                        <a:ext cx="7889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003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9718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0372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981201" y="33528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33CC"/>
                </a:solidFill>
              </a:rPr>
              <a:t>解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1210373" name="Object 5"/>
          <p:cNvGraphicFramePr>
            <a:graphicFrameLocks noChangeAspect="1"/>
          </p:cNvGraphicFramePr>
          <p:nvPr/>
        </p:nvGraphicFramePr>
        <p:xfrm>
          <a:off x="3505200" y="4267200"/>
          <a:ext cx="4572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公式" r:id="rId4" imgW="4622800" imgH="647700" progId="Equation.3">
                  <p:embed/>
                </p:oleObj>
              </mc:Choice>
              <mc:Fallback>
                <p:oleObj name="公式" r:id="rId4" imgW="4622800" imgH="647700" progId="Equation.3">
                  <p:embed/>
                  <p:pic>
                    <p:nvPicPr>
                      <p:cNvPr id="1210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7200"/>
                        <a:ext cx="4572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74" name="Object 6"/>
          <p:cNvGraphicFramePr>
            <a:graphicFrameLocks noChangeAspect="1"/>
          </p:cNvGraphicFramePr>
          <p:nvPr/>
        </p:nvGraphicFramePr>
        <p:xfrm>
          <a:off x="3581400" y="52578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公式" r:id="rId6" imgW="583693" imgH="317225" progId="Equation.3">
                  <p:embed/>
                </p:oleObj>
              </mc:Choice>
              <mc:Fallback>
                <p:oleObj name="公式" r:id="rId6" imgW="583693" imgH="317225" progId="Equation.3">
                  <p:embed/>
                  <p:pic>
                    <p:nvPicPr>
                      <p:cNvPr id="1210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57800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752601" y="228600"/>
            <a:ext cx="4479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的密度为 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429000" y="838200"/>
          <a:ext cx="4076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公式" r:id="rId8" imgW="4067063" imgH="1505062" progId="Equation.3">
                  <p:embed/>
                </p:oleObj>
              </mc:Choice>
              <mc:Fallback>
                <p:oleObj name="公式" r:id="rId8" imgW="4067063" imgH="1505062" progId="Equation.3">
                  <p:embed/>
                  <p:pic>
                    <p:nvPicPr>
                      <p:cNvPr id="11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838200"/>
                        <a:ext cx="4076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057400" y="2286000"/>
            <a:ext cx="1383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</a:t>
            </a:r>
            <a:r>
              <a:rPr lang="en-US" altLang="zh-CN" i="1">
                <a:solidFill>
                  <a:schemeClr val="bg1"/>
                </a:solidFill>
              </a:rPr>
              <a:t>EX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graphicFrame>
        <p:nvGraphicFramePr>
          <p:cNvPr id="1210378" name="Object 10"/>
          <p:cNvGraphicFramePr>
            <a:graphicFrameLocks noChangeAspect="1"/>
          </p:cNvGraphicFramePr>
          <p:nvPr/>
        </p:nvGraphicFramePr>
        <p:xfrm>
          <a:off x="2895600" y="3352800"/>
          <a:ext cx="2616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10" imgW="2609738" imgH="638063" progId="Equation.3">
                  <p:embed/>
                </p:oleObj>
              </mc:Choice>
              <mc:Fallback>
                <p:oleObj name="公式" r:id="rId10" imgW="2609738" imgH="638063" progId="Equation.3">
                  <p:embed/>
                  <p:pic>
                    <p:nvPicPr>
                      <p:cNvPr id="12103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2616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516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0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0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1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1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31242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676400" y="0"/>
            <a:ext cx="8991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按规定，某车站每天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点至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点，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点至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10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点都有一辆客车到站，但到站的时刻是随机的，且两者到站的时间相互独立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其分布律为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676400" y="2514600"/>
            <a:ext cx="7786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一旅客</a:t>
            </a:r>
            <a:r>
              <a:rPr lang="en-US" altLang="zh-CN">
                <a:solidFill>
                  <a:schemeClr val="bg1"/>
                </a:solidFill>
              </a:rPr>
              <a:t>8:20</a:t>
            </a:r>
            <a:r>
              <a:rPr lang="zh-CN" altLang="en-US">
                <a:solidFill>
                  <a:schemeClr val="bg1"/>
                </a:solidFill>
              </a:rPr>
              <a:t>到车站，求他候车时间的数学期望。 </a:t>
            </a:r>
          </a:p>
        </p:txBody>
      </p:sp>
      <p:graphicFrame>
        <p:nvGraphicFramePr>
          <p:cNvPr id="1028161" name="Group 65"/>
          <p:cNvGraphicFramePr>
            <a:graphicFrameLocks noGrp="1"/>
          </p:cNvGraphicFramePr>
          <p:nvPr/>
        </p:nvGraphicFramePr>
        <p:xfrm>
          <a:off x="1828800" y="1371600"/>
          <a:ext cx="8610600" cy="1067054"/>
        </p:xfrm>
        <a:graphic>
          <a:graphicData uri="http://schemas.openxmlformats.org/drawingml/2006/table">
            <a:tbl>
              <a:tblPr/>
              <a:tblGrid>
                <a:gridCol w="186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到站时刻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8:10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(9:10)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8:30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(9:30)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8:50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(9:50)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概率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1/6                     3/6                     2/6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8164" name="Text Box 68"/>
          <p:cNvSpPr txBox="1">
            <a:spLocks noChangeArrowheads="1"/>
          </p:cNvSpPr>
          <p:nvPr/>
        </p:nvSpPr>
        <p:spPr bwMode="auto">
          <a:xfrm>
            <a:off x="1828801" y="3200401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33CC"/>
                </a:solidFill>
                <a:latin typeface="楷体_GB2312" panose="02010609030101010101" pitchFamily="49" charset="-122"/>
              </a:rPr>
              <a:t>解：</a:t>
            </a:r>
          </a:p>
        </p:txBody>
      </p:sp>
      <p:sp>
        <p:nvSpPr>
          <p:cNvPr id="1028165" name="Rectangle 69"/>
          <p:cNvSpPr>
            <a:spLocks noChangeArrowheads="1"/>
          </p:cNvSpPr>
          <p:nvPr/>
        </p:nvSpPr>
        <p:spPr bwMode="auto">
          <a:xfrm>
            <a:off x="2743201" y="3274547"/>
            <a:ext cx="72442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设旅客候车时间为</a:t>
            </a:r>
            <a:r>
              <a:rPr lang="en-US" altLang="zh-CN" i="1"/>
              <a:t>X</a:t>
            </a:r>
            <a:r>
              <a:rPr lang="zh-CN" altLang="en-US"/>
              <a:t>分钟，易知</a:t>
            </a:r>
            <a:r>
              <a:rPr lang="en-US" altLang="zh-CN" i="1"/>
              <a:t>X</a:t>
            </a:r>
            <a:r>
              <a:rPr lang="zh-CN" altLang="en-US"/>
              <a:t>的分布律为 </a:t>
            </a:r>
          </a:p>
        </p:txBody>
      </p:sp>
      <p:graphicFrame>
        <p:nvGraphicFramePr>
          <p:cNvPr id="1028194" name="Group 98"/>
          <p:cNvGraphicFramePr>
            <a:graphicFrameLocks noGrp="1"/>
          </p:cNvGraphicFramePr>
          <p:nvPr/>
        </p:nvGraphicFramePr>
        <p:xfrm>
          <a:off x="2209800" y="3810000"/>
          <a:ext cx="8001000" cy="1036638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10         30         50          70           90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3/6       2/6       1/36       3/36        2/36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8195" name="Rectangle 99"/>
          <p:cNvSpPr>
            <a:spLocks noChangeArrowheads="1"/>
          </p:cNvSpPr>
          <p:nvPr/>
        </p:nvSpPr>
        <p:spPr bwMode="auto">
          <a:xfrm>
            <a:off x="2133600" y="4950947"/>
            <a:ext cx="46025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于是候车时间的数学期望为 </a:t>
            </a:r>
          </a:p>
        </p:txBody>
      </p:sp>
      <p:graphicFrame>
        <p:nvGraphicFramePr>
          <p:cNvPr id="1028196" name="Object 100"/>
          <p:cNvGraphicFramePr>
            <a:graphicFrameLocks noChangeAspect="1"/>
          </p:cNvGraphicFramePr>
          <p:nvPr/>
        </p:nvGraphicFramePr>
        <p:xfrm>
          <a:off x="2286000" y="5715000"/>
          <a:ext cx="965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公式" r:id="rId4" imgW="888614" imgH="393529" progId="Equation.3">
                  <p:embed/>
                </p:oleObj>
              </mc:Choice>
              <mc:Fallback>
                <p:oleObj name="公式" r:id="rId4" imgW="888614" imgH="393529" progId="Equation.3">
                  <p:embed/>
                  <p:pic>
                    <p:nvPicPr>
                      <p:cNvPr id="1028196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9652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97" name="Object 101"/>
          <p:cNvGraphicFramePr>
            <a:graphicFrameLocks noChangeAspect="1"/>
          </p:cNvGraphicFramePr>
          <p:nvPr/>
        </p:nvGraphicFramePr>
        <p:xfrm>
          <a:off x="3276600" y="5486400"/>
          <a:ext cx="640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公式" r:id="rId6" imgW="6400800" imgH="838200" progId="Equation.3">
                  <p:embed/>
                </p:oleObj>
              </mc:Choice>
              <mc:Fallback>
                <p:oleObj name="公式" r:id="rId6" imgW="6400800" imgH="838200" progId="Equation.3">
                  <p:embed/>
                  <p:pic>
                    <p:nvPicPr>
                      <p:cNvPr id="1028197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86400"/>
                        <a:ext cx="640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98" name="Object 102"/>
          <p:cNvGraphicFramePr>
            <a:graphicFrameLocks noChangeAspect="1"/>
          </p:cNvGraphicFramePr>
          <p:nvPr/>
        </p:nvGraphicFramePr>
        <p:xfrm>
          <a:off x="3200400" y="6400800"/>
          <a:ext cx="1117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8" imgW="1117115" imgH="317362" progId="Equation.3">
                  <p:embed/>
                </p:oleObj>
              </mc:Choice>
              <mc:Fallback>
                <p:oleObj name="公式" r:id="rId8" imgW="1117115" imgH="317362" progId="Equation.3">
                  <p:embed/>
                  <p:pic>
                    <p:nvPicPr>
                      <p:cNvPr id="1028198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400800"/>
                        <a:ext cx="1117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99" name="Text Box 103"/>
          <p:cNvSpPr txBox="1">
            <a:spLocks noChangeArrowheads="1"/>
          </p:cNvSpPr>
          <p:nvPr/>
        </p:nvSpPr>
        <p:spPr bwMode="auto">
          <a:xfrm>
            <a:off x="4343401" y="6338888"/>
            <a:ext cx="1133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413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64" grpId="0"/>
      <p:bldP spid="1028165" grpId="0"/>
      <p:bldP spid="1028195" grpId="0"/>
      <p:bldP spid="1028199" grpId="0"/>
    </p:bldLst>
  </p:timing>
</p:sld>
</file>

<file path=ppt/theme/theme1.xml><?xml version="1.0" encoding="utf-8"?>
<a:theme xmlns:a="http://schemas.openxmlformats.org/drawingml/2006/main" name="1_A-B">
  <a:themeElements>
    <a:clrScheme name="1_A-B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A-B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A-B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1503</Words>
  <Application>Microsoft Office PowerPoint</Application>
  <PresentationFormat>宽屏</PresentationFormat>
  <Paragraphs>193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等线</vt:lpstr>
      <vt:lpstr>华文行楷</vt:lpstr>
      <vt:lpstr>楷体_GB2312</vt:lpstr>
      <vt:lpstr>隶书</vt:lpstr>
      <vt:lpstr>宋体</vt:lpstr>
      <vt:lpstr>微软雅黑</vt:lpstr>
      <vt:lpstr>Arial</vt:lpstr>
      <vt:lpstr>Cambria Math</vt:lpstr>
      <vt:lpstr>Symbol</vt:lpstr>
      <vt:lpstr>Tahoma</vt:lpstr>
      <vt:lpstr>Times New Roman</vt:lpstr>
      <vt:lpstr>Wingdings</vt:lpstr>
      <vt:lpstr>1_A-B</vt:lpstr>
      <vt:lpstr>公式</vt:lpstr>
      <vt:lpstr>概率论与数理统计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yanglp</dc:creator>
  <cp:lastModifiedBy>yanglp2020@outlook.com</cp:lastModifiedBy>
  <cp:revision>11</cp:revision>
  <dcterms:created xsi:type="dcterms:W3CDTF">2020-04-10T03:21:06Z</dcterms:created>
  <dcterms:modified xsi:type="dcterms:W3CDTF">2022-04-09T14:31:17Z</dcterms:modified>
</cp:coreProperties>
</file>