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0" r:id="rId17"/>
    <p:sldId id="271" r:id="rId18"/>
    <p:sldId id="272" r:id="rId19"/>
    <p:sldId id="276" r:id="rId20"/>
    <p:sldId id="27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e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emf"/><Relationship Id="rId5" Type="http://schemas.openxmlformats.org/officeDocument/2006/relationships/image" Target="../media/image9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10" Type="http://schemas.openxmlformats.org/officeDocument/2006/relationships/image" Target="../media/image112.wmf"/><Relationship Id="rId4" Type="http://schemas.openxmlformats.org/officeDocument/2006/relationships/image" Target="../media/image106.wmf"/><Relationship Id="rId9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emf"/><Relationship Id="rId7" Type="http://schemas.openxmlformats.org/officeDocument/2006/relationships/image" Target="../media/image119.emf"/><Relationship Id="rId2" Type="http://schemas.openxmlformats.org/officeDocument/2006/relationships/image" Target="../media/image114.emf"/><Relationship Id="rId1" Type="http://schemas.openxmlformats.org/officeDocument/2006/relationships/image" Target="../media/image113.wmf"/><Relationship Id="rId6" Type="http://schemas.openxmlformats.org/officeDocument/2006/relationships/image" Target="../media/image118.e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image" Target="../media/image124.emf"/><Relationship Id="rId7" Type="http://schemas.openxmlformats.org/officeDocument/2006/relationships/image" Target="../media/image128.wmf"/><Relationship Id="rId2" Type="http://schemas.openxmlformats.org/officeDocument/2006/relationships/image" Target="../media/image123.emf"/><Relationship Id="rId1" Type="http://schemas.openxmlformats.org/officeDocument/2006/relationships/image" Target="../media/image122.w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9" Type="http://schemas.openxmlformats.org/officeDocument/2006/relationships/image" Target="../media/image130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image" Target="../media/image132.emf"/><Relationship Id="rId7" Type="http://schemas.openxmlformats.org/officeDocument/2006/relationships/image" Target="../media/image136.wmf"/><Relationship Id="rId2" Type="http://schemas.openxmlformats.org/officeDocument/2006/relationships/image" Target="../media/image131.emf"/><Relationship Id="rId1" Type="http://schemas.openxmlformats.org/officeDocument/2006/relationships/image" Target="../media/image122.wmf"/><Relationship Id="rId6" Type="http://schemas.openxmlformats.org/officeDocument/2006/relationships/image" Target="../media/image135.wmf"/><Relationship Id="rId5" Type="http://schemas.openxmlformats.org/officeDocument/2006/relationships/image" Target="../media/image134.emf"/><Relationship Id="rId4" Type="http://schemas.openxmlformats.org/officeDocument/2006/relationships/image" Target="../media/image133.emf"/><Relationship Id="rId9" Type="http://schemas.openxmlformats.org/officeDocument/2006/relationships/image" Target="../media/image13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3" Type="http://schemas.openxmlformats.org/officeDocument/2006/relationships/image" Target="../media/image141.emf"/><Relationship Id="rId7" Type="http://schemas.openxmlformats.org/officeDocument/2006/relationships/image" Target="../media/image145.wmf"/><Relationship Id="rId12" Type="http://schemas.openxmlformats.org/officeDocument/2006/relationships/image" Target="../media/image150.w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6" Type="http://schemas.openxmlformats.org/officeDocument/2006/relationships/image" Target="../media/image144.wmf"/><Relationship Id="rId11" Type="http://schemas.openxmlformats.org/officeDocument/2006/relationships/image" Target="../media/image149.wmf"/><Relationship Id="rId5" Type="http://schemas.openxmlformats.org/officeDocument/2006/relationships/image" Target="../media/image143.emf"/><Relationship Id="rId10" Type="http://schemas.openxmlformats.org/officeDocument/2006/relationships/image" Target="../media/image148.wmf"/><Relationship Id="rId4" Type="http://schemas.openxmlformats.org/officeDocument/2006/relationships/image" Target="../media/image142.emf"/><Relationship Id="rId9" Type="http://schemas.openxmlformats.org/officeDocument/2006/relationships/image" Target="../media/image14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emf"/><Relationship Id="rId5" Type="http://schemas.openxmlformats.org/officeDocument/2006/relationships/image" Target="../media/image23.e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6" Type="http://schemas.openxmlformats.org/officeDocument/2006/relationships/image" Target="../media/image39.wmf"/><Relationship Id="rId1" Type="http://schemas.openxmlformats.org/officeDocument/2006/relationships/image" Target="../media/image24.e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5" Type="http://schemas.openxmlformats.org/officeDocument/2006/relationships/image" Target="../media/image3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Relationship Id="rId14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e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image" Target="../media/image84.wmf"/><Relationship Id="rId7" Type="http://schemas.openxmlformats.org/officeDocument/2006/relationships/image" Target="../media/image88.wmf"/><Relationship Id="rId2" Type="http://schemas.openxmlformats.org/officeDocument/2006/relationships/image" Target="../media/image83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F9DD5-A65C-4724-9586-7CA948B7C382}" type="datetimeFigureOut">
              <a:rPr lang="zh-CN" altLang="en-US" smtClean="0"/>
              <a:t>2022/4/10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1D9E7-76B2-4869-8DB7-4C4F218C9E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11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fld id="{378D254D-82B1-41B6-B57C-F562ECAE0B71}" type="slidenum"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2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7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6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86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37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8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30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81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30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302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31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365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771525 w 1728"/>
              <a:gd name="T1" fmla="*/ 0 h 735"/>
              <a:gd name="T2" fmla="*/ 771525 w 1728"/>
              <a:gd name="T3" fmla="*/ 593012 h 735"/>
              <a:gd name="T4" fmla="*/ 169664 w 1728"/>
              <a:gd name="T5" fmla="*/ 595483 h 735"/>
              <a:gd name="T6" fmla="*/ 158055 w 1728"/>
              <a:gd name="T7" fmla="*/ 593012 h 735"/>
              <a:gd name="T8" fmla="*/ 137517 w 1728"/>
              <a:gd name="T9" fmla="*/ 604131 h 735"/>
              <a:gd name="T10" fmla="*/ 109835 w 1728"/>
              <a:gd name="T11" fmla="*/ 656020 h 735"/>
              <a:gd name="T12" fmla="*/ 91976 w 1728"/>
              <a:gd name="T13" fmla="*/ 737559 h 735"/>
              <a:gd name="T14" fmla="*/ 85725 w 1728"/>
              <a:gd name="T15" fmla="*/ 822804 h 735"/>
              <a:gd name="T16" fmla="*/ 85725 w 1728"/>
              <a:gd name="T17" fmla="*/ 908050 h 735"/>
              <a:gd name="T18" fmla="*/ 0 w 1728"/>
              <a:gd name="T19" fmla="*/ 908050 h 735"/>
              <a:gd name="T20" fmla="*/ 0 w 1728"/>
              <a:gd name="T21" fmla="*/ 593012 h 735"/>
              <a:gd name="T22" fmla="*/ 0 w 1728"/>
              <a:gd name="T23" fmla="*/ 0 h 735"/>
              <a:gd name="T24" fmla="*/ 771525 w 1728"/>
              <a:gd name="T25" fmla="*/ 0 h 73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800"/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 sz="1800"/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 sz="2800"/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3084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5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6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7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8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  <p:sp>
          <p:nvSpPr>
            <p:cNvPr id="3089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 sz="2800"/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CC"/>
                </a:solidFill>
                <a:ea typeface="华文行楷" panose="02010800040101010101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792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5.bin"/><Relationship Id="rId26" Type="http://schemas.openxmlformats.org/officeDocument/2006/relationships/oleObject" Target="../embeddings/oleObject7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78.wmf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6.bin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78.bin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7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7.bin"/><Relationship Id="rId27" Type="http://schemas.openxmlformats.org/officeDocument/2006/relationships/image" Target="../media/image8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86.wmf"/><Relationship Id="rId18" Type="http://schemas.openxmlformats.org/officeDocument/2006/relationships/oleObject" Target="../embeddings/oleObject87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83.w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88.w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86.bin"/><Relationship Id="rId20" Type="http://schemas.openxmlformats.org/officeDocument/2006/relationships/image" Target="../media/image90.png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5.wmf"/><Relationship Id="rId5" Type="http://schemas.openxmlformats.org/officeDocument/2006/relationships/image" Target="../media/image82.emf"/><Relationship Id="rId15" Type="http://schemas.openxmlformats.org/officeDocument/2006/relationships/image" Target="../media/image87.w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89.w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4.wmf"/><Relationship Id="rId14" Type="http://schemas.openxmlformats.org/officeDocument/2006/relationships/oleObject" Target="../embeddings/oleObject8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4.wmf"/><Relationship Id="rId18" Type="http://schemas.openxmlformats.org/officeDocument/2006/relationships/oleObject" Target="../embeddings/oleObject95.bin"/><Relationship Id="rId26" Type="http://schemas.openxmlformats.org/officeDocument/2006/relationships/oleObject" Target="../embeddings/oleObject99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8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96.wmf"/><Relationship Id="rId25" Type="http://schemas.openxmlformats.org/officeDocument/2006/relationships/image" Target="../media/image100.emf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29" Type="http://schemas.openxmlformats.org/officeDocument/2006/relationships/image" Target="../media/image102.emf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3.w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90.wmf"/><Relationship Id="rId15" Type="http://schemas.openxmlformats.org/officeDocument/2006/relationships/image" Target="../media/image95.wmf"/><Relationship Id="rId23" Type="http://schemas.openxmlformats.org/officeDocument/2006/relationships/image" Target="../media/image99.wmf"/><Relationship Id="rId28" Type="http://schemas.openxmlformats.org/officeDocument/2006/relationships/oleObject" Target="../embeddings/oleObject100.bin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97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Relationship Id="rId27" Type="http://schemas.openxmlformats.org/officeDocument/2006/relationships/image" Target="../media/image10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11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5.bin"/><Relationship Id="rId17" Type="http://schemas.openxmlformats.org/officeDocument/2006/relationships/image" Target="../media/image109.emf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107.bin"/><Relationship Id="rId20" Type="http://schemas.openxmlformats.org/officeDocument/2006/relationships/oleObject" Target="../embeddings/oleObject109.bin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23" Type="http://schemas.openxmlformats.org/officeDocument/2006/relationships/image" Target="../media/image112.wmf"/><Relationship Id="rId10" Type="http://schemas.openxmlformats.org/officeDocument/2006/relationships/oleObject" Target="../embeddings/oleObject104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106.bin"/><Relationship Id="rId22" Type="http://schemas.openxmlformats.org/officeDocument/2006/relationships/oleObject" Target="../embeddings/oleObject11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1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1.wmf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119.e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e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5.emf"/><Relationship Id="rId14" Type="http://schemas.openxmlformats.org/officeDocument/2006/relationships/oleObject" Target="../embeddings/oleObject11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emf"/><Relationship Id="rId3" Type="http://schemas.openxmlformats.org/officeDocument/2006/relationships/image" Target="../media/image123.png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6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6.emf"/><Relationship Id="rId18" Type="http://schemas.openxmlformats.org/officeDocument/2006/relationships/oleObject" Target="../embeddings/oleObject12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0.wmf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8.wmf"/><Relationship Id="rId2" Type="http://schemas.openxmlformats.org/officeDocument/2006/relationships/vmlDrawing" Target="../drawings/vmlDrawing14.vml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5.emf"/><Relationship Id="rId5" Type="http://schemas.openxmlformats.org/officeDocument/2006/relationships/image" Target="../media/image122.wmf"/><Relationship Id="rId15" Type="http://schemas.openxmlformats.org/officeDocument/2006/relationships/image" Target="../media/image127.emf"/><Relationship Id="rId23" Type="http://schemas.openxmlformats.org/officeDocument/2006/relationships/image" Target="../media/image133.png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9.w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26.bin"/><Relationship Id="rId22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34.emf"/><Relationship Id="rId18" Type="http://schemas.openxmlformats.org/officeDocument/2006/relationships/oleObject" Target="../embeddings/oleObject13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8.wmf"/><Relationship Id="rId7" Type="http://schemas.openxmlformats.org/officeDocument/2006/relationships/image" Target="../media/image131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36.wmf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136.bin"/><Relationship Id="rId20" Type="http://schemas.openxmlformats.org/officeDocument/2006/relationships/oleObject" Target="../embeddings/oleObject138.bin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33.emf"/><Relationship Id="rId5" Type="http://schemas.openxmlformats.org/officeDocument/2006/relationships/image" Target="../media/image122.wmf"/><Relationship Id="rId15" Type="http://schemas.openxmlformats.org/officeDocument/2006/relationships/image" Target="../media/image135.wmf"/><Relationship Id="rId10" Type="http://schemas.openxmlformats.org/officeDocument/2006/relationships/oleObject" Target="../embeddings/oleObject133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32.emf"/><Relationship Id="rId14" Type="http://schemas.openxmlformats.org/officeDocument/2006/relationships/oleObject" Target="../embeddings/oleObject1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43.emf"/><Relationship Id="rId18" Type="http://schemas.openxmlformats.org/officeDocument/2006/relationships/oleObject" Target="../embeddings/oleObject146.bin"/><Relationship Id="rId26" Type="http://schemas.openxmlformats.org/officeDocument/2006/relationships/oleObject" Target="../embeddings/oleObject150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47.wmf"/><Relationship Id="rId7" Type="http://schemas.openxmlformats.org/officeDocument/2006/relationships/image" Target="../media/image140.e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45.wmf"/><Relationship Id="rId25" Type="http://schemas.openxmlformats.org/officeDocument/2006/relationships/image" Target="../media/image149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42.emf"/><Relationship Id="rId24" Type="http://schemas.openxmlformats.org/officeDocument/2006/relationships/oleObject" Target="../embeddings/oleObject149.bin"/><Relationship Id="rId5" Type="http://schemas.openxmlformats.org/officeDocument/2006/relationships/image" Target="../media/image139.emf"/><Relationship Id="rId15" Type="http://schemas.openxmlformats.org/officeDocument/2006/relationships/image" Target="../media/image144.wmf"/><Relationship Id="rId23" Type="http://schemas.openxmlformats.org/officeDocument/2006/relationships/image" Target="../media/image148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46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emf"/><Relationship Id="rId14" Type="http://schemas.openxmlformats.org/officeDocument/2006/relationships/oleObject" Target="../embeddings/oleObject144.bin"/><Relationship Id="rId22" Type="http://schemas.openxmlformats.org/officeDocument/2006/relationships/oleObject" Target="../embeddings/oleObject148.bin"/><Relationship Id="rId27" Type="http://schemas.openxmlformats.org/officeDocument/2006/relationships/image" Target="../media/image15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60.png"/><Relationship Id="rId7" Type="http://schemas.openxmlformats.org/officeDocument/2006/relationships/image" Target="../media/image155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4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8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6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emf"/><Relationship Id="rId1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3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2" Type="http://schemas.openxmlformats.org/officeDocument/2006/relationships/vmlDrawing" Target="../drawings/vmlDrawing3.vml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2.wmf"/><Relationship Id="rId5" Type="http://schemas.openxmlformats.org/officeDocument/2006/relationships/image" Target="../media/image19.e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26" Type="http://schemas.openxmlformats.org/officeDocument/2006/relationships/oleObject" Target="../embeddings/oleObject32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2.wmf"/><Relationship Id="rId34" Type="http://schemas.openxmlformats.org/officeDocument/2006/relationships/oleObject" Target="../embeddings/oleObject36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image" Target="../media/image38.wmf"/><Relationship Id="rId2" Type="http://schemas.openxmlformats.org/officeDocument/2006/relationships/vmlDrawing" Target="../drawings/vmlDrawing4.v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29" Type="http://schemas.openxmlformats.org/officeDocument/2006/relationships/image" Target="../media/image36.wmf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1.bin"/><Relationship Id="rId32" Type="http://schemas.openxmlformats.org/officeDocument/2006/relationships/oleObject" Target="../embeddings/oleObject35.bin"/><Relationship Id="rId5" Type="http://schemas.openxmlformats.org/officeDocument/2006/relationships/image" Target="../media/image24.e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3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31" Type="http://schemas.openxmlformats.org/officeDocument/2006/relationships/image" Target="../media/image37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Relationship Id="rId27" Type="http://schemas.openxmlformats.org/officeDocument/2006/relationships/image" Target="../media/image35.wmf"/><Relationship Id="rId30" Type="http://schemas.openxmlformats.org/officeDocument/2006/relationships/oleObject" Target="../embeddings/oleObject34.bin"/><Relationship Id="rId35" Type="http://schemas.openxmlformats.org/officeDocument/2006/relationships/image" Target="../media/image3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4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6.emf"/><Relationship Id="rId2" Type="http://schemas.openxmlformats.org/officeDocument/2006/relationships/vmlDrawing" Target="../drawings/vmlDrawing5.v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3.e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7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2.emf"/><Relationship Id="rId14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vmlDrawing" Target="../drawings/vmlDrawing6.v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0.wmf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56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28" Type="http://schemas.openxmlformats.org/officeDocument/2006/relationships/oleObject" Target="../embeddings/oleObject58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1.bin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5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7.w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4.wmf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8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6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828800" y="0"/>
            <a:ext cx="8839200" cy="12954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099" name="Group 3"/>
          <p:cNvGrpSpPr>
            <a:grpSpLocks/>
          </p:cNvGrpSpPr>
          <p:nvPr/>
        </p:nvGrpSpPr>
        <p:grpSpPr bwMode="auto">
          <a:xfrm>
            <a:off x="5022850" y="2362200"/>
            <a:ext cx="3632200" cy="2895600"/>
            <a:chOff x="2204" y="1488"/>
            <a:chExt cx="2288" cy="1824"/>
          </a:xfrm>
        </p:grpSpPr>
        <p:sp>
          <p:nvSpPr>
            <p:cNvPr id="4108" name="Line 4"/>
            <p:cNvSpPr>
              <a:spLocks noChangeShapeType="1"/>
            </p:cNvSpPr>
            <p:nvPr/>
          </p:nvSpPr>
          <p:spPr bwMode="auto">
            <a:xfrm flipV="1">
              <a:off x="2204" y="1488"/>
              <a:ext cx="0" cy="1824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9" name="Line 5"/>
            <p:cNvSpPr>
              <a:spLocks noChangeShapeType="1"/>
            </p:cNvSpPr>
            <p:nvPr/>
          </p:nvSpPr>
          <p:spPr bwMode="auto">
            <a:xfrm>
              <a:off x="2204" y="3312"/>
              <a:ext cx="2288" cy="0"/>
            </a:xfrm>
            <a:prstGeom prst="line">
              <a:avLst/>
            </a:prstGeom>
            <a:noFill/>
            <a:ln w="76200">
              <a:solidFill>
                <a:srgbClr val="B1A35D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0" name="Freeform 6"/>
            <p:cNvSpPr>
              <a:spLocks/>
            </p:cNvSpPr>
            <p:nvPr/>
          </p:nvSpPr>
          <p:spPr bwMode="auto">
            <a:xfrm>
              <a:off x="2256" y="2376"/>
              <a:ext cx="2016" cy="744"/>
            </a:xfrm>
            <a:custGeom>
              <a:avLst/>
              <a:gdLst>
                <a:gd name="T0" fmla="*/ 0 w 2448"/>
                <a:gd name="T1" fmla="*/ 657 h 792"/>
                <a:gd name="T2" fmla="*/ 268 w 2448"/>
                <a:gd name="T3" fmla="*/ 258 h 792"/>
                <a:gd name="T4" fmla="*/ 563 w 2448"/>
                <a:gd name="T5" fmla="*/ 21 h 792"/>
                <a:gd name="T6" fmla="*/ 912 w 2448"/>
                <a:gd name="T7" fmla="*/ 378 h 792"/>
                <a:gd name="T8" fmla="*/ 1099 w 2448"/>
                <a:gd name="T9" fmla="*/ 537 h 792"/>
                <a:gd name="T10" fmla="*/ 1367 w 2448"/>
                <a:gd name="T11" fmla="*/ 617 h 79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48" h="792">
                  <a:moveTo>
                    <a:pt x="0" y="792"/>
                  </a:moveTo>
                  <a:cubicBezTo>
                    <a:pt x="156" y="616"/>
                    <a:pt x="312" y="440"/>
                    <a:pt x="480" y="312"/>
                  </a:cubicBezTo>
                  <a:cubicBezTo>
                    <a:pt x="648" y="184"/>
                    <a:pt x="816" y="0"/>
                    <a:pt x="1008" y="24"/>
                  </a:cubicBezTo>
                  <a:cubicBezTo>
                    <a:pt x="1200" y="48"/>
                    <a:pt x="1472" y="352"/>
                    <a:pt x="1632" y="456"/>
                  </a:cubicBezTo>
                  <a:cubicBezTo>
                    <a:pt x="1792" y="560"/>
                    <a:pt x="1832" y="600"/>
                    <a:pt x="1968" y="648"/>
                  </a:cubicBezTo>
                  <a:cubicBezTo>
                    <a:pt x="2104" y="696"/>
                    <a:pt x="2276" y="720"/>
                    <a:pt x="2448" y="744"/>
                  </a:cubicBezTo>
                </a:path>
              </a:pathLst>
            </a:custGeom>
            <a:noFill/>
            <a:ln w="28575" cap="flat" cmpd="sng">
              <a:solidFill>
                <a:srgbClr val="0099FF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1" name="Freeform 7"/>
            <p:cNvSpPr>
              <a:spLocks/>
            </p:cNvSpPr>
            <p:nvPr/>
          </p:nvSpPr>
          <p:spPr bwMode="auto">
            <a:xfrm>
              <a:off x="2304" y="1768"/>
              <a:ext cx="1632" cy="1448"/>
            </a:xfrm>
            <a:custGeom>
              <a:avLst/>
              <a:gdLst>
                <a:gd name="T0" fmla="*/ 0 w 1632"/>
                <a:gd name="T1" fmla="*/ 1448 h 1448"/>
                <a:gd name="T2" fmla="*/ 288 w 1632"/>
                <a:gd name="T3" fmla="*/ 1112 h 1448"/>
                <a:gd name="T4" fmla="*/ 528 w 1632"/>
                <a:gd name="T5" fmla="*/ 344 h 1448"/>
                <a:gd name="T6" fmla="*/ 720 w 1632"/>
                <a:gd name="T7" fmla="*/ 8 h 1448"/>
                <a:gd name="T8" fmla="*/ 912 w 1632"/>
                <a:gd name="T9" fmla="*/ 296 h 1448"/>
                <a:gd name="T10" fmla="*/ 1152 w 1632"/>
                <a:gd name="T11" fmla="*/ 968 h 1448"/>
                <a:gd name="T12" fmla="*/ 1392 w 1632"/>
                <a:gd name="T13" fmla="*/ 1256 h 1448"/>
                <a:gd name="T14" fmla="*/ 1632 w 1632"/>
                <a:gd name="T15" fmla="*/ 1448 h 14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632" h="1448">
                  <a:moveTo>
                    <a:pt x="0" y="1448"/>
                  </a:moveTo>
                  <a:cubicBezTo>
                    <a:pt x="100" y="1372"/>
                    <a:pt x="200" y="1296"/>
                    <a:pt x="288" y="1112"/>
                  </a:cubicBezTo>
                  <a:cubicBezTo>
                    <a:pt x="376" y="928"/>
                    <a:pt x="456" y="528"/>
                    <a:pt x="528" y="344"/>
                  </a:cubicBezTo>
                  <a:cubicBezTo>
                    <a:pt x="600" y="160"/>
                    <a:pt x="656" y="16"/>
                    <a:pt x="720" y="8"/>
                  </a:cubicBezTo>
                  <a:cubicBezTo>
                    <a:pt x="784" y="0"/>
                    <a:pt x="840" y="136"/>
                    <a:pt x="912" y="296"/>
                  </a:cubicBezTo>
                  <a:cubicBezTo>
                    <a:pt x="984" y="456"/>
                    <a:pt x="1072" y="808"/>
                    <a:pt x="1152" y="968"/>
                  </a:cubicBezTo>
                  <a:cubicBezTo>
                    <a:pt x="1232" y="1128"/>
                    <a:pt x="1312" y="1176"/>
                    <a:pt x="1392" y="1256"/>
                  </a:cubicBezTo>
                  <a:cubicBezTo>
                    <a:pt x="1472" y="1336"/>
                    <a:pt x="1552" y="1392"/>
                    <a:pt x="1632" y="1448"/>
                  </a:cubicBezTo>
                </a:path>
              </a:pathLst>
            </a:custGeom>
            <a:noFill/>
            <a:ln w="28575" cap="flat" cmpd="sng">
              <a:solidFill>
                <a:srgbClr val="F0A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12" name="Rectangle 8"/>
            <p:cNvSpPr>
              <a:spLocks noChangeArrowheads="1"/>
            </p:cNvSpPr>
            <p:nvPr/>
          </p:nvSpPr>
          <p:spPr bwMode="auto">
            <a:xfrm>
              <a:off x="2592" y="2736"/>
              <a:ext cx="144" cy="576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0A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3" name="Rectangle 9"/>
            <p:cNvSpPr>
              <a:spLocks noChangeArrowheads="1"/>
            </p:cNvSpPr>
            <p:nvPr/>
          </p:nvSpPr>
          <p:spPr bwMode="auto">
            <a:xfrm>
              <a:off x="3168" y="2160"/>
              <a:ext cx="144" cy="115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4" name="Rectangle 10"/>
            <p:cNvSpPr>
              <a:spLocks noChangeArrowheads="1"/>
            </p:cNvSpPr>
            <p:nvPr/>
          </p:nvSpPr>
          <p:spPr bwMode="auto">
            <a:xfrm>
              <a:off x="2880" y="1872"/>
              <a:ext cx="144" cy="1440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5" name="Rectangle 11"/>
            <p:cNvSpPr>
              <a:spLocks noChangeArrowheads="1"/>
            </p:cNvSpPr>
            <p:nvPr/>
          </p:nvSpPr>
          <p:spPr bwMode="auto">
            <a:xfrm>
              <a:off x="3456" y="2880"/>
              <a:ext cx="144" cy="432"/>
            </a:xfrm>
            <a:prstGeom prst="rect">
              <a:avLst/>
            </a:prstGeom>
            <a:solidFill>
              <a:srgbClr val="F0A000">
                <a:alpha val="50195"/>
              </a:srgbClr>
            </a:solidFill>
            <a:ln w="9525">
              <a:solidFill>
                <a:srgbClr val="F0A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6" name="Rectangle 12"/>
            <p:cNvSpPr>
              <a:spLocks noChangeArrowheads="1"/>
            </p:cNvSpPr>
            <p:nvPr/>
          </p:nvSpPr>
          <p:spPr bwMode="auto">
            <a:xfrm>
              <a:off x="2736" y="2112"/>
              <a:ext cx="144" cy="120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7" name="Rectangle 13"/>
            <p:cNvSpPr>
              <a:spLocks noChangeArrowheads="1"/>
            </p:cNvSpPr>
            <p:nvPr/>
          </p:nvSpPr>
          <p:spPr bwMode="auto">
            <a:xfrm>
              <a:off x="3024" y="1872"/>
              <a:ext cx="144" cy="1440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18" name="Rectangle 14"/>
            <p:cNvSpPr>
              <a:spLocks noChangeArrowheads="1"/>
            </p:cNvSpPr>
            <p:nvPr/>
          </p:nvSpPr>
          <p:spPr bwMode="auto">
            <a:xfrm>
              <a:off x="3312" y="2544"/>
              <a:ext cx="144" cy="76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19" name="Rectangle 15"/>
            <p:cNvSpPr>
              <a:spLocks noChangeArrowheads="1"/>
            </p:cNvSpPr>
            <p:nvPr/>
          </p:nvSpPr>
          <p:spPr bwMode="auto">
            <a:xfrm>
              <a:off x="2448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120" name="Rectangle 16"/>
            <p:cNvSpPr>
              <a:spLocks noChangeArrowheads="1"/>
            </p:cNvSpPr>
            <p:nvPr/>
          </p:nvSpPr>
          <p:spPr bwMode="auto">
            <a:xfrm>
              <a:off x="3600" y="3024"/>
              <a:ext cx="144" cy="288"/>
            </a:xfrm>
            <a:prstGeom prst="rect">
              <a:avLst/>
            </a:prstGeom>
            <a:solidFill>
              <a:srgbClr val="7C4836">
                <a:alpha val="50195"/>
              </a:srgbClr>
            </a:solidFill>
            <a:ln w="9525">
              <a:solidFill>
                <a:srgbClr val="C893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/>
              <a:endParaRPr kumimoji="1" lang="zh-CN" altLang="zh-CN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100" name="Rectangle 17"/>
          <p:cNvSpPr>
            <a:spLocks noChangeArrowheads="1"/>
          </p:cNvSpPr>
          <p:nvPr/>
        </p:nvSpPr>
        <p:spPr bwMode="auto">
          <a:xfrm>
            <a:off x="1524001" y="0"/>
            <a:ext cx="2384425" cy="6858000"/>
          </a:xfrm>
          <a:prstGeom prst="rect">
            <a:avLst/>
          </a:prstGeom>
          <a:solidFill>
            <a:srgbClr val="3BAD7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101" name="Group 18"/>
          <p:cNvGrpSpPr>
            <a:grpSpLocks/>
          </p:cNvGrpSpPr>
          <p:nvPr/>
        </p:nvGrpSpPr>
        <p:grpSpPr bwMode="auto">
          <a:xfrm>
            <a:off x="4267200" y="5486401"/>
            <a:ext cx="5435600" cy="144463"/>
            <a:chOff x="2288" y="3080"/>
            <a:chExt cx="3072" cy="201"/>
          </a:xfrm>
        </p:grpSpPr>
        <p:sp>
          <p:nvSpPr>
            <p:cNvPr id="4106" name="AutoShape 19"/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107" name="AutoShape 20"/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02" name="Text Box 21"/>
          <p:cNvSpPr txBox="1">
            <a:spLocks noChangeArrowheads="1"/>
          </p:cNvSpPr>
          <p:nvPr/>
        </p:nvSpPr>
        <p:spPr bwMode="auto">
          <a:xfrm>
            <a:off x="1836817" y="3860800"/>
            <a:ext cx="1107996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chemeClr val="bg1"/>
                </a:solidFill>
                <a:latin typeface="Arial" panose="020B0604020202020204" pitchFamily="34" charset="0"/>
                <a:ea typeface="华文行楷" panose="02010800040101010101" pitchFamily="2" charset="-122"/>
              </a:rPr>
              <a:t>广东工业大学</a:t>
            </a:r>
          </a:p>
          <a:p>
            <a:pPr eaLnBrk="1" hangingPunct="1">
              <a:spcBef>
                <a:spcPct val="50000"/>
              </a:spcBef>
            </a:pPr>
            <a:endParaRPr lang="en-US" altLang="zh-CN" sz="2400" b="0">
              <a:solidFill>
                <a:schemeClr val="tx1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86070" name="Text Box 22"/>
          <p:cNvSpPr txBox="1">
            <a:spLocks noChangeArrowheads="1"/>
          </p:cNvSpPr>
          <p:nvPr/>
        </p:nvSpPr>
        <p:spPr bwMode="auto">
          <a:xfrm>
            <a:off x="5257801" y="5791200"/>
            <a:ext cx="2773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0000"/>
                </a:solidFill>
              </a:rPr>
              <a:t>主讲教师：</a:t>
            </a:r>
            <a:endParaRPr lang="zh-CN" altLang="en-US" sz="2400">
              <a:solidFill>
                <a:srgbClr val="0033CC"/>
              </a:solidFill>
            </a:endParaRPr>
          </a:p>
        </p:txBody>
      </p:sp>
      <p:sp>
        <p:nvSpPr>
          <p:cNvPr id="4104" name="AutoShape 23"/>
          <p:cNvSpPr>
            <a:spLocks noChangeArrowheads="1"/>
          </p:cNvSpPr>
          <p:nvPr/>
        </p:nvSpPr>
        <p:spPr bwMode="white">
          <a:xfrm>
            <a:off x="2286001" y="838200"/>
            <a:ext cx="2701925" cy="1905000"/>
          </a:xfrm>
          <a:prstGeom prst="roundRect">
            <a:avLst>
              <a:gd name="adj" fmla="val 50000"/>
            </a:avLst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eaLnBrk="1" hangingPunct="1"/>
            <a:endParaRPr kumimoji="1" lang="zh-CN" altLang="zh-CN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6072" name="Rectangle 24"/>
          <p:cNvSpPr>
            <a:spLocks noGrp="1" noChangeArrowheads="1"/>
          </p:cNvSpPr>
          <p:nvPr>
            <p:ph type="ctrTitle"/>
          </p:nvPr>
        </p:nvSpPr>
        <p:spPr bwMode="auto">
          <a:xfrm>
            <a:off x="3276600" y="1295400"/>
            <a:ext cx="6705600" cy="1066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>
                <a:solidFill>
                  <a:srgbClr val="009900"/>
                </a:solidFill>
                <a:ea typeface="楷体_GB2312" pitchFamily="49" charset="-122"/>
              </a:rPr>
              <a:t>概率论与数理统计</a:t>
            </a:r>
          </a:p>
        </p:txBody>
      </p:sp>
    </p:spTree>
    <p:extLst>
      <p:ext uri="{BB962C8B-B14F-4D97-AF65-F5344CB8AC3E}">
        <p14:creationId xmlns:p14="http://schemas.microsoft.com/office/powerpoint/2010/main" val="36694635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60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860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0" grpId="0"/>
      <p:bldP spid="38607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sp>
        <p:nvSpPr>
          <p:cNvPr id="1220612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）两点分布 </a:t>
            </a:r>
          </a:p>
        </p:txBody>
      </p:sp>
      <p:sp>
        <p:nvSpPr>
          <p:cNvPr id="1220613" name="Rectangle 5"/>
          <p:cNvSpPr>
            <a:spLocks noChangeArrowheads="1"/>
          </p:cNvSpPr>
          <p:nvPr/>
        </p:nvSpPr>
        <p:spPr bwMode="auto">
          <a:xfrm>
            <a:off x="2819400" y="1219200"/>
            <a:ext cx="68243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服从参数为</a:t>
            </a:r>
            <a:r>
              <a:rPr lang="en-US" altLang="zh-CN" i="1"/>
              <a:t>p</a:t>
            </a:r>
            <a:r>
              <a:rPr lang="zh-CN" altLang="en-US"/>
              <a:t>的两点分布，其分布律为 </a:t>
            </a:r>
            <a:endParaRPr lang="zh-CN" altLang="en-US" i="1"/>
          </a:p>
        </p:txBody>
      </p:sp>
      <p:graphicFrame>
        <p:nvGraphicFramePr>
          <p:cNvPr id="1220614" name="Object 6"/>
          <p:cNvGraphicFramePr>
            <a:graphicFrameLocks noChangeAspect="1"/>
          </p:cNvGraphicFramePr>
          <p:nvPr/>
        </p:nvGraphicFramePr>
        <p:xfrm>
          <a:off x="4495800" y="1828800"/>
          <a:ext cx="200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4" name="公式" r:id="rId4" imgW="2006600" imgH="965200" progId="Equation.3">
                  <p:embed/>
                </p:oleObj>
              </mc:Choice>
              <mc:Fallback>
                <p:oleObj name="公式" r:id="rId4" imgW="2006600" imgH="965200" progId="Equation.3">
                  <p:embed/>
                  <p:pic>
                    <p:nvPicPr>
                      <p:cNvPr id="1220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828800"/>
                        <a:ext cx="200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15" name="Text Box 7"/>
          <p:cNvSpPr txBox="1">
            <a:spLocks noChangeArrowheads="1"/>
          </p:cNvSpPr>
          <p:nvPr/>
        </p:nvSpPr>
        <p:spPr bwMode="auto">
          <a:xfrm>
            <a:off x="2133601" y="29718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0616" name="Object 8"/>
          <p:cNvGraphicFramePr>
            <a:graphicFrameLocks noChangeAspect="1"/>
          </p:cNvGraphicFramePr>
          <p:nvPr/>
        </p:nvGraphicFramePr>
        <p:xfrm>
          <a:off x="3154363" y="3054350"/>
          <a:ext cx="9652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公式" r:id="rId6" imgW="888614" imgH="393529" progId="Equation.3">
                  <p:embed/>
                </p:oleObj>
              </mc:Choice>
              <mc:Fallback>
                <p:oleObj name="公式" r:id="rId6" imgW="888614" imgH="393529" progId="Equation.3">
                  <p:embed/>
                  <p:pic>
                    <p:nvPicPr>
                      <p:cNvPr id="1220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3054350"/>
                        <a:ext cx="9652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17" name="Object 9"/>
          <p:cNvGraphicFramePr>
            <a:graphicFrameLocks noChangeAspect="1"/>
          </p:cNvGraphicFramePr>
          <p:nvPr/>
        </p:nvGraphicFramePr>
        <p:xfrm>
          <a:off x="4203701" y="3048000"/>
          <a:ext cx="18637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公式" r:id="rId8" imgW="1739900" imgH="393700" progId="Equation.3">
                  <p:embed/>
                </p:oleObj>
              </mc:Choice>
              <mc:Fallback>
                <p:oleObj name="公式" r:id="rId8" imgW="1739900" imgH="393700" progId="Equation.3">
                  <p:embed/>
                  <p:pic>
                    <p:nvPicPr>
                      <p:cNvPr id="12206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1" y="3048000"/>
                        <a:ext cx="186372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18" name="Object 10"/>
          <p:cNvGraphicFramePr>
            <a:graphicFrameLocks noChangeAspect="1"/>
          </p:cNvGraphicFramePr>
          <p:nvPr/>
        </p:nvGraphicFramePr>
        <p:xfrm>
          <a:off x="6096000" y="3048000"/>
          <a:ext cx="10493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公式" r:id="rId10" imgW="977476" imgH="393529" progId="Equation.3">
                  <p:embed/>
                </p:oleObj>
              </mc:Choice>
              <mc:Fallback>
                <p:oleObj name="公式" r:id="rId10" imgW="977476" imgH="393529" progId="Equation.3">
                  <p:embed/>
                  <p:pic>
                    <p:nvPicPr>
                      <p:cNvPr id="12206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48000"/>
                        <a:ext cx="10493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19" name="Object 11"/>
          <p:cNvGraphicFramePr>
            <a:graphicFrameLocks noChangeAspect="1"/>
          </p:cNvGraphicFramePr>
          <p:nvPr/>
        </p:nvGraphicFramePr>
        <p:xfrm>
          <a:off x="7162800" y="3124200"/>
          <a:ext cx="884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公式" r:id="rId12" imgW="647419" imgH="317362" progId="Equation.3">
                  <p:embed/>
                </p:oleObj>
              </mc:Choice>
              <mc:Fallback>
                <p:oleObj name="公式" r:id="rId12" imgW="647419" imgH="317362" progId="Equation.3">
                  <p:embed/>
                  <p:pic>
                    <p:nvPicPr>
                      <p:cNvPr id="122061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124200"/>
                        <a:ext cx="884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0" name="Object 12"/>
          <p:cNvGraphicFramePr>
            <a:graphicFrameLocks noChangeAspect="1"/>
          </p:cNvGraphicFramePr>
          <p:nvPr/>
        </p:nvGraphicFramePr>
        <p:xfrm>
          <a:off x="3124200" y="3581400"/>
          <a:ext cx="113188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公式" r:id="rId14" imgW="1040948" imgH="482391" progId="Equation.3">
                  <p:embed/>
                </p:oleObj>
              </mc:Choice>
              <mc:Fallback>
                <p:oleObj name="公式" r:id="rId14" imgW="1040948" imgH="482391" progId="Equation.3">
                  <p:embed/>
                  <p:pic>
                    <p:nvPicPr>
                      <p:cNvPr id="122062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81400"/>
                        <a:ext cx="1131888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1" name="Object 13"/>
          <p:cNvGraphicFramePr>
            <a:graphicFrameLocks noChangeAspect="1"/>
          </p:cNvGraphicFramePr>
          <p:nvPr/>
        </p:nvGraphicFramePr>
        <p:xfrm>
          <a:off x="4343400" y="3581400"/>
          <a:ext cx="202723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公式" r:id="rId16" imgW="1892300" imgH="482600" progId="Equation.3">
                  <p:embed/>
                </p:oleObj>
              </mc:Choice>
              <mc:Fallback>
                <p:oleObj name="公式" r:id="rId16" imgW="1892300" imgH="482600" progId="Equation.3">
                  <p:embed/>
                  <p:pic>
                    <p:nvPicPr>
                      <p:cNvPr id="122062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581400"/>
                        <a:ext cx="202723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2" name="Object 14"/>
          <p:cNvGraphicFramePr>
            <a:graphicFrameLocks noChangeAspect="1"/>
          </p:cNvGraphicFramePr>
          <p:nvPr/>
        </p:nvGraphicFramePr>
        <p:xfrm>
          <a:off x="6477000" y="3581400"/>
          <a:ext cx="12128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公式" r:id="rId18" imgW="1129810" imgH="482391" progId="Equation.3">
                  <p:embed/>
                </p:oleObj>
              </mc:Choice>
              <mc:Fallback>
                <p:oleObj name="公式" r:id="rId18" imgW="1129810" imgH="482391" progId="Equation.3">
                  <p:embed/>
                  <p:pic>
                    <p:nvPicPr>
                      <p:cNvPr id="12206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121285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3" name="Object 15"/>
          <p:cNvGraphicFramePr>
            <a:graphicFrameLocks noChangeAspect="1"/>
          </p:cNvGraphicFramePr>
          <p:nvPr/>
        </p:nvGraphicFramePr>
        <p:xfrm>
          <a:off x="7772400" y="3733800"/>
          <a:ext cx="8842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公式" r:id="rId20" imgW="647419" imgH="317362" progId="Equation.3">
                  <p:embed/>
                </p:oleObj>
              </mc:Choice>
              <mc:Fallback>
                <p:oleObj name="公式" r:id="rId20" imgW="647419" imgH="317362" progId="Equation.3">
                  <p:embed/>
                  <p:pic>
                    <p:nvPicPr>
                      <p:cNvPr id="1220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733800"/>
                        <a:ext cx="8842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0624" name="Text Box 16"/>
          <p:cNvSpPr txBox="1">
            <a:spLocks noChangeArrowheads="1"/>
          </p:cNvSpPr>
          <p:nvPr/>
        </p:nvSpPr>
        <p:spPr bwMode="auto">
          <a:xfrm>
            <a:off x="2322513" y="4357688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  </a:t>
            </a:r>
          </a:p>
        </p:txBody>
      </p:sp>
      <p:graphicFrame>
        <p:nvGraphicFramePr>
          <p:cNvPr id="1220625" name="Object 17"/>
          <p:cNvGraphicFramePr>
            <a:graphicFrameLocks noChangeAspect="1"/>
          </p:cNvGraphicFramePr>
          <p:nvPr/>
        </p:nvGraphicFramePr>
        <p:xfrm>
          <a:off x="3352801" y="4343401"/>
          <a:ext cx="3959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3" name="公式" r:id="rId22" imgW="3762487" imgH="476362" progId="Equation.3">
                  <p:embed/>
                </p:oleObj>
              </mc:Choice>
              <mc:Fallback>
                <p:oleObj name="公式" r:id="rId22" imgW="3762487" imgH="476362" progId="Equation.3">
                  <p:embed/>
                  <p:pic>
                    <p:nvPicPr>
                      <p:cNvPr id="122062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4343401"/>
                        <a:ext cx="3959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6" name="Object 18"/>
          <p:cNvGraphicFramePr>
            <a:graphicFrameLocks noChangeAspect="1"/>
          </p:cNvGraphicFramePr>
          <p:nvPr/>
        </p:nvGraphicFramePr>
        <p:xfrm>
          <a:off x="4267200" y="5029200"/>
          <a:ext cx="1244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4" name="公式" r:id="rId24" imgW="1244600" imgH="482600" progId="Equation.3">
                  <p:embed/>
                </p:oleObj>
              </mc:Choice>
              <mc:Fallback>
                <p:oleObj name="公式" r:id="rId24" imgW="1244600" imgH="482600" progId="Equation.3">
                  <p:embed/>
                  <p:pic>
                    <p:nvPicPr>
                      <p:cNvPr id="1220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029200"/>
                        <a:ext cx="1244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27" name="Object 19"/>
          <p:cNvGraphicFramePr>
            <a:graphicFrameLocks noChangeAspect="1"/>
          </p:cNvGraphicFramePr>
          <p:nvPr/>
        </p:nvGraphicFramePr>
        <p:xfrm>
          <a:off x="4267200" y="5715000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5" name="公式" r:id="rId26" imgW="1600200" imgH="393700" progId="Equation.3">
                  <p:embed/>
                </p:oleObj>
              </mc:Choice>
              <mc:Fallback>
                <p:oleObj name="公式" r:id="rId26" imgW="1600200" imgH="393700" progId="Equation.3">
                  <p:embed/>
                  <p:pic>
                    <p:nvPicPr>
                      <p:cNvPr id="12206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1600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840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0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0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2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0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0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0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2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20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0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2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2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20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20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2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20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220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22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0612" grpId="0"/>
      <p:bldP spid="1220613" grpId="0"/>
      <p:bldP spid="1220615" grpId="0"/>
      <p:bldP spid="12206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sp>
        <p:nvSpPr>
          <p:cNvPr id="1222676" name="Text Box 20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）二项分布 </a:t>
            </a:r>
          </a:p>
        </p:txBody>
      </p:sp>
      <p:sp>
        <p:nvSpPr>
          <p:cNvPr id="1222678" name="Text Box 22"/>
          <p:cNvSpPr txBox="1">
            <a:spLocks noChangeArrowheads="1"/>
          </p:cNvSpPr>
          <p:nvPr/>
        </p:nvSpPr>
        <p:spPr bwMode="auto">
          <a:xfrm>
            <a:off x="1981200" y="1143000"/>
            <a:ext cx="8534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      </a:t>
            </a:r>
            <a:r>
              <a:rPr lang="zh-CN" altLang="en-US"/>
              <a:t>设每次试验中</a:t>
            </a:r>
            <a:r>
              <a:rPr lang="en-US" altLang="zh-CN" i="1"/>
              <a:t>A</a:t>
            </a:r>
            <a:r>
              <a:rPr lang="zh-CN" altLang="en-US"/>
              <a:t>出事的概率均为</a:t>
            </a:r>
            <a:r>
              <a:rPr lang="en-US" altLang="zh-CN" i="1">
                <a:solidFill>
                  <a:srgbClr val="0033CC"/>
                </a:solidFill>
              </a:rPr>
              <a:t>p</a:t>
            </a:r>
            <a:r>
              <a:rPr lang="zh-CN" altLang="en-US"/>
              <a:t>，则</a:t>
            </a:r>
            <a:r>
              <a:rPr lang="en-US" altLang="zh-CN" i="1">
                <a:solidFill>
                  <a:srgbClr val="0033CC"/>
                </a:solidFill>
              </a:rPr>
              <a:t>n</a:t>
            </a:r>
            <a:r>
              <a:rPr lang="zh-CN" altLang="en-US"/>
              <a:t>次独立重复试验中事件</a:t>
            </a:r>
            <a:r>
              <a:rPr lang="en-US" altLang="zh-CN" i="1"/>
              <a:t>A</a:t>
            </a:r>
            <a:r>
              <a:rPr lang="zh-CN" altLang="en-US"/>
              <a:t>出现的次数</a:t>
            </a:r>
            <a:r>
              <a:rPr lang="en-US" altLang="zh-CN" i="1"/>
              <a:t>X</a:t>
            </a:r>
            <a:r>
              <a:rPr lang="zh-CN" altLang="en-US"/>
              <a:t>服从二项分布            。</a:t>
            </a:r>
          </a:p>
        </p:txBody>
      </p:sp>
      <p:graphicFrame>
        <p:nvGraphicFramePr>
          <p:cNvPr id="122267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92672"/>
              </p:ext>
            </p:extLst>
          </p:nvPr>
        </p:nvGraphicFramePr>
        <p:xfrm>
          <a:off x="8606246" y="1666220"/>
          <a:ext cx="1016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公式" r:id="rId4" imgW="1009538" imgH="380888" progId="Equation.3">
                  <p:embed/>
                </p:oleObj>
              </mc:Choice>
              <mc:Fallback>
                <p:oleObj name="公式" r:id="rId4" imgW="1009538" imgH="380888" progId="Equation.3">
                  <p:embed/>
                  <p:pic>
                    <p:nvPicPr>
                      <p:cNvPr id="12226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6246" y="1666220"/>
                        <a:ext cx="1016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0" name="Text Box 25"/>
          <p:cNvSpPr txBox="1">
            <a:spLocks noChangeArrowheads="1"/>
          </p:cNvSpPr>
          <p:nvPr/>
        </p:nvSpPr>
        <p:spPr bwMode="auto">
          <a:xfrm>
            <a:off x="2133600" y="2209801"/>
            <a:ext cx="6651626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记     表示第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次试验中事件</a:t>
            </a:r>
            <a:r>
              <a:rPr lang="en-US" altLang="zh-CN" i="1" dirty="0"/>
              <a:t>A</a:t>
            </a:r>
            <a:r>
              <a:rPr lang="zh-CN" altLang="en-US" dirty="0"/>
              <a:t>出现次数， </a:t>
            </a:r>
          </a:p>
        </p:txBody>
      </p:sp>
      <p:sp>
        <p:nvSpPr>
          <p:cNvPr id="1222683" name="Rectangle 27"/>
          <p:cNvSpPr>
            <a:spLocks noChangeArrowheads="1"/>
          </p:cNvSpPr>
          <p:nvPr/>
        </p:nvSpPr>
        <p:spPr bwMode="auto">
          <a:xfrm>
            <a:off x="2209801" y="3124200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graphicFrame>
        <p:nvGraphicFramePr>
          <p:cNvPr id="1222684" name="Object 28"/>
          <p:cNvGraphicFramePr>
            <a:graphicFrameLocks noChangeAspect="1"/>
          </p:cNvGraphicFramePr>
          <p:nvPr/>
        </p:nvGraphicFramePr>
        <p:xfrm>
          <a:off x="8458200" y="2286000"/>
          <a:ext cx="1803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公式" r:id="rId6" imgW="1803400" imgH="368300" progId="Equation.3">
                  <p:embed/>
                </p:oleObj>
              </mc:Choice>
              <mc:Fallback>
                <p:oleObj name="公式" r:id="rId6" imgW="1803400" imgH="368300" progId="Equation.3">
                  <p:embed/>
                  <p:pic>
                    <p:nvPicPr>
                      <p:cNvPr id="12226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2286000"/>
                        <a:ext cx="1803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85" name="Object 29"/>
          <p:cNvGraphicFramePr>
            <a:graphicFrameLocks noChangeAspect="1"/>
          </p:cNvGraphicFramePr>
          <p:nvPr/>
        </p:nvGraphicFramePr>
        <p:xfrm>
          <a:off x="3219450" y="2895600"/>
          <a:ext cx="21717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" name="公式" r:id="rId8" imgW="2171700" imgH="965200" progId="Equation.3">
                  <p:embed/>
                </p:oleObj>
              </mc:Choice>
              <mc:Fallback>
                <p:oleObj name="公式" r:id="rId8" imgW="2171700" imgH="965200" progId="Equation.3">
                  <p:embed/>
                  <p:pic>
                    <p:nvPicPr>
                      <p:cNvPr id="12226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2895600"/>
                        <a:ext cx="21717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86" name="Text Box 30"/>
          <p:cNvSpPr txBox="1">
            <a:spLocks noChangeArrowheads="1"/>
          </p:cNvSpPr>
          <p:nvPr/>
        </p:nvSpPr>
        <p:spPr bwMode="auto">
          <a:xfrm>
            <a:off x="5410200" y="3124200"/>
            <a:ext cx="46826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/>
              <a:t>                         </a:t>
            </a:r>
            <a:r>
              <a:rPr lang="zh-CN" altLang="en-US" dirty="0"/>
              <a:t>相互独立，且 </a:t>
            </a:r>
          </a:p>
        </p:txBody>
      </p:sp>
      <p:graphicFrame>
        <p:nvGraphicFramePr>
          <p:cNvPr id="1222687" name="Object 31"/>
          <p:cNvGraphicFramePr>
            <a:graphicFrameLocks noChangeAspect="1"/>
          </p:cNvGraphicFramePr>
          <p:nvPr/>
        </p:nvGraphicFramePr>
        <p:xfrm>
          <a:off x="5638800" y="3200400"/>
          <a:ext cx="204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7" name="公式" r:id="rId10" imgW="2044700" imgH="431800" progId="Equation.3">
                  <p:embed/>
                </p:oleObj>
              </mc:Choice>
              <mc:Fallback>
                <p:oleObj name="公式" r:id="rId10" imgW="2044700" imgH="431800" progId="Equation.3">
                  <p:embed/>
                  <p:pic>
                    <p:nvPicPr>
                      <p:cNvPr id="122268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200400"/>
                        <a:ext cx="204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2688" name="Text Box 32"/>
          <p:cNvSpPr txBox="1">
            <a:spLocks noChangeArrowheads="1"/>
          </p:cNvSpPr>
          <p:nvPr/>
        </p:nvSpPr>
        <p:spPr bwMode="auto">
          <a:xfrm>
            <a:off x="5943601" y="38862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2689" name="Object 33"/>
          <p:cNvGraphicFramePr>
            <a:graphicFrameLocks noChangeAspect="1"/>
          </p:cNvGraphicFramePr>
          <p:nvPr/>
        </p:nvGraphicFramePr>
        <p:xfrm>
          <a:off x="2660650" y="4572000"/>
          <a:ext cx="4127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8" name="公式" r:id="rId12" imgW="4127500" imgH="431800" progId="Equation.3">
                  <p:embed/>
                </p:oleObj>
              </mc:Choice>
              <mc:Fallback>
                <p:oleObj name="公式" r:id="rId12" imgW="4127500" imgH="431800" progId="Equation.3">
                  <p:embed/>
                  <p:pic>
                    <p:nvPicPr>
                      <p:cNvPr id="122268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4572000"/>
                        <a:ext cx="4127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90" name="Object 34"/>
          <p:cNvGraphicFramePr>
            <a:graphicFrameLocks noChangeAspect="1"/>
          </p:cNvGraphicFramePr>
          <p:nvPr/>
        </p:nvGraphicFramePr>
        <p:xfrm>
          <a:off x="3276600" y="5105400"/>
          <a:ext cx="455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9" name="公式" r:id="rId14" imgW="4559300" imgH="431800" progId="Equation.3">
                  <p:embed/>
                </p:oleObj>
              </mc:Choice>
              <mc:Fallback>
                <p:oleObj name="公式" r:id="rId14" imgW="4559300" imgH="431800" progId="Equation.3">
                  <p:embed/>
                  <p:pic>
                    <p:nvPicPr>
                      <p:cNvPr id="122269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105400"/>
                        <a:ext cx="455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91" name="Object 35"/>
          <p:cNvGraphicFramePr>
            <a:graphicFrameLocks noChangeAspect="1"/>
          </p:cNvGraphicFramePr>
          <p:nvPr/>
        </p:nvGraphicFramePr>
        <p:xfrm>
          <a:off x="3200400" y="5638800"/>
          <a:ext cx="220503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0" name="公式" r:id="rId16" imgW="1752600" imgH="393700" progId="Equation.3">
                  <p:embed/>
                </p:oleObj>
              </mc:Choice>
              <mc:Fallback>
                <p:oleObj name="公式" r:id="rId16" imgW="1752600" imgH="393700" progId="Equation.3">
                  <p:embed/>
                  <p:pic>
                    <p:nvPicPr>
                      <p:cNvPr id="1222691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638800"/>
                        <a:ext cx="220503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2692" name="Object 36"/>
          <p:cNvGraphicFramePr>
            <a:graphicFrameLocks noChangeAspect="1"/>
          </p:cNvGraphicFramePr>
          <p:nvPr/>
        </p:nvGraphicFramePr>
        <p:xfrm>
          <a:off x="2286000" y="3962400"/>
          <a:ext cx="3441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1" name="公式" r:id="rId18" imgW="3441700" imgH="431800" progId="Equation.3">
                  <p:embed/>
                </p:oleObj>
              </mc:Choice>
              <mc:Fallback>
                <p:oleObj name="公式" r:id="rId18" imgW="3441700" imgH="431800" progId="Equation.3">
                  <p:embed/>
                  <p:pic>
                    <p:nvPicPr>
                      <p:cNvPr id="122269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962400"/>
                        <a:ext cx="3441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536877" y="2239317"/>
                <a:ext cx="5789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77" y="2239317"/>
                <a:ext cx="578941" cy="461665"/>
              </a:xfrm>
              <a:prstGeom prst="rect">
                <a:avLst/>
              </a:prstGeom>
              <a:blipFill>
                <a:blip r:embed="rId20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9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26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26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2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22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2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22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22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2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2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22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26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226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2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26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26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22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22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222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222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2676" grpId="0"/>
      <p:bldP spid="1222678" grpId="0"/>
      <p:bldP spid="44050" grpId="0"/>
      <p:bldP spid="1222683" grpId="0"/>
      <p:bldP spid="1222686" grpId="0"/>
      <p:bldP spid="1222688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-1219200" y="65963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sp>
        <p:nvSpPr>
          <p:cNvPr id="1223684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5282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）泊松分布</a:t>
            </a:r>
          </a:p>
        </p:txBody>
      </p:sp>
      <p:graphicFrame>
        <p:nvGraphicFramePr>
          <p:cNvPr id="45061" name="Object 21"/>
          <p:cNvGraphicFramePr>
            <a:graphicFrameLocks noChangeAspect="1"/>
          </p:cNvGraphicFramePr>
          <p:nvPr/>
        </p:nvGraphicFramePr>
        <p:xfrm>
          <a:off x="8763001" y="1600201"/>
          <a:ext cx="137477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7" name="公式" r:id="rId4" imgW="1256755" imgH="317362" progId="Equation.3">
                  <p:embed/>
                </p:oleObj>
              </mc:Choice>
              <mc:Fallback>
                <p:oleObj name="公式" r:id="rId4" imgW="1256755" imgH="317362" progId="Equation.3">
                  <p:embed/>
                  <p:pic>
                    <p:nvPicPr>
                      <p:cNvPr id="450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1" y="1600201"/>
                        <a:ext cx="1374775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22"/>
          <p:cNvGraphicFramePr>
            <a:graphicFrameLocks noChangeAspect="1"/>
          </p:cNvGraphicFramePr>
          <p:nvPr/>
        </p:nvGraphicFramePr>
        <p:xfrm>
          <a:off x="3048000" y="1371600"/>
          <a:ext cx="49657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8" name="公式" r:id="rId6" imgW="4965700" imgH="863600" progId="Equation.3">
                  <p:embed/>
                </p:oleObj>
              </mc:Choice>
              <mc:Fallback>
                <p:oleObj name="公式" r:id="rId6" imgW="4965700" imgH="863600" progId="Equation.3">
                  <p:embed/>
                  <p:pic>
                    <p:nvPicPr>
                      <p:cNvPr id="4506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371600"/>
                        <a:ext cx="49657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3703" name="Group 23"/>
          <p:cNvGrpSpPr>
            <a:grpSpLocks/>
          </p:cNvGrpSpPr>
          <p:nvPr/>
        </p:nvGrpSpPr>
        <p:grpSpPr bwMode="auto">
          <a:xfrm>
            <a:off x="4648201" y="685803"/>
            <a:ext cx="4600575" cy="523876"/>
            <a:chOff x="3120" y="2160"/>
            <a:chExt cx="2898" cy="330"/>
          </a:xfrm>
        </p:grpSpPr>
        <p:sp>
          <p:nvSpPr>
            <p:cNvPr id="45076" name="Rectangle 24"/>
            <p:cNvSpPr>
              <a:spLocks noChangeArrowheads="1"/>
            </p:cNvSpPr>
            <p:nvPr/>
          </p:nvSpPr>
          <p:spPr bwMode="auto">
            <a:xfrm>
              <a:off x="3120" y="2160"/>
              <a:ext cx="2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参数为    泊松分布分布律为 </a:t>
              </a:r>
            </a:p>
          </p:txBody>
        </p:sp>
        <p:graphicFrame>
          <p:nvGraphicFramePr>
            <p:cNvPr id="45077" name="Object 25"/>
            <p:cNvGraphicFramePr>
              <a:graphicFrameLocks noChangeAspect="1"/>
            </p:cNvGraphicFramePr>
            <p:nvPr/>
          </p:nvGraphicFramePr>
          <p:xfrm>
            <a:off x="3888" y="2256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9" name="公式" r:id="rId8" imgW="266353" imgH="317087" progId="Equation.3">
                    <p:embed/>
                  </p:oleObj>
                </mc:Choice>
                <mc:Fallback>
                  <p:oleObj name="公式" r:id="rId8" imgW="266353" imgH="317087" progId="Equation.3">
                    <p:embed/>
                    <p:pic>
                      <p:nvPicPr>
                        <p:cNvPr id="45077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256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4" name="Text Box 26"/>
          <p:cNvSpPr txBox="1">
            <a:spLocks noChangeArrowheads="1"/>
          </p:cNvSpPr>
          <p:nvPr/>
        </p:nvSpPr>
        <p:spPr bwMode="auto">
          <a:xfrm>
            <a:off x="1905001" y="2286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3709" name="Object 29"/>
          <p:cNvGraphicFramePr>
            <a:graphicFrameLocks noChangeAspect="1"/>
          </p:cNvGraphicFramePr>
          <p:nvPr/>
        </p:nvGraphicFramePr>
        <p:xfrm>
          <a:off x="2971800" y="2286001"/>
          <a:ext cx="11239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0" name="公式" r:id="rId10" imgW="1028700" imgH="457200" progId="Equation.3">
                  <p:embed/>
                </p:oleObj>
              </mc:Choice>
              <mc:Fallback>
                <p:oleObj name="公式" r:id="rId10" imgW="1028700" imgH="457200" progId="Equation.3">
                  <p:embed/>
                  <p:pic>
                    <p:nvPicPr>
                      <p:cNvPr id="122370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286001"/>
                        <a:ext cx="112395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0" name="Object 30"/>
          <p:cNvGraphicFramePr>
            <a:graphicFrameLocks noChangeAspect="1"/>
          </p:cNvGraphicFramePr>
          <p:nvPr/>
        </p:nvGraphicFramePr>
        <p:xfrm>
          <a:off x="4191000" y="2819400"/>
          <a:ext cx="48339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1" name="公式" r:id="rId12" imgW="4000500" imgH="939800" progId="Equation.3">
                  <p:embed/>
                </p:oleObj>
              </mc:Choice>
              <mc:Fallback>
                <p:oleObj name="公式" r:id="rId12" imgW="4000500" imgH="939800" progId="Equation.3">
                  <p:embed/>
                  <p:pic>
                    <p:nvPicPr>
                      <p:cNvPr id="122371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819400"/>
                        <a:ext cx="48339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1" name="Object 31"/>
          <p:cNvGraphicFramePr>
            <a:graphicFrameLocks noChangeAspect="1"/>
          </p:cNvGraphicFramePr>
          <p:nvPr/>
        </p:nvGraphicFramePr>
        <p:xfrm>
          <a:off x="4191000" y="2362200"/>
          <a:ext cx="2895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2" name="公式" r:id="rId14" imgW="2819400" imgH="393700" progId="Equation.3">
                  <p:embed/>
                </p:oleObj>
              </mc:Choice>
              <mc:Fallback>
                <p:oleObj name="公式" r:id="rId14" imgW="2819400" imgH="393700" progId="Equation.3">
                  <p:embed/>
                  <p:pic>
                    <p:nvPicPr>
                      <p:cNvPr id="1223711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2895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2" name="Object 32"/>
          <p:cNvGraphicFramePr>
            <a:graphicFrameLocks noChangeAspect="1"/>
          </p:cNvGraphicFramePr>
          <p:nvPr/>
        </p:nvGraphicFramePr>
        <p:xfrm>
          <a:off x="7162800" y="2362200"/>
          <a:ext cx="33528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3" name="公式" r:id="rId16" imgW="3352800" imgH="393700" progId="Equation.3">
                  <p:embed/>
                </p:oleObj>
              </mc:Choice>
              <mc:Fallback>
                <p:oleObj name="公式" r:id="rId16" imgW="3352800" imgH="393700" progId="Equation.3">
                  <p:embed/>
                  <p:pic>
                    <p:nvPicPr>
                      <p:cNvPr id="1223712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362200"/>
                        <a:ext cx="33528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3" name="Object 33"/>
          <p:cNvGraphicFramePr>
            <a:graphicFrameLocks noChangeAspect="1"/>
          </p:cNvGraphicFramePr>
          <p:nvPr/>
        </p:nvGraphicFramePr>
        <p:xfrm>
          <a:off x="4191000" y="3962400"/>
          <a:ext cx="3581400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4" name="公式" r:id="rId18" imgW="3136900" imgH="939800" progId="Equation.3">
                  <p:embed/>
                </p:oleObj>
              </mc:Choice>
              <mc:Fallback>
                <p:oleObj name="公式" r:id="rId18" imgW="3136900" imgH="939800" progId="Equation.3">
                  <p:embed/>
                  <p:pic>
                    <p:nvPicPr>
                      <p:cNvPr id="122371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962400"/>
                        <a:ext cx="3581400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4" name="Object 34"/>
          <p:cNvGraphicFramePr>
            <a:graphicFrameLocks noChangeAspect="1"/>
          </p:cNvGraphicFramePr>
          <p:nvPr/>
        </p:nvGraphicFramePr>
        <p:xfrm>
          <a:off x="7772400" y="4267201"/>
          <a:ext cx="2438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公式" r:id="rId20" imgW="2159000" imgH="381000" progId="Equation.3">
                  <p:embed/>
                </p:oleObj>
              </mc:Choice>
              <mc:Fallback>
                <p:oleObj name="公式" r:id="rId20" imgW="2159000" imgH="381000" progId="Equation.3">
                  <p:embed/>
                  <p:pic>
                    <p:nvPicPr>
                      <p:cNvPr id="122371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67201"/>
                        <a:ext cx="2438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5" name="Object 35"/>
          <p:cNvGraphicFramePr>
            <a:graphicFrameLocks noChangeAspect="1"/>
          </p:cNvGraphicFramePr>
          <p:nvPr/>
        </p:nvGraphicFramePr>
        <p:xfrm>
          <a:off x="4191001" y="4953000"/>
          <a:ext cx="1597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公式" r:id="rId22" imgW="1320800" imgH="457200" progId="Equation.3">
                  <p:embed/>
                </p:oleObj>
              </mc:Choice>
              <mc:Fallback>
                <p:oleObj name="公式" r:id="rId22" imgW="1320800" imgH="457200" progId="Equation.3">
                  <p:embed/>
                  <p:pic>
                    <p:nvPicPr>
                      <p:cNvPr id="122371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1" y="4953000"/>
                        <a:ext cx="15970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716" name="Text Box 36"/>
          <p:cNvSpPr txBox="1">
            <a:spLocks noChangeArrowheads="1"/>
          </p:cNvSpPr>
          <p:nvPr/>
        </p:nvSpPr>
        <p:spPr bwMode="auto">
          <a:xfrm>
            <a:off x="2133600" y="52578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从而有 </a:t>
            </a:r>
          </a:p>
        </p:txBody>
      </p:sp>
      <p:graphicFrame>
        <p:nvGraphicFramePr>
          <p:cNvPr id="1223717" name="Object 37"/>
          <p:cNvGraphicFramePr>
            <a:graphicFrameLocks noChangeAspect="1"/>
          </p:cNvGraphicFramePr>
          <p:nvPr/>
        </p:nvGraphicFramePr>
        <p:xfrm>
          <a:off x="2590800" y="5867400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公式" r:id="rId24" imgW="3724163" imgH="447787" progId="Equation.3">
                  <p:embed/>
                </p:oleObj>
              </mc:Choice>
              <mc:Fallback>
                <p:oleObj name="公式" r:id="rId24" imgW="3724163" imgH="447787" progId="Equation.3">
                  <p:embed/>
                  <p:pic>
                    <p:nvPicPr>
                      <p:cNvPr id="1223717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867400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8" name="Object 38"/>
          <p:cNvGraphicFramePr>
            <a:graphicFrameLocks noChangeAspect="1"/>
          </p:cNvGraphicFramePr>
          <p:nvPr/>
        </p:nvGraphicFramePr>
        <p:xfrm>
          <a:off x="6629400" y="5867400"/>
          <a:ext cx="19192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公式" r:id="rId26" imgW="1819387" imgH="371475" progId="Equation.3">
                  <p:embed/>
                </p:oleObj>
              </mc:Choice>
              <mc:Fallback>
                <p:oleObj name="公式" r:id="rId26" imgW="1819387" imgH="371475" progId="Equation.3">
                  <p:embed/>
                  <p:pic>
                    <p:nvPicPr>
                      <p:cNvPr id="1223718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867400"/>
                        <a:ext cx="19192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3719" name="Object 39"/>
          <p:cNvGraphicFramePr>
            <a:graphicFrameLocks noChangeAspect="1"/>
          </p:cNvGraphicFramePr>
          <p:nvPr/>
        </p:nvGraphicFramePr>
        <p:xfrm>
          <a:off x="8610600" y="5943600"/>
          <a:ext cx="6667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公式" r:id="rId28" imgW="628650" imgH="304912" progId="Equation.3">
                  <p:embed/>
                </p:oleObj>
              </mc:Choice>
              <mc:Fallback>
                <p:oleObj name="公式" r:id="rId28" imgW="628650" imgH="304912" progId="Equation.3">
                  <p:embed/>
                  <p:pic>
                    <p:nvPicPr>
                      <p:cNvPr id="1223719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5943600"/>
                        <a:ext cx="66675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21211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3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3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3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3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23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23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23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223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2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2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2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2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3684" grpId="0"/>
      <p:bldP spid="12237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sp>
        <p:nvSpPr>
          <p:cNvPr id="1224710" name="Text Box 6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）均匀分布 </a:t>
            </a:r>
          </a:p>
        </p:txBody>
      </p:sp>
      <p:grpSp>
        <p:nvGrpSpPr>
          <p:cNvPr id="1224711" name="Group 7"/>
          <p:cNvGrpSpPr>
            <a:grpSpLocks/>
          </p:cNvGrpSpPr>
          <p:nvPr/>
        </p:nvGrpSpPr>
        <p:grpSpPr bwMode="auto">
          <a:xfrm>
            <a:off x="2590800" y="1295403"/>
            <a:ext cx="7813676" cy="523876"/>
            <a:chOff x="720" y="1824"/>
            <a:chExt cx="4922" cy="330"/>
          </a:xfrm>
        </p:grpSpPr>
        <p:sp>
          <p:nvSpPr>
            <p:cNvPr id="46096" name="Rectangle 8"/>
            <p:cNvSpPr>
              <a:spLocks noChangeArrowheads="1"/>
            </p:cNvSpPr>
            <p:nvPr/>
          </p:nvSpPr>
          <p:spPr bwMode="auto">
            <a:xfrm>
              <a:off x="720" y="1824"/>
              <a:ext cx="49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zh-CN" altLang="en-US"/>
                <a:t>服从         上的均匀分布，其密度为 </a:t>
              </a:r>
            </a:p>
          </p:txBody>
        </p:sp>
        <p:graphicFrame>
          <p:nvGraphicFramePr>
            <p:cNvPr id="46097" name="Object 9"/>
            <p:cNvGraphicFramePr>
              <a:graphicFrameLocks noChangeAspect="1"/>
            </p:cNvGraphicFramePr>
            <p:nvPr/>
          </p:nvGraphicFramePr>
          <p:xfrm>
            <a:off x="2544" y="1872"/>
            <a:ext cx="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16" name="公式" r:id="rId4" imgW="723586" imgH="380835" progId="Equation.3">
                    <p:embed/>
                  </p:oleObj>
                </mc:Choice>
                <mc:Fallback>
                  <p:oleObj name="公式" r:id="rId4" imgW="723586" imgH="380835" progId="Equation.3">
                    <p:embed/>
                    <p:pic>
                      <p:nvPicPr>
                        <p:cNvPr id="4609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72"/>
                          <a:ext cx="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4714" name="Object 10"/>
          <p:cNvGraphicFramePr>
            <a:graphicFrameLocks noChangeAspect="1"/>
          </p:cNvGraphicFramePr>
          <p:nvPr/>
        </p:nvGraphicFramePr>
        <p:xfrm>
          <a:off x="3429000" y="1905001"/>
          <a:ext cx="39068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7" name="公式" r:id="rId6" imgW="3911600" imgH="1282700" progId="Equation.3">
                  <p:embed/>
                </p:oleObj>
              </mc:Choice>
              <mc:Fallback>
                <p:oleObj name="公式" r:id="rId6" imgW="3911600" imgH="1282700" progId="Equation.3">
                  <p:embed/>
                  <p:pic>
                    <p:nvPicPr>
                      <p:cNvPr id="12247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905001"/>
                        <a:ext cx="39068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15" name="Text Box 11"/>
          <p:cNvSpPr txBox="1">
            <a:spLocks noChangeArrowheads="1"/>
          </p:cNvSpPr>
          <p:nvPr/>
        </p:nvSpPr>
        <p:spPr bwMode="auto">
          <a:xfrm>
            <a:off x="2133601" y="3429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4716" name="Object 12"/>
          <p:cNvGraphicFramePr>
            <a:graphicFrameLocks noChangeAspect="1"/>
          </p:cNvGraphicFramePr>
          <p:nvPr/>
        </p:nvGraphicFramePr>
        <p:xfrm>
          <a:off x="3048000" y="3429000"/>
          <a:ext cx="335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8" name="公式" r:id="rId8" imgW="3343275" imgH="666638" progId="Equation.3">
                  <p:embed/>
                </p:oleObj>
              </mc:Choice>
              <mc:Fallback>
                <p:oleObj name="公式" r:id="rId8" imgW="3343275" imgH="666638" progId="Equation.3">
                  <p:embed/>
                  <p:pic>
                    <p:nvPicPr>
                      <p:cNvPr id="12247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429000"/>
                        <a:ext cx="3352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17" name="Object 13"/>
          <p:cNvGraphicFramePr>
            <a:graphicFrameLocks noChangeAspect="1"/>
          </p:cNvGraphicFramePr>
          <p:nvPr/>
        </p:nvGraphicFramePr>
        <p:xfrm>
          <a:off x="6477000" y="3276601"/>
          <a:ext cx="17272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9" name="公式" r:id="rId10" imgW="1727200" imgH="901700" progId="Equation.3">
                  <p:embed/>
                </p:oleObj>
              </mc:Choice>
              <mc:Fallback>
                <p:oleObj name="公式" r:id="rId10" imgW="1727200" imgH="901700" progId="Equation.3">
                  <p:embed/>
                  <p:pic>
                    <p:nvPicPr>
                      <p:cNvPr id="1224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276601"/>
                        <a:ext cx="17272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18" name="Object 14"/>
          <p:cNvGraphicFramePr>
            <a:graphicFrameLocks noChangeAspect="1"/>
          </p:cNvGraphicFramePr>
          <p:nvPr/>
        </p:nvGraphicFramePr>
        <p:xfrm>
          <a:off x="8229600" y="2286000"/>
          <a:ext cx="1790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0" name="公式" r:id="rId12" imgW="1790700" imgH="825500" progId="Equation.3">
                  <p:embed/>
                </p:oleObj>
              </mc:Choice>
              <mc:Fallback>
                <p:oleObj name="公式" r:id="rId12" imgW="1790700" imgH="825500" progId="Equation.3">
                  <p:embed/>
                  <p:pic>
                    <p:nvPicPr>
                      <p:cNvPr id="1224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86000"/>
                        <a:ext cx="1790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19" name="Object 15"/>
          <p:cNvGraphicFramePr>
            <a:graphicFrameLocks noChangeAspect="1"/>
          </p:cNvGraphicFramePr>
          <p:nvPr/>
        </p:nvGraphicFramePr>
        <p:xfrm>
          <a:off x="8229600" y="3276600"/>
          <a:ext cx="21717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1" name="公式" r:id="rId14" imgW="2171700" imgH="901700" progId="Equation.3">
                  <p:embed/>
                </p:oleObj>
              </mc:Choice>
              <mc:Fallback>
                <p:oleObj name="公式" r:id="rId14" imgW="2171700" imgH="901700" progId="Equation.3">
                  <p:embed/>
                  <p:pic>
                    <p:nvPicPr>
                      <p:cNvPr id="12247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276600"/>
                        <a:ext cx="21717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4720" name="Text Box 16"/>
          <p:cNvSpPr txBox="1">
            <a:spLocks noChangeArrowheads="1"/>
          </p:cNvSpPr>
          <p:nvPr/>
        </p:nvSpPr>
        <p:spPr bwMode="auto">
          <a:xfrm>
            <a:off x="2209800" y="41148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从而有 </a:t>
            </a:r>
          </a:p>
        </p:txBody>
      </p:sp>
      <p:graphicFrame>
        <p:nvGraphicFramePr>
          <p:cNvPr id="1224721" name="Object 17"/>
          <p:cNvGraphicFramePr>
            <a:graphicFrameLocks noChangeAspect="1"/>
          </p:cNvGraphicFramePr>
          <p:nvPr/>
        </p:nvGraphicFramePr>
        <p:xfrm>
          <a:off x="2743200" y="4724400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2" name="公式" r:id="rId16" imgW="3724163" imgH="447787" progId="Equation.3">
                  <p:embed/>
                </p:oleObj>
              </mc:Choice>
              <mc:Fallback>
                <p:oleObj name="公式" r:id="rId16" imgW="3724163" imgH="447787" progId="Equation.3">
                  <p:embed/>
                  <p:pic>
                    <p:nvPicPr>
                      <p:cNvPr id="12247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724400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22" name="Object 18"/>
          <p:cNvGraphicFramePr>
            <a:graphicFrameLocks noChangeAspect="1"/>
          </p:cNvGraphicFramePr>
          <p:nvPr/>
        </p:nvGraphicFramePr>
        <p:xfrm>
          <a:off x="3714750" y="5410200"/>
          <a:ext cx="20574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3" name="公式" r:id="rId18" imgW="2057400" imgH="901700" progId="Equation.3">
                  <p:embed/>
                </p:oleObj>
              </mc:Choice>
              <mc:Fallback>
                <p:oleObj name="公式" r:id="rId18" imgW="2057400" imgH="901700" progId="Equation.3">
                  <p:embed/>
                  <p:pic>
                    <p:nvPicPr>
                      <p:cNvPr id="12247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0" y="5410200"/>
                        <a:ext cx="2057400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23" name="Object 19"/>
          <p:cNvGraphicFramePr>
            <a:graphicFrameLocks noChangeAspect="1"/>
          </p:cNvGraphicFramePr>
          <p:nvPr/>
        </p:nvGraphicFramePr>
        <p:xfrm>
          <a:off x="5791200" y="5486400"/>
          <a:ext cx="14097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4" name="公式" r:id="rId20" imgW="1409700" imgH="825500" progId="Equation.3">
                  <p:embed/>
                </p:oleObj>
              </mc:Choice>
              <mc:Fallback>
                <p:oleObj name="公式" r:id="rId20" imgW="1409700" imgH="825500" progId="Equation.3">
                  <p:embed/>
                  <p:pic>
                    <p:nvPicPr>
                      <p:cNvPr id="1224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486400"/>
                        <a:ext cx="14097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4724" name="Object 20"/>
          <p:cNvGraphicFramePr>
            <a:graphicFrameLocks noChangeAspect="1"/>
          </p:cNvGraphicFramePr>
          <p:nvPr/>
        </p:nvGraphicFramePr>
        <p:xfrm>
          <a:off x="7239000" y="5486401"/>
          <a:ext cx="15621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5" name="公式" r:id="rId22" imgW="1562100" imgH="889000" progId="Equation.3">
                  <p:embed/>
                </p:oleObj>
              </mc:Choice>
              <mc:Fallback>
                <p:oleObj name="公式" r:id="rId22" imgW="1562100" imgH="889000" progId="Equation.3">
                  <p:embed/>
                  <p:pic>
                    <p:nvPicPr>
                      <p:cNvPr id="12247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86401"/>
                        <a:ext cx="15621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1145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4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4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4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24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4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24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24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224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24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24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4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4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224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24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24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224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24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24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4710" grpId="0"/>
      <p:bldP spid="1224715" grpId="0"/>
      <p:bldP spid="12247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sp>
        <p:nvSpPr>
          <p:cNvPr id="1226770" name="Text Box 18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（</a:t>
            </a:r>
            <a:r>
              <a:rPr lang="en-US" altLang="zh-CN"/>
              <a:t>5</a:t>
            </a:r>
            <a:r>
              <a:rPr lang="zh-CN" altLang="en-US"/>
              <a:t>）指数分布 </a:t>
            </a:r>
          </a:p>
        </p:txBody>
      </p:sp>
      <p:grpSp>
        <p:nvGrpSpPr>
          <p:cNvPr id="1226771" name="Group 19"/>
          <p:cNvGrpSpPr>
            <a:grpSpLocks/>
          </p:cNvGrpSpPr>
          <p:nvPr/>
        </p:nvGrpSpPr>
        <p:grpSpPr bwMode="auto">
          <a:xfrm>
            <a:off x="2690814" y="1219201"/>
            <a:ext cx="8085137" cy="523876"/>
            <a:chOff x="672" y="816"/>
            <a:chExt cx="5093" cy="330"/>
          </a:xfrm>
        </p:grpSpPr>
        <p:sp>
          <p:nvSpPr>
            <p:cNvPr id="47119" name="Rectangle 20"/>
            <p:cNvSpPr>
              <a:spLocks noChangeArrowheads="1"/>
            </p:cNvSpPr>
            <p:nvPr/>
          </p:nvSpPr>
          <p:spPr bwMode="auto">
            <a:xfrm>
              <a:off x="672" y="816"/>
              <a:ext cx="50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en-US" altLang="zh-CN" i="1"/>
                <a:t>X</a:t>
              </a:r>
              <a:r>
                <a:rPr lang="zh-CN" altLang="en-US"/>
                <a:t>服从参数为    的指数分布，其密度为 </a:t>
              </a:r>
            </a:p>
          </p:txBody>
        </p:sp>
        <p:graphicFrame>
          <p:nvGraphicFramePr>
            <p:cNvPr id="47120" name="Object 21"/>
            <p:cNvGraphicFramePr>
              <a:graphicFrameLocks noChangeAspect="1"/>
            </p:cNvGraphicFramePr>
            <p:nvPr/>
          </p:nvGraphicFramePr>
          <p:xfrm>
            <a:off x="3168" y="912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5" name="公式" r:id="rId4" imgW="266353" imgH="317087" progId="Equation.3">
                    <p:embed/>
                  </p:oleObj>
                </mc:Choice>
                <mc:Fallback>
                  <p:oleObj name="公式" r:id="rId4" imgW="266353" imgH="317087" progId="Equation.3">
                    <p:embed/>
                    <p:pic>
                      <p:nvPicPr>
                        <p:cNvPr id="4712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912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6774" name="Object 22"/>
          <p:cNvGraphicFramePr>
            <a:graphicFrameLocks noChangeAspect="1"/>
          </p:cNvGraphicFramePr>
          <p:nvPr/>
        </p:nvGraphicFramePr>
        <p:xfrm>
          <a:off x="3276600" y="1828800"/>
          <a:ext cx="3352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6" name="公式" r:id="rId6" imgW="3343275" imgH="990712" progId="Equation.3">
                  <p:embed/>
                </p:oleObj>
              </mc:Choice>
              <mc:Fallback>
                <p:oleObj name="公式" r:id="rId6" imgW="3343275" imgH="990712" progId="Equation.3">
                  <p:embed/>
                  <p:pic>
                    <p:nvPicPr>
                      <p:cNvPr id="122677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3352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75" name="Text Box 23"/>
          <p:cNvSpPr txBox="1">
            <a:spLocks noChangeArrowheads="1"/>
          </p:cNvSpPr>
          <p:nvPr/>
        </p:nvSpPr>
        <p:spPr bwMode="auto">
          <a:xfrm>
            <a:off x="2209801" y="32004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6776" name="Object 24"/>
          <p:cNvGraphicFramePr>
            <a:graphicFrameLocks noChangeAspect="1"/>
          </p:cNvGraphicFramePr>
          <p:nvPr/>
        </p:nvGraphicFramePr>
        <p:xfrm>
          <a:off x="3048000" y="3124200"/>
          <a:ext cx="3352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7" name="公式" r:id="rId8" imgW="3343275" imgH="666638" progId="Equation.3">
                  <p:embed/>
                </p:oleObj>
              </mc:Choice>
              <mc:Fallback>
                <p:oleObj name="公式" r:id="rId8" imgW="3343275" imgH="666638" progId="Equation.3">
                  <p:embed/>
                  <p:pic>
                    <p:nvPicPr>
                      <p:cNvPr id="122677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124200"/>
                        <a:ext cx="3352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77" name="Object 25"/>
          <p:cNvGraphicFramePr>
            <a:graphicFrameLocks noChangeAspect="1"/>
          </p:cNvGraphicFramePr>
          <p:nvPr/>
        </p:nvGraphicFramePr>
        <p:xfrm>
          <a:off x="6477000" y="3124200"/>
          <a:ext cx="23876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8" name="公式" r:id="rId10" imgW="2387600" imgH="673100" progId="Equation.3">
                  <p:embed/>
                </p:oleObj>
              </mc:Choice>
              <mc:Fallback>
                <p:oleObj name="公式" r:id="rId10" imgW="2387600" imgH="673100" progId="Equation.3">
                  <p:embed/>
                  <p:pic>
                    <p:nvPicPr>
                      <p:cNvPr id="122677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124200"/>
                        <a:ext cx="23876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81" name="Object 29"/>
          <p:cNvGraphicFramePr>
            <a:graphicFrameLocks noChangeAspect="1"/>
          </p:cNvGraphicFramePr>
          <p:nvPr/>
        </p:nvGraphicFramePr>
        <p:xfrm>
          <a:off x="8915400" y="30480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29" name="公式" r:id="rId12" imgW="799753" imgH="850531" progId="Equation.3">
                  <p:embed/>
                </p:oleObj>
              </mc:Choice>
              <mc:Fallback>
                <p:oleObj name="公式" r:id="rId12" imgW="799753" imgH="850531" progId="Equation.3">
                  <p:embed/>
                  <p:pic>
                    <p:nvPicPr>
                      <p:cNvPr id="122678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0480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82" name="Object 30"/>
          <p:cNvGraphicFramePr>
            <a:graphicFrameLocks noChangeAspect="1"/>
          </p:cNvGraphicFramePr>
          <p:nvPr/>
        </p:nvGraphicFramePr>
        <p:xfrm>
          <a:off x="7620000" y="1905000"/>
          <a:ext cx="1308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公式" r:id="rId14" imgW="1295288" imgH="828675" progId="Equation.3">
                  <p:embed/>
                </p:oleObj>
              </mc:Choice>
              <mc:Fallback>
                <p:oleObj name="公式" r:id="rId14" imgW="1295288" imgH="828675" progId="Equation.3">
                  <p:embed/>
                  <p:pic>
                    <p:nvPicPr>
                      <p:cNvPr id="122678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05000"/>
                        <a:ext cx="1308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6783" name="Text Box 31"/>
          <p:cNvSpPr txBox="1">
            <a:spLocks noChangeArrowheads="1"/>
          </p:cNvSpPr>
          <p:nvPr/>
        </p:nvSpPr>
        <p:spPr bwMode="auto">
          <a:xfrm>
            <a:off x="2286000" y="3886200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从而有 </a:t>
            </a:r>
          </a:p>
        </p:txBody>
      </p:sp>
      <p:graphicFrame>
        <p:nvGraphicFramePr>
          <p:cNvPr id="1226784" name="Object 32"/>
          <p:cNvGraphicFramePr>
            <a:graphicFrameLocks noChangeAspect="1"/>
          </p:cNvGraphicFramePr>
          <p:nvPr/>
        </p:nvGraphicFramePr>
        <p:xfrm>
          <a:off x="2819400" y="4495800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公式" r:id="rId16" imgW="3724163" imgH="447787" progId="Equation.3">
                  <p:embed/>
                </p:oleObj>
              </mc:Choice>
              <mc:Fallback>
                <p:oleObj name="公式" r:id="rId16" imgW="3724163" imgH="447787" progId="Equation.3">
                  <p:embed/>
                  <p:pic>
                    <p:nvPicPr>
                      <p:cNvPr id="12267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95800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85" name="Object 33"/>
          <p:cNvGraphicFramePr>
            <a:graphicFrameLocks noChangeAspect="1"/>
          </p:cNvGraphicFramePr>
          <p:nvPr/>
        </p:nvGraphicFramePr>
        <p:xfrm>
          <a:off x="6858000" y="4343400"/>
          <a:ext cx="16510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公式" r:id="rId18" imgW="1651000" imgH="850900" progId="Equation.3">
                  <p:embed/>
                </p:oleObj>
              </mc:Choice>
              <mc:Fallback>
                <p:oleObj name="公式" r:id="rId18" imgW="1651000" imgH="850900" progId="Equation.3">
                  <p:embed/>
                  <p:pic>
                    <p:nvPicPr>
                      <p:cNvPr id="122678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4343400"/>
                        <a:ext cx="16510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6786" name="Object 34"/>
          <p:cNvGraphicFramePr>
            <a:graphicFrameLocks noChangeAspect="1"/>
          </p:cNvGraphicFramePr>
          <p:nvPr/>
        </p:nvGraphicFramePr>
        <p:xfrm>
          <a:off x="8610600" y="4343400"/>
          <a:ext cx="80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3" name="公式" r:id="rId20" imgW="799753" imgH="850531" progId="Equation.3">
                  <p:embed/>
                </p:oleObj>
              </mc:Choice>
              <mc:Fallback>
                <p:oleObj name="公式" r:id="rId20" imgW="799753" imgH="850531" progId="Equation.3">
                  <p:embed/>
                  <p:pic>
                    <p:nvPicPr>
                      <p:cNvPr id="1226786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4343400"/>
                        <a:ext cx="80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296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6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6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6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6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2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2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6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6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26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2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2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267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267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2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2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6770" grpId="0"/>
      <p:bldP spid="1226775" grpId="0"/>
      <p:bldP spid="122678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2034" y="555172"/>
            <a:ext cx="33377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（</a:t>
            </a:r>
            <a:r>
              <a:rPr lang="en-US" altLang="zh-CN" dirty="0"/>
              <a:t>6</a:t>
            </a:r>
            <a:r>
              <a:rPr lang="zh-CN" altLang="en-US" dirty="0" smtClean="0"/>
              <a:t>）标准正态分布 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253460" y="1078392"/>
            <a:ext cx="17771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设随机变量</a:t>
            </a:r>
            <a:r>
              <a:rPr lang="zh-CN" altLang="en-US" sz="2400" b="1" i="1" dirty="0"/>
              <a:t> 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770926" y="1078391"/>
                <a:ext cx="18203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6" y="1078391"/>
                <a:ext cx="182030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591233" y="107839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其密度函数为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290589" y="1540055"/>
                <a:ext cx="3758914" cy="8888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589" y="1540055"/>
                <a:ext cx="3758914" cy="8888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341802" y="219812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于是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368398" y="2166956"/>
                <a:ext cx="5913350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zh-CN" altLang="en-US" sz="24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98" y="2166956"/>
                <a:ext cx="5913350" cy="9087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8047166" y="2390478"/>
                <a:ext cx="7542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66" y="2390478"/>
                <a:ext cx="75424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414464" y="2945674"/>
            <a:ext cx="1356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从而有 </a:t>
            </a:r>
          </a:p>
        </p:txBody>
      </p:sp>
      <p:graphicFrame>
        <p:nvGraphicFramePr>
          <p:cNvPr id="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816671"/>
              </p:ext>
            </p:extLst>
          </p:nvPr>
        </p:nvGraphicFramePr>
        <p:xfrm>
          <a:off x="1741911" y="3361555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公式" r:id="rId7" imgW="3724163" imgH="447787" progId="Equation.3">
                  <p:embed/>
                </p:oleObj>
              </mc:Choice>
              <mc:Fallback>
                <p:oleObj name="公式" r:id="rId7" imgW="3724163" imgH="447787" progId="Equation.3">
                  <p:embed/>
                  <p:pic>
                    <p:nvPicPr>
                      <p:cNvPr id="122678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911" y="3361555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477617" y="3182702"/>
                <a:ext cx="3323794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/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17" y="3182702"/>
                <a:ext cx="3323794" cy="9087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2770926" y="4269408"/>
                <a:ext cx="5479833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sSubSup>
                        <m:sSub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num>
                                    <m:den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sup>
                              </m:sSup>
                            </m:sup>
                          </m:s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26" y="4269408"/>
                <a:ext cx="5479833" cy="9087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823178" y="5565271"/>
                <a:ext cx="7686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178" y="5565271"/>
                <a:ext cx="76867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78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7780" name="Text Box 4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正态分布 </a:t>
            </a:r>
          </a:p>
        </p:txBody>
      </p:sp>
      <p:grpSp>
        <p:nvGrpSpPr>
          <p:cNvPr id="1227781" name="Group 5"/>
          <p:cNvGrpSpPr>
            <a:grpSpLocks/>
          </p:cNvGrpSpPr>
          <p:nvPr/>
        </p:nvGrpSpPr>
        <p:grpSpPr bwMode="auto">
          <a:xfrm>
            <a:off x="2590801" y="1295401"/>
            <a:ext cx="6035675" cy="523876"/>
            <a:chOff x="672" y="816"/>
            <a:chExt cx="3802" cy="330"/>
          </a:xfrm>
        </p:grpSpPr>
        <p:sp>
          <p:nvSpPr>
            <p:cNvPr id="48146" name="Rectangle 6"/>
            <p:cNvSpPr>
              <a:spLocks noChangeArrowheads="1"/>
            </p:cNvSpPr>
            <p:nvPr/>
          </p:nvSpPr>
          <p:spPr bwMode="auto">
            <a:xfrm>
              <a:off x="672" y="816"/>
              <a:ext cx="3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zh-CN" altLang="en-US" i="1"/>
                <a:t>                        </a:t>
              </a:r>
              <a:r>
                <a:rPr lang="zh-CN" altLang="en-US"/>
                <a:t>，其密度为 </a:t>
              </a:r>
            </a:p>
          </p:txBody>
        </p:sp>
        <p:graphicFrame>
          <p:nvGraphicFramePr>
            <p:cNvPr id="48147" name="Object 7"/>
            <p:cNvGraphicFramePr>
              <a:graphicFrameLocks noChangeAspect="1"/>
            </p:cNvGraphicFramePr>
            <p:nvPr/>
          </p:nvGraphicFramePr>
          <p:xfrm>
            <a:off x="1872" y="816"/>
            <a:ext cx="1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69" name="公式" r:id="rId4" imgW="2070100" imgH="482600" progId="Equation.3">
                    <p:embed/>
                  </p:oleObj>
                </mc:Choice>
                <mc:Fallback>
                  <p:oleObj name="公式" r:id="rId4" imgW="2070100" imgH="482600" progId="Equation.3">
                    <p:embed/>
                    <p:pic>
                      <p:nvPicPr>
                        <p:cNvPr id="48147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16"/>
                          <a:ext cx="1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7784" name="Object 8"/>
          <p:cNvGraphicFramePr>
            <a:graphicFrameLocks noChangeAspect="1"/>
          </p:cNvGraphicFramePr>
          <p:nvPr/>
        </p:nvGraphicFramePr>
        <p:xfrm>
          <a:off x="2895600" y="1828800"/>
          <a:ext cx="328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0" name="公式" r:id="rId6" imgW="3276712" imgH="1009538" progId="Equation.3">
                  <p:embed/>
                </p:oleObj>
              </mc:Choice>
              <mc:Fallback>
                <p:oleObj name="公式" r:id="rId6" imgW="3276712" imgH="1009538" progId="Equation.3">
                  <p:embed/>
                  <p:pic>
                    <p:nvPicPr>
                      <p:cNvPr id="12277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3289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9"/>
          <p:cNvGraphicFramePr>
            <a:graphicFrameLocks noChangeAspect="1"/>
          </p:cNvGraphicFramePr>
          <p:nvPr/>
        </p:nvGraphicFramePr>
        <p:xfrm>
          <a:off x="6553200" y="2362200"/>
          <a:ext cx="2209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1" name="公式" r:id="rId8" imgW="2057400" imgH="295163" progId="Equation.3">
                  <p:embed/>
                </p:oleObj>
              </mc:Choice>
              <mc:Fallback>
                <p:oleObj name="公式" r:id="rId8" imgW="2057400" imgH="295163" progId="Equation.3">
                  <p:embed/>
                  <p:pic>
                    <p:nvPicPr>
                      <p:cNvPr id="4813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209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7786" name="Text Box 10"/>
          <p:cNvSpPr txBox="1">
            <a:spLocks noChangeArrowheads="1"/>
          </p:cNvSpPr>
          <p:nvPr/>
        </p:nvSpPr>
        <p:spPr bwMode="auto">
          <a:xfrm>
            <a:off x="2209801" y="3048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27787" name="Object 11"/>
          <p:cNvGraphicFramePr>
            <a:graphicFrameLocks noChangeAspect="1"/>
          </p:cNvGraphicFramePr>
          <p:nvPr/>
        </p:nvGraphicFramePr>
        <p:xfrm>
          <a:off x="9067800" y="2286000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2" name="公式" r:id="rId10" imgW="1257300" imgH="362062" progId="Equation.3">
                  <p:embed/>
                </p:oleObj>
              </mc:Choice>
              <mc:Fallback>
                <p:oleObj name="公式" r:id="rId10" imgW="1257300" imgH="362062" progId="Equation.3">
                  <p:embed/>
                  <p:pic>
                    <p:nvPicPr>
                      <p:cNvPr id="12277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7800" y="2286000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21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dirty="0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graphicFrame>
        <p:nvGraphicFramePr>
          <p:cNvPr id="1227798" name="Object 22"/>
          <p:cNvGraphicFramePr>
            <a:graphicFrameLocks noChangeAspect="1"/>
          </p:cNvGraphicFramePr>
          <p:nvPr/>
        </p:nvGraphicFramePr>
        <p:xfrm>
          <a:off x="3276600" y="3048000"/>
          <a:ext cx="40513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3" name="公式" r:id="rId12" imgW="4038488" imgH="666638" progId="Equation.3">
                  <p:embed/>
                </p:oleObj>
              </mc:Choice>
              <mc:Fallback>
                <p:oleObj name="公式" r:id="rId12" imgW="4038488" imgH="666638" progId="Equation.3">
                  <p:embed/>
                  <p:pic>
                    <p:nvPicPr>
                      <p:cNvPr id="1227798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048000"/>
                        <a:ext cx="40513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7799" name="Object 23"/>
          <p:cNvGraphicFramePr>
            <a:graphicFrameLocks noChangeAspect="1"/>
          </p:cNvGraphicFramePr>
          <p:nvPr/>
        </p:nvGraphicFramePr>
        <p:xfrm>
          <a:off x="3810000" y="3810000"/>
          <a:ext cx="4381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4" name="公式" r:id="rId14" imgW="4371975" imgH="1009538" progId="Equation.3">
                  <p:embed/>
                </p:oleObj>
              </mc:Choice>
              <mc:Fallback>
                <p:oleObj name="公式" r:id="rId14" imgW="4371975" imgH="1009538" progId="Equation.3">
                  <p:embed/>
                  <p:pic>
                    <p:nvPicPr>
                      <p:cNvPr id="12277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10000"/>
                        <a:ext cx="4381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7801" name="Group 25"/>
          <p:cNvGrpSpPr>
            <a:grpSpLocks/>
          </p:cNvGrpSpPr>
          <p:nvPr/>
        </p:nvGrpSpPr>
        <p:grpSpPr bwMode="auto">
          <a:xfrm>
            <a:off x="8382000" y="3962400"/>
            <a:ext cx="1905000" cy="914400"/>
            <a:chOff x="3504" y="1968"/>
            <a:chExt cx="1584" cy="651"/>
          </a:xfrm>
        </p:grpSpPr>
        <p:graphicFrame>
          <p:nvGraphicFramePr>
            <p:cNvPr id="48143" name="Object 26"/>
            <p:cNvGraphicFramePr>
              <a:graphicFrameLocks noChangeAspect="1"/>
            </p:cNvGraphicFramePr>
            <p:nvPr/>
          </p:nvGraphicFramePr>
          <p:xfrm>
            <a:off x="3504" y="1968"/>
            <a:ext cx="1584" cy="6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5" name="公式" r:id="rId16" imgW="927100" imgH="419100" progId="Equation.3">
                    <p:embed/>
                  </p:oleObj>
                </mc:Choice>
                <mc:Fallback>
                  <p:oleObj name="公式" r:id="rId16" imgW="927100" imgH="419100" progId="Equation.3">
                    <p:embed/>
                    <p:pic>
                      <p:nvPicPr>
                        <p:cNvPr id="4814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968"/>
                          <a:ext cx="1584" cy="6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27"/>
            <p:cNvGraphicFramePr>
              <a:graphicFrameLocks noChangeAspect="1"/>
            </p:cNvGraphicFramePr>
            <p:nvPr/>
          </p:nvGraphicFramePr>
          <p:xfrm>
            <a:off x="4032" y="2064"/>
            <a:ext cx="84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76" name="公式" r:id="rId18" imgW="1346200" imgH="838200" progId="Equation.3">
                    <p:embed/>
                  </p:oleObj>
                </mc:Choice>
                <mc:Fallback>
                  <p:oleObj name="公式" r:id="rId18" imgW="1346200" imgH="838200" progId="Equation.3">
                    <p:embed/>
                    <p:pic>
                      <p:nvPicPr>
                        <p:cNvPr id="4814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064"/>
                          <a:ext cx="84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Text Box 28"/>
            <p:cNvSpPr txBox="1">
              <a:spLocks noChangeArrowheads="1"/>
            </p:cNvSpPr>
            <p:nvPr/>
          </p:nvSpPr>
          <p:spPr bwMode="auto">
            <a:xfrm>
              <a:off x="3695" y="2112"/>
              <a:ext cx="453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令</a:t>
              </a:r>
            </a:p>
          </p:txBody>
        </p:sp>
      </p:grpSp>
      <p:graphicFrame>
        <p:nvGraphicFramePr>
          <p:cNvPr id="1227807" name="Object 31"/>
          <p:cNvGraphicFramePr>
            <a:graphicFrameLocks noChangeAspect="1"/>
          </p:cNvGraphicFramePr>
          <p:nvPr/>
        </p:nvGraphicFramePr>
        <p:xfrm>
          <a:off x="3810001" y="6096000"/>
          <a:ext cx="957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7" name="公式" r:id="rId20" imgW="812447" imgH="406224" progId="Equation.3">
                  <p:embed/>
                </p:oleObj>
              </mc:Choice>
              <mc:Fallback>
                <p:oleObj name="公式" r:id="rId20" imgW="812447" imgH="406224" progId="Equation.3">
                  <p:embed/>
                  <p:pic>
                    <p:nvPicPr>
                      <p:cNvPr id="122780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6096000"/>
                        <a:ext cx="9572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351062" y="5109544"/>
                <a:ext cx="5433475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𝑡𝑑</m:t>
                              </m:r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type m:val="lin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 i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d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nary>
                            <m:naryPr>
                              <m:limLoc m:val="subSup"/>
                              <m:grow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zh-CN" altLang="en-US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62" y="5109544"/>
                <a:ext cx="5433475" cy="714683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3595161" y="5113840"/>
                <a:ext cx="2755901" cy="7103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zh-CN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1" y="5113840"/>
                <a:ext cx="2755901" cy="71038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34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77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7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27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77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7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7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77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2277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7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278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7780" grpId="0"/>
      <p:bldP spid="1227786" grpId="0"/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827" name="Text Box 3"/>
          <p:cNvSpPr txBox="1">
            <a:spLocks noChangeArrowheads="1"/>
          </p:cNvSpPr>
          <p:nvPr/>
        </p:nvSpPr>
        <p:spPr bwMode="auto">
          <a:xfrm>
            <a:off x="1981200" y="685800"/>
            <a:ext cx="2618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 smtClean="0"/>
              <a:t>（</a:t>
            </a:r>
            <a:r>
              <a:rPr lang="en-US" altLang="zh-CN" dirty="0"/>
              <a:t>7</a:t>
            </a:r>
            <a:r>
              <a:rPr lang="zh-CN" altLang="en-US" dirty="0" smtClean="0"/>
              <a:t>）</a:t>
            </a:r>
            <a:r>
              <a:rPr lang="zh-CN" altLang="en-US" dirty="0"/>
              <a:t>正态分布 </a:t>
            </a:r>
          </a:p>
        </p:txBody>
      </p:sp>
      <p:grpSp>
        <p:nvGrpSpPr>
          <p:cNvPr id="1229828" name="Group 4"/>
          <p:cNvGrpSpPr>
            <a:grpSpLocks/>
          </p:cNvGrpSpPr>
          <p:nvPr/>
        </p:nvGrpSpPr>
        <p:grpSpPr bwMode="auto">
          <a:xfrm>
            <a:off x="2590801" y="1295401"/>
            <a:ext cx="6035675" cy="523876"/>
            <a:chOff x="672" y="816"/>
            <a:chExt cx="3802" cy="330"/>
          </a:xfrm>
        </p:grpSpPr>
        <p:sp>
          <p:nvSpPr>
            <p:cNvPr id="49172" name="Rectangle 5"/>
            <p:cNvSpPr>
              <a:spLocks noChangeArrowheads="1"/>
            </p:cNvSpPr>
            <p:nvPr/>
          </p:nvSpPr>
          <p:spPr bwMode="auto">
            <a:xfrm>
              <a:off x="672" y="816"/>
              <a:ext cx="38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设随机变量</a:t>
              </a:r>
              <a:r>
                <a:rPr lang="zh-CN" altLang="en-US" i="1"/>
                <a:t>                        </a:t>
              </a:r>
              <a:r>
                <a:rPr lang="zh-CN" altLang="en-US"/>
                <a:t>，其密度为 </a:t>
              </a:r>
            </a:p>
          </p:txBody>
        </p:sp>
        <p:graphicFrame>
          <p:nvGraphicFramePr>
            <p:cNvPr id="49173" name="Object 6"/>
            <p:cNvGraphicFramePr>
              <a:graphicFrameLocks noChangeAspect="1"/>
            </p:cNvGraphicFramePr>
            <p:nvPr/>
          </p:nvGraphicFramePr>
          <p:xfrm>
            <a:off x="1872" y="816"/>
            <a:ext cx="1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2" name="公式" r:id="rId4" imgW="2070100" imgH="482600" progId="Equation.3">
                    <p:embed/>
                  </p:oleObj>
                </mc:Choice>
                <mc:Fallback>
                  <p:oleObj name="公式" r:id="rId4" imgW="2070100" imgH="482600" progId="Equation.3">
                    <p:embed/>
                    <p:pic>
                      <p:nvPicPr>
                        <p:cNvPr id="49173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816"/>
                          <a:ext cx="1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831" name="Object 7"/>
          <p:cNvGraphicFramePr>
            <a:graphicFrameLocks noChangeAspect="1"/>
          </p:cNvGraphicFramePr>
          <p:nvPr/>
        </p:nvGraphicFramePr>
        <p:xfrm>
          <a:off x="2895600" y="1828800"/>
          <a:ext cx="3289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3" name="公式" r:id="rId6" imgW="3276712" imgH="1009538" progId="Equation.3">
                  <p:embed/>
                </p:oleObj>
              </mc:Choice>
              <mc:Fallback>
                <p:oleObj name="公式" r:id="rId6" imgW="3276712" imgH="1009538" progId="Equation.3">
                  <p:embed/>
                  <p:pic>
                    <p:nvPicPr>
                      <p:cNvPr id="122983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828800"/>
                        <a:ext cx="3289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8"/>
          <p:cNvGraphicFramePr>
            <a:graphicFrameLocks noChangeAspect="1"/>
          </p:cNvGraphicFramePr>
          <p:nvPr/>
        </p:nvGraphicFramePr>
        <p:xfrm>
          <a:off x="6553200" y="2362200"/>
          <a:ext cx="2209800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4" name="公式" r:id="rId8" imgW="2057400" imgH="295163" progId="Equation.3">
                  <p:embed/>
                </p:oleObj>
              </mc:Choice>
              <mc:Fallback>
                <p:oleObj name="公式" r:id="rId8" imgW="2057400" imgH="295163" progId="Equation.3">
                  <p:embed/>
                  <p:pic>
                    <p:nvPicPr>
                      <p:cNvPr id="4915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62200"/>
                        <a:ext cx="2209800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33" name="Text Box 9"/>
          <p:cNvSpPr txBox="1">
            <a:spLocks noChangeArrowheads="1"/>
          </p:cNvSpPr>
          <p:nvPr/>
        </p:nvSpPr>
        <p:spPr bwMode="auto">
          <a:xfrm>
            <a:off x="2209801" y="30480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则有 </a:t>
            </a:r>
          </a:p>
        </p:txBody>
      </p:sp>
      <p:graphicFrame>
        <p:nvGraphicFramePr>
          <p:cNvPr id="1229834" name="Object 10"/>
          <p:cNvGraphicFramePr>
            <a:graphicFrameLocks noChangeAspect="1"/>
          </p:cNvGraphicFramePr>
          <p:nvPr/>
        </p:nvGraphicFramePr>
        <p:xfrm>
          <a:off x="3276600" y="3200400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公式" r:id="rId10" imgW="1257300" imgH="362062" progId="Equation.3">
                  <p:embed/>
                </p:oleObj>
              </mc:Choice>
              <mc:Fallback>
                <p:oleObj name="公式" r:id="rId10" imgW="1257300" imgH="362062" progId="Equation.3">
                  <p:embed/>
                  <p:pic>
                    <p:nvPicPr>
                      <p:cNvPr id="12298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200400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11"/>
          <p:cNvSpPr>
            <a:spLocks noChangeArrowheads="1"/>
          </p:cNvSpPr>
          <p:nvPr/>
        </p:nvSpPr>
        <p:spPr bwMode="auto">
          <a:xfrm>
            <a:off x="2438401" y="152401"/>
            <a:ext cx="3222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>
                <a:solidFill>
                  <a:srgbClr val="0033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常用分布的方差 </a:t>
            </a:r>
          </a:p>
        </p:txBody>
      </p:sp>
      <p:graphicFrame>
        <p:nvGraphicFramePr>
          <p:cNvPr id="1229836" name="Object 12"/>
          <p:cNvGraphicFramePr>
            <a:graphicFrameLocks noChangeAspect="1"/>
          </p:cNvGraphicFramePr>
          <p:nvPr/>
        </p:nvGraphicFramePr>
        <p:xfrm>
          <a:off x="4724400" y="3124200"/>
          <a:ext cx="144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公式" r:id="rId12" imgW="1438163" imgH="400050" progId="Equation.3">
                  <p:embed/>
                </p:oleObj>
              </mc:Choice>
              <mc:Fallback>
                <p:oleObj name="公式" r:id="rId12" imgW="1438163" imgH="400050" progId="Equation.3">
                  <p:embed/>
                  <p:pic>
                    <p:nvPicPr>
                      <p:cNvPr id="12298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124200"/>
                        <a:ext cx="144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44" name="Line 20"/>
          <p:cNvSpPr>
            <a:spLocks noChangeShapeType="1"/>
          </p:cNvSpPr>
          <p:nvPr/>
        </p:nvSpPr>
        <p:spPr bwMode="auto">
          <a:xfrm>
            <a:off x="1905000" y="3733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164" name="Group 28"/>
          <p:cNvGrpSpPr>
            <a:grpSpLocks/>
          </p:cNvGrpSpPr>
          <p:nvPr/>
        </p:nvGrpSpPr>
        <p:grpSpPr bwMode="auto">
          <a:xfrm>
            <a:off x="2333625" y="3959880"/>
            <a:ext cx="8105775" cy="519113"/>
            <a:chOff x="432" y="2544"/>
            <a:chExt cx="5106" cy="327"/>
          </a:xfrm>
        </p:grpSpPr>
        <p:sp>
          <p:nvSpPr>
            <p:cNvPr id="49169" name="Rectangle 23"/>
            <p:cNvSpPr>
              <a:spLocks noChangeArrowheads="1"/>
            </p:cNvSpPr>
            <p:nvPr/>
          </p:nvSpPr>
          <p:spPr bwMode="auto">
            <a:xfrm>
              <a:off x="432" y="2544"/>
              <a:ext cx="51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设随机变量 </a:t>
              </a:r>
              <a:r>
                <a:rPr lang="zh-CN" altLang="en-US" i="1" dirty="0"/>
                <a:t>                        </a:t>
              </a:r>
              <a:r>
                <a:rPr lang="zh-CN" altLang="en-US" dirty="0"/>
                <a:t>，                      ，且</a:t>
              </a:r>
              <a:r>
                <a:rPr lang="en-US" altLang="zh-CN" i="1" dirty="0"/>
                <a:t>X</a:t>
              </a:r>
              <a:r>
                <a:rPr lang="zh-CN" altLang="en-US" dirty="0"/>
                <a:t>与</a:t>
              </a:r>
              <a:r>
                <a:rPr lang="en-US" altLang="zh-CN" i="1" dirty="0"/>
                <a:t>Y </a:t>
              </a:r>
            </a:p>
          </p:txBody>
        </p:sp>
        <p:graphicFrame>
          <p:nvGraphicFramePr>
            <p:cNvPr id="49170" name="Object 24"/>
            <p:cNvGraphicFramePr>
              <a:graphicFrameLocks noChangeAspect="1"/>
            </p:cNvGraphicFramePr>
            <p:nvPr/>
          </p:nvGraphicFramePr>
          <p:xfrm>
            <a:off x="1632" y="2544"/>
            <a:ext cx="136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7" name="公式" r:id="rId14" imgW="2171700" imgH="482600" progId="Equation.3">
                    <p:embed/>
                  </p:oleObj>
                </mc:Choice>
                <mc:Fallback>
                  <p:oleObj name="公式" r:id="rId14" imgW="2171700" imgH="482600" progId="Equation.3">
                    <p:embed/>
                    <p:pic>
                      <p:nvPicPr>
                        <p:cNvPr id="4917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544"/>
                          <a:ext cx="136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1" name="Object 25"/>
            <p:cNvGraphicFramePr>
              <a:graphicFrameLocks noChangeAspect="1"/>
            </p:cNvGraphicFramePr>
            <p:nvPr/>
          </p:nvGraphicFramePr>
          <p:xfrm>
            <a:off x="3120" y="2544"/>
            <a:ext cx="133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8" name="公式" r:id="rId16" imgW="2120900" imgH="482600" progId="Equation.3">
                    <p:embed/>
                  </p:oleObj>
                </mc:Choice>
                <mc:Fallback>
                  <p:oleObj name="公式" r:id="rId16" imgW="2120900" imgH="482600" progId="Equation.3">
                    <p:embed/>
                    <p:pic>
                      <p:nvPicPr>
                        <p:cNvPr id="4917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544"/>
                          <a:ext cx="133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850" name="Text Box 26"/>
          <p:cNvSpPr txBox="1">
            <a:spLocks noChangeArrowheads="1"/>
          </p:cNvSpPr>
          <p:nvPr/>
        </p:nvSpPr>
        <p:spPr bwMode="auto">
          <a:xfrm>
            <a:off x="1905000" y="4572000"/>
            <a:ext cx="27991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dirty="0"/>
              <a:t>相互独立，则有 </a:t>
            </a:r>
          </a:p>
        </p:txBody>
      </p:sp>
      <p:graphicFrame>
        <p:nvGraphicFramePr>
          <p:cNvPr id="1229853" name="Object 29"/>
          <p:cNvGraphicFramePr>
            <a:graphicFrameLocks noChangeAspect="1"/>
          </p:cNvGraphicFramePr>
          <p:nvPr/>
        </p:nvGraphicFramePr>
        <p:xfrm>
          <a:off x="2743201" y="5257800"/>
          <a:ext cx="20304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公式" r:id="rId18" imgW="1562100" imgH="317500" progId="Equation.3">
                  <p:embed/>
                </p:oleObj>
              </mc:Choice>
              <mc:Fallback>
                <p:oleObj name="公式" r:id="rId18" imgW="1562100" imgH="317500" progId="Equation.3">
                  <p:embed/>
                  <p:pic>
                    <p:nvPicPr>
                      <p:cNvPr id="12298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1" y="5257800"/>
                        <a:ext cx="20304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54" name="Object 30"/>
          <p:cNvGraphicFramePr>
            <a:graphicFrameLocks noChangeAspect="1"/>
          </p:cNvGraphicFramePr>
          <p:nvPr/>
        </p:nvGraphicFramePr>
        <p:xfrm>
          <a:off x="4800600" y="5181601"/>
          <a:ext cx="51816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公式" r:id="rId20" imgW="3987800" imgH="482600" progId="Equation.3">
                  <p:embed/>
                </p:oleObj>
              </mc:Choice>
              <mc:Fallback>
                <p:oleObj name="公式" r:id="rId20" imgW="3987800" imgH="482600" progId="Equation.3">
                  <p:embed/>
                  <p:pic>
                    <p:nvPicPr>
                      <p:cNvPr id="1229854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5181601"/>
                        <a:ext cx="5181600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55" name="Text Box 31"/>
          <p:cNvSpPr txBox="1">
            <a:spLocks noChangeArrowheads="1"/>
          </p:cNvSpPr>
          <p:nvPr/>
        </p:nvSpPr>
        <p:spPr bwMode="auto">
          <a:xfrm>
            <a:off x="1981200" y="5486400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0033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☆</a:t>
            </a:r>
          </a:p>
        </p:txBody>
      </p:sp>
    </p:spTree>
    <p:extLst>
      <p:ext uri="{BB962C8B-B14F-4D97-AF65-F5344CB8AC3E}">
        <p14:creationId xmlns:p14="http://schemas.microsoft.com/office/powerpoint/2010/main" val="2890734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2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2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29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29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29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29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29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229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229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2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2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2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22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2298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298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27" grpId="0"/>
      <p:bldP spid="1229833" grpId="0"/>
      <p:bldP spid="1229850" grpId="0"/>
      <p:bldP spid="12298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18288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0" name="Text Box 7"/>
          <p:cNvSpPr txBox="1">
            <a:spLocks noChangeArrowheads="1"/>
          </p:cNvSpPr>
          <p:nvPr/>
        </p:nvSpPr>
        <p:spPr bwMode="auto">
          <a:xfrm>
            <a:off x="1752600" y="304800"/>
            <a:ext cx="85344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服从参数为                          的二项分布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服从参数为            的泊松分布</a:t>
            </a:r>
            <a:r>
              <a:rPr lang="en-US" altLang="zh-CN">
                <a:solidFill>
                  <a:schemeClr val="bg1"/>
                </a:solidFill>
              </a:rPr>
              <a:t>,</a:t>
            </a:r>
            <a:r>
              <a:rPr lang="zh-CN" altLang="en-US">
                <a:solidFill>
                  <a:schemeClr val="bg1"/>
                </a:solidFill>
              </a:rPr>
              <a:t>且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</a:t>
            </a:r>
            <a:r>
              <a:rPr lang="en-US" altLang="zh-CN">
                <a:solidFill>
                  <a:schemeClr val="bg1"/>
                </a:solidFill>
              </a:rPr>
              <a:t>, </a:t>
            </a:r>
            <a:r>
              <a:rPr lang="zh-CN" altLang="en-US">
                <a:solidFill>
                  <a:schemeClr val="bg1"/>
                </a:solidFill>
              </a:rPr>
              <a:t>求</a:t>
            </a:r>
          </a:p>
        </p:txBody>
      </p:sp>
      <p:graphicFrame>
        <p:nvGraphicFramePr>
          <p:cNvPr id="50181" name="Object 8"/>
          <p:cNvGraphicFramePr>
            <a:graphicFrameLocks noChangeAspect="1"/>
          </p:cNvGraphicFramePr>
          <p:nvPr/>
        </p:nvGraphicFramePr>
        <p:xfrm>
          <a:off x="6248400" y="381000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name="公式" r:id="rId4" imgW="2266838" imgH="380888" progId="Equation.3">
                  <p:embed/>
                </p:oleObj>
              </mc:Choice>
              <mc:Fallback>
                <p:oleObj name="公式" r:id="rId4" imgW="2266838" imgH="380888" progId="Equation.3">
                  <p:embed/>
                  <p:pic>
                    <p:nvPicPr>
                      <p:cNvPr id="501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9"/>
          <p:cNvGraphicFramePr>
            <a:graphicFrameLocks noChangeAspect="1"/>
          </p:cNvGraphicFramePr>
          <p:nvPr/>
        </p:nvGraphicFramePr>
        <p:xfrm>
          <a:off x="4419600" y="838200"/>
          <a:ext cx="812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3" name="公式" r:id="rId6" imgW="800100" imgH="304912" progId="Equation.3">
                  <p:embed/>
                </p:oleObj>
              </mc:Choice>
              <mc:Fallback>
                <p:oleObj name="公式" r:id="rId6" imgW="800100" imgH="304912" progId="Equation.3">
                  <p:embed/>
                  <p:pic>
                    <p:nvPicPr>
                      <p:cNvPr id="5018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838200"/>
                        <a:ext cx="812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0"/>
          <p:cNvGraphicFramePr>
            <a:graphicFrameLocks noChangeAspect="1"/>
          </p:cNvGraphicFramePr>
          <p:nvPr/>
        </p:nvGraphicFramePr>
        <p:xfrm>
          <a:off x="2286000" y="1295400"/>
          <a:ext cx="190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4" name="公式" r:id="rId8" imgW="1895363" imgH="380888" progId="Equation.3">
                  <p:embed/>
                </p:oleObj>
              </mc:Choice>
              <mc:Fallback>
                <p:oleObj name="公式" r:id="rId8" imgW="1895363" imgH="380888" progId="Equation.3">
                  <p:embed/>
                  <p:pic>
                    <p:nvPicPr>
                      <p:cNvPr id="5018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190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49" name="Text Box 13"/>
          <p:cNvSpPr txBox="1">
            <a:spLocks noChangeArrowheads="1"/>
          </p:cNvSpPr>
          <p:nvPr/>
        </p:nvSpPr>
        <p:spPr bwMode="auto">
          <a:xfrm>
            <a:off x="1981201" y="2133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解： </a:t>
            </a:r>
          </a:p>
        </p:txBody>
      </p:sp>
      <p:sp>
        <p:nvSpPr>
          <p:cNvPr id="1063950" name="Text Box 14"/>
          <p:cNvSpPr txBox="1">
            <a:spLocks noChangeArrowheads="1"/>
          </p:cNvSpPr>
          <p:nvPr/>
        </p:nvSpPr>
        <p:spPr bwMode="auto">
          <a:xfrm>
            <a:off x="2133601" y="3810000"/>
            <a:ext cx="42418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于是，由方差的性质，有 </a:t>
            </a:r>
          </a:p>
        </p:txBody>
      </p:sp>
      <p:graphicFrame>
        <p:nvGraphicFramePr>
          <p:cNvPr id="1063951" name="Object 15"/>
          <p:cNvGraphicFramePr>
            <a:graphicFrameLocks noChangeAspect="1"/>
          </p:cNvGraphicFramePr>
          <p:nvPr/>
        </p:nvGraphicFramePr>
        <p:xfrm>
          <a:off x="2438400" y="457200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5" name="公式" r:id="rId10" imgW="1819387" imgH="380888" progId="Equation.3">
                  <p:embed/>
                </p:oleObj>
              </mc:Choice>
              <mc:Fallback>
                <p:oleObj name="公式" r:id="rId10" imgW="1819387" imgH="380888" progId="Equation.3">
                  <p:embed/>
                  <p:pic>
                    <p:nvPicPr>
                      <p:cNvPr id="10639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572000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52" name="Object 16"/>
          <p:cNvGraphicFramePr>
            <a:graphicFrameLocks noChangeAspect="1"/>
          </p:cNvGraphicFramePr>
          <p:nvPr/>
        </p:nvGraphicFramePr>
        <p:xfrm>
          <a:off x="4343400" y="4572000"/>
          <a:ext cx="2641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6" name="公式" r:id="rId12" imgW="2628900" imgH="380888" progId="Equation.3">
                  <p:embed/>
                </p:oleObj>
              </mc:Choice>
              <mc:Fallback>
                <p:oleObj name="公式" r:id="rId12" imgW="2628900" imgH="380888" progId="Equation.3">
                  <p:embed/>
                  <p:pic>
                    <p:nvPicPr>
                      <p:cNvPr id="106395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572000"/>
                        <a:ext cx="2641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3953" name="Text Box 17"/>
          <p:cNvSpPr txBox="1">
            <a:spLocks noChangeArrowheads="1"/>
          </p:cNvSpPr>
          <p:nvPr/>
        </p:nvSpPr>
        <p:spPr bwMode="auto">
          <a:xfrm>
            <a:off x="2819401" y="2133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因为 </a:t>
            </a:r>
          </a:p>
        </p:txBody>
      </p:sp>
      <p:graphicFrame>
        <p:nvGraphicFramePr>
          <p:cNvPr id="1063954" name="Object 18"/>
          <p:cNvGraphicFramePr>
            <a:graphicFrameLocks noChangeAspect="1"/>
          </p:cNvGraphicFramePr>
          <p:nvPr/>
        </p:nvGraphicFramePr>
        <p:xfrm>
          <a:off x="2819400" y="2743200"/>
          <a:ext cx="229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7" name="公式" r:id="rId14" imgW="2298700" imgH="393700" progId="Equation.3">
                  <p:embed/>
                </p:oleObj>
              </mc:Choice>
              <mc:Fallback>
                <p:oleObj name="公式" r:id="rId14" imgW="2298700" imgH="393700" progId="Equation.3">
                  <p:embed/>
                  <p:pic>
                    <p:nvPicPr>
                      <p:cNvPr id="106395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743200"/>
                        <a:ext cx="229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55" name="Object 19"/>
          <p:cNvGraphicFramePr>
            <a:graphicFrameLocks noChangeAspect="1"/>
          </p:cNvGraphicFramePr>
          <p:nvPr/>
        </p:nvGraphicFramePr>
        <p:xfrm>
          <a:off x="5105400" y="2743200"/>
          <a:ext cx="3009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8" name="公式" r:id="rId16" imgW="3009900" imgH="393700" progId="Equation.3">
                  <p:embed/>
                </p:oleObj>
              </mc:Choice>
              <mc:Fallback>
                <p:oleObj name="公式" r:id="rId16" imgW="3009900" imgH="393700" progId="Equation.3">
                  <p:embed/>
                  <p:pic>
                    <p:nvPicPr>
                      <p:cNvPr id="106395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743200"/>
                        <a:ext cx="3009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56" name="Object 20"/>
          <p:cNvGraphicFramePr>
            <a:graphicFrameLocks noChangeAspect="1"/>
          </p:cNvGraphicFramePr>
          <p:nvPr/>
        </p:nvGraphicFramePr>
        <p:xfrm>
          <a:off x="8153400" y="2743200"/>
          <a:ext cx="749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9" name="公式" r:id="rId18" imgW="749300" imgH="368300" progId="Equation.3">
                  <p:embed/>
                </p:oleObj>
              </mc:Choice>
              <mc:Fallback>
                <p:oleObj name="公式" r:id="rId18" imgW="749300" imgH="368300" progId="Equation.3">
                  <p:embed/>
                  <p:pic>
                    <p:nvPicPr>
                      <p:cNvPr id="1063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743200"/>
                        <a:ext cx="749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57" name="Object 21"/>
          <p:cNvGraphicFramePr>
            <a:graphicFrameLocks noChangeAspect="1"/>
          </p:cNvGraphicFramePr>
          <p:nvPr/>
        </p:nvGraphicFramePr>
        <p:xfrm>
          <a:off x="2819400" y="3352800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0" name="公式" r:id="rId20" imgW="1167893" imgH="317362" progId="Equation.3">
                  <p:embed/>
                </p:oleObj>
              </mc:Choice>
              <mc:Fallback>
                <p:oleObj name="公式" r:id="rId20" imgW="1167893" imgH="317362" progId="Equation.3">
                  <p:embed/>
                  <p:pic>
                    <p:nvPicPr>
                      <p:cNvPr id="1063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352800"/>
                        <a:ext cx="1168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59" name="Object 23"/>
          <p:cNvGraphicFramePr>
            <a:graphicFrameLocks noChangeAspect="1"/>
          </p:cNvGraphicFramePr>
          <p:nvPr/>
        </p:nvGraphicFramePr>
        <p:xfrm>
          <a:off x="4114800" y="3352800"/>
          <a:ext cx="596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1" name="公式" r:id="rId22" imgW="596900" imgH="368300" progId="Equation.3">
                  <p:embed/>
                </p:oleObj>
              </mc:Choice>
              <mc:Fallback>
                <p:oleObj name="公式" r:id="rId22" imgW="596900" imgH="368300" progId="Equation.3">
                  <p:embed/>
                  <p:pic>
                    <p:nvPicPr>
                      <p:cNvPr id="10639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352800"/>
                        <a:ext cx="596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60" name="Object 24"/>
          <p:cNvGraphicFramePr>
            <a:graphicFrameLocks noChangeAspect="1"/>
          </p:cNvGraphicFramePr>
          <p:nvPr/>
        </p:nvGraphicFramePr>
        <p:xfrm>
          <a:off x="4267200" y="5257800"/>
          <a:ext cx="209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2" name="公式" r:id="rId24" imgW="2094591" imgH="317362" progId="Equation.3">
                  <p:embed/>
                </p:oleObj>
              </mc:Choice>
              <mc:Fallback>
                <p:oleObj name="公式" r:id="rId24" imgW="2094591" imgH="317362" progId="Equation.3">
                  <p:embed/>
                  <p:pic>
                    <p:nvPicPr>
                      <p:cNvPr id="106396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2095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3961" name="Object 25"/>
          <p:cNvGraphicFramePr>
            <a:graphicFrameLocks noChangeAspect="1"/>
          </p:cNvGraphicFramePr>
          <p:nvPr/>
        </p:nvGraphicFramePr>
        <p:xfrm>
          <a:off x="4267200" y="5791200"/>
          <a:ext cx="762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3" name="公式" r:id="rId26" imgW="761669" imgH="317362" progId="Equation.3">
                  <p:embed/>
                </p:oleObj>
              </mc:Choice>
              <mc:Fallback>
                <p:oleObj name="公式" r:id="rId26" imgW="761669" imgH="317362" progId="Equation.3">
                  <p:embed/>
                  <p:pic>
                    <p:nvPicPr>
                      <p:cNvPr id="1063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762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3102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3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3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63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63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6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6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63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3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6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3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63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63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639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6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639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639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63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3949" grpId="0"/>
      <p:bldP spid="1063950" grpId="0"/>
      <p:bldP spid="10639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39826" y="762391"/>
                <a:ext cx="71176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问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题：若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相互独立，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6" y="762391"/>
                <a:ext cx="7117654" cy="461665"/>
              </a:xfrm>
              <a:prstGeom prst="rect">
                <a:avLst/>
              </a:prstGeom>
              <a:blipFill>
                <a:blip r:embed="rId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7167517" y="762391"/>
                <a:ext cx="421884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则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Z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−3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Y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服从什么分布？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517" y="762391"/>
                <a:ext cx="4218847" cy="46166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552100" y="1480848"/>
            <a:ext cx="428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设活塞的直径（以</a:t>
            </a:r>
            <a:r>
              <a:rPr lang="en-US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计）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450481" y="1438080"/>
                <a:ext cx="3225691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𝟒𝟎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𝟎𝟑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81" y="1438080"/>
                <a:ext cx="3225691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516218" y="1480848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气缸的直径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1189453" y="1985281"/>
                <a:ext cx="378193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𝟐𝟐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𝟓𝟎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𝟎𝟒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453" y="1985281"/>
                <a:ext cx="3781933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/>
          <p:cNvSpPr/>
          <p:nvPr/>
        </p:nvSpPr>
        <p:spPr>
          <a:xfrm>
            <a:off x="4842057" y="2032794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相互独立。任取一只活塞，任取一只气缸，</a:t>
            </a:r>
            <a:endParaRPr lang="zh-CN" altLang="en-US" sz="2400" b="1" dirty="0"/>
          </a:p>
        </p:txBody>
      </p:sp>
      <p:sp>
        <p:nvSpPr>
          <p:cNvPr id="26" name="矩形 25"/>
          <p:cNvSpPr/>
          <p:nvPr/>
        </p:nvSpPr>
        <p:spPr>
          <a:xfrm>
            <a:off x="1189453" y="2565220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求活塞能装入气缸的概率。</a:t>
            </a:r>
            <a:endParaRPr lang="zh-CN" altLang="zh-CN" sz="2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592110" y="3021018"/>
                <a:ext cx="5897897" cy="506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解</m:t>
                      </m:r>
                      <m:r>
                        <m:rPr>
                          <m:nor/>
                        </m:rPr>
                        <a:rPr lang="zh-CN" altLang="en-US" sz="2400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依题意需求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0" y="3021018"/>
                <a:ext cx="5897897" cy="5067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矩形 29"/>
          <p:cNvSpPr/>
          <p:nvPr/>
        </p:nvSpPr>
        <p:spPr>
          <a:xfrm>
            <a:off x="6490007" y="311129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2625456" y="3527760"/>
                <a:ext cx="384810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𝟎𝟎𝟐𝟓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456" y="3527760"/>
                <a:ext cx="384810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/>
          <p:cNvSpPr/>
          <p:nvPr/>
        </p:nvSpPr>
        <p:spPr>
          <a:xfrm>
            <a:off x="1189453" y="382348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故有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910344" y="4140190"/>
                <a:ext cx="37401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}=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344" y="4140190"/>
                <a:ext cx="3740126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3271354" y="4743055"/>
                <a:ext cx="5439374" cy="916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</m:d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𝟎𝟎𝟐𝟓</m:t>
                                  </m:r>
                                </m:e>
                              </m:rad>
                            </m:den>
                          </m:f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𝟎𝟎𝟐𝟓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354" y="4743055"/>
                <a:ext cx="5439374" cy="9161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/>
              <p:cNvSpPr/>
              <p:nvPr/>
            </p:nvSpPr>
            <p:spPr>
              <a:xfrm>
                <a:off x="3355046" y="5880679"/>
                <a:ext cx="4500399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𝟎𝟏</m:t>
                              </m:r>
                            </m:num>
                            <m:den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𝟎𝟓</m:t>
                              </m:r>
                            </m:den>
                          </m:f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𝜱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𝟗𝟕𝟕𝟐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046" y="5880679"/>
                <a:ext cx="4500399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5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9" grpId="0"/>
      <p:bldP spid="20" grpId="0"/>
      <p:bldP spid="23" grpId="0"/>
      <p:bldP spid="24" grpId="0"/>
      <p:bldP spid="25" grpId="0"/>
      <p:bldP spid="26" grpId="0"/>
      <p:bldP spid="29" grpId="0"/>
      <p:bldP spid="30" grpId="0"/>
      <p:bldP spid="31" grpId="0"/>
      <p:bldP spid="32" grpId="0"/>
      <p:bldP spid="33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/>
        </p:nvSpPr>
        <p:spPr bwMode="auto">
          <a:xfrm>
            <a:off x="3962400" y="2667000"/>
            <a:ext cx="411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76200" cmpd="tri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defRPr/>
            </a:pPr>
            <a:r>
              <a:rPr lang="zh-CN" altLang="en-US" sz="4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第二节 方 差</a:t>
            </a:r>
            <a:endParaRPr kumimoji="1" lang="zh-CN" altLang="en-US" sz="4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321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2168" y="82573"/>
            <a:ext cx="852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重要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不等式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称为</a:t>
            </a:r>
            <a:r>
              <a:rPr lang="zh-CN" altLang="en-US" sz="2800" b="1" kern="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切比雪夫（</a:t>
            </a:r>
            <a:r>
              <a:rPr lang="en-US" altLang="zh-CN" sz="2800" b="1" kern="100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Chebyshev</a:t>
            </a:r>
            <a:r>
              <a:rPr lang="en-US" altLang="zh-CN" sz="2800" b="1" kern="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kern="1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不等式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））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7078" y="710769"/>
            <a:ext cx="7819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数学期望</a:t>
            </a:r>
            <a:r>
              <a:rPr lang="zh-CN" altLang="en-US" sz="2800" b="1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、方差分别为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266847" y="726594"/>
                <a:ext cx="3053336" cy="532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𝑬𝑿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𝑫𝑿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p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847" y="726594"/>
                <a:ext cx="3053336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1201268" y="1354868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则对于任意正数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3754663" y="1310278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>
                          <a:latin typeface="Cambria Math" panose="02040503050406030204" pitchFamily="18" charset="0"/>
                        </a:rPr>
                        <m:t>𝜺</m:t>
                      </m:r>
                      <m:r>
                        <a:rPr lang="zh-CN" altLang="en-US" sz="32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663" y="1310278"/>
                <a:ext cx="58381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4251164" y="1384350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有不等式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3725517" y="1804083"/>
                <a:ext cx="3459922" cy="967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|≥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17" y="1804083"/>
                <a:ext cx="3459922" cy="967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1254167" y="2509177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或等价地有</a:t>
            </a:r>
            <a:endParaRPr lang="zh-CN" altLang="zh-CN" sz="2800" b="1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3647639" y="3055011"/>
                <a:ext cx="4235518" cy="9679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|&lt;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</m:d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p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zh-CN" altLang="en-US" sz="28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39" y="3055011"/>
                <a:ext cx="4235518" cy="9679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32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40" name="Text Box 4"/>
          <p:cNvSpPr txBox="1">
            <a:spLocks noChangeArrowheads="1"/>
          </p:cNvSpPr>
          <p:nvPr/>
        </p:nvSpPr>
        <p:spPr bwMode="auto">
          <a:xfrm>
            <a:off x="2438400" y="0"/>
            <a:ext cx="3398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1.</a:t>
            </a:r>
            <a:r>
              <a:rPr lang="zh-CN" altLang="en-US" sz="3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方差的定义  </a:t>
            </a:r>
          </a:p>
        </p:txBody>
      </p:sp>
      <p:sp>
        <p:nvSpPr>
          <p:cNvPr id="1038341" name="Text Box 5"/>
          <p:cNvSpPr txBox="1">
            <a:spLocks noChangeArrowheads="1"/>
          </p:cNvSpPr>
          <p:nvPr/>
        </p:nvSpPr>
        <p:spPr bwMode="auto">
          <a:xfrm>
            <a:off x="2514601" y="1092200"/>
            <a:ext cx="33986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为随机变量，若 </a:t>
            </a:r>
          </a:p>
        </p:txBody>
      </p:sp>
      <p:graphicFrame>
        <p:nvGraphicFramePr>
          <p:cNvPr id="1038344" name="Object 8"/>
          <p:cNvGraphicFramePr>
            <a:graphicFrameLocks noChangeAspect="1"/>
          </p:cNvGraphicFramePr>
          <p:nvPr/>
        </p:nvGraphicFramePr>
        <p:xfrm>
          <a:off x="3975100" y="1651000"/>
          <a:ext cx="209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公式" r:id="rId4" imgW="2095500" imgH="457200" progId="Equation.3">
                  <p:embed/>
                </p:oleObj>
              </mc:Choice>
              <mc:Fallback>
                <p:oleObj name="公式" r:id="rId4" imgW="2095500" imgH="457200" progId="Equation.3">
                  <p:embed/>
                  <p:pic>
                    <p:nvPicPr>
                      <p:cNvPr id="10383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1651000"/>
                        <a:ext cx="209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359" name="Group 23"/>
          <p:cNvGrpSpPr>
            <a:grpSpLocks/>
          </p:cNvGrpSpPr>
          <p:nvPr/>
        </p:nvGrpSpPr>
        <p:grpSpPr bwMode="auto">
          <a:xfrm>
            <a:off x="2286001" y="2133602"/>
            <a:ext cx="7446963" cy="523876"/>
            <a:chOff x="480" y="1344"/>
            <a:chExt cx="4691" cy="330"/>
          </a:xfrm>
        </p:grpSpPr>
        <p:sp>
          <p:nvSpPr>
            <p:cNvPr id="35858" name="Text Box 7"/>
            <p:cNvSpPr txBox="1">
              <a:spLocks noChangeArrowheads="1"/>
            </p:cNvSpPr>
            <p:nvPr/>
          </p:nvSpPr>
          <p:spPr bwMode="auto">
            <a:xfrm>
              <a:off x="480" y="1344"/>
              <a:ext cx="469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存在，称                         为随机变量</a:t>
              </a:r>
              <a:r>
                <a:rPr lang="en-US" altLang="zh-CN" i="1"/>
                <a:t>X</a:t>
              </a:r>
              <a:r>
                <a:rPr lang="zh-CN" altLang="en-US"/>
                <a:t>的</a:t>
              </a:r>
              <a:r>
                <a:rPr lang="zh-CN" altLang="en-US">
                  <a:solidFill>
                    <a:srgbClr val="0033CC"/>
                  </a:solidFill>
                </a:rPr>
                <a:t>方差</a:t>
              </a:r>
              <a:r>
                <a:rPr lang="zh-CN" altLang="en-US"/>
                <a:t>。 </a:t>
              </a:r>
            </a:p>
          </p:txBody>
        </p:sp>
        <p:graphicFrame>
          <p:nvGraphicFramePr>
            <p:cNvPr id="35859" name="Object 9"/>
            <p:cNvGraphicFramePr>
              <a:graphicFrameLocks noChangeAspect="1"/>
            </p:cNvGraphicFramePr>
            <p:nvPr/>
          </p:nvGraphicFramePr>
          <p:xfrm>
            <a:off x="1488" y="1344"/>
            <a:ext cx="13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" name="公式" r:id="rId6" imgW="2095500" imgH="457200" progId="Equation.3">
                    <p:embed/>
                  </p:oleObj>
                </mc:Choice>
                <mc:Fallback>
                  <p:oleObj name="公式" r:id="rId6" imgW="2095500" imgH="457200" progId="Equation.3">
                    <p:embed/>
                    <p:pic>
                      <p:nvPicPr>
                        <p:cNvPr id="35859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344"/>
                          <a:ext cx="13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8347" name="Text Box 11"/>
          <p:cNvSpPr txBox="1">
            <a:spLocks noChangeArrowheads="1"/>
          </p:cNvSpPr>
          <p:nvPr/>
        </p:nvSpPr>
        <p:spPr bwMode="auto">
          <a:xfrm>
            <a:off x="9220201" y="2133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记为 </a:t>
            </a:r>
          </a:p>
        </p:txBody>
      </p:sp>
      <p:graphicFrame>
        <p:nvGraphicFramePr>
          <p:cNvPr id="1038349" name="Object 13"/>
          <p:cNvGraphicFramePr>
            <a:graphicFrameLocks noChangeAspect="1"/>
          </p:cNvGraphicFramePr>
          <p:nvPr/>
        </p:nvGraphicFramePr>
        <p:xfrm>
          <a:off x="3924300" y="2806700"/>
          <a:ext cx="596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公式" r:id="rId8" imgW="596900" imgH="292100" progId="Equation.3">
                  <p:embed/>
                </p:oleObj>
              </mc:Choice>
              <mc:Fallback>
                <p:oleObj name="公式" r:id="rId8" imgW="596900" imgH="292100" progId="Equation.3">
                  <p:embed/>
                  <p:pic>
                    <p:nvPicPr>
                      <p:cNvPr id="103834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2806700"/>
                        <a:ext cx="596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50" name="Text Box 14"/>
          <p:cNvSpPr txBox="1">
            <a:spLocks noChangeArrowheads="1"/>
          </p:cNvSpPr>
          <p:nvPr/>
        </p:nvSpPr>
        <p:spPr bwMode="auto">
          <a:xfrm>
            <a:off x="4648200" y="2743201"/>
            <a:ext cx="565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或 </a:t>
            </a:r>
          </a:p>
        </p:txBody>
      </p:sp>
      <p:graphicFrame>
        <p:nvGraphicFramePr>
          <p:cNvPr id="1038351" name="Object 15"/>
          <p:cNvGraphicFramePr>
            <a:graphicFrameLocks noChangeAspect="1"/>
          </p:cNvGraphicFramePr>
          <p:nvPr/>
        </p:nvGraphicFramePr>
        <p:xfrm>
          <a:off x="5486400" y="279400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公式" r:id="rId10" imgW="1143000" imgH="393700" progId="Equation.3">
                  <p:embed/>
                </p:oleObj>
              </mc:Choice>
              <mc:Fallback>
                <p:oleObj name="公式" r:id="rId10" imgW="1143000" imgH="393700" progId="Equation.3">
                  <p:embed/>
                  <p:pic>
                    <p:nvPicPr>
                      <p:cNvPr id="103835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79400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52" name="Text Box 16"/>
          <p:cNvSpPr txBox="1">
            <a:spLocks noChangeArrowheads="1"/>
          </p:cNvSpPr>
          <p:nvPr/>
        </p:nvSpPr>
        <p:spPr bwMode="auto">
          <a:xfrm>
            <a:off x="2258570" y="3251200"/>
            <a:ext cx="6751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即  </a:t>
            </a:r>
          </a:p>
        </p:txBody>
      </p:sp>
      <p:graphicFrame>
        <p:nvGraphicFramePr>
          <p:cNvPr id="1038353" name="Object 17"/>
          <p:cNvGraphicFramePr>
            <a:graphicFrameLocks noChangeAspect="1"/>
          </p:cNvGraphicFramePr>
          <p:nvPr/>
        </p:nvGraphicFramePr>
        <p:xfrm>
          <a:off x="2768600" y="32512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12" imgW="3009788" imgH="447787" progId="Equation.3">
                  <p:embed/>
                </p:oleObj>
              </mc:Choice>
              <mc:Fallback>
                <p:oleObj name="公式" r:id="rId12" imgW="3009788" imgH="447787" progId="Equation.3">
                  <p:embed/>
                  <p:pic>
                    <p:nvPicPr>
                      <p:cNvPr id="10383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32512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8356" name="Group 20"/>
          <p:cNvGrpSpPr>
            <a:grpSpLocks/>
          </p:cNvGrpSpPr>
          <p:nvPr/>
        </p:nvGrpSpPr>
        <p:grpSpPr bwMode="auto">
          <a:xfrm>
            <a:off x="2513013" y="3886202"/>
            <a:ext cx="7251700" cy="461963"/>
            <a:chOff x="710" y="2778"/>
            <a:chExt cx="4568" cy="291"/>
          </a:xfrm>
        </p:grpSpPr>
        <p:sp>
          <p:nvSpPr>
            <p:cNvPr id="1038354" name="Text Box 18"/>
            <p:cNvSpPr txBox="1">
              <a:spLocks noChangeArrowheads="1"/>
            </p:cNvSpPr>
            <p:nvPr/>
          </p:nvSpPr>
          <p:spPr bwMode="auto">
            <a:xfrm>
              <a:off x="710" y="2778"/>
              <a:ext cx="456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          随机变量</a:t>
              </a:r>
              <a:r>
                <a:rPr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4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标准差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zh-CN" altLang="en-US" sz="24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方差根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r>
                <a:rPr lang="zh-CN" altLang="en-US" sz="2400" b="1">
                  <a:solidFill>
                    <a:srgbClr val="0033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均方差</a:t>
              </a:r>
              <a:r>
                <a:rPr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。 </a:t>
              </a:r>
            </a:p>
          </p:txBody>
        </p:sp>
        <p:graphicFrame>
          <p:nvGraphicFramePr>
            <p:cNvPr id="3585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9697983"/>
                </p:ext>
              </p:extLst>
            </p:nvPr>
          </p:nvGraphicFramePr>
          <p:xfrm>
            <a:off x="1135" y="2824"/>
            <a:ext cx="536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1" name="公式" r:id="rId14" imgW="850531" imgH="380835" progId="Equation.3">
                    <p:embed/>
                  </p:oleObj>
                </mc:Choice>
                <mc:Fallback>
                  <p:oleObj name="公式" r:id="rId14" imgW="850531" imgH="380835" progId="Equation.3">
                    <p:embed/>
                    <p:pic>
                      <p:nvPicPr>
                        <p:cNvPr id="3585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5" y="2824"/>
                          <a:ext cx="536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8357" name="Rectangle 21"/>
          <p:cNvSpPr>
            <a:spLocks noChangeArrowheads="1"/>
          </p:cNvSpPr>
          <p:nvPr/>
        </p:nvSpPr>
        <p:spPr bwMode="auto">
          <a:xfrm>
            <a:off x="2209800" y="5181600"/>
            <a:ext cx="8153400" cy="1311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400" dirty="0">
                <a:latin typeface="楷体_GB2312" pitchFamily="49" charset="-122"/>
              </a:rPr>
              <a:t>    </a:t>
            </a:r>
            <a:r>
              <a:rPr kumimoji="1" lang="zh-CN" altLang="en-US" sz="2400" dirty="0">
                <a:latin typeface="楷体_GB2312" pitchFamily="49" charset="-122"/>
              </a:rPr>
              <a:t>方差是一个常用来体现随机变量</a:t>
            </a:r>
            <a:r>
              <a:rPr kumimoji="1" lang="en-US" altLang="zh-CN" sz="2400" i="1" dirty="0"/>
              <a:t>X</a:t>
            </a:r>
            <a:r>
              <a:rPr kumimoji="1" lang="en-US" altLang="zh-CN" sz="2400" i="1" dirty="0">
                <a:ea typeface="宋体" panose="02010600030101010101" pitchFamily="2" charset="-122"/>
              </a:rPr>
              <a:t> </a:t>
            </a:r>
            <a:r>
              <a:rPr kumimoji="1" lang="zh-CN" altLang="en-US" sz="2400" dirty="0">
                <a:latin typeface="楷体_GB2312" pitchFamily="49" charset="-122"/>
              </a:rPr>
              <a:t>取值分散程度。方差越大，表示随机变量</a:t>
            </a:r>
            <a:r>
              <a:rPr kumimoji="1" lang="en-US" altLang="zh-CN" sz="2400" i="1" dirty="0">
                <a:ea typeface="宋体" panose="02010600030101010101" pitchFamily="2" charset="-122"/>
              </a:rPr>
              <a:t>X</a:t>
            </a:r>
            <a:r>
              <a:rPr kumimoji="1" lang="zh-CN" altLang="en-US" sz="2400" dirty="0"/>
              <a:t>的</a:t>
            </a:r>
            <a:r>
              <a:rPr kumimoji="1" lang="zh-CN" altLang="en-US" sz="2400" dirty="0">
                <a:latin typeface="楷体_GB2312" pitchFamily="49" charset="-122"/>
              </a:rPr>
              <a:t>取值分散程度越大</a:t>
            </a:r>
            <a:r>
              <a:rPr kumimoji="1" lang="en-US" altLang="zh-CN" sz="2400" dirty="0">
                <a:latin typeface="楷体_GB2312" pitchFamily="49" charset="-122"/>
              </a:rPr>
              <a:t>, </a:t>
            </a:r>
            <a:r>
              <a:rPr kumimoji="1" lang="zh-CN" altLang="en-US" sz="2400" dirty="0">
                <a:latin typeface="楷体_GB2312" pitchFamily="49" charset="-122"/>
              </a:rPr>
              <a:t>或者说方差越小</a:t>
            </a:r>
            <a:r>
              <a:rPr kumimoji="1" lang="en-US" altLang="zh-CN" sz="2400" dirty="0">
                <a:latin typeface="楷体_GB2312" pitchFamily="49" charset="-122"/>
              </a:rPr>
              <a:t>, </a:t>
            </a:r>
            <a:r>
              <a:rPr kumimoji="1" lang="zh-CN" altLang="en-US" sz="2400" dirty="0">
                <a:latin typeface="楷体_GB2312" pitchFamily="49" charset="-122"/>
              </a:rPr>
              <a:t>表示随机变量</a:t>
            </a:r>
            <a:r>
              <a:rPr kumimoji="1" lang="en-US" altLang="zh-CN" sz="2400" i="1" dirty="0">
                <a:ea typeface="宋体" panose="02010600030101010101" pitchFamily="2" charset="-122"/>
              </a:rPr>
              <a:t>X</a:t>
            </a:r>
            <a:r>
              <a:rPr kumimoji="1" lang="zh-CN" altLang="en-US" sz="2400" dirty="0">
                <a:latin typeface="楷体_GB2312" pitchFamily="49" charset="-122"/>
              </a:rPr>
              <a:t>的取值越集中。</a:t>
            </a:r>
          </a:p>
        </p:txBody>
      </p:sp>
      <p:sp>
        <p:nvSpPr>
          <p:cNvPr id="1038358" name="Rectangle 22"/>
          <p:cNvSpPr>
            <a:spLocks noChangeArrowheads="1"/>
          </p:cNvSpPr>
          <p:nvPr/>
        </p:nvSpPr>
        <p:spPr bwMode="auto">
          <a:xfrm>
            <a:off x="2057401" y="4572000"/>
            <a:ext cx="44878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1"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）方差的意义</a:t>
            </a:r>
          </a:p>
        </p:txBody>
      </p:sp>
      <p:sp>
        <p:nvSpPr>
          <p:cNvPr id="35855" name="Text Box 24"/>
          <p:cNvSpPr txBox="1">
            <a:spLocks noChangeArrowheads="1"/>
          </p:cNvSpPr>
          <p:nvPr/>
        </p:nvSpPr>
        <p:spPr bwMode="auto">
          <a:xfrm>
            <a:off x="1905001" y="685800"/>
            <a:ext cx="1806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（</a:t>
            </a:r>
            <a:r>
              <a:rPr lang="en-US" altLang="zh-CN">
                <a:solidFill>
                  <a:srgbClr val="0033CC"/>
                </a:solidFill>
              </a:rPr>
              <a:t>1</a:t>
            </a:r>
            <a:r>
              <a:rPr lang="zh-CN" altLang="en-US">
                <a:solidFill>
                  <a:srgbClr val="0033CC"/>
                </a:solidFill>
              </a:rPr>
              <a:t>）定义</a:t>
            </a:r>
          </a:p>
        </p:txBody>
      </p:sp>
    </p:spTree>
    <p:extLst>
      <p:ext uri="{BB962C8B-B14F-4D97-AF65-F5344CB8AC3E}">
        <p14:creationId xmlns:p14="http://schemas.microsoft.com/office/powerpoint/2010/main" val="33440789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8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38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3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03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38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8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38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38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8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38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38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3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38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3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41" grpId="0"/>
      <p:bldP spid="1038347" grpId="0"/>
      <p:bldP spid="1038350" grpId="0"/>
      <p:bldP spid="1038352" grpId="0"/>
      <p:bldP spid="1038357" grpId="0"/>
      <p:bldP spid="10383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8" name="Text Box 6"/>
          <p:cNvSpPr txBox="1">
            <a:spLocks noChangeArrowheads="1"/>
          </p:cNvSpPr>
          <p:nvPr/>
        </p:nvSpPr>
        <p:spPr bwMode="auto">
          <a:xfrm>
            <a:off x="1775759" y="91301"/>
            <a:ext cx="259558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）方差的计算 </a:t>
            </a:r>
          </a:p>
        </p:txBody>
      </p:sp>
      <p:sp>
        <p:nvSpPr>
          <p:cNvPr id="1042439" name="Text Box 7"/>
          <p:cNvSpPr txBox="1">
            <a:spLocks noChangeArrowheads="1"/>
          </p:cNvSpPr>
          <p:nvPr/>
        </p:nvSpPr>
        <p:spPr bwMode="auto">
          <a:xfrm>
            <a:off x="2070155" y="832817"/>
            <a:ext cx="20954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 离散型 </a:t>
            </a:r>
          </a:p>
        </p:txBody>
      </p:sp>
      <p:sp>
        <p:nvSpPr>
          <p:cNvPr id="1042440" name="Text Box 8"/>
          <p:cNvSpPr txBox="1">
            <a:spLocks noChangeArrowheads="1"/>
          </p:cNvSpPr>
          <p:nvPr/>
        </p:nvSpPr>
        <p:spPr bwMode="auto">
          <a:xfrm>
            <a:off x="2438401" y="1701800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设离散型随机变量</a:t>
            </a:r>
            <a:r>
              <a:rPr lang="en-US" altLang="zh-CN" i="1"/>
              <a:t>X</a:t>
            </a:r>
            <a:r>
              <a:rPr lang="zh-CN" altLang="en-US"/>
              <a:t>的分布律为  </a:t>
            </a:r>
          </a:p>
        </p:txBody>
      </p:sp>
      <p:graphicFrame>
        <p:nvGraphicFramePr>
          <p:cNvPr id="1042441" name="Object 9"/>
          <p:cNvGraphicFramePr>
            <a:graphicFrameLocks noChangeAspect="1"/>
          </p:cNvGraphicFramePr>
          <p:nvPr/>
        </p:nvGraphicFramePr>
        <p:xfrm>
          <a:off x="3054350" y="2260600"/>
          <a:ext cx="222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公式" r:id="rId4" imgW="2222500" imgH="431800" progId="Equation.3">
                  <p:embed/>
                </p:oleObj>
              </mc:Choice>
              <mc:Fallback>
                <p:oleObj name="公式" r:id="rId4" imgW="2222500" imgH="431800" progId="Equation.3">
                  <p:embed/>
                  <p:pic>
                    <p:nvPicPr>
                      <p:cNvPr id="10424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2260600"/>
                        <a:ext cx="222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42" name="Object 10"/>
          <p:cNvGraphicFramePr>
            <a:graphicFrameLocks noChangeAspect="1"/>
          </p:cNvGraphicFramePr>
          <p:nvPr/>
        </p:nvGraphicFramePr>
        <p:xfrm>
          <a:off x="5683250" y="2343150"/>
          <a:ext cx="163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公式" r:id="rId6" imgW="1638300" imgH="368300" progId="Equation.3">
                  <p:embed/>
                </p:oleObj>
              </mc:Choice>
              <mc:Fallback>
                <p:oleObj name="公式" r:id="rId6" imgW="1638300" imgH="368300" progId="Equation.3">
                  <p:embed/>
                  <p:pic>
                    <p:nvPicPr>
                      <p:cNvPr id="10424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343150"/>
                        <a:ext cx="163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3" name="Text Box 11"/>
          <p:cNvSpPr txBox="1">
            <a:spLocks noChangeArrowheads="1"/>
          </p:cNvSpPr>
          <p:nvPr/>
        </p:nvSpPr>
        <p:spPr bwMode="auto">
          <a:xfrm>
            <a:off x="2286000" y="2768600"/>
            <a:ext cx="885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则有 </a:t>
            </a:r>
          </a:p>
        </p:txBody>
      </p:sp>
      <p:graphicFrame>
        <p:nvGraphicFramePr>
          <p:cNvPr id="1042444" name="Object 12"/>
          <p:cNvGraphicFramePr>
            <a:graphicFrameLocks noChangeAspect="1"/>
          </p:cNvGraphicFramePr>
          <p:nvPr/>
        </p:nvGraphicFramePr>
        <p:xfrm>
          <a:off x="2844800" y="34036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公式" r:id="rId8" imgW="3009788" imgH="447787" progId="Equation.3">
                  <p:embed/>
                </p:oleObj>
              </mc:Choice>
              <mc:Fallback>
                <p:oleObj name="公式" r:id="rId8" imgW="3009788" imgH="447787" progId="Equation.3">
                  <p:embed/>
                  <p:pic>
                    <p:nvPicPr>
                      <p:cNvPr id="10424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4800" y="34036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45" name="Object 13"/>
          <p:cNvGraphicFramePr>
            <a:graphicFrameLocks noChangeAspect="1"/>
          </p:cNvGraphicFramePr>
          <p:nvPr/>
        </p:nvGraphicFramePr>
        <p:xfrm>
          <a:off x="6019800" y="3200400"/>
          <a:ext cx="2628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8" name="公式" r:id="rId10" imgW="2628900" imgH="876300" progId="Equation.3">
                  <p:embed/>
                </p:oleObj>
              </mc:Choice>
              <mc:Fallback>
                <p:oleObj name="公式" r:id="rId10" imgW="2628900" imgH="876300" progId="Equation.3">
                  <p:embed/>
                  <p:pic>
                    <p:nvPicPr>
                      <p:cNvPr id="10424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00400"/>
                        <a:ext cx="2628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46" name="Object 14"/>
          <p:cNvGraphicFramePr>
            <a:graphicFrameLocks noChangeAspect="1"/>
          </p:cNvGraphicFramePr>
          <p:nvPr/>
        </p:nvGraphicFramePr>
        <p:xfrm>
          <a:off x="7874000" y="0"/>
          <a:ext cx="27940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9" name="公式" r:id="rId12" imgW="2794000" imgH="812800" progId="Equation.3">
                  <p:embed/>
                </p:oleObj>
              </mc:Choice>
              <mc:Fallback>
                <p:oleObj name="公式" r:id="rId12" imgW="2794000" imgH="812800" progId="Equation.3">
                  <p:embed/>
                  <p:pic>
                    <p:nvPicPr>
                      <p:cNvPr id="1042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0"/>
                        <a:ext cx="2794000" cy="8128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8" name="Text Box 16"/>
          <p:cNvSpPr txBox="1">
            <a:spLocks noChangeArrowheads="1"/>
          </p:cNvSpPr>
          <p:nvPr/>
        </p:nvSpPr>
        <p:spPr bwMode="auto">
          <a:xfrm>
            <a:off x="2115839" y="4202978"/>
            <a:ext cx="2004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）连续型 </a:t>
            </a:r>
          </a:p>
        </p:txBody>
      </p:sp>
      <p:grpSp>
        <p:nvGrpSpPr>
          <p:cNvPr id="1042449" name="Group 17"/>
          <p:cNvGrpSpPr>
            <a:grpSpLocks/>
          </p:cNvGrpSpPr>
          <p:nvPr/>
        </p:nvGrpSpPr>
        <p:grpSpPr bwMode="auto">
          <a:xfrm>
            <a:off x="2667000" y="4749804"/>
            <a:ext cx="5771606" cy="523876"/>
            <a:chOff x="576" y="2944"/>
            <a:chExt cx="2934" cy="330"/>
          </a:xfrm>
        </p:grpSpPr>
        <p:sp>
          <p:nvSpPr>
            <p:cNvPr id="36881" name="Text Box 18"/>
            <p:cNvSpPr txBox="1">
              <a:spLocks noChangeArrowheads="1"/>
            </p:cNvSpPr>
            <p:nvPr/>
          </p:nvSpPr>
          <p:spPr bwMode="auto">
            <a:xfrm>
              <a:off x="576" y="2944"/>
              <a:ext cx="29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设随机变量</a:t>
              </a:r>
              <a:r>
                <a:rPr lang="en-US" altLang="zh-CN" i="1" dirty="0"/>
                <a:t>X</a:t>
              </a:r>
              <a:r>
                <a:rPr lang="zh-CN" altLang="en-US" dirty="0"/>
                <a:t>的密度为        </a:t>
              </a:r>
              <a:r>
                <a:rPr lang="en-US" altLang="zh-CN" dirty="0"/>
                <a:t>,  </a:t>
              </a:r>
            </a:p>
          </p:txBody>
        </p:sp>
        <p:graphicFrame>
          <p:nvGraphicFramePr>
            <p:cNvPr id="36882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7772106"/>
                </p:ext>
              </p:extLst>
            </p:nvPr>
          </p:nvGraphicFramePr>
          <p:xfrm>
            <a:off x="2314" y="3009"/>
            <a:ext cx="42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90" name="公式" r:id="rId14" imgW="672808" imgH="342751" progId="Equation.3">
                    <p:embed/>
                  </p:oleObj>
                </mc:Choice>
                <mc:Fallback>
                  <p:oleObj name="公式" r:id="rId14" imgW="672808" imgH="342751" progId="Equation.3">
                    <p:embed/>
                    <p:pic>
                      <p:nvPicPr>
                        <p:cNvPr id="36882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" y="3009"/>
                          <a:ext cx="42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2455" name="Text Box 23"/>
          <p:cNvSpPr txBox="1">
            <a:spLocks noChangeArrowheads="1"/>
          </p:cNvSpPr>
          <p:nvPr/>
        </p:nvSpPr>
        <p:spPr bwMode="auto">
          <a:xfrm>
            <a:off x="7104871" y="4418316"/>
            <a:ext cx="8678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则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有 </a:t>
            </a:r>
          </a:p>
        </p:txBody>
      </p:sp>
      <p:graphicFrame>
        <p:nvGraphicFramePr>
          <p:cNvPr id="1042456" name="Object 24"/>
          <p:cNvGraphicFramePr>
            <a:graphicFrameLocks noChangeAspect="1"/>
          </p:cNvGraphicFramePr>
          <p:nvPr/>
        </p:nvGraphicFramePr>
        <p:xfrm>
          <a:off x="7277100" y="914400"/>
          <a:ext cx="3390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" name="公式" r:id="rId16" imgW="3390900" imgH="596900" progId="Equation.3">
                  <p:embed/>
                </p:oleObj>
              </mc:Choice>
              <mc:Fallback>
                <p:oleObj name="公式" r:id="rId16" imgW="3390900" imgH="596900" progId="Equation.3">
                  <p:embed/>
                  <p:pic>
                    <p:nvPicPr>
                      <p:cNvPr id="1042456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914400"/>
                        <a:ext cx="3390900" cy="5969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9525">
                        <a:solidFill>
                          <a:srgbClr val="00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7" name="Object 25"/>
          <p:cNvGraphicFramePr>
            <a:graphicFrameLocks noChangeAspect="1"/>
          </p:cNvGraphicFramePr>
          <p:nvPr/>
        </p:nvGraphicFramePr>
        <p:xfrm>
          <a:off x="2921000" y="55372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2" name="公式" r:id="rId18" imgW="3009788" imgH="447787" progId="Equation.3">
                  <p:embed/>
                </p:oleObj>
              </mc:Choice>
              <mc:Fallback>
                <p:oleObj name="公式" r:id="rId18" imgW="3009788" imgH="447787" progId="Equation.3">
                  <p:embed/>
                  <p:pic>
                    <p:nvPicPr>
                      <p:cNvPr id="10424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5372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2458" name="Object 26"/>
          <p:cNvGraphicFramePr>
            <a:graphicFrameLocks noChangeAspect="1"/>
          </p:cNvGraphicFramePr>
          <p:nvPr/>
        </p:nvGraphicFramePr>
        <p:xfrm>
          <a:off x="6019800" y="5410200"/>
          <a:ext cx="3352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3" name="公式" r:id="rId20" imgW="3352800" imgH="647700" progId="Equation.3">
                  <p:embed/>
                </p:oleObj>
              </mc:Choice>
              <mc:Fallback>
                <p:oleObj name="公式" r:id="rId20" imgW="3352800" imgH="647700" progId="Equation.3">
                  <p:embed/>
                  <p:pic>
                    <p:nvPicPr>
                      <p:cNvPr id="10424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10200"/>
                        <a:ext cx="3352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99014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24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4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42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42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42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42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4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424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424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424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424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4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2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42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4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42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24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24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42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4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2439" grpId="0"/>
      <p:bldP spid="1042440" grpId="0"/>
      <p:bldP spid="1042443" grpId="0"/>
      <p:bldP spid="1042448" grpId="0"/>
      <p:bldP spid="10424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47" name="Object 7"/>
          <p:cNvGraphicFramePr>
            <a:graphicFrameLocks noChangeAspect="1"/>
          </p:cNvGraphicFramePr>
          <p:nvPr/>
        </p:nvGraphicFramePr>
        <p:xfrm>
          <a:off x="3352800" y="1371600"/>
          <a:ext cx="403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公式" r:id="rId4" imgW="3838463" imgH="447787" progId="Equation.3">
                  <p:embed/>
                </p:oleObj>
              </mc:Choice>
              <mc:Fallback>
                <p:oleObj name="公式" r:id="rId4" imgW="3838463" imgH="447787" progId="Equation.3">
                  <p:embed/>
                  <p:pic>
                    <p:nvPicPr>
                      <p:cNvPr id="10342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71600"/>
                        <a:ext cx="4038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48" name="Text Box 8"/>
          <p:cNvSpPr txBox="1">
            <a:spLocks noChangeArrowheads="1"/>
          </p:cNvSpPr>
          <p:nvPr/>
        </p:nvSpPr>
        <p:spPr bwMode="auto">
          <a:xfrm>
            <a:off x="2286001" y="2233613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dirty="0"/>
              <a:t>证明</a:t>
            </a:r>
          </a:p>
        </p:txBody>
      </p:sp>
      <p:graphicFrame>
        <p:nvGraphicFramePr>
          <p:cNvPr id="1034250" name="Object 10"/>
          <p:cNvGraphicFramePr>
            <a:graphicFrameLocks noChangeAspect="1"/>
          </p:cNvGraphicFramePr>
          <p:nvPr/>
        </p:nvGraphicFramePr>
        <p:xfrm>
          <a:off x="4435475" y="3052763"/>
          <a:ext cx="37671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公式" r:id="rId6" imgW="4470400" imgH="457200" progId="Equation.3">
                  <p:embed/>
                </p:oleObj>
              </mc:Choice>
              <mc:Fallback>
                <p:oleObj name="公式" r:id="rId6" imgW="4470400" imgH="457200" progId="Equation.3">
                  <p:embed/>
                  <p:pic>
                    <p:nvPicPr>
                      <p:cNvPr id="10342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3052763"/>
                        <a:ext cx="37671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1" name="Object 11"/>
          <p:cNvGraphicFramePr>
            <a:graphicFrameLocks noChangeAspect="1"/>
          </p:cNvGraphicFramePr>
          <p:nvPr/>
        </p:nvGraphicFramePr>
        <p:xfrm>
          <a:off x="4441825" y="3663950"/>
          <a:ext cx="43307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公式" r:id="rId8" imgW="5029200" imgH="457200" progId="Equation.3">
                  <p:embed/>
                </p:oleObj>
              </mc:Choice>
              <mc:Fallback>
                <p:oleObj name="公式" r:id="rId8" imgW="5029200" imgH="457200" progId="Equation.3">
                  <p:embed/>
                  <p:pic>
                    <p:nvPicPr>
                      <p:cNvPr id="10342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3663950"/>
                        <a:ext cx="43307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52" name="Object 12"/>
          <p:cNvGraphicFramePr>
            <a:graphicFrameLocks noChangeAspect="1"/>
          </p:cNvGraphicFramePr>
          <p:nvPr/>
        </p:nvGraphicFramePr>
        <p:xfrm>
          <a:off x="4435476" y="4271963"/>
          <a:ext cx="23987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10" imgW="2806700" imgH="457200" progId="Equation.3">
                  <p:embed/>
                </p:oleObj>
              </mc:Choice>
              <mc:Fallback>
                <p:oleObj name="公式" r:id="rId10" imgW="2806700" imgH="457200" progId="Equation.3">
                  <p:embed/>
                  <p:pic>
                    <p:nvPicPr>
                      <p:cNvPr id="10342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6" y="4271963"/>
                        <a:ext cx="239871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56" name="Text Box 16"/>
          <p:cNvSpPr txBox="1">
            <a:spLocks noChangeArrowheads="1"/>
          </p:cNvSpPr>
          <p:nvPr/>
        </p:nvSpPr>
        <p:spPr bwMode="auto">
          <a:xfrm>
            <a:off x="1858640" y="141586"/>
            <a:ext cx="301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）一个重要公式  </a:t>
            </a:r>
          </a:p>
        </p:txBody>
      </p:sp>
      <p:sp>
        <p:nvSpPr>
          <p:cNvPr id="1034257" name="Line 17"/>
          <p:cNvSpPr>
            <a:spLocks noChangeShapeType="1"/>
          </p:cNvSpPr>
          <p:nvPr/>
        </p:nvSpPr>
        <p:spPr bwMode="auto">
          <a:xfrm>
            <a:off x="2209800" y="2133600"/>
            <a:ext cx="7924800" cy="0"/>
          </a:xfrm>
          <a:prstGeom prst="line">
            <a:avLst/>
          </a:prstGeom>
          <a:noFill/>
          <a:ln w="381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7" name="Object 18"/>
          <p:cNvGraphicFramePr>
            <a:graphicFrameLocks noChangeAspect="1"/>
          </p:cNvGraphicFramePr>
          <p:nvPr/>
        </p:nvGraphicFramePr>
        <p:xfrm>
          <a:off x="3657600" y="2438401"/>
          <a:ext cx="302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12" imgW="3009788" imgH="447787" progId="Equation.3">
                  <p:embed/>
                </p:oleObj>
              </mc:Choice>
              <mc:Fallback>
                <p:oleObj name="公式" r:id="rId12" imgW="3009788" imgH="447787" progId="Equation.3">
                  <p:embed/>
                  <p:pic>
                    <p:nvPicPr>
                      <p:cNvPr id="3789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438401"/>
                        <a:ext cx="3022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501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4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4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8" grpId="0" autoUpdateAnimBg="0"/>
      <p:bldP spid="10342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2860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752600" y="177800"/>
            <a:ext cx="48397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1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的分布律为 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3860800" y="755650"/>
          <a:ext cx="3479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公式" r:id="rId4" imgW="3466988" imgH="952388" progId="Equation.3">
                  <p:embed/>
                </p:oleObj>
              </mc:Choice>
              <mc:Fallback>
                <p:oleObj name="公式" r:id="rId4" imgW="3466988" imgH="952388" progId="Equation.3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0800" y="755650"/>
                        <a:ext cx="3479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46" name="Text Box 6"/>
          <p:cNvSpPr txBox="1">
            <a:spLocks noChangeArrowheads="1"/>
          </p:cNvSpPr>
          <p:nvPr/>
        </p:nvSpPr>
        <p:spPr bwMode="auto">
          <a:xfrm>
            <a:off x="2133600" y="1701800"/>
            <a:ext cx="2031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求</a:t>
            </a:r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</a:t>
            </a:r>
            <a:r>
              <a:rPr lang="zh-CN" altLang="en-US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24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DX </a:t>
            </a:r>
            <a:r>
              <a:rPr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</a:p>
        </p:txBody>
      </p:sp>
      <p:sp>
        <p:nvSpPr>
          <p:cNvPr id="1187847" name="Text Box 7"/>
          <p:cNvSpPr txBox="1">
            <a:spLocks noChangeArrowheads="1"/>
          </p:cNvSpPr>
          <p:nvPr/>
        </p:nvSpPr>
        <p:spPr bwMode="auto">
          <a:xfrm>
            <a:off x="1905001" y="2514600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解： </a:t>
            </a:r>
          </a:p>
        </p:txBody>
      </p:sp>
      <p:grpSp>
        <p:nvGrpSpPr>
          <p:cNvPr id="1187862" name="Group 22"/>
          <p:cNvGrpSpPr>
            <a:grpSpLocks/>
          </p:cNvGrpSpPr>
          <p:nvPr/>
        </p:nvGrpSpPr>
        <p:grpSpPr bwMode="auto">
          <a:xfrm>
            <a:off x="2743200" y="2590800"/>
            <a:ext cx="7342188" cy="393700"/>
            <a:chOff x="960" y="1728"/>
            <a:chExt cx="4625" cy="248"/>
          </a:xfrm>
        </p:grpSpPr>
        <p:graphicFrame>
          <p:nvGraphicFramePr>
            <p:cNvPr id="38930" name="Object 8"/>
            <p:cNvGraphicFramePr>
              <a:graphicFrameLocks noChangeAspect="1"/>
            </p:cNvGraphicFramePr>
            <p:nvPr/>
          </p:nvGraphicFramePr>
          <p:xfrm>
            <a:off x="960" y="1728"/>
            <a:ext cx="5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9" name="公式" r:id="rId6" imgW="888614" imgH="393529" progId="Equation.3">
                    <p:embed/>
                  </p:oleObj>
                </mc:Choice>
                <mc:Fallback>
                  <p:oleObj name="公式" r:id="rId6" imgW="888614" imgH="393529" progId="Equation.3">
                    <p:embed/>
                    <p:pic>
                      <p:nvPicPr>
                        <p:cNvPr id="3893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728"/>
                          <a:ext cx="5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1" name="Object 9"/>
            <p:cNvGraphicFramePr>
              <a:graphicFrameLocks noChangeAspect="1"/>
            </p:cNvGraphicFramePr>
            <p:nvPr/>
          </p:nvGraphicFramePr>
          <p:xfrm>
            <a:off x="1584" y="1728"/>
            <a:ext cx="960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" name="公式" r:id="rId8" imgW="1421783" imgH="317362" progId="Equation.3">
                    <p:embed/>
                  </p:oleObj>
                </mc:Choice>
                <mc:Fallback>
                  <p:oleObj name="公式" r:id="rId8" imgW="1421783" imgH="317362" progId="Equation.3">
                    <p:embed/>
                    <p:pic>
                      <p:nvPicPr>
                        <p:cNvPr id="38931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728"/>
                          <a:ext cx="960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2" name="Object 10"/>
            <p:cNvGraphicFramePr>
              <a:graphicFrameLocks noChangeAspect="1"/>
            </p:cNvGraphicFramePr>
            <p:nvPr/>
          </p:nvGraphicFramePr>
          <p:xfrm>
            <a:off x="2592" y="1728"/>
            <a:ext cx="815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1" name="公式" r:id="rId10" imgW="1205977" imgH="317362" progId="Equation.3">
                    <p:embed/>
                  </p:oleObj>
                </mc:Choice>
                <mc:Fallback>
                  <p:oleObj name="公式" r:id="rId10" imgW="1205977" imgH="317362" progId="Equation.3">
                    <p:embed/>
                    <p:pic>
                      <p:nvPicPr>
                        <p:cNvPr id="3893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728"/>
                          <a:ext cx="815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3" name="Object 11"/>
            <p:cNvGraphicFramePr>
              <a:graphicFrameLocks noChangeAspect="1"/>
            </p:cNvGraphicFramePr>
            <p:nvPr/>
          </p:nvGraphicFramePr>
          <p:xfrm>
            <a:off x="3469" y="1728"/>
            <a:ext cx="78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" name="公式" r:id="rId12" imgW="1167893" imgH="317362" progId="Equation.3">
                    <p:embed/>
                  </p:oleObj>
                </mc:Choice>
                <mc:Fallback>
                  <p:oleObj name="公式" r:id="rId12" imgW="1167893" imgH="317362" progId="Equation.3">
                    <p:embed/>
                    <p:pic>
                      <p:nvPicPr>
                        <p:cNvPr id="38933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728"/>
                          <a:ext cx="789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4" name="Object 12"/>
            <p:cNvGraphicFramePr>
              <a:graphicFrameLocks noChangeAspect="1"/>
            </p:cNvGraphicFramePr>
            <p:nvPr/>
          </p:nvGraphicFramePr>
          <p:xfrm>
            <a:off x="4268" y="1728"/>
            <a:ext cx="82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3" name="公式" r:id="rId14" imgW="1218671" imgH="317362" progId="Equation.3">
                    <p:embed/>
                  </p:oleObj>
                </mc:Choice>
                <mc:Fallback>
                  <p:oleObj name="公式" r:id="rId14" imgW="1218671" imgH="317362" progId="Equation.3">
                    <p:embed/>
                    <p:pic>
                      <p:nvPicPr>
                        <p:cNvPr id="3893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1728"/>
                          <a:ext cx="82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5" name="Object 13"/>
            <p:cNvGraphicFramePr>
              <a:graphicFrameLocks noChangeAspect="1"/>
            </p:cNvGraphicFramePr>
            <p:nvPr/>
          </p:nvGraphicFramePr>
          <p:xfrm>
            <a:off x="5088" y="1728"/>
            <a:ext cx="497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4" name="公式" r:id="rId16" imgW="736280" imgH="317362" progId="Equation.3">
                    <p:embed/>
                  </p:oleObj>
                </mc:Choice>
                <mc:Fallback>
                  <p:oleObj name="公式" r:id="rId16" imgW="736280" imgH="317362" progId="Equation.3">
                    <p:embed/>
                    <p:pic>
                      <p:nvPicPr>
                        <p:cNvPr id="38935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728"/>
                          <a:ext cx="497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7854" name="Object 14"/>
          <p:cNvGraphicFramePr>
            <a:graphicFrameLocks noChangeAspect="1"/>
          </p:cNvGraphicFramePr>
          <p:nvPr/>
        </p:nvGraphicFramePr>
        <p:xfrm>
          <a:off x="2667000" y="3352800"/>
          <a:ext cx="1028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公式" r:id="rId18" imgW="1028700" imgH="457200" progId="Equation.3">
                  <p:embed/>
                </p:oleObj>
              </mc:Choice>
              <mc:Fallback>
                <p:oleObj name="公式" r:id="rId18" imgW="1028700" imgH="457200" progId="Equation.3">
                  <p:embed/>
                  <p:pic>
                    <p:nvPicPr>
                      <p:cNvPr id="1187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352800"/>
                        <a:ext cx="1028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5" name="Object 15"/>
          <p:cNvGraphicFramePr>
            <a:graphicFrameLocks noChangeAspect="1"/>
          </p:cNvGraphicFramePr>
          <p:nvPr/>
        </p:nvGraphicFramePr>
        <p:xfrm>
          <a:off x="3733800" y="3352800"/>
          <a:ext cx="19319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公式" r:id="rId20" imgW="1803400" imgH="457200" progId="Equation.3">
                  <p:embed/>
                </p:oleObj>
              </mc:Choice>
              <mc:Fallback>
                <p:oleObj name="公式" r:id="rId20" imgW="1803400" imgH="457200" progId="Equation.3">
                  <p:embed/>
                  <p:pic>
                    <p:nvPicPr>
                      <p:cNvPr id="1187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52800"/>
                        <a:ext cx="193198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6" name="Object 16"/>
          <p:cNvGraphicFramePr>
            <a:graphicFrameLocks noChangeAspect="1"/>
          </p:cNvGraphicFramePr>
          <p:nvPr/>
        </p:nvGraphicFramePr>
        <p:xfrm>
          <a:off x="5715000" y="3352800"/>
          <a:ext cx="1443038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公式" r:id="rId22" imgW="1346200" imgH="381000" progId="Equation.3">
                  <p:embed/>
                </p:oleObj>
              </mc:Choice>
              <mc:Fallback>
                <p:oleObj name="公式" r:id="rId22" imgW="1346200" imgH="381000" progId="Equation.3">
                  <p:embed/>
                  <p:pic>
                    <p:nvPicPr>
                      <p:cNvPr id="11878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1443038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7" name="Object 17"/>
          <p:cNvGraphicFramePr>
            <a:graphicFrameLocks noChangeAspect="1"/>
          </p:cNvGraphicFramePr>
          <p:nvPr/>
        </p:nvGraphicFramePr>
        <p:xfrm>
          <a:off x="7162800" y="3352800"/>
          <a:ext cx="14033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公式" r:id="rId24" imgW="1308100" imgH="381000" progId="Equation.3">
                  <p:embed/>
                </p:oleObj>
              </mc:Choice>
              <mc:Fallback>
                <p:oleObj name="公式" r:id="rId24" imgW="1308100" imgH="381000" progId="Equation.3">
                  <p:embed/>
                  <p:pic>
                    <p:nvPicPr>
                      <p:cNvPr id="11878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352800"/>
                        <a:ext cx="140335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8" name="Object 18"/>
          <p:cNvGraphicFramePr>
            <a:graphicFrameLocks noChangeAspect="1"/>
          </p:cNvGraphicFramePr>
          <p:nvPr/>
        </p:nvGraphicFramePr>
        <p:xfrm>
          <a:off x="8534401" y="3352800"/>
          <a:ext cx="1457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公式" r:id="rId26" imgW="1358310" imgH="380835" progId="Equation.3">
                  <p:embed/>
                </p:oleObj>
              </mc:Choice>
              <mc:Fallback>
                <p:oleObj name="公式" r:id="rId26" imgW="1358310" imgH="380835" progId="Equation.3">
                  <p:embed/>
                  <p:pic>
                    <p:nvPicPr>
                      <p:cNvPr id="1187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1" y="3352800"/>
                        <a:ext cx="1457325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59" name="Object 19"/>
          <p:cNvGraphicFramePr>
            <a:graphicFrameLocks noChangeAspect="1"/>
          </p:cNvGraphicFramePr>
          <p:nvPr/>
        </p:nvGraphicFramePr>
        <p:xfrm>
          <a:off x="3733801" y="4038601"/>
          <a:ext cx="81597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公式" r:id="rId28" imgW="761669" imgH="317362" progId="Equation.3">
                  <p:embed/>
                </p:oleObj>
              </mc:Choice>
              <mc:Fallback>
                <p:oleObj name="公式" r:id="rId28" imgW="761669" imgH="317362" progId="Equation.3">
                  <p:embed/>
                  <p:pic>
                    <p:nvPicPr>
                      <p:cNvPr id="1187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4038601"/>
                        <a:ext cx="815975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0" name="Object 20"/>
          <p:cNvGraphicFramePr>
            <a:graphicFrameLocks noChangeAspect="1"/>
          </p:cNvGraphicFramePr>
          <p:nvPr/>
        </p:nvGraphicFramePr>
        <p:xfrm>
          <a:off x="2743200" y="4572000"/>
          <a:ext cx="3917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公式" r:id="rId30" imgW="3724163" imgH="447787" progId="Equation.3">
                  <p:embed/>
                </p:oleObj>
              </mc:Choice>
              <mc:Fallback>
                <p:oleObj name="公式" r:id="rId30" imgW="3724163" imgH="447787" progId="Equation.3">
                  <p:embed/>
                  <p:pic>
                    <p:nvPicPr>
                      <p:cNvPr id="11878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572000"/>
                        <a:ext cx="3917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1" name="Object 21"/>
          <p:cNvGraphicFramePr>
            <a:graphicFrameLocks noChangeAspect="1"/>
          </p:cNvGraphicFramePr>
          <p:nvPr/>
        </p:nvGraphicFramePr>
        <p:xfrm>
          <a:off x="3733800" y="5334000"/>
          <a:ext cx="162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公式" r:id="rId32" imgW="1625600" imgH="381000" progId="Equation.3">
                  <p:embed/>
                </p:oleObj>
              </mc:Choice>
              <mc:Fallback>
                <p:oleObj name="公式" r:id="rId32" imgW="1625600" imgH="381000" progId="Equation.3">
                  <p:embed/>
                  <p:pic>
                    <p:nvPicPr>
                      <p:cNvPr id="1187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334000"/>
                        <a:ext cx="1625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3" name="Object 23"/>
          <p:cNvGraphicFramePr>
            <a:graphicFrameLocks noChangeAspect="1"/>
          </p:cNvGraphicFramePr>
          <p:nvPr/>
        </p:nvGraphicFramePr>
        <p:xfrm>
          <a:off x="3733800" y="60198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3" name="公式" r:id="rId34" imgW="1028254" imgH="317362" progId="Equation.3">
                  <p:embed/>
                </p:oleObj>
              </mc:Choice>
              <mc:Fallback>
                <p:oleObj name="公式" r:id="rId34" imgW="1028254" imgH="317362" progId="Equation.3">
                  <p:embed/>
                  <p:pic>
                    <p:nvPicPr>
                      <p:cNvPr id="118786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0198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726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7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7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87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87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7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7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8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8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8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8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8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2971800"/>
          </a:xfrm>
          <a:prstGeom prst="rect">
            <a:avLst/>
          </a:prstGeom>
          <a:solidFill>
            <a:srgbClr val="000000"/>
          </a:solidFill>
          <a:ln w="7620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-990600" y="6544003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14468" name="Rectangle 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752601" y="3200401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33CC"/>
                </a:solidFill>
              </a:rPr>
              <a:t>解</a:t>
            </a:r>
            <a:r>
              <a:rPr kumimoji="1" lang="en-US" altLang="zh-CN">
                <a:solidFill>
                  <a:srgbClr val="0033CC"/>
                </a:solidFill>
              </a:rPr>
              <a:t>:</a:t>
            </a:r>
          </a:p>
        </p:txBody>
      </p:sp>
      <p:graphicFrame>
        <p:nvGraphicFramePr>
          <p:cNvPr id="1214469" name="Object 5"/>
          <p:cNvGraphicFramePr>
            <a:graphicFrameLocks noChangeAspect="1"/>
          </p:cNvGraphicFramePr>
          <p:nvPr/>
        </p:nvGraphicFramePr>
        <p:xfrm>
          <a:off x="5181600" y="3276600"/>
          <a:ext cx="4597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7" name="公式" r:id="rId4" imgW="4648200" imgH="673100" progId="Equation.3">
                  <p:embed/>
                </p:oleObj>
              </mc:Choice>
              <mc:Fallback>
                <p:oleObj name="公式" r:id="rId4" imgW="4648200" imgH="673100" progId="Equation.3">
                  <p:embed/>
                  <p:pic>
                    <p:nvPicPr>
                      <p:cNvPr id="1214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276600"/>
                        <a:ext cx="4597400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70" name="Object 6"/>
          <p:cNvGraphicFramePr>
            <a:graphicFrameLocks noChangeAspect="1"/>
          </p:cNvGraphicFramePr>
          <p:nvPr/>
        </p:nvGraphicFramePr>
        <p:xfrm>
          <a:off x="9829800" y="3429000"/>
          <a:ext cx="584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" name="公式" r:id="rId6" imgW="583693" imgH="317225" progId="Equation.3">
                  <p:embed/>
                </p:oleObj>
              </mc:Choice>
              <mc:Fallback>
                <p:oleObj name="公式" r:id="rId6" imgW="583693" imgH="317225" progId="Equation.3">
                  <p:embed/>
                  <p:pic>
                    <p:nvPicPr>
                      <p:cNvPr id="1214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9800" y="3429000"/>
                        <a:ext cx="584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52601" y="228600"/>
            <a:ext cx="44791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r>
              <a:rPr lang="en-US" altLang="zh-CN">
                <a:solidFill>
                  <a:srgbClr val="FFFF00"/>
                </a:solidFill>
              </a:rPr>
              <a:t>2</a:t>
            </a:r>
            <a:r>
              <a:rPr lang="en-US" altLang="zh-CN">
                <a:solidFill>
                  <a:schemeClr val="bg1"/>
                </a:solidFill>
              </a:rPr>
              <a:t>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的密度为 </a:t>
            </a:r>
          </a:p>
        </p:txBody>
      </p:sp>
      <p:graphicFrame>
        <p:nvGraphicFramePr>
          <p:cNvPr id="39944" name="Object 8"/>
          <p:cNvGraphicFramePr>
            <a:graphicFrameLocks noChangeAspect="1"/>
          </p:cNvGraphicFramePr>
          <p:nvPr/>
        </p:nvGraphicFramePr>
        <p:xfrm>
          <a:off x="3429000" y="838200"/>
          <a:ext cx="4076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" name="公式" r:id="rId8" imgW="4067063" imgH="1505062" progId="Equation.3">
                  <p:embed/>
                </p:oleObj>
              </mc:Choice>
              <mc:Fallback>
                <p:oleObj name="公式" r:id="rId8" imgW="4067063" imgH="1505062" progId="Equation.3">
                  <p:embed/>
                  <p:pic>
                    <p:nvPicPr>
                      <p:cNvPr id="3994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838200"/>
                        <a:ext cx="4076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057400" y="2286000"/>
            <a:ext cx="1404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 i="1">
                <a:solidFill>
                  <a:schemeClr val="bg1"/>
                </a:solidFill>
              </a:rPr>
              <a:t>DX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graphicFrame>
        <p:nvGraphicFramePr>
          <p:cNvPr id="1214474" name="Object 10"/>
          <p:cNvGraphicFramePr>
            <a:graphicFrameLocks noChangeAspect="1"/>
          </p:cNvGraphicFramePr>
          <p:nvPr/>
        </p:nvGraphicFramePr>
        <p:xfrm>
          <a:off x="2438400" y="3200400"/>
          <a:ext cx="2667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0" name="公式" r:id="rId10" imgW="2657475" imgH="666638" progId="Equation.3">
                  <p:embed/>
                </p:oleObj>
              </mc:Choice>
              <mc:Fallback>
                <p:oleObj name="公式" r:id="rId10" imgW="2657475" imgH="666638" progId="Equation.3">
                  <p:embed/>
                  <p:pic>
                    <p:nvPicPr>
                      <p:cNvPr id="121447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2667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75" name="Object 11"/>
          <p:cNvGraphicFramePr>
            <a:graphicFrameLocks noChangeAspect="1"/>
          </p:cNvGraphicFramePr>
          <p:nvPr/>
        </p:nvGraphicFramePr>
        <p:xfrm>
          <a:off x="3124201" y="4800600"/>
          <a:ext cx="48990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1" name="公式" r:id="rId12" imgW="4953000" imgH="673100" progId="Equation.3">
                  <p:embed/>
                </p:oleObj>
              </mc:Choice>
              <mc:Fallback>
                <p:oleObj name="公式" r:id="rId12" imgW="4953000" imgH="673100" progId="Equation.3">
                  <p:embed/>
                  <p:pic>
                    <p:nvPicPr>
                      <p:cNvPr id="1214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1" y="4800600"/>
                        <a:ext cx="48990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76" name="Object 12"/>
          <p:cNvGraphicFramePr>
            <a:graphicFrameLocks noChangeAspect="1"/>
          </p:cNvGraphicFramePr>
          <p:nvPr/>
        </p:nvGraphicFramePr>
        <p:xfrm>
          <a:off x="8077200" y="46482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2" name="公式" r:id="rId14" imgW="634725" imgH="837836" progId="Equation.3">
                  <p:embed/>
                </p:oleObj>
              </mc:Choice>
              <mc:Fallback>
                <p:oleObj name="公式" r:id="rId14" imgW="634725" imgH="837836" progId="Equation.3">
                  <p:embed/>
                  <p:pic>
                    <p:nvPicPr>
                      <p:cNvPr id="12144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46482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77" name="Object 13"/>
          <p:cNvGraphicFramePr>
            <a:graphicFrameLocks noChangeAspect="1"/>
          </p:cNvGraphicFramePr>
          <p:nvPr/>
        </p:nvGraphicFramePr>
        <p:xfrm>
          <a:off x="2362200" y="4038600"/>
          <a:ext cx="3048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3" name="公式" r:id="rId16" imgW="3038363" imgH="666638" progId="Equation.3">
                  <p:embed/>
                </p:oleObj>
              </mc:Choice>
              <mc:Fallback>
                <p:oleObj name="公式" r:id="rId16" imgW="3038363" imgH="666638" progId="Equation.3">
                  <p:embed/>
                  <p:pic>
                    <p:nvPicPr>
                      <p:cNvPr id="12144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038600"/>
                        <a:ext cx="3048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4478" name="Text Box 14"/>
          <p:cNvSpPr txBox="1">
            <a:spLocks noChangeArrowheads="1"/>
          </p:cNvSpPr>
          <p:nvPr/>
        </p:nvSpPr>
        <p:spPr bwMode="auto">
          <a:xfrm>
            <a:off x="1965326" y="5705475"/>
            <a:ext cx="995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214479" name="Object 15"/>
          <p:cNvGraphicFramePr>
            <a:graphicFrameLocks noChangeAspect="1"/>
          </p:cNvGraphicFramePr>
          <p:nvPr/>
        </p:nvGraphicFramePr>
        <p:xfrm>
          <a:off x="3163889" y="5700714"/>
          <a:ext cx="39592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4" name="公式" r:id="rId18" imgW="3762487" imgH="476362" progId="Equation.3">
                  <p:embed/>
                </p:oleObj>
              </mc:Choice>
              <mc:Fallback>
                <p:oleObj name="公式" r:id="rId18" imgW="3762487" imgH="476362" progId="Equation.3">
                  <p:embed/>
                  <p:pic>
                    <p:nvPicPr>
                      <p:cNvPr id="1214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9" y="5700714"/>
                        <a:ext cx="39592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4480" name="Object 16"/>
          <p:cNvGraphicFramePr>
            <a:graphicFrameLocks noChangeAspect="1"/>
          </p:cNvGraphicFramePr>
          <p:nvPr/>
        </p:nvGraphicFramePr>
        <p:xfrm>
          <a:off x="7239000" y="5486400"/>
          <a:ext cx="80803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65" name="公式" r:id="rId20" imgW="634725" imgH="837836" progId="Equation.3">
                  <p:embed/>
                </p:oleObj>
              </mc:Choice>
              <mc:Fallback>
                <p:oleObj name="公式" r:id="rId20" imgW="634725" imgH="837836" progId="Equation.3">
                  <p:embed/>
                  <p:pic>
                    <p:nvPicPr>
                      <p:cNvPr id="12144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486400"/>
                        <a:ext cx="80803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213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14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1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44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1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1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1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1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1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4468" grpId="0" autoUpdateAnimBg="0"/>
      <p:bldP spid="12144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2" name="Text Box 4"/>
          <p:cNvSpPr txBox="1">
            <a:spLocks noChangeArrowheads="1"/>
          </p:cNvSpPr>
          <p:nvPr/>
        </p:nvSpPr>
        <p:spPr bwMode="auto">
          <a:xfrm>
            <a:off x="2438400" y="0"/>
            <a:ext cx="33988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2.</a:t>
            </a:r>
            <a:r>
              <a:rPr lang="zh-CN" altLang="en-US" sz="36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itchFamily="49" charset="-122"/>
                <a:ea typeface="隶书" pitchFamily="49" charset="-122"/>
              </a:rPr>
              <a:t>方差的性质  </a:t>
            </a:r>
          </a:p>
        </p:txBody>
      </p:sp>
      <p:sp>
        <p:nvSpPr>
          <p:cNvPr id="1215493" name="Text Box 5"/>
          <p:cNvSpPr txBox="1">
            <a:spLocks noChangeArrowheads="1"/>
          </p:cNvSpPr>
          <p:nvPr/>
        </p:nvSpPr>
        <p:spPr bwMode="auto">
          <a:xfrm>
            <a:off x="1813561" y="736600"/>
            <a:ext cx="5957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4.3  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设随机变量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的方差存在，则 </a:t>
            </a:r>
          </a:p>
        </p:txBody>
      </p:sp>
      <p:sp>
        <p:nvSpPr>
          <p:cNvPr id="1215495" name="Text Box 7"/>
          <p:cNvSpPr txBox="1">
            <a:spLocks noChangeArrowheads="1"/>
          </p:cNvSpPr>
          <p:nvPr/>
        </p:nvSpPr>
        <p:spPr bwMode="auto">
          <a:xfrm>
            <a:off x="2286000" y="1371600"/>
            <a:ext cx="4743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 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C</a:t>
            </a:r>
            <a:r>
              <a:rPr lang="zh-CN" altLang="en-US"/>
              <a:t>为常数，则有                 </a:t>
            </a:r>
          </a:p>
        </p:txBody>
      </p:sp>
      <p:graphicFrame>
        <p:nvGraphicFramePr>
          <p:cNvPr id="1215496" name="Object 8"/>
          <p:cNvGraphicFramePr>
            <a:graphicFrameLocks noChangeAspect="1"/>
          </p:cNvGraphicFramePr>
          <p:nvPr/>
        </p:nvGraphicFramePr>
        <p:xfrm>
          <a:off x="5410200" y="1447800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公式" r:id="rId4" imgW="1447172" imgH="393529" progId="Equation.3">
                  <p:embed/>
                </p:oleObj>
              </mc:Choice>
              <mc:Fallback>
                <p:oleObj name="公式" r:id="rId4" imgW="1447172" imgH="393529" progId="Equation.3">
                  <p:embed/>
                  <p:pic>
                    <p:nvPicPr>
                      <p:cNvPr id="1215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447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497" name="Text Box 9"/>
          <p:cNvSpPr txBox="1">
            <a:spLocks noChangeArrowheads="1"/>
          </p:cNvSpPr>
          <p:nvPr/>
        </p:nvSpPr>
        <p:spPr bwMode="auto">
          <a:xfrm>
            <a:off x="2286000" y="1981200"/>
            <a:ext cx="3307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33CC"/>
                </a:solidFill>
              </a:rPr>
              <a:t> 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C</a:t>
            </a:r>
            <a:r>
              <a:rPr lang="zh-CN" altLang="en-US"/>
              <a:t>为常数，则有 </a:t>
            </a:r>
          </a:p>
        </p:txBody>
      </p:sp>
      <p:graphicFrame>
        <p:nvGraphicFramePr>
          <p:cNvPr id="1215498" name="Object 10"/>
          <p:cNvGraphicFramePr>
            <a:graphicFrameLocks noChangeAspect="1"/>
          </p:cNvGraphicFramePr>
          <p:nvPr/>
        </p:nvGraphicFramePr>
        <p:xfrm>
          <a:off x="5410200" y="2057400"/>
          <a:ext cx="278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公式" r:id="rId6" imgW="2781300" imgH="482600" progId="Equation.3">
                  <p:embed/>
                </p:oleObj>
              </mc:Choice>
              <mc:Fallback>
                <p:oleObj name="公式" r:id="rId6" imgW="2781300" imgH="482600" progId="Equation.3">
                  <p:embed/>
                  <p:pic>
                    <p:nvPicPr>
                      <p:cNvPr id="121549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57400"/>
                        <a:ext cx="278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00" name="Object 12"/>
          <p:cNvGraphicFramePr>
            <a:graphicFrameLocks noChangeAspect="1"/>
          </p:cNvGraphicFramePr>
          <p:nvPr/>
        </p:nvGraphicFramePr>
        <p:xfrm>
          <a:off x="2667000" y="2743200"/>
          <a:ext cx="7696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公式" r:id="rId8" imgW="7696200" imgH="393700" progId="Equation.3">
                  <p:embed/>
                </p:oleObj>
              </mc:Choice>
              <mc:Fallback>
                <p:oleObj name="公式" r:id="rId8" imgW="7696200" imgH="393700" progId="Equation.3">
                  <p:embed/>
                  <p:pic>
                    <p:nvPicPr>
                      <p:cNvPr id="1215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743200"/>
                        <a:ext cx="7696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501" name="Text Box 13"/>
          <p:cNvSpPr txBox="1">
            <a:spLocks noChangeArrowheads="1"/>
          </p:cNvSpPr>
          <p:nvPr/>
        </p:nvSpPr>
        <p:spPr bwMode="auto">
          <a:xfrm>
            <a:off x="2514601" y="3276600"/>
            <a:ext cx="40687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/>
              <a:t> </a:t>
            </a:r>
            <a:r>
              <a:rPr lang="zh-CN" altLang="en-US"/>
              <a:t>若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相互独立，则有 </a:t>
            </a:r>
          </a:p>
        </p:txBody>
      </p:sp>
      <p:graphicFrame>
        <p:nvGraphicFramePr>
          <p:cNvPr id="1215502" name="Object 14"/>
          <p:cNvGraphicFramePr>
            <a:graphicFrameLocks noChangeAspect="1"/>
          </p:cNvGraphicFramePr>
          <p:nvPr/>
        </p:nvGraphicFramePr>
        <p:xfrm>
          <a:off x="6400800" y="3352800"/>
          <a:ext cx="387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公式" r:id="rId10" imgW="3873500" imgH="393700" progId="Equation.3">
                  <p:embed/>
                </p:oleObj>
              </mc:Choice>
              <mc:Fallback>
                <p:oleObj name="公式" r:id="rId10" imgW="3873500" imgH="393700" progId="Equation.3">
                  <p:embed/>
                  <p:pic>
                    <p:nvPicPr>
                      <p:cNvPr id="12155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352800"/>
                        <a:ext cx="387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07" name="Object 19"/>
          <p:cNvGraphicFramePr>
            <a:graphicFrameLocks noChangeAspect="1"/>
          </p:cNvGraphicFramePr>
          <p:nvPr/>
        </p:nvGraphicFramePr>
        <p:xfrm>
          <a:off x="2209800" y="1371600"/>
          <a:ext cx="27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公式" r:id="rId12" imgW="279279" imgH="393529" progId="Equation.3">
                  <p:embed/>
                </p:oleObj>
              </mc:Choice>
              <mc:Fallback>
                <p:oleObj name="公式" r:id="rId12" imgW="279279" imgH="393529" progId="Equation.3">
                  <p:embed/>
                  <p:pic>
                    <p:nvPicPr>
                      <p:cNvPr id="121550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371600"/>
                        <a:ext cx="279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08" name="Object 20"/>
          <p:cNvGraphicFramePr>
            <a:graphicFrameLocks noChangeAspect="1"/>
          </p:cNvGraphicFramePr>
          <p:nvPr/>
        </p:nvGraphicFramePr>
        <p:xfrm>
          <a:off x="2209800" y="19812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14" imgW="304536" imgH="393359" progId="Equation.3">
                  <p:embed/>
                </p:oleObj>
              </mc:Choice>
              <mc:Fallback>
                <p:oleObj name="公式" r:id="rId14" imgW="304536" imgH="393359" progId="Equation.3">
                  <p:embed/>
                  <p:pic>
                    <p:nvPicPr>
                      <p:cNvPr id="1215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812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09" name="Object 21"/>
          <p:cNvGraphicFramePr>
            <a:graphicFrameLocks noChangeAspect="1"/>
          </p:cNvGraphicFramePr>
          <p:nvPr/>
        </p:nvGraphicFramePr>
        <p:xfrm>
          <a:off x="2209800" y="26670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公式" r:id="rId16" imgW="304536" imgH="406048" progId="Equation.3">
                  <p:embed/>
                </p:oleObj>
              </mc:Choice>
              <mc:Fallback>
                <p:oleObj name="公式" r:id="rId16" imgW="304536" imgH="406048" progId="Equation.3">
                  <p:embed/>
                  <p:pic>
                    <p:nvPicPr>
                      <p:cNvPr id="12155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6670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10" name="Object 22"/>
          <p:cNvGraphicFramePr>
            <a:graphicFrameLocks noChangeAspect="1"/>
          </p:cNvGraphicFramePr>
          <p:nvPr/>
        </p:nvGraphicFramePr>
        <p:xfrm>
          <a:off x="2209800" y="3276600"/>
          <a:ext cx="304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公式" r:id="rId18" imgW="304536" imgH="393359" progId="Equation.3">
                  <p:embed/>
                </p:oleObj>
              </mc:Choice>
              <mc:Fallback>
                <p:oleObj name="公式" r:id="rId18" imgW="304536" imgH="393359" progId="Equation.3">
                  <p:embed/>
                  <p:pic>
                    <p:nvPicPr>
                      <p:cNvPr id="12155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6600"/>
                        <a:ext cx="304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5511" name="Object 23"/>
          <p:cNvGraphicFramePr>
            <a:graphicFrameLocks noChangeAspect="1"/>
          </p:cNvGraphicFramePr>
          <p:nvPr/>
        </p:nvGraphicFramePr>
        <p:xfrm>
          <a:off x="2209800" y="3962400"/>
          <a:ext cx="304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20" imgW="304536" imgH="406048" progId="Equation.3">
                  <p:embed/>
                </p:oleObj>
              </mc:Choice>
              <mc:Fallback>
                <p:oleObj name="公式" r:id="rId20" imgW="304536" imgH="406048" progId="Equation.3">
                  <p:embed/>
                  <p:pic>
                    <p:nvPicPr>
                      <p:cNvPr id="12155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304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5514" name="Group 26"/>
          <p:cNvGrpSpPr>
            <a:grpSpLocks/>
          </p:cNvGrpSpPr>
          <p:nvPr/>
        </p:nvGrpSpPr>
        <p:grpSpPr bwMode="auto">
          <a:xfrm>
            <a:off x="2667001" y="3962404"/>
            <a:ext cx="4506913" cy="523876"/>
            <a:chOff x="672" y="2544"/>
            <a:chExt cx="2839" cy="330"/>
          </a:xfrm>
        </p:grpSpPr>
        <p:sp>
          <p:nvSpPr>
            <p:cNvPr id="40983" name="Text Box 24"/>
            <p:cNvSpPr txBox="1">
              <a:spLocks noChangeArrowheads="1"/>
            </p:cNvSpPr>
            <p:nvPr/>
          </p:nvSpPr>
          <p:spPr bwMode="auto">
            <a:xfrm>
              <a:off x="672" y="2544"/>
              <a:ext cx="28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对任意的常数              ，有  </a:t>
              </a:r>
            </a:p>
          </p:txBody>
        </p:sp>
        <p:graphicFrame>
          <p:nvGraphicFramePr>
            <p:cNvPr id="40984" name="Object 25"/>
            <p:cNvGraphicFramePr>
              <a:graphicFrameLocks noChangeAspect="1"/>
            </p:cNvGraphicFramePr>
            <p:nvPr/>
          </p:nvGraphicFramePr>
          <p:xfrm>
            <a:off x="2112" y="2592"/>
            <a:ext cx="7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0" name="公式" r:id="rId22" imgW="1205977" imgH="317362" progId="Equation.3">
                    <p:embed/>
                  </p:oleObj>
                </mc:Choice>
                <mc:Fallback>
                  <p:oleObj name="公式" r:id="rId22" imgW="1205977" imgH="317362" progId="Equation.3">
                    <p:embed/>
                    <p:pic>
                      <p:nvPicPr>
                        <p:cNvPr id="40984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92"/>
                          <a:ext cx="7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5515" name="Object 27"/>
          <p:cNvGraphicFramePr>
            <a:graphicFrameLocks noChangeAspect="1"/>
          </p:cNvGraphicFramePr>
          <p:nvPr/>
        </p:nvGraphicFramePr>
        <p:xfrm>
          <a:off x="6858000" y="3962400"/>
          <a:ext cx="285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24" imgW="2857500" imgH="482600" progId="Equation.3">
                  <p:embed/>
                </p:oleObj>
              </mc:Choice>
              <mc:Fallback>
                <p:oleObj name="公式" r:id="rId24" imgW="2857500" imgH="482600" progId="Equation.3">
                  <p:embed/>
                  <p:pic>
                    <p:nvPicPr>
                      <p:cNvPr id="121551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962400"/>
                        <a:ext cx="2857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516" name="Line 28"/>
          <p:cNvSpPr>
            <a:spLocks noChangeShapeType="1"/>
          </p:cNvSpPr>
          <p:nvPr/>
        </p:nvSpPr>
        <p:spPr bwMode="auto">
          <a:xfrm>
            <a:off x="1981200" y="4648200"/>
            <a:ext cx="838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5517" name="Text Box 29"/>
          <p:cNvSpPr txBox="1">
            <a:spLocks noChangeArrowheads="1"/>
          </p:cNvSpPr>
          <p:nvPr/>
        </p:nvSpPr>
        <p:spPr bwMode="auto">
          <a:xfrm>
            <a:off x="2286001" y="4724400"/>
            <a:ext cx="6042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为常数，则由性质</a:t>
            </a:r>
            <a:r>
              <a:rPr lang="en-US" altLang="zh-CN"/>
              <a:t>2</a:t>
            </a:r>
            <a:r>
              <a:rPr lang="zh-CN" altLang="en-US"/>
              <a:t>和性质</a:t>
            </a:r>
            <a:r>
              <a:rPr lang="en-US" altLang="zh-CN"/>
              <a:t>3</a:t>
            </a:r>
            <a:r>
              <a:rPr lang="zh-CN" altLang="en-US"/>
              <a:t>，有</a:t>
            </a:r>
          </a:p>
        </p:txBody>
      </p:sp>
      <p:graphicFrame>
        <p:nvGraphicFramePr>
          <p:cNvPr id="1215518" name="Object 30"/>
          <p:cNvGraphicFramePr>
            <a:graphicFrameLocks noChangeAspect="1"/>
          </p:cNvGraphicFramePr>
          <p:nvPr/>
        </p:nvGraphicFramePr>
        <p:xfrm>
          <a:off x="1981200" y="5257800"/>
          <a:ext cx="83883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公式" r:id="rId26" imgW="9004300" imgH="482600" progId="Equation.3">
                  <p:embed/>
                </p:oleObj>
              </mc:Choice>
              <mc:Fallback>
                <p:oleObj name="公式" r:id="rId26" imgW="9004300" imgH="482600" progId="Equation.3">
                  <p:embed/>
                  <p:pic>
                    <p:nvPicPr>
                      <p:cNvPr id="121551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257800"/>
                        <a:ext cx="83883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5521" name="Rectangle 33"/>
          <p:cNvSpPr>
            <a:spLocks noChangeArrowheads="1"/>
          </p:cNvSpPr>
          <p:nvPr/>
        </p:nvSpPr>
        <p:spPr bwMode="auto">
          <a:xfrm>
            <a:off x="2209800" y="5791200"/>
            <a:ext cx="38892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若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相互独立，则有</a:t>
            </a:r>
          </a:p>
        </p:txBody>
      </p:sp>
      <p:graphicFrame>
        <p:nvGraphicFramePr>
          <p:cNvPr id="1215522" name="Object 34"/>
          <p:cNvGraphicFramePr>
            <a:graphicFrameLocks noChangeAspect="1"/>
          </p:cNvGraphicFramePr>
          <p:nvPr/>
        </p:nvGraphicFramePr>
        <p:xfrm>
          <a:off x="3429001" y="6375400"/>
          <a:ext cx="45307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公式" r:id="rId28" imgW="4864100" imgH="482600" progId="Equation.3">
                  <p:embed/>
                </p:oleObj>
              </mc:Choice>
              <mc:Fallback>
                <p:oleObj name="公式" r:id="rId28" imgW="4864100" imgH="482600" progId="Equation.3">
                  <p:embed/>
                  <p:pic>
                    <p:nvPicPr>
                      <p:cNvPr id="1215522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1" y="6375400"/>
                        <a:ext cx="45307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5889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1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15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1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154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1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5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15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1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1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15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15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215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15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21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1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155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155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21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215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215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215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215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215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215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2155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215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215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5493" grpId="0"/>
      <p:bldP spid="1215495" grpId="0"/>
      <p:bldP spid="1215497" grpId="0"/>
      <p:bldP spid="1215501" grpId="0"/>
      <p:bldP spid="1215517" grpId="0"/>
      <p:bldP spid="12155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Text Box 2"/>
          <p:cNvSpPr txBox="1">
            <a:spLocks noChangeArrowheads="1"/>
          </p:cNvSpPr>
          <p:nvPr/>
        </p:nvSpPr>
        <p:spPr bwMode="auto">
          <a:xfrm>
            <a:off x="2108208" y="111657"/>
            <a:ext cx="29209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随机变量的标准化  </a:t>
            </a:r>
          </a:p>
        </p:txBody>
      </p:sp>
      <p:sp>
        <p:nvSpPr>
          <p:cNvPr id="1219587" name="Text Box 3"/>
          <p:cNvSpPr txBox="1">
            <a:spLocks noChangeArrowheads="1"/>
          </p:cNvSpPr>
          <p:nvPr/>
        </p:nvSpPr>
        <p:spPr bwMode="auto">
          <a:xfrm>
            <a:off x="2209800" y="2990088"/>
            <a:ext cx="10054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则称 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3200400" y="2819400"/>
          <a:ext cx="176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5" name="公式" r:id="rId4" imgW="1765300" imgH="838200" progId="Equation.3">
                  <p:embed/>
                </p:oleObj>
              </mc:Choice>
              <mc:Fallback>
                <p:oleObj name="公式" r:id="rId4" imgW="1765300" imgH="838200" progId="Equation.3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819400"/>
                        <a:ext cx="176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0" name="Text Box 6"/>
          <p:cNvSpPr txBox="1">
            <a:spLocks noChangeArrowheads="1"/>
          </p:cNvSpPr>
          <p:nvPr/>
        </p:nvSpPr>
        <p:spPr bwMode="auto">
          <a:xfrm>
            <a:off x="2438400" y="685800"/>
            <a:ext cx="4390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设随机变量</a:t>
            </a:r>
            <a:r>
              <a:rPr lang="en-US" altLang="zh-CN" i="1"/>
              <a:t>X</a:t>
            </a:r>
            <a:r>
              <a:rPr lang="zh-CN" altLang="en-US"/>
              <a:t>具有数学期望</a:t>
            </a:r>
          </a:p>
        </p:txBody>
      </p:sp>
      <p:graphicFrame>
        <p:nvGraphicFramePr>
          <p:cNvPr id="1219591" name="Object 7"/>
          <p:cNvGraphicFramePr>
            <a:graphicFrameLocks noChangeAspect="1"/>
          </p:cNvGraphicFramePr>
          <p:nvPr/>
        </p:nvGraphicFramePr>
        <p:xfrm>
          <a:off x="4343400" y="1295400"/>
          <a:ext cx="1270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6" name="公式" r:id="rId6" imgW="1270000" imgH="368300" progId="Equation.3">
                  <p:embed/>
                </p:oleObj>
              </mc:Choice>
              <mc:Fallback>
                <p:oleObj name="公式" r:id="rId6" imgW="1270000" imgH="368300" progId="Equation.3">
                  <p:embed/>
                  <p:pic>
                    <p:nvPicPr>
                      <p:cNvPr id="1219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295400"/>
                        <a:ext cx="1270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2" name="Object 8"/>
          <p:cNvGraphicFramePr>
            <a:graphicFrameLocks noChangeAspect="1"/>
          </p:cNvGraphicFramePr>
          <p:nvPr/>
        </p:nvGraphicFramePr>
        <p:xfrm>
          <a:off x="4191000" y="2133600"/>
          <a:ext cx="1993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7" name="公式" r:id="rId8" imgW="1993035" imgH="406224" progId="Equation.3">
                  <p:embed/>
                </p:oleObj>
              </mc:Choice>
              <mc:Fallback>
                <p:oleObj name="公式" r:id="rId8" imgW="1993035" imgH="406224" progId="Equation.3">
                  <p:embed/>
                  <p:pic>
                    <p:nvPicPr>
                      <p:cNvPr id="121959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133600"/>
                        <a:ext cx="1993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593" name="Text Box 9"/>
          <p:cNvSpPr txBox="1">
            <a:spLocks noChangeArrowheads="1"/>
          </p:cNvSpPr>
          <p:nvPr/>
        </p:nvSpPr>
        <p:spPr bwMode="auto">
          <a:xfrm>
            <a:off x="5029200" y="2971800"/>
            <a:ext cx="35686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标准化随机变量。</a:t>
            </a:r>
          </a:p>
        </p:txBody>
      </p:sp>
      <p:sp>
        <p:nvSpPr>
          <p:cNvPr id="1219594" name="Text Box 10"/>
          <p:cNvSpPr txBox="1">
            <a:spLocks noChangeArrowheads="1"/>
          </p:cNvSpPr>
          <p:nvPr/>
        </p:nvSpPr>
        <p:spPr bwMode="auto">
          <a:xfrm>
            <a:off x="2134107" y="4088140"/>
            <a:ext cx="172034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显然，有 </a:t>
            </a:r>
          </a:p>
        </p:txBody>
      </p:sp>
      <p:graphicFrame>
        <p:nvGraphicFramePr>
          <p:cNvPr id="1219595" name="Object 11"/>
          <p:cNvGraphicFramePr>
            <a:graphicFrameLocks noChangeAspect="1"/>
          </p:cNvGraphicFramePr>
          <p:nvPr/>
        </p:nvGraphicFramePr>
        <p:xfrm>
          <a:off x="3962400" y="3886200"/>
          <a:ext cx="252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8" name="公式" r:id="rId10" imgW="2527300" imgH="838200" progId="Equation.3">
                  <p:embed/>
                </p:oleObj>
              </mc:Choice>
              <mc:Fallback>
                <p:oleObj name="公式" r:id="rId10" imgW="2527300" imgH="838200" progId="Equation.3">
                  <p:embed/>
                  <p:pic>
                    <p:nvPicPr>
                      <p:cNvPr id="121959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86200"/>
                        <a:ext cx="2527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6" name="Object 12"/>
          <p:cNvGraphicFramePr>
            <a:graphicFrameLocks noChangeAspect="1"/>
          </p:cNvGraphicFramePr>
          <p:nvPr/>
        </p:nvGraphicFramePr>
        <p:xfrm>
          <a:off x="6553200" y="38862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09" name="公式" r:id="rId12" imgW="2057400" imgH="838200" progId="Equation.3">
                  <p:embed/>
                </p:oleObj>
              </mc:Choice>
              <mc:Fallback>
                <p:oleObj name="公式" r:id="rId12" imgW="2057400" imgH="838200" progId="Equation.3">
                  <p:embed/>
                  <p:pic>
                    <p:nvPicPr>
                      <p:cNvPr id="12195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8620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7" name="Object 13"/>
          <p:cNvGraphicFramePr>
            <a:graphicFrameLocks noChangeAspect="1"/>
          </p:cNvGraphicFramePr>
          <p:nvPr/>
        </p:nvGraphicFramePr>
        <p:xfrm>
          <a:off x="8718550" y="41656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0" name="公式" r:id="rId14" imgW="583947" imgH="368140" progId="Equation.3">
                  <p:embed/>
                </p:oleObj>
              </mc:Choice>
              <mc:Fallback>
                <p:oleObj name="公式" r:id="rId14" imgW="583947" imgH="368140" progId="Equation.3">
                  <p:embed/>
                  <p:pic>
                    <p:nvPicPr>
                      <p:cNvPr id="12195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550" y="416560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8" name="Object 14"/>
          <p:cNvGraphicFramePr>
            <a:graphicFrameLocks noChangeAspect="1"/>
          </p:cNvGraphicFramePr>
          <p:nvPr/>
        </p:nvGraphicFramePr>
        <p:xfrm>
          <a:off x="3886200" y="4876800"/>
          <a:ext cx="254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1" name="公式" r:id="rId16" imgW="2540000" imgH="838200" progId="Equation.3">
                  <p:embed/>
                </p:oleObj>
              </mc:Choice>
              <mc:Fallback>
                <p:oleObj name="公式" r:id="rId16" imgW="2540000" imgH="838200" progId="Equation.3">
                  <p:embed/>
                  <p:pic>
                    <p:nvPicPr>
                      <p:cNvPr id="1219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876800"/>
                        <a:ext cx="254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599" name="Object 15"/>
          <p:cNvGraphicFramePr>
            <a:graphicFrameLocks noChangeAspect="1"/>
          </p:cNvGraphicFramePr>
          <p:nvPr/>
        </p:nvGraphicFramePr>
        <p:xfrm>
          <a:off x="6553200" y="4953000"/>
          <a:ext cx="2209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2" name="公式" r:id="rId18" imgW="2209800" imgH="850900" progId="Equation.3">
                  <p:embed/>
                </p:oleObj>
              </mc:Choice>
              <mc:Fallback>
                <p:oleObj name="公式" r:id="rId18" imgW="2209800" imgH="850900" progId="Equation.3">
                  <p:embed/>
                  <p:pic>
                    <p:nvPicPr>
                      <p:cNvPr id="1219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53000"/>
                        <a:ext cx="2209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9600" name="Object 16"/>
          <p:cNvGraphicFramePr>
            <a:graphicFrameLocks noChangeAspect="1"/>
          </p:cNvGraphicFramePr>
          <p:nvPr/>
        </p:nvGraphicFramePr>
        <p:xfrm>
          <a:off x="8839200" y="52578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3" name="公式" r:id="rId20" imgW="558558" imgH="317362" progId="Equation.3">
                  <p:embed/>
                </p:oleObj>
              </mc:Choice>
              <mc:Fallback>
                <p:oleObj name="公式" r:id="rId20" imgW="558558" imgH="317362" progId="Equation.3">
                  <p:embed/>
                  <p:pic>
                    <p:nvPicPr>
                      <p:cNvPr id="12196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200" y="5257800"/>
                        <a:ext cx="5588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9601" name="Rectangle 17"/>
          <p:cNvSpPr>
            <a:spLocks noChangeArrowheads="1"/>
          </p:cNvSpPr>
          <p:nvPr/>
        </p:nvSpPr>
        <p:spPr bwMode="auto">
          <a:xfrm>
            <a:off x="2133601" y="1676400"/>
            <a:ext cx="12666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/>
              <a:t>和方差</a:t>
            </a:r>
          </a:p>
        </p:txBody>
      </p:sp>
    </p:spTree>
    <p:extLst>
      <p:ext uri="{BB962C8B-B14F-4D97-AF65-F5344CB8AC3E}">
        <p14:creationId xmlns:p14="http://schemas.microsoft.com/office/powerpoint/2010/main" val="3444976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1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1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1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9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1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195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9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19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9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219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195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1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219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219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19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195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9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19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219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219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219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87" grpId="0"/>
      <p:bldP spid="1219590" grpId="0"/>
      <p:bldP spid="1219593" grpId="0"/>
      <p:bldP spid="1219594" grpId="0"/>
      <p:bldP spid="1219601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989</Words>
  <Application>Microsoft Office PowerPoint</Application>
  <PresentationFormat>宽屏</PresentationFormat>
  <Paragraphs>127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等线</vt:lpstr>
      <vt:lpstr>华文行楷</vt:lpstr>
      <vt:lpstr>楷体</vt:lpstr>
      <vt:lpstr>楷体_GB2312</vt:lpstr>
      <vt:lpstr>隶书</vt:lpstr>
      <vt:lpstr>宋体</vt:lpstr>
      <vt:lpstr>微软雅黑</vt:lpstr>
      <vt:lpstr>Arial</vt:lpstr>
      <vt:lpstr>Cambria Math</vt:lpstr>
      <vt:lpstr>Tahoma</vt:lpstr>
      <vt:lpstr>Times New Roman</vt:lpstr>
      <vt:lpstr>Wingdings</vt:lpstr>
      <vt:lpstr>1_A-B</vt:lpstr>
      <vt:lpstr>公式</vt:lpstr>
      <vt:lpstr>概率论与数理统计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PC</dc:creator>
  <cp:lastModifiedBy>yanglp2020@outlook.com</cp:lastModifiedBy>
  <cp:revision>24</cp:revision>
  <dcterms:created xsi:type="dcterms:W3CDTF">2020-04-11T07:28:30Z</dcterms:created>
  <dcterms:modified xsi:type="dcterms:W3CDTF">2022-04-10T13:50:52Z</dcterms:modified>
</cp:coreProperties>
</file>