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67" r:id="rId3"/>
    <p:sldId id="258" r:id="rId4"/>
    <p:sldId id="259" r:id="rId5"/>
    <p:sldId id="260" r:id="rId6"/>
    <p:sldId id="261" r:id="rId7"/>
    <p:sldId id="262" r:id="rId8"/>
    <p:sldId id="268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gi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20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12.wmf"/><Relationship Id="rId6" Type="http://schemas.openxmlformats.org/officeDocument/2006/relationships/image" Target="../media/image38.wmf"/><Relationship Id="rId5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12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649F-DC9B-4B72-8630-6934FEFE2A23}" type="datetimeFigureOut">
              <a:rPr lang="zh-CN" altLang="en-US" smtClean="0"/>
              <a:t>2022/4/20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79A0F-3244-467A-BADD-D88B8BDEFA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7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E1D7565-79B1-4B93-B279-280B133BD89F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6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5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10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8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3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2134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1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8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17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70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1188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648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/>
          <p:cNvSpPr>
            <a:spLocks/>
          </p:cNvSpPr>
          <p:nvPr/>
        </p:nvSpPr>
        <p:spPr bwMode="auto">
          <a:xfrm>
            <a:off x="266701" y="0"/>
            <a:ext cx="1028700" cy="908050"/>
          </a:xfrm>
          <a:custGeom>
            <a:avLst/>
            <a:gdLst>
              <a:gd name="T0" fmla="*/ 771525 w 1728"/>
              <a:gd name="T1" fmla="*/ 0 h 735"/>
              <a:gd name="T2" fmla="*/ 771525 w 1728"/>
              <a:gd name="T3" fmla="*/ 593012 h 735"/>
              <a:gd name="T4" fmla="*/ 169664 w 1728"/>
              <a:gd name="T5" fmla="*/ 595483 h 735"/>
              <a:gd name="T6" fmla="*/ 158055 w 1728"/>
              <a:gd name="T7" fmla="*/ 593012 h 735"/>
              <a:gd name="T8" fmla="*/ 137517 w 1728"/>
              <a:gd name="T9" fmla="*/ 604131 h 735"/>
              <a:gd name="T10" fmla="*/ 109835 w 1728"/>
              <a:gd name="T11" fmla="*/ 656020 h 735"/>
              <a:gd name="T12" fmla="*/ 91976 w 1728"/>
              <a:gd name="T13" fmla="*/ 737559 h 735"/>
              <a:gd name="T14" fmla="*/ 85725 w 1728"/>
              <a:gd name="T15" fmla="*/ 822804 h 735"/>
              <a:gd name="T16" fmla="*/ 85725 w 1728"/>
              <a:gd name="T17" fmla="*/ 908050 h 735"/>
              <a:gd name="T18" fmla="*/ 0 w 1728"/>
              <a:gd name="T19" fmla="*/ 908050 h 735"/>
              <a:gd name="T20" fmla="*/ 0 w 1728"/>
              <a:gd name="T21" fmla="*/ 593012 h 735"/>
              <a:gd name="T22" fmla="*/ 0 w 1728"/>
              <a:gd name="T23" fmla="*/ 0 h 735"/>
              <a:gd name="T24" fmla="*/ 771525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1" y="0"/>
            <a:ext cx="4445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295401" y="620713"/>
            <a:ext cx="6049433" cy="0"/>
          </a:xfrm>
          <a:prstGeom prst="line">
            <a:avLst/>
          </a:prstGeom>
          <a:noFill/>
          <a:ln w="57150">
            <a:pattFill prst="dkHorz">
              <a:fgClr>
                <a:srgbClr val="028A8A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1859685" y="5230813"/>
            <a:ext cx="95249" cy="1511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8948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0225617" y="6526214"/>
            <a:ext cx="1919816" cy="71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flipV="1">
            <a:off x="431800" y="26989"/>
            <a:ext cx="863600" cy="593725"/>
            <a:chOff x="204" y="0"/>
            <a:chExt cx="408" cy="374"/>
          </a:xfrm>
        </p:grpSpPr>
        <p:sp>
          <p:nvSpPr>
            <p:cNvPr id="3084" name="Rectangle 8"/>
            <p:cNvSpPr>
              <a:spLocks noChangeArrowheads="1"/>
            </p:cNvSpPr>
            <p:nvPr userDrawn="1"/>
          </p:nvSpPr>
          <p:spPr bwMode="auto">
            <a:xfrm>
              <a:off x="204" y="0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5" name="Rectangle 9"/>
            <p:cNvSpPr>
              <a:spLocks noChangeArrowheads="1"/>
            </p:cNvSpPr>
            <p:nvPr userDrawn="1"/>
          </p:nvSpPr>
          <p:spPr bwMode="auto">
            <a:xfrm>
              <a:off x="340" y="119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6" name="Rectangle 10"/>
            <p:cNvSpPr>
              <a:spLocks noChangeArrowheads="1"/>
            </p:cNvSpPr>
            <p:nvPr userDrawn="1"/>
          </p:nvSpPr>
          <p:spPr bwMode="auto">
            <a:xfrm>
              <a:off x="476" y="210"/>
              <a:ext cx="136" cy="164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7" name="Rectangle 11"/>
            <p:cNvSpPr>
              <a:spLocks noChangeArrowheads="1"/>
            </p:cNvSpPr>
            <p:nvPr userDrawn="1"/>
          </p:nvSpPr>
          <p:spPr bwMode="auto">
            <a:xfrm>
              <a:off x="340" y="0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8" name="Rectangle 12"/>
            <p:cNvSpPr>
              <a:spLocks noChangeArrowheads="1"/>
            </p:cNvSpPr>
            <p:nvPr userDrawn="1"/>
          </p:nvSpPr>
          <p:spPr bwMode="auto">
            <a:xfrm>
              <a:off x="476" y="119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9" name="Rectangle 13"/>
            <p:cNvSpPr>
              <a:spLocks noChangeArrowheads="1"/>
            </p:cNvSpPr>
            <p:nvPr userDrawn="1"/>
          </p:nvSpPr>
          <p:spPr bwMode="auto">
            <a:xfrm>
              <a:off x="476" y="0"/>
              <a:ext cx="136" cy="119"/>
            </a:xfrm>
            <a:prstGeom prst="rect">
              <a:avLst/>
            </a:prstGeom>
            <a:solidFill>
              <a:srgbClr val="E0F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</p:grp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11761114" y="4941889"/>
            <a:ext cx="430887" cy="14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CC"/>
                </a:solidFill>
                <a:ea typeface="华文行楷" panose="02010800040101010101" pitchFamily="2" charset="-122"/>
              </a:rPr>
              <a:t>广东工业大学</a:t>
            </a:r>
          </a:p>
        </p:txBody>
      </p:sp>
      <p:pic>
        <p:nvPicPr>
          <p:cNvPr id="3081" name="Picture 15" descr="图片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381751"/>
            <a:ext cx="673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6" descr="图片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81750"/>
            <a:ext cx="6688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7" descr="图片1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81751"/>
            <a:ext cx="670984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82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vmlDrawing" Target="../drawings/vmlDrawing1.vml"/><Relationship Id="rId16" Type="http://schemas.openxmlformats.org/officeDocument/2006/relationships/oleObject" Target="../embeddings/oleObject7.bin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8.wmf"/><Relationship Id="rId2" Type="http://schemas.openxmlformats.org/officeDocument/2006/relationships/vmlDrawing" Target="../drawings/vmlDrawing2.vml"/><Relationship Id="rId16" Type="http://schemas.openxmlformats.org/officeDocument/2006/relationships/oleObject" Target="../embeddings/oleObject15.bin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emf"/><Relationship Id="rId18" Type="http://schemas.openxmlformats.org/officeDocument/2006/relationships/oleObject" Target="../embeddings/oleObject2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vmlDrawing" Target="../drawings/vmlDrawing3.v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wmf"/><Relationship Id="rId5" Type="http://schemas.openxmlformats.org/officeDocument/2006/relationships/image" Target="../media/image19.e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3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4.wmf"/><Relationship Id="rId2" Type="http://schemas.openxmlformats.org/officeDocument/2006/relationships/vmlDrawing" Target="../drawings/vmlDrawing4.vml"/><Relationship Id="rId16" Type="http://schemas.openxmlformats.org/officeDocument/2006/relationships/oleObject" Target="../embeddings/oleObject31.bin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7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5.wmf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9.bin"/><Relationship Id="rId2" Type="http://schemas.openxmlformats.org/officeDocument/2006/relationships/vmlDrawing" Target="../drawings/vmlDrawing5.vml"/><Relationship Id="rId16" Type="http://schemas.openxmlformats.org/officeDocument/2006/relationships/image" Target="../media/image38.wmf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Relationship Id="rId14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Relationship Id="rId9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51.bin"/><Relationship Id="rId26" Type="http://schemas.openxmlformats.org/officeDocument/2006/relationships/oleObject" Target="../embeddings/oleObject55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9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47.wmf"/><Relationship Id="rId25" Type="http://schemas.openxmlformats.org/officeDocument/2006/relationships/image" Target="../media/image51.wmf"/><Relationship Id="rId2" Type="http://schemas.openxmlformats.org/officeDocument/2006/relationships/vmlDrawing" Target="../drawings/vmlDrawing7.v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29" Type="http://schemas.openxmlformats.org/officeDocument/2006/relationships/image" Target="../media/image53.wmf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54.bin"/><Relationship Id="rId5" Type="http://schemas.openxmlformats.org/officeDocument/2006/relationships/image" Target="../media/image42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56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48.wmf"/><Relationship Id="rId31" Type="http://schemas.openxmlformats.org/officeDocument/2006/relationships/image" Target="../media/image54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Relationship Id="rId27" Type="http://schemas.openxmlformats.org/officeDocument/2006/relationships/image" Target="../media/image52.wmf"/><Relationship Id="rId30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828800" y="0"/>
            <a:ext cx="8839200" cy="1295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5022850" y="2362200"/>
            <a:ext cx="3632200" cy="2895600"/>
            <a:chOff x="2204" y="1488"/>
            <a:chExt cx="2288" cy="1824"/>
          </a:xfrm>
        </p:grpSpPr>
        <p:sp>
          <p:nvSpPr>
            <p:cNvPr id="4108" name="Line 4"/>
            <p:cNvSpPr>
              <a:spLocks noChangeShapeType="1"/>
            </p:cNvSpPr>
            <p:nvPr/>
          </p:nvSpPr>
          <p:spPr bwMode="auto">
            <a:xfrm flipV="1">
              <a:off x="2204" y="1488"/>
              <a:ext cx="0" cy="1824"/>
            </a:xfrm>
            <a:prstGeom prst="line">
              <a:avLst/>
            </a:prstGeom>
            <a:noFill/>
            <a:ln w="76200">
              <a:solidFill>
                <a:srgbClr val="B1A35D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9" name="Line 5"/>
            <p:cNvSpPr>
              <a:spLocks noChangeShapeType="1"/>
            </p:cNvSpPr>
            <p:nvPr/>
          </p:nvSpPr>
          <p:spPr bwMode="auto">
            <a:xfrm>
              <a:off x="2204" y="3312"/>
              <a:ext cx="2288" cy="0"/>
            </a:xfrm>
            <a:prstGeom prst="line">
              <a:avLst/>
            </a:prstGeom>
            <a:noFill/>
            <a:ln w="76200">
              <a:solidFill>
                <a:srgbClr val="B1A35D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0" name="Freeform 6"/>
            <p:cNvSpPr>
              <a:spLocks/>
            </p:cNvSpPr>
            <p:nvPr/>
          </p:nvSpPr>
          <p:spPr bwMode="auto">
            <a:xfrm>
              <a:off x="2256" y="2376"/>
              <a:ext cx="2016" cy="744"/>
            </a:xfrm>
            <a:custGeom>
              <a:avLst/>
              <a:gdLst>
                <a:gd name="T0" fmla="*/ 0 w 2448"/>
                <a:gd name="T1" fmla="*/ 545 h 792"/>
                <a:gd name="T2" fmla="*/ 150 w 2448"/>
                <a:gd name="T3" fmla="*/ 213 h 792"/>
                <a:gd name="T4" fmla="*/ 315 w 2448"/>
                <a:gd name="T5" fmla="*/ 18 h 792"/>
                <a:gd name="T6" fmla="*/ 509 w 2448"/>
                <a:gd name="T7" fmla="*/ 313 h 792"/>
                <a:gd name="T8" fmla="*/ 614 w 2448"/>
                <a:gd name="T9" fmla="*/ 444 h 792"/>
                <a:gd name="T10" fmla="*/ 763 w 2448"/>
                <a:gd name="T11" fmla="*/ 512 h 7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8" h="792">
                  <a:moveTo>
                    <a:pt x="0" y="792"/>
                  </a:moveTo>
                  <a:cubicBezTo>
                    <a:pt x="156" y="616"/>
                    <a:pt x="312" y="440"/>
                    <a:pt x="480" y="312"/>
                  </a:cubicBezTo>
                  <a:cubicBezTo>
                    <a:pt x="648" y="184"/>
                    <a:pt x="816" y="0"/>
                    <a:pt x="1008" y="24"/>
                  </a:cubicBezTo>
                  <a:cubicBezTo>
                    <a:pt x="1200" y="48"/>
                    <a:pt x="1472" y="352"/>
                    <a:pt x="1632" y="456"/>
                  </a:cubicBezTo>
                  <a:cubicBezTo>
                    <a:pt x="1792" y="560"/>
                    <a:pt x="1832" y="600"/>
                    <a:pt x="1968" y="648"/>
                  </a:cubicBezTo>
                  <a:cubicBezTo>
                    <a:pt x="2104" y="696"/>
                    <a:pt x="2276" y="720"/>
                    <a:pt x="2448" y="744"/>
                  </a:cubicBezTo>
                </a:path>
              </a:pathLst>
            </a:custGeom>
            <a:noFill/>
            <a:ln w="28575" cap="flat" cmpd="sng">
              <a:solidFill>
                <a:srgbClr val="00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1" name="Freeform 7"/>
            <p:cNvSpPr>
              <a:spLocks/>
            </p:cNvSpPr>
            <p:nvPr/>
          </p:nvSpPr>
          <p:spPr bwMode="auto">
            <a:xfrm>
              <a:off x="2304" y="1768"/>
              <a:ext cx="1632" cy="1448"/>
            </a:xfrm>
            <a:custGeom>
              <a:avLst/>
              <a:gdLst>
                <a:gd name="T0" fmla="*/ 0 w 1632"/>
                <a:gd name="T1" fmla="*/ 1448 h 1448"/>
                <a:gd name="T2" fmla="*/ 288 w 1632"/>
                <a:gd name="T3" fmla="*/ 1112 h 1448"/>
                <a:gd name="T4" fmla="*/ 528 w 1632"/>
                <a:gd name="T5" fmla="*/ 344 h 1448"/>
                <a:gd name="T6" fmla="*/ 720 w 1632"/>
                <a:gd name="T7" fmla="*/ 8 h 1448"/>
                <a:gd name="T8" fmla="*/ 912 w 1632"/>
                <a:gd name="T9" fmla="*/ 296 h 1448"/>
                <a:gd name="T10" fmla="*/ 1152 w 1632"/>
                <a:gd name="T11" fmla="*/ 968 h 1448"/>
                <a:gd name="T12" fmla="*/ 1392 w 1632"/>
                <a:gd name="T13" fmla="*/ 1256 h 1448"/>
                <a:gd name="T14" fmla="*/ 1632 w 1632"/>
                <a:gd name="T15" fmla="*/ 1448 h 1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32" h="1448">
                  <a:moveTo>
                    <a:pt x="0" y="1448"/>
                  </a:moveTo>
                  <a:cubicBezTo>
                    <a:pt x="100" y="1372"/>
                    <a:pt x="200" y="1296"/>
                    <a:pt x="288" y="1112"/>
                  </a:cubicBezTo>
                  <a:cubicBezTo>
                    <a:pt x="376" y="928"/>
                    <a:pt x="456" y="528"/>
                    <a:pt x="528" y="344"/>
                  </a:cubicBezTo>
                  <a:cubicBezTo>
                    <a:pt x="600" y="160"/>
                    <a:pt x="656" y="16"/>
                    <a:pt x="720" y="8"/>
                  </a:cubicBezTo>
                  <a:cubicBezTo>
                    <a:pt x="784" y="0"/>
                    <a:pt x="840" y="136"/>
                    <a:pt x="912" y="296"/>
                  </a:cubicBezTo>
                  <a:cubicBezTo>
                    <a:pt x="984" y="456"/>
                    <a:pt x="1072" y="808"/>
                    <a:pt x="1152" y="968"/>
                  </a:cubicBezTo>
                  <a:cubicBezTo>
                    <a:pt x="1232" y="1128"/>
                    <a:pt x="1312" y="1176"/>
                    <a:pt x="1392" y="1256"/>
                  </a:cubicBezTo>
                  <a:cubicBezTo>
                    <a:pt x="1472" y="1336"/>
                    <a:pt x="1552" y="1392"/>
                    <a:pt x="1632" y="1448"/>
                  </a:cubicBezTo>
                </a:path>
              </a:pathLst>
            </a:custGeom>
            <a:noFill/>
            <a:ln w="28575" cap="flat" cmpd="sng">
              <a:solidFill>
                <a:srgbClr val="F0A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2" name="Rectangle 8"/>
            <p:cNvSpPr>
              <a:spLocks noChangeArrowheads="1"/>
            </p:cNvSpPr>
            <p:nvPr/>
          </p:nvSpPr>
          <p:spPr bwMode="auto">
            <a:xfrm>
              <a:off x="2592" y="2736"/>
              <a:ext cx="144" cy="576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0A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3" name="Rectangle 9"/>
            <p:cNvSpPr>
              <a:spLocks noChangeArrowheads="1"/>
            </p:cNvSpPr>
            <p:nvPr/>
          </p:nvSpPr>
          <p:spPr bwMode="auto">
            <a:xfrm>
              <a:off x="3168" y="2160"/>
              <a:ext cx="144" cy="1152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 w="9525">
              <a:solidFill>
                <a:srgbClr val="F0A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4" name="Rectangle 10"/>
            <p:cNvSpPr>
              <a:spLocks noChangeArrowheads="1"/>
            </p:cNvSpPr>
            <p:nvPr/>
          </p:nvSpPr>
          <p:spPr bwMode="auto">
            <a:xfrm>
              <a:off x="2880" y="1872"/>
              <a:ext cx="144" cy="1440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 w="9525">
              <a:solidFill>
                <a:srgbClr val="F0A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5" name="Rectangle 11"/>
            <p:cNvSpPr>
              <a:spLocks noChangeArrowheads="1"/>
            </p:cNvSpPr>
            <p:nvPr/>
          </p:nvSpPr>
          <p:spPr bwMode="auto">
            <a:xfrm>
              <a:off x="3456" y="2880"/>
              <a:ext cx="144" cy="432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 w="9525">
              <a:solidFill>
                <a:srgbClr val="F0A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6" name="Rectangle 12"/>
            <p:cNvSpPr>
              <a:spLocks noChangeArrowheads="1"/>
            </p:cNvSpPr>
            <p:nvPr/>
          </p:nvSpPr>
          <p:spPr bwMode="auto">
            <a:xfrm>
              <a:off x="2736" y="2112"/>
              <a:ext cx="144" cy="1200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7" name="Rectangle 13"/>
            <p:cNvSpPr>
              <a:spLocks noChangeArrowheads="1"/>
            </p:cNvSpPr>
            <p:nvPr/>
          </p:nvSpPr>
          <p:spPr bwMode="auto">
            <a:xfrm>
              <a:off x="3024" y="1872"/>
              <a:ext cx="144" cy="1440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8" name="Rectangle 14"/>
            <p:cNvSpPr>
              <a:spLocks noChangeArrowheads="1"/>
            </p:cNvSpPr>
            <p:nvPr/>
          </p:nvSpPr>
          <p:spPr bwMode="auto">
            <a:xfrm>
              <a:off x="3312" y="2544"/>
              <a:ext cx="144" cy="768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9" name="Rectangle 15"/>
            <p:cNvSpPr>
              <a:spLocks noChangeArrowheads="1"/>
            </p:cNvSpPr>
            <p:nvPr/>
          </p:nvSpPr>
          <p:spPr bwMode="auto">
            <a:xfrm>
              <a:off x="2448" y="3024"/>
              <a:ext cx="144" cy="288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20" name="Rectangle 16"/>
            <p:cNvSpPr>
              <a:spLocks noChangeArrowheads="1"/>
            </p:cNvSpPr>
            <p:nvPr/>
          </p:nvSpPr>
          <p:spPr bwMode="auto">
            <a:xfrm>
              <a:off x="3600" y="3024"/>
              <a:ext cx="144" cy="288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1524001" y="0"/>
            <a:ext cx="2384425" cy="6858000"/>
          </a:xfrm>
          <a:prstGeom prst="rect">
            <a:avLst/>
          </a:prstGeom>
          <a:solidFill>
            <a:srgbClr val="3B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101" name="Group 18"/>
          <p:cNvGrpSpPr>
            <a:grpSpLocks/>
          </p:cNvGrpSpPr>
          <p:nvPr/>
        </p:nvGrpSpPr>
        <p:grpSpPr bwMode="auto">
          <a:xfrm>
            <a:off x="4267200" y="5486401"/>
            <a:ext cx="5435600" cy="144463"/>
            <a:chOff x="2288" y="3080"/>
            <a:chExt cx="3072" cy="201"/>
          </a:xfrm>
        </p:grpSpPr>
        <p:sp>
          <p:nvSpPr>
            <p:cNvPr id="4106" name="AutoShape 19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7" name="AutoShape 20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02" name="Text Box 21"/>
          <p:cNvSpPr txBox="1">
            <a:spLocks noChangeArrowheads="1"/>
          </p:cNvSpPr>
          <p:nvPr/>
        </p:nvSpPr>
        <p:spPr bwMode="auto">
          <a:xfrm>
            <a:off x="1836817" y="3860800"/>
            <a:ext cx="1107996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广东工业大学</a:t>
            </a:r>
          </a:p>
          <a:p>
            <a:pPr eaLnBrk="1" hangingPunct="1">
              <a:spcBef>
                <a:spcPct val="50000"/>
              </a:spcBef>
            </a:pPr>
            <a:endParaRPr lang="en-US" altLang="zh-CN" b="0">
              <a:solidFill>
                <a:schemeClr val="tx1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5257801" y="5791200"/>
            <a:ext cx="277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主讲教师：</a:t>
            </a:r>
            <a:endParaRPr lang="zh-CN" altLang="en-US">
              <a:solidFill>
                <a:srgbClr val="0033CC"/>
              </a:solidFill>
            </a:endParaRPr>
          </a:p>
        </p:txBody>
      </p:sp>
      <p:sp>
        <p:nvSpPr>
          <p:cNvPr id="4104" name="AutoShape 23"/>
          <p:cNvSpPr>
            <a:spLocks noChangeArrowheads="1"/>
          </p:cNvSpPr>
          <p:nvPr/>
        </p:nvSpPr>
        <p:spPr bwMode="white">
          <a:xfrm>
            <a:off x="2286001" y="838200"/>
            <a:ext cx="2701925" cy="1905000"/>
          </a:xfrm>
          <a:prstGeom prst="roundRect">
            <a:avLst>
              <a:gd name="adj" fmla="val 5000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6072" name="Rectangle 24"/>
          <p:cNvSpPr>
            <a:spLocks noGrp="1" noChangeArrowheads="1"/>
          </p:cNvSpPr>
          <p:nvPr>
            <p:ph type="ctrTitle"/>
          </p:nvPr>
        </p:nvSpPr>
        <p:spPr bwMode="auto">
          <a:xfrm>
            <a:off x="3276600" y="1295400"/>
            <a:ext cx="6705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6000" dirty="0">
                <a:solidFill>
                  <a:srgbClr val="009900"/>
                </a:solidFill>
                <a:ea typeface="楷体_GB2312" pitchFamily="49" charset="-122"/>
              </a:rPr>
              <a:t>概率论与数理统计</a:t>
            </a:r>
          </a:p>
        </p:txBody>
      </p:sp>
    </p:spTree>
    <p:extLst>
      <p:ext uri="{BB962C8B-B14F-4D97-AF65-F5344CB8AC3E}">
        <p14:creationId xmlns:p14="http://schemas.microsoft.com/office/powerpoint/2010/main" val="192159408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0" grpId="0"/>
      <p:bldP spid="3860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450" name="Rectangle 2"/>
          <p:cNvSpPr>
            <a:spLocks noChangeArrowheads="1"/>
          </p:cNvSpPr>
          <p:nvPr/>
        </p:nvSpPr>
        <p:spPr bwMode="auto">
          <a:xfrm>
            <a:off x="2895600" y="25908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第四节 矩、</a:t>
            </a:r>
            <a:r>
              <a:rPr lang="zh-CN" alt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隶书" pitchFamily="49" charset="-122"/>
              </a:rPr>
              <a:t>协方差矩阵</a:t>
            </a:r>
          </a:p>
        </p:txBody>
      </p:sp>
    </p:spTree>
    <p:extLst>
      <p:ext uri="{BB962C8B-B14F-4D97-AF65-F5344CB8AC3E}">
        <p14:creationId xmlns:p14="http://schemas.microsoft.com/office/powerpoint/2010/main" val="364225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1"/>
          <p:cNvSpPr txBox="1">
            <a:spLocks noChangeArrowheads="1"/>
          </p:cNvSpPr>
          <p:nvPr/>
        </p:nvSpPr>
        <p:spPr bwMode="auto">
          <a:xfrm>
            <a:off x="1905000" y="635000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一、矩 </a:t>
            </a:r>
          </a:p>
        </p:txBody>
      </p:sp>
      <p:sp>
        <p:nvSpPr>
          <p:cNvPr id="1088524" name="Text Box 12"/>
          <p:cNvSpPr txBox="1">
            <a:spLocks noChangeArrowheads="1"/>
          </p:cNvSpPr>
          <p:nvPr/>
        </p:nvSpPr>
        <p:spPr bwMode="auto">
          <a:xfrm>
            <a:off x="2514600" y="1016000"/>
            <a:ext cx="3978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Y</a:t>
            </a:r>
            <a:r>
              <a:rPr lang="zh-CN" altLang="en-US"/>
              <a:t>为随机变量，若 </a:t>
            </a:r>
          </a:p>
        </p:txBody>
      </p:sp>
      <p:graphicFrame>
        <p:nvGraphicFramePr>
          <p:cNvPr id="1088525" name="Object 13"/>
          <p:cNvGraphicFramePr>
            <a:graphicFrameLocks noChangeAspect="1"/>
          </p:cNvGraphicFramePr>
          <p:nvPr/>
        </p:nvGraphicFramePr>
        <p:xfrm>
          <a:off x="6400800" y="1066800"/>
          <a:ext cx="106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公式" r:id="rId4" imgW="1066800" imgH="482600" progId="Equation.3">
                  <p:embed/>
                </p:oleObj>
              </mc:Choice>
              <mc:Fallback>
                <p:oleObj name="公式" r:id="rId4" imgW="1066800" imgH="482600" progId="Equation.3">
                  <p:embed/>
                  <p:pic>
                    <p:nvPicPr>
                      <p:cNvPr id="10885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066800"/>
                        <a:ext cx="106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26" name="Object 14"/>
          <p:cNvGraphicFramePr>
            <a:graphicFrameLocks noChangeAspect="1"/>
          </p:cNvGraphicFramePr>
          <p:nvPr/>
        </p:nvGraphicFramePr>
        <p:xfrm>
          <a:off x="7696200" y="1143000"/>
          <a:ext cx="144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公式" r:id="rId6" imgW="1447800" imgH="368300" progId="Equation.3">
                  <p:embed/>
                </p:oleObj>
              </mc:Choice>
              <mc:Fallback>
                <p:oleObj name="公式" r:id="rId6" imgW="1447800" imgH="368300" progId="Equation.3">
                  <p:embed/>
                  <p:pic>
                    <p:nvPicPr>
                      <p:cNvPr id="10885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143000"/>
                        <a:ext cx="144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27" name="Text Box 15"/>
          <p:cNvSpPr txBox="1">
            <a:spLocks noChangeArrowheads="1"/>
          </p:cNvSpPr>
          <p:nvPr/>
        </p:nvSpPr>
        <p:spPr bwMode="auto">
          <a:xfrm>
            <a:off x="1981200" y="1600200"/>
            <a:ext cx="7725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存在，则称它为</a:t>
            </a:r>
            <a:r>
              <a:rPr lang="en-US" altLang="zh-CN" i="1"/>
              <a:t>X</a:t>
            </a:r>
            <a:r>
              <a:rPr lang="zh-CN" altLang="en-US"/>
              <a:t>的</a:t>
            </a:r>
            <a:r>
              <a:rPr lang="en-US" altLang="zh-CN" i="1"/>
              <a:t>k</a:t>
            </a:r>
            <a:r>
              <a:rPr lang="zh-CN" altLang="en-US"/>
              <a:t>阶</a:t>
            </a:r>
            <a:r>
              <a:rPr lang="zh-CN" altLang="en-US">
                <a:solidFill>
                  <a:srgbClr val="0033CC"/>
                </a:solidFill>
              </a:rPr>
              <a:t>原点矩</a:t>
            </a:r>
            <a:r>
              <a:rPr lang="zh-CN" altLang="en-US"/>
              <a:t>，简称为</a:t>
            </a:r>
            <a:r>
              <a:rPr lang="en-US" altLang="zh-CN" i="1"/>
              <a:t>k</a:t>
            </a:r>
            <a:r>
              <a:rPr lang="zh-CN" altLang="en-US"/>
              <a:t>阶矩。 </a:t>
            </a:r>
          </a:p>
        </p:txBody>
      </p:sp>
      <p:sp>
        <p:nvSpPr>
          <p:cNvPr id="1088528" name="Text Box 16"/>
          <p:cNvSpPr txBox="1">
            <a:spLocks noChangeArrowheads="1"/>
          </p:cNvSpPr>
          <p:nvPr/>
        </p:nvSpPr>
        <p:spPr bwMode="auto">
          <a:xfrm>
            <a:off x="2514600" y="220980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若 </a:t>
            </a:r>
          </a:p>
        </p:txBody>
      </p:sp>
      <p:graphicFrame>
        <p:nvGraphicFramePr>
          <p:cNvPr id="1088529" name="Object 17"/>
          <p:cNvGraphicFramePr>
            <a:graphicFrameLocks noChangeAspect="1"/>
          </p:cNvGraphicFramePr>
          <p:nvPr/>
        </p:nvGraphicFramePr>
        <p:xfrm>
          <a:off x="3219450" y="2266950"/>
          <a:ext cx="2133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公式" r:id="rId8" imgW="2133600" imgH="482600" progId="Equation.3">
                  <p:embed/>
                </p:oleObj>
              </mc:Choice>
              <mc:Fallback>
                <p:oleObj name="公式" r:id="rId8" imgW="2133600" imgH="482600" progId="Equation.3">
                  <p:embed/>
                  <p:pic>
                    <p:nvPicPr>
                      <p:cNvPr id="108852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266950"/>
                        <a:ext cx="2133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30" name="Object 18"/>
          <p:cNvGraphicFramePr>
            <a:graphicFrameLocks noChangeAspect="1"/>
          </p:cNvGraphicFramePr>
          <p:nvPr/>
        </p:nvGraphicFramePr>
        <p:xfrm>
          <a:off x="5715000" y="2362200"/>
          <a:ext cx="144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公式" r:id="rId10" imgW="1447800" imgH="368300" progId="Equation.3">
                  <p:embed/>
                </p:oleObj>
              </mc:Choice>
              <mc:Fallback>
                <p:oleObj name="公式" r:id="rId10" imgW="1447800" imgH="368300" progId="Equation.3">
                  <p:embed/>
                  <p:pic>
                    <p:nvPicPr>
                      <p:cNvPr id="108853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362200"/>
                        <a:ext cx="144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31" name="Text Box 19"/>
          <p:cNvSpPr txBox="1">
            <a:spLocks noChangeArrowheads="1"/>
          </p:cNvSpPr>
          <p:nvPr/>
        </p:nvSpPr>
        <p:spPr bwMode="auto">
          <a:xfrm>
            <a:off x="2057401" y="2819400"/>
            <a:ext cx="5381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存在，则称它为</a:t>
            </a:r>
            <a:r>
              <a:rPr lang="en-US" altLang="zh-CN" i="1"/>
              <a:t>X</a:t>
            </a:r>
            <a:r>
              <a:rPr lang="zh-CN" altLang="en-US"/>
              <a:t>的</a:t>
            </a:r>
            <a:r>
              <a:rPr lang="en-US" altLang="zh-CN" i="1"/>
              <a:t>k</a:t>
            </a:r>
            <a:r>
              <a:rPr lang="zh-CN" altLang="en-US"/>
              <a:t>阶</a:t>
            </a:r>
            <a:r>
              <a:rPr lang="zh-CN" altLang="en-US">
                <a:solidFill>
                  <a:srgbClr val="0033CC"/>
                </a:solidFill>
              </a:rPr>
              <a:t>中心矩</a:t>
            </a:r>
            <a:r>
              <a:rPr lang="zh-CN" altLang="en-US"/>
              <a:t>。 </a:t>
            </a:r>
          </a:p>
        </p:txBody>
      </p:sp>
      <p:graphicFrame>
        <p:nvGraphicFramePr>
          <p:cNvPr id="1088532" name="Object 20"/>
          <p:cNvGraphicFramePr>
            <a:graphicFrameLocks noChangeAspect="1"/>
          </p:cNvGraphicFramePr>
          <p:nvPr/>
        </p:nvGraphicFramePr>
        <p:xfrm>
          <a:off x="3219450" y="3562350"/>
          <a:ext cx="1409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公式" r:id="rId12" imgW="1409088" imgH="482391" progId="Equation.3">
                  <p:embed/>
                </p:oleObj>
              </mc:Choice>
              <mc:Fallback>
                <p:oleObj name="公式" r:id="rId12" imgW="1409088" imgH="482391" progId="Equation.3">
                  <p:embed/>
                  <p:pic>
                    <p:nvPicPr>
                      <p:cNvPr id="10885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562350"/>
                        <a:ext cx="1409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33" name="Object 21"/>
          <p:cNvGraphicFramePr>
            <a:graphicFrameLocks noChangeAspect="1"/>
          </p:cNvGraphicFramePr>
          <p:nvPr/>
        </p:nvGraphicFramePr>
        <p:xfrm>
          <a:off x="5334000" y="3657600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公式" r:id="rId14" imgW="1701800" imgH="368300" progId="Equation.3">
                  <p:embed/>
                </p:oleObj>
              </mc:Choice>
              <mc:Fallback>
                <p:oleObj name="公式" r:id="rId14" imgW="1701800" imgH="368300" progId="Equation.3">
                  <p:embed/>
                  <p:pic>
                    <p:nvPicPr>
                      <p:cNvPr id="10885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657600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34" name="Text Box 22"/>
          <p:cNvSpPr txBox="1">
            <a:spLocks noChangeArrowheads="1"/>
          </p:cNvSpPr>
          <p:nvPr/>
        </p:nvSpPr>
        <p:spPr bwMode="auto">
          <a:xfrm>
            <a:off x="2133601" y="4114801"/>
            <a:ext cx="6037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存在，则称它为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Y</a:t>
            </a:r>
            <a:r>
              <a:rPr lang="zh-CN" altLang="en-US"/>
              <a:t>的</a:t>
            </a:r>
            <a:r>
              <a:rPr lang="en-US" altLang="zh-CN" i="1"/>
              <a:t>k+l </a:t>
            </a:r>
            <a:r>
              <a:rPr lang="zh-CN" altLang="en-US"/>
              <a:t>阶</a:t>
            </a:r>
            <a:r>
              <a:rPr lang="zh-CN" altLang="en-US">
                <a:solidFill>
                  <a:srgbClr val="0033CC"/>
                </a:solidFill>
              </a:rPr>
              <a:t>混合矩</a:t>
            </a:r>
            <a:r>
              <a:rPr lang="zh-CN" altLang="en-US"/>
              <a:t>。 </a:t>
            </a:r>
          </a:p>
        </p:txBody>
      </p:sp>
      <p:sp>
        <p:nvSpPr>
          <p:cNvPr id="1088535" name="Text Box 23"/>
          <p:cNvSpPr txBox="1">
            <a:spLocks noChangeArrowheads="1"/>
          </p:cNvSpPr>
          <p:nvPr/>
        </p:nvSpPr>
        <p:spPr bwMode="auto">
          <a:xfrm>
            <a:off x="2514600" y="350520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若 </a:t>
            </a:r>
          </a:p>
        </p:txBody>
      </p:sp>
      <p:graphicFrame>
        <p:nvGraphicFramePr>
          <p:cNvPr id="1088540" name="Object 28"/>
          <p:cNvGraphicFramePr>
            <a:graphicFrameLocks noChangeAspect="1"/>
          </p:cNvGraphicFramePr>
          <p:nvPr/>
        </p:nvGraphicFramePr>
        <p:xfrm>
          <a:off x="3251200" y="4762500"/>
          <a:ext cx="360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公式" r:id="rId16" imgW="3606800" imgH="482600" progId="Equation.3">
                  <p:embed/>
                </p:oleObj>
              </mc:Choice>
              <mc:Fallback>
                <p:oleObj name="公式" r:id="rId16" imgW="3606800" imgH="482600" progId="Equation.3">
                  <p:embed/>
                  <p:pic>
                    <p:nvPicPr>
                      <p:cNvPr id="10885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4762500"/>
                        <a:ext cx="360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8541" name="Object 29"/>
          <p:cNvGraphicFramePr>
            <a:graphicFrameLocks noChangeAspect="1"/>
          </p:cNvGraphicFramePr>
          <p:nvPr/>
        </p:nvGraphicFramePr>
        <p:xfrm>
          <a:off x="7162800" y="4876800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公式" r:id="rId18" imgW="1701800" imgH="368300" progId="Equation.3">
                  <p:embed/>
                </p:oleObj>
              </mc:Choice>
              <mc:Fallback>
                <p:oleObj name="公式" r:id="rId18" imgW="1701800" imgH="368300" progId="Equation.3">
                  <p:embed/>
                  <p:pic>
                    <p:nvPicPr>
                      <p:cNvPr id="108854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76800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8542" name="Text Box 30"/>
          <p:cNvSpPr txBox="1">
            <a:spLocks noChangeArrowheads="1"/>
          </p:cNvSpPr>
          <p:nvPr/>
        </p:nvSpPr>
        <p:spPr bwMode="auto">
          <a:xfrm>
            <a:off x="2133600" y="5334001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存在，则称它为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Y</a:t>
            </a:r>
            <a:r>
              <a:rPr lang="zh-CN" altLang="en-US"/>
              <a:t>的</a:t>
            </a:r>
            <a:r>
              <a:rPr lang="en-US" altLang="zh-CN" i="1"/>
              <a:t>k+l </a:t>
            </a:r>
            <a:r>
              <a:rPr lang="zh-CN" altLang="en-US"/>
              <a:t>阶</a:t>
            </a:r>
            <a:r>
              <a:rPr lang="zh-CN" altLang="en-US">
                <a:solidFill>
                  <a:srgbClr val="0033CC"/>
                </a:solidFill>
              </a:rPr>
              <a:t>混合中心矩</a:t>
            </a:r>
            <a:r>
              <a:rPr lang="zh-CN" altLang="en-US"/>
              <a:t>。 </a:t>
            </a:r>
          </a:p>
        </p:txBody>
      </p:sp>
      <p:sp>
        <p:nvSpPr>
          <p:cNvPr id="1088543" name="Text Box 31"/>
          <p:cNvSpPr txBox="1">
            <a:spLocks noChangeArrowheads="1"/>
          </p:cNvSpPr>
          <p:nvPr/>
        </p:nvSpPr>
        <p:spPr bwMode="auto">
          <a:xfrm>
            <a:off x="2514600" y="472440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若 </a:t>
            </a:r>
          </a:p>
        </p:txBody>
      </p:sp>
    </p:spTree>
    <p:extLst>
      <p:ext uri="{BB962C8B-B14F-4D97-AF65-F5344CB8AC3E}">
        <p14:creationId xmlns:p14="http://schemas.microsoft.com/office/powerpoint/2010/main" val="319691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8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8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8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8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88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88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8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8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88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88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88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88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88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88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8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8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8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8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8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885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88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88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885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88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88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8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8524" grpId="0"/>
      <p:bldP spid="1088527" grpId="0"/>
      <p:bldP spid="1088528" grpId="0"/>
      <p:bldP spid="1088531" grpId="0"/>
      <p:bldP spid="1088534" grpId="0"/>
      <p:bldP spid="1088535" grpId="0"/>
      <p:bldP spid="1088542" grpId="0"/>
      <p:bldP spid="10885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10"/>
          <p:cNvSpPr txBox="1">
            <a:spLocks noChangeArrowheads="1"/>
          </p:cNvSpPr>
          <p:nvPr/>
        </p:nvSpPr>
        <p:spPr bwMode="auto">
          <a:xfrm>
            <a:off x="1905000" y="685800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二、协方差矩阵 </a:t>
            </a:r>
          </a:p>
        </p:txBody>
      </p:sp>
      <p:grpSp>
        <p:nvGrpSpPr>
          <p:cNvPr id="1115160" name="Group 24"/>
          <p:cNvGrpSpPr>
            <a:grpSpLocks/>
          </p:cNvGrpSpPr>
          <p:nvPr/>
        </p:nvGrpSpPr>
        <p:grpSpPr bwMode="auto">
          <a:xfrm>
            <a:off x="2017713" y="1219201"/>
            <a:ext cx="8759824" cy="523876"/>
            <a:chOff x="311" y="768"/>
            <a:chExt cx="5518" cy="330"/>
          </a:xfrm>
        </p:grpSpPr>
        <p:sp>
          <p:nvSpPr>
            <p:cNvPr id="74767" name="Text Box 11"/>
            <p:cNvSpPr txBox="1">
              <a:spLocks noChangeArrowheads="1"/>
            </p:cNvSpPr>
            <p:nvPr/>
          </p:nvSpPr>
          <p:spPr bwMode="auto">
            <a:xfrm>
              <a:off x="311" y="768"/>
              <a:ext cx="55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                           为</a:t>
              </a:r>
              <a:r>
                <a:rPr lang="en-US" altLang="zh-CN" i="1"/>
                <a:t>n</a:t>
              </a:r>
              <a:r>
                <a:rPr lang="zh-CN" altLang="en-US"/>
                <a:t>维随机变量。若二阶混合中心矩  </a:t>
              </a:r>
            </a:p>
          </p:txBody>
        </p:sp>
        <p:graphicFrame>
          <p:nvGraphicFramePr>
            <p:cNvPr id="74768" name="Object 12"/>
            <p:cNvGraphicFramePr>
              <a:graphicFrameLocks noChangeAspect="1"/>
            </p:cNvGraphicFramePr>
            <p:nvPr/>
          </p:nvGraphicFramePr>
          <p:xfrm>
            <a:off x="647" y="816"/>
            <a:ext cx="14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" name="公式" r:id="rId4" imgW="2311400" imgH="431800" progId="Equation.3">
                    <p:embed/>
                  </p:oleObj>
                </mc:Choice>
                <mc:Fallback>
                  <p:oleObj name="公式" r:id="rId4" imgW="2311400" imgH="431800" progId="Equation.3">
                    <p:embed/>
                    <p:pic>
                      <p:nvPicPr>
                        <p:cNvPr id="7476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" y="816"/>
                          <a:ext cx="14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5150" name="Text Box 14"/>
          <p:cNvSpPr txBox="1">
            <a:spLocks noChangeArrowheads="1"/>
          </p:cNvSpPr>
          <p:nvPr/>
        </p:nvSpPr>
        <p:spPr bwMode="auto">
          <a:xfrm>
            <a:off x="3276601" y="2844800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则称矩阵    </a:t>
            </a:r>
          </a:p>
        </p:txBody>
      </p:sp>
      <p:graphicFrame>
        <p:nvGraphicFramePr>
          <p:cNvPr id="1115151" name="Object 15"/>
          <p:cNvGraphicFramePr>
            <a:graphicFrameLocks noChangeAspect="1"/>
          </p:cNvGraphicFramePr>
          <p:nvPr/>
        </p:nvGraphicFramePr>
        <p:xfrm>
          <a:off x="2819400" y="1981200"/>
          <a:ext cx="254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公式" r:id="rId6" imgW="2540000" imgH="469900" progId="Equation.3">
                  <p:embed/>
                </p:oleObj>
              </mc:Choice>
              <mc:Fallback>
                <p:oleObj name="公式" r:id="rId6" imgW="2540000" imgH="469900" progId="Equation.3">
                  <p:embed/>
                  <p:pic>
                    <p:nvPicPr>
                      <p:cNvPr id="11151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254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152" name="Object 16"/>
          <p:cNvGraphicFramePr>
            <a:graphicFrameLocks noChangeAspect="1"/>
          </p:cNvGraphicFramePr>
          <p:nvPr/>
        </p:nvGraphicFramePr>
        <p:xfrm>
          <a:off x="5410200" y="1981200"/>
          <a:ext cx="414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公式" r:id="rId8" imgW="4140200" imgH="469900" progId="Equation.3">
                  <p:embed/>
                </p:oleObj>
              </mc:Choice>
              <mc:Fallback>
                <p:oleObj name="公式" r:id="rId8" imgW="4140200" imgH="469900" progId="Equation.3">
                  <p:embed/>
                  <p:pic>
                    <p:nvPicPr>
                      <p:cNvPr id="11151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81200"/>
                        <a:ext cx="4140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5154" name="Object 18"/>
          <p:cNvGraphicFramePr>
            <a:graphicFrameLocks noChangeAspect="1"/>
          </p:cNvGraphicFramePr>
          <p:nvPr/>
        </p:nvGraphicFramePr>
        <p:xfrm>
          <a:off x="6400800" y="2514600"/>
          <a:ext cx="201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公式" r:id="rId10" imgW="2019300" imgH="393700" progId="Equation.3">
                  <p:embed/>
                </p:oleObj>
              </mc:Choice>
              <mc:Fallback>
                <p:oleObj name="公式" r:id="rId10" imgW="2019300" imgH="393700" progId="Equation.3">
                  <p:embed/>
                  <p:pic>
                    <p:nvPicPr>
                      <p:cNvPr id="11151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14600"/>
                        <a:ext cx="201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55" name="Text Box 19"/>
          <p:cNvSpPr txBox="1">
            <a:spLocks noChangeArrowheads="1"/>
          </p:cNvSpPr>
          <p:nvPr/>
        </p:nvSpPr>
        <p:spPr bwMode="auto">
          <a:xfrm>
            <a:off x="1981201" y="284321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都存在，</a:t>
            </a:r>
          </a:p>
        </p:txBody>
      </p:sp>
      <p:graphicFrame>
        <p:nvGraphicFramePr>
          <p:cNvPr id="1115156" name="Object 20"/>
          <p:cNvGraphicFramePr>
            <a:graphicFrameLocks noChangeAspect="1"/>
          </p:cNvGraphicFramePr>
          <p:nvPr/>
        </p:nvGraphicFramePr>
        <p:xfrm>
          <a:off x="3657600" y="3352800"/>
          <a:ext cx="3822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公式" r:id="rId12" imgW="3822700" imgH="2070100" progId="Equation.3">
                  <p:embed/>
                </p:oleObj>
              </mc:Choice>
              <mc:Fallback>
                <p:oleObj name="公式" r:id="rId12" imgW="3822700" imgH="2070100" progId="Equation.3">
                  <p:embed/>
                  <p:pic>
                    <p:nvPicPr>
                      <p:cNvPr id="11151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352800"/>
                        <a:ext cx="3822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5161" name="Group 25"/>
          <p:cNvGrpSpPr>
            <a:grpSpLocks/>
          </p:cNvGrpSpPr>
          <p:nvPr/>
        </p:nvGrpSpPr>
        <p:grpSpPr bwMode="auto">
          <a:xfrm>
            <a:off x="2057401" y="5715005"/>
            <a:ext cx="7586663" cy="523876"/>
            <a:chOff x="336" y="3600"/>
            <a:chExt cx="4779" cy="330"/>
          </a:xfrm>
        </p:grpSpPr>
        <p:sp>
          <p:nvSpPr>
            <p:cNvPr id="74765" name="Text Box 21"/>
            <p:cNvSpPr txBox="1">
              <a:spLocks noChangeArrowheads="1"/>
            </p:cNvSpPr>
            <p:nvPr/>
          </p:nvSpPr>
          <p:spPr bwMode="auto">
            <a:xfrm>
              <a:off x="336" y="3600"/>
              <a:ext cx="477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为</a:t>
              </a:r>
              <a:r>
                <a:rPr lang="en-US" altLang="zh-CN" i="1"/>
                <a:t>n</a:t>
              </a:r>
              <a:r>
                <a:rPr lang="zh-CN" altLang="en-US"/>
                <a:t>维随机变量                           的</a:t>
              </a:r>
              <a:r>
                <a:rPr lang="zh-CN" altLang="en-US">
                  <a:solidFill>
                    <a:srgbClr val="0033CC"/>
                  </a:solidFill>
                </a:rPr>
                <a:t>协方差矩阵</a:t>
              </a:r>
              <a:r>
                <a:rPr lang="zh-CN" altLang="en-US"/>
                <a:t>。 </a:t>
              </a:r>
            </a:p>
          </p:txBody>
        </p:sp>
        <p:graphicFrame>
          <p:nvGraphicFramePr>
            <p:cNvPr id="74766" name="Object 22"/>
            <p:cNvGraphicFramePr>
              <a:graphicFrameLocks noChangeAspect="1"/>
            </p:cNvGraphicFramePr>
            <p:nvPr/>
          </p:nvGraphicFramePr>
          <p:xfrm>
            <a:off x="1920" y="3648"/>
            <a:ext cx="14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公式" r:id="rId14" imgW="2311400" imgH="431800" progId="Equation.3">
                    <p:embed/>
                  </p:oleObj>
                </mc:Choice>
                <mc:Fallback>
                  <p:oleObj name="公式" r:id="rId14" imgW="2311400" imgH="431800" progId="Equation.3">
                    <p:embed/>
                    <p:pic>
                      <p:nvPicPr>
                        <p:cNvPr id="7476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648"/>
                          <a:ext cx="14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5162" name="Object 26"/>
          <p:cNvGraphicFramePr>
            <a:graphicFrameLocks noChangeAspect="1"/>
          </p:cNvGraphicFramePr>
          <p:nvPr/>
        </p:nvGraphicFramePr>
        <p:xfrm>
          <a:off x="8153400" y="3733800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公式" r:id="rId16" imgW="1231366" imgH="469696" progId="Equation.3">
                  <p:embed/>
                </p:oleObj>
              </mc:Choice>
              <mc:Fallback>
                <p:oleObj name="公式" r:id="rId16" imgW="1231366" imgH="469696" progId="Equation.3">
                  <p:embed/>
                  <p:pic>
                    <p:nvPicPr>
                      <p:cNvPr id="11151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733800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5164" name="AutoShape 28"/>
          <p:cNvSpPr>
            <a:spLocks noChangeArrowheads="1"/>
          </p:cNvSpPr>
          <p:nvPr/>
        </p:nvSpPr>
        <p:spPr bwMode="auto">
          <a:xfrm>
            <a:off x="7772400" y="4572000"/>
            <a:ext cx="1371600" cy="609600"/>
          </a:xfrm>
          <a:prstGeom prst="wedgeRoundRectCallout">
            <a:avLst>
              <a:gd name="adj1" fmla="val -72685"/>
              <a:gd name="adj2" fmla="val -93491"/>
              <a:gd name="adj3" fmla="val 16667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对称</a:t>
            </a:r>
          </a:p>
        </p:txBody>
      </p:sp>
    </p:spTree>
    <p:extLst>
      <p:ext uri="{BB962C8B-B14F-4D97-AF65-F5344CB8AC3E}">
        <p14:creationId xmlns:p14="http://schemas.microsoft.com/office/powerpoint/2010/main" val="1943280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15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15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15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15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15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15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1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1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11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5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5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1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5150" grpId="0"/>
      <p:bldP spid="1115155" grpId="0"/>
      <p:bldP spid="11151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5"/>
          <p:cNvSpPr txBox="1">
            <a:spLocks noChangeArrowheads="1"/>
          </p:cNvSpPr>
          <p:nvPr/>
        </p:nvSpPr>
        <p:spPr bwMode="auto">
          <a:xfrm>
            <a:off x="2438400" y="152400"/>
            <a:ext cx="49632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33CC"/>
                </a:solidFill>
              </a:rPr>
              <a:t>三、二维</a:t>
            </a:r>
            <a:r>
              <a:rPr lang="zh-CN" altLang="en-US" dirty="0">
                <a:solidFill>
                  <a:srgbClr val="0033CC"/>
                </a:solidFill>
              </a:rPr>
              <a:t>正态分布的密度函数 </a:t>
            </a:r>
          </a:p>
        </p:txBody>
      </p:sp>
      <p:graphicFrame>
        <p:nvGraphicFramePr>
          <p:cNvPr id="1119238" name="Object 6"/>
          <p:cNvGraphicFramePr>
            <a:graphicFrameLocks noChangeAspect="1"/>
          </p:cNvGraphicFramePr>
          <p:nvPr/>
        </p:nvGraphicFramePr>
        <p:xfrm>
          <a:off x="2819400" y="695325"/>
          <a:ext cx="4584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公式" r:id="rId4" imgW="4572000" imgH="476362" progId="Equation.3">
                  <p:embed/>
                </p:oleObj>
              </mc:Choice>
              <mc:Fallback>
                <p:oleObj name="公式" r:id="rId4" imgW="4572000" imgH="476362" progId="Equation.3">
                  <p:embed/>
                  <p:pic>
                    <p:nvPicPr>
                      <p:cNvPr id="11192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95325"/>
                        <a:ext cx="4584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39" name="Text Box 7"/>
          <p:cNvSpPr txBox="1">
            <a:spLocks noChangeArrowheads="1"/>
          </p:cNvSpPr>
          <p:nvPr/>
        </p:nvSpPr>
        <p:spPr bwMode="auto">
          <a:xfrm>
            <a:off x="2362200" y="695325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 </a:t>
            </a:r>
          </a:p>
        </p:txBody>
      </p:sp>
      <p:sp>
        <p:nvSpPr>
          <p:cNvPr id="1119244" name="Text Box 12"/>
          <p:cNvSpPr txBox="1">
            <a:spLocks noChangeArrowheads="1"/>
          </p:cNvSpPr>
          <p:nvPr/>
        </p:nvSpPr>
        <p:spPr bwMode="auto">
          <a:xfrm>
            <a:off x="7315201" y="695325"/>
            <a:ext cx="31598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其联合密度函数为 </a:t>
            </a:r>
          </a:p>
        </p:txBody>
      </p:sp>
      <p:graphicFrame>
        <p:nvGraphicFramePr>
          <p:cNvPr id="1119245" name="Object 13"/>
          <p:cNvGraphicFramePr>
            <a:graphicFrameLocks noChangeAspect="1"/>
          </p:cNvGraphicFramePr>
          <p:nvPr/>
        </p:nvGraphicFramePr>
        <p:xfrm>
          <a:off x="1828800" y="1295400"/>
          <a:ext cx="8839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公式" r:id="rId6" imgW="9347200" imgH="1130300" progId="Equation.3">
                  <p:embed/>
                </p:oleObj>
              </mc:Choice>
              <mc:Fallback>
                <p:oleObj name="公式" r:id="rId6" imgW="9347200" imgH="1130300" progId="Equation.3">
                  <p:embed/>
                  <p:pic>
                    <p:nvPicPr>
                      <p:cNvPr id="11192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0"/>
                        <a:ext cx="8839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46" name="Text Box 14"/>
          <p:cNvSpPr txBox="1">
            <a:spLocks noChangeArrowheads="1"/>
          </p:cNvSpPr>
          <p:nvPr/>
        </p:nvSpPr>
        <p:spPr bwMode="auto">
          <a:xfrm>
            <a:off x="2286000" y="2667000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令 </a:t>
            </a:r>
          </a:p>
        </p:txBody>
      </p:sp>
      <p:graphicFrame>
        <p:nvGraphicFramePr>
          <p:cNvPr id="11192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721481"/>
              </p:ext>
            </p:extLst>
          </p:nvPr>
        </p:nvGraphicFramePr>
        <p:xfrm>
          <a:off x="2679755" y="2427226"/>
          <a:ext cx="1689237" cy="114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Equation" r:id="rId8" imgW="787320" imgH="533160" progId="Equation.DSMT4">
                  <p:embed/>
                </p:oleObj>
              </mc:Choice>
              <mc:Fallback>
                <p:oleObj name="Equation" r:id="rId8" imgW="787320" imgH="533160" progId="Equation.DSMT4">
                  <p:embed/>
                  <p:pic>
                    <p:nvPicPr>
                      <p:cNvPr id="11192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55" y="2427226"/>
                        <a:ext cx="1689237" cy="1144321"/>
                      </a:xfrm>
                      <a:prstGeom prst="rect">
                        <a:avLst/>
                      </a:prstGeom>
                      <a:pattFill prst="pct5">
                        <a:fgClr>
                          <a:schemeClr val="accent1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48" name="Object 16"/>
          <p:cNvGraphicFramePr>
            <a:graphicFrameLocks noChangeAspect="1"/>
          </p:cNvGraphicFramePr>
          <p:nvPr/>
        </p:nvGraphicFramePr>
        <p:xfrm>
          <a:off x="4321175" y="2447925"/>
          <a:ext cx="1447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公式" r:id="rId10" imgW="1447172" imgH="1002865" progId="Equation.3">
                  <p:embed/>
                </p:oleObj>
              </mc:Choice>
              <mc:Fallback>
                <p:oleObj name="公式" r:id="rId10" imgW="1447172" imgH="1002865" progId="Equation.3">
                  <p:embed/>
                  <p:pic>
                    <p:nvPicPr>
                      <p:cNvPr id="11192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2447925"/>
                        <a:ext cx="1447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9255" name="Group 23"/>
          <p:cNvGrpSpPr>
            <a:grpSpLocks/>
          </p:cNvGrpSpPr>
          <p:nvPr/>
        </p:nvGrpSpPr>
        <p:grpSpPr bwMode="auto">
          <a:xfrm>
            <a:off x="5943601" y="2667003"/>
            <a:ext cx="4595813" cy="523876"/>
            <a:chOff x="2774" y="2250"/>
            <a:chExt cx="2895" cy="330"/>
          </a:xfrm>
        </p:grpSpPr>
        <p:sp>
          <p:nvSpPr>
            <p:cNvPr id="75792" name="Text Box 17"/>
            <p:cNvSpPr txBox="1">
              <a:spLocks noChangeArrowheads="1"/>
            </p:cNvSpPr>
            <p:nvPr/>
          </p:nvSpPr>
          <p:spPr bwMode="auto">
            <a:xfrm>
              <a:off x="2774" y="2250"/>
              <a:ext cx="28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                的协方差矩阵为 </a:t>
              </a:r>
            </a:p>
          </p:txBody>
        </p:sp>
        <p:graphicFrame>
          <p:nvGraphicFramePr>
            <p:cNvPr id="75793" name="Object 21"/>
            <p:cNvGraphicFramePr>
              <a:graphicFrameLocks noChangeAspect="1"/>
            </p:cNvGraphicFramePr>
            <p:nvPr/>
          </p:nvGraphicFramePr>
          <p:xfrm>
            <a:off x="3072" y="2304"/>
            <a:ext cx="80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公式" r:id="rId12" imgW="1257300" imgH="409463" progId="Equation.3">
                    <p:embed/>
                  </p:oleObj>
                </mc:Choice>
                <mc:Fallback>
                  <p:oleObj name="公式" r:id="rId12" imgW="1257300" imgH="409463" progId="Equation.3">
                    <p:embed/>
                    <p:pic>
                      <p:nvPicPr>
                        <p:cNvPr id="7579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04"/>
                          <a:ext cx="80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9256" name="Object 24"/>
          <p:cNvGraphicFramePr>
            <a:graphicFrameLocks noChangeAspect="1"/>
          </p:cNvGraphicFramePr>
          <p:nvPr/>
        </p:nvGraphicFramePr>
        <p:xfrm>
          <a:off x="2971800" y="3657600"/>
          <a:ext cx="2286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公式" r:id="rId14" imgW="2286000" imgH="977900" progId="Equation.3">
                  <p:embed/>
                </p:oleObj>
              </mc:Choice>
              <mc:Fallback>
                <p:oleObj name="公式" r:id="rId14" imgW="2286000" imgH="977900" progId="Equation.3">
                  <p:embed/>
                  <p:pic>
                    <p:nvPicPr>
                      <p:cNvPr id="11192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2286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57" name="Object 25"/>
          <p:cNvGraphicFramePr>
            <a:graphicFrameLocks noChangeAspect="1"/>
          </p:cNvGraphicFramePr>
          <p:nvPr/>
        </p:nvGraphicFramePr>
        <p:xfrm>
          <a:off x="5334000" y="3581400"/>
          <a:ext cx="2997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公式" r:id="rId16" imgW="2997200" imgH="1054100" progId="Equation.3">
                  <p:embed/>
                </p:oleObj>
              </mc:Choice>
              <mc:Fallback>
                <p:oleObj name="公式" r:id="rId16" imgW="2997200" imgH="1054100" progId="Equation.3">
                  <p:embed/>
                  <p:pic>
                    <p:nvPicPr>
                      <p:cNvPr id="11192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81400"/>
                        <a:ext cx="2997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9258" name="Text Box 26"/>
          <p:cNvSpPr txBox="1">
            <a:spLocks noChangeArrowheads="1"/>
          </p:cNvSpPr>
          <p:nvPr/>
        </p:nvSpPr>
        <p:spPr bwMode="auto">
          <a:xfrm>
            <a:off x="2270125" y="4867275"/>
            <a:ext cx="6351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有 </a:t>
            </a:r>
          </a:p>
        </p:txBody>
      </p:sp>
      <p:graphicFrame>
        <p:nvGraphicFramePr>
          <p:cNvPr id="1119260" name="Object 28"/>
          <p:cNvGraphicFramePr>
            <a:graphicFrameLocks noChangeAspect="1"/>
          </p:cNvGraphicFramePr>
          <p:nvPr/>
        </p:nvGraphicFramePr>
        <p:xfrm>
          <a:off x="2895600" y="4876800"/>
          <a:ext cx="279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公式" r:id="rId18" imgW="2794000" imgH="482600" progId="Equation.3">
                  <p:embed/>
                </p:oleObj>
              </mc:Choice>
              <mc:Fallback>
                <p:oleObj name="公式" r:id="rId18" imgW="2794000" imgH="482600" progId="Equation.3">
                  <p:embed/>
                  <p:pic>
                    <p:nvPicPr>
                      <p:cNvPr id="11192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76800"/>
                        <a:ext cx="279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9261" name="Object 29"/>
          <p:cNvGraphicFramePr>
            <a:graphicFrameLocks noChangeAspect="1"/>
          </p:cNvGraphicFramePr>
          <p:nvPr/>
        </p:nvGraphicFramePr>
        <p:xfrm>
          <a:off x="2895600" y="5562600"/>
          <a:ext cx="4622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公式" r:id="rId20" imgW="4622800" imgH="1054100" progId="Equation.3">
                  <p:embed/>
                </p:oleObj>
              </mc:Choice>
              <mc:Fallback>
                <p:oleObj name="公式" r:id="rId20" imgW="4622800" imgH="1054100" progId="Equation.3">
                  <p:embed/>
                  <p:pic>
                    <p:nvPicPr>
                      <p:cNvPr id="11192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562600"/>
                        <a:ext cx="4622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722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9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19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1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1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1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1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1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9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9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11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1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19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19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9" grpId="0"/>
      <p:bldP spid="1119244" grpId="0"/>
      <p:bldP spid="1119246" grpId="0"/>
      <p:bldP spid="11192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6" name="Text Box 4"/>
          <p:cNvSpPr txBox="1">
            <a:spLocks noChangeArrowheads="1"/>
          </p:cNvSpPr>
          <p:nvPr/>
        </p:nvSpPr>
        <p:spPr bwMode="auto">
          <a:xfrm>
            <a:off x="2057400" y="685800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于是有 </a:t>
            </a:r>
          </a:p>
        </p:txBody>
      </p:sp>
      <p:graphicFrame>
        <p:nvGraphicFramePr>
          <p:cNvPr id="1257477" name="Object 5"/>
          <p:cNvGraphicFramePr>
            <a:graphicFrameLocks noChangeAspect="1"/>
          </p:cNvGraphicFramePr>
          <p:nvPr/>
        </p:nvGraphicFramePr>
        <p:xfrm>
          <a:off x="2590800" y="1219200"/>
          <a:ext cx="299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公式" r:id="rId4" imgW="2997200" imgH="482600" progId="Equation.3">
                  <p:embed/>
                </p:oleObj>
              </mc:Choice>
              <mc:Fallback>
                <p:oleObj name="公式" r:id="rId4" imgW="2997200" imgH="482600" progId="Equation.3">
                  <p:embed/>
                  <p:pic>
                    <p:nvPicPr>
                      <p:cNvPr id="1257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19200"/>
                        <a:ext cx="299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78" name="Object 6"/>
          <p:cNvGraphicFramePr>
            <a:graphicFrameLocks noChangeAspect="1"/>
          </p:cNvGraphicFramePr>
          <p:nvPr/>
        </p:nvGraphicFramePr>
        <p:xfrm>
          <a:off x="2438400" y="1752600"/>
          <a:ext cx="328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公式" r:id="rId6" imgW="3289300" imgH="914400" progId="Equation.3">
                  <p:embed/>
                </p:oleObj>
              </mc:Choice>
              <mc:Fallback>
                <p:oleObj name="公式" r:id="rId6" imgW="3289300" imgH="914400" progId="Equation.3">
                  <p:embed/>
                  <p:pic>
                    <p:nvPicPr>
                      <p:cNvPr id="1257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328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79" name="Object 7"/>
          <p:cNvGraphicFramePr>
            <a:graphicFrameLocks noChangeAspect="1"/>
          </p:cNvGraphicFramePr>
          <p:nvPr/>
        </p:nvGraphicFramePr>
        <p:xfrm>
          <a:off x="5791200" y="1752600"/>
          <a:ext cx="3162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公式" r:id="rId8" imgW="3162300" imgH="1054100" progId="Equation.3">
                  <p:embed/>
                </p:oleObj>
              </mc:Choice>
              <mc:Fallback>
                <p:oleObj name="公式" r:id="rId8" imgW="3162300" imgH="1054100" progId="Equation.3">
                  <p:embed/>
                  <p:pic>
                    <p:nvPicPr>
                      <p:cNvPr id="1257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752600"/>
                        <a:ext cx="3162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80" name="Object 8"/>
          <p:cNvGraphicFramePr>
            <a:graphicFrameLocks noChangeAspect="1"/>
          </p:cNvGraphicFramePr>
          <p:nvPr/>
        </p:nvGraphicFramePr>
        <p:xfrm>
          <a:off x="8991600" y="1828800"/>
          <a:ext cx="1447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公式" r:id="rId10" imgW="1447172" imgH="1002865" progId="Equation.3">
                  <p:embed/>
                </p:oleObj>
              </mc:Choice>
              <mc:Fallback>
                <p:oleObj name="公式" r:id="rId10" imgW="1447172" imgH="1002865" progId="Equation.3">
                  <p:embed/>
                  <p:pic>
                    <p:nvPicPr>
                      <p:cNvPr id="12574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1828800"/>
                        <a:ext cx="1447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81" name="Object 9"/>
          <p:cNvGraphicFramePr>
            <a:graphicFrameLocks noChangeAspect="1"/>
          </p:cNvGraphicFramePr>
          <p:nvPr/>
        </p:nvGraphicFramePr>
        <p:xfrm>
          <a:off x="2451100" y="2971800"/>
          <a:ext cx="8216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公式" r:id="rId12" imgW="8216900" imgH="990600" progId="Equation.3">
                  <p:embed/>
                </p:oleObj>
              </mc:Choice>
              <mc:Fallback>
                <p:oleObj name="公式" r:id="rId12" imgW="8216900" imgH="990600" progId="Equation.3">
                  <p:embed/>
                  <p:pic>
                    <p:nvPicPr>
                      <p:cNvPr id="12574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971800"/>
                        <a:ext cx="8216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7482" name="Text Box 10"/>
          <p:cNvSpPr txBox="1">
            <a:spLocks noChangeArrowheads="1"/>
          </p:cNvSpPr>
          <p:nvPr/>
        </p:nvSpPr>
        <p:spPr bwMode="auto">
          <a:xfrm>
            <a:off x="2133601" y="41148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从而 </a:t>
            </a:r>
          </a:p>
        </p:txBody>
      </p:sp>
      <p:graphicFrame>
        <p:nvGraphicFramePr>
          <p:cNvPr id="1257483" name="Object 11"/>
          <p:cNvGraphicFramePr>
            <a:graphicFrameLocks noChangeAspect="1"/>
          </p:cNvGraphicFramePr>
          <p:nvPr/>
        </p:nvGraphicFramePr>
        <p:xfrm>
          <a:off x="1828800" y="4648200"/>
          <a:ext cx="8839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14" imgW="9347200" imgH="1130300" progId="Equation.3">
                  <p:embed/>
                </p:oleObj>
              </mc:Choice>
              <mc:Fallback>
                <p:oleObj name="公式" r:id="rId14" imgW="9347200" imgH="1130300" progId="Equation.3">
                  <p:embed/>
                  <p:pic>
                    <p:nvPicPr>
                      <p:cNvPr id="1257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648200"/>
                        <a:ext cx="8839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7484" name="Object 12"/>
          <p:cNvGraphicFramePr>
            <a:graphicFrameLocks noChangeAspect="1"/>
          </p:cNvGraphicFramePr>
          <p:nvPr/>
        </p:nvGraphicFramePr>
        <p:xfrm>
          <a:off x="3124200" y="5829300"/>
          <a:ext cx="3937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公式" r:id="rId16" imgW="3937000" imgH="1028700" progId="Equation.3">
                  <p:embed/>
                </p:oleObj>
              </mc:Choice>
              <mc:Fallback>
                <p:oleObj name="公式" r:id="rId16" imgW="3937000" imgH="1028700" progId="Equation.3">
                  <p:embed/>
                  <p:pic>
                    <p:nvPicPr>
                      <p:cNvPr id="125748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29300"/>
                        <a:ext cx="3937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469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57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5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5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5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57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7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5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7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57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5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7476" grpId="0"/>
      <p:bldP spid="12574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5"/>
          <p:cNvSpPr txBox="1">
            <a:spLocks noChangeArrowheads="1"/>
          </p:cNvSpPr>
          <p:nvPr/>
        </p:nvSpPr>
        <p:spPr bwMode="auto">
          <a:xfrm>
            <a:off x="2438401" y="152400"/>
            <a:ext cx="30893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四、</a:t>
            </a:r>
            <a:r>
              <a:rPr lang="en-US" altLang="zh-CN" i="1">
                <a:solidFill>
                  <a:srgbClr val="0033CC"/>
                </a:solidFill>
              </a:rPr>
              <a:t>n</a:t>
            </a:r>
            <a:r>
              <a:rPr lang="zh-CN" altLang="en-US">
                <a:solidFill>
                  <a:srgbClr val="0033CC"/>
                </a:solidFill>
              </a:rPr>
              <a:t>维正态分布  </a:t>
            </a:r>
          </a:p>
        </p:txBody>
      </p:sp>
      <p:grpSp>
        <p:nvGrpSpPr>
          <p:cNvPr id="1258503" name="Group 7"/>
          <p:cNvGrpSpPr>
            <a:grpSpLocks/>
          </p:cNvGrpSpPr>
          <p:nvPr/>
        </p:nvGrpSpPr>
        <p:grpSpPr bwMode="auto">
          <a:xfrm>
            <a:off x="2362201" y="914401"/>
            <a:ext cx="6145213" cy="523876"/>
            <a:chOff x="311" y="768"/>
            <a:chExt cx="3871" cy="330"/>
          </a:xfrm>
        </p:grpSpPr>
        <p:sp>
          <p:nvSpPr>
            <p:cNvPr id="77839" name="Text Box 8"/>
            <p:cNvSpPr txBox="1">
              <a:spLocks noChangeArrowheads="1"/>
            </p:cNvSpPr>
            <p:nvPr/>
          </p:nvSpPr>
          <p:spPr bwMode="auto">
            <a:xfrm>
              <a:off x="311" y="768"/>
              <a:ext cx="38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                           为</a:t>
              </a:r>
              <a:r>
                <a:rPr lang="en-US" altLang="zh-CN" i="1"/>
                <a:t>n</a:t>
              </a:r>
              <a:r>
                <a:rPr lang="zh-CN" altLang="en-US"/>
                <a:t>维随机变量。令 </a:t>
              </a:r>
            </a:p>
          </p:txBody>
        </p:sp>
        <p:graphicFrame>
          <p:nvGraphicFramePr>
            <p:cNvPr id="77840" name="Object 9"/>
            <p:cNvGraphicFramePr>
              <a:graphicFrameLocks noChangeAspect="1"/>
            </p:cNvGraphicFramePr>
            <p:nvPr/>
          </p:nvGraphicFramePr>
          <p:xfrm>
            <a:off x="647" y="816"/>
            <a:ext cx="14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公式" r:id="rId4" imgW="2311400" imgH="431800" progId="Equation.3">
                    <p:embed/>
                  </p:oleObj>
                </mc:Choice>
                <mc:Fallback>
                  <p:oleObj name="公式" r:id="rId4" imgW="2311400" imgH="431800" progId="Equation.3">
                    <p:embed/>
                    <p:pic>
                      <p:nvPicPr>
                        <p:cNvPr id="7784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" y="816"/>
                          <a:ext cx="14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8506" name="Object 10"/>
          <p:cNvGraphicFramePr>
            <a:graphicFrameLocks noChangeAspect="1"/>
          </p:cNvGraphicFramePr>
          <p:nvPr/>
        </p:nvGraphicFramePr>
        <p:xfrm>
          <a:off x="3657600" y="1524000"/>
          <a:ext cx="15367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公式" r:id="rId6" imgW="1536700" imgH="2070100" progId="Equation.3">
                  <p:embed/>
                </p:oleObj>
              </mc:Choice>
              <mc:Fallback>
                <p:oleObj name="公式" r:id="rId6" imgW="1536700" imgH="2070100" progId="Equation.3">
                  <p:embed/>
                  <p:pic>
                    <p:nvPicPr>
                      <p:cNvPr id="1258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524000"/>
                        <a:ext cx="15367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85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290010"/>
              </p:ext>
            </p:extLst>
          </p:nvPr>
        </p:nvGraphicFramePr>
        <p:xfrm>
          <a:off x="5506685" y="1444827"/>
          <a:ext cx="1607347" cy="2107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8" imgW="774360" imgH="1015920" progId="Equation.DSMT4">
                  <p:embed/>
                </p:oleObj>
              </mc:Choice>
              <mc:Fallback>
                <p:oleObj name="Equation" r:id="rId8" imgW="774360" imgH="1015920" progId="Equation.DSMT4">
                  <p:embed/>
                  <p:pic>
                    <p:nvPicPr>
                      <p:cNvPr id="1258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685" y="1444827"/>
                        <a:ext cx="1607347" cy="2107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8513" name="Group 17"/>
          <p:cNvGrpSpPr>
            <a:grpSpLocks/>
          </p:cNvGrpSpPr>
          <p:nvPr/>
        </p:nvGrpSpPr>
        <p:grpSpPr bwMode="auto">
          <a:xfrm>
            <a:off x="2133600" y="3733804"/>
            <a:ext cx="8397876" cy="523876"/>
            <a:chOff x="470" y="2538"/>
            <a:chExt cx="5290" cy="330"/>
          </a:xfrm>
        </p:grpSpPr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470" y="2538"/>
              <a:ext cx="529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定义</a:t>
              </a:r>
              <a:r>
                <a:rPr lang="en-US" altLang="zh-CN" i="1"/>
                <a:t>n</a:t>
              </a:r>
              <a:r>
                <a:rPr lang="zh-CN" altLang="en-US"/>
                <a:t>维正态随机变量                            的概率密度为 </a:t>
              </a:r>
            </a:p>
          </p:txBody>
        </p:sp>
        <p:graphicFrame>
          <p:nvGraphicFramePr>
            <p:cNvPr id="77838" name="Object 16"/>
            <p:cNvGraphicFramePr>
              <a:graphicFrameLocks noChangeAspect="1"/>
            </p:cNvGraphicFramePr>
            <p:nvPr/>
          </p:nvGraphicFramePr>
          <p:xfrm>
            <a:off x="2736" y="2592"/>
            <a:ext cx="14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" name="公式" r:id="rId10" imgW="2311400" imgH="431800" progId="Equation.3">
                    <p:embed/>
                  </p:oleObj>
                </mc:Choice>
                <mc:Fallback>
                  <p:oleObj name="公式" r:id="rId10" imgW="2311400" imgH="431800" progId="Equation.3">
                    <p:embed/>
                    <p:pic>
                      <p:nvPicPr>
                        <p:cNvPr id="7783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592"/>
                          <a:ext cx="14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8514" name="Object 18"/>
          <p:cNvGraphicFramePr>
            <a:graphicFrameLocks noChangeAspect="1"/>
          </p:cNvGraphicFramePr>
          <p:nvPr/>
        </p:nvGraphicFramePr>
        <p:xfrm>
          <a:off x="2514600" y="472440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公式" r:id="rId11" imgW="2336800" imgH="431800" progId="Equation.3">
                  <p:embed/>
                </p:oleObj>
              </mc:Choice>
              <mc:Fallback>
                <p:oleObj name="公式" r:id="rId11" imgW="2336800" imgH="431800" progId="Equation.3">
                  <p:embed/>
                  <p:pic>
                    <p:nvPicPr>
                      <p:cNvPr id="12585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24400"/>
                        <a:ext cx="233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8515" name="Object 19"/>
          <p:cNvGraphicFramePr>
            <a:graphicFrameLocks noChangeAspect="1"/>
          </p:cNvGraphicFramePr>
          <p:nvPr/>
        </p:nvGraphicFramePr>
        <p:xfrm>
          <a:off x="5029200" y="4419600"/>
          <a:ext cx="3937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公式" r:id="rId13" imgW="3937000" imgH="1028700" progId="Equation.3">
                  <p:embed/>
                </p:oleObj>
              </mc:Choice>
              <mc:Fallback>
                <p:oleObj name="公式" r:id="rId13" imgW="3937000" imgH="1028700" progId="Equation.3">
                  <p:embed/>
                  <p:pic>
                    <p:nvPicPr>
                      <p:cNvPr id="12585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419600"/>
                        <a:ext cx="3937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8521" name="Group 25"/>
          <p:cNvGrpSpPr>
            <a:grpSpLocks/>
          </p:cNvGrpSpPr>
          <p:nvPr/>
        </p:nvGrpSpPr>
        <p:grpSpPr bwMode="auto">
          <a:xfrm>
            <a:off x="2209801" y="5715006"/>
            <a:ext cx="6843713" cy="523876"/>
            <a:chOff x="422" y="3738"/>
            <a:chExt cx="4311" cy="330"/>
          </a:xfrm>
        </p:grpSpPr>
        <p:sp>
          <p:nvSpPr>
            <p:cNvPr id="77834" name="Text Box 20"/>
            <p:cNvSpPr txBox="1">
              <a:spLocks noChangeArrowheads="1"/>
            </p:cNvSpPr>
            <p:nvPr/>
          </p:nvSpPr>
          <p:spPr bwMode="auto">
            <a:xfrm>
              <a:off x="422" y="3738"/>
              <a:ext cx="43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其中      为                           的协方差矩阵。 </a:t>
              </a:r>
            </a:p>
          </p:txBody>
        </p:sp>
        <p:graphicFrame>
          <p:nvGraphicFramePr>
            <p:cNvPr id="77835" name="Object 21"/>
            <p:cNvGraphicFramePr>
              <a:graphicFrameLocks noChangeAspect="1"/>
            </p:cNvGraphicFramePr>
            <p:nvPr/>
          </p:nvGraphicFramePr>
          <p:xfrm>
            <a:off x="1008" y="3792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4" name="公式" r:id="rId15" imgW="253890" imgH="291973" progId="Equation.3">
                    <p:embed/>
                  </p:oleObj>
                </mc:Choice>
                <mc:Fallback>
                  <p:oleObj name="公式" r:id="rId15" imgW="253890" imgH="291973" progId="Equation.3">
                    <p:embed/>
                    <p:pic>
                      <p:nvPicPr>
                        <p:cNvPr id="7783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792"/>
                          <a:ext cx="16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Object 24"/>
            <p:cNvGraphicFramePr>
              <a:graphicFrameLocks noChangeAspect="1"/>
            </p:cNvGraphicFramePr>
            <p:nvPr/>
          </p:nvGraphicFramePr>
          <p:xfrm>
            <a:off x="1536" y="3792"/>
            <a:ext cx="14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name="公式" r:id="rId17" imgW="2311400" imgH="431800" progId="Equation.3">
                    <p:embed/>
                  </p:oleObj>
                </mc:Choice>
                <mc:Fallback>
                  <p:oleObj name="公式" r:id="rId17" imgW="2311400" imgH="431800" progId="Equation.3">
                    <p:embed/>
                    <p:pic>
                      <p:nvPicPr>
                        <p:cNvPr id="7783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792"/>
                          <a:ext cx="14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15785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58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8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58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5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8730" y="762391"/>
            <a:ext cx="732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kern="100" dirty="0">
                <a:latin typeface="等线" panose="02010600030101010101" pitchFamily="2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15745" y="77142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楷体_GB2312" panose="02010609030101010101" pitchFamily="49" charset="-122"/>
                <a:cs typeface="Times New Roman" panose="02020603050405020304" pitchFamily="18" charset="0"/>
              </a:rPr>
              <a:t>设随机变量</a:t>
            </a:r>
            <a:endParaRPr lang="zh-CN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17074" y="7623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98859"/>
              </p:ext>
            </p:extLst>
          </p:nvPr>
        </p:nvGraphicFramePr>
        <p:xfrm>
          <a:off x="3005718" y="859225"/>
          <a:ext cx="670053" cy="360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634725" imgH="342751" progId="Equation.DSMT4">
                  <p:embed/>
                </p:oleObj>
              </mc:Choice>
              <mc:Fallback>
                <p:oleObj name="Equation" r:id="rId3" imgW="634725" imgH="342751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718" y="859225"/>
                        <a:ext cx="670053" cy="3600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686452" y="792975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b="1" dirty="0">
                <a:ea typeface="楷体_GB2312" panose="02010609030101010101" pitchFamily="49" charset="-122"/>
                <a:cs typeface="Times New Roman" panose="02020603050405020304" pitchFamily="18" charset="0"/>
              </a:rPr>
              <a:t>服从二元正态分布，</a:t>
            </a:r>
            <a:endParaRPr lang="zh-CN" altLang="en-US" sz="20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00047" y="7223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23293"/>
              </p:ext>
            </p:extLst>
          </p:nvPr>
        </p:nvGraphicFramePr>
        <p:xfrm>
          <a:off x="5952121" y="816105"/>
          <a:ext cx="2519853" cy="469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2235200" imgH="342900" progId="Equation.DSMT4">
                  <p:embed/>
                </p:oleObj>
              </mc:Choice>
              <mc:Fallback>
                <p:oleObj name="Equation" r:id="rId5" imgW="22352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2121" y="816105"/>
                        <a:ext cx="2519853" cy="4695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8497150" y="78964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楷体_GB2312" panose="02010609030101010101" pitchFamily="49" charset="-122"/>
                <a:cs typeface="Times New Roman" panose="02020603050405020304" pitchFamily="18" charset="0"/>
              </a:rPr>
              <a:t>且两分量独立，求</a:t>
            </a:r>
            <a:endParaRPr lang="zh-CN" altLang="en-US" sz="24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24083" y="11317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951718"/>
              </p:ext>
            </p:extLst>
          </p:nvPr>
        </p:nvGraphicFramePr>
        <p:xfrm>
          <a:off x="1624083" y="1547144"/>
          <a:ext cx="813499" cy="43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7" imgW="634725" imgH="342751" progId="Equation.DSMT4">
                  <p:embed/>
                </p:oleObj>
              </mc:Choice>
              <mc:Fallback>
                <p:oleObj name="Equation" r:id="rId7" imgW="634725" imgH="34275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83" y="1547144"/>
                        <a:ext cx="813499" cy="43710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442397" y="148958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楷体_GB2312" panose="02010609030101010101" pitchFamily="49" charset="-122"/>
                <a:cs typeface="Times New Roman" panose="02020603050405020304" pitchFamily="18" charset="0"/>
              </a:rPr>
              <a:t>的分布及</a:t>
            </a:r>
            <a:endParaRPr lang="zh-CN" altLang="en-US" sz="2400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299422" y="11845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419365"/>
              </p:ext>
            </p:extLst>
          </p:nvPr>
        </p:nvGraphicFramePr>
        <p:xfrm>
          <a:off x="3858169" y="1553920"/>
          <a:ext cx="3622415" cy="397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8" imgW="2730500" imgH="266700" progId="Equation.DSMT4">
                  <p:embed/>
                </p:oleObj>
              </mc:Choice>
              <mc:Fallback>
                <p:oleObj name="Equation" r:id="rId8" imgW="2730500" imgH="26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8169" y="1553920"/>
                        <a:ext cx="3622415" cy="39732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74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2514600" y="228600"/>
            <a:ext cx="44422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33CC"/>
                </a:solidFill>
              </a:rPr>
              <a:t>n</a:t>
            </a:r>
            <a:r>
              <a:rPr lang="zh-CN" altLang="en-US">
                <a:solidFill>
                  <a:srgbClr val="0033CC"/>
                </a:solidFill>
              </a:rPr>
              <a:t>维正态随机变量的性质： </a:t>
            </a:r>
          </a:p>
        </p:txBody>
      </p:sp>
      <p:graphicFrame>
        <p:nvGraphicFramePr>
          <p:cNvPr id="1259525" name="Object 5"/>
          <p:cNvGraphicFramePr>
            <a:graphicFrameLocks noChangeAspect="1"/>
          </p:cNvGraphicFramePr>
          <p:nvPr/>
        </p:nvGraphicFramePr>
        <p:xfrm>
          <a:off x="2073275" y="771525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公式" r:id="rId4" imgW="279279" imgH="393529" progId="Equation.3">
                  <p:embed/>
                </p:oleObj>
              </mc:Choice>
              <mc:Fallback>
                <p:oleObj name="公式" r:id="rId4" imgW="279279" imgH="393529" progId="Equation.3">
                  <p:embed/>
                  <p:pic>
                    <p:nvPicPr>
                      <p:cNvPr id="12595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771525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26" name="Object 6"/>
          <p:cNvGraphicFramePr>
            <a:graphicFrameLocks noChangeAspect="1"/>
          </p:cNvGraphicFramePr>
          <p:nvPr/>
        </p:nvGraphicFramePr>
        <p:xfrm>
          <a:off x="2073275" y="3209925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公式" r:id="rId6" imgW="304536" imgH="393359" progId="Equation.3">
                  <p:embed/>
                </p:oleObj>
              </mc:Choice>
              <mc:Fallback>
                <p:oleObj name="公式" r:id="rId6" imgW="304536" imgH="393359" progId="Equation.3">
                  <p:embed/>
                  <p:pic>
                    <p:nvPicPr>
                      <p:cNvPr id="12595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209925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536" name="Group 16"/>
          <p:cNvGrpSpPr>
            <a:grpSpLocks/>
          </p:cNvGrpSpPr>
          <p:nvPr/>
        </p:nvGrpSpPr>
        <p:grpSpPr bwMode="auto">
          <a:xfrm>
            <a:off x="2530476" y="695326"/>
            <a:ext cx="7788275" cy="523876"/>
            <a:chOff x="768" y="912"/>
            <a:chExt cx="4906" cy="330"/>
          </a:xfrm>
        </p:grpSpPr>
        <p:sp>
          <p:nvSpPr>
            <p:cNvPr id="78880" name="Rectangle 8"/>
            <p:cNvSpPr>
              <a:spLocks noChangeArrowheads="1"/>
            </p:cNvSpPr>
            <p:nvPr/>
          </p:nvSpPr>
          <p:spPr bwMode="auto">
            <a:xfrm>
              <a:off x="768" y="912"/>
              <a:ext cx="49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n</a:t>
              </a:r>
              <a:r>
                <a:rPr lang="zh-CN" altLang="en-US"/>
                <a:t>维随机变量                           服从</a:t>
              </a:r>
              <a:r>
                <a:rPr lang="en-US" altLang="zh-CN" i="1"/>
                <a:t>n</a:t>
              </a:r>
              <a:r>
                <a:rPr lang="zh-CN" altLang="en-US"/>
                <a:t>维正态的充 分</a:t>
              </a:r>
            </a:p>
          </p:txBody>
        </p:sp>
        <p:graphicFrame>
          <p:nvGraphicFramePr>
            <p:cNvPr id="78881" name="Object 13"/>
            <p:cNvGraphicFramePr>
              <a:graphicFrameLocks noChangeAspect="1"/>
            </p:cNvGraphicFramePr>
            <p:nvPr/>
          </p:nvGraphicFramePr>
          <p:xfrm>
            <a:off x="2112" y="960"/>
            <a:ext cx="14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" name="公式" r:id="rId8" imgW="2311400" imgH="431800" progId="Equation.3">
                    <p:embed/>
                  </p:oleObj>
                </mc:Choice>
                <mc:Fallback>
                  <p:oleObj name="公式" r:id="rId8" imgW="2311400" imgH="431800" progId="Equation.3">
                    <p:embed/>
                    <p:pic>
                      <p:nvPicPr>
                        <p:cNvPr id="7888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960"/>
                          <a:ext cx="14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9534" name="Object 14"/>
          <p:cNvGraphicFramePr>
            <a:graphicFrameLocks noChangeAspect="1"/>
          </p:cNvGraphicFramePr>
          <p:nvPr/>
        </p:nvGraphicFramePr>
        <p:xfrm>
          <a:off x="9436100" y="3276600"/>
          <a:ext cx="1231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公式" r:id="rId10" imgW="1231366" imgH="368140" progId="Equation.3">
                  <p:embed/>
                </p:oleObj>
              </mc:Choice>
              <mc:Fallback>
                <p:oleObj name="公式" r:id="rId10" imgW="1231366" imgH="368140" progId="Equation.3">
                  <p:embed/>
                  <p:pic>
                    <p:nvPicPr>
                      <p:cNvPr id="12595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6100" y="3276600"/>
                        <a:ext cx="1231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538" name="Group 18"/>
          <p:cNvGrpSpPr>
            <a:grpSpLocks/>
          </p:cNvGrpSpPr>
          <p:nvPr/>
        </p:nvGrpSpPr>
        <p:grpSpPr bwMode="auto">
          <a:xfrm>
            <a:off x="1920875" y="1228727"/>
            <a:ext cx="6846888" cy="523876"/>
            <a:chOff x="720" y="1262"/>
            <a:chExt cx="4313" cy="330"/>
          </a:xfrm>
        </p:grpSpPr>
        <p:sp>
          <p:nvSpPr>
            <p:cNvPr id="78878" name="Rectangle 15"/>
            <p:cNvSpPr>
              <a:spLocks noChangeArrowheads="1"/>
            </p:cNvSpPr>
            <p:nvPr/>
          </p:nvSpPr>
          <p:spPr bwMode="auto">
            <a:xfrm>
              <a:off x="720" y="1262"/>
              <a:ext cx="43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必要条件是                         的任意线性组合 </a:t>
              </a:r>
            </a:p>
          </p:txBody>
        </p:sp>
        <p:graphicFrame>
          <p:nvGraphicFramePr>
            <p:cNvPr id="78879" name="Object 17"/>
            <p:cNvGraphicFramePr>
              <a:graphicFrameLocks noChangeAspect="1"/>
            </p:cNvGraphicFramePr>
            <p:nvPr/>
          </p:nvGraphicFramePr>
          <p:xfrm>
            <a:off x="1968" y="1296"/>
            <a:ext cx="1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" name="公式" r:id="rId12" imgW="2044700" imgH="431800" progId="Equation.3">
                    <p:embed/>
                  </p:oleObj>
                </mc:Choice>
                <mc:Fallback>
                  <p:oleObj name="公式" r:id="rId12" imgW="2044700" imgH="431800" progId="Equation.3">
                    <p:embed/>
                    <p:pic>
                      <p:nvPicPr>
                        <p:cNvPr id="7887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96"/>
                          <a:ext cx="1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9539" name="Object 19"/>
          <p:cNvGraphicFramePr>
            <a:graphicFrameLocks noChangeAspect="1"/>
          </p:cNvGraphicFramePr>
          <p:nvPr/>
        </p:nvGraphicFramePr>
        <p:xfrm>
          <a:off x="3597275" y="1838325"/>
          <a:ext cx="334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公式" r:id="rId14" imgW="3340100" imgH="431800" progId="Equation.3">
                  <p:embed/>
                </p:oleObj>
              </mc:Choice>
              <mc:Fallback>
                <p:oleObj name="公式" r:id="rId14" imgW="3340100" imgH="431800" progId="Equation.3">
                  <p:embed/>
                  <p:pic>
                    <p:nvPicPr>
                      <p:cNvPr id="12595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1838325"/>
                        <a:ext cx="334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40" name="Text Box 20"/>
          <p:cNvSpPr txBox="1">
            <a:spLocks noChangeArrowheads="1"/>
          </p:cNvSpPr>
          <p:nvPr/>
        </p:nvSpPr>
        <p:spPr bwMode="auto">
          <a:xfrm>
            <a:off x="1997075" y="2447925"/>
            <a:ext cx="35205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服从一维正态分布。 </a:t>
            </a:r>
          </a:p>
        </p:txBody>
      </p:sp>
      <p:grpSp>
        <p:nvGrpSpPr>
          <p:cNvPr id="1259543" name="Group 23"/>
          <p:cNvGrpSpPr>
            <a:grpSpLocks/>
          </p:cNvGrpSpPr>
          <p:nvPr/>
        </p:nvGrpSpPr>
        <p:grpSpPr bwMode="auto">
          <a:xfrm>
            <a:off x="5197476" y="2447928"/>
            <a:ext cx="4205288" cy="523876"/>
            <a:chOff x="2832" y="2064"/>
            <a:chExt cx="2649" cy="330"/>
          </a:xfrm>
        </p:grpSpPr>
        <p:sp>
          <p:nvSpPr>
            <p:cNvPr id="78876" name="Text Box 21"/>
            <p:cNvSpPr txBox="1">
              <a:spLocks noChangeArrowheads="1"/>
            </p:cNvSpPr>
            <p:nvPr/>
          </p:nvSpPr>
          <p:spPr bwMode="auto">
            <a:xfrm>
              <a:off x="2832" y="2064"/>
              <a:ext cx="26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(</a:t>
              </a:r>
              <a:r>
                <a:rPr lang="zh-CN" altLang="en-US"/>
                <a:t>其中                  不全为零</a:t>
              </a:r>
              <a:r>
                <a:rPr lang="en-US" altLang="zh-CN"/>
                <a:t>)</a:t>
              </a:r>
            </a:p>
          </p:txBody>
        </p:sp>
        <p:graphicFrame>
          <p:nvGraphicFramePr>
            <p:cNvPr id="78877" name="Object 22"/>
            <p:cNvGraphicFramePr>
              <a:graphicFrameLocks noChangeAspect="1"/>
            </p:cNvGraphicFramePr>
            <p:nvPr/>
          </p:nvGraphicFramePr>
          <p:xfrm>
            <a:off x="3456" y="2112"/>
            <a:ext cx="9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name="公式" r:id="rId16" imgW="1473200" imgH="431800" progId="Equation.3">
                    <p:embed/>
                  </p:oleObj>
                </mc:Choice>
                <mc:Fallback>
                  <p:oleObj name="公式" r:id="rId16" imgW="1473200" imgH="431800" progId="Equation.3">
                    <p:embed/>
                    <p:pic>
                      <p:nvPicPr>
                        <p:cNvPr id="7887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112"/>
                          <a:ext cx="9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9555" name="Group 35"/>
          <p:cNvGrpSpPr>
            <a:grpSpLocks/>
          </p:cNvGrpSpPr>
          <p:nvPr/>
        </p:nvGrpSpPr>
        <p:grpSpPr bwMode="auto">
          <a:xfrm>
            <a:off x="2438400" y="3200403"/>
            <a:ext cx="7134226" cy="523876"/>
            <a:chOff x="576" y="2016"/>
            <a:chExt cx="4494" cy="330"/>
          </a:xfrm>
        </p:grpSpPr>
        <p:sp>
          <p:nvSpPr>
            <p:cNvPr id="78874" name="Text Box 24"/>
            <p:cNvSpPr txBox="1">
              <a:spLocks noChangeArrowheads="1"/>
            </p:cNvSpPr>
            <p:nvPr/>
          </p:nvSpPr>
          <p:spPr bwMode="auto">
            <a:xfrm>
              <a:off x="576" y="2016"/>
              <a:ext cx="44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                                服从</a:t>
              </a:r>
              <a:r>
                <a:rPr lang="en-US" altLang="zh-CN" i="1"/>
                <a:t>n</a:t>
              </a:r>
              <a:r>
                <a:rPr lang="zh-CN" altLang="en-US"/>
                <a:t>维正态分布，设</a:t>
              </a:r>
            </a:p>
          </p:txBody>
        </p:sp>
        <p:graphicFrame>
          <p:nvGraphicFramePr>
            <p:cNvPr id="78875" name="Object 27"/>
            <p:cNvGraphicFramePr>
              <a:graphicFrameLocks noChangeAspect="1"/>
            </p:cNvGraphicFramePr>
            <p:nvPr/>
          </p:nvGraphicFramePr>
          <p:xfrm>
            <a:off x="864" y="2064"/>
            <a:ext cx="18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name="公式" r:id="rId18" imgW="2997200" imgH="431800" progId="Equation.3">
                    <p:embed/>
                  </p:oleObj>
                </mc:Choice>
                <mc:Fallback>
                  <p:oleObj name="公式" r:id="rId18" imgW="2997200" imgH="431800" progId="Equation.3">
                    <p:embed/>
                    <p:pic>
                      <p:nvPicPr>
                        <p:cNvPr id="7887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064"/>
                          <a:ext cx="18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9548" name="Object 28"/>
          <p:cNvGraphicFramePr>
            <a:graphicFrameLocks noChangeAspect="1"/>
          </p:cNvGraphicFramePr>
          <p:nvPr/>
        </p:nvGraphicFramePr>
        <p:xfrm>
          <a:off x="4648200" y="4343400"/>
          <a:ext cx="257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公式" r:id="rId20" imgW="2578100" imgH="431800" progId="Equation.3">
                  <p:embed/>
                </p:oleObj>
              </mc:Choice>
              <mc:Fallback>
                <p:oleObj name="公式" r:id="rId20" imgW="2578100" imgH="431800" progId="Equation.3">
                  <p:embed/>
                  <p:pic>
                    <p:nvPicPr>
                      <p:cNvPr id="125954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257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551" name="Group 31"/>
          <p:cNvGrpSpPr>
            <a:grpSpLocks/>
          </p:cNvGrpSpPr>
          <p:nvPr/>
        </p:nvGrpSpPr>
        <p:grpSpPr bwMode="auto">
          <a:xfrm>
            <a:off x="1997075" y="3819530"/>
            <a:ext cx="4295776" cy="523876"/>
            <a:chOff x="576" y="3168"/>
            <a:chExt cx="2706" cy="330"/>
          </a:xfrm>
        </p:grpSpPr>
        <p:sp>
          <p:nvSpPr>
            <p:cNvPr id="78872" name="Text Box 29"/>
            <p:cNvSpPr txBox="1">
              <a:spLocks noChangeArrowheads="1"/>
            </p:cNvSpPr>
            <p:nvPr/>
          </p:nvSpPr>
          <p:spPr bwMode="auto">
            <a:xfrm>
              <a:off x="576" y="3168"/>
              <a:ext cx="27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其中</a:t>
              </a:r>
              <a:r>
                <a:rPr lang="en-US" altLang="zh-CN" i="1"/>
                <a:t>A</a:t>
              </a:r>
              <a:r>
                <a:rPr lang="zh-CN" altLang="en-US"/>
                <a:t>为          阶实矩阵。 </a:t>
              </a:r>
            </a:p>
          </p:txBody>
        </p:sp>
        <p:graphicFrame>
          <p:nvGraphicFramePr>
            <p:cNvPr id="78873" name="Object 30"/>
            <p:cNvGraphicFramePr>
              <a:graphicFrameLocks noChangeAspect="1"/>
            </p:cNvGraphicFramePr>
            <p:nvPr/>
          </p:nvGraphicFramePr>
          <p:xfrm>
            <a:off x="1488" y="3264"/>
            <a:ext cx="4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公式" r:id="rId22" imgW="723586" imgH="317362" progId="Equation.3">
                    <p:embed/>
                  </p:oleObj>
                </mc:Choice>
                <mc:Fallback>
                  <p:oleObj name="公式" r:id="rId22" imgW="723586" imgH="317362" progId="Equation.3">
                    <p:embed/>
                    <p:pic>
                      <p:nvPicPr>
                        <p:cNvPr id="78873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264"/>
                          <a:ext cx="4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9552" name="Text Box 32"/>
          <p:cNvSpPr txBox="1">
            <a:spLocks noChangeArrowheads="1"/>
          </p:cNvSpPr>
          <p:nvPr/>
        </p:nvSpPr>
        <p:spPr bwMode="auto">
          <a:xfrm>
            <a:off x="6111875" y="3819526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 </a:t>
            </a:r>
          </a:p>
        </p:txBody>
      </p:sp>
      <p:sp>
        <p:nvSpPr>
          <p:cNvPr id="1259553" name="Text Box 33"/>
          <p:cNvSpPr txBox="1">
            <a:spLocks noChangeArrowheads="1"/>
          </p:cNvSpPr>
          <p:nvPr/>
        </p:nvSpPr>
        <p:spPr bwMode="auto">
          <a:xfrm>
            <a:off x="2057401" y="4724400"/>
            <a:ext cx="2797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服从 </a:t>
            </a:r>
            <a:r>
              <a:rPr lang="en-US" altLang="zh-CN" i="1"/>
              <a:t>k </a:t>
            </a:r>
            <a:r>
              <a:rPr lang="zh-CN" altLang="en-US"/>
              <a:t>维正态。 </a:t>
            </a:r>
          </a:p>
        </p:txBody>
      </p:sp>
      <p:graphicFrame>
        <p:nvGraphicFramePr>
          <p:cNvPr id="1259554" name="Object 34"/>
          <p:cNvGraphicFramePr>
            <a:graphicFrameLocks noChangeAspect="1"/>
          </p:cNvGraphicFramePr>
          <p:nvPr/>
        </p:nvGraphicFramePr>
        <p:xfrm>
          <a:off x="2057400" y="53340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公式" r:id="rId24" imgW="304536" imgH="406048" progId="Equation.3">
                  <p:embed/>
                </p:oleObj>
              </mc:Choice>
              <mc:Fallback>
                <p:oleObj name="公式" r:id="rId24" imgW="304536" imgH="406048" progId="Equation.3">
                  <p:embed/>
                  <p:pic>
                    <p:nvPicPr>
                      <p:cNvPr id="12595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3340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562" name="Group 42"/>
          <p:cNvGrpSpPr>
            <a:grpSpLocks/>
          </p:cNvGrpSpPr>
          <p:nvPr/>
        </p:nvGrpSpPr>
        <p:grpSpPr bwMode="auto">
          <a:xfrm>
            <a:off x="2438400" y="5334005"/>
            <a:ext cx="8302626" cy="523876"/>
            <a:chOff x="576" y="3360"/>
            <a:chExt cx="5230" cy="330"/>
          </a:xfrm>
        </p:grpSpPr>
        <p:sp>
          <p:nvSpPr>
            <p:cNvPr id="78869" name="Text Box 36"/>
            <p:cNvSpPr txBox="1">
              <a:spLocks noChangeArrowheads="1"/>
            </p:cNvSpPr>
            <p:nvPr/>
          </p:nvSpPr>
          <p:spPr bwMode="auto">
            <a:xfrm>
              <a:off x="576" y="3360"/>
              <a:ext cx="52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                          服从</a:t>
              </a:r>
              <a:r>
                <a:rPr lang="en-US" altLang="zh-CN" i="1"/>
                <a:t>n</a:t>
              </a:r>
              <a:r>
                <a:rPr lang="zh-CN" altLang="en-US"/>
                <a:t>维正态分布，则                 相 </a:t>
              </a:r>
            </a:p>
          </p:txBody>
        </p:sp>
        <p:graphicFrame>
          <p:nvGraphicFramePr>
            <p:cNvPr id="78870" name="Object 37"/>
            <p:cNvGraphicFramePr>
              <a:graphicFrameLocks noChangeAspect="1"/>
            </p:cNvGraphicFramePr>
            <p:nvPr/>
          </p:nvGraphicFramePr>
          <p:xfrm>
            <a:off x="864" y="3408"/>
            <a:ext cx="14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" name="公式" r:id="rId26" imgW="2311400" imgH="431800" progId="Equation.3">
                    <p:embed/>
                  </p:oleObj>
                </mc:Choice>
                <mc:Fallback>
                  <p:oleObj name="公式" r:id="rId26" imgW="2311400" imgH="431800" progId="Equation.3">
                    <p:embed/>
                    <p:pic>
                      <p:nvPicPr>
                        <p:cNvPr id="7887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408"/>
                          <a:ext cx="14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1" name="Object 38"/>
            <p:cNvGraphicFramePr>
              <a:graphicFrameLocks noChangeAspect="1"/>
            </p:cNvGraphicFramePr>
            <p:nvPr/>
          </p:nvGraphicFramePr>
          <p:xfrm>
            <a:off x="4464" y="3408"/>
            <a:ext cx="9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" name="公式" r:id="rId28" imgW="1473200" imgH="431800" progId="Equation.3">
                    <p:embed/>
                  </p:oleObj>
                </mc:Choice>
                <mc:Fallback>
                  <p:oleObj name="公式" r:id="rId28" imgW="1473200" imgH="431800" progId="Equation.3">
                    <p:embed/>
                    <p:pic>
                      <p:nvPicPr>
                        <p:cNvPr id="78871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408"/>
                          <a:ext cx="9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59563" name="Group 43"/>
          <p:cNvGrpSpPr>
            <a:grpSpLocks/>
          </p:cNvGrpSpPr>
          <p:nvPr/>
        </p:nvGrpSpPr>
        <p:grpSpPr bwMode="auto">
          <a:xfrm>
            <a:off x="2057400" y="5867406"/>
            <a:ext cx="8470900" cy="523876"/>
            <a:chOff x="336" y="3696"/>
            <a:chExt cx="5336" cy="330"/>
          </a:xfrm>
        </p:grpSpPr>
        <p:sp>
          <p:nvSpPr>
            <p:cNvPr id="78867" name="Text Box 39"/>
            <p:cNvSpPr txBox="1">
              <a:spLocks noChangeArrowheads="1"/>
            </p:cNvSpPr>
            <p:nvPr/>
          </p:nvSpPr>
          <p:spPr bwMode="auto">
            <a:xfrm>
              <a:off x="336" y="3696"/>
              <a:ext cx="5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互独立的充分必要条件是                        两两不相关。</a:t>
              </a:r>
            </a:p>
          </p:txBody>
        </p:sp>
        <p:graphicFrame>
          <p:nvGraphicFramePr>
            <p:cNvPr id="78868" name="Object 40"/>
            <p:cNvGraphicFramePr>
              <a:graphicFrameLocks noChangeAspect="1"/>
            </p:cNvGraphicFramePr>
            <p:nvPr/>
          </p:nvGraphicFramePr>
          <p:xfrm>
            <a:off x="2880" y="3744"/>
            <a:ext cx="12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" name="公式" r:id="rId30" imgW="2044700" imgH="431800" progId="Equation.3">
                    <p:embed/>
                  </p:oleObj>
                </mc:Choice>
                <mc:Fallback>
                  <p:oleObj name="公式" r:id="rId30" imgW="2044700" imgH="431800" progId="Equation.3">
                    <p:embed/>
                    <p:pic>
                      <p:nvPicPr>
                        <p:cNvPr id="7886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744"/>
                          <a:ext cx="12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86841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59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5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5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5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5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59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5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5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5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5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5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5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5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5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0" grpId="0"/>
      <p:bldP spid="1259552" grpId="0"/>
      <p:bldP spid="1259553" grpId="0"/>
    </p:bldLst>
  </p:timing>
</p:sld>
</file>

<file path=ppt/theme/theme1.xml><?xml version="1.0" encoding="utf-8"?>
<a:theme xmlns:a="http://schemas.openxmlformats.org/drawingml/2006/main" name="1_A-B">
  <a:themeElements>
    <a:clrScheme name="1_A-B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A-B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A-B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254</Words>
  <Application>Microsoft Office PowerPoint</Application>
  <PresentationFormat>宽屏</PresentationFormat>
  <Paragraphs>48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等线</vt:lpstr>
      <vt:lpstr>华文行楷</vt:lpstr>
      <vt:lpstr>楷体_GB2312</vt:lpstr>
      <vt:lpstr>隶书</vt:lpstr>
      <vt:lpstr>宋体</vt:lpstr>
      <vt:lpstr>Arial</vt:lpstr>
      <vt:lpstr>Tahoma</vt:lpstr>
      <vt:lpstr>Times New Roman</vt:lpstr>
      <vt:lpstr>Wingdings</vt:lpstr>
      <vt:lpstr>1_A-B</vt:lpstr>
      <vt:lpstr>公式</vt:lpstr>
      <vt:lpstr>MathType 7.0 Equation</vt:lpstr>
      <vt:lpstr>Equation</vt:lpstr>
      <vt:lpstr>概率论与数理统计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yanglp2020@outlook.com</cp:lastModifiedBy>
  <cp:revision>6</cp:revision>
  <dcterms:created xsi:type="dcterms:W3CDTF">2020-04-11T08:47:27Z</dcterms:created>
  <dcterms:modified xsi:type="dcterms:W3CDTF">2022-04-20T05:21:13Z</dcterms:modified>
</cp:coreProperties>
</file>