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8"/>
  </p:handoutMasterIdLst>
  <p:sldIdLst>
    <p:sldId id="452" r:id="rId3"/>
    <p:sldId id="608" r:id="rId4"/>
    <p:sldId id="453" r:id="rId6"/>
    <p:sldId id="423" r:id="rId7"/>
    <p:sldId id="262" r:id="rId8"/>
    <p:sldId id="263" r:id="rId9"/>
    <p:sldId id="326" r:id="rId10"/>
    <p:sldId id="417" r:id="rId11"/>
    <p:sldId id="264" r:id="rId12"/>
    <p:sldId id="295" r:id="rId13"/>
    <p:sldId id="265" r:id="rId14"/>
    <p:sldId id="266" r:id="rId15"/>
    <p:sldId id="415" r:id="rId16"/>
    <p:sldId id="267" r:id="rId17"/>
    <p:sldId id="454" r:id="rId18"/>
    <p:sldId id="425" r:id="rId19"/>
    <p:sldId id="270" r:id="rId20"/>
    <p:sldId id="806" r:id="rId21"/>
    <p:sldId id="434" r:id="rId22"/>
    <p:sldId id="440" r:id="rId23"/>
    <p:sldId id="271" r:id="rId24"/>
    <p:sldId id="441" r:id="rId25"/>
    <p:sldId id="435" r:id="rId26"/>
    <p:sldId id="442" r:id="rId27"/>
    <p:sldId id="443" r:id="rId28"/>
    <p:sldId id="333" r:id="rId29"/>
    <p:sldId id="334" r:id="rId30"/>
    <p:sldId id="590" r:id="rId31"/>
    <p:sldId id="592" r:id="rId32"/>
    <p:sldId id="416" r:id="rId33"/>
    <p:sldId id="335" r:id="rId34"/>
    <p:sldId id="336" r:id="rId35"/>
    <p:sldId id="337" r:id="rId36"/>
    <p:sldId id="338" r:id="rId37"/>
    <p:sldId id="551" r:id="rId38"/>
    <p:sldId id="339" r:id="rId39"/>
    <p:sldId id="432" r:id="rId40"/>
    <p:sldId id="340" r:id="rId41"/>
    <p:sldId id="433" r:id="rId42"/>
    <p:sldId id="444" r:id="rId43"/>
    <p:sldId id="341" r:id="rId44"/>
    <p:sldId id="426" r:id="rId45"/>
    <p:sldId id="427" r:id="rId46"/>
    <p:sldId id="342" r:id="rId47"/>
    <p:sldId id="428" r:id="rId48"/>
    <p:sldId id="344" r:id="rId49"/>
    <p:sldId id="345" r:id="rId50"/>
    <p:sldId id="807" r:id="rId51"/>
    <p:sldId id="346" r:id="rId52"/>
    <p:sldId id="609" r:id="rId53"/>
    <p:sldId id="594" r:id="rId54"/>
    <p:sldId id="595" r:id="rId55"/>
    <p:sldId id="597" r:id="rId56"/>
    <p:sldId id="602" r:id="rId57"/>
    <p:sldId id="604" r:id="rId58"/>
    <p:sldId id="605" r:id="rId59"/>
    <p:sldId id="431" r:id="rId60"/>
    <p:sldId id="356" r:id="rId61"/>
    <p:sldId id="357" r:id="rId62"/>
    <p:sldId id="358" r:id="rId63"/>
    <p:sldId id="348" r:id="rId64"/>
    <p:sldId id="351" r:id="rId65"/>
    <p:sldId id="352" r:id="rId66"/>
    <p:sldId id="353" r:id="rId67"/>
    <p:sldId id="354" r:id="rId68"/>
    <p:sldId id="355" r:id="rId69"/>
    <p:sldId id="359" r:id="rId70"/>
    <p:sldId id="360" r:id="rId71"/>
    <p:sldId id="362" r:id="rId72"/>
    <p:sldId id="437" r:id="rId73"/>
    <p:sldId id="438" r:id="rId74"/>
    <p:sldId id="366" r:id="rId75"/>
    <p:sldId id="367" r:id="rId76"/>
    <p:sldId id="368" r:id="rId77"/>
    <p:sldId id="369" r:id="rId78"/>
    <p:sldId id="446" r:id="rId79"/>
    <p:sldId id="370" r:id="rId80"/>
    <p:sldId id="373" r:id="rId81"/>
    <p:sldId id="447" r:id="rId82"/>
    <p:sldId id="374" r:id="rId83"/>
    <p:sldId id="375" r:id="rId84"/>
    <p:sldId id="378" r:id="rId85"/>
    <p:sldId id="376" r:id="rId86"/>
    <p:sldId id="382" r:id="rId87"/>
    <p:sldId id="430" r:id="rId88"/>
    <p:sldId id="385" r:id="rId89"/>
    <p:sldId id="386" r:id="rId90"/>
    <p:sldId id="387" r:id="rId91"/>
    <p:sldId id="388" r:id="rId92"/>
    <p:sldId id="389" r:id="rId93"/>
    <p:sldId id="390" r:id="rId94"/>
    <p:sldId id="436" r:id="rId95"/>
    <p:sldId id="391" r:id="rId96"/>
    <p:sldId id="392" r:id="rId97"/>
    <p:sldId id="393" r:id="rId98"/>
    <p:sldId id="394" r:id="rId99"/>
    <p:sldId id="395" r:id="rId100"/>
    <p:sldId id="396" r:id="rId101"/>
    <p:sldId id="397" r:id="rId102"/>
    <p:sldId id="398" r:id="rId103"/>
    <p:sldId id="399" r:id="rId104"/>
    <p:sldId id="400" r:id="rId105"/>
    <p:sldId id="421" r:id="rId106"/>
    <p:sldId id="401" r:id="rId107"/>
    <p:sldId id="406" r:id="rId108"/>
    <p:sldId id="402" r:id="rId109"/>
    <p:sldId id="403" r:id="rId110"/>
    <p:sldId id="405" r:id="rId111"/>
    <p:sldId id="449" r:id="rId112"/>
    <p:sldId id="407" r:id="rId113"/>
    <p:sldId id="422" r:id="rId114"/>
    <p:sldId id="448" r:id="rId115"/>
    <p:sldId id="455" r:id="rId116"/>
    <p:sldId id="456" r:id="rId117"/>
    <p:sldId id="457" r:id="rId118"/>
    <p:sldId id="458" r:id="rId119"/>
    <p:sldId id="459" r:id="rId120"/>
    <p:sldId id="460" r:id="rId121"/>
    <p:sldId id="461" r:id="rId122"/>
    <p:sldId id="462" r:id="rId123"/>
    <p:sldId id="463" r:id="rId124"/>
    <p:sldId id="464" r:id="rId125"/>
    <p:sldId id="465" r:id="rId126"/>
    <p:sldId id="466" r:id="rId127"/>
    <p:sldId id="467" r:id="rId128"/>
    <p:sldId id="468" r:id="rId129"/>
    <p:sldId id="469" r:id="rId130"/>
    <p:sldId id="470" r:id="rId131"/>
    <p:sldId id="471" r:id="rId132"/>
    <p:sldId id="472" r:id="rId133"/>
    <p:sldId id="808" r:id="rId134"/>
    <p:sldId id="809" r:id="rId135"/>
    <p:sldId id="473" r:id="rId136"/>
    <p:sldId id="474" r:id="rId137"/>
    <p:sldId id="475" r:id="rId138"/>
    <p:sldId id="476" r:id="rId139"/>
    <p:sldId id="477" r:id="rId140"/>
    <p:sldId id="478" r:id="rId141"/>
    <p:sldId id="479" r:id="rId142"/>
    <p:sldId id="480" r:id="rId143"/>
    <p:sldId id="481" r:id="rId144"/>
    <p:sldId id="482" r:id="rId145"/>
    <p:sldId id="483" r:id="rId146"/>
    <p:sldId id="484" r:id="rId147"/>
    <p:sldId id="486" r:id="rId148"/>
    <p:sldId id="550" r:id="rId149"/>
    <p:sldId id="505" r:id="rId150"/>
    <p:sldId id="993" r:id="rId151"/>
    <p:sldId id="547" r:id="rId152"/>
    <p:sldId id="577" r:id="rId153"/>
    <p:sldId id="578" r:id="rId154"/>
    <p:sldId id="579" r:id="rId155"/>
    <p:sldId id="580" r:id="rId156"/>
    <p:sldId id="581" r:id="rId157"/>
    <p:sldId id="582" r:id="rId158"/>
    <p:sldId id="583" r:id="rId159"/>
    <p:sldId id="584" r:id="rId160"/>
    <p:sldId id="585" r:id="rId161"/>
    <p:sldId id="586" r:id="rId162"/>
    <p:sldId id="587" r:id="rId163"/>
    <p:sldId id="588" r:id="rId164"/>
    <p:sldId id="589" r:id="rId165"/>
    <p:sldId id="552" r:id="rId166"/>
    <p:sldId id="606" r:id="rId167"/>
    <p:sldId id="553" r:id="rId168"/>
    <p:sldId id="506" r:id="rId169"/>
    <p:sldId id="507" r:id="rId170"/>
    <p:sldId id="508" r:id="rId171"/>
    <p:sldId id="509" r:id="rId172"/>
    <p:sldId id="510" r:id="rId173"/>
    <p:sldId id="511" r:id="rId174"/>
    <p:sldId id="512" r:id="rId175"/>
    <p:sldId id="513" r:id="rId176"/>
    <p:sldId id="514" r:id="rId177"/>
    <p:sldId id="515" r:id="rId178"/>
    <p:sldId id="516" r:id="rId179"/>
    <p:sldId id="517" r:id="rId180"/>
    <p:sldId id="518" r:id="rId181"/>
    <p:sldId id="519" r:id="rId182"/>
    <p:sldId id="520" r:id="rId183"/>
    <p:sldId id="521" r:id="rId184"/>
    <p:sldId id="522" r:id="rId185"/>
    <p:sldId id="523" r:id="rId186"/>
    <p:sldId id="524" r:id="rId187"/>
    <p:sldId id="525" r:id="rId188"/>
    <p:sldId id="556" r:id="rId189"/>
    <p:sldId id="557" r:id="rId190"/>
    <p:sldId id="558" r:id="rId191"/>
    <p:sldId id="559" r:id="rId192"/>
    <p:sldId id="560" r:id="rId193"/>
    <p:sldId id="561" r:id="rId194"/>
    <p:sldId id="576" r:id="rId195"/>
    <p:sldId id="562" r:id="rId196"/>
    <p:sldId id="563" r:id="rId197"/>
    <p:sldId id="564" r:id="rId198"/>
    <p:sldId id="565" r:id="rId199"/>
    <p:sldId id="566" r:id="rId200"/>
    <p:sldId id="567" r:id="rId201"/>
    <p:sldId id="568" r:id="rId202"/>
    <p:sldId id="569" r:id="rId203"/>
    <p:sldId id="570" r:id="rId204"/>
    <p:sldId id="571" r:id="rId205"/>
    <p:sldId id="572" r:id="rId206"/>
    <p:sldId id="810" r:id="rId207"/>
  </p:sldIdLst>
  <p:sldSz cx="9144000" cy="6858000" type="screen4x3"/>
  <p:notesSz cx="6934200" cy="9398000"/>
  <p:custDataLst>
    <p:tags r:id="rId2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00"/>
    <a:srgbClr val="FFCCFF"/>
    <a:srgbClr val="CCECFF"/>
    <a:srgbClr val="CCCCFF"/>
    <a:srgbClr val="CC99FF"/>
    <a:srgbClr val="DFC0FF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7" autoAdjust="0"/>
    <p:restoredTop sz="84230" autoAdjust="0"/>
  </p:normalViewPr>
  <p:slideViewPr>
    <p:cSldViewPr>
      <p:cViewPr varScale="1">
        <p:scale>
          <a:sx n="85" d="100"/>
          <a:sy n="85" d="100"/>
        </p:scale>
        <p:origin x="-516" y="-96"/>
      </p:cViewPr>
      <p:guideLst>
        <p:guide orient="horz" pos="3952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646"/>
    </p:cViewPr>
  </p:sorterViewPr>
  <p:notesViewPr>
    <p:cSldViewPr>
      <p:cViewPr varScale="1">
        <p:scale>
          <a:sx n="58" d="100"/>
          <a:sy n="58" d="100"/>
        </p:scale>
        <p:origin x="-1794" y="-78"/>
      </p:cViewPr>
      <p:guideLst>
        <p:guide orient="horz" pos="2961"/>
        <p:guide pos="21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2" Type="http://schemas.openxmlformats.org/officeDocument/2006/relationships/tags" Target="tags/tag74.xml"/><Relationship Id="rId211" Type="http://schemas.openxmlformats.org/officeDocument/2006/relationships/tableStyles" Target="tableStyles.xml"/><Relationship Id="rId210" Type="http://schemas.openxmlformats.org/officeDocument/2006/relationships/viewProps" Target="viewProps.xml"/><Relationship Id="rId21" Type="http://schemas.openxmlformats.org/officeDocument/2006/relationships/slide" Target="slides/slide18.xml"/><Relationship Id="rId209" Type="http://schemas.openxmlformats.org/officeDocument/2006/relationships/presProps" Target="presProps.xml"/><Relationship Id="rId208" Type="http://schemas.openxmlformats.org/officeDocument/2006/relationships/handoutMaster" Target="handoutMasters/handoutMaster1.xml"/><Relationship Id="rId207" Type="http://schemas.openxmlformats.org/officeDocument/2006/relationships/slide" Target="slides/slide204.xml"/><Relationship Id="rId206" Type="http://schemas.openxmlformats.org/officeDocument/2006/relationships/slide" Target="slides/slide203.xml"/><Relationship Id="rId205" Type="http://schemas.openxmlformats.org/officeDocument/2006/relationships/slide" Target="slides/slide202.xml"/><Relationship Id="rId204" Type="http://schemas.openxmlformats.org/officeDocument/2006/relationships/slide" Target="slides/slide201.xml"/><Relationship Id="rId203" Type="http://schemas.openxmlformats.org/officeDocument/2006/relationships/slide" Target="slides/slide200.xml"/><Relationship Id="rId202" Type="http://schemas.openxmlformats.org/officeDocument/2006/relationships/slide" Target="slides/slide199.xml"/><Relationship Id="rId201" Type="http://schemas.openxmlformats.org/officeDocument/2006/relationships/slide" Target="slides/slide198.xml"/><Relationship Id="rId200" Type="http://schemas.openxmlformats.org/officeDocument/2006/relationships/slide" Target="slides/slide197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9" Type="http://schemas.openxmlformats.org/officeDocument/2006/relationships/slide" Target="slides/slide196.xml"/><Relationship Id="rId198" Type="http://schemas.openxmlformats.org/officeDocument/2006/relationships/slide" Target="slides/slide195.xml"/><Relationship Id="rId197" Type="http://schemas.openxmlformats.org/officeDocument/2006/relationships/slide" Target="slides/slide194.xml"/><Relationship Id="rId196" Type="http://schemas.openxmlformats.org/officeDocument/2006/relationships/slide" Target="slides/slide193.xml"/><Relationship Id="rId195" Type="http://schemas.openxmlformats.org/officeDocument/2006/relationships/slide" Target="slides/slide192.xml"/><Relationship Id="rId194" Type="http://schemas.openxmlformats.org/officeDocument/2006/relationships/slide" Target="slides/slide191.xml"/><Relationship Id="rId193" Type="http://schemas.openxmlformats.org/officeDocument/2006/relationships/slide" Target="slides/slide190.xml"/><Relationship Id="rId192" Type="http://schemas.openxmlformats.org/officeDocument/2006/relationships/slide" Target="slides/slide189.xml"/><Relationship Id="rId191" Type="http://schemas.openxmlformats.org/officeDocument/2006/relationships/slide" Target="slides/slide188.xml"/><Relationship Id="rId190" Type="http://schemas.openxmlformats.org/officeDocument/2006/relationships/slide" Target="slides/slide187.xml"/><Relationship Id="rId19" Type="http://schemas.openxmlformats.org/officeDocument/2006/relationships/slide" Target="slides/slide16.xml"/><Relationship Id="rId189" Type="http://schemas.openxmlformats.org/officeDocument/2006/relationships/slide" Target="slides/slide186.xml"/><Relationship Id="rId188" Type="http://schemas.openxmlformats.org/officeDocument/2006/relationships/slide" Target="slides/slide185.xml"/><Relationship Id="rId187" Type="http://schemas.openxmlformats.org/officeDocument/2006/relationships/slide" Target="slides/slide184.xml"/><Relationship Id="rId186" Type="http://schemas.openxmlformats.org/officeDocument/2006/relationships/slide" Target="slides/slide183.xml"/><Relationship Id="rId185" Type="http://schemas.openxmlformats.org/officeDocument/2006/relationships/slide" Target="slides/slide182.xml"/><Relationship Id="rId184" Type="http://schemas.openxmlformats.org/officeDocument/2006/relationships/slide" Target="slides/slide181.xml"/><Relationship Id="rId183" Type="http://schemas.openxmlformats.org/officeDocument/2006/relationships/slide" Target="slides/slide180.xml"/><Relationship Id="rId182" Type="http://schemas.openxmlformats.org/officeDocument/2006/relationships/slide" Target="slides/slide179.xml"/><Relationship Id="rId181" Type="http://schemas.openxmlformats.org/officeDocument/2006/relationships/slide" Target="slides/slide178.xml"/><Relationship Id="rId180" Type="http://schemas.openxmlformats.org/officeDocument/2006/relationships/slide" Target="slides/slide177.xml"/><Relationship Id="rId18" Type="http://schemas.openxmlformats.org/officeDocument/2006/relationships/slide" Target="slides/slide15.xml"/><Relationship Id="rId179" Type="http://schemas.openxmlformats.org/officeDocument/2006/relationships/slide" Target="slides/slide176.xml"/><Relationship Id="rId178" Type="http://schemas.openxmlformats.org/officeDocument/2006/relationships/slide" Target="slides/slide175.xml"/><Relationship Id="rId177" Type="http://schemas.openxmlformats.org/officeDocument/2006/relationships/slide" Target="slides/slide174.xml"/><Relationship Id="rId176" Type="http://schemas.openxmlformats.org/officeDocument/2006/relationships/slide" Target="slides/slide173.xml"/><Relationship Id="rId175" Type="http://schemas.openxmlformats.org/officeDocument/2006/relationships/slide" Target="slides/slide172.xml"/><Relationship Id="rId174" Type="http://schemas.openxmlformats.org/officeDocument/2006/relationships/slide" Target="slides/slide171.xml"/><Relationship Id="rId173" Type="http://schemas.openxmlformats.org/officeDocument/2006/relationships/slide" Target="slides/slide170.xml"/><Relationship Id="rId172" Type="http://schemas.openxmlformats.org/officeDocument/2006/relationships/slide" Target="slides/slide169.xml"/><Relationship Id="rId171" Type="http://schemas.openxmlformats.org/officeDocument/2006/relationships/slide" Target="slides/slide168.xml"/><Relationship Id="rId170" Type="http://schemas.openxmlformats.org/officeDocument/2006/relationships/slide" Target="slides/slide167.xml"/><Relationship Id="rId17" Type="http://schemas.openxmlformats.org/officeDocument/2006/relationships/slide" Target="slides/slide14.xml"/><Relationship Id="rId169" Type="http://schemas.openxmlformats.org/officeDocument/2006/relationships/slide" Target="slides/slide166.xml"/><Relationship Id="rId168" Type="http://schemas.openxmlformats.org/officeDocument/2006/relationships/slide" Target="slides/slide165.xml"/><Relationship Id="rId167" Type="http://schemas.openxmlformats.org/officeDocument/2006/relationships/slide" Target="slides/slide164.xml"/><Relationship Id="rId166" Type="http://schemas.openxmlformats.org/officeDocument/2006/relationships/slide" Target="slides/slide163.xml"/><Relationship Id="rId165" Type="http://schemas.openxmlformats.org/officeDocument/2006/relationships/slide" Target="slides/slide162.xml"/><Relationship Id="rId164" Type="http://schemas.openxmlformats.org/officeDocument/2006/relationships/slide" Target="slides/slide161.xml"/><Relationship Id="rId163" Type="http://schemas.openxmlformats.org/officeDocument/2006/relationships/slide" Target="slides/slide160.xml"/><Relationship Id="rId162" Type="http://schemas.openxmlformats.org/officeDocument/2006/relationships/slide" Target="slides/slide159.xml"/><Relationship Id="rId161" Type="http://schemas.openxmlformats.org/officeDocument/2006/relationships/slide" Target="slides/slide158.xml"/><Relationship Id="rId160" Type="http://schemas.openxmlformats.org/officeDocument/2006/relationships/slide" Target="slides/slide157.xml"/><Relationship Id="rId16" Type="http://schemas.openxmlformats.org/officeDocument/2006/relationships/slide" Target="slides/slide13.xml"/><Relationship Id="rId159" Type="http://schemas.openxmlformats.org/officeDocument/2006/relationships/slide" Target="slides/slide156.xml"/><Relationship Id="rId158" Type="http://schemas.openxmlformats.org/officeDocument/2006/relationships/slide" Target="slides/slide155.xml"/><Relationship Id="rId157" Type="http://schemas.openxmlformats.org/officeDocument/2006/relationships/slide" Target="slides/slide154.xml"/><Relationship Id="rId156" Type="http://schemas.openxmlformats.org/officeDocument/2006/relationships/slide" Target="slides/slide153.xml"/><Relationship Id="rId155" Type="http://schemas.openxmlformats.org/officeDocument/2006/relationships/slide" Target="slides/slide152.xml"/><Relationship Id="rId154" Type="http://schemas.openxmlformats.org/officeDocument/2006/relationships/slide" Target="slides/slide151.xml"/><Relationship Id="rId153" Type="http://schemas.openxmlformats.org/officeDocument/2006/relationships/slide" Target="slides/slide150.xml"/><Relationship Id="rId152" Type="http://schemas.openxmlformats.org/officeDocument/2006/relationships/slide" Target="slides/slide149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C0D9133-0CBE-4D29-894C-E0D875BC113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39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B9C04D-7262-43CC-82DC-8677B536203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5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6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7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8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9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0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2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5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6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7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9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3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4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5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7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8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9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0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2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3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4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5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0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2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3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4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5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6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7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8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5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6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7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8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9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0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2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4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5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6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7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8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9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0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2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4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5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6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7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8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9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0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3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5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6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7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8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9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0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2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3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5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7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8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0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3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B9C04D-7262-43CC-82DC-8677B53620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BD17490-DA08-43C1-B35E-FF6737FCC6A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74841C49-3163-4119-8940-42030960BCC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9CCF2D5-24A5-4647-82C2-67E1F6E9C97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AD5B209-D7AB-4379-B183-FD391123C70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7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E7A9C8AA-E6C3-40FE-97F1-E94929D53AB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A42920F-973E-49B7-A536-0E4C5E93CA4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02DD132-DB50-413B-A7D9-24EA7268CA7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E0AB061-EAE9-4788-8C9F-9E58EFE59C4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39C2F64-52A4-4F8F-828C-C9142F02109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E4AC3611-7525-4DC7-BF5E-12B4EFB9AE8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9A2F398-0DF8-43BF-AB36-A272A995804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40ED2B8-57C7-4B7A-AAE3-CB7306AEBD9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81583CD-5191-4DC3-A699-36FAC2812FD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D9EFBCF-48C7-4350-809A-BE087CF1C5A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F8D3419-31A0-4FA3-9F91-2EA8F046B1D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CD4CD64-A82B-4994-BC58-93690C8A065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74CA552-DD33-4E45-A24C-8EC3017076A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2E45E31-1F33-4D99-B3F3-6CCB123E674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94A83C3-9B13-43FA-B83E-F2542F08D4F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979F281-82AF-444E-8955-B8F6ED82A6E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A81A064-D0AD-4ABB-8835-417A5897E4A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3242409-34E0-4373-82FA-528A803A81C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0597C5E1-966A-4BC6-94A7-5CFCB19E645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3D00058-D76D-47CB-99B1-75943D0FDCE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5D053DF-8DED-4B7F-B5AD-DCF24D1D961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B33C3CF-E9BE-4C06-B58F-7CBE1D7C0B6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8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5BF389D-4AC4-4FCD-8C4D-FA8C3ED3F21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A501F27-A872-44CE-A0EF-1494985A5D4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53187EE-ED68-4FB0-9886-3B1154AB8E8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23A9B34-8EF9-4119-B84B-BF20AB9765E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4E9B89D-4E0F-40A6-9132-6AEF2467C53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71CCB1F5-4067-436D-8CE3-27C4DE2577C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C8833D2-42E3-412D-ADE6-9538D51C866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FA183700-C941-4703-B857-311C6E18102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F3592F-52A3-48FC-86FC-C92DABF93981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5036E5-D3F8-4EA4-9855-689FA2100E6F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8F48B2-7566-4239-BD80-01B07156323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08659C-5E2E-4BB9-831C-BA9C117C1A9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A5B0DCE-055A-4AA3-A2E1-E61E043D7F7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D60A4B-8B39-47A6-841D-6A824903800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2B8EE7-2ECB-4F83-9F22-E8D4DE7BCBE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1C51FC-EE57-4B5E-8E70-83D0736A08C3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E8288B8-AA91-4F31-B787-2950DD8277FB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76A6DD-1D9D-454E-82FE-821EFE9FC665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MOV AX,3</a:t>
            </a:r>
            <a:endParaRPr lang="en-US" altLang="zh-CN"/>
          </a:p>
          <a:p>
            <a:r>
              <a:rPr lang="en-US" altLang="zh-CN"/>
              <a:t>MOV 3,AX</a:t>
            </a:r>
            <a:endParaRPr lang="en-US" altLang="zh-CN"/>
          </a:p>
          <a:p>
            <a:r>
              <a:rPr lang="en-US" altLang="zh-CN"/>
              <a:t>3=A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6816A7-9AA0-4F6A-8980-39FA79653017}" type="slidenum">
              <a:rPr lang="zh-CN" altLang="en-US" smtClean="0">
                <a:latin typeface="Times New Roman" panose="02020603050405020304" pitchFamily="18" charset="0"/>
              </a:rPr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M1+100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B9C04D-7262-43CC-82DC-8677B53620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6816E16-9D29-44F5-A86B-4925FEF9DCC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CS:IP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7FD7FE2-66CE-49F5-95B5-1CF192DA470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2994F40-2063-4545-9C10-0F290C1FD68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A4ADC77-8747-4A46-BFF3-FE1C15B2A53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-32767~~~~+32767BYTE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816D35D-9A3D-43C0-9670-958ACC36B09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10A188D-AE06-4AB4-A10B-3B408C7DF57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E7D7A459-49F5-4BCE-8FFC-BD34DA2A45A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FB9B7077-46BD-4E2C-8581-FFB131ADC7B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E55E8E7-B11B-433F-8110-52542577406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5F3E5AD-91C0-47E9-8A4B-DFB4F1C8280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2ECE538-1890-44E4-8641-6C3D797BC65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E6BACD22-B4D5-4F64-B14F-46403584C35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E3AFFB36-B575-4DCC-8346-ACC0B7E6133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JMP LABEL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65DB479-B242-4371-BD07-396207D437E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1998FD9-0263-49B4-9129-007B5850151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JMP SHORT LABEL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3652712-CE6C-49AA-8F22-C2C337CFE02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AX,A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BX,B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CMP AX,BX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JC NEXT1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NEXT1: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JMP NEXT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P1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;...A&gt;B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JMP NEXT2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NEXT: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P2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;a&lt;b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NEXT2: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E9A4A83-C601-48D8-80AC-F6E2E67FC86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E865D21-AEEF-43F1-A029-EF2DEB975E8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0009BB4-1908-4A2D-8251-64F3E2884B3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7AE0D65-B4C2-45A2-8A6F-5006ED7A1F1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6BBFD40-6F77-40C6-B49C-0577EA22F34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542BB8A-951E-4287-8DFF-A3846A84A12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CS:IP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RET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CALL SUBP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AX,1234H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345CF03-8911-4874-83AA-DD250E30A6C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9F0FC5B-AC3C-4815-A623-21BBA7C4755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D434327-6CC3-4E07-AD48-833FD3933E9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2522055-ADC5-49FE-8178-37B565B63A6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EF45527-6C61-4BCB-98EB-6DF9C73B15E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775BA1BB-D920-44CD-9983-8AB974C1C94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....CALL FAR PROCC 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PROCC PROC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.....</a:t>
            </a:r>
            <a:br>
              <a:rPr lang="en-US" altLang="zh-CN" smtClean="0">
                <a:ea typeface="宋体" panose="02010600030101010101" pitchFamily="2" charset="-122"/>
              </a:rPr>
            </a:b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RET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PROCC ENDP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EC5EDE7-4950-4073-835B-91F86309EFF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B9C04D-7262-43CC-82DC-8677B5362030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4A62598-CA94-4970-86A8-6488BC54F8B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 NT   N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3BAC8FB-0754-47C5-A2A2-5E18BF083B3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EF44D96-164B-4493-B3AE-6DF14DC06F5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DC3D337-C163-4C30-8E89-A7727BF90CF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DAEFCB0-8D89-4B7B-B208-F97BB4FB497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9CD87F8-B7E1-4205-9D22-ADBB548CF90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B5B3541-058A-49D1-B69F-64632E3342A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DD1730C-54B8-40D9-B1BA-EADB7790B12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A1585E3-8D83-4BC3-A9F0-50B68505CDD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F6C56103-268D-40E6-A87B-CCC2A7CE337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3E9A003-2C76-42D9-A62F-80190291A60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CS,AX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CS:IP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1F41EB6-5B00-46B7-A4F6-DBBE1DD30F0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SS:[BP]   BX=0-0FFFFH</a:t>
            </a:r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3F82B2A-2EA6-460C-B7BD-C0A51373157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65A457F-CB53-4E8F-B765-D3BD9BA62A4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000683B-C264-4F94-A417-30FE6EB2A7E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41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269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4269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9FBB564-3157-4790-AB6B-EDC6B57FC3D5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91666B0-EEE1-4417-B76B-F0FBB6C5D82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1AF36AA-C970-43F4-812F-A1C7D2D500E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DAD650B-BE9F-4EB6-B5C9-EF46EFD6BD6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F1EF2A7-6FE0-4CC2-9F9C-509B62BEC6F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056DB84-A285-4798-845E-921261E6291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CD1BFFC-E5A2-4516-8D86-5CFBD240ADA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BC46AE6-F724-4875-881E-FAAA395DF2D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69B90C5-1F13-4184-BF13-3AFD2533C67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ACD994B-1325-4006-A36C-D558D5EEA5B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1FD63AF-64D8-4913-95FF-203E6378E4B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E188D19-FDE8-4687-AEA5-03F384376CF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E5C2BACC-BBBE-4040-99A3-A5E0E43BAD3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1907719-34DC-4790-B380-FE52114BAC2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CB6F5D9-2E89-4875-A5E2-32A128CCF9B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1752CC5-3A39-46CB-8E62-135142E3FCC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B5B01FF-B0C6-4D3A-836A-5DB726F1D6A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F12B7B56-BD82-4F0F-B269-8BD760B886B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506142C-496B-43A6-9EBE-C752FB746EEB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64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4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不对，源操作数和目的操作数的类型要一致，即同为字或同为字节类型的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段寄存器不能给立即数 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目标和源的位数不符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6 8086</a:t>
            </a:r>
            <a:r>
              <a:rPr lang="zh-CN" altLang="en-US" dirty="0" smtClean="0">
                <a:ea typeface="宋体" panose="02010600030101010101" pitchFamily="2" charset="-122"/>
              </a:rPr>
              <a:t>不支持源操作数和目的操作数同时访问内存。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dirty="0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1. MOV 3, SI 8086</a:t>
            </a:r>
            <a:r>
              <a:rPr lang="zh-CN" altLang="en-US" dirty="0" smtClean="0">
                <a:ea typeface="宋体" panose="02010600030101010101" pitchFamily="2" charset="-122"/>
              </a:rPr>
              <a:t>的指令格式是先写目标操作数，然后是源操作数 </a:t>
            </a:r>
            <a:r>
              <a:rPr lang="en-US" altLang="zh-CN" dirty="0" smtClean="0">
                <a:ea typeface="宋体" panose="02010600030101010101" pitchFamily="2" charset="-122"/>
              </a:rPr>
              <a:t>2. MOV CH, 1234H </a:t>
            </a:r>
            <a:r>
              <a:rPr lang="en-US" altLang="zh-CN" dirty="0" err="1" smtClean="0">
                <a:ea typeface="宋体" panose="02010600030101010101" pitchFamily="2" charset="-122"/>
              </a:rPr>
              <a:t>ch</a:t>
            </a:r>
            <a:r>
              <a:rPr lang="zh-CN" altLang="en-US" dirty="0" smtClean="0">
                <a:ea typeface="宋体" panose="02010600030101010101" pitchFamily="2" charset="-122"/>
              </a:rPr>
              <a:t>是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位的，不可以传送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 </a:t>
            </a:r>
            <a:r>
              <a:rPr lang="en-US" altLang="zh-CN" dirty="0" smtClean="0">
                <a:ea typeface="宋体" panose="02010600030101010101" pitchFamily="2" charset="-122"/>
              </a:rPr>
              <a:t>3. MOV [BX], 33H BX</a:t>
            </a:r>
            <a:r>
              <a:rPr lang="zh-CN" altLang="en-US" dirty="0" smtClean="0">
                <a:ea typeface="宋体" panose="02010600030101010101" pitchFamily="2" charset="-122"/>
              </a:rPr>
              <a:t>是可以做寄存器相对寻址的，但是内存单元是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位的，并不是</a:t>
            </a:r>
            <a:r>
              <a:rPr lang="en-US" altLang="zh-CN" dirty="0" smtClean="0">
                <a:ea typeface="宋体" panose="02010600030101010101" pitchFamily="2" charset="-122"/>
              </a:rPr>
              <a:t>8</a:t>
            </a:r>
            <a:r>
              <a:rPr lang="zh-CN" altLang="en-US" dirty="0" smtClean="0">
                <a:ea typeface="宋体" panose="02010600030101010101" pitchFamily="2" charset="-122"/>
              </a:rPr>
              <a:t>位。 </a:t>
            </a:r>
            <a:r>
              <a:rPr lang="en-US" altLang="zh-CN" dirty="0" smtClean="0">
                <a:ea typeface="宋体" panose="02010600030101010101" pitchFamily="2" charset="-122"/>
              </a:rPr>
              <a:t>4. MOV AX, CL </a:t>
            </a:r>
            <a:r>
              <a:rPr lang="zh-CN" altLang="en-US" dirty="0" smtClean="0">
                <a:ea typeface="宋体" panose="02010600030101010101" pitchFamily="2" charset="-122"/>
              </a:rPr>
              <a:t>目标和源的位数不符 </a:t>
            </a:r>
            <a:r>
              <a:rPr lang="en-US" altLang="zh-CN" dirty="0" smtClean="0">
                <a:ea typeface="宋体" panose="02010600030101010101" pitchFamily="2" charset="-122"/>
              </a:rPr>
              <a:t>5. MOV AL, [BX] </a:t>
            </a:r>
            <a:r>
              <a:rPr lang="zh-CN" altLang="en-US" dirty="0" smtClean="0">
                <a:ea typeface="宋体" panose="02010600030101010101" pitchFamily="2" charset="-122"/>
              </a:rPr>
              <a:t>同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，因为对内存单元的访问都是</a:t>
            </a:r>
            <a:r>
              <a:rPr lang="en-US" altLang="zh-CN" dirty="0" smtClean="0">
                <a:ea typeface="宋体" panose="02010600030101010101" pitchFamily="2" charset="-122"/>
              </a:rPr>
              <a:t>16</a:t>
            </a:r>
            <a:r>
              <a:rPr lang="zh-CN" altLang="en-US" dirty="0" smtClean="0">
                <a:ea typeface="宋体" panose="02010600030101010101" pitchFamily="2" charset="-122"/>
              </a:rPr>
              <a:t>位的 </a:t>
            </a:r>
            <a:r>
              <a:rPr lang="en-US" altLang="zh-CN" dirty="0" smtClean="0">
                <a:ea typeface="宋体" panose="02010600030101010101" pitchFamily="2" charset="-122"/>
              </a:rPr>
              <a:t>6. MOV X, [100H] X</a:t>
            </a:r>
            <a:r>
              <a:rPr lang="zh-CN" altLang="en-US" dirty="0" smtClean="0">
                <a:ea typeface="宋体" panose="02010600030101010101" pitchFamily="2" charset="-122"/>
              </a:rPr>
              <a:t>不是寄存器 </a:t>
            </a:r>
            <a:r>
              <a:rPr lang="en-US" altLang="zh-CN" dirty="0" smtClean="0">
                <a:ea typeface="宋体" panose="02010600030101010101" pitchFamily="2" charset="-122"/>
              </a:rPr>
              <a:t>7. MOV [100H], [DI] 8086</a:t>
            </a:r>
            <a:r>
              <a:rPr lang="zh-CN" altLang="en-US" dirty="0" smtClean="0">
                <a:ea typeface="宋体" panose="02010600030101010101" pitchFamily="2" charset="-122"/>
              </a:rPr>
              <a:t>不支持源操作数和目的操作数同时访问内存。 </a:t>
            </a:r>
            <a:r>
              <a:rPr lang="en-US" altLang="zh-CN" dirty="0" smtClean="0">
                <a:ea typeface="宋体" panose="02010600030101010101" pitchFamily="2" charset="-122"/>
              </a:rPr>
              <a:t>8. MOV DS, 1000H </a:t>
            </a:r>
            <a:r>
              <a:rPr lang="zh-CN" altLang="en-US" dirty="0" smtClean="0">
                <a:ea typeface="宋体" panose="02010600030101010101" pitchFamily="2" charset="-122"/>
              </a:rPr>
              <a:t>段寄存器不能给立即数 </a:t>
            </a:r>
            <a:r>
              <a:rPr lang="en-US" altLang="zh-CN" dirty="0" smtClean="0">
                <a:ea typeface="宋体" panose="02010600030101010101" pitchFamily="2" charset="-122"/>
              </a:rPr>
              <a:t>9. MOV CS, AX </a:t>
            </a:r>
            <a:r>
              <a:rPr lang="zh-CN" altLang="en-US" dirty="0" smtClean="0">
                <a:ea typeface="宋体" panose="02010600030101010101" pitchFamily="2" charset="-122"/>
              </a:rPr>
              <a:t>代码段寄存器不能被赋值 </a:t>
            </a:r>
            <a:r>
              <a:rPr lang="en-US" altLang="zh-CN" dirty="0" smtClean="0">
                <a:ea typeface="宋体" panose="02010600030101010101" pitchFamily="2" charset="-122"/>
              </a:rPr>
              <a:t>10. MOV [AX], BX </a:t>
            </a:r>
            <a:r>
              <a:rPr lang="zh-CN" altLang="en-US" dirty="0" smtClean="0">
                <a:ea typeface="宋体" panose="02010600030101010101" pitchFamily="2" charset="-122"/>
              </a:rPr>
              <a:t>寄存器相对寻址必须用</a:t>
            </a:r>
            <a:r>
              <a:rPr lang="en-US" altLang="zh-CN" dirty="0" smtClean="0">
                <a:ea typeface="宋体" panose="02010600030101010101" pitchFamily="2" charset="-122"/>
              </a:rPr>
              <a:t>BX</a:t>
            </a:r>
            <a:r>
              <a:rPr lang="zh-CN" altLang="en-US" dirty="0" smtClean="0">
                <a:ea typeface="宋体" panose="02010600030101010101" pitchFamily="2" charset="-122"/>
              </a:rPr>
              <a:t>或者</a:t>
            </a:r>
            <a:r>
              <a:rPr lang="en-US" altLang="zh-CN" dirty="0" smtClean="0">
                <a:ea typeface="宋体" panose="02010600030101010101" pitchFamily="2" charset="-122"/>
              </a:rPr>
              <a:t>BP</a:t>
            </a:r>
            <a:r>
              <a:rPr lang="zh-CN" altLang="en-US" dirty="0" smtClean="0">
                <a:ea typeface="宋体" panose="02010600030101010101" pitchFamily="2" charset="-122"/>
              </a:rPr>
              <a:t>作为基址寄存器 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pPr eaLnBrk="1" hangingPunct="1"/>
            <a:endParaRPr lang="zh-CN" altLang="en-US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18ECCA1-23A6-42E2-9E5D-88ED02C6373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65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26D7872-3C65-467B-87FF-2FC777B3679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66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FFD6EE1-173F-4A27-B342-B48490899B85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70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A99BC9B-B85C-4093-9790-F210214C6B9C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272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341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273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176EE93B-9D68-471A-BD96-1AF66D8F393E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EE071FF-9F0A-493B-AA99-40597F05A78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069982E0-CA87-46F9-A529-C96452B117C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08853BC8-4557-4D60-A2A0-332035D5257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FEBE34A-0A46-40EF-BAE4-8A91C429457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LIFO:last in, first out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FILO:first in,last out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A24BCF2-D1AF-4E25-81B2-7A0E217B5B6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A8EAAA5-713B-480E-9950-EA4A12FD1AE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ABF278D-2FA8-4575-BDC3-2F2A23A0505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F6E430A-B17F-4BB7-AD54-9990CD13B3D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POP AX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437E89C-87B7-4DB7-8295-FC914E1F5CD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01185EB3-D146-4400-9021-45D4E2DEAB5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0218153-16C9-4A11-9511-9594414660E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85AC007-B81A-421F-88D3-8EF3810677D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85656BD-D42E-4399-8FC0-4D99988C929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35A00B1-1223-46F2-9E20-6CD980FFED8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0A72F18-3ADF-4CAF-9C09-F25C3BF8FBE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D2E63C3-6365-4167-AB0F-37BBDC5C4B3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1BB87BE3-66EA-45E7-BAF3-B7156312D1D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659D7B4-9F89-48A4-ADEA-488E042FE42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4EEBE03-E590-4A24-BFB5-37A208A9968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E480900-95A8-43B2-81D3-07012F96476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6AE31AC-37B6-4A54-91EE-885159E36F8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7F0C7FEC-20C6-405F-9CAA-958EBB66511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FB2E97CF-6FFD-46D0-8C02-B1F36473C1B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DAFB2B2-9CE6-4185-873F-77862525834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E94DB201-62E3-4ED4-B64E-49FA1C4F687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0EA1F74E-44E2-429B-A211-A1DFD592690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AX,1234H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ADD AX,[1234H]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NOP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3362854-34B2-4ADF-82A2-7B8D3DB22ED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C6BD54D-9E1B-40BA-BF90-1616D6C7AB4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DC47AFC-CFA5-4999-AA94-C6D036A2439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C781F23-4318-49EC-B84A-B6DBE083F32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1C312A9-9FB1-47BB-98F0-EBE1B20EC12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F2767479-3BED-458F-9FDC-C07188ADC3B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A042273-9A8F-4450-BFD1-8DB77C65EFC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F1E591B-6D09-4F6C-ABC6-26B3F9027CF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4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9D03563-606C-49C7-8053-8216D2478DC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   12   34H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- 56   78H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-----------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AL,34H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ADD  AL,78H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AH,AL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AL,12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ADC AL,56H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99E8A15-9B31-4B5A-A2EC-DD370F39CE2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35E805F-552A-41BD-9A1B-76F0812D11C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MOV AL,0FFH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INC AL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DC4D7071-C188-4A5E-9F5C-F3C8D3BE04D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32842F3-4347-490A-A7D9-E9248E14A45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EEDEDFC-9E56-455D-8CC2-ACD8BDF1439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02915E0-E326-4A3C-B915-F89967A02CE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BD2633C-BBE0-4E73-AD5B-1E8251264FD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E73A8AF-D199-4153-AD20-845A54C970E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6F2D862-DF42-485A-B7D6-6F3FC61CDFE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A7700B19-E567-431E-ABDD-CA04230B840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C9AB641B-686C-4807-A5DE-CCD303552E9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05594A58-DE8F-4B9A-977E-7A194A612C4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097E65F-F46D-4D9D-ADC3-57DB4D8D97B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8D5FDA32-943C-4E97-AAB4-1BB6838CE1D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9A7C263-9158-4506-926F-B047AB2946D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6BD9A80C-F74A-49D9-8D40-B48CA60DAA5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B09E2DDA-2C44-4D83-9033-7EC28CCF6D4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MUL BL;    AL*BL---&gt;AX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MUL BX	;AX*BX---&gt;DX  AX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245A468C-9AC3-45B5-B76A-BFBBB21F8E7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51F8F8D7-A837-485B-8699-13B1EE623AF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4DCDF2BE-B688-414A-8E9F-D4D4BC2A3BB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3485E59C-7D88-4EAD-9220-1ABE02CE790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</p:spPr>
        <p:txBody>
          <a:bodyPr/>
          <a:lstStyle/>
          <a:p>
            <a:fld id="{9B099CAE-1177-4A56-8F45-B1DF43DD636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863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863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400" b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D3D195E7-3ABD-47FE-A395-FA7913CCAB4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2A129-E3E8-4EC3-9A75-4A9E001023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5214B-8B76-42E9-8F43-4A8C0CD9A36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FCE02-156B-400B-9DA1-1118D336E7F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6B4EC-2BD2-4805-98BA-C55649F5D5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B70F7-2EE4-4D10-8930-8E0BA81B301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4C58BE-5980-4D5C-8673-4FED32333F4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CE600-0881-4EDA-AD32-2A6E09E4CCE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D8DD8E-388D-46E2-B041-C941D0F90E7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F004E-4523-45B9-A8B2-EC07BEFB135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0CA70-FA32-4EC8-B765-2020E82E994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86A8F-882A-45CB-B14D-75BDC0F4B9F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361950" y="884237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744537" y="884237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485775" y="1306512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855662" y="1306512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71437" y="1233487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06437" y="776287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387350" y="1566862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95375" y="0"/>
            <a:ext cx="7793037" cy="14620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27125" y="18034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1853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5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5CC43F1-BEC1-4A3C-AC88-4218B76C326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blinds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+mj-lt"/>
          <a:ea typeface="+mj-ea"/>
          <a:cs typeface="隶书" panose="02010509060101010101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  <a:cs typeface="隶书" panose="0201050906010101010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  <a:cs typeface="隶书" panose="0201050906010101010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  <a:cs typeface="隶书" panose="0201050906010101010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  <a:cs typeface="隶书" panose="02010509060101010101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Tahoma" panose="020B0604030504040204" pitchFamily="34" charset="0"/>
          <a:ea typeface="隶书" panose="02010509060101010101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rgbClr val="FF0000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4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2.wav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9" Type="http://schemas.openxmlformats.org/officeDocument/2006/relationships/notesSlide" Target="../notesSlides/notesSlide1.xml"/><Relationship Id="rId58" Type="http://schemas.openxmlformats.org/officeDocument/2006/relationships/slideLayout" Target="../slideLayouts/slideLayout7.xml"/><Relationship Id="rId57" Type="http://schemas.openxmlformats.org/officeDocument/2006/relationships/tags" Target="../tags/tag56.xml"/><Relationship Id="rId56" Type="http://schemas.openxmlformats.org/officeDocument/2006/relationships/image" Target="../media/image1.png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73.xml"/><Relationship Id="rId17" Type="http://schemas.openxmlformats.org/officeDocument/2006/relationships/image" Target="../media/image1.png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0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6.bin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7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ctrTitle"/>
          </p:nvPr>
        </p:nvSpPr>
        <p:spPr>
          <a:xfrm>
            <a:off x="990600" y="1822450"/>
            <a:ext cx="7181850" cy="1462088"/>
          </a:xfrm>
        </p:spPr>
        <p:txBody>
          <a:bodyPr/>
          <a:lstStyle/>
          <a:p>
            <a:pPr algn="ctr"/>
            <a:r>
              <a:rPr lang="zh-CN" altLang="en-US" sz="6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章 指令系统</a:t>
            </a:r>
            <a:endParaRPr lang="zh-CN" altLang="en-US" sz="6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1B21-23E6-4E72-ACE2-54B61D0EA72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3. </a:t>
            </a:r>
            <a:r>
              <a:rPr lang="zh-CN" altLang="en-US" smtClean="0"/>
              <a:t>指令中的操作数</a:t>
            </a:r>
            <a:endParaRPr lang="zh-CN" alt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3213" y="2509838"/>
            <a:ext cx="3529012" cy="2633662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立即数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寄存器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存储器</a:t>
            </a:r>
            <a:endParaRPr kumimoji="1"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52" name="AutoShape 4"/>
          <p:cNvSpPr/>
          <p:nvPr/>
        </p:nvSpPr>
        <p:spPr bwMode="auto">
          <a:xfrm>
            <a:off x="1212850" y="2820988"/>
            <a:ext cx="336550" cy="1512887"/>
          </a:xfrm>
          <a:prstGeom prst="leftBrace">
            <a:avLst>
              <a:gd name="adj1" fmla="val 3746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2870200" y="2786063"/>
            <a:ext cx="611188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256" name="AutoShape 8"/>
          <p:cNvSpPr/>
          <p:nvPr/>
        </p:nvSpPr>
        <p:spPr bwMode="auto">
          <a:xfrm rot="10800000">
            <a:off x="2941638" y="3571875"/>
            <a:ext cx="200025" cy="792163"/>
          </a:xfrm>
          <a:prstGeom prst="leftBrace">
            <a:avLst>
              <a:gd name="adj1" fmla="val 3300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3490913" y="2500313"/>
            <a:ext cx="432117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表征参加操作的数据本身</a:t>
            </a:r>
            <a:endParaRPr lang="zh-CN" altLang="en-US" sz="28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3228975" y="3714750"/>
            <a:ext cx="431958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8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表征数据存放的地址</a:t>
            </a:r>
            <a:endParaRPr lang="zh-CN" altLang="en-US" sz="28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nimBg="1"/>
      <p:bldP spid="53255" grpId="0" animBg="1"/>
      <p:bldP spid="53256" grpId="0" animBg="1"/>
      <p:bldP spid="53257" grpId="0"/>
      <p:bldP spid="5325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3E665-FFB9-4083-9DD0-DE237F36297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5</a:t>
            </a:r>
            <a:r>
              <a:rPr lang="zh-CN" altLang="en-US" smtClean="0">
                <a:latin typeface="Tahoma" panose="020B0604030504040204" pitchFamily="34" charset="0"/>
              </a:rPr>
              <a:t>）</a:t>
            </a:r>
            <a:r>
              <a:rPr lang="en-US" altLang="zh-CN" smtClean="0">
                <a:latin typeface="Tahoma" panose="020B0604030504040204" pitchFamily="34" charset="0"/>
              </a:rPr>
              <a:t>CMP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488237" cy="3810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CMP  OPRD1，OPRD2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OPRD1- OPRD2    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指令执行的结果不影响目标操作数，仅影响标志位！</a:t>
            </a:r>
            <a:endParaRPr lang="zh-CN" altLang="en-US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2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7" presetClass="emph" presetSubtype="0" repeatCount="5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1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A6E670-E5E9-41D3-8624-01FDB66440F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CMP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071688"/>
            <a:ext cx="7772400" cy="373380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5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用途：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4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用于比较两个数的大小，可作为条件转移指令转移的条件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</a:pP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指令对操作数的要求及对标志位的影响与</a:t>
            </a:r>
            <a:r>
              <a:rPr lang="en-US" altLang="zh-CN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SUB</a:t>
            </a: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指令相同</a:t>
            </a:r>
            <a:endParaRPr lang="zh-CN" altLang="en-US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11E01-5F58-43B6-A7D1-DB1270C38F5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CMP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6697663" cy="3024188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两个无符号数的比较：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20000"/>
              </a:spcAft>
            </a:pPr>
            <a:r>
              <a:rPr lang="en-US" altLang="zh-CN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CMP  AX，BX</a:t>
            </a:r>
            <a:endParaRPr lang="en-US" altLang="zh-CN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若 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 </a:t>
            </a:r>
            <a:r>
              <a:rPr lang="en-US" altLang="zh-CN" smtClean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≥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 BX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若 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 &lt; BX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35000"/>
              </a:spcBef>
            </a:pP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4864100" y="3284538"/>
            <a:ext cx="1152525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CF=0</a:t>
            </a:r>
            <a:endParaRPr lang="zh-CN" altLang="en-US" sz="2800" b="1"/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859338" y="3979863"/>
            <a:ext cx="12969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CF=1</a:t>
            </a:r>
            <a:endParaRPr lang="zh-CN" altLang="en-US" sz="28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0" grpId="0"/>
      <p:bldP spid="16487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EE8BB-7E94-4EB4-87C3-02F779BA35B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CMP</a:t>
            </a:r>
            <a:r>
              <a:rPr lang="zh-CN" altLang="en-US" sz="4800" smtClean="0"/>
              <a:t>指令</a:t>
            </a:r>
            <a:endParaRPr lang="zh-CN" altLang="en-US" sz="4800" smtClean="0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6989763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35000"/>
              </a:spcBef>
              <a:spcAft>
                <a:spcPct val="3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两个带符号数的比较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en-US" altLang="zh-CN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CMP  AX，BX</a:t>
            </a:r>
            <a:endParaRPr lang="en-US" altLang="zh-CN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</a:t>
            </a:r>
            <a:r>
              <a:rPr lang="zh-CN" altLang="en-US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两个数的大小由</a:t>
            </a:r>
            <a:r>
              <a:rPr lang="en-US" altLang="zh-CN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OF</a:t>
            </a:r>
            <a:r>
              <a:rPr lang="zh-CN" altLang="en-US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SF</a:t>
            </a:r>
            <a:r>
              <a:rPr lang="zh-CN" altLang="en-US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共同决定</a:t>
            </a:r>
            <a:endParaRPr lang="zh-CN" altLang="en-US" u="sng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OF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SF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状态相同        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 </a:t>
            </a:r>
            <a:r>
              <a:rPr lang="en-US" altLang="zh-CN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BX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OF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SF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状态不同        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 &lt; BX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74D66-6A18-4FA8-839C-B9CEB448697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CMP</a:t>
            </a:r>
            <a:r>
              <a:rPr lang="zh-CN" altLang="en-US" smtClean="0"/>
              <a:t>指令例</a:t>
            </a:r>
            <a:endParaRPr lang="zh-CN" altLang="en-US" smtClean="0"/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630" y="1844040"/>
            <a:ext cx="5039995" cy="4609465"/>
          </a:xfrm>
        </p:spPr>
        <p:txBody>
          <a:bodyPr/>
          <a:lstStyle/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2000">
                <a:cs typeface="华文中宋" panose="02010600040101010101" pitchFamily="2" charset="-122"/>
                <a:sym typeface="+mn-ea"/>
              </a:rPr>
              <a:t>在</a:t>
            </a:r>
            <a:r>
              <a:rPr kumimoji="1" lang="en-US" altLang="zh-CN" sz="2000">
                <a:cs typeface="华文中宋" panose="02010600040101010101" pitchFamily="2" charset="-122"/>
                <a:sym typeface="+mn-ea"/>
              </a:rPr>
              <a:t>BUF</a:t>
            </a:r>
            <a:r>
              <a:rPr kumimoji="1" lang="zh-CN" altLang="zh-CN" sz="2000">
                <a:cs typeface="华文中宋" panose="02010600040101010101" pitchFamily="2" charset="-122"/>
                <a:sym typeface="+mn-ea"/>
              </a:rPr>
              <a:t>为首地址的</a:t>
            </a:r>
            <a:r>
              <a:rPr kumimoji="1" lang="zh-CN" altLang="en-US" sz="2000">
                <a:cs typeface="华文中宋" panose="02010600040101010101" pitchFamily="2" charset="-122"/>
                <a:sym typeface="+mn-ea"/>
              </a:rPr>
              <a:t>20个数中找出最大的数，并将其存放在</a:t>
            </a:r>
            <a:r>
              <a:rPr kumimoji="1" lang="en-US" altLang="zh-CN" sz="2000">
                <a:cs typeface="华文中宋" panose="02010600040101010101" pitchFamily="2" charset="-122"/>
                <a:sym typeface="+mn-ea"/>
              </a:rPr>
              <a:t>MAX</a:t>
            </a:r>
            <a:r>
              <a:rPr kumimoji="1" lang="zh-CN" altLang="en-US" sz="2000">
                <a:cs typeface="华文中宋" panose="02010600040101010101" pitchFamily="2" charset="-122"/>
                <a:sym typeface="+mn-ea"/>
              </a:rPr>
              <a:t>单元中。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LEA BX，MAX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LEA SI，BUF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MOV CL，20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MOV AL，[SI]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NEXT：INC   SI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CMP AL，[SI]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JNC  GOON          </a:t>
            </a:r>
            <a:r>
              <a:rPr lang="en-US" altLang="zh-CN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；CF=0</a:t>
            </a:r>
            <a:r>
              <a:rPr lang="zh-CN" altLang="en-US" sz="2000" dirty="0" smtClean="0">
                <a:solidFill>
                  <a:schemeClr val="accent5">
                    <a:lumMod val="10000"/>
                  </a:schemeClr>
                </a:solidFill>
                <a:latin typeface="+mj-lt"/>
              </a:rPr>
              <a:t>转移</a:t>
            </a:r>
            <a:endParaRPr lang="zh-CN" altLang="en-US" sz="2000" dirty="0" smtClean="0">
              <a:solidFill>
                <a:schemeClr val="accent5">
                  <a:lumMod val="10000"/>
                </a:schemeClr>
              </a:solidFill>
              <a:latin typeface="+mj-lt"/>
            </a:endParaRPr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MOV AL,  [SI]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400" dirty="0" smtClean="0"/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5454650" y="2133600"/>
            <a:ext cx="3509963" cy="4114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GOON：DEC  CL</a:t>
            </a:r>
            <a:endParaRPr kumimoji="1"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           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JNZ  NEXT</a:t>
            </a:r>
            <a:endParaRPr kumimoji="1"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           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</a:t>
            </a:r>
            <a:r>
              <a:rPr kumimoji="1"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MOV [BX]，AL</a:t>
            </a:r>
            <a:endParaRPr kumimoji="1"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            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 HLT</a:t>
            </a:r>
            <a:endParaRPr kumimoji="1"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5292725" y="1844675"/>
            <a:ext cx="0" cy="5013325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Dot"/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34F2B1-0B60-40DB-BFCD-DC07E432499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程序功能</a:t>
            </a:r>
            <a:endParaRPr lang="zh-CN" altLang="en-US" smtClean="0"/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5778500" y="2600325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5778500" y="3003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4" name="Line 6"/>
          <p:cNvSpPr>
            <a:spLocks noChangeShapeType="1"/>
          </p:cNvSpPr>
          <p:nvPr/>
        </p:nvSpPr>
        <p:spPr bwMode="auto">
          <a:xfrm>
            <a:off x="5778500" y="3384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5" name="Line 7"/>
          <p:cNvSpPr>
            <a:spLocks noChangeShapeType="1"/>
          </p:cNvSpPr>
          <p:nvPr/>
        </p:nvSpPr>
        <p:spPr bwMode="auto">
          <a:xfrm>
            <a:off x="5778500" y="37655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6" name="Line 8"/>
          <p:cNvSpPr>
            <a:spLocks noChangeShapeType="1"/>
          </p:cNvSpPr>
          <p:nvPr/>
        </p:nvSpPr>
        <p:spPr bwMode="auto">
          <a:xfrm>
            <a:off x="5778500" y="48323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7" name="Line 9"/>
          <p:cNvSpPr>
            <a:spLocks noChangeShapeType="1"/>
          </p:cNvSpPr>
          <p:nvPr/>
        </p:nvSpPr>
        <p:spPr bwMode="auto">
          <a:xfrm>
            <a:off x="5778500" y="5213350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8" name="Line 10"/>
          <p:cNvSpPr>
            <a:spLocks noChangeShapeType="1"/>
          </p:cNvSpPr>
          <p:nvPr/>
        </p:nvSpPr>
        <p:spPr bwMode="auto">
          <a:xfrm>
            <a:off x="5778500" y="5953125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H="1">
            <a:off x="5778500" y="2111375"/>
            <a:ext cx="17463" cy="447357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H="1">
            <a:off x="7378700" y="2182813"/>
            <a:ext cx="1588" cy="4402137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1" name="Freeform 13"/>
          <p:cNvSpPr/>
          <p:nvPr/>
        </p:nvSpPr>
        <p:spPr bwMode="auto">
          <a:xfrm>
            <a:off x="5748338" y="6402388"/>
            <a:ext cx="1631950" cy="388937"/>
          </a:xfrm>
          <a:custGeom>
            <a:avLst/>
            <a:gdLst>
              <a:gd name="T0" fmla="*/ 0 w 1028"/>
              <a:gd name="T1" fmla="*/ 2147483647 h 245"/>
              <a:gd name="T2" fmla="*/ 2147483647 w 1028"/>
              <a:gd name="T3" fmla="*/ 2147483647 h 245"/>
              <a:gd name="T4" fmla="*/ 2147483647 w 1028"/>
              <a:gd name="T5" fmla="*/ 2147483647 h 245"/>
              <a:gd name="T6" fmla="*/ 2147483647 w 1028"/>
              <a:gd name="T7" fmla="*/ 2147483647 h 245"/>
              <a:gd name="T8" fmla="*/ 2147483647 w 1028"/>
              <a:gd name="T9" fmla="*/ 2147483647 h 245"/>
              <a:gd name="T10" fmla="*/ 2147483647 w 1028"/>
              <a:gd name="T11" fmla="*/ 2147483647 h 245"/>
              <a:gd name="T12" fmla="*/ 2147483647 w 1028"/>
              <a:gd name="T13" fmla="*/ 0 h 245"/>
              <a:gd name="T14" fmla="*/ 2147483647 w 1028"/>
              <a:gd name="T15" fmla="*/ 2147483647 h 245"/>
              <a:gd name="T16" fmla="*/ 2147483647 w 1028"/>
              <a:gd name="T17" fmla="*/ 2147483647 h 245"/>
              <a:gd name="T18" fmla="*/ 2147483647 w 1028"/>
              <a:gd name="T19" fmla="*/ 2147483647 h 245"/>
              <a:gd name="T20" fmla="*/ 2147483647 w 1028"/>
              <a:gd name="T21" fmla="*/ 2147483647 h 245"/>
              <a:gd name="T22" fmla="*/ 2147483647 w 1028"/>
              <a:gd name="T23" fmla="*/ 2147483647 h 245"/>
              <a:gd name="T24" fmla="*/ 2147483647 w 1028"/>
              <a:gd name="T25" fmla="*/ 2147483647 h 245"/>
              <a:gd name="T26" fmla="*/ 2147483647 w 1028"/>
              <a:gd name="T27" fmla="*/ 2147483647 h 245"/>
              <a:gd name="T28" fmla="*/ 2147483647 w 1028"/>
              <a:gd name="T29" fmla="*/ 2147483647 h 245"/>
              <a:gd name="T30" fmla="*/ 2147483647 w 1028"/>
              <a:gd name="T31" fmla="*/ 2147483647 h 245"/>
              <a:gd name="T32" fmla="*/ 2147483647 w 1028"/>
              <a:gd name="T33" fmla="*/ 2147483647 h 245"/>
              <a:gd name="T34" fmla="*/ 2147483647 w 1028"/>
              <a:gd name="T35" fmla="*/ 2147483647 h 245"/>
              <a:gd name="T36" fmla="*/ 2147483647 w 1028"/>
              <a:gd name="T37" fmla="*/ 2147483647 h 24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028"/>
              <a:gd name="T58" fmla="*/ 0 h 245"/>
              <a:gd name="T59" fmla="*/ 1028 w 1028"/>
              <a:gd name="T60" fmla="*/ 245 h 24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028" h="245">
                <a:moveTo>
                  <a:pt x="0" y="140"/>
                </a:moveTo>
                <a:cubicBezTo>
                  <a:pt x="14" y="125"/>
                  <a:pt x="32" y="100"/>
                  <a:pt x="49" y="90"/>
                </a:cubicBezTo>
                <a:cubicBezTo>
                  <a:pt x="56" y="85"/>
                  <a:pt x="66" y="86"/>
                  <a:pt x="74" y="82"/>
                </a:cubicBezTo>
                <a:cubicBezTo>
                  <a:pt x="83" y="78"/>
                  <a:pt x="91" y="71"/>
                  <a:pt x="99" y="66"/>
                </a:cubicBezTo>
                <a:cubicBezTo>
                  <a:pt x="102" y="58"/>
                  <a:pt x="101" y="47"/>
                  <a:pt x="107" y="41"/>
                </a:cubicBezTo>
                <a:cubicBezTo>
                  <a:pt x="113" y="35"/>
                  <a:pt x="124" y="37"/>
                  <a:pt x="131" y="33"/>
                </a:cubicBezTo>
                <a:cubicBezTo>
                  <a:pt x="146" y="24"/>
                  <a:pt x="158" y="10"/>
                  <a:pt x="173" y="0"/>
                </a:cubicBezTo>
                <a:cubicBezTo>
                  <a:pt x="275" y="5"/>
                  <a:pt x="342" y="13"/>
                  <a:pt x="436" y="24"/>
                </a:cubicBezTo>
                <a:cubicBezTo>
                  <a:pt x="455" y="29"/>
                  <a:pt x="478" y="28"/>
                  <a:pt x="494" y="41"/>
                </a:cubicBezTo>
                <a:cubicBezTo>
                  <a:pt x="547" y="84"/>
                  <a:pt x="472" y="54"/>
                  <a:pt x="535" y="74"/>
                </a:cubicBezTo>
                <a:cubicBezTo>
                  <a:pt x="617" y="129"/>
                  <a:pt x="492" y="49"/>
                  <a:pt x="592" y="99"/>
                </a:cubicBezTo>
                <a:cubicBezTo>
                  <a:pt x="599" y="102"/>
                  <a:pt x="602" y="111"/>
                  <a:pt x="609" y="115"/>
                </a:cubicBezTo>
                <a:cubicBezTo>
                  <a:pt x="616" y="119"/>
                  <a:pt x="625" y="120"/>
                  <a:pt x="633" y="123"/>
                </a:cubicBezTo>
                <a:cubicBezTo>
                  <a:pt x="639" y="129"/>
                  <a:pt x="646" y="133"/>
                  <a:pt x="650" y="140"/>
                </a:cubicBezTo>
                <a:cubicBezTo>
                  <a:pt x="654" y="147"/>
                  <a:pt x="652" y="158"/>
                  <a:pt x="658" y="164"/>
                </a:cubicBezTo>
                <a:cubicBezTo>
                  <a:pt x="665" y="171"/>
                  <a:pt x="720" y="193"/>
                  <a:pt x="732" y="197"/>
                </a:cubicBezTo>
                <a:cubicBezTo>
                  <a:pt x="802" y="245"/>
                  <a:pt x="909" y="214"/>
                  <a:pt x="987" y="197"/>
                </a:cubicBezTo>
                <a:cubicBezTo>
                  <a:pt x="1008" y="178"/>
                  <a:pt x="1019" y="167"/>
                  <a:pt x="1028" y="140"/>
                </a:cubicBezTo>
                <a:cubicBezTo>
                  <a:pt x="1019" y="104"/>
                  <a:pt x="1020" y="96"/>
                  <a:pt x="1020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2" name="Freeform 14"/>
          <p:cNvSpPr/>
          <p:nvPr/>
        </p:nvSpPr>
        <p:spPr bwMode="auto">
          <a:xfrm>
            <a:off x="5773738" y="1916113"/>
            <a:ext cx="1606550" cy="339725"/>
          </a:xfrm>
          <a:custGeom>
            <a:avLst/>
            <a:gdLst>
              <a:gd name="T0" fmla="*/ 0 w 1012"/>
              <a:gd name="T1" fmla="*/ 2147483647 h 214"/>
              <a:gd name="T2" fmla="*/ 2147483647 w 1012"/>
              <a:gd name="T3" fmla="*/ 2147483647 h 214"/>
              <a:gd name="T4" fmla="*/ 2147483647 w 1012"/>
              <a:gd name="T5" fmla="*/ 2147483647 h 214"/>
              <a:gd name="T6" fmla="*/ 2147483647 w 1012"/>
              <a:gd name="T7" fmla="*/ 0 h 214"/>
              <a:gd name="T8" fmla="*/ 2147483647 w 1012"/>
              <a:gd name="T9" fmla="*/ 2147483647 h 214"/>
              <a:gd name="T10" fmla="*/ 2147483647 w 1012"/>
              <a:gd name="T11" fmla="*/ 2147483647 h 214"/>
              <a:gd name="T12" fmla="*/ 2147483647 w 1012"/>
              <a:gd name="T13" fmla="*/ 2147483647 h 214"/>
              <a:gd name="T14" fmla="*/ 2147483647 w 1012"/>
              <a:gd name="T15" fmla="*/ 2147483647 h 214"/>
              <a:gd name="T16" fmla="*/ 2147483647 w 1012"/>
              <a:gd name="T17" fmla="*/ 2147483647 h 214"/>
              <a:gd name="T18" fmla="*/ 2147483647 w 1012"/>
              <a:gd name="T19" fmla="*/ 2147483647 h 214"/>
              <a:gd name="T20" fmla="*/ 2147483647 w 1012"/>
              <a:gd name="T21" fmla="*/ 2147483647 h 214"/>
              <a:gd name="T22" fmla="*/ 2147483647 w 1012"/>
              <a:gd name="T23" fmla="*/ 2147483647 h 214"/>
              <a:gd name="T24" fmla="*/ 2147483647 w 1012"/>
              <a:gd name="T25" fmla="*/ 2147483647 h 214"/>
              <a:gd name="T26" fmla="*/ 2147483647 w 1012"/>
              <a:gd name="T27" fmla="*/ 2147483647 h 21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012"/>
              <a:gd name="T43" fmla="*/ 0 h 214"/>
              <a:gd name="T44" fmla="*/ 1012 w 1012"/>
              <a:gd name="T45" fmla="*/ 214 h 21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012" h="214">
                <a:moveTo>
                  <a:pt x="0" y="115"/>
                </a:moveTo>
                <a:cubicBezTo>
                  <a:pt x="29" y="88"/>
                  <a:pt x="10" y="79"/>
                  <a:pt x="50" y="66"/>
                </a:cubicBezTo>
                <a:cubicBezTo>
                  <a:pt x="72" y="51"/>
                  <a:pt x="91" y="29"/>
                  <a:pt x="115" y="17"/>
                </a:cubicBezTo>
                <a:cubicBezTo>
                  <a:pt x="131" y="9"/>
                  <a:pt x="148" y="6"/>
                  <a:pt x="165" y="0"/>
                </a:cubicBezTo>
                <a:cubicBezTo>
                  <a:pt x="229" y="8"/>
                  <a:pt x="292" y="13"/>
                  <a:pt x="354" y="33"/>
                </a:cubicBezTo>
                <a:cubicBezTo>
                  <a:pt x="394" y="73"/>
                  <a:pt x="449" y="81"/>
                  <a:pt x="502" y="99"/>
                </a:cubicBezTo>
                <a:cubicBezTo>
                  <a:pt x="525" y="121"/>
                  <a:pt x="529" y="158"/>
                  <a:pt x="560" y="173"/>
                </a:cubicBezTo>
                <a:cubicBezTo>
                  <a:pt x="578" y="182"/>
                  <a:pt x="598" y="185"/>
                  <a:pt x="617" y="190"/>
                </a:cubicBezTo>
                <a:cubicBezTo>
                  <a:pt x="631" y="194"/>
                  <a:pt x="645" y="194"/>
                  <a:pt x="659" y="198"/>
                </a:cubicBezTo>
                <a:cubicBezTo>
                  <a:pt x="676" y="202"/>
                  <a:pt x="708" y="214"/>
                  <a:pt x="708" y="214"/>
                </a:cubicBezTo>
                <a:cubicBezTo>
                  <a:pt x="774" y="208"/>
                  <a:pt x="831" y="196"/>
                  <a:pt x="897" y="190"/>
                </a:cubicBezTo>
                <a:cubicBezTo>
                  <a:pt x="930" y="178"/>
                  <a:pt x="963" y="176"/>
                  <a:pt x="996" y="165"/>
                </a:cubicBezTo>
                <a:cubicBezTo>
                  <a:pt x="1001" y="159"/>
                  <a:pt x="1012" y="156"/>
                  <a:pt x="1012" y="148"/>
                </a:cubicBezTo>
                <a:cubicBezTo>
                  <a:pt x="1012" y="108"/>
                  <a:pt x="975" y="136"/>
                  <a:pt x="1012" y="115"/>
                </a:cubicBezTo>
              </a:path>
            </a:pathLst>
          </a:cu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>
            <a:off x="5778500" y="2600325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1024" name="Text Box 16"/>
          <p:cNvSpPr txBox="1">
            <a:spLocks noChangeArrowheads="1"/>
          </p:cNvSpPr>
          <p:nvPr/>
        </p:nvSpPr>
        <p:spPr bwMode="auto">
          <a:xfrm>
            <a:off x="6311900" y="20669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1025" name="Text Box 17"/>
          <p:cNvSpPr txBox="1">
            <a:spLocks noChangeArrowheads="1"/>
          </p:cNvSpPr>
          <p:nvPr/>
        </p:nvSpPr>
        <p:spPr bwMode="auto">
          <a:xfrm>
            <a:off x="6311900" y="60293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71026" name="Text Box 18"/>
          <p:cNvSpPr txBox="1">
            <a:spLocks noChangeArrowheads="1"/>
          </p:cNvSpPr>
          <p:nvPr/>
        </p:nvSpPr>
        <p:spPr bwMode="auto">
          <a:xfrm>
            <a:off x="6311900" y="40481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7" name="Text Box 19"/>
          <p:cNvSpPr txBox="1">
            <a:spLocks noChangeArrowheads="1"/>
          </p:cNvSpPr>
          <p:nvPr/>
        </p:nvSpPr>
        <p:spPr bwMode="auto">
          <a:xfrm>
            <a:off x="4762500" y="475932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MAX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1028" name="Text Box 20"/>
          <p:cNvSpPr txBox="1">
            <a:spLocks noChangeArrowheads="1"/>
          </p:cNvSpPr>
          <p:nvPr/>
        </p:nvSpPr>
        <p:spPr bwMode="auto">
          <a:xfrm>
            <a:off x="4864100" y="254952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BUF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1029" name="Text Box 21"/>
          <p:cNvSpPr txBox="1">
            <a:spLocks noChangeArrowheads="1"/>
          </p:cNvSpPr>
          <p:nvPr/>
        </p:nvSpPr>
        <p:spPr bwMode="auto">
          <a:xfrm>
            <a:off x="6146800" y="257492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6159500" y="298132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1" name="Text Box 23"/>
          <p:cNvSpPr txBox="1">
            <a:spLocks noChangeArrowheads="1"/>
          </p:cNvSpPr>
          <p:nvPr/>
        </p:nvSpPr>
        <p:spPr bwMode="auto">
          <a:xfrm>
            <a:off x="6159500" y="3362325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1476375" y="3498850"/>
            <a:ext cx="2374900" cy="1154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在20个数中找最大的数，并将其存放在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MAX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单元中。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cxnSp>
        <p:nvCxnSpPr>
          <p:cNvPr id="171034" name="AutoShape 26"/>
          <p:cNvCxnSpPr>
            <a:cxnSpLocks noChangeShapeType="1"/>
          </p:cNvCxnSpPr>
          <p:nvPr/>
        </p:nvCxnSpPr>
        <p:spPr bwMode="auto">
          <a:xfrm rot="16200000" flipH="1">
            <a:off x="3374232" y="3761581"/>
            <a:ext cx="234950" cy="2160587"/>
          </a:xfrm>
          <a:prstGeom prst="bentConnector2">
            <a:avLst/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triangle" w="lg" len="lg"/>
          </a:ln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animBg="1"/>
      <p:bldP spid="171013" grpId="0" animBg="1"/>
      <p:bldP spid="171014" grpId="0" animBg="1"/>
      <p:bldP spid="171015" grpId="0" animBg="1"/>
      <p:bldP spid="171016" grpId="0" animBg="1"/>
      <p:bldP spid="171017" grpId="0" animBg="1"/>
      <p:bldP spid="171018" grpId="0" animBg="1"/>
      <p:bldP spid="171019" grpId="0" animBg="1"/>
      <p:bldP spid="171020" grpId="0" animBg="1"/>
      <p:bldP spid="171021" grpId="0" animBg="1"/>
      <p:bldP spid="171022" grpId="0" animBg="1"/>
      <p:bldP spid="171023" grpId="0" animBg="1"/>
      <p:bldP spid="171024" grpId="0"/>
      <p:bldP spid="171025" grpId="0"/>
      <p:bldP spid="171026" grpId="0"/>
      <p:bldP spid="171027" grpId="0"/>
      <p:bldP spid="171028" grpId="0"/>
      <p:bldP spid="171029" grpId="0"/>
      <p:bldP spid="171030" grpId="0"/>
      <p:bldP spid="171031" grpId="0"/>
      <p:bldP spid="171032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B40E47-29B3-4514-B906-8BF472BA41D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3. </a:t>
            </a:r>
            <a:r>
              <a:rPr lang="zh-CN" altLang="en-US" smtClean="0"/>
              <a:t>乘法指令</a:t>
            </a:r>
            <a:endParaRPr lang="zh-CN" altLang="en-US" smtClean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6738" y="2205038"/>
            <a:ext cx="5105400" cy="15113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无符号的乘法指令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MUL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带符号的乘法指令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IMUL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6916" name="AutoShape 4"/>
          <p:cNvSpPr/>
          <p:nvPr/>
        </p:nvSpPr>
        <p:spPr bwMode="auto">
          <a:xfrm>
            <a:off x="1619250" y="2493963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6917" name="Text Box 5"/>
          <p:cNvSpPr txBox="1">
            <a:spLocks noChangeArrowheads="1"/>
          </p:cNvSpPr>
          <p:nvPr/>
        </p:nvSpPr>
        <p:spPr bwMode="auto">
          <a:xfrm>
            <a:off x="684213" y="4011613"/>
            <a:ext cx="7920037" cy="1577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262255" indent="-262255" defTabSz="900430" eaLnBrk="0" hangingPunct="0">
              <a:lnSpc>
                <a:spcPct val="120000"/>
              </a:lnSpc>
              <a:spcBef>
                <a:spcPct val="50000"/>
              </a:spcBef>
              <a:spcAft>
                <a:spcPct val="1500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注意点：</a:t>
            </a:r>
            <a:endParaRPr kumimoji="1" lang="zh-CN" altLang="en-US" sz="28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716280" lvl="1" indent="-274955" defTabSz="900430" eaLnBrk="0" hangingPunct="0">
              <a:lnSpc>
                <a:spcPct val="120000"/>
              </a:lnSpc>
              <a:spcBef>
                <a:spcPct val="15000"/>
              </a:spcBef>
              <a:spcAft>
                <a:spcPct val="1500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乘法指令采用隐含寻址，隐含的是存放被乘数的累加器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AL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或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及存放结果的</a:t>
            </a:r>
            <a:r>
              <a:rPr kumimoji="1"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AX，DX；</a:t>
            </a:r>
            <a:endParaRPr kumimoji="1" lang="en-US" altLang="zh-CN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6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6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ACEFC-7D5C-42EE-9C44-B22895FCF1C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7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无符号数乘法指令</a:t>
            </a:r>
            <a:endParaRPr lang="zh-CN" altLang="en-US" smtClean="0"/>
          </a:p>
        </p:txBody>
      </p:sp>
      <p:sp>
        <p:nvSpPr>
          <p:cNvPr id="1679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33450" y="1989138"/>
            <a:ext cx="3709988" cy="42481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MUL  OPRD</a:t>
            </a:r>
            <a:endParaRPr lang="en-US" altLang="zh-CN" dirty="0" smtClean="0">
              <a:latin typeface="+mj-lt"/>
            </a:endParaRPr>
          </a:p>
          <a:p>
            <a:pPr eaLnBrk="1" hangingPunct="1"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        </a:t>
            </a:r>
            <a:r>
              <a:rPr lang="zh-CN" altLang="en-US" sz="2400" u="sng" dirty="0" smtClean="0">
                <a:solidFill>
                  <a:schemeClr val="tx1"/>
                </a:solidFill>
              </a:rPr>
              <a:t>不能是立即数</a:t>
            </a:r>
            <a:endParaRPr lang="zh-CN" altLang="en-US" sz="2400" u="sng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spcAft>
                <a:spcPct val="15000"/>
              </a:spcAft>
              <a:defRPr/>
            </a:pPr>
            <a:r>
              <a:rPr lang="zh-CN" altLang="en-US" dirty="0" smtClean="0"/>
              <a:t>操作：</a:t>
            </a:r>
            <a:endParaRPr lang="en-US" altLang="zh-CN" dirty="0" smtClean="0"/>
          </a:p>
          <a:p>
            <a:pPr lvl="1" eaLnBrk="1" hangingPunct="1">
              <a:lnSpc>
                <a:spcPct val="115000"/>
              </a:lnSpc>
              <a:spcBef>
                <a:spcPts val="600"/>
              </a:spcBef>
              <a:spcAft>
                <a:spcPct val="15000"/>
              </a:spcAft>
              <a:defRPr/>
            </a:pPr>
            <a:r>
              <a:rPr lang="en-US" altLang="zh-CN" dirty="0" smtClean="0"/>
              <a:t>OPRD</a:t>
            </a:r>
            <a:r>
              <a:rPr lang="zh-CN" altLang="en-US" dirty="0" smtClean="0"/>
              <a:t>为字节数</a:t>
            </a:r>
            <a:endParaRPr lang="en-US" altLang="zh-CN" dirty="0" smtClean="0"/>
          </a:p>
          <a:p>
            <a:pPr lvl="1" eaLnBrk="1" hangingPunct="1">
              <a:lnSpc>
                <a:spcPct val="115000"/>
              </a:lnSpc>
              <a:spcBef>
                <a:spcPts val="1200"/>
              </a:spcBef>
              <a:spcAft>
                <a:spcPct val="15000"/>
              </a:spcAft>
              <a:defRPr/>
            </a:pPr>
            <a:r>
              <a:rPr lang="en-US" altLang="zh-CN" dirty="0" smtClean="0"/>
              <a:t>OPRD</a:t>
            </a:r>
            <a:r>
              <a:rPr lang="zh-CN" altLang="en-US" dirty="0" smtClean="0"/>
              <a:t>为16位数 </a:t>
            </a:r>
            <a:endParaRPr lang="en-US" altLang="zh-CN" dirty="0" smtClean="0"/>
          </a:p>
        </p:txBody>
      </p:sp>
      <p:sp>
        <p:nvSpPr>
          <p:cNvPr id="167943" name="Line 1031"/>
          <p:cNvSpPr>
            <a:spLocks noChangeShapeType="1"/>
          </p:cNvSpPr>
          <p:nvPr/>
        </p:nvSpPr>
        <p:spPr bwMode="auto">
          <a:xfrm>
            <a:off x="6889750" y="5091113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45" name="AutoShape 1033"/>
          <p:cNvSpPr>
            <a:spLocks noChangeArrowheads="1"/>
          </p:cNvSpPr>
          <p:nvPr/>
        </p:nvSpPr>
        <p:spPr bwMode="auto">
          <a:xfrm>
            <a:off x="4089400" y="494665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6" name="AutoShape 1034"/>
          <p:cNvSpPr>
            <a:spLocks noChangeArrowheads="1"/>
          </p:cNvSpPr>
          <p:nvPr/>
        </p:nvSpPr>
        <p:spPr bwMode="auto">
          <a:xfrm>
            <a:off x="4132263" y="5557838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47" name="Line 1035"/>
          <p:cNvSpPr>
            <a:spLocks noChangeShapeType="1"/>
          </p:cNvSpPr>
          <p:nvPr/>
        </p:nvSpPr>
        <p:spPr bwMode="auto">
          <a:xfrm>
            <a:off x="6889750" y="5686425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7951" name="Line 1039"/>
          <p:cNvSpPr>
            <a:spLocks noChangeShapeType="1"/>
          </p:cNvSpPr>
          <p:nvPr/>
        </p:nvSpPr>
        <p:spPr bwMode="auto">
          <a:xfrm flipH="1">
            <a:off x="3132138" y="3070225"/>
            <a:ext cx="0" cy="358775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67952" name="Text Box 1040"/>
          <p:cNvSpPr txBox="1">
            <a:spLocks noChangeArrowheads="1"/>
          </p:cNvSpPr>
          <p:nvPr/>
        </p:nvSpPr>
        <p:spPr bwMode="auto">
          <a:xfrm>
            <a:off x="4932363" y="4830763"/>
            <a:ext cx="2376487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 </a:t>
            </a:r>
            <a:r>
              <a:rPr lang="en-US" altLang="zh-CN" sz="2400" b="1">
                <a:solidFill>
                  <a:schemeClr val="tx2"/>
                </a:solidFill>
              </a:rPr>
              <a:t>AL×OPRD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167953" name="Text Box 1041"/>
          <p:cNvSpPr txBox="1">
            <a:spLocks noChangeArrowheads="1"/>
          </p:cNvSpPr>
          <p:nvPr/>
        </p:nvSpPr>
        <p:spPr bwMode="auto">
          <a:xfrm>
            <a:off x="5046663" y="5426075"/>
            <a:ext cx="2233612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AX×OPRD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167954" name="Text Box 1042"/>
          <p:cNvSpPr txBox="1">
            <a:spLocks noChangeArrowheads="1"/>
          </p:cNvSpPr>
          <p:nvPr/>
        </p:nvSpPr>
        <p:spPr bwMode="auto">
          <a:xfrm>
            <a:off x="7596188" y="5457825"/>
            <a:ext cx="1223962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DX AX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sp>
        <p:nvSpPr>
          <p:cNvPr id="167955" name="Text Box 1043"/>
          <p:cNvSpPr txBox="1">
            <a:spLocks noChangeArrowheads="1"/>
          </p:cNvSpPr>
          <p:nvPr/>
        </p:nvSpPr>
        <p:spPr bwMode="auto">
          <a:xfrm>
            <a:off x="7596188" y="4860925"/>
            <a:ext cx="1223962" cy="463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AX</a:t>
            </a:r>
            <a:endParaRPr lang="zh-CN" altLang="en-US" sz="2400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3" grpId="0" animBg="1"/>
      <p:bldP spid="167945" grpId="0" animBg="1"/>
      <p:bldP spid="167946" grpId="0" animBg="1"/>
      <p:bldP spid="167947" grpId="0" animBg="1"/>
      <p:bldP spid="167951" grpId="0" animBg="1"/>
      <p:bldP spid="167952" grpId="0"/>
      <p:bldP spid="167953" grpId="0"/>
      <p:bldP spid="167954" grpId="0"/>
      <p:bldP spid="16795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94BAD7-A5E0-478D-9640-6BEE86C0A27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无符号数乘法指令例</a:t>
            </a:r>
            <a:endParaRPr lang="zh-CN" altLang="en-US" sz="4800" smtClean="0"/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62175"/>
            <a:ext cx="5181600" cy="1050925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MUL  BYTE  PTR[BX]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6284913" y="2884488"/>
            <a:ext cx="1600200" cy="33528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>
            <a:off x="6284913" y="32877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2" name="Line 8"/>
          <p:cNvSpPr>
            <a:spLocks noChangeShapeType="1"/>
          </p:cNvSpPr>
          <p:nvPr/>
        </p:nvSpPr>
        <p:spPr bwMode="auto">
          <a:xfrm>
            <a:off x="6284913" y="51165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6284913" y="54975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6" name="Text Box 12"/>
          <p:cNvSpPr txBox="1">
            <a:spLocks noChangeArrowheads="1"/>
          </p:cNvSpPr>
          <p:nvPr/>
        </p:nvSpPr>
        <p:spPr bwMode="auto">
          <a:xfrm>
            <a:off x="6818313" y="433228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69997" name="Text Box 13"/>
          <p:cNvSpPr txBox="1">
            <a:spLocks noChangeArrowheads="1"/>
          </p:cNvSpPr>
          <p:nvPr/>
        </p:nvSpPr>
        <p:spPr bwMode="auto">
          <a:xfrm>
            <a:off x="4746625" y="3717925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BX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70001" name="Text Box 17"/>
          <p:cNvSpPr txBox="1">
            <a:spLocks noChangeArrowheads="1"/>
          </p:cNvSpPr>
          <p:nvPr/>
        </p:nvSpPr>
        <p:spPr bwMode="auto">
          <a:xfrm>
            <a:off x="6665913" y="3619500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>
            <a:off x="5394325" y="3951288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3" name="Line 19"/>
          <p:cNvSpPr>
            <a:spLocks noChangeShapeType="1"/>
          </p:cNvSpPr>
          <p:nvPr/>
        </p:nvSpPr>
        <p:spPr bwMode="auto">
          <a:xfrm>
            <a:off x="6284913" y="2884488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04" name="Line 20"/>
          <p:cNvSpPr>
            <a:spLocks noChangeShapeType="1"/>
          </p:cNvSpPr>
          <p:nvPr/>
        </p:nvSpPr>
        <p:spPr bwMode="auto">
          <a:xfrm>
            <a:off x="7885113" y="2884488"/>
            <a:ext cx="0" cy="335280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0" name="Freeform 26"/>
          <p:cNvSpPr/>
          <p:nvPr/>
        </p:nvSpPr>
        <p:spPr bwMode="auto">
          <a:xfrm rot="225633">
            <a:off x="2874963" y="3827463"/>
            <a:ext cx="3486150" cy="914400"/>
          </a:xfrm>
          <a:custGeom>
            <a:avLst/>
            <a:gdLst>
              <a:gd name="T0" fmla="*/ 2147483647 w 2048"/>
              <a:gd name="T1" fmla="*/ 0 h 568"/>
              <a:gd name="T2" fmla="*/ 2147483647 w 2048"/>
              <a:gd name="T3" fmla="*/ 2147483647 h 568"/>
              <a:gd name="T4" fmla="*/ 2147483647 w 2048"/>
              <a:gd name="T5" fmla="*/ 2147483647 h 568"/>
              <a:gd name="T6" fmla="*/ 2147483647 w 2048"/>
              <a:gd name="T7" fmla="*/ 2147483647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2048"/>
              <a:gd name="T13" fmla="*/ 0 h 568"/>
              <a:gd name="T14" fmla="*/ 2048 w 204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48" h="568">
                <a:moveTo>
                  <a:pt x="2048" y="0"/>
                </a:moveTo>
                <a:cubicBezTo>
                  <a:pt x="1912" y="244"/>
                  <a:pt x="1776" y="488"/>
                  <a:pt x="1472" y="528"/>
                </a:cubicBezTo>
                <a:cubicBezTo>
                  <a:pt x="1168" y="568"/>
                  <a:pt x="448" y="288"/>
                  <a:pt x="224" y="240"/>
                </a:cubicBezTo>
                <a:cubicBezTo>
                  <a:pt x="0" y="192"/>
                  <a:pt x="144" y="240"/>
                  <a:pt x="128" y="240"/>
                </a:cubicBezTo>
              </a:path>
            </a:pathLst>
          </a:custGeom>
          <a:noFill/>
          <a:ln w="25400" cap="sq">
            <a:solidFill>
              <a:schemeClr val="tx1"/>
            </a:solidFill>
            <a:round/>
            <a:headEnd type="oval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0012" name="Text Box 28"/>
          <p:cNvSpPr txBox="1">
            <a:spLocks noChangeArrowheads="1"/>
          </p:cNvSpPr>
          <p:nvPr/>
        </p:nvSpPr>
        <p:spPr bwMode="auto">
          <a:xfrm>
            <a:off x="1222375" y="3789363"/>
            <a:ext cx="19812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AL </a:t>
            </a: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×</a:t>
            </a:r>
            <a:r>
              <a:rPr kumimoji="1" lang="en-US" altLang="zh-CN" sz="2800" b="1">
                <a:latin typeface="Times New Roman" panose="02020603050405020304" pitchFamily="18" charset="0"/>
              </a:rPr>
              <a:t>XX</a:t>
            </a:r>
            <a:r>
              <a:rPr kumimoji="1" lang="en-US" altLang="zh-CN" sz="2800" b="1">
                <a:latin typeface="Arial" panose="020B0604020202020204" pitchFamily="34" charset="0"/>
              </a:rPr>
              <a:t>H</a:t>
            </a:r>
            <a:endParaRPr kumimoji="1" lang="en-US" altLang="zh-CN" sz="2800" b="1">
              <a:latin typeface="Arial" panose="020B0604020202020204" pitchFamily="34" charset="0"/>
            </a:endParaRPr>
          </a:p>
        </p:txBody>
      </p:sp>
      <p:sp>
        <p:nvSpPr>
          <p:cNvPr id="170014" name="Text Box 30"/>
          <p:cNvSpPr txBox="1">
            <a:spLocks noChangeArrowheads="1"/>
          </p:cNvSpPr>
          <p:nvPr/>
        </p:nvSpPr>
        <p:spPr bwMode="auto">
          <a:xfrm>
            <a:off x="1812925" y="5008563"/>
            <a:ext cx="7620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AX</a:t>
            </a:r>
            <a:endParaRPr kumimoji="1" lang="zh-CN" altLang="en-US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0015" name="Line 31"/>
          <p:cNvSpPr>
            <a:spLocks noChangeShapeType="1"/>
          </p:cNvSpPr>
          <p:nvPr/>
        </p:nvSpPr>
        <p:spPr bwMode="auto">
          <a:xfrm>
            <a:off x="2205038" y="4398963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>
            <a:off x="6284913" y="36687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9991" name="Line 7"/>
          <p:cNvSpPr>
            <a:spLocks noChangeShapeType="1"/>
          </p:cNvSpPr>
          <p:nvPr/>
        </p:nvSpPr>
        <p:spPr bwMode="auto">
          <a:xfrm>
            <a:off x="6284913" y="4049713"/>
            <a:ext cx="1600200" cy="0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0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0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7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7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69989" grpId="0" animBg="1"/>
      <p:bldP spid="169992" grpId="0" animBg="1"/>
      <p:bldP spid="169993" grpId="0" animBg="1"/>
      <p:bldP spid="169996" grpId="0"/>
      <p:bldP spid="169997" grpId="0"/>
      <p:bldP spid="170001" grpId="0"/>
      <p:bldP spid="170002" grpId="0" animBg="1"/>
      <p:bldP spid="170003" grpId="0" animBg="1"/>
      <p:bldP spid="170004" grpId="0" animBg="1"/>
      <p:bldP spid="170010" grpId="0" animBg="1"/>
      <p:bldP spid="170012" grpId="0"/>
      <p:bldP spid="170014" grpId="0"/>
      <p:bldP spid="170015" grpId="0" animBg="1"/>
      <p:bldP spid="169990" grpId="0" animBg="1"/>
      <p:bldP spid="16999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有符号数乘法指令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291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格式：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IMUL  OPRD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指令格式及对操作数的要求与</a:t>
            </a:r>
            <a:r>
              <a:rPr lang="en-US" altLang="zh-CN" dirty="0" smtClean="0"/>
              <a:t>MUL</a:t>
            </a:r>
            <a:r>
              <a:rPr lang="zh-CN" altLang="en-US" dirty="0" smtClean="0"/>
              <a:t>指令相同。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指令执行原理：</a:t>
            </a:r>
            <a:endParaRPr lang="en-US" altLang="zh-CN" dirty="0" smtClean="0"/>
          </a:p>
          <a:p>
            <a:pPr marL="914400" lvl="1" indent="-457200" eaLnBrk="1" hangingPunct="1">
              <a:buSzPct val="81000"/>
              <a:buFont typeface="+mj-ea"/>
              <a:buAutoNum type="circleNumDbPlain"/>
              <a:defRPr/>
            </a:pPr>
            <a:r>
              <a:rPr lang="zh-CN" altLang="en-US" dirty="0" smtClean="0"/>
              <a:t>将两个操作数取补码（对负数按位取反加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，正数不变）；</a:t>
            </a:r>
            <a:endParaRPr lang="en-US" altLang="zh-CN" dirty="0" smtClean="0"/>
          </a:p>
          <a:p>
            <a:pPr marL="914400" lvl="1" indent="-457200" eaLnBrk="1" hangingPunct="1">
              <a:buSzPct val="81000"/>
              <a:buFont typeface="+mj-ea"/>
              <a:buAutoNum type="circleNumDbPlain"/>
              <a:defRPr/>
            </a:pPr>
            <a:r>
              <a:rPr lang="zh-CN" altLang="en-US" dirty="0" smtClean="0"/>
              <a:t>做乘法运算；</a:t>
            </a:r>
            <a:endParaRPr lang="en-US" altLang="zh-CN" dirty="0" smtClean="0"/>
          </a:p>
          <a:p>
            <a:pPr marL="914400" lvl="1" indent="-457200" eaLnBrk="1" hangingPunct="1">
              <a:buSzPct val="81000"/>
              <a:buFont typeface="+mj-ea"/>
              <a:buAutoNum type="circleNumDbPlain"/>
              <a:defRPr/>
            </a:pPr>
            <a:r>
              <a:rPr lang="zh-CN" altLang="en-US" dirty="0" smtClean="0"/>
              <a:t>将乘积按位取反加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20173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0CF6CD-0F3F-43AD-8380-9CBC3DE7855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5D656D8-FBAA-44A3-ACF5-64B5BACE889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立即数操作数</a:t>
            </a:r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704137" cy="316865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立即数本身是参加操作的数据，可以是8位或16位，只能作为</a:t>
            </a:r>
            <a:r>
              <a:rPr lang="zh-CN" altLang="en-US" dirty="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源操作数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例： 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AX，0034H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BL，10H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971550" y="5189538"/>
            <a:ext cx="5545138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立即数无法作为目标操作数</a:t>
            </a:r>
            <a:endParaRPr lang="zh-CN" altLang="en-US" sz="2400" b="1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550" y="5765800"/>
            <a:ext cx="7993063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立即数可以是无符号或带符号数，数值符合其取值范围</a:t>
            </a:r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C0A08-6224-468D-850E-F5656F643DB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4. </a:t>
            </a:r>
            <a:r>
              <a:rPr lang="zh-CN" altLang="en-US" smtClean="0"/>
              <a:t>除法指令</a:t>
            </a:r>
            <a:endParaRPr lang="zh-CN" altLang="en-US" smtClean="0"/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275" y="2133600"/>
            <a:ext cx="6172200" cy="38893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z="3200" u="sng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无符号除法指令</a:t>
            </a:r>
            <a:endParaRPr lang="zh-CN" altLang="en-US" sz="3200" u="sng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DIV  OPRD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5000"/>
              </a:spcBef>
              <a:buFont typeface="Wingdings" panose="05000000000000000000" pitchFamily="2" charset="2"/>
              <a:buNone/>
            </a:pPr>
            <a:r>
              <a:rPr lang="zh-CN" altLang="en-US" sz="3200" u="sng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有符号除法指令</a:t>
            </a:r>
            <a:endParaRPr lang="zh-CN" altLang="en-US" sz="3200" u="sng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IDIV OPRD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4F487-7397-411B-AF75-4186075E527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14313"/>
            <a:ext cx="7793037" cy="766762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除法指令的操作</a:t>
            </a:r>
            <a:endParaRPr lang="zh-CN" altLang="en-US" dirty="0" smtClean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795" y="1268730"/>
            <a:ext cx="6596380" cy="4630420"/>
          </a:xfrm>
        </p:spPr>
        <p:txBody>
          <a:bodyPr/>
          <a:lstStyle/>
          <a:p>
            <a:pPr eaLnBrk="1" hangingPunct="1">
              <a:spcAft>
                <a:spcPct val="2500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u="sng" dirty="0" smtClean="0"/>
              <a:t>若</a:t>
            </a:r>
            <a:r>
              <a:rPr kumimoji="1" lang="en-US" altLang="zh-CN" u="sng" dirty="0" smtClean="0"/>
              <a:t>OPRD</a:t>
            </a:r>
            <a:r>
              <a:rPr kumimoji="1" lang="zh-CN" altLang="en-US" u="sng" dirty="0" smtClean="0"/>
              <a:t>是字节数</a:t>
            </a:r>
            <a:endParaRPr kumimoji="1" lang="zh-CN" altLang="en-US" u="sng" dirty="0" smtClean="0"/>
          </a:p>
          <a:p>
            <a:pPr eaLnBrk="1" hangingPunct="1">
              <a:spcAft>
                <a:spcPts val="0"/>
              </a:spcAft>
              <a:defRPr/>
            </a:pPr>
            <a:r>
              <a:rPr kumimoji="1" lang="zh-CN" altLang="en-US" dirty="0" smtClean="0"/>
              <a:t>执行：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AX/OPRD        </a:t>
            </a:r>
            <a:r>
              <a:rPr kumimoji="1" lang="en-US" altLang="zh-CN" dirty="0" smtClean="0"/>
              <a:t>  </a:t>
            </a:r>
            <a:endParaRPr kumimoji="1" lang="en-US" altLang="zh-CN" dirty="0" smtClean="0"/>
          </a:p>
          <a:p>
            <a:pPr eaLnBrk="1" hangingPunct="1">
              <a:spcAft>
                <a:spcPts val="0"/>
              </a:spcAft>
              <a:defRPr/>
            </a:pPr>
            <a:r>
              <a:rPr kumimoji="1" lang="zh-CN" altLang="en-US" dirty="0" smtClean="0"/>
              <a:t>结果：</a:t>
            </a:r>
            <a:endParaRPr kumimoji="1" lang="zh-CN" altLang="en-US" dirty="0" smtClean="0"/>
          </a:p>
          <a:p>
            <a:pPr lvl="1" eaLnBrk="1" hangingPunct="1">
              <a:spcAft>
                <a:spcPts val="0"/>
              </a:spcAft>
              <a:defRPr/>
            </a:pPr>
            <a:r>
              <a:rPr kumimoji="1" lang="en-US" altLang="zh-CN" dirty="0" smtClean="0"/>
              <a:t>AL=</a:t>
            </a:r>
            <a:r>
              <a:rPr kumimoji="1" lang="zh-CN" altLang="en-US" dirty="0" smtClean="0"/>
              <a:t>商         </a:t>
            </a:r>
            <a:r>
              <a:rPr kumimoji="1" lang="en-US" altLang="zh-CN" dirty="0" smtClean="0"/>
              <a:t>AH=</a:t>
            </a:r>
            <a:r>
              <a:rPr kumimoji="1" lang="zh-CN" altLang="en-US" dirty="0" smtClean="0"/>
              <a:t>余数</a:t>
            </a:r>
            <a:endParaRPr kumimoji="1" lang="zh-CN" altLang="en-US" dirty="0" smtClean="0"/>
          </a:p>
          <a:p>
            <a:pPr lvl="1" eaLnBrk="1" hangingPunct="1">
              <a:spcAft>
                <a:spcPts val="0"/>
              </a:spcAft>
              <a:defRPr/>
            </a:pPr>
            <a:r>
              <a:rPr kumimoji="1" lang="zh-CN" altLang="en-US" dirty="0" smtClean="0"/>
              <a:t>如：</a:t>
            </a:r>
            <a:r>
              <a:rPr kumimoji="1" lang="en-US" altLang="zh-CN" dirty="0" smtClean="0"/>
              <a:t>DIV  BL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>A</a:t>
            </a:r>
            <a:r>
              <a:rPr kumimoji="1" lang="en-US" altLang="zh-CN" dirty="0" smtClean="0"/>
              <a:t>X/BL=&gt;AL</a:t>
            </a:r>
            <a:endParaRPr kumimoji="1" lang="zh-CN" altLang="en-US" dirty="0" smtClean="0"/>
          </a:p>
          <a:p>
            <a:pPr eaLnBrk="1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u="sng" dirty="0" smtClean="0"/>
              <a:t>若</a:t>
            </a:r>
            <a:r>
              <a:rPr kumimoji="1" lang="en-US" altLang="zh-CN" u="sng" dirty="0" smtClean="0"/>
              <a:t>OPRD</a:t>
            </a:r>
            <a:r>
              <a:rPr kumimoji="1" lang="zh-CN" altLang="en-US" u="sng" dirty="0" smtClean="0"/>
              <a:t>是双字节数</a:t>
            </a:r>
            <a:endParaRPr kumimoji="1" lang="zh-CN" altLang="en-US" u="sng" dirty="0" smtClean="0"/>
          </a:p>
          <a:p>
            <a:pPr eaLnBrk="1" hangingPunct="1">
              <a:spcAft>
                <a:spcPts val="0"/>
              </a:spcAft>
              <a:defRPr/>
            </a:pPr>
            <a:r>
              <a:rPr kumimoji="1" lang="zh-CN" altLang="en-US" dirty="0" smtClean="0"/>
              <a:t>执行： </a:t>
            </a:r>
            <a:r>
              <a:rPr kumimoji="1" lang="en-US" altLang="zh-C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DX AX/OPRD</a:t>
            </a:r>
            <a:endParaRPr kumimoji="1" lang="en-US" altLang="zh-CN" dirty="0" smtClean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  <a:p>
            <a:pPr eaLnBrk="1" hangingPunct="1">
              <a:spcAft>
                <a:spcPts val="0"/>
              </a:spcAft>
              <a:defRPr/>
            </a:pPr>
            <a:r>
              <a:rPr kumimoji="1" lang="zh-CN" altLang="en-US" dirty="0" smtClean="0"/>
              <a:t>结果：</a:t>
            </a:r>
            <a:endParaRPr kumimoji="1" lang="zh-CN" altLang="en-US" dirty="0" smtClean="0"/>
          </a:p>
          <a:p>
            <a:pPr lvl="1" eaLnBrk="1" hangingPunct="1">
              <a:spcAft>
                <a:spcPts val="0"/>
              </a:spcAft>
              <a:defRPr/>
            </a:pPr>
            <a:r>
              <a:rPr kumimoji="1" lang="en-US" altLang="zh-CN" dirty="0" smtClean="0"/>
              <a:t>AX=</a:t>
            </a:r>
            <a:r>
              <a:rPr kumimoji="1" lang="zh-CN" altLang="en-US" dirty="0" smtClean="0"/>
              <a:t>商        </a:t>
            </a:r>
            <a:r>
              <a:rPr kumimoji="1" lang="en-US" altLang="zh-CN" dirty="0" smtClean="0"/>
              <a:t>DX=</a:t>
            </a:r>
            <a:r>
              <a:rPr kumimoji="1" lang="zh-CN" altLang="en-US" dirty="0" smtClean="0"/>
              <a:t>余数</a:t>
            </a:r>
            <a:endParaRPr kumimoji="1" lang="zh-CN" altLang="en-US" dirty="0" smtClean="0"/>
          </a:p>
          <a:p>
            <a:pPr lvl="1" eaLnBrk="1" hangingPunct="1">
              <a:spcAft>
                <a:spcPts val="0"/>
              </a:spcAft>
              <a:defRPr/>
            </a:pPr>
            <a:r>
              <a:rPr kumimoji="1" lang="zh-CN" altLang="zh-CN" dirty="0" smtClean="0"/>
              <a:t>如：</a:t>
            </a:r>
            <a:r>
              <a:rPr kumimoji="1" lang="en-US" altLang="zh-CN" dirty="0" smtClean="0"/>
              <a:t>DIV BX</a:t>
            </a:r>
            <a:r>
              <a:rPr kumimoji="1" lang="zh-CN" altLang="en-US" dirty="0" smtClean="0"/>
              <a:t>；</a:t>
            </a:r>
            <a:r>
              <a:rPr kumimoji="1" lang="en-US" altLang="zh-CN" dirty="0" smtClean="0"/>
              <a:t>DX AX/BX=&gt;AX</a:t>
            </a:r>
            <a:endParaRPr kumimoji="1" lang="en-US" altLang="zh-CN" dirty="0" smtClean="0"/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7778750" y="981075"/>
            <a:ext cx="576263" cy="5631180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spcAft>
                <a:spcPct val="40000"/>
              </a:spcAft>
            </a:pPr>
            <a:r>
              <a:rPr kumimoji="1" lang="zh-CN" altLang="en-US" sz="24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指令要求被除数是除数的双倍字长</a:t>
            </a:r>
            <a:endParaRPr kumimoji="1" lang="zh-CN" altLang="en-US" sz="24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bldLvl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算术运算指令小结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2017713"/>
            <a:ext cx="7704138" cy="3932237"/>
          </a:xfrm>
        </p:spPr>
        <p:txBody>
          <a:bodyPr/>
          <a:lstStyle/>
          <a:p>
            <a:pPr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指令执行影响状态标志位</a:t>
            </a:r>
            <a:endParaRPr lang="en-US" altLang="zh-CN" dirty="0" smtClean="0"/>
          </a:p>
          <a:p>
            <a:pPr>
              <a:spcAft>
                <a:spcPts val="0"/>
              </a:spcAft>
              <a:defRPr/>
            </a:pPr>
            <a:r>
              <a:rPr lang="zh-CN" altLang="en-US" dirty="0" smtClean="0"/>
              <a:t>乘法指令执行结果为相乘数的双倍字长；除法指令要求被除数是除数的双倍字长。</a:t>
            </a:r>
            <a:endParaRPr lang="en-US" altLang="zh-CN" dirty="0" smtClean="0"/>
          </a:p>
          <a:p>
            <a:pPr>
              <a:spcAft>
                <a:spcPts val="0"/>
              </a:spcAft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lt"/>
              </a:rPr>
              <a:t>MOV  SI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1200H</a:t>
            </a:r>
            <a:endParaRPr lang="en-US" altLang="zh-CN" dirty="0" smtClean="0">
              <a:latin typeface="+mj-lt"/>
            </a:endParaRPr>
          </a:p>
          <a:p>
            <a:pPr lvl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lt"/>
              </a:rPr>
              <a:t>MOV  WORD PTR[SI]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8765H</a:t>
            </a:r>
            <a:endParaRPr lang="en-US" altLang="zh-CN" dirty="0" smtClean="0">
              <a:latin typeface="+mj-lt"/>
            </a:endParaRPr>
          </a:p>
          <a:p>
            <a:pPr lvl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lt"/>
              </a:rPr>
              <a:t>MOV  AL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[SI]</a:t>
            </a:r>
            <a:endParaRPr lang="en-US" altLang="zh-CN" dirty="0" smtClean="0">
              <a:latin typeface="+mj-lt"/>
            </a:endParaRPr>
          </a:p>
          <a:p>
            <a:pPr lvl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lt"/>
              </a:rPr>
              <a:t>INC  SI</a:t>
            </a:r>
            <a:endParaRPr lang="en-US" altLang="zh-CN" dirty="0" smtClean="0">
              <a:latin typeface="+mj-lt"/>
            </a:endParaRPr>
          </a:p>
          <a:p>
            <a:pPr lvl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dirty="0" smtClean="0">
                <a:latin typeface="+mj-lt"/>
              </a:rPr>
              <a:t>MUL  BYTE  PTR[SI]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2068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9BEEB3-26EC-4D17-A9FD-535046D3FA2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92275" y="5991225"/>
            <a:ext cx="367188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IMUL  BYTE  PTR[SI]</a:t>
            </a:r>
            <a:endParaRPr lang="zh-CN" altLang="en-US" sz="2400" b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692275" y="5516563"/>
            <a:ext cx="3671888" cy="660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tIns="144000" bIns="144000" anchor="ctr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MUL  WORD  PTR[SI]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06563" y="5110163"/>
            <a:ext cx="3671887" cy="479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tIns="36000" bIns="72000" anchor="ctr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MOV  AX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[SI]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66286" y="6040532"/>
            <a:ext cx="4140000" cy="514738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72000" bIns="72000" anchor="ctr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ea typeface="宋体" panose="02010600030101010101" pitchFamily="2" charset="-122"/>
              </a:rPr>
              <a:t>AX×[SI] </a:t>
            </a:r>
            <a:r>
              <a:rPr lang="en-US" altLang="zh-CN" sz="2400" b="1" dirty="0">
                <a:latin typeface="+mj-lt"/>
                <a:ea typeface="Arial Unicode MS" panose="020B0604020202020204" charset="-122"/>
                <a:cs typeface="Arial Unicode MS" panose="020B0604020202020204" charset="-122"/>
              </a:rPr>
              <a:t>→ DX </a:t>
            </a:r>
            <a:r>
              <a:rPr lang="en-US" altLang="zh-CN" sz="2400" b="1" dirty="0">
                <a:ea typeface="宋体" panose="02010600030101010101" pitchFamily="2" charset="-122"/>
              </a:rPr>
              <a:t>AX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38793" y="6040532"/>
            <a:ext cx="4140000" cy="514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72000" bIns="72000" anchor="ctr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ea typeface="宋体" panose="02010600030101010101" pitchFamily="2" charset="-122"/>
              </a:rPr>
              <a:t>AL×[SI] </a:t>
            </a:r>
            <a:r>
              <a:rPr lang="en-US" altLang="zh-CN" sz="2400" b="1" dirty="0">
                <a:latin typeface="+mj-lt"/>
                <a:ea typeface="Arial Unicode MS" panose="020B0604020202020204" charset="-122"/>
                <a:cs typeface="Arial Unicode MS" panose="020B0604020202020204" charset="-122"/>
              </a:rPr>
              <a:t>→ </a:t>
            </a:r>
            <a:r>
              <a:rPr lang="en-US" altLang="zh-CN" sz="2400" b="1" dirty="0">
                <a:ea typeface="宋体" panose="02010600030101010101" pitchFamily="2" charset="-122"/>
              </a:rPr>
              <a:t>AX=3543H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27923-F72F-4648-B9F8-3EAD4A588A9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78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542213" cy="1462088"/>
          </a:xfrm>
        </p:spPr>
        <p:txBody>
          <a:bodyPr/>
          <a:lstStyle/>
          <a:p>
            <a:pPr algn="ctr" eaLnBrk="1" hangingPunct="1"/>
            <a:r>
              <a:rPr lang="zh-CN" altLang="en-US" sz="4800" b="1" smtClean="0">
                <a:latin typeface="微软雅黑" panose="020B0503020204020204" pitchFamily="34" charset="-122"/>
                <a:ea typeface="微软雅黑" panose="020B0503020204020204" pitchFamily="34" charset="-122"/>
                <a:cs typeface="华文行楷" panose="02010800040101010101" charset="-122"/>
              </a:rPr>
              <a:t>三、逻辑运算和移位指令</a:t>
            </a:r>
            <a:endParaRPr lang="zh-CN" altLang="en-US" sz="4800" b="1" smtClean="0">
              <a:latin typeface="微软雅黑" panose="020B0503020204020204" pitchFamily="34" charset="-122"/>
              <a:ea typeface="微软雅黑" panose="020B0503020204020204" pitchFamily="34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D79957-E90C-4846-8C71-94085277F96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指令类型</a:t>
            </a:r>
            <a:endParaRPr lang="zh-CN" altLang="en-US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逻辑运算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(AND)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，或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(OR)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，非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(NOT)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，异或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XOR)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移位操作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非循环移位，循环移位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395A6F-250B-4F6B-B6AC-713935BCC9A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693103"/>
            <a:ext cx="6840537" cy="936625"/>
          </a:xfrm>
        </p:spPr>
        <p:txBody>
          <a:bodyPr/>
          <a:lstStyle/>
          <a:p>
            <a:pPr eaLnBrk="1" hangingPunct="1"/>
            <a:r>
              <a:rPr lang="en-US" altLang="zh-CN" sz="4800" smtClean="0">
                <a:latin typeface="Tahoma" panose="020B0604030504040204" pitchFamily="34" charset="0"/>
              </a:rPr>
              <a:t>1. </a:t>
            </a:r>
            <a:r>
              <a:rPr lang="zh-CN" altLang="en-US" sz="4800" smtClean="0"/>
              <a:t>逻辑运算指令</a:t>
            </a:r>
            <a:endParaRPr lang="zh-CN" altLang="en-US" sz="4800" u="sng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7993062" cy="4105275"/>
          </a:xfrm>
        </p:spPr>
        <p:txBody>
          <a:bodyPr/>
          <a:lstStyle/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逻辑运算指令对 操作数的要求大多与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指令相同。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“非”运算指令要求操作数不能是立即数；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Aft>
                <a:spcPct val="0"/>
              </a:spcAft>
            </a:pP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除“非”运算指令外：</a:t>
            </a:r>
            <a:endParaRPr lang="en-US" altLang="zh-CN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其余指令的执行都会影响除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AF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外的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5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个状态标志；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无论执行结果任何，</a:t>
            </a:r>
            <a:r>
              <a:rPr lang="zh-CN" altLang="en-US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都会使标志位</a:t>
            </a:r>
            <a:r>
              <a:rPr lang="en-US" altLang="zh-CN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OF=CF=0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273BD8-709C-448C-93A6-B4F23132B3F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1</a:t>
            </a:r>
            <a:r>
              <a:rPr lang="zh-CN" altLang="en-US" smtClean="0">
                <a:latin typeface="Tahoma" panose="020B0604030504040204" pitchFamily="34" charset="0"/>
              </a:rPr>
              <a:t>）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指令：</a:t>
            </a:r>
            <a:endParaRPr lang="zh-CN" alt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2133600"/>
            <a:ext cx="7415213" cy="366395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b="0" smtClean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AND  OPRD1，OPRD2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10000"/>
              </a:spcBef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两操作数相“与”，结果送目标地址。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1D73B6-737E-4D0D-98E2-19100FEC49F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指令的应用</a:t>
            </a:r>
            <a:endParaRPr lang="zh-CN" altLang="en-US" u="sng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2060575"/>
            <a:ext cx="7920037" cy="4032250"/>
          </a:xfrm>
        </p:spPr>
        <p:txBody>
          <a:bodyPr/>
          <a:lstStyle/>
          <a:p>
            <a:pPr>
              <a:spcAft>
                <a:spcPts val="1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实现两操作数按位相与的运算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AND  BL，[SI]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Aft>
                <a:spcPts val="1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使目标操作数的某些位不变，某些位清零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  <a:spcAft>
                <a:spcPts val="130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AND  AL，0FH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在操作数不变的 情况下使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CF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OF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清零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AND  AX，AX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0712DE-2EAC-4B7A-8639-E345B0D0869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指令应用例</a:t>
            </a:r>
            <a:endParaRPr lang="zh-CN" altLang="en-US" smtClean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51050"/>
            <a:ext cx="72771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从地址为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3F8H 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端口中读入一个字节数，如果该数 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bit1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位为1，则可从38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FH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端口将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为首地址的一个字输出，否则就不能进行数据传送。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40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编写相应的程序段。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" name="线形标注 1 4"/>
          <p:cNvSpPr/>
          <p:nvPr/>
        </p:nvSpPr>
        <p:spPr bwMode="auto">
          <a:xfrm>
            <a:off x="5724525" y="4221163"/>
            <a:ext cx="1152525" cy="647700"/>
          </a:xfrm>
          <a:prstGeom prst="borderCallout1">
            <a:avLst>
              <a:gd name="adj1" fmla="val 18750"/>
              <a:gd name="adj2" fmla="val -8333"/>
              <a:gd name="adj3" fmla="val -162454"/>
              <a:gd name="adj4" fmla="val -158398"/>
            </a:avLst>
          </a:prstGeom>
          <a:noFill/>
          <a:ln w="25400" cap="sq" algn="ctr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 anchor="ctr" anchorCtr="1"/>
          <a:lstStyle/>
          <a:p>
            <a:pPr algn="ctr"/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状态字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3349625" y="3141663"/>
            <a:ext cx="93503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tailEnd type="none" w="lg" len="lg"/>
          </a:ln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6FA0ED-60BC-41A5-9F53-056A882437D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指令应用例</a:t>
            </a:r>
            <a:endParaRPr lang="zh-CN" altLang="en-US" smtClean="0"/>
          </a:p>
        </p:txBody>
      </p:sp>
      <p:sp>
        <p:nvSpPr>
          <p:cNvPr id="208899" name="AutoShape 3"/>
          <p:cNvSpPr>
            <a:spLocks noChangeArrowheads="1"/>
          </p:cNvSpPr>
          <p:nvPr/>
        </p:nvSpPr>
        <p:spPr bwMode="auto">
          <a:xfrm>
            <a:off x="1849438" y="2079625"/>
            <a:ext cx="1447800" cy="533400"/>
          </a:xfrm>
          <a:prstGeom prst="flowChartAlternateProcess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1477963" y="3160713"/>
            <a:ext cx="2209800" cy="838200"/>
          </a:xfrm>
          <a:prstGeom prst="flowChartProcess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2041525" y="2119313"/>
            <a:ext cx="1066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开  始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560513" y="3225800"/>
            <a:ext cx="2057400" cy="708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取待输出数的</a:t>
            </a:r>
            <a:endParaRPr kumimoji="1" lang="en-US" altLang="zh-CN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ctr"/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偏移地址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1468438" y="5675313"/>
            <a:ext cx="2209800" cy="609600"/>
          </a:xfrm>
          <a:prstGeom prst="flowChartProcess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5459413" y="2489200"/>
            <a:ext cx="2209800" cy="609600"/>
          </a:xfrm>
          <a:prstGeom prst="flowChartProcess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697038" y="5751513"/>
            <a:ext cx="1828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读入状态字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492750" y="2565400"/>
            <a:ext cx="2286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测试</a:t>
            </a:r>
            <a:r>
              <a:rPr kumimoji="1"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bit1</a:t>
            </a: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位状态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07" name="AutoShape 11"/>
          <p:cNvSpPr>
            <a:spLocks noChangeArrowheads="1"/>
          </p:cNvSpPr>
          <p:nvPr/>
        </p:nvSpPr>
        <p:spPr bwMode="auto">
          <a:xfrm>
            <a:off x="5297488" y="3617913"/>
            <a:ext cx="2514600" cy="685800"/>
          </a:xfrm>
          <a:prstGeom prst="flowChartDecision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5983288" y="3741738"/>
            <a:ext cx="1600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Bit1=1？</a:t>
            </a:r>
            <a:endParaRPr kumimoji="1" lang="en-US" altLang="zh-CN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09" name="AutoShape 13"/>
          <p:cNvSpPr>
            <a:spLocks noChangeArrowheads="1"/>
          </p:cNvSpPr>
          <p:nvPr/>
        </p:nvSpPr>
        <p:spPr bwMode="auto">
          <a:xfrm>
            <a:off x="1468438" y="4532313"/>
            <a:ext cx="2209800" cy="609600"/>
          </a:xfrm>
          <a:prstGeom prst="flowChartProcess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1539875" y="4608513"/>
            <a:ext cx="2057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取输入端口地址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11" name="AutoShape 15"/>
          <p:cNvSpPr>
            <a:spLocks noChangeArrowheads="1"/>
          </p:cNvSpPr>
          <p:nvPr/>
        </p:nvSpPr>
        <p:spPr bwMode="auto">
          <a:xfrm>
            <a:off x="5449888" y="4851400"/>
            <a:ext cx="2209800" cy="609600"/>
          </a:xfrm>
          <a:prstGeom prst="flowChartProcess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521325" y="4927600"/>
            <a:ext cx="2057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取输出口地址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5459413" y="5946775"/>
            <a:ext cx="2209800" cy="609600"/>
          </a:xfrm>
          <a:prstGeom prst="flowChartProcess">
            <a:avLst/>
          </a:prstGeom>
          <a:solidFill>
            <a:schemeClr val="accent5">
              <a:lumMod val="25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5530850" y="6022975"/>
            <a:ext cx="2057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</a:t>
            </a: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输出一个字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2578100" y="26273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2578100" y="39989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7" name="Line 21"/>
          <p:cNvSpPr>
            <a:spLocks noChangeShapeType="1"/>
          </p:cNvSpPr>
          <p:nvPr/>
        </p:nvSpPr>
        <p:spPr bwMode="auto">
          <a:xfrm>
            <a:off x="2578100" y="51419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2578100" y="628491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19" name="Line 23"/>
          <p:cNvSpPr>
            <a:spLocks noChangeShapeType="1"/>
          </p:cNvSpPr>
          <p:nvPr/>
        </p:nvSpPr>
        <p:spPr bwMode="auto">
          <a:xfrm>
            <a:off x="2578100" y="6742113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0" name="Line 24"/>
          <p:cNvSpPr>
            <a:spLocks noChangeShapeType="1"/>
          </p:cNvSpPr>
          <p:nvPr/>
        </p:nvSpPr>
        <p:spPr bwMode="auto">
          <a:xfrm flipV="1">
            <a:off x="4406900" y="1941513"/>
            <a:ext cx="0" cy="4800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1" name="Line 25"/>
          <p:cNvSpPr>
            <a:spLocks noChangeShapeType="1"/>
          </p:cNvSpPr>
          <p:nvPr/>
        </p:nvSpPr>
        <p:spPr bwMode="auto">
          <a:xfrm>
            <a:off x="4406900" y="1941513"/>
            <a:ext cx="213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>
            <a:off x="6540500" y="19415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 flipV="1">
            <a:off x="4787900" y="3956050"/>
            <a:ext cx="533400" cy="14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V="1">
            <a:off x="4787900" y="3998913"/>
            <a:ext cx="0" cy="12922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5" name="Line 29"/>
          <p:cNvSpPr>
            <a:spLocks noChangeShapeType="1"/>
          </p:cNvSpPr>
          <p:nvPr/>
        </p:nvSpPr>
        <p:spPr bwMode="auto">
          <a:xfrm flipH="1">
            <a:off x="2578100" y="5294313"/>
            <a:ext cx="2209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4859338" y="354806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N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8927" name="Line 31"/>
          <p:cNvSpPr>
            <a:spLocks noChangeShapeType="1"/>
          </p:cNvSpPr>
          <p:nvPr/>
        </p:nvSpPr>
        <p:spPr bwMode="auto">
          <a:xfrm>
            <a:off x="6540500" y="30845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8" name="Line 32"/>
          <p:cNvSpPr>
            <a:spLocks noChangeShapeType="1"/>
          </p:cNvSpPr>
          <p:nvPr/>
        </p:nvSpPr>
        <p:spPr bwMode="auto">
          <a:xfrm>
            <a:off x="6540500" y="43037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6540500" y="5475288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8930" name="Text Box 34"/>
          <p:cNvSpPr txBox="1">
            <a:spLocks noChangeArrowheads="1"/>
          </p:cNvSpPr>
          <p:nvPr/>
        </p:nvSpPr>
        <p:spPr bwMode="auto">
          <a:xfrm>
            <a:off x="6621463" y="430371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Y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/>
      <p:bldP spid="208900" grpId="0" animBg="1"/>
      <p:bldP spid="208901" grpId="0"/>
      <p:bldP spid="208902" grpId="0"/>
      <p:bldP spid="208903" grpId="0" animBg="1"/>
      <p:bldP spid="208904" grpId="0" animBg="1"/>
      <p:bldP spid="208905" grpId="0"/>
      <p:bldP spid="208906" grpId="0"/>
      <p:bldP spid="208907" grpId="0" animBg="1"/>
      <p:bldP spid="208908" grpId="0"/>
      <p:bldP spid="208909" grpId="0" animBg="1"/>
      <p:bldP spid="208910" grpId="0"/>
      <p:bldP spid="208911" grpId="0" animBg="1"/>
      <p:bldP spid="208912" grpId="0"/>
      <p:bldP spid="208913" grpId="0" animBg="1"/>
      <p:bldP spid="208914" grpId="0"/>
      <p:bldP spid="208915" grpId="0" animBg="1"/>
      <p:bldP spid="208916" grpId="0" animBg="1"/>
      <p:bldP spid="208917" grpId="0" animBg="1"/>
      <p:bldP spid="208918" grpId="0" animBg="1"/>
      <p:bldP spid="208919" grpId="0" animBg="1"/>
      <p:bldP spid="208920" grpId="0" animBg="1"/>
      <p:bldP spid="208921" grpId="0" animBg="1"/>
      <p:bldP spid="208922" grpId="0" animBg="1"/>
      <p:bldP spid="208923" grpId="0" animBg="1"/>
      <p:bldP spid="208924" grpId="0" animBg="1"/>
      <p:bldP spid="208925" grpId="0" animBg="1"/>
      <p:bldP spid="208926" grpId="0"/>
      <p:bldP spid="208927" grpId="0" animBg="1"/>
      <p:bldP spid="208928" grpId="0" animBg="1"/>
      <p:bldP spid="208929" grpId="0" animBg="1"/>
      <p:bldP spid="2089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36090-54EF-4C23-B627-5860B4C08A2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寄存器操作数</a:t>
            </a:r>
            <a:endParaRPr lang="zh-CN" altLang="en-US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8486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参加运算的数存放在指令给出的寄存器中，可以是16位或8位。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ts val="12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AX，BX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DL，CH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B5786A-7277-42DE-96D5-E65428510A1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与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指令应用例</a:t>
            </a:r>
            <a:endParaRPr lang="zh-CN" altLang="en-US" smtClean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133600"/>
            <a:ext cx="7772400" cy="43195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b="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            </a:t>
            </a: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LEA  SI，DATA</a:t>
            </a:r>
            <a:endParaRPr kumimoji="1" lang="en-US" altLang="zh-CN" sz="2400" smtClean="0">
              <a:latin typeface="Tahoma" panose="020B0604030504040204" pitchFamily="34" charset="0"/>
              <a:ea typeface="楷体_GB2312" panose="02010609030101010101" pitchFamily="49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             MOV  DX，3F8H</a:t>
            </a:r>
            <a:endParaRPr kumimoji="1" lang="en-US" altLang="zh-CN" sz="2400" smtClean="0">
              <a:latin typeface="Tahoma" panose="020B0604030504040204" pitchFamily="34" charset="0"/>
              <a:ea typeface="楷体_GB2312" panose="02010609030101010101" pitchFamily="49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WATT： IN  AL，DX</a:t>
            </a:r>
            <a:endParaRPr kumimoji="1" lang="en-US" altLang="zh-CN" sz="2400" smtClean="0">
              <a:latin typeface="Tahoma" panose="020B0604030504040204" pitchFamily="34" charset="0"/>
              <a:ea typeface="楷体_GB2312" panose="02010609030101010101" pitchFamily="49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              AND  AL，02H</a:t>
            </a:r>
            <a:endParaRPr kumimoji="1" lang="en-US" altLang="zh-CN" sz="2400" smtClean="0">
              <a:latin typeface="Tahoma" panose="020B0604030504040204" pitchFamily="34" charset="0"/>
              <a:ea typeface="楷体_GB2312" panose="02010609030101010101" pitchFamily="49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              JZ   WATT                  </a:t>
            </a:r>
            <a:r>
              <a:rPr kumimoji="1" lang="en-US" altLang="zh-CN" sz="2400" smtClean="0">
                <a:solidFill>
                  <a:srgbClr val="062216"/>
                </a:solidFill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；ZF=1</a:t>
            </a:r>
            <a:r>
              <a:rPr kumimoji="1" lang="zh-CN" altLang="en-US" sz="2400" smtClean="0">
                <a:solidFill>
                  <a:srgbClr val="062216"/>
                </a:solidFill>
                <a:latin typeface="Tahoma" panose="020B0604030504040204" pitchFamily="34" charset="0"/>
                <a:ea typeface="华文中宋" panose="02010600040101010101" pitchFamily="2" charset="-122"/>
                <a:cs typeface="Tahoma" panose="020B0604030504040204" pitchFamily="34" charset="0"/>
              </a:rPr>
              <a:t>转移</a:t>
            </a:r>
            <a:endParaRPr kumimoji="1" lang="zh-CN" altLang="en-US" sz="2400" smtClean="0">
              <a:solidFill>
                <a:srgbClr val="062216"/>
              </a:solidFill>
              <a:latin typeface="Tahoma" panose="020B0604030504040204" pitchFamily="34" charset="0"/>
              <a:ea typeface="华文中宋" panose="02010600040101010101" pitchFamily="2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              MOV  DX，38FH</a:t>
            </a:r>
            <a:endParaRPr kumimoji="1" lang="en-US" altLang="zh-CN" sz="2400" smtClean="0">
              <a:latin typeface="Tahoma" panose="020B0604030504040204" pitchFamily="34" charset="0"/>
              <a:ea typeface="楷体_GB2312" panose="02010609030101010101" pitchFamily="49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              MOV  AX，[SI]</a:t>
            </a:r>
            <a:endParaRPr kumimoji="1" lang="en-US" altLang="zh-CN" sz="2400" smtClean="0">
              <a:latin typeface="Tahoma" panose="020B0604030504040204" pitchFamily="34" charset="0"/>
              <a:ea typeface="楷体_GB2312" panose="02010609030101010101" pitchFamily="49" charset="-122"/>
              <a:cs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kumimoji="1" lang="en-US" altLang="zh-CN" sz="2400" smtClean="0">
                <a:latin typeface="Tahoma" panose="020B0604030504040204" pitchFamily="34" charset="0"/>
                <a:ea typeface="楷体_GB2312" panose="02010609030101010101" pitchFamily="49" charset="-122"/>
                <a:cs typeface="Tahoma" panose="020B0604030504040204" pitchFamily="34" charset="0"/>
              </a:rPr>
              <a:t>              OUT  DX，AX</a:t>
            </a:r>
            <a:endParaRPr kumimoji="1" lang="zh-CN" altLang="en-US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C9BC2A-F2E9-4C15-B099-04AF3AA85AE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214313"/>
            <a:ext cx="7239000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2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cs typeface="+mj-cs"/>
              </a:rPr>
              <a:t>“</a:t>
            </a:r>
            <a:r>
              <a:rPr lang="zh-CN" altLang="en-US" dirty="0" smtClean="0">
                <a:cs typeface="+mj-cs"/>
              </a:rPr>
              <a:t>或</a:t>
            </a:r>
            <a:r>
              <a:rPr lang="zh-CN" altLang="en-US" dirty="0" smtClean="0">
                <a:latin typeface="宋体" panose="02010600030101010101" pitchFamily="2" charset="-122"/>
                <a:cs typeface="+mj-cs"/>
              </a:rPr>
              <a:t>”</a:t>
            </a:r>
            <a:r>
              <a:rPr lang="zh-CN" altLang="en-US" dirty="0" smtClean="0">
                <a:cs typeface="+mj-cs"/>
              </a:rPr>
              <a:t>运算指令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6688137" cy="3455988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r>
              <a:rPr lang="zh-CN" altLang="en-US" sz="2400" b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</a:t>
            </a:r>
            <a:endParaRPr lang="zh-CN" altLang="en-US" sz="2400" b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OR  OPRD1，OPRD2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 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Arial Unicode MS" panose="020B0604020202020204" charset="-122"/>
              </a:rPr>
              <a:t>两操作数相“或”，结果送目标地址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Arial Unicode MS" panose="020B060402020202020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E6A238-86EC-4725-BC02-39E888F6F4F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指令的应用</a:t>
            </a:r>
            <a:endParaRPr lang="zh-CN" alt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559675" cy="417512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实现两操作数  相 “或”的  运算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OR  AX，[DI]</a:t>
            </a:r>
            <a:endParaRPr lang="zh-CN" altLang="en-US" smtClean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使某些位不变，某些位置“1”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OR  CL，0FH</a:t>
            </a:r>
            <a:endParaRPr lang="zh-CN" altLang="en-US" smtClean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在不改变操作数的  情况下使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OF=CF=0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OR  AX，AX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F4BF5A-8897-49AA-A8F3-11257162EFF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指令的应用例</a:t>
            </a:r>
            <a:endParaRPr lang="zh-CN" altLang="en-US" smtClean="0"/>
          </a:p>
        </p:txBody>
      </p:sp>
      <p:sp>
        <p:nvSpPr>
          <p:cNvPr id="228355" name="Text Box 4"/>
          <p:cNvSpPr txBox="1">
            <a:spLocks noChangeArrowheads="1"/>
          </p:cNvSpPr>
          <p:nvPr/>
        </p:nvSpPr>
        <p:spPr bwMode="auto">
          <a:xfrm>
            <a:off x="1835150" y="2205038"/>
            <a:ext cx="4186238" cy="2503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3200" b="1">
                <a:latin typeface="Times New Roman" panose="02020603050405020304" pitchFamily="18" charset="0"/>
              </a:rPr>
              <a:t>        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OR  AL，AL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JPE  GOON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GB" altLang="zh-CN" sz="2800" b="1">
                <a:latin typeface="Times New Roman" panose="02020603050405020304" pitchFamily="18" charset="0"/>
              </a:rPr>
              <a:t>          OR  AL</a:t>
            </a:r>
            <a:r>
              <a:rPr kumimoji="1" lang="en-GB" altLang="zh-CN" sz="2800" b="1">
                <a:latin typeface="宋体" panose="02010600030101010101" pitchFamily="2" charset="-122"/>
              </a:rPr>
              <a:t>，</a:t>
            </a:r>
            <a:r>
              <a:rPr kumimoji="1" lang="en-GB" altLang="zh-CN" sz="2800" b="1">
                <a:latin typeface="Times New Roman" panose="02020603050405020304" pitchFamily="18" charset="0"/>
              </a:rPr>
              <a:t>80H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GOON：….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9461" name="AutoShape 5"/>
          <p:cNvSpPr/>
          <p:nvPr/>
        </p:nvSpPr>
        <p:spPr bwMode="auto">
          <a:xfrm>
            <a:off x="4716463" y="5157788"/>
            <a:ext cx="1828800" cy="503237"/>
          </a:xfrm>
          <a:prstGeom prst="borderCallout3">
            <a:avLst>
              <a:gd name="adj1" fmla="val 22713"/>
              <a:gd name="adj2" fmla="val 104167"/>
              <a:gd name="adj3" fmla="val 22713"/>
              <a:gd name="adj4" fmla="val 111023"/>
              <a:gd name="adj5" fmla="val -182019"/>
              <a:gd name="adj6" fmla="val 111023"/>
              <a:gd name="adj7" fmla="val -389273"/>
              <a:gd name="adj8" fmla="val 15537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triangle" w="lg" len="lg"/>
          </a:ln>
        </p:spPr>
        <p:txBody>
          <a:bodyPr/>
          <a:lstStyle/>
          <a:p>
            <a:r>
              <a:rPr kumimoji="1" lang="en-US" altLang="zh-CN" sz="2400" b="1">
                <a:solidFill>
                  <a:srgbClr val="990033"/>
                </a:solidFill>
                <a:latin typeface="Arial" panose="020B0604020202020204" pitchFamily="34" charset="0"/>
              </a:rPr>
              <a:t>PF=1</a:t>
            </a:r>
            <a:r>
              <a:rPr kumimoji="1" lang="zh-CN" altLang="en-US" sz="2400" b="1">
                <a:solidFill>
                  <a:srgbClr val="990033"/>
                </a:solidFill>
                <a:latin typeface="Times New Roman" panose="02020603050405020304" pitchFamily="18" charset="0"/>
              </a:rPr>
              <a:t>转移</a:t>
            </a:r>
            <a:endParaRPr kumimoji="1" lang="zh-CN" altLang="en-US" sz="2400" b="1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306A53-2DF8-407E-A4AB-CB823B4CBBF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或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指令的应用</a:t>
            </a:r>
            <a:endParaRPr lang="zh-CN" altLang="en-US" smtClean="0"/>
          </a:p>
        </p:txBody>
      </p:sp>
      <p:sp>
        <p:nvSpPr>
          <p:cNvPr id="230403" name="AutoShape 4"/>
          <p:cNvSpPr>
            <a:spLocks noChangeArrowheads="1"/>
          </p:cNvSpPr>
          <p:nvPr/>
        </p:nvSpPr>
        <p:spPr bwMode="auto">
          <a:xfrm>
            <a:off x="1547813" y="2349500"/>
            <a:ext cx="3455987" cy="2374900"/>
          </a:xfrm>
          <a:prstGeom prst="cloudCallout">
            <a:avLst>
              <a:gd name="adj1" fmla="val 74481"/>
              <a:gd name="adj2" fmla="val 49333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</a:rPr>
              <a:t>将一个二进制数9变为字符‘9’</a:t>
            </a:r>
            <a:endParaRPr kumimoji="1" lang="zh-CN" altLang="en-US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6156325" y="4581525"/>
            <a:ext cx="2519363" cy="646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如何实现</a:t>
            </a:r>
            <a:r>
              <a:rPr kumimoji="1" lang="zh-CN" altLang="en-US" sz="36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？</a:t>
            </a:r>
            <a:endParaRPr kumimoji="1" lang="zh-CN" altLang="en-US" sz="36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007BE3-2E69-41CD-BC95-AFAD7DAED49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214313"/>
            <a:ext cx="6373812" cy="14620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3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cs typeface="+mj-cs"/>
              </a:rPr>
              <a:t>“</a:t>
            </a:r>
            <a:r>
              <a:rPr lang="zh-CN" altLang="en-US" dirty="0" smtClean="0">
                <a:cs typeface="+mj-cs"/>
              </a:rPr>
              <a:t>非</a:t>
            </a:r>
            <a:r>
              <a:rPr lang="zh-CN" altLang="en-US" dirty="0" smtClean="0">
                <a:latin typeface="宋体" panose="02010600030101010101" pitchFamily="2" charset="-122"/>
                <a:cs typeface="+mj-cs"/>
              </a:rPr>
              <a:t>”</a:t>
            </a:r>
            <a:r>
              <a:rPr lang="zh-CN" altLang="en-US" dirty="0" smtClean="0">
                <a:cs typeface="+mj-cs"/>
              </a:rPr>
              <a:t>运算指令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9138"/>
            <a:ext cx="7086600" cy="4464050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dirty="0" smtClean="0"/>
              <a:t>格式：</a:t>
            </a:r>
            <a:endParaRPr lang="zh-CN" altLang="en-US" dirty="0" smtClean="0"/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en-US" altLang="zh-CN" dirty="0" smtClean="0"/>
              <a:t>NOT  OPRD</a:t>
            </a:r>
            <a:endParaRPr lang="en-US" altLang="zh-CN" dirty="0" smtClean="0"/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dirty="0"/>
              <a:t>操作：</a:t>
            </a:r>
            <a:endParaRPr lang="zh-CN" altLang="en-US" dirty="0"/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dirty="0" smtClean="0"/>
              <a:t>操作数按位取反再送回原地址</a:t>
            </a:r>
            <a:endParaRPr lang="zh-CN" altLang="en-US" dirty="0" smtClean="0"/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dirty="0"/>
              <a:t>注：</a:t>
            </a:r>
            <a:endParaRPr lang="zh-CN" altLang="en-US" dirty="0"/>
          </a:p>
          <a:p>
            <a:pPr lvl="1" eaLnBrk="1" hangingPunct="1">
              <a:lnSpc>
                <a:spcPct val="100000"/>
              </a:lnSpc>
              <a:spcBef>
                <a:spcPct val="5000"/>
              </a:spcBef>
              <a:spcAft>
                <a:spcPct val="1000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指令的执行对标志位无影响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10000"/>
              </a:spcBef>
              <a:spcAft>
                <a:spcPct val="10000"/>
              </a:spcAft>
              <a:defRPr/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 eaLnBrk="1" hangingPunct="1">
              <a:spcAft>
                <a:spcPct val="10000"/>
              </a:spcAft>
              <a:defRPr/>
            </a:pPr>
            <a:r>
              <a:rPr lang="en-US" altLang="zh-CN" dirty="0" smtClean="0">
                <a:latin typeface="+mj-lt"/>
              </a:rPr>
              <a:t>NOT BYTE PTR[BX]</a:t>
            </a:r>
            <a:endParaRPr lang="zh-CN" altLang="en-US" dirty="0" smtClean="0">
              <a:latin typeface="+mj-lt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14DE79-CADB-477C-8A4B-61A09604E26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5025"/>
            <a:ext cx="7345362" cy="8413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4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zh-CN" altLang="en-US" dirty="0" smtClean="0">
                <a:latin typeface="宋体" panose="02010600030101010101" pitchFamily="2" charset="-122"/>
                <a:cs typeface="+mj-cs"/>
              </a:rPr>
              <a:t>“</a:t>
            </a:r>
            <a:r>
              <a:rPr lang="zh-CN" altLang="en-US" dirty="0" smtClean="0">
                <a:cs typeface="+mj-cs"/>
              </a:rPr>
              <a:t>异或</a:t>
            </a:r>
            <a:r>
              <a:rPr lang="zh-CN" altLang="en-US" dirty="0" smtClean="0">
                <a:latin typeface="宋体" panose="02010600030101010101" pitchFamily="2" charset="-122"/>
                <a:cs typeface="+mj-cs"/>
              </a:rPr>
              <a:t>”</a:t>
            </a:r>
            <a:r>
              <a:rPr lang="zh-CN" altLang="en-US" dirty="0" smtClean="0">
                <a:cs typeface="+mj-cs"/>
              </a:rPr>
              <a:t>运算指令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6945313" cy="424815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 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XOR  OPRD1，OPRD2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两操作数相</a:t>
            </a: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“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异或</a:t>
            </a: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”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，结果送目标地址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XOR  BL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80H ;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最高位取反，其他位不变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1000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XOR  AX，AX   ;</a:t>
            </a:r>
            <a:r>
              <a:rPr lang="zh-CN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把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清零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54919E-F81F-4CB8-B731-F4E3E5B1F0A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5437188" cy="105568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5</a:t>
            </a:r>
            <a:r>
              <a:rPr lang="zh-CN" altLang="en-US" smtClean="0">
                <a:latin typeface="Tahoma" panose="020B0604030504040204" pitchFamily="34" charset="0"/>
              </a:rPr>
              <a:t>）</a:t>
            </a:r>
            <a:r>
              <a:rPr lang="zh-CN" altLang="en-US" smtClean="0">
                <a:latin typeface="宋体" panose="02010600030101010101" pitchFamily="2" charset="-122"/>
              </a:rPr>
              <a:t>“</a:t>
            </a:r>
            <a:r>
              <a:rPr lang="zh-CN" altLang="en-US" smtClean="0"/>
              <a:t>测试</a:t>
            </a:r>
            <a:r>
              <a:rPr lang="zh-CN" altLang="en-US" smtClean="0">
                <a:latin typeface="宋体" panose="02010600030101010101" pitchFamily="2" charset="-122"/>
              </a:rPr>
              <a:t>”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162175"/>
            <a:ext cx="6697663" cy="4291013"/>
          </a:xfrm>
        </p:spPr>
        <p:txBody>
          <a:bodyPr/>
          <a:lstStyle/>
          <a:p>
            <a:pPr eaLnBrk="1" hangingPunct="1">
              <a:spcAft>
                <a:spcPct val="15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4000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TEST  OPRD1，OPRD2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45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</a:t>
            </a:r>
            <a:r>
              <a:rPr lang="zh-CN" altLang="en-US" smtClean="0">
                <a:latin typeface="Arial" panose="020B060402020202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“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与</a:t>
            </a:r>
            <a:r>
              <a:rPr lang="zh-CN" altLang="en-US" smtClean="0">
                <a:latin typeface="Arial" panose="020B060402020202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”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运算，但运算的结果不送回目标地址。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应用：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常用于测试某些位的状态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01EA5A-8D47-4CB2-9B00-2E6325F5C2C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</a:t>
            </a:r>
            <a:endParaRPr lang="zh-CN" altLang="en-US" smtClean="0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从地址为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3F8H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  端口中读入一个字节数，当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该数的 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bit1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 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bit3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 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bit5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位同时为1时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，可从38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FH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端口将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为首地址的一个字输出，否则就不能进行数据传送。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40000"/>
              </a:spcBef>
              <a:spcAft>
                <a:spcPct val="25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编写相应的程序段。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507622-542D-4E83-8D8D-84FCD041BEF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源程序代码：</a:t>
            </a:r>
            <a:endParaRPr lang="zh-CN" altLang="en-US" smtClean="0"/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844675"/>
            <a:ext cx="6845300" cy="453707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</a:t>
            </a:r>
            <a:r>
              <a:rPr kumimoji="1"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SI，DATA</a:t>
            </a: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MOV  DX，3F8H</a:t>
            </a: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WATT：IN  AL，DX</a:t>
            </a: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</a:t>
            </a: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 MOV  DX，38FH</a:t>
            </a: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 MOV  AX，[SI]</a:t>
            </a:r>
            <a:endParaRPr kumimoji="1"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 OUT  DX，AX</a:t>
            </a:r>
            <a:endParaRPr kumimoji="1" lang="zh-CN" altLang="en-US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1972" name="Text Box 4"/>
          <p:cNvSpPr txBox="1">
            <a:spLocks noChangeArrowheads="1"/>
          </p:cNvSpPr>
          <p:nvPr/>
        </p:nvSpPr>
        <p:spPr bwMode="auto">
          <a:xfrm>
            <a:off x="2162175" y="3213100"/>
            <a:ext cx="2339975" cy="1430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en-US" altLang="zh-CN" sz="2400" b="1">
                <a:latin typeface="Arial" panose="020B0604020202020204" pitchFamily="34" charset="0"/>
              </a:rPr>
              <a:t>AND  AL，2AH</a:t>
            </a:r>
            <a:endParaRPr kumimoji="1" lang="en-US" altLang="zh-CN" sz="2400" b="1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en-US" altLang="zh-CN" sz="2400" b="1">
                <a:latin typeface="Arial" panose="020B0604020202020204" pitchFamily="34" charset="0"/>
              </a:rPr>
              <a:t>CMP AL</a:t>
            </a:r>
            <a:r>
              <a:rPr kumimoji="1" lang="zh-CN" altLang="en-US" sz="2400" b="1">
                <a:latin typeface="Arial" panose="020B0604020202020204" pitchFamily="34" charset="0"/>
              </a:rPr>
              <a:t>，</a:t>
            </a:r>
            <a:r>
              <a:rPr kumimoji="1" lang="en-US" altLang="zh-CN" sz="2400" b="1">
                <a:latin typeface="Arial" panose="020B0604020202020204" pitchFamily="34" charset="0"/>
              </a:rPr>
              <a:t>2AH</a:t>
            </a:r>
            <a:endParaRPr kumimoji="1" lang="en-US" altLang="zh-CN" sz="2400" b="1">
              <a:latin typeface="Arial" panose="020B0604020202020204" pitchFamily="34" charset="0"/>
            </a:endParaRP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en-US" altLang="zh-CN" sz="2400" b="1">
                <a:latin typeface="Arial" panose="020B0604020202020204" pitchFamily="34" charset="0"/>
              </a:rPr>
              <a:t>JNZ   WATT</a:t>
            </a:r>
            <a:endParaRPr kumimoji="1"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211973" name="Text Box 5"/>
          <p:cNvSpPr txBox="1">
            <a:spLocks noChangeArrowheads="1"/>
          </p:cNvSpPr>
          <p:nvPr/>
        </p:nvSpPr>
        <p:spPr bwMode="auto">
          <a:xfrm>
            <a:off x="2090738" y="3097213"/>
            <a:ext cx="5051425" cy="2101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</a:rPr>
              <a:t>TEST  AL，02H</a:t>
            </a:r>
            <a:endParaRPr kumimoji="1" lang="en-US" altLang="zh-CN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</a:rPr>
              <a:t>JZ WATT                       </a:t>
            </a:r>
            <a:r>
              <a:rPr kumimoji="1" lang="en-US" altLang="zh-CN" b="1">
                <a:solidFill>
                  <a:srgbClr val="990033"/>
                </a:solidFill>
                <a:latin typeface="Arial" panose="020B0604020202020204" pitchFamily="34" charset="0"/>
              </a:rPr>
              <a:t>；ZF=1</a:t>
            </a:r>
            <a:r>
              <a:rPr kumimoji="1" lang="zh-CN" altLang="en-US" b="1">
                <a:solidFill>
                  <a:srgbClr val="990033"/>
                </a:solidFill>
                <a:latin typeface="Arial" panose="020B0604020202020204" pitchFamily="34" charset="0"/>
              </a:rPr>
              <a:t>转移</a:t>
            </a:r>
            <a:endParaRPr kumimoji="1" lang="en-US" altLang="zh-CN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</a:rPr>
              <a:t>TEST AL</a:t>
            </a:r>
            <a:r>
              <a:rPr kumimoji="1" lang="zh-CN" altLang="en-US" sz="2000" b="1">
                <a:latin typeface="Arial" panose="020B0604020202020204" pitchFamily="34" charset="0"/>
              </a:rPr>
              <a:t>，</a:t>
            </a:r>
            <a:r>
              <a:rPr kumimoji="1" lang="en-US" altLang="zh-CN" sz="2000" b="1">
                <a:latin typeface="Arial" panose="020B0604020202020204" pitchFamily="34" charset="0"/>
              </a:rPr>
              <a:t>08H</a:t>
            </a:r>
            <a:endParaRPr kumimoji="1" lang="en-US" altLang="zh-CN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</a:rPr>
              <a:t>JZ WATT</a:t>
            </a:r>
            <a:endParaRPr kumimoji="1" lang="en-US" altLang="zh-CN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</a:rPr>
              <a:t>TEST AL</a:t>
            </a:r>
            <a:r>
              <a:rPr kumimoji="1" lang="zh-CN" altLang="en-US" sz="2000" b="1">
                <a:latin typeface="Arial" panose="020B0604020202020204" pitchFamily="34" charset="0"/>
              </a:rPr>
              <a:t>，</a:t>
            </a:r>
            <a:r>
              <a:rPr kumimoji="1" lang="en-US" altLang="zh-CN" sz="2000" b="1">
                <a:latin typeface="Arial" panose="020B0604020202020204" pitchFamily="34" charset="0"/>
              </a:rPr>
              <a:t>20H</a:t>
            </a:r>
            <a:endParaRPr kumimoji="1" lang="en-US" altLang="zh-CN" sz="2000" b="1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kumimoji="1" lang="en-US" altLang="zh-CN" sz="2000" b="1">
                <a:latin typeface="Arial" panose="020B0604020202020204" pitchFamily="34" charset="0"/>
              </a:rPr>
              <a:t>JZ WATT</a:t>
            </a:r>
            <a:endParaRPr kumimoji="1"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211974" name="Text Box 6"/>
          <p:cNvSpPr txBox="1">
            <a:spLocks noChangeArrowheads="1"/>
          </p:cNvSpPr>
          <p:nvPr/>
        </p:nvSpPr>
        <p:spPr bwMode="auto">
          <a:xfrm>
            <a:off x="2162175" y="3228975"/>
            <a:ext cx="3240088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AND AL</a:t>
            </a:r>
            <a:r>
              <a:rPr lang="zh-CN" altLang="en-US" sz="2400" b="1"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latin typeface="Arial" panose="020B0604020202020204" pitchFamily="34" charset="0"/>
              </a:rPr>
              <a:t>2AH</a:t>
            </a:r>
            <a:endParaRPr lang="en-US" altLang="zh-CN" sz="24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XOR AL</a:t>
            </a:r>
            <a:r>
              <a:rPr lang="zh-CN" altLang="en-US" sz="2400" b="1"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latin typeface="Arial" panose="020B0604020202020204" pitchFamily="34" charset="0"/>
              </a:rPr>
              <a:t>2AH</a:t>
            </a:r>
            <a:endParaRPr lang="en-US" altLang="zh-CN" sz="2400" b="1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JNZ WATT</a:t>
            </a:r>
            <a:endParaRPr lang="en-US" altLang="zh-CN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1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1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  <p:bldP spid="211972" grpId="1"/>
      <p:bldP spid="211973" grpId="0" build="allAtOnce"/>
      <p:bldP spid="2119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95B072-9CBD-4115-9C97-18CA56CF9B0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存储器操作数</a:t>
            </a:r>
            <a:endParaRPr lang="zh-CN" altLang="en-US" sz="4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6013" y="2017713"/>
            <a:ext cx="7632700" cy="21685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参加运算的数存放在存储器的某一个或某两个单元中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表现形式：</a:t>
            </a:r>
            <a:r>
              <a:rPr lang="en-US" altLang="zh-CN" smtClean="0"/>
              <a:t>[       ]</a:t>
            </a:r>
            <a:endParaRPr lang="en-US" altLang="zh-CN" smtClean="0"/>
          </a:p>
        </p:txBody>
      </p:sp>
      <p:sp>
        <p:nvSpPr>
          <p:cNvPr id="182276" name="Text Box 4"/>
          <p:cNvSpPr txBox="1">
            <a:spLocks noChangeArrowheads="1"/>
          </p:cNvSpPr>
          <p:nvPr/>
        </p:nvSpPr>
        <p:spPr bwMode="auto">
          <a:xfrm>
            <a:off x="2808288" y="4365625"/>
            <a:ext cx="1763712" cy="709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just" fontAlgn="ctr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操作数在内存中的偏移地址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 flipV="1">
            <a:off x="3708400" y="3716338"/>
            <a:ext cx="215900" cy="649287"/>
          </a:xfrm>
          <a:prstGeom prst="line">
            <a:avLst/>
          </a:prstGeom>
          <a:noFill/>
          <a:ln w="25400">
            <a:solidFill>
              <a:srgbClr val="FF6600"/>
            </a:solidFill>
            <a:prstDash val="lgDash"/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6833" y="4223761"/>
            <a:ext cx="8163580" cy="1221105"/>
          </a:xfrm>
          <a:prstGeom prst="rect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51000">
                <a:srgbClr val="FAC77D"/>
              </a:gs>
              <a:gs pos="73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44000" bIns="216000" anchor="ctr">
            <a:spAutoFit/>
          </a:bodyPr>
          <a:lstStyle/>
          <a:p>
            <a:pPr algn="l">
              <a:defRPr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指令的操作数出现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[  ]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，表示要寻址的数在存储器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内存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/>
      <p:bldP spid="18227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5B247C-07C8-48D6-A29F-A9C2C759CCE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214313"/>
            <a:ext cx="4141787" cy="146208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2. </a:t>
            </a:r>
            <a:r>
              <a:rPr lang="zh-CN" altLang="en-US" smtClean="0"/>
              <a:t>移位指令</a:t>
            </a:r>
            <a:endParaRPr lang="zh-CN" altLang="en-US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770380"/>
            <a:ext cx="6702425" cy="3126105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非循环移位指令             </a:t>
            </a:r>
            <a:r>
              <a:rPr kumimoji="1" lang="zh-CN" altLang="en-US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                       </a:t>
            </a:r>
            <a:r>
              <a:rPr lang="zh-CN" altLang="en-US" sz="2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sym typeface="+mn-ea"/>
              </a:rPr>
              <a:t>指令</a:t>
            </a:r>
            <a:r>
              <a:rPr lang="zh-CN" altLang="en-US" sz="2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sym typeface="+mn-ea"/>
              </a:rPr>
              <a:t>格式：</a:t>
            </a:r>
            <a:r>
              <a:rPr kumimoji="1" lang="en-US" altLang="zh-CN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SAL/SHL/SAR/SHR OPRD</a:t>
            </a:r>
            <a:r>
              <a:rPr kumimoji="1" lang="zh-CN" altLang="en-US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，</a:t>
            </a:r>
            <a:r>
              <a:rPr kumimoji="1" lang="en-US" altLang="zh-CN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1    SAL/SHL/SAR/SHR OPRD</a:t>
            </a:r>
            <a:r>
              <a:rPr kumimoji="1" lang="zh-CN" altLang="en-US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， </a:t>
            </a:r>
            <a:r>
              <a:rPr kumimoji="1" lang="en-US" altLang="zh-CN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CL</a:t>
            </a:r>
            <a:endParaRPr kumimoji="1" lang="en-US" altLang="zh-CN" sz="2000" kern="1200" noProof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  <a:sym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循环移位指令  </a:t>
            </a:r>
            <a:endParaRPr kumimoji="0" lang="zh-CN" altLang="en-US" sz="20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indent="0" algn="just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lang="zh-CN" altLang="en-US" sz="200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sym typeface="+mn-ea"/>
              </a:rPr>
              <a:t>        </a:t>
            </a:r>
            <a:r>
              <a:rPr kumimoji="1" lang="zh-CN" altLang="en-US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指令格式： </a:t>
            </a:r>
            <a:r>
              <a:rPr kumimoji="1" lang="en-US" altLang="zh-CN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ROL/ROR/RCL/RCR OPRD</a:t>
            </a:r>
            <a:r>
              <a:rPr kumimoji="1" lang="zh-CN" altLang="en-US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， </a:t>
            </a:r>
            <a:r>
              <a:rPr kumimoji="1" lang="en-US" altLang="zh-CN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1</a:t>
            </a:r>
            <a:endParaRPr kumimoji="1" lang="en-US" altLang="zh-CN" sz="20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0" marR="0" indent="0" algn="just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en-US" altLang="zh-CN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                              ROL/ROR/RCL/RCR OPRD</a:t>
            </a:r>
            <a:r>
              <a:rPr kumimoji="1" lang="zh-CN" altLang="en-US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， </a:t>
            </a:r>
            <a:r>
              <a:rPr kumimoji="1" lang="en-US" altLang="zh-CN" sz="2000" kern="1200" noProof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CL</a:t>
            </a:r>
            <a:endParaRPr kumimoji="1" lang="en-US" altLang="zh-CN" sz="2000" kern="1200" cap="none" spc="0" normalizeH="0" baseline="0" noProof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3972" name="AutoShape 4"/>
          <p:cNvSpPr/>
          <p:nvPr/>
        </p:nvSpPr>
        <p:spPr bwMode="auto">
          <a:xfrm>
            <a:off x="1120140" y="2134235"/>
            <a:ext cx="206375" cy="1499870"/>
          </a:xfrm>
          <a:prstGeom prst="leftBrace">
            <a:avLst>
              <a:gd name="adj1" fmla="val 3487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 bwMode="auto">
          <a:xfrm>
            <a:off x="854075" y="5114290"/>
            <a:ext cx="7772400" cy="14833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solidFill>
                  <a:schemeClr val="tx2"/>
                </a:solidFill>
                <a:latin typeface="+mn-lt"/>
                <a:ea typeface="+mn-ea"/>
              </a:rPr>
              <a:t>注：</a:t>
            </a:r>
            <a:endParaRPr lang="en-US" altLang="zh-CN" sz="2800" b="1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539750" lvl="1" indent="-269875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移动一位时由指令直接给出；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39750" lvl="1" indent="-269875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移动两位及以上，则移位次数由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CL</a:t>
            </a: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指定。</a:t>
            </a:r>
            <a:endParaRPr lang="zh-CN" altLang="en-US" sz="2400" b="1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800" b="1" kern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bldLvl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2600" y="683578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仿宋_GB2312" panose="02010609030101010101" pitchFamily="49" charset="-122"/>
                <a:cs typeface="+mj-cs"/>
              </a:rPr>
              <a:t>非循环移位指令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仿宋_GB2312" panose="02010609030101010101" pitchFamily="49" charset="-122"/>
              <a:cs typeface="+mj-cs"/>
            </a:endParaRPr>
          </a:p>
        </p:txBody>
      </p:sp>
      <p:sp>
        <p:nvSpPr>
          <p:cNvPr id="7065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106930"/>
            <a:ext cx="3581400" cy="533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算术左移指令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SAL</a:t>
            </a:r>
            <a:endParaRPr kumimoji="0" lang="en-US" altLang="zh-CN" sz="3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4343400" y="1802130"/>
            <a:ext cx="3581400" cy="838200"/>
            <a:chOff x="2544" y="624"/>
            <a:chExt cx="2256" cy="528"/>
          </a:xfrm>
        </p:grpSpPr>
        <p:sp>
          <p:nvSpPr>
            <p:cNvPr id="706564" name="Rectangle 4"/>
            <p:cNvSpPr>
              <a:spLocks noChangeArrowheads="1"/>
            </p:cNvSpPr>
            <p:nvPr/>
          </p:nvSpPr>
          <p:spPr bwMode="auto">
            <a:xfrm>
              <a:off x="3120" y="864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 flipH="1">
              <a:off x="3408" y="100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46438" name="Text Box 6"/>
            <p:cNvSpPr txBox="1"/>
            <p:nvPr/>
          </p:nvSpPr>
          <p:spPr>
            <a:xfrm>
              <a:off x="2544" y="864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439" name="Text Box 8"/>
            <p:cNvSpPr txBox="1"/>
            <p:nvPr/>
          </p:nvSpPr>
          <p:spPr>
            <a:xfrm>
              <a:off x="4560" y="890"/>
              <a:ext cx="24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90000" tIns="46800" rIns="900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440" name="Text Box 9"/>
            <p:cNvSpPr txBox="1"/>
            <p:nvPr/>
          </p:nvSpPr>
          <p:spPr>
            <a:xfrm>
              <a:off x="2928" y="624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570" name="Line 10"/>
            <p:cNvSpPr>
              <a:spLocks noChangeShapeType="1"/>
            </p:cNvSpPr>
            <p:nvPr/>
          </p:nvSpPr>
          <p:spPr bwMode="auto">
            <a:xfrm flipH="1">
              <a:off x="2880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71" name="Line 11"/>
            <p:cNvSpPr>
              <a:spLocks noChangeShapeType="1"/>
            </p:cNvSpPr>
            <p:nvPr/>
          </p:nvSpPr>
          <p:spPr bwMode="auto">
            <a:xfrm flipH="1">
              <a:off x="4368" y="10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3" name="Group 13"/>
          <p:cNvGrpSpPr/>
          <p:nvPr/>
        </p:nvGrpSpPr>
        <p:grpSpPr>
          <a:xfrm>
            <a:off x="4267200" y="4240530"/>
            <a:ext cx="3581400" cy="838200"/>
            <a:chOff x="2544" y="624"/>
            <a:chExt cx="2256" cy="528"/>
          </a:xfrm>
        </p:grpSpPr>
        <p:sp>
          <p:nvSpPr>
            <p:cNvPr id="706574" name="Rectangle 14"/>
            <p:cNvSpPr>
              <a:spLocks noChangeArrowheads="1"/>
            </p:cNvSpPr>
            <p:nvPr/>
          </p:nvSpPr>
          <p:spPr bwMode="auto">
            <a:xfrm>
              <a:off x="3120" y="864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75" name="Line 15"/>
            <p:cNvSpPr>
              <a:spLocks noChangeShapeType="1"/>
            </p:cNvSpPr>
            <p:nvPr/>
          </p:nvSpPr>
          <p:spPr bwMode="auto">
            <a:xfrm flipH="1">
              <a:off x="3408" y="100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46446" name="Text Box 16"/>
            <p:cNvSpPr txBox="1"/>
            <p:nvPr/>
          </p:nvSpPr>
          <p:spPr>
            <a:xfrm>
              <a:off x="2544" y="864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447" name="Text Box 17"/>
            <p:cNvSpPr txBox="1"/>
            <p:nvPr/>
          </p:nvSpPr>
          <p:spPr>
            <a:xfrm>
              <a:off x="4560" y="890"/>
              <a:ext cx="24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90000" tIns="46800" rIns="90000" bIns="46800" anchor="t">
              <a:spAutoFit/>
            </a:bodyPr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448" name="Text Box 18"/>
            <p:cNvSpPr txBox="1"/>
            <p:nvPr/>
          </p:nvSpPr>
          <p:spPr>
            <a:xfrm>
              <a:off x="2928" y="624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579" name="Line 19"/>
            <p:cNvSpPr>
              <a:spLocks noChangeShapeType="1"/>
            </p:cNvSpPr>
            <p:nvPr/>
          </p:nvSpPr>
          <p:spPr bwMode="auto">
            <a:xfrm flipH="1">
              <a:off x="2880" y="10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80" name="Line 20"/>
            <p:cNvSpPr>
              <a:spLocks noChangeShapeType="1"/>
            </p:cNvSpPr>
            <p:nvPr/>
          </p:nvSpPr>
          <p:spPr bwMode="auto">
            <a:xfrm flipH="1">
              <a:off x="4368" y="10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4343400" y="2945130"/>
            <a:ext cx="3200400" cy="990600"/>
            <a:chOff x="2928" y="1248"/>
            <a:chExt cx="2016" cy="624"/>
          </a:xfrm>
        </p:grpSpPr>
        <p:sp>
          <p:nvSpPr>
            <p:cNvPr id="706582" name="Rectangle 22"/>
            <p:cNvSpPr>
              <a:spLocks noChangeArrowheads="1"/>
            </p:cNvSpPr>
            <p:nvPr/>
          </p:nvSpPr>
          <p:spPr bwMode="auto">
            <a:xfrm>
              <a:off x="3120" y="1488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83" name="Line 23"/>
            <p:cNvSpPr>
              <a:spLocks noChangeShapeType="1"/>
            </p:cNvSpPr>
            <p:nvPr/>
          </p:nvSpPr>
          <p:spPr bwMode="auto">
            <a:xfrm flipH="1">
              <a:off x="3504" y="1632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46454" name="Text Box 24"/>
            <p:cNvSpPr txBox="1"/>
            <p:nvPr/>
          </p:nvSpPr>
          <p:spPr>
            <a:xfrm>
              <a:off x="4608" y="1514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455" name="Text Box 26"/>
            <p:cNvSpPr txBox="1"/>
            <p:nvPr/>
          </p:nvSpPr>
          <p:spPr>
            <a:xfrm>
              <a:off x="2928" y="1248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588" name="Line 28"/>
            <p:cNvSpPr>
              <a:spLocks noChangeShapeType="1"/>
            </p:cNvSpPr>
            <p:nvPr/>
          </p:nvSpPr>
          <p:spPr bwMode="auto">
            <a:xfrm flipH="1">
              <a:off x="4368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89" name="Line 29"/>
            <p:cNvSpPr>
              <a:spLocks noChangeShapeType="1"/>
            </p:cNvSpPr>
            <p:nvPr/>
          </p:nvSpPr>
          <p:spPr bwMode="auto">
            <a:xfrm flipH="1">
              <a:off x="2928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90" name="Line 30"/>
            <p:cNvSpPr>
              <a:spLocks noChangeShapeType="1"/>
            </p:cNvSpPr>
            <p:nvPr/>
          </p:nvSpPr>
          <p:spPr bwMode="auto">
            <a:xfrm>
              <a:off x="2928" y="163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91" name="Line 31"/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92" name="Line 32"/>
            <p:cNvSpPr>
              <a:spLocks noChangeShapeType="1"/>
            </p:cNvSpPr>
            <p:nvPr/>
          </p:nvSpPr>
          <p:spPr bwMode="auto">
            <a:xfrm flipV="1">
              <a:off x="3264" y="168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4267200" y="5383530"/>
            <a:ext cx="3429000" cy="838200"/>
            <a:chOff x="2688" y="3120"/>
            <a:chExt cx="2160" cy="528"/>
          </a:xfrm>
        </p:grpSpPr>
        <p:sp>
          <p:nvSpPr>
            <p:cNvPr id="706595" name="Rectangle 35"/>
            <p:cNvSpPr>
              <a:spLocks noChangeArrowheads="1"/>
            </p:cNvSpPr>
            <p:nvPr/>
          </p:nvSpPr>
          <p:spPr bwMode="auto">
            <a:xfrm>
              <a:off x="3024" y="3360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596" name="Line 36"/>
            <p:cNvSpPr>
              <a:spLocks noChangeShapeType="1"/>
            </p:cNvSpPr>
            <p:nvPr/>
          </p:nvSpPr>
          <p:spPr bwMode="auto">
            <a:xfrm flipH="1">
              <a:off x="3360" y="3504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46464" name="Text Box 37"/>
            <p:cNvSpPr txBox="1"/>
            <p:nvPr/>
          </p:nvSpPr>
          <p:spPr>
            <a:xfrm>
              <a:off x="4512" y="3386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6465" name="Text Box 38"/>
            <p:cNvSpPr txBox="1"/>
            <p:nvPr/>
          </p:nvSpPr>
          <p:spPr>
            <a:xfrm>
              <a:off x="2832" y="3120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6599" name="Line 39"/>
            <p:cNvSpPr>
              <a:spLocks noChangeShapeType="1"/>
            </p:cNvSpPr>
            <p:nvPr/>
          </p:nvSpPr>
          <p:spPr bwMode="auto">
            <a:xfrm flipH="1">
              <a:off x="4272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6600" name="Line 40"/>
            <p:cNvSpPr>
              <a:spLocks noChangeShapeType="1"/>
            </p:cNvSpPr>
            <p:nvPr/>
          </p:nvSpPr>
          <p:spPr bwMode="auto">
            <a:xfrm flipH="1">
              <a:off x="2880" y="350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46468" name="Text Box 44"/>
            <p:cNvSpPr txBox="1"/>
            <p:nvPr/>
          </p:nvSpPr>
          <p:spPr>
            <a:xfrm>
              <a:off x="2688" y="3398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06607" name="Rectangle 47"/>
          <p:cNvSpPr>
            <a:spLocks noChangeArrowheads="1"/>
          </p:cNvSpPr>
          <p:nvPr/>
        </p:nvSpPr>
        <p:spPr bwMode="auto">
          <a:xfrm>
            <a:off x="533400" y="5764530"/>
            <a:ext cx="3733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逻辑右移指令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SHR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06608" name="Rectangle 48"/>
          <p:cNvSpPr>
            <a:spLocks noChangeArrowheads="1"/>
          </p:cNvSpPr>
          <p:nvPr/>
        </p:nvSpPr>
        <p:spPr bwMode="auto">
          <a:xfrm>
            <a:off x="533400" y="3249930"/>
            <a:ext cx="3581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算术右移指令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SAR</a:t>
            </a:r>
            <a:endParaRPr kumimoji="0" lang="en-US" altLang="zh-CN" sz="4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06609" name="Rectangle 49"/>
          <p:cNvSpPr>
            <a:spLocks noChangeArrowheads="1"/>
          </p:cNvSpPr>
          <p:nvPr/>
        </p:nvSpPr>
        <p:spPr bwMode="auto">
          <a:xfrm>
            <a:off x="457200" y="4545330"/>
            <a:ext cx="3581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逻辑左移指令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SHL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0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0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60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660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660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0660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3" grpId="0" build="p"/>
      <p:bldP spid="706607" grpId="0" build="p"/>
      <p:bldP spid="706608" grpId="0" build="p"/>
      <p:bldP spid="706609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96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82600" y="51562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仿宋_GB2312" panose="02010609030101010101" pitchFamily="49" charset="-122"/>
                <a:cs typeface="+mj-cs"/>
              </a:rPr>
              <a:t>循环移位指令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仿宋_GB2312" panose="02010609030101010101" pitchFamily="49" charset="-122"/>
              <a:cs typeface="+mj-cs"/>
            </a:endParaRPr>
          </a:p>
        </p:txBody>
      </p:sp>
      <p:sp>
        <p:nvSpPr>
          <p:cNvPr id="709636" name="Rectangle 4"/>
          <p:cNvSpPr>
            <a:spLocks noGrp="1" noChangeArrowheads="1"/>
          </p:cNvSpPr>
          <p:nvPr>
            <p:ph idx="1"/>
          </p:nvPr>
        </p:nvSpPr>
        <p:spPr>
          <a:xfrm>
            <a:off x="919163" y="1640840"/>
            <a:ext cx="3424238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不带进位的</a:t>
            </a:r>
            <a:endParaRPr kumimoji="0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    循环左移指令</a:t>
            </a:r>
            <a:r>
              <a:rPr kumimoji="0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ROL</a:t>
            </a:r>
            <a:endParaRPr kumimoji="0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Group 18"/>
          <p:cNvGrpSpPr/>
          <p:nvPr/>
        </p:nvGrpSpPr>
        <p:grpSpPr>
          <a:xfrm>
            <a:off x="4495800" y="1640840"/>
            <a:ext cx="3276600" cy="1066800"/>
            <a:chOff x="2832" y="864"/>
            <a:chExt cx="2064" cy="672"/>
          </a:xfrm>
        </p:grpSpPr>
        <p:sp>
          <p:nvSpPr>
            <p:cNvPr id="709638" name="Rectangle 6"/>
            <p:cNvSpPr>
              <a:spLocks noChangeArrowheads="1"/>
            </p:cNvSpPr>
            <p:nvPr/>
          </p:nvSpPr>
          <p:spPr bwMode="auto">
            <a:xfrm>
              <a:off x="3408" y="1104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39" name="Line 7"/>
            <p:cNvSpPr>
              <a:spLocks noChangeShapeType="1"/>
            </p:cNvSpPr>
            <p:nvPr/>
          </p:nvSpPr>
          <p:spPr bwMode="auto">
            <a:xfrm flipH="1">
              <a:off x="3744" y="124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54630" name="Text Box 8"/>
            <p:cNvSpPr txBox="1"/>
            <p:nvPr/>
          </p:nvSpPr>
          <p:spPr>
            <a:xfrm>
              <a:off x="2832" y="1104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31" name="Text Box 10"/>
            <p:cNvSpPr txBox="1"/>
            <p:nvPr/>
          </p:nvSpPr>
          <p:spPr>
            <a:xfrm>
              <a:off x="3216" y="864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9643" name="Line 11"/>
            <p:cNvSpPr>
              <a:spLocks noChangeShapeType="1"/>
            </p:cNvSpPr>
            <p:nvPr/>
          </p:nvSpPr>
          <p:spPr bwMode="auto">
            <a:xfrm flipH="1">
              <a:off x="3168" y="124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46" name="Line 14"/>
            <p:cNvSpPr>
              <a:spLocks noChangeShapeType="1"/>
            </p:cNvSpPr>
            <p:nvPr/>
          </p:nvSpPr>
          <p:spPr bwMode="auto">
            <a:xfrm>
              <a:off x="3312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47" name="Line 15"/>
            <p:cNvSpPr>
              <a:spLocks noChangeShapeType="1"/>
            </p:cNvSpPr>
            <p:nvPr/>
          </p:nvSpPr>
          <p:spPr bwMode="auto">
            <a:xfrm>
              <a:off x="3312" y="1536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48" name="Line 16"/>
            <p:cNvSpPr>
              <a:spLocks noChangeShapeType="1"/>
            </p:cNvSpPr>
            <p:nvPr/>
          </p:nvSpPr>
          <p:spPr bwMode="auto">
            <a:xfrm flipV="1">
              <a:off x="4896" y="124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49" name="Line 17"/>
            <p:cNvSpPr>
              <a:spLocks noChangeShapeType="1"/>
            </p:cNvSpPr>
            <p:nvPr/>
          </p:nvSpPr>
          <p:spPr bwMode="auto">
            <a:xfrm flipH="1">
              <a:off x="4656" y="124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3" name="Group 29"/>
          <p:cNvGrpSpPr/>
          <p:nvPr/>
        </p:nvGrpSpPr>
        <p:grpSpPr>
          <a:xfrm>
            <a:off x="4572000" y="4155440"/>
            <a:ext cx="3276600" cy="1143000"/>
            <a:chOff x="2688" y="2304"/>
            <a:chExt cx="2064" cy="720"/>
          </a:xfrm>
        </p:grpSpPr>
        <p:sp>
          <p:nvSpPr>
            <p:cNvPr id="709652" name="Rectangle 20"/>
            <p:cNvSpPr>
              <a:spLocks noChangeArrowheads="1"/>
            </p:cNvSpPr>
            <p:nvPr/>
          </p:nvSpPr>
          <p:spPr bwMode="auto">
            <a:xfrm>
              <a:off x="3264" y="2544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53" name="Line 21"/>
            <p:cNvSpPr>
              <a:spLocks noChangeShapeType="1"/>
            </p:cNvSpPr>
            <p:nvPr/>
          </p:nvSpPr>
          <p:spPr bwMode="auto">
            <a:xfrm flipH="1">
              <a:off x="3600" y="2688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tailEnd type="stealth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54640" name="Text Box 22"/>
            <p:cNvSpPr txBox="1"/>
            <p:nvPr/>
          </p:nvSpPr>
          <p:spPr>
            <a:xfrm>
              <a:off x="2688" y="2544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41" name="Text Box 23"/>
            <p:cNvSpPr txBox="1"/>
            <p:nvPr/>
          </p:nvSpPr>
          <p:spPr>
            <a:xfrm>
              <a:off x="3072" y="2304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9656" name="Line 24"/>
            <p:cNvSpPr>
              <a:spLocks noChangeShapeType="1"/>
            </p:cNvSpPr>
            <p:nvPr/>
          </p:nvSpPr>
          <p:spPr bwMode="auto">
            <a:xfrm flipH="1">
              <a:off x="302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57" name="Line 25"/>
            <p:cNvSpPr>
              <a:spLocks noChangeShapeType="1"/>
            </p:cNvSpPr>
            <p:nvPr/>
          </p:nvSpPr>
          <p:spPr bwMode="auto">
            <a:xfrm>
              <a:off x="2880" y="28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58" name="Line 26"/>
            <p:cNvSpPr>
              <a:spLocks noChangeShapeType="1"/>
            </p:cNvSpPr>
            <p:nvPr/>
          </p:nvSpPr>
          <p:spPr bwMode="auto">
            <a:xfrm>
              <a:off x="2880" y="302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59" name="Line 27"/>
            <p:cNvSpPr>
              <a:spLocks noChangeShapeType="1"/>
            </p:cNvSpPr>
            <p:nvPr/>
          </p:nvSpPr>
          <p:spPr bwMode="auto">
            <a:xfrm flipV="1">
              <a:off x="4752" y="26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60" name="Line 28"/>
            <p:cNvSpPr>
              <a:spLocks noChangeShapeType="1"/>
            </p:cNvSpPr>
            <p:nvPr/>
          </p:nvSpPr>
          <p:spPr bwMode="auto">
            <a:xfrm flipH="1">
              <a:off x="4512" y="26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4495800" y="2860040"/>
            <a:ext cx="3276600" cy="1066800"/>
            <a:chOff x="2688" y="1488"/>
            <a:chExt cx="2064" cy="672"/>
          </a:xfrm>
        </p:grpSpPr>
        <p:sp>
          <p:nvSpPr>
            <p:cNvPr id="709663" name="Rectangle 31"/>
            <p:cNvSpPr>
              <a:spLocks noChangeArrowheads="1"/>
            </p:cNvSpPr>
            <p:nvPr/>
          </p:nvSpPr>
          <p:spPr bwMode="auto">
            <a:xfrm>
              <a:off x="3264" y="1728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64" name="Line 32"/>
            <p:cNvSpPr>
              <a:spLocks noChangeShapeType="1"/>
            </p:cNvSpPr>
            <p:nvPr/>
          </p:nvSpPr>
          <p:spPr bwMode="auto">
            <a:xfrm flipH="1">
              <a:off x="3600" y="1872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54650" name="Text Box 33"/>
            <p:cNvSpPr txBox="1"/>
            <p:nvPr/>
          </p:nvSpPr>
          <p:spPr>
            <a:xfrm>
              <a:off x="2688" y="1728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51" name="Text Box 34"/>
            <p:cNvSpPr txBox="1"/>
            <p:nvPr/>
          </p:nvSpPr>
          <p:spPr>
            <a:xfrm>
              <a:off x="3072" y="1488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9667" name="Line 35"/>
            <p:cNvSpPr>
              <a:spLocks noChangeShapeType="1"/>
            </p:cNvSpPr>
            <p:nvPr/>
          </p:nvSpPr>
          <p:spPr bwMode="auto">
            <a:xfrm flipH="1">
              <a:off x="2976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68" name="Line 36"/>
            <p:cNvSpPr>
              <a:spLocks noChangeShapeType="1"/>
            </p:cNvSpPr>
            <p:nvPr/>
          </p:nvSpPr>
          <p:spPr bwMode="auto">
            <a:xfrm>
              <a:off x="3168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69" name="Line 37"/>
            <p:cNvSpPr>
              <a:spLocks noChangeShapeType="1"/>
            </p:cNvSpPr>
            <p:nvPr/>
          </p:nvSpPr>
          <p:spPr bwMode="auto">
            <a:xfrm>
              <a:off x="3168" y="216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70" name="Line 38"/>
            <p:cNvSpPr>
              <a:spLocks noChangeShapeType="1"/>
            </p:cNvSpPr>
            <p:nvPr/>
          </p:nvSpPr>
          <p:spPr bwMode="auto">
            <a:xfrm flipV="1">
              <a:off x="4752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71" name="Line 39"/>
            <p:cNvSpPr>
              <a:spLocks noChangeShapeType="1"/>
            </p:cNvSpPr>
            <p:nvPr/>
          </p:nvSpPr>
          <p:spPr bwMode="auto">
            <a:xfrm flipH="1">
              <a:off x="4512" y="18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72" name="Line 40"/>
            <p:cNvSpPr>
              <a:spLocks noChangeShapeType="1"/>
            </p:cNvSpPr>
            <p:nvPr/>
          </p:nvSpPr>
          <p:spPr bwMode="auto">
            <a:xfrm>
              <a:off x="3168" y="187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5" name="Group 52"/>
          <p:cNvGrpSpPr/>
          <p:nvPr/>
        </p:nvGrpSpPr>
        <p:grpSpPr>
          <a:xfrm>
            <a:off x="4572000" y="5450840"/>
            <a:ext cx="3276600" cy="1143000"/>
            <a:chOff x="2736" y="3072"/>
            <a:chExt cx="2064" cy="720"/>
          </a:xfrm>
        </p:grpSpPr>
        <p:sp>
          <p:nvSpPr>
            <p:cNvPr id="709675" name="Rectangle 43"/>
            <p:cNvSpPr>
              <a:spLocks noChangeArrowheads="1"/>
            </p:cNvSpPr>
            <p:nvPr/>
          </p:nvSpPr>
          <p:spPr bwMode="auto">
            <a:xfrm>
              <a:off x="3312" y="3312"/>
              <a:ext cx="1344" cy="28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76" name="Line 44"/>
            <p:cNvSpPr>
              <a:spLocks noChangeShapeType="1"/>
            </p:cNvSpPr>
            <p:nvPr/>
          </p:nvSpPr>
          <p:spPr bwMode="auto">
            <a:xfrm flipH="1">
              <a:off x="3600" y="345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154661" name="Text Box 45"/>
            <p:cNvSpPr txBox="1"/>
            <p:nvPr/>
          </p:nvSpPr>
          <p:spPr>
            <a:xfrm>
              <a:off x="2736" y="3312"/>
              <a:ext cx="336" cy="262"/>
            </a:xfrm>
            <a:prstGeom prst="rect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4662" name="Text Box 46"/>
            <p:cNvSpPr txBox="1"/>
            <p:nvPr/>
          </p:nvSpPr>
          <p:spPr>
            <a:xfrm>
              <a:off x="3120" y="3072"/>
              <a:ext cx="16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MSB</a:t>
              </a:r>
              <a:r>
                <a:rPr lang="en-US" altLang="zh-CN" sz="2000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                    </a:t>
              </a:r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LSB</a:t>
              </a: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09679" name="Line 47"/>
            <p:cNvSpPr>
              <a:spLocks noChangeShapeType="1"/>
            </p:cNvSpPr>
            <p:nvPr/>
          </p:nvSpPr>
          <p:spPr bwMode="auto">
            <a:xfrm flipH="1">
              <a:off x="3072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80" name="Line 48"/>
            <p:cNvSpPr>
              <a:spLocks noChangeShapeType="1"/>
            </p:cNvSpPr>
            <p:nvPr/>
          </p:nvSpPr>
          <p:spPr bwMode="auto">
            <a:xfrm>
              <a:off x="2928" y="360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81" name="Line 49"/>
            <p:cNvSpPr>
              <a:spLocks noChangeShapeType="1"/>
            </p:cNvSpPr>
            <p:nvPr/>
          </p:nvSpPr>
          <p:spPr bwMode="auto">
            <a:xfrm>
              <a:off x="2928" y="3792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82" name="Line 50"/>
            <p:cNvSpPr>
              <a:spLocks noChangeShapeType="1"/>
            </p:cNvSpPr>
            <p:nvPr/>
          </p:nvSpPr>
          <p:spPr bwMode="auto">
            <a:xfrm flipV="1">
              <a:off x="4800" y="34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709683" name="Line 51"/>
            <p:cNvSpPr>
              <a:spLocks noChangeShapeType="1"/>
            </p:cNvSpPr>
            <p:nvPr/>
          </p:nvSpPr>
          <p:spPr bwMode="auto">
            <a:xfrm flipH="1">
              <a:off x="4560" y="34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</p:spPr>
          <p:txBody>
            <a:bodyPr lIns="90000" tIns="46800" rIns="90000" bIns="46800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sp>
        <p:nvSpPr>
          <p:cNvPr id="709686" name="Rectangle 54"/>
          <p:cNvSpPr>
            <a:spLocks noChangeArrowheads="1"/>
          </p:cNvSpPr>
          <p:nvPr/>
        </p:nvSpPr>
        <p:spPr bwMode="auto">
          <a:xfrm>
            <a:off x="914400" y="3088640"/>
            <a:ext cx="3424238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不带进位的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   循环右移指令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ROR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09687" name="Rectangle 55"/>
          <p:cNvSpPr>
            <a:spLocks noChangeArrowheads="1"/>
          </p:cNvSpPr>
          <p:nvPr/>
        </p:nvSpPr>
        <p:spPr bwMode="auto">
          <a:xfrm>
            <a:off x="914400" y="4384040"/>
            <a:ext cx="3424238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带进位的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   循环左移指令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RCL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  <p:sp>
        <p:nvSpPr>
          <p:cNvPr id="709688" name="Rectangle 56"/>
          <p:cNvSpPr>
            <a:spLocks noChangeArrowheads="1"/>
          </p:cNvSpPr>
          <p:nvPr/>
        </p:nvSpPr>
        <p:spPr bwMode="auto">
          <a:xfrm>
            <a:off x="990600" y="5831840"/>
            <a:ext cx="33528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带进位的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  <a:p>
            <a:pPr marL="381000" marR="0" lvl="0" indent="-38100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rgbClr val="B4B9BE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     循环右移指令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rPr>
              <a:t>RCR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楷体_GB2312" panose="0201060903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963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9636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968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968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6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9686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0968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096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7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9687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0968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0968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88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09688">
                                            <p:txEl>
                                              <p:charRg st="5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build="p"/>
      <p:bldP spid="709686" grpId="0" build="p"/>
      <p:bldP spid="709687" grpId="0" build="p"/>
      <p:bldP spid="709688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62193B-D7D2-4667-8508-88E6C1240CA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1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zh-CN" altLang="en-US" dirty="0" smtClean="0">
                <a:cs typeface="+mj-cs"/>
              </a:rPr>
              <a:t>非循环移位指令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3288" y="2246313"/>
            <a:ext cx="4876800" cy="3505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逻辑左移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算术左移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逻辑右移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算术右移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E3C928-B9A1-444C-A474-6F72DEFC080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算术左移和逻辑左移</a:t>
            </a:r>
            <a:endParaRPr lang="zh-CN" altLang="en-US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6656387" cy="3744913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算术左移指令：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</a:t>
            </a: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SAL  OPRD，1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SAL  OPRD，CL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逻辑左移指令：          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SHL  OPRD，1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SHL  OPRD，CL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9878" name="AutoShape 6"/>
          <p:cNvSpPr/>
          <p:nvPr/>
        </p:nvSpPr>
        <p:spPr bwMode="auto">
          <a:xfrm>
            <a:off x="4859338" y="3068638"/>
            <a:ext cx="144462" cy="649287"/>
          </a:xfrm>
          <a:prstGeom prst="rightBrace">
            <a:avLst>
              <a:gd name="adj1" fmla="val 374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879" name="AutoShape 7"/>
          <p:cNvSpPr/>
          <p:nvPr/>
        </p:nvSpPr>
        <p:spPr bwMode="auto">
          <a:xfrm>
            <a:off x="4859338" y="5157788"/>
            <a:ext cx="215900" cy="792162"/>
          </a:xfrm>
          <a:prstGeom prst="rightBrace">
            <a:avLst>
              <a:gd name="adj1" fmla="val 30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075238" y="3144838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有符号数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5291138" y="5348288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无符号数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879" grpId="0" animBg="1"/>
      <p:bldP spid="79880" grpId="0"/>
      <p:bldP spid="79881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B80FD3-7F04-4350-8A41-4D9BC4A4E96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逻辑右移</a:t>
            </a:r>
            <a:endParaRPr lang="zh-CN" altLang="en-US" smtClean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33775" cy="3505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SHR  OPRD，1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SHR  OPRD，CL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2343150" y="4594225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1" name="Line 5"/>
          <p:cNvSpPr>
            <a:spLocks noChangeShapeType="1"/>
          </p:cNvSpPr>
          <p:nvPr/>
        </p:nvSpPr>
        <p:spPr bwMode="auto">
          <a:xfrm>
            <a:off x="3179763" y="4856163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2" name="Line 6"/>
          <p:cNvSpPr>
            <a:spLocks noChangeShapeType="1"/>
          </p:cNvSpPr>
          <p:nvPr/>
        </p:nvSpPr>
        <p:spPr bwMode="auto">
          <a:xfrm>
            <a:off x="5938838" y="4851400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3" name="Line 7"/>
          <p:cNvSpPr>
            <a:spLocks noChangeShapeType="1"/>
          </p:cNvSpPr>
          <p:nvPr/>
        </p:nvSpPr>
        <p:spPr bwMode="auto">
          <a:xfrm>
            <a:off x="1414463" y="4870450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971550" y="4548188"/>
            <a:ext cx="5334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anose="02020603050405020304" pitchFamily="18" charset="0"/>
              </a:rPr>
              <a:t>0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6915150" y="4594225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CF</a:t>
            </a:r>
            <a:endParaRPr kumimoji="1"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6" name="AutoShape 10"/>
          <p:cNvSpPr/>
          <p:nvPr/>
        </p:nvSpPr>
        <p:spPr bwMode="auto">
          <a:xfrm>
            <a:off x="4781550" y="2924175"/>
            <a:ext cx="150813" cy="838200"/>
          </a:xfrm>
          <a:prstGeom prst="rightBrace">
            <a:avLst>
              <a:gd name="adj1" fmla="val 463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0907" name="AutoShape 11"/>
          <p:cNvSpPr/>
          <p:nvPr/>
        </p:nvSpPr>
        <p:spPr bwMode="auto">
          <a:xfrm>
            <a:off x="5818188" y="2349500"/>
            <a:ext cx="1282700" cy="914400"/>
          </a:xfrm>
          <a:prstGeom prst="borderCallout1">
            <a:avLst>
              <a:gd name="adj1" fmla="val 108333"/>
              <a:gd name="adj2" fmla="val 92815"/>
              <a:gd name="adj3" fmla="val 109384"/>
              <a:gd name="adj4" fmla="val -54528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无符号数的右移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nimBg="1"/>
      <p:bldP spid="80901" grpId="0" animBg="1"/>
      <p:bldP spid="80902" grpId="0" animBg="1"/>
      <p:bldP spid="80903" grpId="0" animBg="1"/>
      <p:bldP spid="80904" grpId="0"/>
      <p:bldP spid="80905" grpId="0" animBg="1"/>
      <p:bldP spid="80906" grpId="0" animBg="1"/>
      <p:bldP spid="8090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逻辑右移例：</a:t>
            </a:r>
            <a:endParaRPr lang="en-US" altLang="zh-CN" smtClean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5905500" cy="19875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AL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68H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CL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SHR AL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CL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536950" y="3975100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630988" y="4235450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>
            <a:off x="2557463" y="4219575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2168525" y="397827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0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7607300" y="3535363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CF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3968750" y="4003675"/>
            <a:ext cx="1727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0 1 1 0 1 0 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7612063" y="3946525"/>
            <a:ext cx="703262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4832350" y="3535363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AL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5494338" y="4003675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5768975" y="4003675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7770813" y="4003675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3536950" y="4984750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3968750" y="5013325"/>
            <a:ext cx="230346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0 0 1 1 0 1 0 0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12" name="Text Box 20"/>
          <p:cNvSpPr txBox="1">
            <a:spLocks noChangeArrowheads="1"/>
          </p:cNvSpPr>
          <p:nvPr/>
        </p:nvSpPr>
        <p:spPr bwMode="auto">
          <a:xfrm>
            <a:off x="4832350" y="4581525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AL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3015" name="Line 23"/>
          <p:cNvSpPr>
            <a:spLocks noChangeShapeType="1"/>
          </p:cNvSpPr>
          <p:nvPr/>
        </p:nvSpPr>
        <p:spPr bwMode="auto">
          <a:xfrm>
            <a:off x="6632575" y="5229225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16" name="Text Box 24"/>
          <p:cNvSpPr txBox="1">
            <a:spLocks noChangeArrowheads="1"/>
          </p:cNvSpPr>
          <p:nvPr/>
        </p:nvSpPr>
        <p:spPr bwMode="auto">
          <a:xfrm>
            <a:off x="7608888" y="4529138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CF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3017" name="Rectangle 25"/>
          <p:cNvSpPr>
            <a:spLocks noChangeArrowheads="1"/>
          </p:cNvSpPr>
          <p:nvPr/>
        </p:nvSpPr>
        <p:spPr bwMode="auto">
          <a:xfrm>
            <a:off x="7613650" y="4940300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3018" name="Text Box 26"/>
          <p:cNvSpPr txBox="1">
            <a:spLocks noChangeArrowheads="1"/>
          </p:cNvSpPr>
          <p:nvPr/>
        </p:nvSpPr>
        <p:spPr bwMode="auto">
          <a:xfrm>
            <a:off x="7772400" y="4997450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19" name="Line 27"/>
          <p:cNvSpPr>
            <a:spLocks noChangeShapeType="1"/>
          </p:cNvSpPr>
          <p:nvPr/>
        </p:nvSpPr>
        <p:spPr bwMode="auto">
          <a:xfrm>
            <a:off x="2557463" y="5229225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3020" name="Text Box 28"/>
          <p:cNvSpPr txBox="1">
            <a:spLocks noChangeArrowheads="1"/>
          </p:cNvSpPr>
          <p:nvPr/>
        </p:nvSpPr>
        <p:spPr bwMode="auto">
          <a:xfrm>
            <a:off x="2168525" y="499586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0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13021" name="Rectangle 29"/>
          <p:cNvSpPr>
            <a:spLocks noChangeArrowheads="1"/>
          </p:cNvSpPr>
          <p:nvPr/>
        </p:nvSpPr>
        <p:spPr bwMode="auto">
          <a:xfrm>
            <a:off x="3492500" y="5991225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3022" name="Text Box 30"/>
          <p:cNvSpPr txBox="1">
            <a:spLocks noChangeArrowheads="1"/>
          </p:cNvSpPr>
          <p:nvPr/>
        </p:nvSpPr>
        <p:spPr bwMode="auto">
          <a:xfrm>
            <a:off x="3995738" y="6019800"/>
            <a:ext cx="23764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0 0 0 1 1 0 1 0 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23" name="Text Box 31"/>
          <p:cNvSpPr txBox="1">
            <a:spLocks noChangeArrowheads="1"/>
          </p:cNvSpPr>
          <p:nvPr/>
        </p:nvSpPr>
        <p:spPr bwMode="auto">
          <a:xfrm>
            <a:off x="4787900" y="5588000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AL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3025" name="Text Box 33"/>
          <p:cNvSpPr txBox="1">
            <a:spLocks noChangeArrowheads="1"/>
          </p:cNvSpPr>
          <p:nvPr/>
        </p:nvSpPr>
        <p:spPr bwMode="auto">
          <a:xfrm>
            <a:off x="7564438" y="5535613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CF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3026" name="Rectangle 34"/>
          <p:cNvSpPr>
            <a:spLocks noChangeArrowheads="1"/>
          </p:cNvSpPr>
          <p:nvPr/>
        </p:nvSpPr>
        <p:spPr bwMode="auto">
          <a:xfrm>
            <a:off x="7569200" y="5946775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3027" name="Text Box 35"/>
          <p:cNvSpPr txBox="1">
            <a:spLocks noChangeArrowheads="1"/>
          </p:cNvSpPr>
          <p:nvPr/>
        </p:nvSpPr>
        <p:spPr bwMode="auto">
          <a:xfrm>
            <a:off x="7727950" y="6003925"/>
            <a:ext cx="43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0 </a:t>
            </a:r>
            <a:endParaRPr lang="en-US" altLang="zh-CN" sz="2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827088" y="5048250"/>
            <a:ext cx="12969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移动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次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3031" name="Text Box 39"/>
          <p:cNvSpPr txBox="1">
            <a:spLocks noChangeArrowheads="1"/>
          </p:cNvSpPr>
          <p:nvPr/>
        </p:nvSpPr>
        <p:spPr bwMode="auto">
          <a:xfrm>
            <a:off x="1519238" y="6021388"/>
            <a:ext cx="12969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移动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次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2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8" grpId="0" animBg="1"/>
      <p:bldP spid="212999" grpId="0" animBg="1"/>
      <p:bldP spid="213000" grpId="0"/>
      <p:bldP spid="213001" grpId="0"/>
      <p:bldP spid="213002" grpId="0"/>
      <p:bldP spid="213003" grpId="0" animBg="1"/>
      <p:bldP spid="213004" grpId="0"/>
      <p:bldP spid="213005" grpId="0"/>
      <p:bldP spid="213006" grpId="0"/>
      <p:bldP spid="213007" grpId="0"/>
      <p:bldP spid="213010" grpId="0" animBg="1"/>
      <p:bldP spid="213011" grpId="0"/>
      <p:bldP spid="213012" grpId="0"/>
      <p:bldP spid="213015" grpId="0" animBg="1"/>
      <p:bldP spid="213016" grpId="0"/>
      <p:bldP spid="213017" grpId="0" animBg="1"/>
      <p:bldP spid="213018" grpId="0"/>
      <p:bldP spid="213019" grpId="0" animBg="1"/>
      <p:bldP spid="213020" grpId="0"/>
      <p:bldP spid="213021" grpId="0" animBg="1"/>
      <p:bldP spid="213022" grpId="0"/>
      <p:bldP spid="213023" grpId="0"/>
      <p:bldP spid="213025" grpId="0"/>
      <p:bldP spid="213026" grpId="0" animBg="1"/>
      <p:bldP spid="213027" grpId="0"/>
      <p:bldP spid="213030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64FF4F-95CB-461D-BB56-76D0B84E513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算术右移</a:t>
            </a:r>
            <a:endParaRPr lang="zh-CN" altLang="en-US" smtClean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875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SAR  OPRD，1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SAR  OPRD，CL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1924" name="AutoShape 4"/>
          <p:cNvSpPr/>
          <p:nvPr/>
        </p:nvSpPr>
        <p:spPr bwMode="auto">
          <a:xfrm>
            <a:off x="4932363" y="2924175"/>
            <a:ext cx="150812" cy="792163"/>
          </a:xfrm>
          <a:prstGeom prst="rightBrace">
            <a:avLst>
              <a:gd name="adj1" fmla="val 43772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25" name="AutoShape 5"/>
          <p:cNvSpPr/>
          <p:nvPr/>
        </p:nvSpPr>
        <p:spPr bwMode="auto">
          <a:xfrm>
            <a:off x="6227763" y="2370138"/>
            <a:ext cx="1368425" cy="914400"/>
          </a:xfrm>
          <a:prstGeom prst="borderCallout1">
            <a:avLst>
              <a:gd name="adj1" fmla="val 108333"/>
              <a:gd name="adj2" fmla="val 92815"/>
              <a:gd name="adj3" fmla="val 108333"/>
              <a:gd name="adj4" fmla="val -72319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有符号数的右移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462213" y="47117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298825" y="4973638"/>
            <a:ext cx="2058988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043613" y="496887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9" name="Line 9"/>
          <p:cNvSpPr>
            <a:spLocks noChangeShapeType="1"/>
          </p:cNvSpPr>
          <p:nvPr/>
        </p:nvSpPr>
        <p:spPr bwMode="auto">
          <a:xfrm>
            <a:off x="1547813" y="49879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6977063" y="4697413"/>
            <a:ext cx="685800" cy="5445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CF</a:t>
            </a:r>
            <a:endParaRPr kumimoji="1"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32" name="Line 12"/>
          <p:cNvSpPr>
            <a:spLocks noChangeShapeType="1"/>
          </p:cNvSpPr>
          <p:nvPr/>
        </p:nvSpPr>
        <p:spPr bwMode="auto">
          <a:xfrm>
            <a:off x="1547813" y="5016500"/>
            <a:ext cx="0" cy="914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>
            <a:off x="1547813" y="5930900"/>
            <a:ext cx="1219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2767013" y="52451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27" grpId="0" animBg="1"/>
      <p:bldP spid="81928" grpId="0" animBg="1"/>
      <p:bldP spid="81929" grpId="0" animBg="1"/>
      <p:bldP spid="81931" grpId="0" animBg="1"/>
      <p:bldP spid="81932" grpId="0" animBg="1"/>
      <p:bldP spid="81933" grpId="0" animBg="1"/>
      <p:bldP spid="81934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67054-9900-46D8-98D6-3A8D19835D4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非循环移位指令的应用</a:t>
            </a:r>
            <a:endParaRPr lang="zh-CN" altLang="en-US" smtClean="0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05038"/>
            <a:ext cx="7421562" cy="184308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左移可实现乘法运算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右移可实现除法运算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3348038" y="4581525"/>
            <a:ext cx="1800225" cy="720725"/>
            <a:chOff x="2109" y="2886"/>
            <a:chExt cx="1134" cy="454"/>
          </a:xfrm>
        </p:grpSpPr>
        <p:sp>
          <p:nvSpPr>
            <p:cNvPr id="29702" name="Rectangle 5"/>
            <p:cNvSpPr>
              <a:spLocks noChangeArrowheads="1"/>
            </p:cNvSpPr>
            <p:nvPr/>
          </p:nvSpPr>
          <p:spPr bwMode="auto">
            <a:xfrm>
              <a:off x="2109" y="2886"/>
              <a:ext cx="1134" cy="454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lnSpc>
                  <a:spcPct val="110000"/>
                </a:lnSpc>
                <a:spcBef>
                  <a:spcPct val="15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lang="zh-CN" altLang="en-US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2200" y="2977"/>
              <a:ext cx="1043" cy="250"/>
            </a:xfrm>
            <a:prstGeom prst="rect">
              <a:avLst/>
            </a:prstGeom>
            <a:noFill/>
            <a:ln w="25400" cap="sq">
              <a:noFill/>
              <a:miter lim="800000"/>
              <a:headEnd type="none" w="sm" len="sm"/>
              <a:tailEnd type="none" w="lg" len="lg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教材</a:t>
              </a:r>
              <a:r>
                <a:rPr lang="en-US" altLang="zh-CN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p127</a:t>
              </a:r>
              <a:r>
                <a:rPr lang="zh-CN" altLang="en-US" sz="20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宋体" panose="02010600030101010101" pitchFamily="2" charset="-122"/>
                </a:rPr>
                <a:t>例</a:t>
              </a:r>
              <a:endPara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B324A9-C0C0-4873-893E-732FF1F79CD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2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zh-CN" altLang="en-US" dirty="0" smtClean="0">
                <a:cs typeface="+mj-cs"/>
              </a:rPr>
              <a:t>循环移位指令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433638"/>
            <a:ext cx="4392613" cy="229076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不带进位位的循环移位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带进位位的循环移位</a:t>
            </a:r>
            <a:endParaRPr lang="zh-CN" altLang="en-US" sz="200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292725" y="2197100"/>
            <a:ext cx="21336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左移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ROL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右移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ROR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946650" y="3573463"/>
            <a:ext cx="20574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左移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RCL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右移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RCR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86022" name="AutoShape 6"/>
          <p:cNvSpPr/>
          <p:nvPr/>
        </p:nvSpPr>
        <p:spPr bwMode="auto">
          <a:xfrm>
            <a:off x="5076825" y="2339975"/>
            <a:ext cx="215900" cy="838200"/>
          </a:xfrm>
          <a:prstGeom prst="leftBrace">
            <a:avLst>
              <a:gd name="adj1" fmla="val 3235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23" name="AutoShape 7"/>
          <p:cNvSpPr/>
          <p:nvPr/>
        </p:nvSpPr>
        <p:spPr bwMode="auto">
          <a:xfrm>
            <a:off x="4716463" y="3703638"/>
            <a:ext cx="225425" cy="733425"/>
          </a:xfrm>
          <a:prstGeom prst="leftBrace">
            <a:avLst>
              <a:gd name="adj1" fmla="val 3096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39750" y="5516563"/>
            <a:ext cx="813593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指令格式、对操作数的要求与非循环移位指令相同</a:t>
            </a:r>
            <a:endParaRPr lang="zh-CN" altLang="en-US" sz="2800" b="1">
              <a:solidFill>
                <a:srgbClr val="A5002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  <p:bldP spid="86023" grpId="0" animBg="1"/>
      <p:bldP spid="860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1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88" y="570523"/>
            <a:ext cx="7772400" cy="10668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存储器操作数例</a:t>
            </a:r>
            <a:endParaRPr lang="zh-CN" altLang="en-US" sz="4800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9138"/>
            <a:ext cx="5462588" cy="1882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例： 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 AL，DS:[1200H]</a:t>
            </a:r>
            <a:endParaRPr lang="en-US" altLang="zh-CN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 AX，[1200H]</a:t>
            </a:r>
            <a:endParaRPr lang="zh-CN" altLang="en-US" dirty="0" smtClean="0">
              <a:latin typeface="+mj-lt"/>
            </a:endParaRPr>
          </a:p>
        </p:txBody>
      </p:sp>
      <p:graphicFrame>
        <p:nvGraphicFramePr>
          <p:cNvPr id="17480" name="Object 72"/>
          <p:cNvGraphicFramePr>
            <a:graphicFrameLocks noChangeAspect="1"/>
          </p:cNvGraphicFramePr>
          <p:nvPr/>
        </p:nvGraphicFramePr>
        <p:xfrm>
          <a:off x="7235825" y="534988"/>
          <a:ext cx="143986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6" name="剪辑" r:id="rId1" imgW="4603115" imgH="3651885" progId="">
                  <p:embed/>
                </p:oleObj>
              </mc:Choice>
              <mc:Fallback>
                <p:oleObj name="剪辑" r:id="rId1" imgW="4603115" imgH="3651885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34988"/>
                        <a:ext cx="1439863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6675438" y="34909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6675438" y="38719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6675438" y="48625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675438" y="524351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675438" y="2938463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8386763" y="2957513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8" name="Freeform 12"/>
          <p:cNvSpPr/>
          <p:nvPr/>
        </p:nvSpPr>
        <p:spPr bwMode="auto">
          <a:xfrm>
            <a:off x="6672263" y="285591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9" name="Freeform 13"/>
          <p:cNvSpPr/>
          <p:nvPr/>
        </p:nvSpPr>
        <p:spPr bwMode="auto">
          <a:xfrm>
            <a:off x="6654800" y="591343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153275" y="4814888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7153275" y="5195888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756275" y="4757738"/>
            <a:ext cx="10477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1200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419475" y="4541838"/>
            <a:ext cx="12969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偏移地址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638675" y="4795838"/>
            <a:ext cx="1117600" cy="161925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3267075" y="559593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01" name="Line 25"/>
          <p:cNvSpPr>
            <a:spLocks noChangeShapeType="1"/>
          </p:cNvSpPr>
          <p:nvPr/>
        </p:nvSpPr>
        <p:spPr bwMode="auto">
          <a:xfrm>
            <a:off x="3952875" y="55959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3305175" y="5630863"/>
            <a:ext cx="13335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AH     AL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 flipH="1">
            <a:off x="3571875" y="6372225"/>
            <a:ext cx="24034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 flipV="1">
            <a:off x="3571875" y="6053138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7229475" y="437673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611" name="Line 35"/>
          <p:cNvSpPr>
            <a:spLocks noChangeShapeType="1"/>
          </p:cNvSpPr>
          <p:nvPr/>
        </p:nvSpPr>
        <p:spPr bwMode="auto">
          <a:xfrm>
            <a:off x="4322763" y="5087938"/>
            <a:ext cx="2447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2" name="Line 36"/>
          <p:cNvSpPr>
            <a:spLocks noChangeShapeType="1"/>
          </p:cNvSpPr>
          <p:nvPr/>
        </p:nvSpPr>
        <p:spPr bwMode="auto">
          <a:xfrm>
            <a:off x="5978525" y="5448300"/>
            <a:ext cx="792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3" name="Line 37"/>
          <p:cNvSpPr>
            <a:spLocks noChangeShapeType="1"/>
          </p:cNvSpPr>
          <p:nvPr/>
        </p:nvSpPr>
        <p:spPr bwMode="auto">
          <a:xfrm>
            <a:off x="5976938" y="5446713"/>
            <a:ext cx="0" cy="935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4614" name="Line 38"/>
          <p:cNvSpPr>
            <a:spLocks noChangeShapeType="1"/>
          </p:cNvSpPr>
          <p:nvPr/>
        </p:nvSpPr>
        <p:spPr bwMode="auto">
          <a:xfrm>
            <a:off x="4322763" y="50879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" name="爆炸形 2 1"/>
          <p:cNvSpPr>
            <a:spLocks noChangeArrowheads="1"/>
          </p:cNvSpPr>
          <p:nvPr/>
        </p:nvSpPr>
        <p:spPr bwMode="auto">
          <a:xfrm>
            <a:off x="3305175" y="3490913"/>
            <a:ext cx="3068638" cy="962025"/>
          </a:xfrm>
          <a:prstGeom prst="irregularSeal2">
            <a:avLst/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r>
              <a:rPr lang="en-US" altLang="zh-CN" sz="2000" b="1"/>
              <a:t>AL=22H</a:t>
            </a:r>
            <a:endParaRPr lang="zh-CN" altLang="en-US" sz="2000" b="1"/>
          </a:p>
        </p:txBody>
      </p:sp>
      <p:sp>
        <p:nvSpPr>
          <p:cNvPr id="30" name="爆炸形 2 29"/>
          <p:cNvSpPr>
            <a:spLocks noChangeArrowheads="1"/>
          </p:cNvSpPr>
          <p:nvPr/>
        </p:nvSpPr>
        <p:spPr bwMode="auto">
          <a:xfrm>
            <a:off x="669925" y="3681413"/>
            <a:ext cx="3856038" cy="1300162"/>
          </a:xfrm>
          <a:prstGeom prst="irregularSeal2">
            <a:avLst/>
          </a:prstGeom>
          <a:solidFill>
            <a:schemeClr val="bg1"/>
          </a:solidFill>
          <a:ln w="22225" algn="ctr">
            <a:solidFill>
              <a:srgbClr val="C000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r>
              <a:rPr lang="en-US" altLang="zh-CN" sz="2000" b="1"/>
              <a:t>AX=1122H</a:t>
            </a:r>
            <a:endParaRPr lang="zh-CN" altLang="en-US" sz="20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9" dur="10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75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36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13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415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415" tmFilter="0, 0; 0.125,0.2665; 0.25,0.4; 0.375,0.465; 0.5,0.5;  0.625,0.535; 0.75,0.6; 0.875,0.7335; 1,1">
                                          <p:stCondLst>
                                            <p:cond delay="41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7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3" tmFilter="0, 0; 0.125,0.2665; 0.25,0.4; 0.375,0.465; 0.5,0.5;  0.625,0.535; 0.75,0.6; 0.875,0.7335; 1,1">
                                          <p:stCondLst>
                                            <p:cond delay="103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8" dur="16">
                                          <p:stCondLst>
                                            <p:cond delay="40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9" dur="104" decel="50000">
                                          <p:stCondLst>
                                            <p:cond delay="423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6">
                                          <p:stCondLst>
                                            <p:cond delay="82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1" dur="104" decel="50000">
                                          <p:stCondLst>
                                            <p:cond delay="83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16">
                                          <p:stCondLst>
                                            <p:cond delay="102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3" dur="104" decel="50000">
                                          <p:stCondLst>
                                            <p:cond delay="10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4" dur="16">
                                          <p:stCondLst>
                                            <p:cond delay="113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5" dur="104" decel="50000">
                                          <p:stCondLst>
                                            <p:cond delay="114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24582" grpId="0" animBg="1"/>
      <p:bldP spid="24583" grpId="0" animBg="1"/>
      <p:bldP spid="24584" grpId="0" animBg="1"/>
      <p:bldP spid="24585" grpId="0" animBg="1"/>
      <p:bldP spid="24586" grpId="0" animBg="1"/>
      <p:bldP spid="24587" grpId="0" animBg="1"/>
      <p:bldP spid="24588" grpId="0" animBg="1"/>
      <p:bldP spid="24589" grpId="0" animBg="1"/>
      <p:bldP spid="24590" grpId="0"/>
      <p:bldP spid="24591" grpId="0"/>
      <p:bldP spid="24592" grpId="0"/>
      <p:bldP spid="24593" grpId="0"/>
      <p:bldP spid="24594" grpId="0" animBg="1"/>
      <p:bldP spid="24600" grpId="0" animBg="1"/>
      <p:bldP spid="24601" grpId="0" animBg="1"/>
      <p:bldP spid="24607" grpId="0"/>
      <p:bldP spid="24608" grpId="0" animBg="1"/>
      <p:bldP spid="24609" grpId="0" animBg="1"/>
      <p:bldP spid="24610" grpId="0"/>
      <p:bldP spid="24611" grpId="0" animBg="1"/>
      <p:bldP spid="24612" grpId="0" animBg="1"/>
      <p:bldP spid="24613" grpId="0" animBg="1"/>
      <p:bldP spid="24614" grpId="0" animBg="1"/>
      <p:bldP spid="2" grpId="0" animBg="1"/>
      <p:bldP spid="2" grpId="1" animBg="1"/>
      <p:bldP spid="3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3A2A98-3594-46E6-871D-47DBB6D0869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不带进位位的循环移位</a:t>
            </a:r>
            <a:endParaRPr lang="zh-CN" altLang="en-US" smtClean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495550" y="4419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332163" y="46815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6091238" y="4676775"/>
            <a:ext cx="9858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581150" y="46958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7086600" y="4419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CF</a:t>
            </a:r>
            <a:endParaRPr kumimoji="1"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581150" y="4724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609725" y="542925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6505575" y="46767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1676400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CF</a:t>
            </a:r>
            <a:endParaRPr kumimoji="1"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2924175" y="350520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2924175" y="2819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 flipH="1">
            <a:off x="2362200" y="2786063"/>
            <a:ext cx="9794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20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10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10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20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10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0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10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animBg="1"/>
      <p:bldP spid="87047" grpId="0" animBg="1"/>
      <p:bldP spid="87048" grpId="0" animBg="1"/>
      <p:bldP spid="87049" grpId="0" animBg="1"/>
      <p:bldP spid="87050" grpId="0" animBg="1"/>
      <p:bldP spid="87051" grpId="0" animBg="1"/>
      <p:bldP spid="87052" grpId="0" animBg="1"/>
      <p:bldP spid="87053" grpId="0" animBg="1"/>
      <p:bldP spid="87057" grpId="0" animBg="1"/>
      <p:bldP spid="87058" grpId="0" animBg="1"/>
      <p:bldP spid="87059" grpId="0" animBg="1"/>
      <p:bldP spid="87060" grpId="0" animBg="1"/>
      <p:bldP spid="87061" grpId="0" animBg="1"/>
      <p:bldP spid="87062" grpId="0" animBg="1"/>
      <p:bldP spid="87063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781FA7-DC26-4B81-9496-8E8B0F6A0D7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带进位位的循环移位</a:t>
            </a:r>
            <a:endParaRPr lang="zh-CN" altLang="en-US" smtClean="0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905000" y="42672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2741613" y="45291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5500688" y="4524375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1066800" y="4543425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6386513" y="42672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CF</a:t>
            </a:r>
            <a:endParaRPr kumimoji="1"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066800" y="4543425"/>
            <a:ext cx="0" cy="723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V="1">
            <a:off x="1081088" y="5272088"/>
            <a:ext cx="6753225" cy="19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7848600" y="45243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795463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CF</a:t>
            </a:r>
            <a:endParaRPr kumimoji="1" lang="en-US" altLang="zh-CN" sz="28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1023938" y="3505200"/>
            <a:ext cx="67802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1033463" y="2790825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2503488" y="2786063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1023938" y="279082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7089775" y="4524375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10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0" grpId="0" animBg="1"/>
      <p:bldP spid="88071" grpId="0" animBg="1"/>
      <p:bldP spid="88072" grpId="0" animBg="1"/>
      <p:bldP spid="88073" grpId="0" animBg="1"/>
      <p:bldP spid="88074" grpId="0" animBg="1"/>
      <p:bldP spid="88075" grpId="0" animBg="1"/>
      <p:bldP spid="88076" grpId="0" animBg="1"/>
      <p:bldP spid="88077" grpId="0" animBg="1"/>
      <p:bldP spid="88078" grpId="0" animBg="1"/>
      <p:bldP spid="88079" grpId="0" animBg="1"/>
      <p:bldP spid="88080" grpId="0" animBg="1"/>
      <p:bldP spid="88081" grpId="0" animBg="1"/>
      <p:bldP spid="88082" grpId="0" animBg="1"/>
      <p:bldP spid="88083" grpId="0" animBg="1"/>
      <p:bldP spid="88085" grpId="0" animBg="1"/>
      <p:bldP spid="88086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C223EF-8F73-4CD6-8336-970DEB9B964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循环移位指令的应用</a:t>
            </a:r>
            <a:endParaRPr lang="zh-CN" alt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05038"/>
            <a:ext cx="7072313" cy="2997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用于对某些位状态的测试；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高位部分和低位部分的交换；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与非循环移位指令一起组成32位或更长字长数的移位。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5867400" y="2349500"/>
            <a:ext cx="1512888" cy="366713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Arial" panose="020B0604020202020204" pitchFamily="34" charset="0"/>
              </a:rPr>
              <a:t>P130</a:t>
            </a:r>
            <a:r>
              <a:rPr lang="zh-CN" altLang="en-US" b="1" dirty="0" smtClean="0">
                <a:latin typeface="Arial" panose="020B0604020202020204" pitchFamily="34" charset="0"/>
              </a:rPr>
              <a:t>例</a:t>
            </a:r>
            <a:r>
              <a:rPr lang="en-US" altLang="zh-CN" b="1" dirty="0">
                <a:latin typeface="Arial" panose="020B0604020202020204" pitchFamily="34" charset="0"/>
              </a:rPr>
              <a:t>3-34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3708400" y="4221163"/>
            <a:ext cx="1512888" cy="366712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latin typeface="Arial" panose="020B0604020202020204" pitchFamily="34" charset="0"/>
              </a:rPr>
              <a:t>P130</a:t>
            </a:r>
            <a:r>
              <a:rPr lang="zh-CN" altLang="en-US" b="1" dirty="0" smtClean="0">
                <a:latin typeface="Arial" panose="020B0604020202020204" pitchFamily="34" charset="0"/>
              </a:rPr>
              <a:t>例</a:t>
            </a:r>
            <a:r>
              <a:rPr lang="en-US" altLang="zh-CN" b="1" dirty="0">
                <a:latin typeface="Arial" panose="020B0604020202020204" pitchFamily="34" charset="0"/>
              </a:rPr>
              <a:t>3-35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9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9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nimBg="1"/>
      <p:bldP spid="8909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7C2B11-68A6-4DFD-8B1A-1CE30B307A4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程序功能</a:t>
            </a:r>
            <a:endParaRPr lang="zh-CN" altLang="en-US" smtClean="0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05212" cy="4148137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将1000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H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开始存放的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4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个压缩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BCD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码转换为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ASCII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码存放在3000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H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开始的单元中去。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440488" y="2871788"/>
            <a:ext cx="1371600" cy="2743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6440488" y="2185988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>
            <a:off x="7812088" y="2185988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6440488" y="2947988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7812088" y="2871788"/>
            <a:ext cx="0" cy="3429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>
            <a:off x="6440488" y="2871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6440488" y="3252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59" name="Line 11"/>
          <p:cNvSpPr>
            <a:spLocks noChangeShapeType="1"/>
          </p:cNvSpPr>
          <p:nvPr/>
        </p:nvSpPr>
        <p:spPr bwMode="auto">
          <a:xfrm>
            <a:off x="6440488" y="3633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>
            <a:off x="6440488" y="4014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>
            <a:off x="6440488" y="4395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2" name="Freeform 14"/>
          <p:cNvSpPr/>
          <p:nvPr/>
        </p:nvSpPr>
        <p:spPr bwMode="auto">
          <a:xfrm>
            <a:off x="6426200" y="2066925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3" name="Freeform 15"/>
          <p:cNvSpPr/>
          <p:nvPr/>
        </p:nvSpPr>
        <p:spPr bwMode="auto">
          <a:xfrm>
            <a:off x="6440488" y="6137275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6821488" y="2338388"/>
            <a:ext cx="685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821488" y="4395788"/>
            <a:ext cx="685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8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6821488" y="2795588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6821488" y="3224213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34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6835775" y="361950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56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6821488" y="398145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78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4870" name="Line 22"/>
          <p:cNvSpPr>
            <a:spLocks noChangeShapeType="1"/>
          </p:cNvSpPr>
          <p:nvPr/>
        </p:nvSpPr>
        <p:spPr bwMode="auto">
          <a:xfrm>
            <a:off x="6440488" y="49291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1" name="Line 23"/>
          <p:cNvSpPr>
            <a:spLocks noChangeShapeType="1"/>
          </p:cNvSpPr>
          <p:nvPr/>
        </p:nvSpPr>
        <p:spPr bwMode="auto">
          <a:xfrm>
            <a:off x="6440488" y="53101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6821488" y="5705475"/>
            <a:ext cx="6858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5387975" y="2843213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1000</a:t>
            </a:r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5373688" y="4852988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3000</a:t>
            </a:r>
            <a:r>
              <a:rPr kumimoji="1" lang="en-US" altLang="zh-CN" sz="2400" b="1"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/>
      <p:bldP spid="334853" grpId="0" animBg="1"/>
      <p:bldP spid="334854" grpId="0" animBg="1"/>
      <p:bldP spid="334855" grpId="0" animBg="1"/>
      <p:bldP spid="334856" grpId="0" animBg="1"/>
      <p:bldP spid="334857" grpId="0" animBg="1"/>
      <p:bldP spid="334858" grpId="0" animBg="1"/>
      <p:bldP spid="334859" grpId="0" animBg="1"/>
      <p:bldP spid="334860" grpId="0" animBg="1"/>
      <p:bldP spid="334861" grpId="0" animBg="1"/>
      <p:bldP spid="334862" grpId="0" animBg="1"/>
      <p:bldP spid="334863" grpId="0" animBg="1"/>
      <p:bldP spid="334864" grpId="0"/>
      <p:bldP spid="334865" grpId="0"/>
      <p:bldP spid="334866" grpId="0"/>
      <p:bldP spid="334867" grpId="0"/>
      <p:bldP spid="334868" grpId="0"/>
      <p:bldP spid="334869" grpId="0"/>
      <p:bldP spid="334870" grpId="0" animBg="1"/>
      <p:bldP spid="334871" grpId="0" animBg="1"/>
      <p:bldP spid="334872" grpId="0"/>
      <p:bldP spid="334873" grpId="0"/>
      <p:bldP spid="33487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3ADED8-C3DD-44ED-9690-E826F1B9A22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程序例</a:t>
            </a:r>
            <a:endParaRPr lang="zh-CN" altLang="en-US" smtClean="0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16113"/>
            <a:ext cx="3760787" cy="475297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3200" b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</a:t>
            </a: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MOV SI,1000H</a:t>
            </a:r>
            <a:endParaRPr lang="en-US" altLang="zh-CN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MOV DI,3000H</a:t>
            </a:r>
            <a:endParaRPr lang="en-US" altLang="zh-CN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MOV CX,4	</a:t>
            </a:r>
            <a:endParaRPr lang="zh-CN" altLang="en-US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Next：MOV AL,[SI]</a:t>
            </a:r>
            <a:endParaRPr lang="en-US" altLang="zh-CN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</a:t>
            </a:r>
            <a:r>
              <a:rPr lang="zh-CN" altLang="en-US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MOV BL,AL	</a:t>
            </a:r>
            <a:r>
              <a:rPr lang="zh-CN" altLang="en-US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</a:t>
            </a:r>
            <a:endParaRPr lang="zh-CN" altLang="en-US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</a:t>
            </a:r>
            <a:r>
              <a:rPr lang="en-US" altLang="zh-CN" sz="240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AND AL,0FH	</a:t>
            </a:r>
            <a:endParaRPr lang="en-US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OR AL,30H</a:t>
            </a:r>
            <a:endParaRPr lang="en-US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</a:t>
            </a:r>
            <a:r>
              <a:rPr lang="en-US" altLang="zh-CN" sz="240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MOV [DI],AL</a:t>
            </a:r>
            <a:endParaRPr lang="en-US" altLang="zh-CN" sz="240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INC DI</a:t>
            </a:r>
            <a:endParaRPr lang="en-US" altLang="zh-CN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MOV AL,BL</a:t>
            </a:r>
            <a:endParaRPr lang="zh-CN" altLang="en-US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716463" y="1985963"/>
            <a:ext cx="2895600" cy="4683125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PUSH CX</a:t>
            </a:r>
            <a:endParaRPr kumimoji="1"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CL,4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SHR  AL,CL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OR   AL,30H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MOV  [DI],AL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INC  DI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INC SI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POP CX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DEC CX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JNZ  Next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HLT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356100" y="1828800"/>
            <a:ext cx="0" cy="5029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1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3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BDE0BA-5092-4574-8DF9-D463C37852A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9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965950" cy="1462088"/>
          </a:xfrm>
        </p:spPr>
        <p:txBody>
          <a:bodyPr/>
          <a:lstStyle/>
          <a:p>
            <a:pPr algn="ctr" eaLnBrk="1" hangingPunct="1"/>
            <a:r>
              <a:rPr lang="zh-CN" altLang="en-US" sz="6000" b="1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四、串操作指令</a:t>
            </a:r>
            <a:endParaRPr lang="zh-CN" altLang="en-US" sz="6000" b="1" smtClean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串操作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2643182"/>
            <a:ext cx="7143800" cy="785818"/>
          </a:xfrm>
          <a:solidFill>
            <a:schemeClr val="accent1">
              <a:lumMod val="20000"/>
              <a:lumOff val="80000"/>
            </a:schemeClr>
          </a:solidFill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08000" bIns="108000" anchor="ctr"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实现两个字符串或数据块的操作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7136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75F6A6-CFF6-4014-9771-6E0F2A6C0F6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214414" y="4000504"/>
            <a:ext cx="7215238" cy="785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08000" bIns="108000" anchor="ctr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zh-CN" altLang="en-US" sz="2800" b="1" kern="0" dirty="0">
                <a:latin typeface="华文中宋" panose="02010600040101010101" pitchFamily="2" charset="-122"/>
                <a:ea typeface="华文中宋" panose="02010600040101010101" pitchFamily="2" charset="-122"/>
              </a:rPr>
              <a:t>源操作数称为源串，目标操作数称为目标串</a:t>
            </a:r>
            <a:endParaRPr lang="en-US" altLang="zh-CN" sz="2800" b="1" kern="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71273-B198-4689-A67D-19B123BCC7E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串操作指令要求</a:t>
            </a:r>
            <a:endParaRPr lang="zh-CN" altLang="en-US" smtClean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44688"/>
            <a:ext cx="7488238" cy="47244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目标操作数必须在附加段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ES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，源操作数默认在数据段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（允许段重设）。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源串和目标串指针分别为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SI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DI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串长度值必须由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CX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给出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需要设置数据的操作方向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确定</a:t>
            </a: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DF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的状态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串操作指令前可以加重复前缀。使用时应注意：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传送类指令前加无条件重复前缀</a:t>
            </a:r>
            <a:endParaRPr lang="zh-CN" altLang="en-US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串比较类指令前加条件重复前缀，但前缀不影响</a:t>
            </a: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ZF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状态</a:t>
            </a:r>
            <a:endParaRPr lang="zh-CN" altLang="en-US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28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8" y="954088"/>
            <a:ext cx="8001000" cy="552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467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76250" y="279400"/>
            <a:ext cx="8229600" cy="67468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串操作指令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09" name="AutoShape 2"/>
          <p:cNvSpPr>
            <a:spLocks noChangeArrowheads="1"/>
          </p:cNvSpPr>
          <p:nvPr/>
        </p:nvSpPr>
        <p:spPr bwMode="auto">
          <a:xfrm>
            <a:off x="4424363" y="5586413"/>
            <a:ext cx="3124200" cy="8382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10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709613"/>
            <a:ext cx="6953250" cy="966787"/>
          </a:xfrm>
        </p:spPr>
        <p:txBody>
          <a:bodyPr/>
          <a:lstStyle/>
          <a:p>
            <a:pPr eaLnBrk="1" hangingPunct="1"/>
            <a:r>
              <a:rPr lang="zh-CN" altLang="en-US" smtClean="0"/>
              <a:t>串操作指令流程</a:t>
            </a:r>
            <a:endParaRPr lang="en-US" altLang="zh-CN" sz="3200" smtClean="0">
              <a:solidFill>
                <a:schemeClr val="tx1"/>
              </a:solidFill>
            </a:endParaRPr>
          </a:p>
        </p:txBody>
      </p:sp>
      <p:sp>
        <p:nvSpPr>
          <p:cNvPr id="273411" name="Rectangle 4"/>
          <p:cNvSpPr>
            <a:spLocks noChangeArrowheads="1"/>
          </p:cNvSpPr>
          <p:nvPr/>
        </p:nvSpPr>
        <p:spPr bwMode="auto">
          <a:xfrm>
            <a:off x="1071563" y="2170113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12" name="Rectangle 5"/>
          <p:cNvSpPr>
            <a:spLocks noChangeArrowheads="1"/>
          </p:cNvSpPr>
          <p:nvPr/>
        </p:nvSpPr>
        <p:spPr bwMode="auto">
          <a:xfrm>
            <a:off x="1071563" y="3313113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13" name="Text Box 6"/>
          <p:cNvSpPr txBox="1">
            <a:spLocks noChangeArrowheads="1"/>
          </p:cNvSpPr>
          <p:nvPr/>
        </p:nvSpPr>
        <p:spPr bwMode="auto">
          <a:xfrm>
            <a:off x="1371600" y="2236788"/>
            <a:ext cx="16922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取源串地址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14" name="Text Box 7"/>
          <p:cNvSpPr txBox="1">
            <a:spLocks noChangeArrowheads="1"/>
          </p:cNvSpPr>
          <p:nvPr/>
        </p:nvSpPr>
        <p:spPr bwMode="auto">
          <a:xfrm>
            <a:off x="1192213" y="3379788"/>
            <a:ext cx="18399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取目标串地址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15" name="Rectangle 8"/>
          <p:cNvSpPr>
            <a:spLocks noChangeArrowheads="1"/>
          </p:cNvSpPr>
          <p:nvPr/>
        </p:nvSpPr>
        <p:spPr bwMode="auto">
          <a:xfrm>
            <a:off x="1071563" y="4456113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16" name="Text Box 9"/>
          <p:cNvSpPr txBox="1">
            <a:spLocks noChangeArrowheads="1"/>
          </p:cNvSpPr>
          <p:nvPr/>
        </p:nvSpPr>
        <p:spPr bwMode="auto">
          <a:xfrm>
            <a:off x="1376363" y="4522788"/>
            <a:ext cx="14001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设串长度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17" name="Rectangle 10"/>
          <p:cNvSpPr>
            <a:spLocks noChangeArrowheads="1"/>
          </p:cNvSpPr>
          <p:nvPr/>
        </p:nvSpPr>
        <p:spPr bwMode="auto">
          <a:xfrm>
            <a:off x="4652963" y="238601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18" name="Text Box 11"/>
          <p:cNvSpPr txBox="1">
            <a:spLocks noChangeArrowheads="1"/>
          </p:cNvSpPr>
          <p:nvPr/>
        </p:nvSpPr>
        <p:spPr bwMode="auto">
          <a:xfrm>
            <a:off x="4664075" y="2486025"/>
            <a:ext cx="2743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完成一个字节或字操作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19" name="Rectangle 12"/>
          <p:cNvSpPr>
            <a:spLocks noChangeArrowheads="1"/>
          </p:cNvSpPr>
          <p:nvPr/>
        </p:nvSpPr>
        <p:spPr bwMode="auto">
          <a:xfrm>
            <a:off x="4652963" y="345281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20" name="Text Box 13"/>
          <p:cNvSpPr txBox="1">
            <a:spLocks noChangeArrowheads="1"/>
          </p:cNvSpPr>
          <p:nvPr/>
        </p:nvSpPr>
        <p:spPr bwMode="auto">
          <a:xfrm>
            <a:off x="5029200" y="3529013"/>
            <a:ext cx="19240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修改地址指针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21" name="Rectangle 14"/>
          <p:cNvSpPr>
            <a:spLocks noChangeArrowheads="1"/>
          </p:cNvSpPr>
          <p:nvPr/>
        </p:nvSpPr>
        <p:spPr bwMode="auto">
          <a:xfrm>
            <a:off x="4652963" y="4519613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22" name="Text Box 15"/>
          <p:cNvSpPr txBox="1">
            <a:spLocks noChangeArrowheads="1"/>
          </p:cNvSpPr>
          <p:nvPr/>
        </p:nvSpPr>
        <p:spPr bwMode="auto">
          <a:xfrm>
            <a:off x="5029200" y="4595813"/>
            <a:ext cx="19240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修改串长度值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23" name="Text Box 16"/>
          <p:cNvSpPr txBox="1">
            <a:spLocks noChangeArrowheads="1"/>
          </p:cNvSpPr>
          <p:nvPr/>
        </p:nvSpPr>
        <p:spPr bwMode="auto">
          <a:xfrm>
            <a:off x="5219700" y="5786438"/>
            <a:ext cx="19050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传送完否？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24" name="Line 17"/>
          <p:cNvSpPr>
            <a:spLocks noChangeShapeType="1"/>
          </p:cNvSpPr>
          <p:nvPr/>
        </p:nvSpPr>
        <p:spPr bwMode="auto">
          <a:xfrm>
            <a:off x="5948363" y="192881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25" name="Line 18"/>
          <p:cNvSpPr>
            <a:spLocks noChangeShapeType="1"/>
          </p:cNvSpPr>
          <p:nvPr/>
        </p:nvSpPr>
        <p:spPr bwMode="auto">
          <a:xfrm>
            <a:off x="5948363" y="299561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26" name="Line 19"/>
          <p:cNvSpPr>
            <a:spLocks noChangeShapeType="1"/>
          </p:cNvSpPr>
          <p:nvPr/>
        </p:nvSpPr>
        <p:spPr bwMode="auto">
          <a:xfrm>
            <a:off x="5948363" y="406241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27" name="Line 20"/>
          <p:cNvSpPr>
            <a:spLocks noChangeShapeType="1"/>
          </p:cNvSpPr>
          <p:nvPr/>
        </p:nvSpPr>
        <p:spPr bwMode="auto">
          <a:xfrm>
            <a:off x="5948363" y="512921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28" name="Line 21"/>
          <p:cNvSpPr>
            <a:spLocks noChangeShapeType="1"/>
          </p:cNvSpPr>
          <p:nvPr/>
        </p:nvSpPr>
        <p:spPr bwMode="auto">
          <a:xfrm flipH="1">
            <a:off x="5983288" y="6424613"/>
            <a:ext cx="0" cy="3587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29" name="Line 22"/>
          <p:cNvSpPr>
            <a:spLocks noChangeShapeType="1"/>
          </p:cNvSpPr>
          <p:nvPr/>
        </p:nvSpPr>
        <p:spPr bwMode="auto">
          <a:xfrm>
            <a:off x="7548563" y="6015038"/>
            <a:ext cx="7302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0" name="Line 23"/>
          <p:cNvSpPr>
            <a:spLocks noChangeShapeType="1"/>
          </p:cNvSpPr>
          <p:nvPr/>
        </p:nvSpPr>
        <p:spPr bwMode="auto">
          <a:xfrm flipV="1">
            <a:off x="8310563" y="1928813"/>
            <a:ext cx="0" cy="40735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1" name="Line 24"/>
          <p:cNvSpPr>
            <a:spLocks noChangeShapeType="1"/>
          </p:cNvSpPr>
          <p:nvPr/>
        </p:nvSpPr>
        <p:spPr bwMode="auto">
          <a:xfrm flipH="1">
            <a:off x="5948363" y="1928813"/>
            <a:ext cx="2368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2" name="Line 25"/>
          <p:cNvSpPr>
            <a:spLocks noChangeShapeType="1"/>
          </p:cNvSpPr>
          <p:nvPr/>
        </p:nvSpPr>
        <p:spPr bwMode="auto">
          <a:xfrm>
            <a:off x="2138363" y="27797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3" name="Line 26"/>
          <p:cNvSpPr>
            <a:spLocks noChangeShapeType="1"/>
          </p:cNvSpPr>
          <p:nvPr/>
        </p:nvSpPr>
        <p:spPr bwMode="auto">
          <a:xfrm>
            <a:off x="2138363" y="39227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4" name="Line 27"/>
          <p:cNvSpPr>
            <a:spLocks noChangeShapeType="1"/>
          </p:cNvSpPr>
          <p:nvPr/>
        </p:nvSpPr>
        <p:spPr bwMode="auto">
          <a:xfrm>
            <a:off x="2128838" y="6234113"/>
            <a:ext cx="0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5" name="Line 28"/>
          <p:cNvSpPr>
            <a:spLocks noChangeShapeType="1"/>
          </p:cNvSpPr>
          <p:nvPr/>
        </p:nvSpPr>
        <p:spPr bwMode="auto">
          <a:xfrm>
            <a:off x="2138363" y="6450013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6" name="Line 29"/>
          <p:cNvSpPr>
            <a:spLocks noChangeShapeType="1"/>
          </p:cNvSpPr>
          <p:nvPr/>
        </p:nvSpPr>
        <p:spPr bwMode="auto">
          <a:xfrm flipV="1">
            <a:off x="3735388" y="1941513"/>
            <a:ext cx="0" cy="4508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3437" name="Line 30"/>
          <p:cNvSpPr>
            <a:spLocks noChangeShapeType="1"/>
          </p:cNvSpPr>
          <p:nvPr/>
        </p:nvSpPr>
        <p:spPr bwMode="auto">
          <a:xfrm>
            <a:off x="3738563" y="1941513"/>
            <a:ext cx="2209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4271963" y="1852613"/>
            <a:ext cx="4267200" cy="46688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39" name="Text Box 32"/>
          <p:cNvSpPr txBox="1">
            <a:spLocks noChangeArrowheads="1"/>
          </p:cNvSpPr>
          <p:nvPr/>
        </p:nvSpPr>
        <p:spPr bwMode="auto">
          <a:xfrm>
            <a:off x="7672388" y="5586413"/>
            <a:ext cx="431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273440" name="Text Box 33"/>
          <p:cNvSpPr txBox="1">
            <a:spLocks noChangeArrowheads="1"/>
          </p:cNvSpPr>
          <p:nvPr/>
        </p:nvSpPr>
        <p:spPr bwMode="auto">
          <a:xfrm>
            <a:off x="5429250" y="6334125"/>
            <a:ext cx="431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Y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273441" name="Rectangle 34"/>
          <p:cNvSpPr>
            <a:spLocks noChangeArrowheads="1"/>
          </p:cNvSpPr>
          <p:nvPr/>
        </p:nvSpPr>
        <p:spPr bwMode="auto">
          <a:xfrm>
            <a:off x="1120775" y="5624513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3442" name="Text Box 35"/>
          <p:cNvSpPr txBox="1">
            <a:spLocks noChangeArrowheads="1"/>
          </p:cNvSpPr>
          <p:nvPr/>
        </p:nvSpPr>
        <p:spPr bwMode="auto">
          <a:xfrm>
            <a:off x="1425575" y="5691188"/>
            <a:ext cx="16383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设操作方向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3443" name="Line 36"/>
          <p:cNvSpPr>
            <a:spLocks noChangeShapeType="1"/>
          </p:cNvSpPr>
          <p:nvPr/>
        </p:nvSpPr>
        <p:spPr bwMode="auto">
          <a:xfrm>
            <a:off x="2128838" y="5081588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矩形标注 1"/>
          <p:cNvSpPr/>
          <p:nvPr/>
        </p:nvSpPr>
        <p:spPr bwMode="auto">
          <a:xfrm>
            <a:off x="7246938" y="404813"/>
            <a:ext cx="1714500" cy="1230312"/>
          </a:xfrm>
          <a:prstGeom prst="wedgeRectCallout">
            <a:avLst>
              <a:gd name="adj1" fmla="val -45604"/>
              <a:gd name="adj2" fmla="val 85726"/>
            </a:avLst>
          </a:prstGeom>
          <a:solidFill>
            <a:schemeClr val="bg1"/>
          </a:solidFill>
          <a:ln w="25400" cap="sq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/>
          <a:lstStyle/>
          <a:p>
            <a:pPr>
              <a:defRPr/>
            </a:pPr>
            <a:r>
              <a:rPr lang="zh-CN" altLang="en-US" b="1" dirty="0">
                <a:ea typeface="宋体" panose="02010600030101010101" pitchFamily="2" charset="-122"/>
              </a:rPr>
              <a:t>虚线框内部分可由</a:t>
            </a:r>
            <a:r>
              <a:rPr lang="en-US" altLang="zh-CN" b="1" dirty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ea typeface="宋体" panose="02010600030101010101" pitchFamily="2" charset="-122"/>
              </a:rPr>
              <a:t>条带重复前缀的串操作指令实现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47" grpId="0" animBg="1"/>
      <p:bldP spid="214047" grpId="1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539750" y="69850"/>
            <a:ext cx="7793038" cy="838200"/>
          </a:xfrm>
        </p:spPr>
        <p:txBody>
          <a:bodyPr/>
          <a:lstStyle/>
          <a:p>
            <a:r>
              <a:rPr lang="zh-CN" altLang="en-US" sz="3600" smtClean="0"/>
              <a:t>三种类型操作数的比较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1125538"/>
            <a:ext cx="7704137" cy="5472112"/>
          </a:xfrm>
        </p:spPr>
        <p:txBody>
          <a:bodyPr/>
          <a:lstStyle/>
          <a:p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立即数：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由指令直接给出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无地址含义，只表示运算的数据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立即数不能作为目标操作数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寄存器操作数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表示运算的数据存放在寄存器中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多数情况下，寄存器操作数指通用寄存器</a:t>
            </a:r>
            <a:endParaRPr lang="zh-CN" altLang="en-US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在三类操作数中所需运行时间最短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存储器操作数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表示运算的数据存放在内存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数据所在单元的地址是指令中“</a:t>
            </a: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[ ]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”里的值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3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在三类操作数中所需运行时间最长。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301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87500-CB5E-4AE1-80B6-3E862E8B672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140974-657B-4633-AA1B-07C22938C899}" type="slidenum">
              <a:rPr lang="zh-CN" altLang="en-US"/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1. </a:t>
            </a:r>
            <a:r>
              <a:rPr lang="zh-CN" altLang="en-US" smtClean="0"/>
              <a:t>串传送指令</a:t>
            </a:r>
            <a:endParaRPr lang="zh-CN" alt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mtClean="0"/>
              <a:t>格式：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MOVS    OPRD1，OPRD2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MOVSB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MOVSW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串传送指令常与无条件重复前缀连用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00E308-0A40-49B0-B391-F519AA20A694}" type="slidenum">
              <a:rPr lang="zh-CN" altLang="en-US"/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串传送指令</a:t>
            </a:r>
            <a:endParaRPr lang="zh-CN" altLang="en-US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845300" cy="3276600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Aft>
                <a:spcPct val="20000"/>
              </a:spcAft>
            </a:pPr>
            <a:r>
              <a:rPr lang="zh-CN" altLang="en-US" smtClean="0"/>
              <a:t>对比用</a:t>
            </a:r>
            <a:r>
              <a:rPr lang="en-US" altLang="zh-CN" smtClean="0"/>
              <a:t>MOV</a:t>
            </a:r>
            <a:r>
              <a:rPr lang="zh-CN" altLang="en-US" smtClean="0"/>
              <a:t>指令和</a:t>
            </a:r>
            <a:r>
              <a:rPr lang="en-US" altLang="zh-CN" smtClean="0"/>
              <a:t>MOVS</a:t>
            </a:r>
            <a:r>
              <a:rPr lang="zh-CN" altLang="en-US" smtClean="0"/>
              <a:t>指令实现将</a:t>
            </a:r>
            <a:r>
              <a:rPr lang="en-US" altLang="zh-CN" smtClean="0"/>
              <a:t>20</a:t>
            </a:r>
            <a:r>
              <a:rPr lang="zh-CN" altLang="en-US" smtClean="0"/>
              <a:t>0个字节数据从内存的一个区域送到另一个区域的程序段。</a:t>
            </a:r>
            <a:endParaRPr lang="zh-CN" altLang="en-US" smtClean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57563" y="4214813"/>
            <a:ext cx="1512887" cy="366712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 dirty="0" smtClean="0"/>
              <a:t>P110</a:t>
            </a:r>
            <a:r>
              <a:rPr lang="zh-CN" altLang="en-US" b="1" dirty="0" smtClean="0"/>
              <a:t>例</a:t>
            </a:r>
            <a:r>
              <a:rPr lang="en-US" altLang="zh-CN" b="1" dirty="0"/>
              <a:t>3-12</a:t>
            </a:r>
            <a:endParaRPr lang="en-US" altLang="zh-CN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C4E14F-0F3B-4D63-AFE0-DBF5A06264AA}" type="slidenum">
              <a:rPr lang="zh-CN" altLang="en-US"/>
            </a:fld>
            <a:endParaRPr lang="en-US" altLang="zh-CN"/>
          </a:p>
        </p:txBody>
      </p:sp>
      <p:sp>
        <p:nvSpPr>
          <p:cNvPr id="4505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串传送指令例</a:t>
            </a:r>
            <a:endParaRPr lang="zh-CN" altLang="en-US" smtClean="0"/>
          </a:p>
        </p:txBody>
      </p:sp>
      <p:sp>
        <p:nvSpPr>
          <p:cNvPr id="1013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340600" cy="4114800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u="sng" smtClean="0"/>
              <a:t>用串传送指令实现</a:t>
            </a:r>
            <a:r>
              <a:rPr lang="en-US" altLang="zh-CN" u="sng" smtClean="0"/>
              <a:t>20</a:t>
            </a:r>
            <a:r>
              <a:rPr lang="zh-CN" altLang="en-US" u="sng" smtClean="0"/>
              <a:t>0个字节数据的传送：</a:t>
            </a:r>
            <a:endParaRPr lang="zh-CN" altLang="en-US" u="sng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  LEA  SI，MEM1</a:t>
            </a:r>
            <a:endParaRPr lang="en-US" altLang="zh-CN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  LEA  DI，MEM2</a:t>
            </a:r>
            <a:endParaRPr lang="en-US" altLang="zh-CN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  MOV  CX，200</a:t>
            </a:r>
            <a:endParaRPr lang="en-US" altLang="zh-CN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  CLD</a:t>
            </a:r>
            <a:endParaRPr lang="en-US" altLang="zh-CN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  REP  MOVSB</a:t>
            </a:r>
            <a:endParaRPr lang="en-US" altLang="zh-CN" smtClean="0"/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mtClean="0"/>
              <a:t>            HLT</a:t>
            </a:r>
            <a:endParaRPr lang="en-US" altLang="zh-CN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3A68A1-1012-49DF-8BDF-6FB180AC428F}" type="slidenum">
              <a:rPr lang="zh-CN" altLang="en-US"/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2. </a:t>
            </a:r>
            <a:r>
              <a:rPr lang="zh-CN" altLang="en-US" smtClean="0"/>
              <a:t>串比较指令</a:t>
            </a:r>
            <a:endParaRPr lang="zh-CN" altLang="en-US" smtClean="0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704138" cy="4464050"/>
          </a:xfrm>
        </p:spPr>
        <p:txBody>
          <a:bodyPr/>
          <a:lstStyle/>
          <a:p>
            <a:pPr eaLnBrk="1" hangingPunct="1">
              <a:spcAft>
                <a:spcPct val="15000"/>
              </a:spcAft>
            </a:pPr>
            <a:r>
              <a:rPr lang="zh-CN" altLang="en-US" smtClean="0"/>
              <a:t>格式：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CMPS    OPRD1，OPRD2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CMPSB</a:t>
            </a:r>
            <a:endParaRPr lang="en-US" altLang="zh-CN" smtClean="0"/>
          </a:p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en-US" altLang="zh-CN" smtClean="0"/>
              <a:t>    CMPSW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串比较指令常与条件重复前缀连用，指令的执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行不改变操作数，仅影响标志位。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mtClean="0">
                <a:solidFill>
                  <a:srgbClr val="FF0000"/>
                </a:solidFill>
              </a:rPr>
              <a:t>前缀的操作对标志位不影响</a:t>
            </a:r>
            <a:endParaRPr lang="zh-CN" altLang="en-US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5C22AE-0AEE-4DEA-B803-417046E7704C}" type="slidenum">
              <a:rPr lang="zh-CN" altLang="en-US"/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串比较指令例</a:t>
            </a:r>
            <a:endParaRPr lang="zh-CN" altLang="en-US" smtClean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772400" cy="6905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u="sng" smtClean="0"/>
              <a:t>测试200个字节数据是否传送正确：</a:t>
            </a:r>
            <a:endParaRPr lang="en-US" altLang="zh-CN" u="sng" smtClean="0"/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914400" y="2938463"/>
            <a:ext cx="350520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LEA  SI，MEM1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LEA  DI，MEM2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MOV  CX，200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CLD 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REPE   CMPSB 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 i="1">
                <a:solidFill>
                  <a:srgbClr val="FF6600"/>
                </a:solidFill>
              </a:rPr>
              <a:t>TEST  CX，00FFH</a:t>
            </a:r>
            <a:endParaRPr kumimoji="1" lang="en-US" altLang="zh-CN" sz="2800" b="1" i="1">
              <a:solidFill>
                <a:srgbClr val="FF6600"/>
              </a:solidFill>
            </a:endParaRP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427538" y="2997200"/>
            <a:ext cx="396240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             JZ  STOP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             DEC  SI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             MOV  AL，[SI]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             MOV  BX，SI</a:t>
            </a:r>
            <a:endParaRPr kumimoji="1" lang="en-US" altLang="zh-CN" sz="2800" b="1"/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z="2800" b="1"/>
              <a:t>STOP：HLT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4356100" y="2590800"/>
            <a:ext cx="0" cy="4114800"/>
          </a:xfrm>
          <a:prstGeom prst="line">
            <a:avLst/>
          </a:prstGeom>
          <a:noFill/>
          <a:ln w="25400">
            <a:solidFill>
              <a:srgbClr val="339966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4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autoUpdateAnimBg="0" build="p"/>
      <p:bldP spid="103428" grpId="0" autoUpdateAnimBg="0" build="p"/>
      <p:bldP spid="103429" grpId="0" autoUpdateAnimBg="0" build="p"/>
      <p:bldP spid="10343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2EAFA-EF51-4D25-836F-6A1AB4C34C82}" type="slidenum">
              <a:rPr lang="zh-CN" altLang="en-US"/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3. </a:t>
            </a:r>
            <a:r>
              <a:rPr lang="zh-CN" altLang="en-US" smtClean="0"/>
              <a:t>串扫描指令</a:t>
            </a:r>
            <a:endParaRPr lang="zh-CN" altLang="en-US" smtClean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zh-CN" altLang="en-US" smtClean="0"/>
              <a:t>格式：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SCAS    OPRD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SCASB</a:t>
            </a:r>
            <a:endParaRPr lang="en-US" altLang="zh-CN" smtClean="0"/>
          </a:p>
          <a:p>
            <a:pPr eaLnBrk="1" hangingPunct="1"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en-US" altLang="zh-CN" smtClean="0"/>
              <a:t>    SCASW</a:t>
            </a:r>
            <a:endParaRPr lang="en-US" altLang="zh-CN" smtClean="0"/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</a:rPr>
              <a:t>执行与</a:t>
            </a:r>
            <a:r>
              <a:rPr lang="en-US" altLang="zh-CN" smtClean="0">
                <a:solidFill>
                  <a:srgbClr val="FF0000"/>
                </a:solidFill>
              </a:rPr>
              <a:t>CMPS</a:t>
            </a:r>
            <a:r>
              <a:rPr lang="zh-CN" altLang="en-US" smtClean="0">
                <a:solidFill>
                  <a:srgbClr val="FF0000"/>
                </a:solidFill>
              </a:rPr>
              <a:t>指令相似的操作，只是这里的源</a:t>
            </a:r>
            <a:endParaRPr lang="zh-CN" altLang="en-US" smtClean="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操作数是</a:t>
            </a:r>
            <a:r>
              <a:rPr lang="en-US" altLang="zh-CN" smtClean="0">
                <a:solidFill>
                  <a:srgbClr val="FF0000"/>
                </a:solidFill>
              </a:rPr>
              <a:t>AX</a:t>
            </a:r>
            <a:r>
              <a:rPr lang="zh-CN" altLang="en-US" smtClean="0">
                <a:solidFill>
                  <a:srgbClr val="FF0000"/>
                </a:solidFill>
              </a:rPr>
              <a:t>或</a:t>
            </a:r>
            <a:r>
              <a:rPr lang="en-US" altLang="zh-CN" smtClean="0">
                <a:solidFill>
                  <a:srgbClr val="FF0000"/>
                </a:solidFill>
              </a:rPr>
              <a:t>AL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4787900" y="1773238"/>
            <a:ext cx="1295400" cy="838200"/>
          </a:xfrm>
          <a:prstGeom prst="wedgeRoundRectCallout">
            <a:avLst>
              <a:gd name="adj1" fmla="val -102574"/>
              <a:gd name="adj2" fmla="val 58144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目   标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操作数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8BCE3E-3BFC-4134-A67C-E46A1D3F4270}" type="slidenum">
              <a:rPr lang="zh-CN" altLang="en-US"/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串扫描指令的应用</a:t>
            </a:r>
            <a:endParaRPr lang="en-US" altLang="zh-CN" smtClean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205038"/>
            <a:ext cx="7391400" cy="1981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/>
              <a:t>常用于在指定存储区域中寻找某个关键字。</a:t>
            </a:r>
            <a:endParaRPr lang="zh-CN" altLang="en-US" smtClean="0"/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6443663" y="5876925"/>
            <a:ext cx="1727200" cy="369888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/>
              <a:t> 教材</a:t>
            </a:r>
            <a:r>
              <a:rPr lang="en-US" altLang="zh-CN" b="1" dirty="0" smtClean="0"/>
              <a:t>p133</a:t>
            </a:r>
            <a:r>
              <a:rPr lang="zh-CN" altLang="en-US" b="1" dirty="0" smtClean="0"/>
              <a:t>例</a:t>
            </a:r>
            <a:endParaRPr lang="zh-CN" altLang="en-US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1D94B-70AA-400F-BDB5-AA7A374A222D}" type="slidenum">
              <a:rPr lang="zh-CN" altLang="en-US"/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4. </a:t>
            </a:r>
            <a:r>
              <a:rPr lang="zh-CN" altLang="en-US" smtClean="0"/>
              <a:t>串装入指令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118100" cy="4364037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 smtClean="0"/>
              <a:t>格式：</a:t>
            </a:r>
            <a:endParaRPr lang="zh-CN" altLang="en-US" dirty="0" smtClean="0"/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dirty="0" smtClean="0"/>
              <a:t>    </a:t>
            </a:r>
            <a:r>
              <a:rPr lang="en-US" altLang="zh-CN" dirty="0" smtClean="0"/>
              <a:t>LODS    OPRD</a:t>
            </a:r>
            <a:endParaRPr lang="en-US" altLang="zh-CN" dirty="0" smtClean="0"/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 smtClean="0"/>
              <a:t>    LODSB</a:t>
            </a:r>
            <a:endParaRPr lang="en-US" altLang="zh-CN" dirty="0" smtClean="0"/>
          </a:p>
          <a:p>
            <a:pPr eaLnBrk="1" hangingPunct="1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 smtClean="0"/>
              <a:t>    LODSW</a:t>
            </a:r>
            <a:endParaRPr lang="en-US" altLang="zh-CN" dirty="0" smtClean="0"/>
          </a:p>
          <a:p>
            <a:pPr eaLnBrk="1" hangingPunct="1">
              <a:spcBef>
                <a:spcPct val="45000"/>
              </a:spcBef>
            </a:pPr>
            <a:r>
              <a:rPr lang="zh-CN" altLang="en-US" dirty="0" smtClean="0"/>
              <a:t>操作：</a:t>
            </a:r>
            <a:endParaRPr lang="zh-CN" altLang="en-US" dirty="0" smtClean="0"/>
          </a:p>
          <a:p>
            <a:pPr lvl="1" eaLnBrk="1" hangingPunct="1"/>
            <a:r>
              <a:rPr lang="zh-CN" altLang="en-US" dirty="0" smtClean="0">
                <a:latin typeface="宋体" panose="02010600030101010101" pitchFamily="2" charset="-122"/>
              </a:rPr>
              <a:t>对字节：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dirty="0" smtClean="0">
                <a:latin typeface="宋体" panose="02010600030101010101" pitchFamily="2" charset="-122"/>
              </a:rPr>
              <a:t>对  字：</a:t>
            </a:r>
            <a:endParaRPr lang="zh-CN" altLang="en-US" dirty="0" smtClean="0">
              <a:latin typeface="宋体" panose="02010600030101010101" pitchFamily="2" charset="-122"/>
            </a:endParaRP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5219700" y="1844675"/>
            <a:ext cx="1676400" cy="609600"/>
          </a:xfrm>
          <a:prstGeom prst="wedgeRoundRectCallout">
            <a:avLst>
              <a:gd name="adj1" fmla="val -110796"/>
              <a:gd name="adj2" fmla="val 102606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源操作数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3707085" y="5423892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 flipH="1">
            <a:off x="3707085" y="5996979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4240485" y="5179417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[DS:SI]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226198" y="5752504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latin typeface="宋体" panose="02010600030101010101" pitchFamily="2" charset="-122"/>
              </a:rPr>
              <a:t>[DS:SI]</a:t>
            </a:r>
            <a:endParaRPr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203848" y="5157192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AL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3203848" y="5733454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</a:rPr>
              <a:t>AX</a:t>
            </a:r>
            <a:endParaRPr lang="zh-CN" altLang="en-US" sz="24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/>
      <p:bldP spid="106504" grpId="0"/>
      <p:bldP spid="106505" grpId="0"/>
      <p:bldP spid="106506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9B7D34-0044-42AC-9972-DD7A3830BBA1}" type="slidenum">
              <a:rPr lang="zh-CN" altLang="en-US"/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4. </a:t>
            </a:r>
            <a:r>
              <a:rPr lang="zh-CN" altLang="en-US" smtClean="0"/>
              <a:t>串装入指令</a:t>
            </a:r>
            <a:endParaRPr lang="zh-CN" altLang="en-US" smtClean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1563" y="2071688"/>
            <a:ext cx="7461250" cy="3429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mtClean="0"/>
              <a:t>用于将内存某个区域的数据串依次装入累加   器，以便显示或输出到接口。</a:t>
            </a:r>
            <a:endParaRPr lang="zh-CN" altLang="en-US" smtClean="0"/>
          </a:p>
          <a:p>
            <a:pPr eaLnBrk="1" hangingPunct="1">
              <a:lnSpc>
                <a:spcPct val="120000"/>
              </a:lnSpc>
            </a:pPr>
            <a:r>
              <a:rPr lang="en-US" altLang="zh-CN" smtClean="0"/>
              <a:t>LODS</a:t>
            </a:r>
            <a:r>
              <a:rPr lang="zh-CN" altLang="en-US" smtClean="0"/>
              <a:t>指令一般不加重复前缀。</a:t>
            </a:r>
            <a:endParaRPr lang="zh-CN" altLang="en-US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09FFF8-FCB4-4EC9-9949-6D4FEE5552E3}" type="slidenum">
              <a:rPr lang="zh-CN" altLang="en-US"/>
            </a:fld>
            <a:endParaRPr lang="en-US" altLang="zh-CN"/>
          </a:p>
        </p:txBody>
      </p:sp>
      <p:sp>
        <p:nvSpPr>
          <p:cNvPr id="522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smtClean="0"/>
              <a:t>5. </a:t>
            </a:r>
            <a:r>
              <a:rPr lang="zh-CN" altLang="en-US" smtClean="0"/>
              <a:t>串存储指令</a:t>
            </a:r>
            <a:endParaRPr lang="zh-CN" altLang="en-US" smtClean="0"/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94137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格式：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  <a:r>
              <a:rPr lang="en-US" altLang="zh-CN" smtClean="0"/>
              <a:t>STOS    OPRD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  STOSB</a:t>
            </a:r>
            <a:endParaRPr lang="en-US" altLang="zh-CN" smtClean="0"/>
          </a:p>
          <a:p>
            <a:pPr eaLnBrk="1" hangingPunct="1"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en-US" altLang="zh-CN" smtClean="0"/>
              <a:t>    STOSW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操作：</a:t>
            </a:r>
            <a:endParaRPr lang="zh-CN" altLang="en-US" smtClean="0"/>
          </a:p>
          <a:p>
            <a:pPr lvl="1" eaLnBrk="1" hangingPunct="1"/>
            <a:r>
              <a:rPr lang="zh-CN" altLang="en-US" smtClean="0">
                <a:latin typeface="宋体" panose="02010600030101010101" pitchFamily="2" charset="-122"/>
              </a:rPr>
              <a:t>对字节：  </a:t>
            </a:r>
            <a:r>
              <a:rPr lang="en-US" altLang="zh-CN" smtClean="0">
                <a:latin typeface="宋体" panose="02010600030101010101" pitchFamily="2" charset="-122"/>
              </a:rPr>
              <a:t>AL</a:t>
            </a:r>
            <a:endParaRPr lang="en-US" altLang="zh-CN" smtClean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smtClean="0">
                <a:latin typeface="宋体" panose="02010600030101010101" pitchFamily="2" charset="-122"/>
              </a:rPr>
              <a:t>对  字：  </a:t>
            </a:r>
            <a:r>
              <a:rPr lang="en-US" altLang="zh-CN" smtClean="0">
                <a:latin typeface="宋体" panose="02010600030101010101" pitchFamily="2" charset="-122"/>
              </a:rPr>
              <a:t>AX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08549" name="AutoShape 1029"/>
          <p:cNvSpPr>
            <a:spLocks noChangeArrowheads="1"/>
          </p:cNvSpPr>
          <p:nvPr/>
        </p:nvSpPr>
        <p:spPr bwMode="auto">
          <a:xfrm>
            <a:off x="4787900" y="1700213"/>
            <a:ext cx="1600200" cy="1295400"/>
          </a:xfrm>
          <a:prstGeom prst="wedgeEllipseCallout">
            <a:avLst>
              <a:gd name="adj1" fmla="val -85019"/>
              <a:gd name="adj2" fmla="val 29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目   标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操作数</a:t>
            </a:r>
            <a:endParaRPr kumimoji="1" lang="zh-CN" altLang="en-US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50" name="Line 1030"/>
          <p:cNvSpPr>
            <a:spLocks noChangeShapeType="1"/>
          </p:cNvSpPr>
          <p:nvPr/>
        </p:nvSpPr>
        <p:spPr bwMode="auto">
          <a:xfrm>
            <a:off x="4072036" y="5604991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1031"/>
          <p:cNvSpPr>
            <a:spLocks noChangeShapeType="1"/>
          </p:cNvSpPr>
          <p:nvPr/>
        </p:nvSpPr>
        <p:spPr bwMode="auto">
          <a:xfrm>
            <a:off x="4086324" y="6124104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Text Box 1032"/>
          <p:cNvSpPr txBox="1">
            <a:spLocks noChangeArrowheads="1"/>
          </p:cNvSpPr>
          <p:nvPr/>
        </p:nvSpPr>
        <p:spPr bwMode="auto">
          <a:xfrm>
            <a:off x="4572099" y="5373216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/>
              <a:t>[ES:DI]</a:t>
            </a:r>
            <a:endParaRPr lang="zh-CN" altLang="en-US" sz="2400" b="1"/>
          </a:p>
        </p:txBody>
      </p:sp>
      <p:sp>
        <p:nvSpPr>
          <p:cNvPr id="108553" name="Text Box 1033"/>
          <p:cNvSpPr txBox="1">
            <a:spLocks noChangeArrowheads="1"/>
          </p:cNvSpPr>
          <p:nvPr/>
        </p:nvSpPr>
        <p:spPr bwMode="auto">
          <a:xfrm>
            <a:off x="4572099" y="5882804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/>
              <a:t>[ES:DI]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/>
      <p:bldP spid="108550" grpId="0" animBg="1"/>
      <p:bldP spid="108551" grpId="0" animBg="1"/>
      <p:bldP spid="108552" grpId="0"/>
      <p:bldP spid="1085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31E74C-24A6-4D82-8ED8-558E3495A9A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03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71550" y="1700213"/>
            <a:ext cx="6913563" cy="1462087"/>
          </a:xfrm>
        </p:spPr>
        <p:txBody>
          <a:bodyPr/>
          <a:lstStyle/>
          <a:p>
            <a:pPr algn="ctr" eaLnBrk="1" hangingPunct="1"/>
            <a:r>
              <a:rPr lang="zh-CN" altLang="en-US" sz="6000" b="1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二、寻址方式</a:t>
            </a:r>
            <a:endParaRPr lang="zh-CN" altLang="en-US" sz="6000" b="1" smtClean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723445-C517-425A-967A-2D2D55E01194}" type="slidenum">
              <a:rPr lang="zh-CN" altLang="en-US"/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串存储指令的应用</a:t>
            </a:r>
            <a:endParaRPr lang="zh-CN" altLang="en-US" smtClean="0"/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704137" cy="4114800"/>
          </a:xfrm>
        </p:spPr>
        <p:txBody>
          <a:bodyPr/>
          <a:lstStyle/>
          <a:p>
            <a:pPr eaLnBrk="1" hangingPunct="1"/>
            <a:r>
              <a:rPr lang="zh-CN" altLang="en-US" smtClean="0"/>
              <a:t>常用于将内存某个区域置同样的值</a:t>
            </a:r>
            <a:endParaRPr lang="zh-CN" altLang="en-US" smtClean="0"/>
          </a:p>
          <a:p>
            <a:pPr eaLnBrk="1" hangingPunct="1"/>
            <a:r>
              <a:rPr lang="zh-CN" altLang="en-US" smtClean="0"/>
              <a:t>此时：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将待送存的数据放入</a:t>
            </a:r>
            <a:r>
              <a:rPr lang="en-US" altLang="zh-CN" smtClean="0"/>
              <a:t>AL</a:t>
            </a:r>
            <a:r>
              <a:rPr lang="zh-CN" altLang="en-US" smtClean="0"/>
              <a:t>（字节数）或</a:t>
            </a:r>
            <a:r>
              <a:rPr lang="en-US" altLang="zh-CN" smtClean="0"/>
              <a:t>AX</a:t>
            </a:r>
            <a:r>
              <a:rPr lang="zh-CN" altLang="en-US" smtClean="0"/>
              <a:t>（字数据）；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确定操作方向（增地址</a:t>
            </a:r>
            <a:r>
              <a:rPr lang="en-US" altLang="zh-CN" smtClean="0"/>
              <a:t>/</a:t>
            </a:r>
            <a:r>
              <a:rPr lang="zh-CN" altLang="en-US" smtClean="0"/>
              <a:t>减地址）和区域大小（串长度值）；</a:t>
            </a:r>
            <a:endParaRPr lang="zh-CN" altLang="en-US" smtClean="0"/>
          </a:p>
          <a:p>
            <a:pPr lvl="1" eaLnBrk="1" hangingPunct="1"/>
            <a:r>
              <a:rPr lang="zh-CN" altLang="en-US" smtClean="0"/>
              <a:t>使用串存储指令</a:t>
            </a:r>
            <a:r>
              <a:rPr lang="en-US" altLang="zh-CN" smtClean="0"/>
              <a:t>+</a:t>
            </a:r>
            <a:r>
              <a:rPr lang="zh-CN" altLang="en-US" smtClean="0"/>
              <a:t>无条件重复前缀，实现数据传送。</a:t>
            </a:r>
            <a:endParaRPr lang="zh-CN" altLang="en-US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7BEC0B-C837-4AF8-86A0-DD6D5F42B6C5}" type="slidenum">
              <a:rPr lang="zh-CN" altLang="en-US"/>
            </a:fld>
            <a:endParaRPr lang="en-US" altLang="zh-CN"/>
          </a:p>
        </p:txBody>
      </p:sp>
      <p:sp>
        <p:nvSpPr>
          <p:cNvPr id="5427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042988" y="862013"/>
            <a:ext cx="7056437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串存储指令例</a:t>
            </a:r>
            <a:endParaRPr lang="en-US" altLang="zh-CN" sz="2400" smtClean="0">
              <a:solidFill>
                <a:schemeClr val="tx1"/>
              </a:solidFill>
            </a:endParaRPr>
          </a:p>
        </p:txBody>
      </p:sp>
      <p:sp>
        <p:nvSpPr>
          <p:cNvPr id="5427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071563" y="2071688"/>
            <a:ext cx="6956425" cy="192881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"/>
              </a:spcBef>
            </a:pPr>
            <a:r>
              <a:rPr lang="zh-CN" altLang="en-US" dirty="0" smtClean="0"/>
              <a:t>将内存某单元清零</a:t>
            </a:r>
            <a:endParaRPr lang="en-US" altLang="zh-CN" dirty="0" smtClean="0"/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</a:pPr>
            <a:r>
              <a:rPr lang="en-US" altLang="zh-CN" dirty="0" smtClean="0"/>
              <a:t>P135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3-40</a:t>
            </a:r>
            <a:endParaRPr lang="zh-CN" altLang="en-US" dirty="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032BBA-0DB1-4884-825C-FAAF1E5360A6}" type="slidenum">
              <a:rPr lang="zh-CN" altLang="en-US"/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串操作指令应用注意事项</a:t>
            </a:r>
            <a:endParaRPr lang="zh-CN" altLang="en-US" smtClean="0"/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44688"/>
            <a:ext cx="7488238" cy="47244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/>
              <a:t>需要定义附加段</a:t>
            </a:r>
            <a:endParaRPr lang="zh-CN" altLang="en-US" sz="2400" smtClean="0"/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000" smtClean="0"/>
              <a:t>目标操作数必须在附加段</a:t>
            </a:r>
            <a:endParaRPr lang="zh-CN" altLang="en-US" sz="2000" smtClean="0"/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/>
              <a:t>需要设置数据的操作方向</a:t>
            </a:r>
            <a:endParaRPr lang="zh-CN" altLang="en-US" sz="2400" smtClean="0"/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000" smtClean="0"/>
              <a:t>确定</a:t>
            </a:r>
            <a:r>
              <a:rPr lang="en-US" altLang="zh-CN" sz="2000" smtClean="0"/>
              <a:t>DF</a:t>
            </a:r>
            <a:r>
              <a:rPr lang="zh-CN" altLang="en-US" sz="2000" smtClean="0"/>
              <a:t>的状态</a:t>
            </a:r>
            <a:endParaRPr lang="zh-CN" altLang="en-US" sz="2000" smtClean="0"/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/>
              <a:t>源串和目标串指针分别为</a:t>
            </a:r>
            <a:r>
              <a:rPr lang="en-US" altLang="zh-CN" sz="2400" smtClean="0"/>
              <a:t>SI</a:t>
            </a:r>
            <a:r>
              <a:rPr lang="zh-CN" altLang="en-US" sz="2400" smtClean="0"/>
              <a:t>和</a:t>
            </a:r>
            <a:r>
              <a:rPr lang="en-US" altLang="zh-CN" sz="2400" smtClean="0"/>
              <a:t>DI</a:t>
            </a:r>
            <a:endParaRPr lang="en-US" altLang="zh-CN" sz="2400" smtClean="0"/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/>
              <a:t>串长度值必须由</a:t>
            </a:r>
            <a:r>
              <a:rPr lang="en-US" altLang="zh-CN" sz="2400" smtClean="0"/>
              <a:t>CX</a:t>
            </a:r>
            <a:r>
              <a:rPr lang="zh-CN" altLang="en-US" sz="2400" smtClean="0"/>
              <a:t>给出</a:t>
            </a:r>
            <a:endParaRPr lang="zh-CN" altLang="en-US" sz="2400" smtClean="0"/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smtClean="0"/>
              <a:t>注意重复前缀的使用方法</a:t>
            </a:r>
            <a:endParaRPr lang="zh-CN" altLang="en-US" sz="2400" smtClean="0"/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000" smtClean="0"/>
              <a:t>传送类指令前加无条件重复前缀</a:t>
            </a:r>
            <a:endParaRPr lang="zh-CN" altLang="en-US" sz="2000" smtClean="0"/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000" smtClean="0"/>
              <a:t>串比较类指令前加条件重复前缀，但前缀不影响</a:t>
            </a:r>
            <a:r>
              <a:rPr lang="en-US" altLang="zh-CN" sz="2000" smtClean="0"/>
              <a:t>ZF</a:t>
            </a:r>
            <a:r>
              <a:rPr lang="zh-CN" altLang="en-US" sz="2000" smtClean="0"/>
              <a:t>状态</a:t>
            </a:r>
            <a:endParaRPr lang="zh-CN" altLang="en-US" sz="200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内容占位符 2"/>
          <p:cNvSpPr>
            <a:spLocks noGrp="1"/>
          </p:cNvSpPr>
          <p:nvPr>
            <p:ph idx="1"/>
          </p:nvPr>
        </p:nvSpPr>
        <p:spPr>
          <a:xfrm>
            <a:off x="468313" y="1258888"/>
            <a:ext cx="5334000" cy="4978400"/>
          </a:xfrm>
        </p:spPr>
        <p:txBody>
          <a:bodyPr/>
          <a:lstStyle/>
          <a:p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字符串在内存中的存放如图所示。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SI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DATA1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DI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DATA2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CX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6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CLD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REPZ  CMPSB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执行完上述程序段后：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SI=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        ）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DI=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        ）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CX=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        ）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ZF=</a:t>
            </a: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        ）</a:t>
            </a:r>
            <a:endParaRPr lang="zh-CN" altLang="en-US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5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10413" y="6308725"/>
            <a:ext cx="1905000" cy="457200"/>
          </a:xfrm>
          <a:noFill/>
        </p:spPr>
        <p:txBody>
          <a:bodyPr/>
          <a:lstStyle/>
          <a:p>
            <a:fld id="{668DB9D6-03EC-4601-A2B2-9FEE01724A1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5459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4679950" cy="792162"/>
          </a:xfrm>
        </p:spPr>
        <p:txBody>
          <a:bodyPr/>
          <a:lstStyle/>
          <a:p>
            <a:r>
              <a:rPr lang="zh-CN" altLang="en-US" smtClean="0"/>
              <a:t>随堂练习</a:t>
            </a:r>
            <a:r>
              <a:rPr lang="zh-CN" altLang="en-US" sz="3200" smtClean="0">
                <a:solidFill>
                  <a:schemeClr val="tx1"/>
                </a:solidFill>
              </a:rPr>
              <a:t>（</a:t>
            </a:r>
            <a:r>
              <a:rPr lang="en-US" altLang="zh-CN" sz="3200" smtClean="0">
                <a:solidFill>
                  <a:schemeClr val="tx1"/>
                </a:solidFill>
              </a:rPr>
              <a:t>1</a:t>
            </a:r>
            <a:r>
              <a:rPr lang="zh-CN" altLang="en-US" sz="3200" smtClean="0">
                <a:solidFill>
                  <a:schemeClr val="tx1"/>
                </a:solidFill>
              </a:rPr>
              <a:t>）</a:t>
            </a:r>
            <a:endParaRPr lang="zh-CN" altLang="en-US" sz="3200" smtClean="0">
              <a:solidFill>
                <a:schemeClr val="tx1"/>
              </a:solidFill>
            </a:endParaRPr>
          </a:p>
        </p:txBody>
      </p:sp>
      <p:sp>
        <p:nvSpPr>
          <p:cNvPr id="275460" name="Line 7"/>
          <p:cNvSpPr>
            <a:spLocks noChangeShapeType="1"/>
          </p:cNvSpPr>
          <p:nvPr/>
        </p:nvSpPr>
        <p:spPr bwMode="auto">
          <a:xfrm flipH="1">
            <a:off x="6927850" y="490538"/>
            <a:ext cx="0" cy="5835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1" name="Line 8"/>
          <p:cNvSpPr>
            <a:spLocks noChangeShapeType="1"/>
          </p:cNvSpPr>
          <p:nvPr/>
        </p:nvSpPr>
        <p:spPr bwMode="auto">
          <a:xfrm>
            <a:off x="8310563" y="554038"/>
            <a:ext cx="6350" cy="57721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2" name="Line 9"/>
          <p:cNvSpPr>
            <a:spLocks noChangeShapeType="1"/>
          </p:cNvSpPr>
          <p:nvPr/>
        </p:nvSpPr>
        <p:spPr bwMode="auto">
          <a:xfrm>
            <a:off x="6942138" y="1360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3" name="Line 10"/>
          <p:cNvSpPr>
            <a:spLocks noChangeShapeType="1"/>
          </p:cNvSpPr>
          <p:nvPr/>
        </p:nvSpPr>
        <p:spPr bwMode="auto">
          <a:xfrm>
            <a:off x="6942138" y="1741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4" name="Line 11"/>
          <p:cNvSpPr>
            <a:spLocks noChangeShapeType="1"/>
          </p:cNvSpPr>
          <p:nvPr/>
        </p:nvSpPr>
        <p:spPr bwMode="auto">
          <a:xfrm>
            <a:off x="6942138" y="2122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5" name="Line 12"/>
          <p:cNvSpPr>
            <a:spLocks noChangeShapeType="1"/>
          </p:cNvSpPr>
          <p:nvPr/>
        </p:nvSpPr>
        <p:spPr bwMode="auto">
          <a:xfrm>
            <a:off x="6942138" y="2503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6" name="Line 13"/>
          <p:cNvSpPr>
            <a:spLocks noChangeShapeType="1"/>
          </p:cNvSpPr>
          <p:nvPr/>
        </p:nvSpPr>
        <p:spPr bwMode="auto">
          <a:xfrm>
            <a:off x="6942138" y="2884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7" name="Freeform 14"/>
          <p:cNvSpPr/>
          <p:nvPr/>
        </p:nvSpPr>
        <p:spPr bwMode="auto">
          <a:xfrm>
            <a:off x="6927850" y="333375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8" name="Freeform 15"/>
          <p:cNvSpPr/>
          <p:nvPr/>
        </p:nvSpPr>
        <p:spPr bwMode="auto">
          <a:xfrm>
            <a:off x="6942138" y="6169025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9" name="Text Box 16"/>
          <p:cNvSpPr txBox="1">
            <a:spLocks noChangeArrowheads="1"/>
          </p:cNvSpPr>
          <p:nvPr/>
        </p:nvSpPr>
        <p:spPr bwMode="auto">
          <a:xfrm>
            <a:off x="7337425" y="573088"/>
            <a:ext cx="685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70" name="Text Box 18"/>
          <p:cNvSpPr txBox="1">
            <a:spLocks noChangeArrowheads="1"/>
          </p:cNvSpPr>
          <p:nvPr/>
        </p:nvSpPr>
        <p:spPr bwMode="auto">
          <a:xfrm>
            <a:off x="7161213" y="981075"/>
            <a:ext cx="7762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</a:t>
            </a:r>
            <a:r>
              <a:rPr kumimoji="1" lang="zh-CN" altLang="en-US" sz="2000" b="1">
                <a:latin typeface="Times New Roman" panose="02020603050405020304" pitchFamily="18" charset="0"/>
              </a:rPr>
              <a:t>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1" name="Text Box 19"/>
          <p:cNvSpPr txBox="1">
            <a:spLocks noChangeArrowheads="1"/>
          </p:cNvSpPr>
          <p:nvPr/>
        </p:nvSpPr>
        <p:spPr bwMode="auto">
          <a:xfrm>
            <a:off x="7191375" y="1341438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E’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2" name="Text Box 20"/>
          <p:cNvSpPr txBox="1">
            <a:spLocks noChangeArrowheads="1"/>
          </p:cNvSpPr>
          <p:nvPr/>
        </p:nvSpPr>
        <p:spPr bwMode="auto">
          <a:xfrm>
            <a:off x="7337425" y="210820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3" name="Text Box 21"/>
          <p:cNvSpPr txBox="1">
            <a:spLocks noChangeArrowheads="1"/>
          </p:cNvSpPr>
          <p:nvPr/>
        </p:nvSpPr>
        <p:spPr bwMode="auto">
          <a:xfrm>
            <a:off x="7323138" y="247015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‘O’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4" name="Line 22"/>
          <p:cNvSpPr>
            <a:spLocks noChangeShapeType="1"/>
          </p:cNvSpPr>
          <p:nvPr/>
        </p:nvSpPr>
        <p:spPr bwMode="auto">
          <a:xfrm>
            <a:off x="6942138" y="367665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75" name="Line 23"/>
          <p:cNvSpPr>
            <a:spLocks noChangeShapeType="1"/>
          </p:cNvSpPr>
          <p:nvPr/>
        </p:nvSpPr>
        <p:spPr bwMode="auto">
          <a:xfrm>
            <a:off x="6942138" y="4037013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76" name="Text Box 24"/>
          <p:cNvSpPr txBox="1">
            <a:spLocks noChangeArrowheads="1"/>
          </p:cNvSpPr>
          <p:nvPr/>
        </p:nvSpPr>
        <p:spPr bwMode="auto">
          <a:xfrm>
            <a:off x="7410450" y="5862638"/>
            <a:ext cx="685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77" name="Text Box 25"/>
          <p:cNvSpPr txBox="1">
            <a:spLocks noChangeArrowheads="1"/>
          </p:cNvSpPr>
          <p:nvPr/>
        </p:nvSpPr>
        <p:spPr bwMode="auto">
          <a:xfrm>
            <a:off x="5889625" y="949325"/>
            <a:ext cx="1219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8" name="Text Box 26"/>
          <p:cNvSpPr txBox="1">
            <a:spLocks noChangeArrowheads="1"/>
          </p:cNvSpPr>
          <p:nvPr/>
        </p:nvSpPr>
        <p:spPr bwMode="auto">
          <a:xfrm>
            <a:off x="5875338" y="3676650"/>
            <a:ext cx="1219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DATA2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9" name="Line 9"/>
          <p:cNvSpPr>
            <a:spLocks noChangeShapeType="1"/>
          </p:cNvSpPr>
          <p:nvPr/>
        </p:nvSpPr>
        <p:spPr bwMode="auto">
          <a:xfrm>
            <a:off x="6945313" y="981075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0" name="Text Box 20"/>
          <p:cNvSpPr txBox="1">
            <a:spLocks noChangeArrowheads="1"/>
          </p:cNvSpPr>
          <p:nvPr/>
        </p:nvSpPr>
        <p:spPr bwMode="auto">
          <a:xfrm>
            <a:off x="7329488" y="1735138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1" name="Line 22"/>
          <p:cNvSpPr>
            <a:spLocks noChangeShapeType="1"/>
          </p:cNvSpPr>
          <p:nvPr/>
        </p:nvSpPr>
        <p:spPr bwMode="auto">
          <a:xfrm>
            <a:off x="6945313" y="4397375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2" name="Line 23"/>
          <p:cNvSpPr>
            <a:spLocks noChangeShapeType="1"/>
          </p:cNvSpPr>
          <p:nvPr/>
        </p:nvSpPr>
        <p:spPr bwMode="auto">
          <a:xfrm>
            <a:off x="6945313" y="475615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3" name="Text Box 18"/>
          <p:cNvSpPr txBox="1">
            <a:spLocks noChangeArrowheads="1"/>
          </p:cNvSpPr>
          <p:nvPr/>
        </p:nvSpPr>
        <p:spPr bwMode="auto">
          <a:xfrm>
            <a:off x="7161213" y="3659188"/>
            <a:ext cx="7762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</a:t>
            </a:r>
            <a:r>
              <a:rPr kumimoji="1" lang="zh-CN" altLang="en-US" sz="2000" b="1">
                <a:latin typeface="Times New Roman" panose="02020603050405020304" pitchFamily="18" charset="0"/>
              </a:rPr>
              <a:t>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4" name="Text Box 19"/>
          <p:cNvSpPr txBox="1">
            <a:spLocks noChangeArrowheads="1"/>
          </p:cNvSpPr>
          <p:nvPr/>
        </p:nvSpPr>
        <p:spPr bwMode="auto">
          <a:xfrm>
            <a:off x="7191375" y="401955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E’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5" name="Text Box 21"/>
          <p:cNvSpPr txBox="1">
            <a:spLocks noChangeArrowheads="1"/>
          </p:cNvSpPr>
          <p:nvPr/>
        </p:nvSpPr>
        <p:spPr bwMode="auto">
          <a:xfrm>
            <a:off x="7407275" y="5148263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‘o’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6" name="Line 22"/>
          <p:cNvSpPr>
            <a:spLocks noChangeShapeType="1"/>
          </p:cNvSpPr>
          <p:nvPr/>
        </p:nvSpPr>
        <p:spPr bwMode="auto">
          <a:xfrm>
            <a:off x="6945313" y="5148263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7" name="Line 23"/>
          <p:cNvSpPr>
            <a:spLocks noChangeShapeType="1"/>
          </p:cNvSpPr>
          <p:nvPr/>
        </p:nvSpPr>
        <p:spPr bwMode="auto">
          <a:xfrm>
            <a:off x="6945313" y="5508625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8" name="Text Box 20"/>
          <p:cNvSpPr txBox="1">
            <a:spLocks noChangeArrowheads="1"/>
          </p:cNvSpPr>
          <p:nvPr/>
        </p:nvSpPr>
        <p:spPr bwMode="auto">
          <a:xfrm>
            <a:off x="7383463" y="476885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9" name="Text Box 20"/>
          <p:cNvSpPr txBox="1">
            <a:spLocks noChangeArrowheads="1"/>
          </p:cNvSpPr>
          <p:nvPr/>
        </p:nvSpPr>
        <p:spPr bwMode="auto">
          <a:xfrm>
            <a:off x="7377113" y="4395788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90" name="Text Box 21"/>
          <p:cNvSpPr txBox="1">
            <a:spLocks noChangeArrowheads="1"/>
          </p:cNvSpPr>
          <p:nvPr/>
        </p:nvSpPr>
        <p:spPr bwMode="auto">
          <a:xfrm>
            <a:off x="7372350" y="2903538"/>
            <a:ext cx="6889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‘!’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91" name="Line 22"/>
          <p:cNvSpPr>
            <a:spLocks noChangeShapeType="1"/>
          </p:cNvSpPr>
          <p:nvPr/>
        </p:nvSpPr>
        <p:spPr bwMode="auto">
          <a:xfrm>
            <a:off x="6945313" y="33162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92" name="Text Box 21"/>
          <p:cNvSpPr txBox="1">
            <a:spLocks noChangeArrowheads="1"/>
          </p:cNvSpPr>
          <p:nvPr/>
        </p:nvSpPr>
        <p:spPr bwMode="auto">
          <a:xfrm>
            <a:off x="7408863" y="5508625"/>
            <a:ext cx="6873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‘!’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93" name="Line 23"/>
          <p:cNvSpPr>
            <a:spLocks noChangeShapeType="1"/>
          </p:cNvSpPr>
          <p:nvPr/>
        </p:nvSpPr>
        <p:spPr bwMode="auto">
          <a:xfrm>
            <a:off x="6945313" y="583723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7" name="内容占位符 2"/>
          <p:cNvSpPr>
            <a:spLocks noGrp="1"/>
          </p:cNvSpPr>
          <p:nvPr>
            <p:ph idx="1"/>
          </p:nvPr>
        </p:nvSpPr>
        <p:spPr>
          <a:xfrm>
            <a:off x="468313" y="1258888"/>
            <a:ext cx="5334000" cy="4978400"/>
          </a:xfrm>
        </p:spPr>
        <p:txBody>
          <a:bodyPr/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字符串在内存中的存放如图所示。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SI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DATA1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DI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DATA2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CX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6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CLD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REPZ  CMPSB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执行完上述程序段后：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SI=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DATA1+5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）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DI=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DATA1+5  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CX=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）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ZF=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   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0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）</a:t>
            </a:r>
            <a:endParaRPr lang="zh-CN" altLang="en-US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545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10413" y="6308725"/>
            <a:ext cx="1905000" cy="457200"/>
          </a:xfrm>
          <a:noFill/>
        </p:spPr>
        <p:txBody>
          <a:bodyPr/>
          <a:lstStyle/>
          <a:p>
            <a:fld id="{668DB9D6-03EC-4601-A2B2-9FEE01724A1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5459" name="标题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4679950" cy="792162"/>
          </a:xfrm>
        </p:spPr>
        <p:txBody>
          <a:bodyPr/>
          <a:lstStyle/>
          <a:p>
            <a:r>
              <a:rPr lang="zh-CN" altLang="en-US" smtClean="0"/>
              <a:t>随堂练习</a:t>
            </a:r>
            <a:r>
              <a:rPr lang="zh-CN" altLang="en-US" sz="3200" smtClean="0">
                <a:solidFill>
                  <a:schemeClr val="tx1"/>
                </a:solidFill>
              </a:rPr>
              <a:t>（</a:t>
            </a:r>
            <a:r>
              <a:rPr lang="en-US" altLang="zh-CN" sz="3200" smtClean="0">
                <a:solidFill>
                  <a:schemeClr val="tx1"/>
                </a:solidFill>
              </a:rPr>
              <a:t>1</a:t>
            </a:r>
            <a:r>
              <a:rPr lang="zh-CN" altLang="en-US" sz="3200" smtClean="0">
                <a:solidFill>
                  <a:schemeClr val="tx1"/>
                </a:solidFill>
              </a:rPr>
              <a:t>）</a:t>
            </a:r>
            <a:endParaRPr lang="zh-CN" altLang="en-US" sz="3200" smtClean="0">
              <a:solidFill>
                <a:schemeClr val="tx1"/>
              </a:solidFill>
            </a:endParaRPr>
          </a:p>
        </p:txBody>
      </p:sp>
      <p:sp>
        <p:nvSpPr>
          <p:cNvPr id="275460" name="Line 7"/>
          <p:cNvSpPr>
            <a:spLocks noChangeShapeType="1"/>
          </p:cNvSpPr>
          <p:nvPr/>
        </p:nvSpPr>
        <p:spPr bwMode="auto">
          <a:xfrm flipH="1">
            <a:off x="6927850" y="490538"/>
            <a:ext cx="0" cy="5835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1" name="Line 8"/>
          <p:cNvSpPr>
            <a:spLocks noChangeShapeType="1"/>
          </p:cNvSpPr>
          <p:nvPr/>
        </p:nvSpPr>
        <p:spPr bwMode="auto">
          <a:xfrm>
            <a:off x="8310563" y="554038"/>
            <a:ext cx="6350" cy="57721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2" name="Line 9"/>
          <p:cNvSpPr>
            <a:spLocks noChangeShapeType="1"/>
          </p:cNvSpPr>
          <p:nvPr/>
        </p:nvSpPr>
        <p:spPr bwMode="auto">
          <a:xfrm>
            <a:off x="6942138" y="1360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3" name="Line 10"/>
          <p:cNvSpPr>
            <a:spLocks noChangeShapeType="1"/>
          </p:cNvSpPr>
          <p:nvPr/>
        </p:nvSpPr>
        <p:spPr bwMode="auto">
          <a:xfrm>
            <a:off x="6942138" y="1741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4" name="Line 11"/>
          <p:cNvSpPr>
            <a:spLocks noChangeShapeType="1"/>
          </p:cNvSpPr>
          <p:nvPr/>
        </p:nvSpPr>
        <p:spPr bwMode="auto">
          <a:xfrm>
            <a:off x="6942138" y="2122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5" name="Line 12"/>
          <p:cNvSpPr>
            <a:spLocks noChangeShapeType="1"/>
          </p:cNvSpPr>
          <p:nvPr/>
        </p:nvSpPr>
        <p:spPr bwMode="auto">
          <a:xfrm>
            <a:off x="6942138" y="2503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6" name="Line 13"/>
          <p:cNvSpPr>
            <a:spLocks noChangeShapeType="1"/>
          </p:cNvSpPr>
          <p:nvPr/>
        </p:nvSpPr>
        <p:spPr bwMode="auto">
          <a:xfrm>
            <a:off x="6942138" y="28844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7" name="Freeform 14"/>
          <p:cNvSpPr/>
          <p:nvPr/>
        </p:nvSpPr>
        <p:spPr bwMode="auto">
          <a:xfrm>
            <a:off x="6927850" y="333375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8" name="Freeform 15"/>
          <p:cNvSpPr/>
          <p:nvPr/>
        </p:nvSpPr>
        <p:spPr bwMode="auto">
          <a:xfrm>
            <a:off x="6942138" y="6169025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69" name="Text Box 16"/>
          <p:cNvSpPr txBox="1">
            <a:spLocks noChangeArrowheads="1"/>
          </p:cNvSpPr>
          <p:nvPr/>
        </p:nvSpPr>
        <p:spPr bwMode="auto">
          <a:xfrm>
            <a:off x="7337425" y="573088"/>
            <a:ext cx="685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70" name="Text Box 18"/>
          <p:cNvSpPr txBox="1">
            <a:spLocks noChangeArrowheads="1"/>
          </p:cNvSpPr>
          <p:nvPr/>
        </p:nvSpPr>
        <p:spPr bwMode="auto">
          <a:xfrm>
            <a:off x="7161213" y="981075"/>
            <a:ext cx="7762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</a:t>
            </a:r>
            <a:r>
              <a:rPr kumimoji="1" lang="zh-CN" altLang="en-US" sz="2000" b="1">
                <a:latin typeface="Times New Roman" panose="02020603050405020304" pitchFamily="18" charset="0"/>
              </a:rPr>
              <a:t>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1" name="Text Box 19"/>
          <p:cNvSpPr txBox="1">
            <a:spLocks noChangeArrowheads="1"/>
          </p:cNvSpPr>
          <p:nvPr/>
        </p:nvSpPr>
        <p:spPr bwMode="auto">
          <a:xfrm>
            <a:off x="7191375" y="1341438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E’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2" name="Text Box 20"/>
          <p:cNvSpPr txBox="1">
            <a:spLocks noChangeArrowheads="1"/>
          </p:cNvSpPr>
          <p:nvPr/>
        </p:nvSpPr>
        <p:spPr bwMode="auto">
          <a:xfrm>
            <a:off x="7337425" y="210820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3" name="Text Box 21"/>
          <p:cNvSpPr txBox="1">
            <a:spLocks noChangeArrowheads="1"/>
          </p:cNvSpPr>
          <p:nvPr/>
        </p:nvSpPr>
        <p:spPr bwMode="auto">
          <a:xfrm>
            <a:off x="7323138" y="247015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‘O’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4" name="Line 22"/>
          <p:cNvSpPr>
            <a:spLocks noChangeShapeType="1"/>
          </p:cNvSpPr>
          <p:nvPr/>
        </p:nvSpPr>
        <p:spPr bwMode="auto">
          <a:xfrm>
            <a:off x="6942138" y="367665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75" name="Line 23"/>
          <p:cNvSpPr>
            <a:spLocks noChangeShapeType="1"/>
          </p:cNvSpPr>
          <p:nvPr/>
        </p:nvSpPr>
        <p:spPr bwMode="auto">
          <a:xfrm>
            <a:off x="6942138" y="4037013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76" name="Text Box 24"/>
          <p:cNvSpPr txBox="1">
            <a:spLocks noChangeArrowheads="1"/>
          </p:cNvSpPr>
          <p:nvPr/>
        </p:nvSpPr>
        <p:spPr bwMode="auto">
          <a:xfrm>
            <a:off x="7410450" y="5862638"/>
            <a:ext cx="685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5477" name="Text Box 25"/>
          <p:cNvSpPr txBox="1">
            <a:spLocks noChangeArrowheads="1"/>
          </p:cNvSpPr>
          <p:nvPr/>
        </p:nvSpPr>
        <p:spPr bwMode="auto">
          <a:xfrm>
            <a:off x="5889625" y="949325"/>
            <a:ext cx="1219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8" name="Text Box 26"/>
          <p:cNvSpPr txBox="1">
            <a:spLocks noChangeArrowheads="1"/>
          </p:cNvSpPr>
          <p:nvPr/>
        </p:nvSpPr>
        <p:spPr bwMode="auto">
          <a:xfrm>
            <a:off x="5875338" y="3676650"/>
            <a:ext cx="1219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DATA2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79" name="Line 9"/>
          <p:cNvSpPr>
            <a:spLocks noChangeShapeType="1"/>
          </p:cNvSpPr>
          <p:nvPr/>
        </p:nvSpPr>
        <p:spPr bwMode="auto">
          <a:xfrm>
            <a:off x="6945313" y="981075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0" name="Text Box 20"/>
          <p:cNvSpPr txBox="1">
            <a:spLocks noChangeArrowheads="1"/>
          </p:cNvSpPr>
          <p:nvPr/>
        </p:nvSpPr>
        <p:spPr bwMode="auto">
          <a:xfrm>
            <a:off x="7329488" y="1735138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1" name="Line 22"/>
          <p:cNvSpPr>
            <a:spLocks noChangeShapeType="1"/>
          </p:cNvSpPr>
          <p:nvPr/>
        </p:nvSpPr>
        <p:spPr bwMode="auto">
          <a:xfrm>
            <a:off x="6945313" y="4397375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2" name="Line 23"/>
          <p:cNvSpPr>
            <a:spLocks noChangeShapeType="1"/>
          </p:cNvSpPr>
          <p:nvPr/>
        </p:nvSpPr>
        <p:spPr bwMode="auto">
          <a:xfrm>
            <a:off x="6945313" y="4756150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3" name="Text Box 18"/>
          <p:cNvSpPr txBox="1">
            <a:spLocks noChangeArrowheads="1"/>
          </p:cNvSpPr>
          <p:nvPr/>
        </p:nvSpPr>
        <p:spPr bwMode="auto">
          <a:xfrm>
            <a:off x="7161213" y="3659188"/>
            <a:ext cx="7762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H</a:t>
            </a:r>
            <a:r>
              <a:rPr kumimoji="1" lang="zh-CN" altLang="en-US" sz="2000" b="1">
                <a:latin typeface="Times New Roman" panose="02020603050405020304" pitchFamily="18" charset="0"/>
              </a:rPr>
              <a:t>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4" name="Text Box 19"/>
          <p:cNvSpPr txBox="1">
            <a:spLocks noChangeArrowheads="1"/>
          </p:cNvSpPr>
          <p:nvPr/>
        </p:nvSpPr>
        <p:spPr bwMode="auto">
          <a:xfrm>
            <a:off x="7191375" y="401955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‘</a:t>
            </a:r>
            <a:r>
              <a:rPr kumimoji="1" lang="en-US" altLang="zh-CN" sz="2000" b="1">
                <a:latin typeface="Times New Roman" panose="02020603050405020304" pitchFamily="18" charset="0"/>
              </a:rPr>
              <a:t>E’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5" name="Text Box 21"/>
          <p:cNvSpPr txBox="1">
            <a:spLocks noChangeArrowheads="1"/>
          </p:cNvSpPr>
          <p:nvPr/>
        </p:nvSpPr>
        <p:spPr bwMode="auto">
          <a:xfrm>
            <a:off x="7407275" y="5148263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‘o’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6" name="Line 22"/>
          <p:cNvSpPr>
            <a:spLocks noChangeShapeType="1"/>
          </p:cNvSpPr>
          <p:nvPr/>
        </p:nvSpPr>
        <p:spPr bwMode="auto">
          <a:xfrm>
            <a:off x="6945313" y="5148263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7" name="Line 23"/>
          <p:cNvSpPr>
            <a:spLocks noChangeShapeType="1"/>
          </p:cNvSpPr>
          <p:nvPr/>
        </p:nvSpPr>
        <p:spPr bwMode="auto">
          <a:xfrm>
            <a:off x="6945313" y="5508625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88" name="Text Box 20"/>
          <p:cNvSpPr txBox="1">
            <a:spLocks noChangeArrowheads="1"/>
          </p:cNvSpPr>
          <p:nvPr/>
        </p:nvSpPr>
        <p:spPr bwMode="auto">
          <a:xfrm>
            <a:off x="7383463" y="4768850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89" name="Text Box 20"/>
          <p:cNvSpPr txBox="1">
            <a:spLocks noChangeArrowheads="1"/>
          </p:cNvSpPr>
          <p:nvPr/>
        </p:nvSpPr>
        <p:spPr bwMode="auto">
          <a:xfrm>
            <a:off x="7377113" y="4395788"/>
            <a:ext cx="762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‘L’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90" name="Text Box 21"/>
          <p:cNvSpPr txBox="1">
            <a:spLocks noChangeArrowheads="1"/>
          </p:cNvSpPr>
          <p:nvPr/>
        </p:nvSpPr>
        <p:spPr bwMode="auto">
          <a:xfrm>
            <a:off x="7372350" y="2903538"/>
            <a:ext cx="68897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‘!’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91" name="Line 22"/>
          <p:cNvSpPr>
            <a:spLocks noChangeShapeType="1"/>
          </p:cNvSpPr>
          <p:nvPr/>
        </p:nvSpPr>
        <p:spPr bwMode="auto">
          <a:xfrm>
            <a:off x="6945313" y="33162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5492" name="Text Box 21"/>
          <p:cNvSpPr txBox="1">
            <a:spLocks noChangeArrowheads="1"/>
          </p:cNvSpPr>
          <p:nvPr/>
        </p:nvSpPr>
        <p:spPr bwMode="auto">
          <a:xfrm>
            <a:off x="7408863" y="5508625"/>
            <a:ext cx="68738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‘!’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5493" name="Line 23"/>
          <p:cNvSpPr>
            <a:spLocks noChangeShapeType="1"/>
          </p:cNvSpPr>
          <p:nvPr/>
        </p:nvSpPr>
        <p:spPr bwMode="auto">
          <a:xfrm>
            <a:off x="6945313" y="583723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随堂练习</a:t>
            </a:r>
            <a:r>
              <a:rPr lang="zh-CN" altLang="en-US" sz="3200" smtClean="0">
                <a:solidFill>
                  <a:schemeClr val="tx1"/>
                </a:solidFill>
              </a:rPr>
              <a:t>（</a:t>
            </a:r>
            <a:r>
              <a:rPr lang="en-US" altLang="zh-CN" sz="3200" smtClean="0">
                <a:solidFill>
                  <a:schemeClr val="tx1"/>
                </a:solidFill>
              </a:rPr>
              <a:t>2</a:t>
            </a:r>
            <a:r>
              <a:rPr lang="zh-CN" altLang="en-US" sz="3200" smtClean="0">
                <a:solidFill>
                  <a:schemeClr val="tx1"/>
                </a:solidFill>
              </a:rPr>
              <a:t>）</a:t>
            </a:r>
            <a:endParaRPr lang="zh-CN" altLang="en-US" sz="3200" smtClean="0">
              <a:solidFill>
                <a:schemeClr val="tx1"/>
              </a:solidFill>
            </a:endParaRPr>
          </a:p>
        </p:txBody>
      </p:sp>
      <p:sp>
        <p:nvSpPr>
          <p:cNvPr id="275458" name="内容占位符 2"/>
          <p:cNvSpPr>
            <a:spLocks noGrp="1"/>
          </p:cNvSpPr>
          <p:nvPr>
            <p:ph idx="1"/>
          </p:nvPr>
        </p:nvSpPr>
        <p:spPr>
          <a:xfrm>
            <a:off x="755650" y="1989138"/>
            <a:ext cx="3744913" cy="4475162"/>
          </a:xfrm>
        </p:spPr>
        <p:txBody>
          <a:bodyPr/>
          <a:lstStyle/>
          <a:p>
            <a:pPr>
              <a:lnSpc>
                <a:spcPct val="130000"/>
              </a:lnSpc>
              <a:defRPr/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判断以下程序段完成的功能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AX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2100H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ES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SI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M1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DI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M2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AL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’0’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CX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100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174625" lvl="1" indent="0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L1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：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[SI]</a:t>
            </a:r>
            <a:r>
              <a:rPr lang="zh-CN" altLang="en-US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AL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INC  SI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DEC  CX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18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JNZ  L1</a:t>
            </a:r>
            <a:endParaRPr lang="en-US" altLang="zh-CN" sz="18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648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247E57-9D01-47E9-A243-04BF7E7ABF6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6484" name="内容占位符 2"/>
          <p:cNvSpPr txBox="1"/>
          <p:nvPr/>
        </p:nvSpPr>
        <p:spPr bwMode="auto">
          <a:xfrm>
            <a:off x="4500563" y="2349500"/>
            <a:ext cx="4030662" cy="2808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742950" lvl="1" indent="-285750" eaLnBrk="0" hangingPunct="0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SI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M1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CLD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CX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100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REP MOVSB  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742950" lvl="1" indent="-285750" eaLnBrk="0" hangingPunct="0">
              <a:lnSpc>
                <a:spcPct val="13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HLT</a:t>
            </a:r>
            <a:endParaRPr lang="en-US" altLang="zh-CN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787900" y="4538663"/>
            <a:ext cx="410527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上述程序执行完后，</a:t>
            </a:r>
            <a:r>
              <a:rPr lang="en-US" altLang="zh-CN" sz="2000" b="1" kern="0" dirty="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SI=?</a:t>
            </a:r>
            <a:endParaRPr lang="zh-CN" altLang="en-US" sz="2000" b="1" dirty="0">
              <a:solidFill>
                <a:srgbClr val="A50021"/>
              </a:solidFill>
            </a:endParaRPr>
          </a:p>
        </p:txBody>
      </p:sp>
      <p:cxnSp>
        <p:nvCxnSpPr>
          <p:cNvPr id="276486" name="直接连接符 3"/>
          <p:cNvCxnSpPr>
            <a:cxnSpLocks noChangeShapeType="1"/>
          </p:cNvCxnSpPr>
          <p:nvPr/>
        </p:nvCxnSpPr>
        <p:spPr bwMode="auto">
          <a:xfrm>
            <a:off x="4500563" y="1844675"/>
            <a:ext cx="0" cy="5013325"/>
          </a:xfrm>
          <a:prstGeom prst="line">
            <a:avLst/>
          </a:prstGeom>
          <a:noFill/>
          <a:ln w="19050" algn="ctr">
            <a:solidFill>
              <a:srgbClr val="FF6600"/>
            </a:solidFill>
            <a:prstDash val="sysDash"/>
            <a:round/>
            <a:tailEnd type="none" w="lg" len="lg"/>
          </a:ln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418FE0-7DF8-4A36-B470-3117B787786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057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908720"/>
            <a:ext cx="7253288" cy="1462087"/>
          </a:xfrm>
        </p:spPr>
        <p:txBody>
          <a:bodyPr/>
          <a:lstStyle/>
          <a:p>
            <a:pPr algn="ctr" eaLnBrk="1" hangingPunct="1"/>
            <a:r>
              <a:rPr lang="zh-CN" altLang="en-US" sz="54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五、程序控制指令</a:t>
            </a:r>
            <a:endParaRPr lang="zh-CN" altLang="en-US" sz="54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2852936"/>
            <a:ext cx="4751387" cy="2592388"/>
          </a:xfrm>
        </p:spPr>
        <p:txBody>
          <a:bodyPr/>
          <a:lstStyle/>
          <a:p>
            <a:pPr marL="1428750" indent="-351155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楷体" panose="02010600040101010101" charset="-122"/>
              </a:rPr>
              <a:t>转移指令</a:t>
            </a:r>
            <a:endParaRPr lang="zh-CN" altLang="en-US" sz="2800" b="1" dirty="0" smtClean="0">
              <a:latin typeface="华文中宋" panose="02010600040101010101" pitchFamily="2" charset="-122"/>
              <a:ea typeface="华文中宋" panose="02010600040101010101" pitchFamily="2" charset="-122"/>
              <a:cs typeface="华文楷体" panose="02010600040101010101" charset="-122"/>
            </a:endParaRPr>
          </a:p>
          <a:p>
            <a:pPr marL="1428750" indent="-351155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楷体" panose="02010600040101010101" charset="-122"/>
              </a:rPr>
              <a:t>循环控制</a:t>
            </a:r>
            <a:endParaRPr lang="zh-CN" altLang="en-US" sz="2800" b="1" dirty="0" smtClean="0">
              <a:latin typeface="华文中宋" panose="02010600040101010101" pitchFamily="2" charset="-122"/>
              <a:ea typeface="华文中宋" panose="02010600040101010101" pitchFamily="2" charset="-122"/>
              <a:cs typeface="华文楷体" panose="02010600040101010101" charset="-122"/>
            </a:endParaRPr>
          </a:p>
          <a:p>
            <a:pPr marL="1428750" indent="-351155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楷体" panose="02010600040101010101" charset="-122"/>
              </a:rPr>
              <a:t>过程调用</a:t>
            </a:r>
            <a:endParaRPr lang="zh-CN" altLang="en-US" sz="2800" b="1" dirty="0" smtClean="0">
              <a:latin typeface="华文中宋" panose="02010600040101010101" pitchFamily="2" charset="-122"/>
              <a:ea typeface="华文中宋" panose="02010600040101010101" pitchFamily="2" charset="-122"/>
              <a:cs typeface="华文楷体" panose="02010600040101010101" charset="-122"/>
            </a:endParaRPr>
          </a:p>
          <a:p>
            <a:pPr marL="1428750" indent="-351155" algn="l"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楷体" panose="02010600040101010101" charset="-122"/>
              </a:rPr>
              <a:t>中断控制</a:t>
            </a:r>
            <a:endParaRPr lang="zh-CN" altLang="en-US" sz="2800" b="1" dirty="0" smtClean="0">
              <a:latin typeface="华文中宋" panose="02010600040101010101" pitchFamily="2" charset="-122"/>
              <a:ea typeface="华文中宋" panose="02010600040101010101" pitchFamily="2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85BD2C7-483F-4764-9D5B-5E48BB2BC94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程序的执行方向</a:t>
            </a:r>
            <a:endParaRPr lang="zh-CN" altLang="en-US" smtClean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41148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程序控制类指令的本质是：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控制程序的执行方向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决定程序执行方向的因素：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IP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控制程序执行方向的方法：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仅修改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IP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，则程序将改变当前的执行顺序，转向本代码段内其它某处执行；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修改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IP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，则程序转向另一个代码段执行。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106BC6-B22E-4888-8EBF-0E7A6E32D05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36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一、转移指令</a:t>
            </a:r>
            <a:endParaRPr lang="zh-CN" altLang="en-US" smtClean="0"/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692275" y="3429000"/>
            <a:ext cx="6934200" cy="25781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无条件</a:t>
            </a: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转移指令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无条件转移到目标地址，执行新的指令</a:t>
            </a:r>
            <a:endParaRPr lang="zh-CN" altLang="en-US" sz="240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有条件转移指令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</a:t>
            </a:r>
            <a:r>
              <a:rPr lang="zh-CN" altLang="en-US" sz="240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在具备一定条件的情况下转移到目标地址</a:t>
            </a:r>
            <a:endParaRPr lang="zh-CN" altLang="en-US" sz="240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1623" name="AutoShape 1031"/>
          <p:cNvSpPr/>
          <p:nvPr/>
        </p:nvSpPr>
        <p:spPr bwMode="auto">
          <a:xfrm>
            <a:off x="1331913" y="3860800"/>
            <a:ext cx="287337" cy="1223963"/>
          </a:xfrm>
          <a:prstGeom prst="leftBrace">
            <a:avLst>
              <a:gd name="adj1" fmla="val 3549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1625" name="Text Box 1033"/>
          <p:cNvSpPr txBox="1">
            <a:spLocks noChangeArrowheads="1"/>
          </p:cNvSpPr>
          <p:nvPr/>
        </p:nvSpPr>
        <p:spPr bwMode="auto">
          <a:xfrm>
            <a:off x="1042988" y="1989138"/>
            <a:ext cx="7632700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通过修改指令的</a:t>
            </a:r>
            <a:r>
              <a:rPr kumimoji="1" lang="zh-CN" altLang="en-US" sz="2800" b="1" u="sng">
                <a:solidFill>
                  <a:srgbClr val="FF0000"/>
                </a:solidFill>
                <a:latin typeface="Arial" panose="020B0604020202020204" pitchFamily="34" charset="0"/>
              </a:rPr>
              <a:t>偏移地址</a:t>
            </a:r>
            <a:r>
              <a:rPr kumimoji="1" lang="zh-CN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或</a:t>
            </a:r>
            <a:r>
              <a:rPr kumimoji="1" lang="zh-CN" altLang="en-US" sz="2800" b="1" u="sng">
                <a:solidFill>
                  <a:srgbClr val="FF0000"/>
                </a:solidFill>
                <a:latin typeface="Arial" panose="020B0604020202020204" pitchFamily="34" charset="0"/>
              </a:rPr>
              <a:t>段地址及偏移地址</a:t>
            </a:r>
            <a:endParaRPr kumimoji="1" lang="zh-CN" altLang="en-US" sz="2800" b="1" u="sng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Arial" panose="020B0604020202020204" pitchFamily="34" charset="0"/>
              </a:rPr>
              <a:t>实现程序的转移</a:t>
            </a:r>
            <a:endParaRPr kumimoji="1" lang="zh-CN" altLang="en-US" sz="2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1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B61DCF-6DF4-47BF-B069-BC96A57BCE3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1. 无条件转移指令</a:t>
            </a:r>
            <a:endParaRPr lang="zh-CN" altLang="en-US" smtClean="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638" y="2100263"/>
            <a:ext cx="5205412" cy="14732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</a:t>
            </a: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JMP  OPRD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9813" name="Text Box 5"/>
          <p:cNvSpPr txBox="1">
            <a:spLocks noChangeArrowheads="1"/>
          </p:cNvSpPr>
          <p:nvPr/>
        </p:nvSpPr>
        <p:spPr bwMode="auto">
          <a:xfrm>
            <a:off x="3154363" y="3646488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目标地址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1654175" y="4724400"/>
            <a:ext cx="236728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JMP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在同一代码段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段内转移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9815" name="Text Box 7"/>
          <p:cNvSpPr txBox="1">
            <a:spLocks noChangeArrowheads="1"/>
          </p:cNvSpPr>
          <p:nvPr/>
        </p:nvSpPr>
        <p:spPr bwMode="auto">
          <a:xfrm>
            <a:off x="4140200" y="4724400"/>
            <a:ext cx="242697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与</a:t>
            </a:r>
            <a:r>
              <a:rPr kumimoji="1" lang="en-US" altLang="zh-CN" sz="2400" b="1">
                <a:latin typeface="Times New Roman" panose="02020603050405020304" pitchFamily="18" charset="0"/>
              </a:rPr>
              <a:t>JMP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不在同一代码段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段间转移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2843213" y="4149725"/>
            <a:ext cx="576262" cy="5032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140200" y="4149725"/>
            <a:ext cx="647700" cy="5746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1284288" y="5934075"/>
            <a:ext cx="60960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u="sng">
                <a:solidFill>
                  <a:srgbClr val="FF0000"/>
                </a:solidFill>
                <a:latin typeface="Times New Roman" panose="02020603050405020304" pitchFamily="18" charset="0"/>
              </a:rPr>
              <a:t>原则上可实现在整个内存空间的转移</a:t>
            </a:r>
            <a:endParaRPr kumimoji="1" lang="zh-CN" altLang="en-US" sz="2800" b="1" u="sng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9" name="Line 11"/>
          <p:cNvSpPr>
            <a:spLocks noChangeShapeType="1"/>
          </p:cNvSpPr>
          <p:nvPr/>
        </p:nvSpPr>
        <p:spPr bwMode="auto">
          <a:xfrm>
            <a:off x="3924300" y="3309938"/>
            <a:ext cx="0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/>
      <p:bldP spid="119815" grpId="0"/>
      <p:bldP spid="119816" grpId="0" animBg="1"/>
      <p:bldP spid="119817" grpId="0" animBg="1"/>
      <p:bldP spid="119818" grpId="0"/>
      <p:bldP spid="1198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3439B0-CFB3-4D09-A310-E457E6F9A1B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anose="02010509060101010101" charset="-122"/>
              </a:rPr>
              <a:t>寻址方式</a:t>
            </a:r>
            <a:endParaRPr lang="zh-CN" altLang="en-US" smtClean="0">
              <a:latin typeface="隶书" panose="02010509060101010101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848" y="2564954"/>
            <a:ext cx="5486400" cy="792038"/>
          </a:xfrm>
          <a:solidFill>
            <a:schemeClr val="accent1">
              <a:lumMod val="20000"/>
              <a:lumOff val="80000"/>
            </a:schemeClr>
          </a:solidFill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08000"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寻找操作数所在地址的方法</a:t>
            </a:r>
            <a:endParaRPr lang="zh-CN" altLang="en-US" sz="3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317848" y="4077122"/>
            <a:ext cx="5486400" cy="79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08000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操作数在哪里？？</a:t>
            </a:r>
            <a:endParaRPr lang="zh-CN" altLang="en-US" sz="3200" kern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animBg="1" build="p"/>
      <p:bldP spid="9" grpId="0" animBg="1" uiExpand="1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1FC428-E40B-4DEC-92AA-7FC6396B582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7746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150938" y="604838"/>
            <a:ext cx="7793037" cy="1071562"/>
          </a:xfrm>
        </p:spPr>
        <p:txBody>
          <a:bodyPr/>
          <a:lstStyle/>
          <a:p>
            <a:pPr eaLnBrk="1" hangingPunct="1"/>
            <a:r>
              <a:rPr lang="zh-CN" altLang="en-US" smtClean="0"/>
              <a:t>无条件段内转移</a:t>
            </a:r>
            <a:endParaRPr lang="zh-CN" altLang="en-US" smtClean="0"/>
          </a:p>
        </p:txBody>
      </p:sp>
      <p:sp>
        <p:nvSpPr>
          <p:cNvPr id="11264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280400" cy="143986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转移的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目标地址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在当前代码段内，段地址不改变。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即：</a:t>
            </a:r>
            <a:r>
              <a:rPr lang="zh-CN" altLang="en-US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目标地址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是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16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位偏移地址。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2645" name="Text Box 3077"/>
          <p:cNvSpPr txBox="1">
            <a:spLocks noChangeArrowheads="1"/>
          </p:cNvSpPr>
          <p:nvPr/>
        </p:nvSpPr>
        <p:spPr bwMode="auto">
          <a:xfrm>
            <a:off x="468313" y="3898900"/>
            <a:ext cx="23622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指令中直接给出目标地址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12646" name="Text Box 3078"/>
          <p:cNvSpPr txBox="1">
            <a:spLocks noChangeArrowheads="1"/>
          </p:cNvSpPr>
          <p:nvPr/>
        </p:nvSpPr>
        <p:spPr bwMode="auto">
          <a:xfrm>
            <a:off x="3973513" y="3871913"/>
            <a:ext cx="3124200" cy="1187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由指令中的寄存器或存储器操作数指出目标地址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12647" name="Text Box 3079"/>
          <p:cNvSpPr txBox="1">
            <a:spLocks noChangeArrowheads="1"/>
          </p:cNvSpPr>
          <p:nvPr/>
        </p:nvSpPr>
        <p:spPr bwMode="auto">
          <a:xfrm>
            <a:off x="531813" y="5780088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段内直接转移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12648" name="Text Box 3080"/>
          <p:cNvSpPr txBox="1">
            <a:spLocks noChangeArrowheads="1"/>
          </p:cNvSpPr>
          <p:nvPr/>
        </p:nvSpPr>
        <p:spPr bwMode="auto">
          <a:xfrm>
            <a:off x="4140200" y="5761038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段内间接</a:t>
            </a:r>
            <a:r>
              <a:rPr kumimoji="1" lang="zh-CN" altLang="en-US" sz="2400" b="1">
                <a:latin typeface="Arial" panose="020B0604020202020204" pitchFamily="34" charset="0"/>
              </a:rPr>
              <a:t>转移</a:t>
            </a:r>
            <a:endParaRPr kumimoji="1"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112649" name="Line 3081"/>
          <p:cNvSpPr>
            <a:spLocks noChangeShapeType="1"/>
          </p:cNvSpPr>
          <p:nvPr/>
        </p:nvSpPr>
        <p:spPr bwMode="auto">
          <a:xfrm flipH="1">
            <a:off x="1535113" y="3213100"/>
            <a:ext cx="7620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0" name="Line 3082"/>
          <p:cNvSpPr>
            <a:spLocks noChangeShapeType="1"/>
          </p:cNvSpPr>
          <p:nvPr/>
        </p:nvSpPr>
        <p:spPr bwMode="auto">
          <a:xfrm>
            <a:off x="2906713" y="3213100"/>
            <a:ext cx="21336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1" name="Line 3083"/>
          <p:cNvSpPr>
            <a:spLocks noChangeShapeType="1"/>
          </p:cNvSpPr>
          <p:nvPr/>
        </p:nvSpPr>
        <p:spPr bwMode="auto">
          <a:xfrm flipH="1">
            <a:off x="1452563" y="4772025"/>
            <a:ext cx="0" cy="9350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652" name="Line 3084"/>
          <p:cNvSpPr>
            <a:spLocks noChangeShapeType="1"/>
          </p:cNvSpPr>
          <p:nvPr/>
        </p:nvSpPr>
        <p:spPr bwMode="auto">
          <a:xfrm>
            <a:off x="5197475" y="5059363"/>
            <a:ext cx="22225" cy="7016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7" grpId="0"/>
      <p:bldP spid="112648" grpId="0"/>
      <p:bldP spid="112649" grpId="0" animBg="1"/>
      <p:bldP spid="112650" grpId="0" animBg="1"/>
      <p:bldP spid="112651" grpId="0" animBg="1"/>
      <p:bldP spid="112652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861D93-6285-4E04-997A-0D1E6411207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段内直接转移</a:t>
            </a:r>
            <a:endParaRPr lang="zh-CN" altLang="en-US" smtClean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425" y="2085975"/>
            <a:ext cx="7129463" cy="242252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4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转移的目标地址由指令直接给出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2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  <a:spcAft>
                <a:spcPct val="4000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JMP  Label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3668" name="AutoShape 4"/>
          <p:cNvSpPr/>
          <p:nvPr/>
        </p:nvSpPr>
        <p:spPr bwMode="auto">
          <a:xfrm>
            <a:off x="4183063" y="4797425"/>
            <a:ext cx="1612900" cy="431800"/>
          </a:xfrm>
          <a:prstGeom prst="borderCallout1">
            <a:avLst>
              <a:gd name="adj1" fmla="val 26472"/>
              <a:gd name="adj2" fmla="val -4722"/>
              <a:gd name="adj3" fmla="val -212500"/>
              <a:gd name="adj4" fmla="val -59352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/>
          <a:p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近地址标号</a:t>
            </a:r>
            <a:endParaRPr kumimoji="1"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ACF4F-C7B7-4F08-BB37-9D21F3015AA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段内直接转移示图</a:t>
            </a:r>
            <a:endParaRPr lang="zh-CN" altLang="en-US" smtClean="0"/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5694363" y="2219325"/>
            <a:ext cx="15240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5694363" y="29813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5694363" y="34385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5694363" y="38957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5694363" y="47339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5694363" y="519112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6067425" y="3028950"/>
            <a:ext cx="10668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JMP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4727575" y="4762500"/>
            <a:ext cx="1038225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Label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6151563" y="412432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6151563" y="534352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6151563" y="237172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055" name="AutoShape 15"/>
          <p:cNvSpPr/>
          <p:nvPr/>
        </p:nvSpPr>
        <p:spPr bwMode="auto">
          <a:xfrm>
            <a:off x="7370763" y="2447925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7639050" y="3502025"/>
            <a:ext cx="461963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代码段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>
            <a:off x="4902200" y="3068638"/>
            <a:ext cx="6397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58" name="Line 18"/>
          <p:cNvSpPr>
            <a:spLocks noChangeShapeType="1"/>
          </p:cNvSpPr>
          <p:nvPr/>
        </p:nvSpPr>
        <p:spPr bwMode="auto">
          <a:xfrm>
            <a:off x="4902200" y="4733925"/>
            <a:ext cx="6397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5262563" y="3141663"/>
            <a:ext cx="0" cy="1524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060" name="AutoShape 20"/>
          <p:cNvSpPr/>
          <p:nvPr/>
        </p:nvSpPr>
        <p:spPr bwMode="auto">
          <a:xfrm>
            <a:off x="3605213" y="3819525"/>
            <a:ext cx="1009650" cy="473075"/>
          </a:xfrm>
          <a:prstGeom prst="borderCallout1">
            <a:avLst>
              <a:gd name="adj1" fmla="val 24162"/>
              <a:gd name="adj2" fmla="val 107546"/>
              <a:gd name="adj3" fmla="val -35236"/>
              <a:gd name="adj4" fmla="val 151259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/>
          <a:p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位移量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5061" name="Text Box 21"/>
          <p:cNvSpPr txBox="1">
            <a:spLocks noChangeArrowheads="1"/>
          </p:cNvSpPr>
          <p:nvPr/>
        </p:nvSpPr>
        <p:spPr bwMode="auto">
          <a:xfrm>
            <a:off x="1258888" y="6140450"/>
            <a:ext cx="7129462" cy="384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下一条要执行指令的偏移地址=当前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IP+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位移量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1042988" y="2133600"/>
            <a:ext cx="230505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  <a:latin typeface="Arial" panose="020B0604020202020204" pitchFamily="34" charset="0"/>
              </a:rPr>
              <a:t>JMP  Label</a:t>
            </a:r>
            <a:endParaRPr lang="zh-CN" altLang="en-US" sz="2800" b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4470400" y="2835275"/>
            <a:ext cx="677863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5" grpId="0" animBg="1"/>
      <p:bldP spid="215046" grpId="0" animBg="1"/>
      <p:bldP spid="215047" grpId="0" animBg="1"/>
      <p:bldP spid="215048" grpId="0" animBg="1"/>
      <p:bldP spid="215049" grpId="0" animBg="1"/>
      <p:bldP spid="215050" grpId="0"/>
      <p:bldP spid="215051" grpId="0"/>
      <p:bldP spid="215052" grpId="0"/>
      <p:bldP spid="215053" grpId="0"/>
      <p:bldP spid="215054" grpId="0"/>
      <p:bldP spid="215055" grpId="0" animBg="1"/>
      <p:bldP spid="215056" grpId="0"/>
      <p:bldP spid="215057" grpId="0" animBg="1"/>
      <p:bldP spid="215058" grpId="0" animBg="1"/>
      <p:bldP spid="215059" grpId="0" animBg="1"/>
      <p:bldP spid="215060" grpId="0" animBg="1"/>
      <p:bldP spid="215062" grpId="0"/>
      <p:bldP spid="23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27B868-FAE6-4C73-830A-3854E6CF85E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段内间接转移</a:t>
            </a:r>
            <a:endParaRPr lang="zh-CN" altLang="en-US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632700" cy="42656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1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段内间接转移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转移的目标地址存放在某个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16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位寄存器或存储器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的某两个单元中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4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MOV  BX</a:t>
            </a: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1200H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JMP  BX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1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执行完上述指令后：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IP=1200H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4792" name="Rectangle 104"/>
          <p:cNvSpPr>
            <a:spLocks noChangeArrowheads="1"/>
          </p:cNvSpPr>
          <p:nvPr/>
        </p:nvSpPr>
        <p:spPr bwMode="auto">
          <a:xfrm>
            <a:off x="6559550" y="3375025"/>
            <a:ext cx="1524000" cy="31686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4793" name="Line 105"/>
          <p:cNvSpPr>
            <a:spLocks noChangeShapeType="1"/>
          </p:cNvSpPr>
          <p:nvPr/>
        </p:nvSpPr>
        <p:spPr bwMode="auto">
          <a:xfrm>
            <a:off x="6559550" y="39354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4" name="Line 106"/>
          <p:cNvSpPr>
            <a:spLocks noChangeShapeType="1"/>
          </p:cNvSpPr>
          <p:nvPr/>
        </p:nvSpPr>
        <p:spPr bwMode="auto">
          <a:xfrm>
            <a:off x="6559550" y="43926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5" name="Line 107"/>
          <p:cNvSpPr>
            <a:spLocks noChangeShapeType="1"/>
          </p:cNvSpPr>
          <p:nvPr/>
        </p:nvSpPr>
        <p:spPr bwMode="auto">
          <a:xfrm>
            <a:off x="6559550" y="48498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6" name="Line 108"/>
          <p:cNvSpPr>
            <a:spLocks noChangeShapeType="1"/>
          </p:cNvSpPr>
          <p:nvPr/>
        </p:nvSpPr>
        <p:spPr bwMode="auto">
          <a:xfrm>
            <a:off x="6559550" y="56880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7" name="Line 109"/>
          <p:cNvSpPr>
            <a:spLocks noChangeShapeType="1"/>
          </p:cNvSpPr>
          <p:nvPr/>
        </p:nvSpPr>
        <p:spPr bwMode="auto">
          <a:xfrm>
            <a:off x="6559550" y="61452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798" name="Text Box 110"/>
          <p:cNvSpPr txBox="1">
            <a:spLocks noChangeArrowheads="1"/>
          </p:cNvSpPr>
          <p:nvPr/>
        </p:nvSpPr>
        <p:spPr bwMode="auto">
          <a:xfrm>
            <a:off x="6864350" y="39354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JMP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799" name="Text Box 111"/>
          <p:cNvSpPr txBox="1">
            <a:spLocks noChangeArrowheads="1"/>
          </p:cNvSpPr>
          <p:nvPr/>
        </p:nvSpPr>
        <p:spPr bwMode="auto">
          <a:xfrm>
            <a:off x="7016750" y="507841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801" name="Text Box 113"/>
          <p:cNvSpPr txBox="1">
            <a:spLocks noChangeArrowheads="1"/>
          </p:cNvSpPr>
          <p:nvPr/>
        </p:nvSpPr>
        <p:spPr bwMode="auto">
          <a:xfrm>
            <a:off x="7016750" y="342106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802" name="AutoShape 114"/>
          <p:cNvSpPr/>
          <p:nvPr/>
        </p:nvSpPr>
        <p:spPr bwMode="auto">
          <a:xfrm>
            <a:off x="8213725" y="3402013"/>
            <a:ext cx="250825" cy="2925762"/>
          </a:xfrm>
          <a:prstGeom prst="rightBrace">
            <a:avLst>
              <a:gd name="adj1" fmla="val 9720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4803" name="Text Box 115"/>
          <p:cNvSpPr txBox="1">
            <a:spLocks noChangeArrowheads="1"/>
          </p:cNvSpPr>
          <p:nvPr/>
        </p:nvSpPr>
        <p:spPr bwMode="auto">
          <a:xfrm>
            <a:off x="8574088" y="4311650"/>
            <a:ext cx="461962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代码段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4804" name="Text Box 116"/>
          <p:cNvSpPr txBox="1">
            <a:spLocks noChangeArrowheads="1"/>
          </p:cNvSpPr>
          <p:nvPr/>
        </p:nvSpPr>
        <p:spPr bwMode="auto">
          <a:xfrm>
            <a:off x="5591175" y="5715000"/>
            <a:ext cx="10382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1200H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4805" name="Text Box 117"/>
          <p:cNvSpPr txBox="1">
            <a:spLocks noChangeArrowheads="1"/>
          </p:cNvSpPr>
          <p:nvPr/>
        </p:nvSpPr>
        <p:spPr bwMode="auto">
          <a:xfrm>
            <a:off x="6875463" y="5715000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1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2" grpId="0" animBg="1"/>
      <p:bldP spid="114793" grpId="0" animBg="1"/>
      <p:bldP spid="114794" grpId="0" animBg="1"/>
      <p:bldP spid="114795" grpId="0" animBg="1"/>
      <p:bldP spid="114796" grpId="0" animBg="1"/>
      <p:bldP spid="114797" grpId="0" animBg="1"/>
      <p:bldP spid="114798" grpId="0"/>
      <p:bldP spid="114799" grpId="0"/>
      <p:bldP spid="114801" grpId="0"/>
      <p:bldP spid="114802" grpId="0" animBg="1"/>
      <p:bldP spid="114803" grpId="0"/>
      <p:bldP spid="114804" grpId="0"/>
      <p:bldP spid="11480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467700-B690-4471-ADC3-BDE4D4E0AF5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段内间接转移例</a:t>
            </a:r>
            <a:endParaRPr lang="en-US" altLang="zh-CN" smtClean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4252912" cy="148272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MOV  BX</a:t>
            </a: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1200H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JMP WORD  PTR[BX]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6518275" y="2032000"/>
            <a:ext cx="1524000" cy="468153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6518275" y="25225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6518275" y="296068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6518275" y="33607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6518275" y="39703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6518275" y="54181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6823075" y="252253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JMP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7023100" y="343693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7018338" y="488473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7051675" y="198913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78" name="AutoShape 14"/>
          <p:cNvSpPr/>
          <p:nvPr/>
        </p:nvSpPr>
        <p:spPr bwMode="auto">
          <a:xfrm>
            <a:off x="8194675" y="2176463"/>
            <a:ext cx="304800" cy="2708275"/>
          </a:xfrm>
          <a:prstGeom prst="rightBrace">
            <a:avLst>
              <a:gd name="adj1" fmla="val 7404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8499475" y="3011488"/>
            <a:ext cx="5334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代码段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>
            <a:off x="6518275" y="57991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1" name="AutoShape 17"/>
          <p:cNvSpPr/>
          <p:nvPr/>
        </p:nvSpPr>
        <p:spPr bwMode="auto">
          <a:xfrm>
            <a:off x="8194675" y="5189538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82" name="Text Box 18"/>
          <p:cNvSpPr txBox="1">
            <a:spLocks noChangeArrowheads="1"/>
          </p:cNvSpPr>
          <p:nvPr/>
        </p:nvSpPr>
        <p:spPr bwMode="auto">
          <a:xfrm>
            <a:off x="8413750" y="5265738"/>
            <a:ext cx="461963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数据段</a:t>
            </a:r>
            <a:endParaRPr kumimoji="1" lang="zh-CN" altLang="en-US" sz="20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6083" name="Text Box 19"/>
          <p:cNvSpPr txBox="1">
            <a:spLocks noChangeArrowheads="1"/>
          </p:cNvSpPr>
          <p:nvPr/>
        </p:nvSpPr>
        <p:spPr bwMode="auto">
          <a:xfrm>
            <a:off x="4689475" y="5235575"/>
            <a:ext cx="12223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BX=1200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6084" name="Line 20"/>
          <p:cNvSpPr>
            <a:spLocks noChangeShapeType="1"/>
          </p:cNvSpPr>
          <p:nvPr/>
        </p:nvSpPr>
        <p:spPr bwMode="auto">
          <a:xfrm>
            <a:off x="5875338" y="5437188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5" name="Line 21"/>
          <p:cNvSpPr>
            <a:spLocks noChangeShapeType="1"/>
          </p:cNvSpPr>
          <p:nvPr/>
        </p:nvSpPr>
        <p:spPr bwMode="auto">
          <a:xfrm>
            <a:off x="6518275" y="43513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6" name="Line 22"/>
          <p:cNvSpPr>
            <a:spLocks noChangeShapeType="1"/>
          </p:cNvSpPr>
          <p:nvPr/>
        </p:nvSpPr>
        <p:spPr bwMode="auto">
          <a:xfrm>
            <a:off x="6518275" y="47323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7" name="Line 23"/>
          <p:cNvSpPr>
            <a:spLocks noChangeShapeType="1"/>
          </p:cNvSpPr>
          <p:nvPr/>
        </p:nvSpPr>
        <p:spPr bwMode="auto">
          <a:xfrm>
            <a:off x="6518275" y="61801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88" name="Text Box 24"/>
          <p:cNvSpPr txBox="1">
            <a:spLocks noChangeArrowheads="1"/>
          </p:cNvSpPr>
          <p:nvPr/>
        </p:nvSpPr>
        <p:spPr bwMode="auto">
          <a:xfrm>
            <a:off x="7037388" y="6256338"/>
            <a:ext cx="5334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6899275" y="541813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6899275" y="579913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6091" name="Line 27"/>
          <p:cNvSpPr>
            <a:spLocks noChangeShapeType="1"/>
          </p:cNvSpPr>
          <p:nvPr/>
        </p:nvSpPr>
        <p:spPr bwMode="auto">
          <a:xfrm flipH="1">
            <a:off x="2268538" y="5992813"/>
            <a:ext cx="43926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2" name="Line 28"/>
          <p:cNvSpPr>
            <a:spLocks noChangeShapeType="1"/>
          </p:cNvSpPr>
          <p:nvPr/>
        </p:nvSpPr>
        <p:spPr bwMode="auto">
          <a:xfrm flipH="1">
            <a:off x="3024188" y="5705475"/>
            <a:ext cx="36369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3" name="Line 29"/>
          <p:cNvSpPr>
            <a:spLocks noChangeShapeType="1"/>
          </p:cNvSpPr>
          <p:nvPr/>
        </p:nvSpPr>
        <p:spPr bwMode="auto">
          <a:xfrm flipV="1">
            <a:off x="2989263" y="5000625"/>
            <a:ext cx="0" cy="7048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4" name="Line 30"/>
          <p:cNvSpPr>
            <a:spLocks noChangeShapeType="1"/>
          </p:cNvSpPr>
          <p:nvPr/>
        </p:nvSpPr>
        <p:spPr bwMode="auto">
          <a:xfrm flipH="1" flipV="1">
            <a:off x="2262188" y="5005388"/>
            <a:ext cx="6350" cy="9874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5" name="Rectangle 31"/>
          <p:cNvSpPr>
            <a:spLocks noChangeArrowheads="1"/>
          </p:cNvSpPr>
          <p:nvPr/>
        </p:nvSpPr>
        <p:spPr bwMode="auto">
          <a:xfrm>
            <a:off x="1881188" y="4467225"/>
            <a:ext cx="1600200" cy="533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6096" name="Line 32"/>
          <p:cNvSpPr>
            <a:spLocks noChangeShapeType="1"/>
          </p:cNvSpPr>
          <p:nvPr/>
        </p:nvSpPr>
        <p:spPr bwMode="auto">
          <a:xfrm>
            <a:off x="2643188" y="4467225"/>
            <a:ext cx="0" cy="533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414588" y="4083050"/>
            <a:ext cx="64611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16098" name="Line 34"/>
          <p:cNvSpPr>
            <a:spLocks noChangeShapeType="1"/>
          </p:cNvSpPr>
          <p:nvPr/>
        </p:nvSpPr>
        <p:spPr bwMode="auto">
          <a:xfrm flipV="1">
            <a:off x="3133725" y="4192588"/>
            <a:ext cx="3197225" cy="1143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6099" name="Text Box 35"/>
          <p:cNvSpPr txBox="1">
            <a:spLocks noChangeArrowheads="1"/>
          </p:cNvSpPr>
          <p:nvPr/>
        </p:nvSpPr>
        <p:spPr bwMode="auto">
          <a:xfrm>
            <a:off x="6588125" y="3954463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指令码</a:t>
            </a:r>
            <a:endParaRPr kumimoji="1" lang="zh-CN" altLang="en-US" sz="20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21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1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  <p:bldP spid="216071" grpId="0" animBg="1"/>
      <p:bldP spid="216072" grpId="0" animBg="1"/>
      <p:bldP spid="216073" grpId="0" animBg="1"/>
      <p:bldP spid="216074" grpId="0"/>
      <p:bldP spid="216075" grpId="0"/>
      <p:bldP spid="216076" grpId="0"/>
      <p:bldP spid="216077" grpId="0"/>
      <p:bldP spid="216078" grpId="0" animBg="1"/>
      <p:bldP spid="216079" grpId="0"/>
      <p:bldP spid="216080" grpId="0" animBg="1"/>
      <p:bldP spid="216081" grpId="0" animBg="1"/>
      <p:bldP spid="216082" grpId="0"/>
      <p:bldP spid="216083" grpId="0"/>
      <p:bldP spid="216084" grpId="0" animBg="1"/>
      <p:bldP spid="216085" grpId="0" animBg="1"/>
      <p:bldP spid="216086" grpId="0" animBg="1"/>
      <p:bldP spid="216087" grpId="0" animBg="1"/>
      <p:bldP spid="216088" grpId="0"/>
      <p:bldP spid="216089" grpId="0"/>
      <p:bldP spid="216090" grpId="0"/>
      <p:bldP spid="216091" grpId="0" animBg="1"/>
      <p:bldP spid="216092" grpId="0" animBg="1"/>
      <p:bldP spid="216093" grpId="0" animBg="1"/>
      <p:bldP spid="216094" grpId="0" animBg="1"/>
      <p:bldP spid="216095" grpId="0" animBg="1"/>
      <p:bldP spid="216096" grpId="0" animBg="1"/>
      <p:bldP spid="216097" grpId="0"/>
      <p:bldP spid="216098" grpId="0" animBg="1"/>
      <p:bldP spid="216099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963995-B432-4B2E-A233-0D41BAB814B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79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无条件段间转移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120837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827088" y="2017713"/>
            <a:ext cx="7772400" cy="1555750"/>
          </a:xfrm>
        </p:spPr>
        <p:txBody>
          <a:bodyPr lIns="92075" tIns="46038" rIns="92075" bIns="46038"/>
          <a:lstStyle/>
          <a:p>
            <a:pPr eaLnBrk="1" hangingPunct="1">
              <a:spcBef>
                <a:spcPct val="5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转移的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目标地址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不在当前代码段内。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目标地址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为</a:t>
            </a:r>
            <a:r>
              <a:rPr lang="en-US" altLang="zh-CN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32</a:t>
            </a: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位，包括段地址和偏移地址。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20839" name="Text Box 1031"/>
          <p:cNvSpPr txBox="1">
            <a:spLocks noChangeArrowheads="1"/>
          </p:cNvSpPr>
          <p:nvPr/>
        </p:nvSpPr>
        <p:spPr bwMode="auto">
          <a:xfrm>
            <a:off x="971550" y="3933825"/>
            <a:ext cx="236220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指令中直接给出目标地址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0840" name="Text Box 1032"/>
          <p:cNvSpPr txBox="1">
            <a:spLocks noChangeArrowheads="1"/>
          </p:cNvSpPr>
          <p:nvPr/>
        </p:nvSpPr>
        <p:spPr bwMode="auto">
          <a:xfrm>
            <a:off x="4284663" y="3933825"/>
            <a:ext cx="3384550" cy="822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由指令中的32位存储器操作数指出目标地址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0841" name="Text Box 1033"/>
          <p:cNvSpPr txBox="1">
            <a:spLocks noChangeArrowheads="1"/>
          </p:cNvSpPr>
          <p:nvPr/>
        </p:nvSpPr>
        <p:spPr bwMode="auto">
          <a:xfrm>
            <a:off x="1095375" y="5786755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段间直接转移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0842" name="Text Box 1034"/>
          <p:cNvSpPr txBox="1">
            <a:spLocks noChangeArrowheads="1"/>
          </p:cNvSpPr>
          <p:nvPr/>
        </p:nvSpPr>
        <p:spPr bwMode="auto">
          <a:xfrm>
            <a:off x="4572000" y="5661025"/>
            <a:ext cx="2362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段间间接转移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0843" name="Line 1035"/>
          <p:cNvSpPr>
            <a:spLocks noChangeShapeType="1"/>
          </p:cNvSpPr>
          <p:nvPr/>
        </p:nvSpPr>
        <p:spPr bwMode="auto">
          <a:xfrm flipH="1">
            <a:off x="2051050" y="4797425"/>
            <a:ext cx="1270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44" name="Line 1036"/>
          <p:cNvSpPr>
            <a:spLocks noChangeShapeType="1"/>
          </p:cNvSpPr>
          <p:nvPr/>
        </p:nvSpPr>
        <p:spPr bwMode="auto">
          <a:xfrm>
            <a:off x="5724525" y="4868863"/>
            <a:ext cx="0" cy="6238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45" name="Line 1037"/>
          <p:cNvSpPr>
            <a:spLocks noChangeShapeType="1"/>
          </p:cNvSpPr>
          <p:nvPr/>
        </p:nvSpPr>
        <p:spPr bwMode="auto">
          <a:xfrm flipH="1">
            <a:off x="2124075" y="3213100"/>
            <a:ext cx="0" cy="6477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0846" name="Line 1038"/>
          <p:cNvSpPr>
            <a:spLocks noChangeShapeType="1"/>
          </p:cNvSpPr>
          <p:nvPr/>
        </p:nvSpPr>
        <p:spPr bwMode="auto">
          <a:xfrm>
            <a:off x="2771775" y="3213100"/>
            <a:ext cx="1800225" cy="720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/>
      <p:bldP spid="120840" grpId="0"/>
      <p:bldP spid="120841" grpId="0"/>
      <p:bldP spid="120842" grpId="0"/>
      <p:bldP spid="120843" grpId="0" animBg="1"/>
      <p:bldP spid="120844" grpId="0" animBg="1"/>
      <p:bldP spid="120845" grpId="0" animBg="1"/>
      <p:bldP spid="12084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2357C1-B6DD-411B-A8A1-14347B7F3CA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00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段间直接转移</a:t>
            </a:r>
            <a:endParaRPr lang="zh-CN" altLang="en-US" smtClean="0"/>
          </a:p>
        </p:txBody>
      </p:sp>
      <p:sp>
        <p:nvSpPr>
          <p:cNvPr id="30003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27088" y="2060575"/>
            <a:ext cx="5545137" cy="43211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段间直接转移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4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转移的目标地址由指令直接给出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JMP  FAR Label</a:t>
            </a:r>
            <a:endParaRPr lang="en-US" altLang="zh-CN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7589" name="AutoShape 1028"/>
          <p:cNvSpPr/>
          <p:nvPr/>
        </p:nvSpPr>
        <p:spPr bwMode="auto">
          <a:xfrm>
            <a:off x="2124075" y="5084763"/>
            <a:ext cx="1511300" cy="503237"/>
          </a:xfrm>
          <a:prstGeom prst="borderCallout1">
            <a:avLst>
              <a:gd name="adj1" fmla="val 22713"/>
              <a:gd name="adj2" fmla="val -5042"/>
              <a:gd name="adj3" fmla="val -162120"/>
              <a:gd name="adj4" fmla="val 84194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/>
          <a:p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远地址标号</a:t>
            </a:r>
            <a:endParaRPr kumimoji="1"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521450" y="2060575"/>
            <a:ext cx="1524000" cy="441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6521450" y="2822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6521450" y="3203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6521450" y="3584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521450" y="3965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6521450" y="580866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897688" y="27797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JMP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507038" y="5351463"/>
            <a:ext cx="1038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Label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026275" y="4879975"/>
            <a:ext cx="5334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7040563" y="598011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021513" y="221297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15"/>
          <p:cNvSpPr/>
          <p:nvPr/>
        </p:nvSpPr>
        <p:spPr bwMode="auto">
          <a:xfrm>
            <a:off x="8197850" y="2289175"/>
            <a:ext cx="190500" cy="2508250"/>
          </a:xfrm>
          <a:prstGeom prst="rightBrace">
            <a:avLst>
              <a:gd name="adj1" fmla="val 943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8459788" y="2930525"/>
            <a:ext cx="457200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代码段1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521450" y="54133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19"/>
          <p:cNvSpPr/>
          <p:nvPr/>
        </p:nvSpPr>
        <p:spPr bwMode="auto">
          <a:xfrm>
            <a:off x="8197850" y="5184775"/>
            <a:ext cx="228600" cy="1143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8459788" y="5092700"/>
            <a:ext cx="519112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代码段2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521450" y="4346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521450" y="4727575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888163" y="317023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6888163" y="358457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6902450" y="395128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902450" y="4318000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4" grpId="0" animBg="1"/>
      <p:bldP spid="25" grpId="0"/>
      <p:bldP spid="26" grpId="0"/>
      <p:bldP spid="27" grpId="0"/>
      <p:bldP spid="28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段间间接转移</a:t>
            </a:r>
            <a:endParaRPr lang="zh-CN" altLang="en-US" smtClean="0"/>
          </a:p>
        </p:txBody>
      </p:sp>
      <p:sp>
        <p:nvSpPr>
          <p:cNvPr id="1167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5113337" cy="37163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段间间接寻址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转移的目标地址由指令中的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32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位操作数给出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32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位目标地址须存放于内存中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5000"/>
              </a:spcBef>
            </a:pP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JMP  DWORD  PTR[BX]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6740" name="Rectangle 1028"/>
          <p:cNvSpPr>
            <a:spLocks noChangeArrowheads="1"/>
          </p:cNvSpPr>
          <p:nvPr/>
        </p:nvSpPr>
        <p:spPr bwMode="auto">
          <a:xfrm>
            <a:off x="6623050" y="2020888"/>
            <a:ext cx="1676400" cy="4648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41" name="Line 1029"/>
          <p:cNvSpPr>
            <a:spLocks noChangeShapeType="1"/>
          </p:cNvSpPr>
          <p:nvPr/>
        </p:nvSpPr>
        <p:spPr bwMode="auto">
          <a:xfrm>
            <a:off x="6623050" y="3619500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2" name="Line 1030"/>
          <p:cNvSpPr>
            <a:spLocks noChangeShapeType="1"/>
          </p:cNvSpPr>
          <p:nvPr/>
        </p:nvSpPr>
        <p:spPr bwMode="auto">
          <a:xfrm>
            <a:off x="6623050" y="40147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4" name="Line 1032"/>
          <p:cNvSpPr>
            <a:spLocks noChangeShapeType="1"/>
          </p:cNvSpPr>
          <p:nvPr/>
        </p:nvSpPr>
        <p:spPr bwMode="auto">
          <a:xfrm>
            <a:off x="6623050" y="50688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5" name="Line 1033"/>
          <p:cNvSpPr>
            <a:spLocks noChangeShapeType="1"/>
          </p:cNvSpPr>
          <p:nvPr/>
        </p:nvSpPr>
        <p:spPr bwMode="auto">
          <a:xfrm>
            <a:off x="6623050" y="53736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6" name="Line 1034"/>
          <p:cNvSpPr>
            <a:spLocks noChangeShapeType="1"/>
          </p:cNvSpPr>
          <p:nvPr/>
        </p:nvSpPr>
        <p:spPr bwMode="auto">
          <a:xfrm>
            <a:off x="6623050" y="56784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7" name="Line 1035"/>
          <p:cNvSpPr>
            <a:spLocks noChangeShapeType="1"/>
          </p:cNvSpPr>
          <p:nvPr/>
        </p:nvSpPr>
        <p:spPr bwMode="auto">
          <a:xfrm>
            <a:off x="6623050" y="6043613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8" name="Line 1036"/>
          <p:cNvSpPr>
            <a:spLocks noChangeShapeType="1"/>
          </p:cNvSpPr>
          <p:nvPr/>
        </p:nvSpPr>
        <p:spPr bwMode="auto">
          <a:xfrm>
            <a:off x="6623050" y="46878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9" name="Text Box 1037"/>
          <p:cNvSpPr txBox="1">
            <a:spLocks noChangeArrowheads="1"/>
          </p:cNvSpPr>
          <p:nvPr/>
        </p:nvSpPr>
        <p:spPr bwMode="auto">
          <a:xfrm>
            <a:off x="7032625" y="464026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50" name="Text Box 1038"/>
          <p:cNvSpPr txBox="1">
            <a:spLocks noChangeArrowheads="1"/>
          </p:cNvSpPr>
          <p:nvPr/>
        </p:nvSpPr>
        <p:spPr bwMode="auto">
          <a:xfrm>
            <a:off x="7051675" y="499268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51" name="Text Box 1039"/>
          <p:cNvSpPr txBox="1">
            <a:spLocks noChangeArrowheads="1"/>
          </p:cNvSpPr>
          <p:nvPr/>
        </p:nvSpPr>
        <p:spPr bwMode="auto">
          <a:xfrm>
            <a:off x="7051675" y="529748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52" name="Text Box 1040"/>
          <p:cNvSpPr txBox="1">
            <a:spLocks noChangeArrowheads="1"/>
          </p:cNvSpPr>
          <p:nvPr/>
        </p:nvSpPr>
        <p:spPr bwMode="auto">
          <a:xfrm>
            <a:off x="7056438" y="56499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53" name="Text Box 1041"/>
          <p:cNvSpPr txBox="1">
            <a:spLocks noChangeArrowheads="1"/>
          </p:cNvSpPr>
          <p:nvPr/>
        </p:nvSpPr>
        <p:spPr bwMode="auto">
          <a:xfrm>
            <a:off x="5365750" y="4652963"/>
            <a:ext cx="71913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BX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6755" name="Line 1043"/>
          <p:cNvSpPr>
            <a:spLocks noChangeShapeType="1"/>
          </p:cNvSpPr>
          <p:nvPr/>
        </p:nvSpPr>
        <p:spPr bwMode="auto">
          <a:xfrm flipV="1">
            <a:off x="5918200" y="4868863"/>
            <a:ext cx="59848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56" name="AutoShape 1044"/>
          <p:cNvSpPr/>
          <p:nvPr/>
        </p:nvSpPr>
        <p:spPr bwMode="auto">
          <a:xfrm>
            <a:off x="6373813" y="4840288"/>
            <a:ext cx="173037" cy="457200"/>
          </a:xfrm>
          <a:prstGeom prst="leftBrace">
            <a:avLst>
              <a:gd name="adj1" fmla="val 2201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57" name="AutoShape 1045"/>
          <p:cNvSpPr/>
          <p:nvPr/>
        </p:nvSpPr>
        <p:spPr bwMode="auto">
          <a:xfrm>
            <a:off x="6373813" y="5449888"/>
            <a:ext cx="173037" cy="500062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58" name="Text Box 1046"/>
          <p:cNvSpPr txBox="1">
            <a:spLocks noChangeArrowheads="1"/>
          </p:cNvSpPr>
          <p:nvPr/>
        </p:nvSpPr>
        <p:spPr bwMode="auto">
          <a:xfrm>
            <a:off x="5003800" y="5157788"/>
            <a:ext cx="5334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6759" name="Text Box 1047"/>
          <p:cNvSpPr txBox="1">
            <a:spLocks noChangeArrowheads="1"/>
          </p:cNvSpPr>
          <p:nvPr/>
        </p:nvSpPr>
        <p:spPr bwMode="auto">
          <a:xfrm>
            <a:off x="5135563" y="5830888"/>
            <a:ext cx="58896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CS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6760" name="Line 1048"/>
          <p:cNvSpPr>
            <a:spLocks noChangeShapeType="1"/>
          </p:cNvSpPr>
          <p:nvPr/>
        </p:nvSpPr>
        <p:spPr bwMode="auto">
          <a:xfrm flipH="1">
            <a:off x="5413375" y="5157788"/>
            <a:ext cx="830263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1" name="Line 1049"/>
          <p:cNvSpPr>
            <a:spLocks noChangeShapeType="1"/>
          </p:cNvSpPr>
          <p:nvPr/>
        </p:nvSpPr>
        <p:spPr bwMode="auto">
          <a:xfrm flipH="1">
            <a:off x="5611813" y="5732463"/>
            <a:ext cx="688975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2" name="Text Box 1050"/>
          <p:cNvSpPr txBox="1">
            <a:spLocks noChangeArrowheads="1"/>
          </p:cNvSpPr>
          <p:nvPr/>
        </p:nvSpPr>
        <p:spPr bwMode="auto">
          <a:xfrm>
            <a:off x="7080250" y="26019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JMP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63" name="Line 1051"/>
          <p:cNvSpPr>
            <a:spLocks noChangeShapeType="1"/>
          </p:cNvSpPr>
          <p:nvPr/>
        </p:nvSpPr>
        <p:spPr bwMode="auto">
          <a:xfrm>
            <a:off x="6623050" y="2628900"/>
            <a:ext cx="1676400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4" name="Line 1052"/>
          <p:cNvSpPr>
            <a:spLocks noChangeShapeType="1"/>
          </p:cNvSpPr>
          <p:nvPr/>
        </p:nvSpPr>
        <p:spPr bwMode="auto">
          <a:xfrm>
            <a:off x="6623050" y="3011488"/>
            <a:ext cx="1676400" cy="15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65" name="Text Box 1053"/>
          <p:cNvSpPr txBox="1">
            <a:spLocks noChangeArrowheads="1"/>
          </p:cNvSpPr>
          <p:nvPr/>
        </p:nvSpPr>
        <p:spPr bwMode="auto">
          <a:xfrm>
            <a:off x="7213600" y="209708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66" name="Text Box 1054"/>
          <p:cNvSpPr txBox="1">
            <a:spLocks noChangeArrowheads="1"/>
          </p:cNvSpPr>
          <p:nvPr/>
        </p:nvSpPr>
        <p:spPr bwMode="auto">
          <a:xfrm>
            <a:off x="7218363" y="311626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67" name="Text Box 1055"/>
          <p:cNvSpPr txBox="1">
            <a:spLocks noChangeArrowheads="1"/>
          </p:cNvSpPr>
          <p:nvPr/>
        </p:nvSpPr>
        <p:spPr bwMode="auto">
          <a:xfrm>
            <a:off x="7204075" y="415448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68" name="Text Box 1056"/>
          <p:cNvSpPr txBox="1">
            <a:spLocks noChangeArrowheads="1"/>
          </p:cNvSpPr>
          <p:nvPr/>
        </p:nvSpPr>
        <p:spPr bwMode="auto">
          <a:xfrm>
            <a:off x="7232650" y="613568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769" name="Text Box 1057"/>
          <p:cNvSpPr txBox="1">
            <a:spLocks noChangeArrowheads="1"/>
          </p:cNvSpPr>
          <p:nvPr/>
        </p:nvSpPr>
        <p:spPr bwMode="auto">
          <a:xfrm>
            <a:off x="6913563" y="3592513"/>
            <a:ext cx="12334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指令码</a:t>
            </a:r>
            <a:endParaRPr kumimoji="1"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70" name="AutoShape 1058"/>
          <p:cNvSpPr/>
          <p:nvPr/>
        </p:nvSpPr>
        <p:spPr bwMode="auto">
          <a:xfrm>
            <a:off x="8451850" y="2173288"/>
            <a:ext cx="152400" cy="9906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71" name="AutoShape 1059"/>
          <p:cNvSpPr/>
          <p:nvPr/>
        </p:nvSpPr>
        <p:spPr bwMode="auto">
          <a:xfrm>
            <a:off x="8423275" y="3392488"/>
            <a:ext cx="180975" cy="990600"/>
          </a:xfrm>
          <a:prstGeom prst="rightBrace">
            <a:avLst>
              <a:gd name="adj1" fmla="val 456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72" name="AutoShape 1060"/>
          <p:cNvSpPr/>
          <p:nvPr/>
        </p:nvSpPr>
        <p:spPr bwMode="auto">
          <a:xfrm>
            <a:off x="8451850" y="4611688"/>
            <a:ext cx="152400" cy="17526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6773" name="Text Box 1061"/>
          <p:cNvSpPr txBox="1">
            <a:spLocks noChangeArrowheads="1"/>
          </p:cNvSpPr>
          <p:nvPr/>
        </p:nvSpPr>
        <p:spPr bwMode="auto">
          <a:xfrm>
            <a:off x="8604250" y="2025650"/>
            <a:ext cx="457200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代码段1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6774" name="Text Box 1062"/>
          <p:cNvSpPr txBox="1">
            <a:spLocks noChangeArrowheads="1"/>
          </p:cNvSpPr>
          <p:nvPr/>
        </p:nvSpPr>
        <p:spPr bwMode="auto">
          <a:xfrm>
            <a:off x="8604250" y="3419475"/>
            <a:ext cx="457200" cy="1311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代码段2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6775" name="Text Box 1063"/>
          <p:cNvSpPr txBox="1">
            <a:spLocks noChangeArrowheads="1"/>
          </p:cNvSpPr>
          <p:nvPr/>
        </p:nvSpPr>
        <p:spPr bwMode="auto">
          <a:xfrm>
            <a:off x="8604250" y="5053013"/>
            <a:ext cx="46355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数据段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cxnSpLocks noChangeShapeType="1"/>
          </p:cNvCxnSpPr>
          <p:nvPr/>
        </p:nvCxnSpPr>
        <p:spPr bwMode="auto">
          <a:xfrm flipH="1">
            <a:off x="5867400" y="2781300"/>
            <a:ext cx="649288" cy="0"/>
          </a:xfrm>
          <a:prstGeom prst="line">
            <a:avLst/>
          </a:prstGeom>
          <a:noFill/>
          <a:ln w="25400" cap="sq" algn="ctr">
            <a:solidFill>
              <a:schemeClr val="tx1"/>
            </a:solidFill>
            <a:round/>
            <a:headEnd type="none" w="sm" len="sm"/>
            <a:tailEnd type="none" w="lg" len="lg"/>
          </a:ln>
        </p:spPr>
      </p:cxnSp>
      <p:cxnSp>
        <p:nvCxnSpPr>
          <p:cNvPr id="42" name="直接连接符 41"/>
          <p:cNvCxnSpPr>
            <a:cxnSpLocks noChangeShapeType="1"/>
          </p:cNvCxnSpPr>
          <p:nvPr/>
        </p:nvCxnSpPr>
        <p:spPr bwMode="auto">
          <a:xfrm flipV="1">
            <a:off x="5867400" y="2781300"/>
            <a:ext cx="0" cy="1000125"/>
          </a:xfrm>
          <a:prstGeom prst="line">
            <a:avLst/>
          </a:prstGeom>
          <a:noFill/>
          <a:ln w="25400" cap="sq" algn="ctr">
            <a:solidFill>
              <a:schemeClr val="tx1"/>
            </a:solidFill>
            <a:round/>
            <a:headEnd type="none" w="sm" len="sm"/>
            <a:tailEnd type="none" w="lg" len="lg"/>
          </a:ln>
        </p:spPr>
      </p:cxnSp>
      <p:cxnSp>
        <p:nvCxnSpPr>
          <p:cNvPr id="45" name="直接连接符 44"/>
          <p:cNvCxnSpPr>
            <a:cxnSpLocks noChangeShapeType="1"/>
          </p:cNvCxnSpPr>
          <p:nvPr/>
        </p:nvCxnSpPr>
        <p:spPr bwMode="auto">
          <a:xfrm>
            <a:off x="5867400" y="3789363"/>
            <a:ext cx="720725" cy="0"/>
          </a:xfrm>
          <a:prstGeom prst="line">
            <a:avLst/>
          </a:prstGeom>
          <a:noFill/>
          <a:ln w="25400" cap="sq" algn="ctr">
            <a:solidFill>
              <a:schemeClr val="tx1"/>
            </a:solidFill>
            <a:round/>
            <a:headEnd type="none" w="sm" len="sm"/>
            <a:tailEnd type="triangle" w="lg" len="lg"/>
          </a:ln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 animBg="1"/>
      <p:bldP spid="116741" grpId="0" animBg="1"/>
      <p:bldP spid="116742" grpId="0" animBg="1"/>
      <p:bldP spid="116744" grpId="0" animBg="1"/>
      <p:bldP spid="116745" grpId="0" animBg="1"/>
      <p:bldP spid="116746" grpId="0" animBg="1"/>
      <p:bldP spid="116747" grpId="0" animBg="1"/>
      <p:bldP spid="116748" grpId="0" animBg="1"/>
      <p:bldP spid="116749" grpId="0"/>
      <p:bldP spid="116750" grpId="0"/>
      <p:bldP spid="116751" grpId="0"/>
      <p:bldP spid="116752" grpId="0"/>
      <p:bldP spid="116753" grpId="0"/>
      <p:bldP spid="116755" grpId="0" animBg="1"/>
      <p:bldP spid="116756" grpId="0" animBg="1"/>
      <p:bldP spid="116757" grpId="0" animBg="1"/>
      <p:bldP spid="116758" grpId="0"/>
      <p:bldP spid="116759" grpId="0"/>
      <p:bldP spid="116760" grpId="0" animBg="1"/>
      <p:bldP spid="116761" grpId="0" animBg="1"/>
      <p:bldP spid="116762" grpId="0"/>
      <p:bldP spid="116763" grpId="0" animBg="1"/>
      <p:bldP spid="116764" grpId="0" animBg="1"/>
      <p:bldP spid="116765" grpId="0"/>
      <p:bldP spid="116766" grpId="0"/>
      <p:bldP spid="116767" grpId="0"/>
      <p:bldP spid="116768" grpId="0"/>
      <p:bldP spid="116769" grpId="0"/>
      <p:bldP spid="116770" grpId="0" animBg="1"/>
      <p:bldP spid="116771" grpId="0" animBg="1"/>
      <p:bldP spid="116772" grpId="0" animBg="1"/>
      <p:bldP spid="116773" grpId="0"/>
      <p:bldP spid="116774" grpId="0"/>
      <p:bldP spid="116775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036932-D853-4BA8-A116-D0E250CD10B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无条件转移指令例</a:t>
            </a:r>
            <a:endParaRPr lang="en-US" altLang="zh-CN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51050"/>
            <a:ext cx="727392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rgbClr val="C00000"/>
                </a:solidFill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CS</a:t>
            </a:r>
            <a:r>
              <a:rPr lang="zh-CN" altLang="en-US" sz="2400" smtClean="0">
                <a:solidFill>
                  <a:srgbClr val="C00000"/>
                </a:solidFill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： </a:t>
            </a:r>
            <a:r>
              <a:rPr lang="en-US" altLang="zh-CN" sz="2400" smtClean="0">
                <a:solidFill>
                  <a:srgbClr val="C00000"/>
                </a:solidFill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IP</a:t>
            </a:r>
            <a:endParaRPr lang="en-US" altLang="zh-CN" sz="2400" smtClean="0">
              <a:solidFill>
                <a:srgbClr val="C00000"/>
              </a:solidFill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(1) 2000:0100               MOV  AX,1200H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(2) 2000:0103               JMP NEXT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Tahoma" panose="020B0604030504040204" pitchFamily="34" charset="0"/>
              </a:rPr>
              <a:t>                           ┅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Tahoma" panose="020B060403050404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Tahoma" panose="020B0604030504040204" pitchFamily="34" charset="0"/>
              </a:rPr>
              <a:t>(3) 2000:0120    NEXT: MOV BX,1200H</a:t>
            </a: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(4)                                JMP  BX  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               ┅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>
                <a:solidFill>
                  <a:schemeClr val="tx1"/>
                </a:solidFill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(5) 2000:1200 </a:t>
            </a:r>
            <a:endParaRPr lang="en-US" altLang="zh-CN" sz="2400" smtClean="0">
              <a:solidFill>
                <a:schemeClr val="tx1"/>
              </a:solidFill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D17F93-4375-4FA4-9796-D2BB5A2DF00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无条件转移指令例</a:t>
            </a:r>
            <a:endParaRPr lang="zh-CN" altLang="en-US" smtClean="0"/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0575"/>
            <a:ext cx="5832475" cy="3313113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SI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1122H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WORD PTR[SI]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0120H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ADD  SI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WORD PTR[SI]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0122H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898525" y="4411663"/>
            <a:ext cx="38465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JMP DWORD PTR[SI-2]</a:t>
            </a:r>
            <a:endParaRPr lang="en-US" altLang="zh-CN" sz="2400" b="1"/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900113" y="4411663"/>
            <a:ext cx="33845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</a:rPr>
              <a:t>JMP  WORD PTR[SI]</a:t>
            </a:r>
            <a:endParaRPr lang="zh-CN" altLang="en-US" sz="2400" b="1">
              <a:solidFill>
                <a:schemeClr val="tx2"/>
              </a:solidFill>
            </a:endParaRPr>
          </a:p>
        </p:txBody>
      </p:sp>
      <p:grpSp>
        <p:nvGrpSpPr>
          <p:cNvPr id="2" name="Group 35"/>
          <p:cNvGrpSpPr/>
          <p:nvPr/>
        </p:nvGrpSpPr>
        <p:grpSpPr bwMode="auto">
          <a:xfrm>
            <a:off x="5232400" y="2205038"/>
            <a:ext cx="3848100" cy="4392612"/>
            <a:chOff x="3296" y="1389"/>
            <a:chExt cx="2424" cy="2767"/>
          </a:xfrm>
        </p:grpSpPr>
        <p:sp>
          <p:nvSpPr>
            <p:cNvPr id="306192" name="Rectangle 6"/>
            <p:cNvSpPr>
              <a:spLocks noChangeArrowheads="1"/>
            </p:cNvSpPr>
            <p:nvPr/>
          </p:nvSpPr>
          <p:spPr bwMode="auto">
            <a:xfrm>
              <a:off x="4199" y="1389"/>
              <a:ext cx="960" cy="2767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6193" name="Line 7"/>
            <p:cNvSpPr>
              <a:spLocks noChangeShapeType="1"/>
            </p:cNvSpPr>
            <p:nvPr/>
          </p:nvSpPr>
          <p:spPr bwMode="auto">
            <a:xfrm>
              <a:off x="4199" y="17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4" name="Line 8"/>
            <p:cNvSpPr>
              <a:spLocks noChangeShapeType="1"/>
            </p:cNvSpPr>
            <p:nvPr/>
          </p:nvSpPr>
          <p:spPr bwMode="auto">
            <a:xfrm>
              <a:off x="4199" y="201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5" name="Line 9"/>
            <p:cNvSpPr>
              <a:spLocks noChangeShapeType="1"/>
            </p:cNvSpPr>
            <p:nvPr/>
          </p:nvSpPr>
          <p:spPr bwMode="auto">
            <a:xfrm>
              <a:off x="4199" y="225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6" name="Line 10"/>
            <p:cNvSpPr>
              <a:spLocks noChangeShapeType="1"/>
            </p:cNvSpPr>
            <p:nvPr/>
          </p:nvSpPr>
          <p:spPr bwMode="auto">
            <a:xfrm>
              <a:off x="4195" y="275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7" name="Line 11"/>
            <p:cNvSpPr>
              <a:spLocks noChangeShapeType="1"/>
            </p:cNvSpPr>
            <p:nvPr/>
          </p:nvSpPr>
          <p:spPr bwMode="auto">
            <a:xfrm>
              <a:off x="4199" y="3659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8" name="Text Box 12"/>
            <p:cNvSpPr txBox="1">
              <a:spLocks noChangeArrowheads="1"/>
            </p:cNvSpPr>
            <p:nvPr/>
          </p:nvSpPr>
          <p:spPr bwMode="auto">
            <a:xfrm>
              <a:off x="4436" y="1751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JMP</a:t>
              </a:r>
              <a:endPara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6199" name="Text Box 13"/>
            <p:cNvSpPr txBox="1">
              <a:spLocks noChangeArrowheads="1"/>
            </p:cNvSpPr>
            <p:nvPr/>
          </p:nvSpPr>
          <p:spPr bwMode="auto">
            <a:xfrm>
              <a:off x="3296" y="2690"/>
              <a:ext cx="65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1122H</a:t>
              </a:r>
              <a:endPara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6200" name="Text Box 14"/>
            <p:cNvSpPr txBox="1">
              <a:spLocks noChangeArrowheads="1"/>
            </p:cNvSpPr>
            <p:nvPr/>
          </p:nvSpPr>
          <p:spPr bwMode="auto">
            <a:xfrm>
              <a:off x="4468" y="3748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┇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201" name="Text Box 15"/>
            <p:cNvSpPr txBox="1">
              <a:spLocks noChangeArrowheads="1"/>
            </p:cNvSpPr>
            <p:nvPr/>
          </p:nvSpPr>
          <p:spPr bwMode="auto">
            <a:xfrm>
              <a:off x="4526" y="2296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┇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202" name="Text Box 16"/>
            <p:cNvSpPr txBox="1">
              <a:spLocks noChangeArrowheads="1"/>
            </p:cNvSpPr>
            <p:nvPr/>
          </p:nvSpPr>
          <p:spPr bwMode="auto">
            <a:xfrm>
              <a:off x="4514" y="1464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┇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203" name="AutoShape 17"/>
            <p:cNvSpPr/>
            <p:nvPr/>
          </p:nvSpPr>
          <p:spPr bwMode="auto">
            <a:xfrm>
              <a:off x="5239" y="1616"/>
              <a:ext cx="136" cy="6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6204" name="Text Box 18"/>
            <p:cNvSpPr txBox="1">
              <a:spLocks noChangeArrowheads="1"/>
            </p:cNvSpPr>
            <p:nvPr/>
          </p:nvSpPr>
          <p:spPr bwMode="auto">
            <a:xfrm>
              <a:off x="5375" y="1616"/>
              <a:ext cx="288" cy="6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</a:rPr>
                <a:t>代码段</a:t>
              </a:r>
              <a:endPara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306205" name="Line 19"/>
            <p:cNvSpPr>
              <a:spLocks noChangeShapeType="1"/>
            </p:cNvSpPr>
            <p:nvPr/>
          </p:nvSpPr>
          <p:spPr bwMode="auto">
            <a:xfrm>
              <a:off x="4199" y="3410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6" name="AutoShape 20"/>
            <p:cNvSpPr/>
            <p:nvPr/>
          </p:nvSpPr>
          <p:spPr bwMode="auto">
            <a:xfrm>
              <a:off x="5239" y="2659"/>
              <a:ext cx="181" cy="1361"/>
            </a:xfrm>
            <a:prstGeom prst="rightBrace">
              <a:avLst>
                <a:gd name="adj1" fmla="val 62661"/>
                <a:gd name="adj2" fmla="val 50000"/>
              </a:avLst>
            </a:prstGeom>
            <a:noFill/>
            <a:ln w="25400" cap="sq">
              <a:solidFill>
                <a:srgbClr val="FF6600"/>
              </a:solidFill>
              <a:round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6207" name="Text Box 21"/>
            <p:cNvSpPr txBox="1">
              <a:spLocks noChangeArrowheads="1"/>
            </p:cNvSpPr>
            <p:nvPr/>
          </p:nvSpPr>
          <p:spPr bwMode="auto">
            <a:xfrm>
              <a:off x="5393" y="3022"/>
              <a:ext cx="327" cy="63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>
                  <a:latin typeface="华文中宋" panose="02010600040101010101" pitchFamily="2" charset="-122"/>
                  <a:ea typeface="华文中宋" panose="02010600040101010101" pitchFamily="2" charset="-122"/>
                  <a:cs typeface="华文中宋" panose="02010600040101010101" pitchFamily="2" charset="-122"/>
                </a:rPr>
                <a:t>数据段</a:t>
              </a:r>
              <a:endPara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306208" name="Line 23"/>
            <p:cNvSpPr>
              <a:spLocks noChangeShapeType="1"/>
            </p:cNvSpPr>
            <p:nvPr/>
          </p:nvSpPr>
          <p:spPr bwMode="auto">
            <a:xfrm>
              <a:off x="4199" y="2978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9" name="Text Box 24"/>
            <p:cNvSpPr txBox="1">
              <a:spLocks noChangeArrowheads="1"/>
            </p:cNvSpPr>
            <p:nvPr/>
          </p:nvSpPr>
          <p:spPr bwMode="auto">
            <a:xfrm>
              <a:off x="4458" y="3407"/>
              <a:ext cx="454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01H</a:t>
              </a:r>
              <a:endPara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6210" name="Text Box 26"/>
            <p:cNvSpPr txBox="1">
              <a:spLocks noChangeArrowheads="1"/>
            </p:cNvSpPr>
            <p:nvPr/>
          </p:nvSpPr>
          <p:spPr bwMode="auto">
            <a:xfrm>
              <a:off x="4467" y="3180"/>
              <a:ext cx="53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22H</a:t>
              </a:r>
              <a:endPara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6211" name="Text Box 27"/>
            <p:cNvSpPr txBox="1">
              <a:spLocks noChangeArrowheads="1"/>
            </p:cNvSpPr>
            <p:nvPr/>
          </p:nvSpPr>
          <p:spPr bwMode="auto">
            <a:xfrm>
              <a:off x="4468" y="2750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20H</a:t>
              </a:r>
              <a:endPara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6212" name="Line 33"/>
            <p:cNvSpPr>
              <a:spLocks noChangeShapeType="1"/>
            </p:cNvSpPr>
            <p:nvPr/>
          </p:nvSpPr>
          <p:spPr bwMode="auto">
            <a:xfrm>
              <a:off x="4195" y="3203"/>
              <a:ext cx="96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13" name="Text Box 34"/>
            <p:cNvSpPr txBox="1">
              <a:spLocks noChangeArrowheads="1"/>
            </p:cNvSpPr>
            <p:nvPr/>
          </p:nvSpPr>
          <p:spPr bwMode="auto">
            <a:xfrm>
              <a:off x="4468" y="2976"/>
              <a:ext cx="48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01H</a:t>
              </a:r>
              <a:endPara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31812" name="AutoShape 36"/>
          <p:cNvSpPr/>
          <p:nvPr/>
        </p:nvSpPr>
        <p:spPr bwMode="auto">
          <a:xfrm>
            <a:off x="6416675" y="5132388"/>
            <a:ext cx="171450" cy="673100"/>
          </a:xfrm>
          <a:prstGeom prst="leftBrace">
            <a:avLst>
              <a:gd name="adj1" fmla="val 3271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1813" name="Line 37"/>
          <p:cNvSpPr>
            <a:spLocks noChangeShapeType="1"/>
          </p:cNvSpPr>
          <p:nvPr/>
        </p:nvSpPr>
        <p:spPr bwMode="auto">
          <a:xfrm flipH="1">
            <a:off x="5651500" y="5229860"/>
            <a:ext cx="720725" cy="1444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14" name="Text Box 38"/>
          <p:cNvSpPr txBox="1">
            <a:spLocks noChangeArrowheads="1"/>
          </p:cNvSpPr>
          <p:nvPr/>
        </p:nvSpPr>
        <p:spPr bwMode="auto">
          <a:xfrm>
            <a:off x="5075238" y="5230178"/>
            <a:ext cx="5762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IP</a:t>
            </a:r>
            <a:endParaRPr lang="en-US" altLang="zh-CN" sz="2400" b="1"/>
          </a:p>
        </p:txBody>
      </p:sp>
      <p:sp>
        <p:nvSpPr>
          <p:cNvPr id="331815" name="AutoShape 39"/>
          <p:cNvSpPr/>
          <p:nvPr/>
        </p:nvSpPr>
        <p:spPr bwMode="auto">
          <a:xfrm>
            <a:off x="6415088" y="5229225"/>
            <a:ext cx="173037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1816" name="Text Box 40"/>
          <p:cNvSpPr txBox="1">
            <a:spLocks noChangeArrowheads="1"/>
          </p:cNvSpPr>
          <p:nvPr/>
        </p:nvSpPr>
        <p:spPr bwMode="auto">
          <a:xfrm>
            <a:off x="5064125" y="5610225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990033"/>
                </a:solidFill>
                <a:latin typeface="Times New Roman" panose="02020603050405020304" pitchFamily="18" charset="0"/>
              </a:rPr>
              <a:t>CS</a:t>
            </a:r>
            <a:endParaRPr kumimoji="1" lang="en-US" altLang="zh-CN" sz="2400" b="1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817" name="Line 41"/>
          <p:cNvSpPr>
            <a:spLocks noChangeShapeType="1"/>
          </p:cNvSpPr>
          <p:nvPr/>
        </p:nvSpPr>
        <p:spPr bwMode="auto">
          <a:xfrm flipH="1">
            <a:off x="5653088" y="5511800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1818" name="AutoShape 42"/>
          <p:cNvSpPr/>
          <p:nvPr/>
        </p:nvSpPr>
        <p:spPr bwMode="auto">
          <a:xfrm>
            <a:off x="6343650" y="4508500"/>
            <a:ext cx="173038" cy="500063"/>
          </a:xfrm>
          <a:prstGeom prst="leftBrace">
            <a:avLst>
              <a:gd name="adj1" fmla="val 24083"/>
              <a:gd name="adj2" fmla="val 50000"/>
            </a:avLst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1819" name="Text Box 43"/>
          <p:cNvSpPr txBox="1">
            <a:spLocks noChangeArrowheads="1"/>
          </p:cNvSpPr>
          <p:nvPr/>
        </p:nvSpPr>
        <p:spPr bwMode="auto">
          <a:xfrm>
            <a:off x="4992688" y="488950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990033"/>
                </a:solidFill>
                <a:latin typeface="Times New Roman" panose="02020603050405020304" pitchFamily="18" charset="0"/>
              </a:rPr>
              <a:t>IP</a:t>
            </a:r>
            <a:endParaRPr kumimoji="1" lang="en-US" altLang="zh-CN" sz="2400" b="1">
              <a:solidFill>
                <a:srgbClr val="9900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1820" name="Line 44"/>
          <p:cNvSpPr>
            <a:spLocks noChangeShapeType="1"/>
          </p:cNvSpPr>
          <p:nvPr/>
        </p:nvSpPr>
        <p:spPr bwMode="auto">
          <a:xfrm flipH="1">
            <a:off x="5581650" y="4791075"/>
            <a:ext cx="688975" cy="2889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3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331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331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331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3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3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33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3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0" grpId="0"/>
      <p:bldP spid="331781" grpId="0"/>
      <p:bldP spid="331781" grpId="1"/>
      <p:bldP spid="331812" grpId="0" bldLvl="0" animBg="1"/>
      <p:bldP spid="331812" grpId="1" bldLvl="0" animBg="1"/>
      <p:bldP spid="331813" grpId="0" bldLvl="0" animBg="1"/>
      <p:bldP spid="331813" grpId="1" bldLvl="0" animBg="1"/>
      <p:bldP spid="331814" grpId="0"/>
      <p:bldP spid="331814" grpId="1"/>
      <p:bldP spid="331815" grpId="0" animBg="1"/>
      <p:bldP spid="331816" grpId="0"/>
      <p:bldP spid="331817" grpId="0" animBg="1"/>
      <p:bldP spid="331818" grpId="0" animBg="1"/>
      <p:bldP spid="331819" grpId="0"/>
      <p:bldP spid="3318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8086</a:t>
            </a: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+mj-lt"/>
                <a:ea typeface="仿宋_GB2312" panose="02010609030101010101" pitchFamily="49" charset="-122"/>
                <a:cs typeface="+mj-cs"/>
              </a:rPr>
              <a:t>寻址方式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仿宋_GB2312" panose="02010609030101010101" pitchFamily="49" charset="-122"/>
              <a:cs typeface="+mj-cs"/>
            </a:endParaRPr>
          </a:p>
        </p:txBody>
      </p:sp>
      <p:sp>
        <p:nvSpPr>
          <p:cNvPr id="766979" name="Text Box 3"/>
          <p:cNvSpPr txBox="1"/>
          <p:nvPr/>
        </p:nvSpPr>
        <p:spPr>
          <a:xfrm>
            <a:off x="1143000" y="2106930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rPr>
              <a:t>非存储器寻址方式</a:t>
            </a:r>
            <a:endParaRPr lang="zh-CN" altLang="en-US" sz="2400" dirty="0">
              <a:latin typeface="Garamond" panose="02020404030301010803" pitchFamily="18" charset="0"/>
              <a:ea typeface="楷体_GB2312" panose="02010609030101010101" pitchFamily="49" charset="-122"/>
            </a:endParaRPr>
          </a:p>
        </p:txBody>
      </p:sp>
      <p:sp>
        <p:nvSpPr>
          <p:cNvPr id="766980" name="Text Box 4"/>
          <p:cNvSpPr txBox="1"/>
          <p:nvPr/>
        </p:nvSpPr>
        <p:spPr>
          <a:xfrm>
            <a:off x="1219200" y="416433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rPr>
              <a:t>存储器寻址方式</a:t>
            </a:r>
            <a:endParaRPr lang="zh-CN" altLang="en-US" sz="2400" dirty="0">
              <a:latin typeface="Garamond" panose="02020404030301010803" pitchFamily="18" charset="0"/>
              <a:ea typeface="楷体_GB2312" panose="02010609030101010101" pitchFamily="49" charset="-122"/>
            </a:endParaRPr>
          </a:p>
        </p:txBody>
      </p:sp>
      <p:sp>
        <p:nvSpPr>
          <p:cNvPr id="766981" name="Text Box 5"/>
          <p:cNvSpPr txBox="1"/>
          <p:nvPr/>
        </p:nvSpPr>
        <p:spPr>
          <a:xfrm>
            <a:off x="1219200" y="599313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ClrTx/>
            </a:pPr>
            <a:r>
              <a: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rPr>
              <a:t>其它寻址方式</a:t>
            </a:r>
            <a:endParaRPr lang="zh-CN" altLang="en-US" sz="2400" dirty="0">
              <a:latin typeface="Garamond" panose="02020404030301010803" pitchFamily="18" charset="0"/>
              <a:ea typeface="楷体_GB2312" panose="02010609030101010101" pitchFamily="49" charset="-122"/>
            </a:endParaRPr>
          </a:p>
        </p:txBody>
      </p:sp>
      <p:sp>
        <p:nvSpPr>
          <p:cNvPr id="766982" name="Text Box 6"/>
          <p:cNvSpPr txBox="1"/>
          <p:nvPr/>
        </p:nvSpPr>
        <p:spPr>
          <a:xfrm>
            <a:off x="3311525" y="5974080"/>
            <a:ext cx="544671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00000"/>
              </a:lnSpc>
              <a:spcBef>
                <a:spcPct val="50000"/>
              </a:spcBef>
              <a:buClrTx/>
            </a:pP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— 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固定寻址、相对寻址、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端口寻址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886200" y="3097530"/>
            <a:ext cx="2743200" cy="2647950"/>
            <a:chOff x="2448" y="1680"/>
            <a:chExt cx="1728" cy="1668"/>
          </a:xfrm>
        </p:grpSpPr>
        <p:sp>
          <p:nvSpPr>
            <p:cNvPr id="32775" name="Text Box 8"/>
            <p:cNvSpPr txBox="1"/>
            <p:nvPr/>
          </p:nvSpPr>
          <p:spPr>
            <a:xfrm>
              <a:off x="2448" y="1680"/>
              <a:ext cx="1728" cy="166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   </a:t>
              </a:r>
              <a:r>
                <a:rPr lang="zh-CN" altLang="en-US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直接寻址</a:t>
              </a:r>
              <a:endPara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zh-CN" altLang="en-US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   寄存器间接寻址</a:t>
              </a:r>
              <a:endPara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zh-CN" altLang="en-US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   基址寻址</a:t>
              </a:r>
              <a:endPara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zh-CN" altLang="en-US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   变址寻址</a:t>
              </a:r>
              <a:endPara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zh-CN" altLang="en-US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   基址加变址寻址</a:t>
              </a:r>
              <a:endPara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766985" name="AutoShape 9"/>
            <p:cNvSpPr/>
            <p:nvPr/>
          </p:nvSpPr>
          <p:spPr bwMode="auto">
            <a:xfrm>
              <a:off x="2448" y="1776"/>
              <a:ext cx="144" cy="1488"/>
            </a:xfrm>
            <a:prstGeom prst="leftBrace">
              <a:avLst>
                <a:gd name="adj1" fmla="val 86111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886200" y="1787843"/>
            <a:ext cx="3622675" cy="1014412"/>
            <a:chOff x="2448" y="816"/>
            <a:chExt cx="2064" cy="639"/>
          </a:xfrm>
        </p:grpSpPr>
        <p:sp>
          <p:nvSpPr>
            <p:cNvPr id="32778" name="Text Box 11"/>
            <p:cNvSpPr txBox="1"/>
            <p:nvPr/>
          </p:nvSpPr>
          <p:spPr>
            <a:xfrm>
              <a:off x="2448" y="816"/>
              <a:ext cx="2064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en-US" altLang="zh-CN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   </a:t>
              </a:r>
              <a:r>
                <a:rPr lang="zh-CN" altLang="en-US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立即数寻址</a:t>
              </a:r>
              <a:endPara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endParaRPr>
            </a:p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zh-CN" altLang="en-US" sz="2400" dirty="0">
                  <a:latin typeface="Garamond" panose="02020404030301010803" pitchFamily="18" charset="0"/>
                  <a:ea typeface="楷体_GB2312" panose="02010609030101010101" pitchFamily="49" charset="-122"/>
                </a:rPr>
                <a:t>   寄存器（直接）寻址</a:t>
              </a:r>
              <a:endParaRPr lang="zh-CN" altLang="en-US" sz="2400" dirty="0">
                <a:latin typeface="Garamond" panose="02020404030301010803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766988" name="AutoShape 12"/>
            <p:cNvSpPr/>
            <p:nvPr/>
          </p:nvSpPr>
          <p:spPr bwMode="auto">
            <a:xfrm>
              <a:off x="2496" y="912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6553200" y="3783330"/>
            <a:ext cx="1828800" cy="1828800"/>
            <a:chOff x="4128" y="2112"/>
            <a:chExt cx="1152" cy="1152"/>
          </a:xfrm>
        </p:grpSpPr>
        <p:sp>
          <p:nvSpPr>
            <p:cNvPr id="766990" name="AutoShape 14"/>
            <p:cNvSpPr/>
            <p:nvPr/>
          </p:nvSpPr>
          <p:spPr bwMode="auto">
            <a:xfrm>
              <a:off x="4128" y="2112"/>
              <a:ext cx="144" cy="1152"/>
            </a:xfrm>
            <a:prstGeom prst="rightBrace">
              <a:avLst>
                <a:gd name="adj1" fmla="val 66667"/>
                <a:gd name="adj2" fmla="val 50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0000" tIns="46800" rIns="90000" bIns="46800" anchor="ctr"/>
            <a:lstStyle/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Clr>
                  <a:srgbClr val="B4B9BE"/>
                </a:buClr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anose="02010609030101010101" pitchFamily="49" charset="-122"/>
                <a:cs typeface="+mn-cs"/>
              </a:endParaRPr>
            </a:p>
          </p:txBody>
        </p:sp>
        <p:sp>
          <p:nvSpPr>
            <p:cNvPr id="32782" name="Text Box 15"/>
            <p:cNvSpPr txBox="1"/>
            <p:nvPr/>
          </p:nvSpPr>
          <p:spPr>
            <a:xfrm>
              <a:off x="4272" y="2448"/>
              <a:ext cx="1008" cy="5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90000" tIns="46800" rIns="90000" bIns="46800" anchor="t">
              <a:spAutoFit/>
            </a:bodyPr>
            <a:p>
              <a:pPr>
                <a:lnSpc>
                  <a:spcPct val="100000"/>
                </a:lnSpc>
                <a:spcBef>
                  <a:spcPct val="50000"/>
                </a:spcBef>
                <a:buClrTx/>
              </a:pPr>
              <a:r>
                <a:rPr lang="zh-CN" altLang="en-US" sz="2400" dirty="0">
                  <a:solidFill>
                    <a:srgbClr val="FF0000"/>
                  </a:solidFill>
                  <a:latin typeface="Garamond" panose="02020404030301010803" pitchFamily="18" charset="0"/>
                  <a:ea typeface="楷体_GB2312" panose="02010609030101010101" pitchFamily="49" charset="-122"/>
                </a:rPr>
                <a:t>实质都是间接寻址</a:t>
              </a:r>
              <a:endParaRPr lang="zh-CN" altLang="en-US" sz="2400" dirty="0">
                <a:solidFill>
                  <a:srgbClr val="FF0000"/>
                </a:solidFill>
                <a:latin typeface="Garamond" panose="02020404030301010803" pitchFamily="18" charset="0"/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75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75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75"/>
                                        <p:tgtEl>
                                          <p:spTgt spid="76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/>
      <p:bldP spid="766980" grpId="0"/>
      <p:bldP spid="766981" grpId="0"/>
      <p:bldP spid="766982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D10FA-0B1A-4FFF-8D51-2E37CC3AC04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  <a:ea typeface="BatangChe" panose="02030609000101010101" pitchFamily="49" charset="-127"/>
              </a:rPr>
              <a:t>2. </a:t>
            </a:r>
            <a:r>
              <a:rPr lang="zh-CN" altLang="en-US" smtClean="0"/>
              <a:t>条件转移指令</a:t>
            </a:r>
            <a:endParaRPr lang="zh-CN" alt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18325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在满足一定条件下，程序转移到目标地址继续执行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条件转移指令均为段内短转移，即转移</a:t>
            </a:r>
            <a:endParaRPr lang="zh-CN" altLang="en-US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范围为：</a:t>
            </a:r>
            <a:endParaRPr lang="zh-CN" altLang="en-US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 -128------+127</a:t>
            </a:r>
            <a:endParaRPr lang="zh-CN" altLang="en-US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7764" name="Oval 4"/>
          <p:cNvSpPr>
            <a:spLocks noChangeArrowheads="1"/>
          </p:cNvSpPr>
          <p:nvPr/>
        </p:nvSpPr>
        <p:spPr bwMode="auto">
          <a:xfrm>
            <a:off x="7451725" y="5661025"/>
            <a:ext cx="990600" cy="762000"/>
          </a:xfrm>
          <a:prstGeom prst="ellipse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7765" name="Text Box 5"/>
          <p:cNvSpPr txBox="1">
            <a:spLocks noChangeArrowheads="1"/>
          </p:cNvSpPr>
          <p:nvPr/>
        </p:nvSpPr>
        <p:spPr bwMode="auto">
          <a:xfrm>
            <a:off x="7596188" y="5805488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p138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 animBg="1"/>
      <p:bldP spid="11776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2C7217-EC08-43A6-8F1C-C87EBA8CE6F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条件转移指令的应用</a:t>
            </a:r>
            <a:endParaRPr lang="zh-CN" altLang="en-US" smtClean="0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916832"/>
            <a:ext cx="7772400" cy="4680520"/>
          </a:xfrm>
        </p:spPr>
        <p:txBody>
          <a:bodyPr/>
          <a:lstStyle/>
          <a:p>
            <a:pPr eaLnBrk="1" hangingPunct="1"/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几种条件转移指令的应用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JC/JNC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sz="1800" dirty="0" smtClean="0"/>
              <a:t>判断</a:t>
            </a:r>
            <a:r>
              <a:rPr lang="en-US" altLang="zh-CN" sz="1800" dirty="0" smtClean="0"/>
              <a:t>CF</a:t>
            </a:r>
            <a:r>
              <a:rPr lang="zh-CN" altLang="en-US" sz="1800" dirty="0" smtClean="0"/>
              <a:t>的状态。常用于比大小</a:t>
            </a:r>
            <a:endParaRPr lang="zh-CN" altLang="en-US" sz="18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JZ/JNZ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sz="1800" dirty="0"/>
              <a:t>判断</a:t>
            </a:r>
            <a:r>
              <a:rPr lang="en-US" altLang="zh-CN" sz="1800" dirty="0"/>
              <a:t>ZF</a:t>
            </a:r>
            <a:r>
              <a:rPr lang="zh-CN" altLang="en-US" sz="1800" dirty="0"/>
              <a:t>的状态。常用于循环体的结束判断</a:t>
            </a:r>
            <a:endParaRPr lang="en-US" altLang="zh-CN" sz="18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JO/JNO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sz="1800" dirty="0" smtClean="0"/>
              <a:t>判断</a:t>
            </a:r>
            <a:r>
              <a:rPr lang="en-US" altLang="zh-CN" sz="1800" dirty="0" smtClean="0"/>
              <a:t>OF</a:t>
            </a:r>
            <a:r>
              <a:rPr lang="zh-CN" altLang="en-US" sz="1800" dirty="0" smtClean="0"/>
              <a:t>的状态。常用于有符号数溢出的判断</a:t>
            </a:r>
            <a:endParaRPr lang="zh-CN" altLang="en-US" sz="18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JP/JPE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sz="1800" dirty="0"/>
              <a:t>判断</a:t>
            </a:r>
            <a:r>
              <a:rPr lang="en-US" altLang="zh-CN" sz="1800" dirty="0"/>
              <a:t>PF</a:t>
            </a:r>
            <a:r>
              <a:rPr lang="zh-CN" altLang="en-US" sz="1800" dirty="0"/>
              <a:t>的状态。用于判断运算结果低</a:t>
            </a:r>
            <a:r>
              <a:rPr lang="en-US" altLang="zh-CN" sz="1800" dirty="0"/>
              <a:t>8</a:t>
            </a:r>
            <a:r>
              <a:rPr lang="zh-CN" altLang="en-US" sz="1800" dirty="0"/>
              <a:t>位中</a:t>
            </a:r>
            <a:r>
              <a:rPr lang="en-US" altLang="zh-CN" sz="1800" dirty="0"/>
              <a:t>1</a:t>
            </a:r>
            <a:r>
              <a:rPr lang="zh-CN" altLang="en-US" sz="1800" dirty="0"/>
              <a:t>的个数是否为偶数</a:t>
            </a:r>
            <a:endParaRPr lang="zh-CN" altLang="en-US" sz="1800" dirty="0"/>
          </a:p>
          <a:p>
            <a:pPr lvl="1" eaLnBrk="1" hangingPunct="1">
              <a:spcBef>
                <a:spcPct val="0"/>
              </a:spcBef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JA/JAE/JB/JBE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ct val="0"/>
              </a:spcBef>
            </a:pPr>
            <a:r>
              <a:rPr lang="zh-CN" altLang="en-US" sz="1800" dirty="0"/>
              <a:t>判断</a:t>
            </a:r>
            <a:r>
              <a:rPr lang="en-US" altLang="zh-CN" sz="1800" dirty="0"/>
              <a:t>CF</a:t>
            </a:r>
            <a:r>
              <a:rPr lang="zh-CN" altLang="en-US" sz="1800" dirty="0"/>
              <a:t>或</a:t>
            </a:r>
            <a:r>
              <a:rPr lang="en-US" altLang="zh-CN" sz="1800" dirty="0"/>
              <a:t>CF+ZF</a:t>
            </a:r>
            <a:r>
              <a:rPr lang="zh-CN" altLang="en-US" sz="1800" dirty="0"/>
              <a:t>的状态。常用于无符号数的大小比较</a:t>
            </a:r>
            <a:endParaRPr lang="en-US" altLang="zh-CN" sz="18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C3D439-F512-4444-A05B-1A33C65527E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转移指令例</a:t>
            </a:r>
            <a:endParaRPr lang="zh-CN" altLang="en-US" smtClean="0"/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0"/>
            <a:ext cx="7200900" cy="2952750"/>
          </a:xfrm>
        </p:spPr>
        <p:txBody>
          <a:bodyPr/>
          <a:lstStyle/>
          <a:p>
            <a:pPr algn="just" eaLnBrk="1" hangingPunct="1">
              <a:spcAft>
                <a:spcPct val="15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统计内存数据段中以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TABLE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为首地址的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100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个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8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位带符号数中正数、负数和零元数的个数。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6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59788" y="6356350"/>
            <a:ext cx="576262" cy="457200"/>
          </a:xfrm>
          <a:noFill/>
        </p:spPr>
        <p:txBody>
          <a:bodyPr/>
          <a:lstStyle/>
          <a:p>
            <a:fld id="{8EB21098-EFCE-40F1-8CC0-E596F727ACF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4730750" y="5573713"/>
            <a:ext cx="2743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4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转移指令例（流程图）</a:t>
            </a:r>
            <a:endParaRPr lang="zh-CN" altLang="en-US" smtClean="0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066800" y="2078038"/>
            <a:ext cx="2209800" cy="8318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187450" y="2154238"/>
            <a:ext cx="2012950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将存放各元素个数的单元清零</a:t>
            </a:r>
            <a:endParaRPr kumimoji="1"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066800" y="3284538"/>
            <a:ext cx="22098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485900" y="3213100"/>
            <a:ext cx="1544638" cy="717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取首地址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5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设串长度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827088" y="4221163"/>
            <a:ext cx="2743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1263650" y="4297363"/>
            <a:ext cx="19399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取一个字节数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4662488" y="3354388"/>
            <a:ext cx="2743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5183188" y="3430588"/>
            <a:ext cx="17795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正数个数加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endParaRPr kumimoji="1" lang="en-US" altLang="zh-CN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662488" y="4421188"/>
            <a:ext cx="2743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5229225" y="5688013"/>
            <a:ext cx="15176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零元素加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endParaRPr kumimoji="1" lang="en-US" altLang="zh-CN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5943600" y="1830388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5940425" y="2852738"/>
            <a:ext cx="0" cy="4937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>
            <a:off x="5954713" y="6184900"/>
            <a:ext cx="0" cy="547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2124075" y="2909888"/>
            <a:ext cx="0" cy="374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6" name="Line 28"/>
          <p:cNvSpPr>
            <a:spLocks noChangeShapeType="1"/>
          </p:cNvSpPr>
          <p:nvPr/>
        </p:nvSpPr>
        <p:spPr bwMode="auto">
          <a:xfrm>
            <a:off x="2152650" y="5892800"/>
            <a:ext cx="0" cy="415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3492500" y="5535613"/>
            <a:ext cx="5032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3995738" y="1830388"/>
            <a:ext cx="0" cy="36861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>
            <a:off x="3995738" y="1830388"/>
            <a:ext cx="1944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1" name="AutoShape 33"/>
          <p:cNvSpPr>
            <a:spLocks noChangeArrowheads="1"/>
          </p:cNvSpPr>
          <p:nvPr/>
        </p:nvSpPr>
        <p:spPr bwMode="auto">
          <a:xfrm>
            <a:off x="842963" y="5172075"/>
            <a:ext cx="2592387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1724025" y="5329238"/>
            <a:ext cx="11207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为负？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2124075" y="3902075"/>
            <a:ext cx="0" cy="3333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 flipH="1">
            <a:off x="2124075" y="4840288"/>
            <a:ext cx="14288" cy="3317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5" name="AutoShape 37"/>
          <p:cNvSpPr>
            <a:spLocks noChangeArrowheads="1"/>
          </p:cNvSpPr>
          <p:nvPr/>
        </p:nvSpPr>
        <p:spPr bwMode="auto">
          <a:xfrm>
            <a:off x="4657725" y="2103438"/>
            <a:ext cx="2592388" cy="723900"/>
          </a:xfrm>
          <a:prstGeom prst="flowChartDecision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5538788" y="2260600"/>
            <a:ext cx="11207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为零？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5233988" y="4514850"/>
            <a:ext cx="1779587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负数个数加</a:t>
            </a:r>
            <a:r>
              <a:rPr kumimoji="1"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endParaRPr kumimoji="1" lang="en-US" altLang="zh-CN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4284663" y="4149725"/>
            <a:ext cx="0" cy="21447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>
            <a:off x="2152650" y="6308725"/>
            <a:ext cx="21240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4284663" y="4149725"/>
            <a:ext cx="16557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3419475" y="5157788"/>
            <a:ext cx="431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2411413" y="5876925"/>
            <a:ext cx="431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6011863" y="2838450"/>
            <a:ext cx="431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7280275" y="2463800"/>
            <a:ext cx="6842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V="1">
            <a:off x="7970838" y="2465388"/>
            <a:ext cx="0" cy="281463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5954713" y="5286375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38" name="Text Box 50"/>
          <p:cNvSpPr txBox="1">
            <a:spLocks noChangeArrowheads="1"/>
          </p:cNvSpPr>
          <p:nvPr/>
        </p:nvSpPr>
        <p:spPr bwMode="auto">
          <a:xfrm>
            <a:off x="7323138" y="2117725"/>
            <a:ext cx="431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>
            <a:off x="7394575" y="3644900"/>
            <a:ext cx="1008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>
            <a:off x="7437438" y="4738688"/>
            <a:ext cx="971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flipV="1">
            <a:off x="8402638" y="3644900"/>
            <a:ext cx="0" cy="27066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>
            <a:off x="5954713" y="6381750"/>
            <a:ext cx="24479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>
            <a:off x="5940425" y="5281613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>
            <a:off x="5963920" y="4015740"/>
            <a:ext cx="5715" cy="41211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7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6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5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animBg="1"/>
      <p:bldP spid="165893" grpId="0" animBg="1"/>
      <p:bldP spid="165895" grpId="0"/>
      <p:bldP spid="165897" grpId="0" animBg="1"/>
      <p:bldP spid="165898" grpId="0"/>
      <p:bldP spid="165899" grpId="0" animBg="1"/>
      <p:bldP spid="165901" grpId="0" animBg="1"/>
      <p:bldP spid="165902" grpId="0"/>
      <p:bldP spid="165903" grpId="0" animBg="1"/>
      <p:bldP spid="165905" grpId="0"/>
      <p:bldP spid="165906" grpId="0" animBg="1"/>
      <p:bldP spid="165907" grpId="0" animBg="1"/>
      <p:bldP spid="165910" grpId="0" animBg="1"/>
      <p:bldP spid="165915" grpId="0" animBg="1"/>
      <p:bldP spid="165916" grpId="0" animBg="1"/>
      <p:bldP spid="165917" grpId="0" animBg="1"/>
      <p:bldP spid="165918" grpId="0" animBg="1"/>
      <p:bldP spid="165918" grpId="1" animBg="1"/>
      <p:bldP spid="165919" grpId="0" animBg="1"/>
      <p:bldP spid="165921" grpId="0" animBg="1"/>
      <p:bldP spid="165923" grpId="0" animBg="1"/>
      <p:bldP spid="165924" grpId="0" animBg="1"/>
      <p:bldP spid="165925" grpId="0" animBg="1"/>
      <p:bldP spid="165926" grpId="0"/>
      <p:bldP spid="165927" grpId="0"/>
      <p:bldP spid="165928" grpId="0" animBg="1"/>
      <p:bldP spid="165928" grpId="1" animBg="1"/>
      <p:bldP spid="165929" grpId="0" animBg="1"/>
      <p:bldP spid="165930" grpId="0" animBg="1"/>
      <p:bldP spid="165932" grpId="0"/>
      <p:bldP spid="165933" grpId="0"/>
      <p:bldP spid="165934" grpId="0" animBg="1"/>
      <p:bldP spid="165935" grpId="0" animBg="1"/>
      <p:bldP spid="165937" grpId="0" animBg="1"/>
      <p:bldP spid="165938" grpId="0"/>
      <p:bldP spid="165940" grpId="0" animBg="1"/>
      <p:bldP spid="165941" grpId="0" animBg="1"/>
      <p:bldP spid="165942" grpId="0" animBg="1"/>
      <p:bldP spid="165943" grpId="0" animBg="1"/>
      <p:bldP spid="165944" grpId="0" animBg="1"/>
      <p:bldP spid="165945" grpId="0" bldLvl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5239F6-F5B4-495F-A271-D97E2BD4AD3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二、循环控制指令</a:t>
            </a:r>
            <a:endParaRPr lang="zh-CN" altLang="en-US" smtClean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66025" cy="28511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循环范围：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以当前</a:t>
            </a: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IP</a:t>
            </a: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为中心的-128～+127范围内循环。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循环次数由</a:t>
            </a:r>
            <a:r>
              <a:rPr lang="en-US" altLang="zh-CN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CX</a:t>
            </a: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寄存器指定。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45000"/>
              </a:spcBef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循环指令：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428875" y="4756150"/>
            <a:ext cx="1855788" cy="15525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LOOP       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*LOOPZ     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*LOOPNZ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18789" name="AutoShape 5"/>
          <p:cNvSpPr/>
          <p:nvPr/>
        </p:nvSpPr>
        <p:spPr bwMode="auto">
          <a:xfrm>
            <a:off x="2124075" y="498475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3563938" y="4984750"/>
            <a:ext cx="7207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84675" y="4752975"/>
            <a:ext cx="24495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无条件循环指令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572000" y="5575300"/>
            <a:ext cx="24495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条件循环指令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8793" name="AutoShape 9"/>
          <p:cNvSpPr/>
          <p:nvPr/>
        </p:nvSpPr>
        <p:spPr bwMode="auto">
          <a:xfrm>
            <a:off x="4241800" y="5416550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 animBg="1"/>
      <p:bldP spid="118790" grpId="0" animBg="1"/>
      <p:bldP spid="118791" grpId="0"/>
      <p:bldP spid="118792" grpId="0"/>
      <p:bldP spid="118793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DD134E-7B42-42E6-8C2A-87CA0EF1B93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无条件循环指令</a:t>
            </a:r>
            <a:endParaRPr lang="zh-CN" altLang="en-US" smtClean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89138"/>
            <a:ext cx="4896842" cy="3816126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LOOP  LABEL(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符号地址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)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循环条件：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CX=CX-1,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再判断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CX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≠ 0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 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             </a:t>
            </a:r>
            <a:endParaRPr lang="zh-CN" altLang="en-US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21860" name="AutoShape 4"/>
          <p:cNvSpPr/>
          <p:nvPr/>
        </p:nvSpPr>
        <p:spPr bwMode="auto">
          <a:xfrm>
            <a:off x="3563938" y="4989513"/>
            <a:ext cx="144462" cy="576262"/>
          </a:xfrm>
          <a:prstGeom prst="leftBrace">
            <a:avLst>
              <a:gd name="adj1" fmla="val 3739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47850" y="5037138"/>
            <a:ext cx="1800225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完全相当于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0155" y="4653280"/>
            <a:ext cx="3874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+mn-lt"/>
                <a:ea typeface="华文中宋" panose="02010600040101010101" pitchFamily="2" charset="-122"/>
                <a:cs typeface="华文中宋" panose="02010600040101010101" pitchFamily="2" charset="-122"/>
              </a:rPr>
              <a:t>DEC  CX</a:t>
            </a:r>
            <a:endParaRPr lang="en-US" altLang="zh-CN" sz="2400" b="1" dirty="0">
              <a:latin typeface="+mn-lt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latin typeface="+mn-lt"/>
                <a:ea typeface="华文中宋" panose="02010600040101010101" pitchFamily="2" charset="-122"/>
                <a:cs typeface="华文中宋" panose="02010600040101010101" pitchFamily="2" charset="-122"/>
              </a:rPr>
              <a:t>JNZ   LABEL</a:t>
            </a:r>
            <a:r>
              <a:rPr lang="zh-CN" altLang="en-US" sz="2400" b="1" dirty="0" smtClean="0">
                <a:latin typeface="+mn-lt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zh-CN" altLang="en-US" sz="2400" b="1" dirty="0" smtClean="0">
                <a:latin typeface="+mn-lt"/>
                <a:ea typeface="华文中宋" panose="02010600040101010101" pitchFamily="2" charset="-122"/>
                <a:cs typeface="华文中宋" panose="02010600040101010101" pitchFamily="2" charset="-122"/>
              </a:rPr>
              <a:t>符号地址）</a:t>
            </a:r>
            <a:endParaRPr lang="zh-CN" altLang="en-US" sz="2400" b="1" dirty="0" smtClean="0">
              <a:latin typeface="+mn-lt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  <p:bldP spid="6" grpId="0"/>
      <p:bldP spid="2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E84766-1696-4643-A1B9-DEE3F839852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三、过程调用和返回</a:t>
            </a:r>
            <a:endParaRPr lang="zh-CN" altLang="en-US" smtClean="0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05" y="2132965"/>
            <a:ext cx="4634865" cy="424815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过程调用指令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用于调用一个子过程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与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无条件转移指令的比较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子过程执行结束后要返回原调用处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必须保护返回地址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840413" y="3068638"/>
            <a:ext cx="13684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调用程序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518275" y="3516313"/>
            <a:ext cx="6350" cy="908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 flipV="1">
            <a:off x="6524625" y="3814763"/>
            <a:ext cx="9144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7439025" y="3890963"/>
            <a:ext cx="0" cy="1905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 flipH="1" flipV="1">
            <a:off x="6524625" y="4652963"/>
            <a:ext cx="914400" cy="1143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6524625" y="4652963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8125" name="Oval 13"/>
          <p:cNvSpPr>
            <a:spLocks noChangeArrowheads="1"/>
          </p:cNvSpPr>
          <p:nvPr/>
        </p:nvSpPr>
        <p:spPr bwMode="auto">
          <a:xfrm>
            <a:off x="6353175" y="4500563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8126" name="AutoShape 14"/>
          <p:cNvSpPr>
            <a:spLocks noChangeArrowheads="1"/>
          </p:cNvSpPr>
          <p:nvPr/>
        </p:nvSpPr>
        <p:spPr bwMode="auto">
          <a:xfrm>
            <a:off x="5076825" y="5338763"/>
            <a:ext cx="792163" cy="466725"/>
          </a:xfrm>
          <a:prstGeom prst="wedgeRoundRectCallout">
            <a:avLst>
              <a:gd name="adj1" fmla="val 116532"/>
              <a:gd name="adj2" fmla="val -16530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断点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127" name="Oval 15"/>
          <p:cNvSpPr>
            <a:spLocks noChangeArrowheads="1"/>
          </p:cNvSpPr>
          <p:nvPr/>
        </p:nvSpPr>
        <p:spPr bwMode="auto">
          <a:xfrm>
            <a:off x="7119938" y="367665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8128" name="AutoShape 16"/>
          <p:cNvSpPr>
            <a:spLocks noChangeArrowheads="1"/>
          </p:cNvSpPr>
          <p:nvPr/>
        </p:nvSpPr>
        <p:spPr bwMode="auto">
          <a:xfrm>
            <a:off x="8102600" y="3860800"/>
            <a:ext cx="719138" cy="720725"/>
          </a:xfrm>
          <a:prstGeom prst="wedgeRoundRectCallout">
            <a:avLst>
              <a:gd name="adj1" fmla="val -109602"/>
              <a:gd name="adj2" fmla="val -35463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入口地址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8130" name="Oval 18"/>
          <p:cNvSpPr>
            <a:spLocks noChangeArrowheads="1"/>
          </p:cNvSpPr>
          <p:nvPr/>
        </p:nvSpPr>
        <p:spPr bwMode="auto">
          <a:xfrm>
            <a:off x="6486525" y="4378325"/>
            <a:ext cx="73025" cy="73025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7021513" y="3082925"/>
            <a:ext cx="11525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子程序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3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25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25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8" dur="250" accel="50000" autoRev="1" tmFilter="0, 0; .33333, 1; 1, 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1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6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20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5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120" grpId="0" animBg="1"/>
      <p:bldP spid="218121" grpId="0" animBg="1"/>
      <p:bldP spid="218122" grpId="0" animBg="1"/>
      <p:bldP spid="218123" grpId="0" animBg="1"/>
      <p:bldP spid="218124" grpId="0" animBg="1"/>
      <p:bldP spid="218125" grpId="0" animBg="1"/>
      <p:bldP spid="218126" grpId="0" animBg="1"/>
      <p:bldP spid="218127" grpId="0" animBg="1"/>
      <p:bldP spid="218128" grpId="0" animBg="1"/>
      <p:bldP spid="218130" grpId="0" animBg="1"/>
      <p:bldP spid="218130" grpId="1" animBg="1"/>
      <p:bldP spid="21813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536AD-6B2D-4801-802D-FA5919481F9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调用指令的执行过程</a:t>
            </a:r>
            <a:endParaRPr lang="zh-CN" altLang="en-US" smtClean="0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8064500" cy="4321175"/>
          </a:xfrm>
        </p:spPr>
        <p:txBody>
          <a:bodyPr/>
          <a:lstStyle/>
          <a:p>
            <a:pPr marL="514350" indent="-514350" eaLnBrk="1" hangingPunct="1">
              <a:buClrTx/>
              <a:buSzPct val="95000"/>
              <a:buFont typeface="隶书" panose="02010509060101010101" charset="-122"/>
              <a:buAutoNum type="circleNumDbPlain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保护断点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将调用指令的下一条指令的地址（断点）压入堆栈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514350" indent="-514350" eaLnBrk="1" hangingPunct="1">
              <a:buClr>
                <a:schemeClr val="tx1"/>
              </a:buClr>
              <a:buSzPct val="95000"/>
              <a:buFont typeface="隶书" panose="02010509060101010101" charset="-122"/>
              <a:buAutoNum type="circleNumDbPlain" startAt="2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获取子过程的入口地址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子过程第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一条指令的偏移地址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514350" indent="-514350" eaLnBrk="1" hangingPunct="1">
              <a:spcBef>
                <a:spcPts val="1200"/>
              </a:spcBef>
              <a:buClrTx/>
              <a:buSzPct val="95000"/>
              <a:buFont typeface="隶书" panose="02010509060101010101" charset="-122"/>
              <a:buAutoNum type="circleNumDbPlain" startAt="3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执行子过程，含相应参数的</a:t>
            </a: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保存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及</a:t>
            </a: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恢复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514350" indent="-514350" eaLnBrk="1" hangingPunct="1">
              <a:buClrTx/>
              <a:buSzPct val="95000"/>
              <a:buFont typeface="隶书" panose="02010509060101010101" charset="-122"/>
              <a:buAutoNum type="circleNumDbPlain" startAt="3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恢复断点，返回原程序。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将断点偏移地址由堆栈弹出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447FBA-77F4-4AE7-9319-C58DC7DAE3D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过程调用</a:t>
            </a:r>
            <a:endParaRPr lang="zh-CN" altLang="en-US" smtClean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2924175"/>
            <a:ext cx="3581400" cy="220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段内调用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段间调用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4612" name="Text Box 5"/>
          <p:cNvSpPr txBox="1">
            <a:spLocks noChangeArrowheads="1"/>
          </p:cNvSpPr>
          <p:nvPr/>
        </p:nvSpPr>
        <p:spPr bwMode="auto">
          <a:xfrm>
            <a:off x="3852863" y="2495550"/>
            <a:ext cx="2590800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段内直接调用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段内间接调用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4613" name="Text Box 6"/>
          <p:cNvSpPr txBox="1">
            <a:spLocks noChangeArrowheads="1"/>
          </p:cNvSpPr>
          <p:nvPr/>
        </p:nvSpPr>
        <p:spPr bwMode="auto">
          <a:xfrm>
            <a:off x="3840163" y="4140200"/>
            <a:ext cx="2590800" cy="1160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段间直接调用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段间间接调用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4614" name="AutoShape 7"/>
          <p:cNvSpPr/>
          <p:nvPr/>
        </p:nvSpPr>
        <p:spPr bwMode="auto">
          <a:xfrm>
            <a:off x="1619250" y="3357563"/>
            <a:ext cx="215900" cy="1150937"/>
          </a:xfrm>
          <a:prstGeom prst="leftBrace">
            <a:avLst>
              <a:gd name="adj1" fmla="val 4442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4615" name="AutoShape 8"/>
          <p:cNvSpPr/>
          <p:nvPr/>
        </p:nvSpPr>
        <p:spPr bwMode="auto">
          <a:xfrm>
            <a:off x="3636963" y="269557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24616" name="AutoShape 9"/>
          <p:cNvSpPr/>
          <p:nvPr/>
        </p:nvSpPr>
        <p:spPr bwMode="auto">
          <a:xfrm>
            <a:off x="3636963" y="43053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9DFCD-0D7D-4691-BCFB-AE7BEE6A66E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 dirty="0" smtClean="0">
                <a:latin typeface="+mn-lt"/>
                <a:cs typeface="+mj-cs"/>
              </a:rPr>
              <a:t>1. </a:t>
            </a:r>
            <a:r>
              <a:rPr lang="zh-CN" altLang="en-US" dirty="0" smtClean="0">
                <a:cs typeface="+mj-cs"/>
              </a:rPr>
              <a:t>段内调用</a:t>
            </a:r>
            <a:endParaRPr lang="zh-CN" altLang="en-US" dirty="0" smtClean="0">
              <a:cs typeface="+mj-cs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5765800" cy="4364037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被调用程序与调用程序在同一代码段</a:t>
            </a:r>
            <a:endParaRPr lang="zh-CN" altLang="en-US" sz="24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调用前只需保护断点的偏移地址</a:t>
            </a:r>
            <a:endParaRPr lang="zh-CN" altLang="en-US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ts val="0"/>
              </a:spcAft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/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CALL  NEAR  PROC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2400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执行过程：</a:t>
            </a:r>
            <a:endParaRPr lang="en-US" altLang="zh-CN" sz="2400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将断点的偏移地址压入堆栈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</a:pP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根据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过程名找子程序入口</a:t>
            </a:r>
            <a:endParaRPr lang="zh-CN" altLang="en-US" sz="2000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>
            <a:off x="3714452" y="3933056"/>
            <a:ext cx="135731" cy="55532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996108" y="4437112"/>
            <a:ext cx="143668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近过程名</a:t>
            </a:r>
            <a:endParaRPr kumimoji="1"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6596063" y="3959225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 flipV="1">
            <a:off x="6596063" y="3860800"/>
            <a:ext cx="1144587" cy="7842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7740650" y="3860800"/>
            <a:ext cx="0" cy="2447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 flipH="1" flipV="1">
            <a:off x="6596063" y="4873625"/>
            <a:ext cx="1144587" cy="14351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2" name="Line 10"/>
          <p:cNvSpPr>
            <a:spLocks noChangeShapeType="1"/>
          </p:cNvSpPr>
          <p:nvPr/>
        </p:nvSpPr>
        <p:spPr bwMode="auto">
          <a:xfrm flipH="1">
            <a:off x="6588125" y="4873625"/>
            <a:ext cx="7938" cy="15081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5963" name="Oval 11"/>
          <p:cNvSpPr>
            <a:spLocks noChangeArrowheads="1"/>
          </p:cNvSpPr>
          <p:nvPr/>
        </p:nvSpPr>
        <p:spPr bwMode="auto">
          <a:xfrm>
            <a:off x="6424613" y="472122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5965" name="AutoShape 13"/>
          <p:cNvSpPr>
            <a:spLocks noChangeArrowheads="1"/>
          </p:cNvSpPr>
          <p:nvPr/>
        </p:nvSpPr>
        <p:spPr bwMode="auto">
          <a:xfrm>
            <a:off x="4932363" y="4437063"/>
            <a:ext cx="720725" cy="677862"/>
          </a:xfrm>
          <a:prstGeom prst="wedgeRoundRectCallout">
            <a:avLst>
              <a:gd name="adj1" fmla="val 169162"/>
              <a:gd name="adj2" fmla="val -75528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kumimoji="1" lang="zh-CN" altLang="en-US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r>
              <a:rPr kumimoji="1" lang="en-US" altLang="zh-CN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kumimoji="1" lang="en-US" altLang="zh-CN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5966" name="Oval 14"/>
          <p:cNvSpPr>
            <a:spLocks noChangeArrowheads="1"/>
          </p:cNvSpPr>
          <p:nvPr/>
        </p:nvSpPr>
        <p:spPr bwMode="auto">
          <a:xfrm>
            <a:off x="7494588" y="3673475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040438" y="3429000"/>
            <a:ext cx="1108075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调用程序</a:t>
            </a:r>
            <a:endParaRPr lang="zh-CN" altLang="en-US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7165975" y="3284538"/>
            <a:ext cx="1366838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b="1">
                <a:latin typeface="华文中宋" panose="02010600040101010101" pitchFamily="2" charset="-122"/>
                <a:ea typeface="华文中宋" panose="02010600040101010101" pitchFamily="2" charset="-122"/>
              </a:rPr>
              <a:t>被调用程序</a:t>
            </a:r>
            <a:endParaRPr lang="zh-CN" altLang="en-US" sz="16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5971" name="AutoShape 19"/>
          <p:cNvSpPr>
            <a:spLocks noChangeArrowheads="1"/>
          </p:cNvSpPr>
          <p:nvPr/>
        </p:nvSpPr>
        <p:spPr bwMode="auto">
          <a:xfrm>
            <a:off x="8243888" y="5300663"/>
            <a:ext cx="720725" cy="677862"/>
          </a:xfrm>
          <a:prstGeom prst="wedgeRoundRectCallout">
            <a:avLst>
              <a:gd name="adj1" fmla="val -106389"/>
              <a:gd name="adj2" fmla="val -12517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r>
              <a:rPr kumimoji="1" lang="zh-CN" altLang="en-US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r>
              <a:rPr kumimoji="1" lang="en-US" altLang="zh-CN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kumimoji="1" lang="en-US" altLang="zh-CN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repeatCount="3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8" dur="10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/>
      <p:bldP spid="125957" grpId="0"/>
      <p:bldP spid="125958" grpId="0" animBg="1"/>
      <p:bldP spid="125959" grpId="0" animBg="1"/>
      <p:bldP spid="125960" grpId="0" animBg="1"/>
      <p:bldP spid="125961" grpId="0" animBg="1"/>
      <p:bldP spid="125962" grpId="0" animBg="1"/>
      <p:bldP spid="125963" grpId="0" animBg="1"/>
      <p:bldP spid="125963" grpId="1" animBg="1"/>
      <p:bldP spid="125965" grpId="0" animBg="1"/>
      <p:bldP spid="125966" grpId="0" animBg="1"/>
      <p:bldP spid="125969" grpId="0"/>
      <p:bldP spid="125970" grpId="0"/>
      <p:bldP spid="12597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8F4F29-01B3-40E4-AB8F-7DD56CD158B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anose="02010509060101010101" charset="-122"/>
              </a:rPr>
              <a:t>寻址方式</a:t>
            </a:r>
            <a:endParaRPr lang="zh-CN" altLang="en-US" smtClean="0">
              <a:latin typeface="隶书" panose="02010509060101010101" charset="-122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772400" cy="4506912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操作数可能的来源或运算结果可能的去处：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由指令直接给出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寄存器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内存单元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寻找操作数所在地址的方法可以有三种大类型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指令直接给出的方式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存放于寄存器中的寻址方式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存放于存储器中的寻址方式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mph" presetSubtype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 override="childStyle">
                                        <p:cTn id="43" dur="indefinite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黑体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段内调用例</a:t>
            </a:r>
            <a:endParaRPr lang="zh-CN" altLang="en-US" smtClean="0"/>
          </a:p>
        </p:txBody>
      </p:sp>
      <p:sp>
        <p:nvSpPr>
          <p:cNvPr id="126979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43458" y="2060848"/>
            <a:ext cx="4468813" cy="1543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CALL  TIMRE</a:t>
            </a:r>
            <a:endParaRPr lang="en-US" altLang="zh-CN" sz="2400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7500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CALL  WORD  PTR[SI]</a:t>
            </a:r>
            <a:endParaRPr lang="en-US" altLang="zh-CN" sz="2400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26980" name="Text Box 2052"/>
          <p:cNvSpPr txBox="1">
            <a:spLocks noChangeArrowheads="1"/>
          </p:cNvSpPr>
          <p:nvPr/>
        </p:nvSpPr>
        <p:spPr bwMode="auto">
          <a:xfrm>
            <a:off x="4247455" y="2123206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直接调用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6981" name="Text Box 2053"/>
          <p:cNvSpPr txBox="1">
            <a:spLocks noChangeArrowheads="1"/>
          </p:cNvSpPr>
          <p:nvPr/>
        </p:nvSpPr>
        <p:spPr bwMode="auto">
          <a:xfrm>
            <a:off x="5123656" y="2899494"/>
            <a:ext cx="1752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间接调用</a:t>
            </a:r>
            <a:endParaRPr kumimoji="1"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6982" name="Line 2054"/>
          <p:cNvSpPr>
            <a:spLocks noChangeShapeType="1"/>
          </p:cNvSpPr>
          <p:nvPr/>
        </p:nvSpPr>
        <p:spPr bwMode="auto">
          <a:xfrm>
            <a:off x="3460055" y="2364506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4" name="Line 2056"/>
          <p:cNvSpPr>
            <a:spLocks noChangeShapeType="1"/>
          </p:cNvSpPr>
          <p:nvPr/>
        </p:nvSpPr>
        <p:spPr bwMode="auto">
          <a:xfrm>
            <a:off x="4649688" y="3123558"/>
            <a:ext cx="47406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5" name="Rectangle 2057"/>
          <p:cNvSpPr>
            <a:spLocks noChangeArrowheads="1"/>
          </p:cNvSpPr>
          <p:nvPr/>
        </p:nvSpPr>
        <p:spPr bwMode="auto">
          <a:xfrm>
            <a:off x="6588125" y="3356248"/>
            <a:ext cx="1601788" cy="33131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6987" name="Line 2059"/>
          <p:cNvSpPr>
            <a:spLocks noChangeShapeType="1"/>
          </p:cNvSpPr>
          <p:nvPr/>
        </p:nvSpPr>
        <p:spPr bwMode="auto">
          <a:xfrm>
            <a:off x="6588125" y="529776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8" name="Line 2060"/>
          <p:cNvSpPr>
            <a:spLocks noChangeShapeType="1"/>
          </p:cNvSpPr>
          <p:nvPr/>
        </p:nvSpPr>
        <p:spPr bwMode="auto">
          <a:xfrm>
            <a:off x="6588125" y="567876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89" name="Line 2061"/>
          <p:cNvSpPr>
            <a:spLocks noChangeShapeType="1"/>
          </p:cNvSpPr>
          <p:nvPr/>
        </p:nvSpPr>
        <p:spPr bwMode="auto">
          <a:xfrm>
            <a:off x="6589713" y="453576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0" name="Line 2062"/>
          <p:cNvSpPr>
            <a:spLocks noChangeShapeType="1"/>
          </p:cNvSpPr>
          <p:nvPr/>
        </p:nvSpPr>
        <p:spPr bwMode="auto">
          <a:xfrm>
            <a:off x="6589713" y="605976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3" name="Text Box 2065"/>
          <p:cNvSpPr txBox="1">
            <a:spLocks noChangeArrowheads="1"/>
          </p:cNvSpPr>
          <p:nvPr/>
        </p:nvSpPr>
        <p:spPr bwMode="auto">
          <a:xfrm>
            <a:off x="6985000" y="528347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44H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94" name="Text Box 2066"/>
          <p:cNvSpPr txBox="1">
            <a:spLocks noChangeArrowheads="1"/>
          </p:cNvSpPr>
          <p:nvPr/>
        </p:nvSpPr>
        <p:spPr bwMode="auto">
          <a:xfrm>
            <a:off x="6985000" y="566447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33H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95" name="AutoShape 2067"/>
          <p:cNvSpPr/>
          <p:nvPr/>
        </p:nvSpPr>
        <p:spPr bwMode="auto">
          <a:xfrm rot="10800000">
            <a:off x="8388350" y="5156473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6997" name="Line 2069"/>
          <p:cNvSpPr>
            <a:spLocks noChangeShapeType="1"/>
          </p:cNvSpPr>
          <p:nvPr/>
        </p:nvSpPr>
        <p:spPr bwMode="auto">
          <a:xfrm>
            <a:off x="6588125" y="407697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8" name="Line 2070"/>
          <p:cNvSpPr>
            <a:spLocks noChangeShapeType="1"/>
          </p:cNvSpPr>
          <p:nvPr/>
        </p:nvSpPr>
        <p:spPr bwMode="auto">
          <a:xfrm>
            <a:off x="6586538" y="360389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6999" name="Text Box 2071"/>
          <p:cNvSpPr txBox="1">
            <a:spLocks noChangeArrowheads="1"/>
          </p:cNvSpPr>
          <p:nvPr/>
        </p:nvSpPr>
        <p:spPr bwMode="auto">
          <a:xfrm>
            <a:off x="6889750" y="364517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CALL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7000" name="AutoShape 2072"/>
          <p:cNvSpPr/>
          <p:nvPr/>
        </p:nvSpPr>
        <p:spPr bwMode="auto">
          <a:xfrm rot="10800000">
            <a:off x="8388350" y="3500710"/>
            <a:ext cx="144463" cy="1265238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7001" name="Text Box 2073"/>
          <p:cNvSpPr txBox="1">
            <a:spLocks noChangeArrowheads="1"/>
          </p:cNvSpPr>
          <p:nvPr/>
        </p:nvSpPr>
        <p:spPr bwMode="auto">
          <a:xfrm>
            <a:off x="8532440" y="3644726"/>
            <a:ext cx="4572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endParaRPr kumimoji="1"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7002" name="Text Box 2074"/>
          <p:cNvSpPr txBox="1">
            <a:spLocks noChangeArrowheads="1"/>
          </p:cNvSpPr>
          <p:nvPr/>
        </p:nvSpPr>
        <p:spPr bwMode="auto">
          <a:xfrm>
            <a:off x="8532440" y="5300935"/>
            <a:ext cx="4572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数据段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7003" name="Text Box 2075"/>
          <p:cNvSpPr txBox="1">
            <a:spLocks noChangeArrowheads="1"/>
          </p:cNvSpPr>
          <p:nvPr/>
        </p:nvSpPr>
        <p:spPr bwMode="auto">
          <a:xfrm>
            <a:off x="7092950" y="465323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004" name="Text Box 2076"/>
          <p:cNvSpPr txBox="1">
            <a:spLocks noChangeArrowheads="1"/>
          </p:cNvSpPr>
          <p:nvPr/>
        </p:nvSpPr>
        <p:spPr bwMode="auto">
          <a:xfrm>
            <a:off x="1547813" y="3500438"/>
            <a:ext cx="2519362" cy="9398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5400" cap="sq">
            <a:solidFill>
              <a:schemeClr val="bg2">
                <a:lumMod val="25000"/>
                <a:lumOff val="75000"/>
              </a:schemeClr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>
                <a:latin typeface="Arial" panose="020B0604020202020204" pitchFamily="34" charset="0"/>
              </a:rPr>
              <a:t>设：</a:t>
            </a:r>
            <a:r>
              <a:rPr lang="en-US" altLang="zh-CN" sz="2400" b="1">
                <a:latin typeface="Arial" panose="020B0604020202020204" pitchFamily="34" charset="0"/>
              </a:rPr>
              <a:t>SI=1200H </a:t>
            </a:r>
            <a:endParaRPr lang="en-US" altLang="zh-CN" sz="2400" b="1">
              <a:latin typeface="Arial" panose="020B0604020202020204" pitchFamily="34" charset="0"/>
            </a:endParaRPr>
          </a:p>
          <a:p>
            <a:pPr>
              <a:spcBef>
                <a:spcPct val="25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       CS=6000H</a:t>
            </a:r>
            <a:endParaRPr lang="en-US" altLang="zh-CN" sz="2400" b="1">
              <a:latin typeface="Arial" panose="020B0604020202020204" pitchFamily="34" charset="0"/>
            </a:endParaRPr>
          </a:p>
        </p:txBody>
      </p:sp>
      <p:sp>
        <p:nvSpPr>
          <p:cNvPr id="127005" name="Text Box 2077"/>
          <p:cNvSpPr txBox="1">
            <a:spLocks noChangeArrowheads="1"/>
          </p:cNvSpPr>
          <p:nvPr/>
        </p:nvSpPr>
        <p:spPr bwMode="auto">
          <a:xfrm>
            <a:off x="5722938" y="5366023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1200H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27006" name="Text Box 2078"/>
          <p:cNvSpPr txBox="1">
            <a:spLocks noChangeArrowheads="1"/>
          </p:cNvSpPr>
          <p:nvPr/>
        </p:nvSpPr>
        <p:spPr bwMode="auto">
          <a:xfrm>
            <a:off x="900113" y="4724400"/>
            <a:ext cx="3457575" cy="46166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5400" cap="sq">
            <a:solidFill>
              <a:schemeClr val="bg2">
                <a:lumMod val="25000"/>
                <a:lumOff val="75000"/>
              </a:schemeClr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执行第（</a:t>
            </a:r>
            <a:r>
              <a:rPr lang="en-US" altLang="zh-CN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</a:rPr>
              <a:t>）条指令后：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7007" name="Text Box 2079"/>
          <p:cNvSpPr txBox="1">
            <a:spLocks noChangeArrowheads="1"/>
          </p:cNvSpPr>
          <p:nvPr/>
        </p:nvSpPr>
        <p:spPr bwMode="auto">
          <a:xfrm>
            <a:off x="2268538" y="5430838"/>
            <a:ext cx="17986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C00000"/>
                </a:solidFill>
                <a:latin typeface="+mn-lt"/>
              </a:rPr>
              <a:t>6000H</a:t>
            </a:r>
            <a:endParaRPr lang="en-US" altLang="zh-CN" sz="2400" b="1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7008" name="Text Box 2080"/>
          <p:cNvSpPr txBox="1">
            <a:spLocks noChangeArrowheads="1"/>
          </p:cNvSpPr>
          <p:nvPr/>
        </p:nvSpPr>
        <p:spPr bwMode="auto">
          <a:xfrm>
            <a:off x="1401763" y="5445125"/>
            <a:ext cx="115411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CS =</a:t>
            </a:r>
            <a:endParaRPr lang="zh-CN" altLang="en-US" sz="2400" b="1">
              <a:latin typeface="Arial" panose="020B0604020202020204" pitchFamily="34" charset="0"/>
            </a:endParaRPr>
          </a:p>
        </p:txBody>
      </p:sp>
      <p:sp>
        <p:nvSpPr>
          <p:cNvPr id="127010" name="Text Box 2082"/>
          <p:cNvSpPr txBox="1">
            <a:spLocks noChangeArrowheads="1"/>
          </p:cNvSpPr>
          <p:nvPr/>
        </p:nvSpPr>
        <p:spPr bwMode="auto">
          <a:xfrm>
            <a:off x="2268538" y="5938838"/>
            <a:ext cx="151130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3344H</a:t>
            </a:r>
            <a:endParaRPr lang="zh-CN" altLang="en-US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7011" name="Text Box 2083"/>
          <p:cNvSpPr txBox="1">
            <a:spLocks noChangeArrowheads="1"/>
          </p:cNvSpPr>
          <p:nvPr/>
        </p:nvSpPr>
        <p:spPr bwMode="auto">
          <a:xfrm>
            <a:off x="1546225" y="5949950"/>
            <a:ext cx="863600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Arial" panose="020B0604020202020204" pitchFamily="34" charset="0"/>
              </a:rPr>
              <a:t>IP =</a:t>
            </a:r>
            <a:endParaRPr lang="zh-CN" altLang="en-US" sz="2400" b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6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26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7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2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  <p:bldP spid="126982" grpId="0" animBg="1"/>
      <p:bldP spid="126984" grpId="0" animBg="1"/>
      <p:bldP spid="126985" grpId="0" animBg="1"/>
      <p:bldP spid="126987" grpId="0" animBg="1"/>
      <p:bldP spid="126988" grpId="0" animBg="1"/>
      <p:bldP spid="126989" grpId="0" animBg="1"/>
      <p:bldP spid="126990" grpId="0" animBg="1"/>
      <p:bldP spid="126993" grpId="0"/>
      <p:bldP spid="126994" grpId="0"/>
      <p:bldP spid="126995" grpId="0" animBg="1"/>
      <p:bldP spid="126997" grpId="0" animBg="1"/>
      <p:bldP spid="126998" grpId="0" animBg="1"/>
      <p:bldP spid="126999" grpId="0"/>
      <p:bldP spid="127000" grpId="0" animBg="1"/>
      <p:bldP spid="127001" grpId="0"/>
      <p:bldP spid="127002" grpId="0"/>
      <p:bldP spid="127003" grpId="0"/>
      <p:bldP spid="127004" grpId="0" animBg="1"/>
      <p:bldP spid="127005" grpId="0"/>
      <p:bldP spid="127006" grpId="0" animBg="1"/>
      <p:bldP spid="127007" grpId="0"/>
      <p:bldP spid="127008" grpId="0"/>
      <p:bldP spid="127010" grpId="0"/>
      <p:bldP spid="127011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68313A-FCB2-489D-9430-EB1A93F1105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latin typeface="+mn-lt"/>
              </a:rPr>
              <a:t>2. </a:t>
            </a:r>
            <a:r>
              <a:rPr lang="zh-CN" altLang="en-US" dirty="0" smtClean="0"/>
              <a:t>段间调用</a:t>
            </a:r>
            <a:endParaRPr lang="zh-CN" altLang="en-US" dirty="0" smtClean="0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134225" cy="2995612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r>
              <a:rPr lang="zh-CN" altLang="en-US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子过程与原调用程序不在同一代码段</a:t>
            </a:r>
            <a:endParaRPr lang="zh-CN" altLang="en-US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u="sng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Aft>
                <a:spcPct val="30000"/>
              </a:spcAft>
            </a:pP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先将断点的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压栈，再压入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IP。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1547813" y="3133725"/>
            <a:ext cx="6769100" cy="582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2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调用前需保护断点的段基地址和偏移地址</a:t>
            </a:r>
            <a:endParaRPr lang="zh-CN" altLang="en-US" sz="28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4211638" y="2636838"/>
            <a:ext cx="0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段间调用对堆栈区的影响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B4EC-2BD2-4805-98BA-C55649F5D56B}" type="slidenum">
              <a:rPr lang="zh-CN" altLang="en-US" smtClean="0"/>
            </a:fld>
            <a:endParaRPr lang="en-US" altLang="zh-CN"/>
          </a:p>
        </p:txBody>
      </p:sp>
      <p:sp>
        <p:nvSpPr>
          <p:cNvPr id="5" name="Rectangle 34"/>
          <p:cNvSpPr>
            <a:spLocks noChangeArrowheads="1"/>
          </p:cNvSpPr>
          <p:nvPr/>
        </p:nvSpPr>
        <p:spPr bwMode="auto">
          <a:xfrm>
            <a:off x="2410321" y="2132856"/>
            <a:ext cx="1601788" cy="43195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2410321" y="3047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36"/>
          <p:cNvSpPr>
            <a:spLocks noChangeShapeType="1"/>
          </p:cNvSpPr>
          <p:nvPr/>
        </p:nvSpPr>
        <p:spPr bwMode="auto">
          <a:xfrm>
            <a:off x="2410321" y="3428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2410321" y="3809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>
            <a:off x="2411909" y="2666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>
            <a:off x="2411909" y="4190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" name="Line 46"/>
          <p:cNvSpPr>
            <a:spLocks noChangeShapeType="1"/>
          </p:cNvSpPr>
          <p:nvPr/>
        </p:nvSpPr>
        <p:spPr bwMode="auto">
          <a:xfrm>
            <a:off x="2411909" y="45823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Line 47"/>
          <p:cNvSpPr>
            <a:spLocks noChangeShapeType="1"/>
          </p:cNvSpPr>
          <p:nvPr/>
        </p:nvSpPr>
        <p:spPr bwMode="auto">
          <a:xfrm>
            <a:off x="2411909" y="50141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AutoShape 50"/>
          <p:cNvSpPr/>
          <p:nvPr/>
        </p:nvSpPr>
        <p:spPr bwMode="auto">
          <a:xfrm>
            <a:off x="2121396" y="2491631"/>
            <a:ext cx="163513" cy="3529013"/>
          </a:xfrm>
          <a:prstGeom prst="leftBrace">
            <a:avLst>
              <a:gd name="adj1" fmla="val 1798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1683246" y="3788619"/>
            <a:ext cx="4572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堆栈段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" name="Line 54"/>
          <p:cNvSpPr>
            <a:spLocks noChangeShapeType="1"/>
          </p:cNvSpPr>
          <p:nvPr/>
        </p:nvSpPr>
        <p:spPr bwMode="auto">
          <a:xfrm>
            <a:off x="2411909" y="54459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4804271" y="5445969"/>
            <a:ext cx="5762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SP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7" name="Text Box 56"/>
          <p:cNvSpPr txBox="1">
            <a:spLocks noChangeArrowheads="1"/>
          </p:cNvSpPr>
          <p:nvPr/>
        </p:nvSpPr>
        <p:spPr bwMode="auto">
          <a:xfrm>
            <a:off x="2551837" y="5018931"/>
            <a:ext cx="12112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CS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57"/>
          <p:cNvSpPr txBox="1">
            <a:spLocks noChangeArrowheads="1"/>
          </p:cNvSpPr>
          <p:nvPr/>
        </p:nvSpPr>
        <p:spPr bwMode="auto">
          <a:xfrm>
            <a:off x="2555496" y="4580781"/>
            <a:ext cx="12112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CS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59"/>
          <p:cNvSpPr txBox="1">
            <a:spLocks noChangeArrowheads="1"/>
          </p:cNvSpPr>
          <p:nvPr/>
        </p:nvSpPr>
        <p:spPr bwMode="auto">
          <a:xfrm>
            <a:off x="2842121" y="3802906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IP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60"/>
          <p:cNvSpPr txBox="1">
            <a:spLocks noChangeArrowheads="1"/>
          </p:cNvSpPr>
          <p:nvPr/>
        </p:nvSpPr>
        <p:spPr bwMode="auto">
          <a:xfrm>
            <a:off x="2842121" y="4183906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IP</a:t>
            </a:r>
            <a:r>
              <a:rPr kumimoji="1" lang="en-US" altLang="zh-CN" sz="1600" b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16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Line 62"/>
          <p:cNvSpPr>
            <a:spLocks noChangeShapeType="1"/>
          </p:cNvSpPr>
          <p:nvPr/>
        </p:nvSpPr>
        <p:spPr bwMode="auto">
          <a:xfrm flipH="1">
            <a:off x="4085134" y="5661869"/>
            <a:ext cx="7191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65"/>
          <p:cNvSpPr>
            <a:spLocks noChangeShapeType="1"/>
          </p:cNvSpPr>
          <p:nvPr/>
        </p:nvSpPr>
        <p:spPr bwMode="auto">
          <a:xfrm>
            <a:off x="2413496" y="5876181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2932609" y="5923806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Box 67"/>
          <p:cNvSpPr txBox="1">
            <a:spLocks noChangeArrowheads="1"/>
          </p:cNvSpPr>
          <p:nvPr/>
        </p:nvSpPr>
        <p:spPr bwMode="auto">
          <a:xfrm>
            <a:off x="4802684" y="4580781"/>
            <a:ext cx="5762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SP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 flipH="1">
            <a:off x="4083546" y="4796681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73"/>
          <p:cNvSpPr txBox="1">
            <a:spLocks noChangeArrowheads="1"/>
          </p:cNvSpPr>
          <p:nvPr/>
        </p:nvSpPr>
        <p:spPr bwMode="auto">
          <a:xfrm>
            <a:off x="4859834" y="3796556"/>
            <a:ext cx="5762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SP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31" name="Line 74"/>
          <p:cNvSpPr>
            <a:spLocks noChangeShapeType="1"/>
          </p:cNvSpPr>
          <p:nvPr/>
        </p:nvSpPr>
        <p:spPr bwMode="auto">
          <a:xfrm flipH="1">
            <a:off x="4140696" y="4012456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6" grpId="1"/>
      <p:bldP spid="17" grpId="0"/>
      <p:bldP spid="18" grpId="0"/>
      <p:bldP spid="20" grpId="0"/>
      <p:bldP spid="21" grpId="0"/>
      <p:bldP spid="23" grpId="0" animBg="1"/>
      <p:bldP spid="23" grpId="1" animBg="1"/>
      <p:bldP spid="24" grpId="0" animBg="1"/>
      <p:bldP spid="25" grpId="0"/>
      <p:bldP spid="26" grpId="0"/>
      <p:bldP spid="26" grpId="1"/>
      <p:bldP spid="27" grpId="0" animBg="1"/>
      <p:bldP spid="27" grpId="1" animBg="1"/>
      <p:bldP spid="30" grpId="0"/>
      <p:bldP spid="31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865E14-A028-4E11-AB4C-8CFF05CE31F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段间调用例</a:t>
            </a:r>
            <a:endParaRPr lang="zh-CN" altLang="en-US" smtClean="0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094" y="2027238"/>
            <a:ext cx="4679950" cy="3382962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Aft>
                <a:spcPct val="30000"/>
              </a:spcAft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CALL  FAR  PROC</a:t>
            </a:r>
            <a:endParaRPr lang="en-US" altLang="zh-CN" b="0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格式例：</a:t>
            </a:r>
            <a:endParaRPr lang="zh-CN" altLang="en-US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30000"/>
              </a:spcBef>
              <a:spcAft>
                <a:spcPct val="20000"/>
              </a:spcAft>
            </a:pP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CALL  FAR  TIMRE</a:t>
            </a:r>
            <a:endParaRPr lang="en-US" altLang="zh-CN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CALL  DWORD  PTR[SI]</a:t>
            </a:r>
            <a:endParaRPr lang="zh-CN" altLang="en-US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588125" y="2205038"/>
            <a:ext cx="1601788" cy="43195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6588125" y="4217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6588125" y="4598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6589713" y="3455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6589713" y="4979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3" name="Text Box 9"/>
          <p:cNvSpPr txBox="1">
            <a:spLocks noChangeArrowheads="1"/>
          </p:cNvSpPr>
          <p:nvPr/>
        </p:nvSpPr>
        <p:spPr bwMode="auto">
          <a:xfrm>
            <a:off x="6985000" y="4203700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4" name="Text Box 10"/>
          <p:cNvSpPr txBox="1">
            <a:spLocks noChangeArrowheads="1"/>
          </p:cNvSpPr>
          <p:nvPr/>
        </p:nvSpPr>
        <p:spPr bwMode="auto">
          <a:xfrm>
            <a:off x="6985000" y="4584700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5" name="AutoShape 11"/>
          <p:cNvSpPr/>
          <p:nvPr/>
        </p:nvSpPr>
        <p:spPr bwMode="auto">
          <a:xfrm rot="10800000">
            <a:off x="8388350" y="4076700"/>
            <a:ext cx="144463" cy="1873250"/>
          </a:xfrm>
          <a:prstGeom prst="leftBrace">
            <a:avLst>
              <a:gd name="adj1" fmla="val 10805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>
            <a:off x="6588125" y="2997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6586538" y="25241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6889750" y="2565400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CALL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9" name="AutoShape 15"/>
          <p:cNvSpPr/>
          <p:nvPr/>
        </p:nvSpPr>
        <p:spPr bwMode="auto">
          <a:xfrm rot="10800000">
            <a:off x="8388350" y="2420938"/>
            <a:ext cx="144463" cy="1265237"/>
          </a:xfrm>
          <a:prstGeom prst="leftBrace">
            <a:avLst>
              <a:gd name="adj1" fmla="val 7298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>
            <a:off x="8532440" y="2585020"/>
            <a:ext cx="4572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8507288" y="4557713"/>
            <a:ext cx="4572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数据段</a:t>
            </a:r>
            <a:endParaRPr kumimoji="1"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9042" name="Text Box 18"/>
          <p:cNvSpPr txBox="1">
            <a:spLocks noChangeArrowheads="1"/>
          </p:cNvSpPr>
          <p:nvPr/>
        </p:nvSpPr>
        <p:spPr bwMode="auto">
          <a:xfrm>
            <a:off x="7092950" y="3573463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5580063" y="4286250"/>
            <a:ext cx="431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SI</a:t>
            </a:r>
            <a:endParaRPr lang="en-US" altLang="zh-CN" b="1">
              <a:latin typeface="Arial" panose="020B0604020202020204" pitchFamily="34" charset="0"/>
            </a:endParaRPr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6011863" y="4437063"/>
            <a:ext cx="504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5" name="Text Box 21"/>
          <p:cNvSpPr txBox="1">
            <a:spLocks noChangeArrowheads="1"/>
          </p:cNvSpPr>
          <p:nvPr/>
        </p:nvSpPr>
        <p:spPr bwMode="auto">
          <a:xfrm>
            <a:off x="6991350" y="49768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6588125" y="53879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6588125" y="57912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7005638" y="5365750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52" name="AutoShape 28"/>
          <p:cNvSpPr/>
          <p:nvPr/>
        </p:nvSpPr>
        <p:spPr bwMode="auto">
          <a:xfrm>
            <a:off x="6357938" y="4494213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53" name="AutoShape 29"/>
          <p:cNvSpPr/>
          <p:nvPr/>
        </p:nvSpPr>
        <p:spPr bwMode="auto">
          <a:xfrm>
            <a:off x="6357938" y="5127625"/>
            <a:ext cx="73025" cy="504825"/>
          </a:xfrm>
          <a:prstGeom prst="leftBrace">
            <a:avLst>
              <a:gd name="adj1" fmla="val 576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55" name="Rectangle 31"/>
          <p:cNvSpPr>
            <a:spLocks noChangeArrowheads="1"/>
          </p:cNvSpPr>
          <p:nvPr/>
        </p:nvSpPr>
        <p:spPr bwMode="auto">
          <a:xfrm>
            <a:off x="2125663" y="5372100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56" name="Rectangle 32"/>
          <p:cNvSpPr>
            <a:spLocks noChangeArrowheads="1"/>
          </p:cNvSpPr>
          <p:nvPr/>
        </p:nvSpPr>
        <p:spPr bwMode="auto">
          <a:xfrm>
            <a:off x="3779838" y="5373688"/>
            <a:ext cx="1296987" cy="504825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9057" name="Text Box 33"/>
          <p:cNvSpPr txBox="1">
            <a:spLocks noChangeArrowheads="1"/>
          </p:cNvSpPr>
          <p:nvPr/>
        </p:nvSpPr>
        <p:spPr bwMode="auto">
          <a:xfrm>
            <a:off x="2484438" y="5013325"/>
            <a:ext cx="6477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CS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9058" name="Text Box 34"/>
          <p:cNvSpPr txBox="1">
            <a:spLocks noChangeArrowheads="1"/>
          </p:cNvSpPr>
          <p:nvPr/>
        </p:nvSpPr>
        <p:spPr bwMode="auto">
          <a:xfrm>
            <a:off x="4213225" y="5013325"/>
            <a:ext cx="5746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IP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129059" name="Freeform 35"/>
          <p:cNvSpPr/>
          <p:nvPr/>
        </p:nvSpPr>
        <p:spPr bwMode="auto">
          <a:xfrm>
            <a:off x="4322763" y="4803775"/>
            <a:ext cx="1914525" cy="1541463"/>
          </a:xfrm>
          <a:custGeom>
            <a:avLst/>
            <a:gdLst>
              <a:gd name="T0" fmla="*/ 2147483647 w 1206"/>
              <a:gd name="T1" fmla="*/ 0 h 971"/>
              <a:gd name="T2" fmla="*/ 2147483647 w 1206"/>
              <a:gd name="T3" fmla="*/ 2147483647 h 971"/>
              <a:gd name="T4" fmla="*/ 2147483647 w 1206"/>
              <a:gd name="T5" fmla="*/ 2147483647 h 971"/>
              <a:gd name="T6" fmla="*/ 2147483647 w 1206"/>
              <a:gd name="T7" fmla="*/ 2147483647 h 971"/>
              <a:gd name="T8" fmla="*/ 2147483647 w 1206"/>
              <a:gd name="T9" fmla="*/ 2147483647 h 971"/>
              <a:gd name="T10" fmla="*/ 2147483647 w 1206"/>
              <a:gd name="T11" fmla="*/ 2147483647 h 971"/>
              <a:gd name="T12" fmla="*/ 2147483647 w 1206"/>
              <a:gd name="T13" fmla="*/ 2147483647 h 971"/>
              <a:gd name="T14" fmla="*/ 2147483647 w 1206"/>
              <a:gd name="T15" fmla="*/ 2147483647 h 971"/>
              <a:gd name="T16" fmla="*/ 2147483647 w 1206"/>
              <a:gd name="T17" fmla="*/ 2147483647 h 971"/>
              <a:gd name="T18" fmla="*/ 2147483647 w 1206"/>
              <a:gd name="T19" fmla="*/ 2147483647 h 971"/>
              <a:gd name="T20" fmla="*/ 2147483647 w 1206"/>
              <a:gd name="T21" fmla="*/ 2147483647 h 971"/>
              <a:gd name="T22" fmla="*/ 2147483647 w 1206"/>
              <a:gd name="T23" fmla="*/ 2147483647 h 971"/>
              <a:gd name="T24" fmla="*/ 2147483647 w 1206"/>
              <a:gd name="T25" fmla="*/ 2147483647 h 971"/>
              <a:gd name="T26" fmla="*/ 2147483647 w 1206"/>
              <a:gd name="T27" fmla="*/ 2147483647 h 97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6"/>
              <a:gd name="T43" fmla="*/ 0 h 971"/>
              <a:gd name="T44" fmla="*/ 1206 w 1206"/>
              <a:gd name="T45" fmla="*/ 971 h 97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6" h="971">
                <a:moveTo>
                  <a:pt x="1206" y="0"/>
                </a:moveTo>
                <a:cubicBezTo>
                  <a:pt x="1101" y="5"/>
                  <a:pt x="1012" y="3"/>
                  <a:pt x="914" y="34"/>
                </a:cubicBezTo>
                <a:cubicBezTo>
                  <a:pt x="858" y="72"/>
                  <a:pt x="840" y="87"/>
                  <a:pt x="802" y="146"/>
                </a:cubicBezTo>
                <a:cubicBezTo>
                  <a:pt x="728" y="260"/>
                  <a:pt x="824" y="158"/>
                  <a:pt x="767" y="215"/>
                </a:cubicBezTo>
                <a:cubicBezTo>
                  <a:pt x="750" y="267"/>
                  <a:pt x="738" y="323"/>
                  <a:pt x="707" y="369"/>
                </a:cubicBezTo>
                <a:cubicBezTo>
                  <a:pt x="685" y="439"/>
                  <a:pt x="710" y="352"/>
                  <a:pt x="690" y="507"/>
                </a:cubicBezTo>
                <a:cubicBezTo>
                  <a:pt x="685" y="544"/>
                  <a:pt x="663" y="578"/>
                  <a:pt x="647" y="610"/>
                </a:cubicBezTo>
                <a:cubicBezTo>
                  <a:pt x="628" y="648"/>
                  <a:pt x="619" y="687"/>
                  <a:pt x="595" y="722"/>
                </a:cubicBezTo>
                <a:cubicBezTo>
                  <a:pt x="575" y="788"/>
                  <a:pt x="531" y="845"/>
                  <a:pt x="492" y="902"/>
                </a:cubicBezTo>
                <a:cubicBezTo>
                  <a:pt x="477" y="924"/>
                  <a:pt x="442" y="942"/>
                  <a:pt x="424" y="954"/>
                </a:cubicBezTo>
                <a:cubicBezTo>
                  <a:pt x="415" y="960"/>
                  <a:pt x="398" y="971"/>
                  <a:pt x="398" y="971"/>
                </a:cubicBezTo>
                <a:cubicBezTo>
                  <a:pt x="245" y="966"/>
                  <a:pt x="208" y="971"/>
                  <a:pt x="97" y="937"/>
                </a:cubicBezTo>
                <a:cubicBezTo>
                  <a:pt x="63" y="915"/>
                  <a:pt x="47" y="887"/>
                  <a:pt x="19" y="859"/>
                </a:cubicBezTo>
                <a:cubicBezTo>
                  <a:pt x="0" y="801"/>
                  <a:pt x="2" y="739"/>
                  <a:pt x="2" y="67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9060" name="Freeform 36"/>
          <p:cNvSpPr/>
          <p:nvPr/>
        </p:nvSpPr>
        <p:spPr bwMode="auto">
          <a:xfrm>
            <a:off x="2633663" y="5373688"/>
            <a:ext cx="3576637" cy="1481137"/>
          </a:xfrm>
          <a:custGeom>
            <a:avLst/>
            <a:gdLst>
              <a:gd name="T0" fmla="*/ 2147483647 w 2253"/>
              <a:gd name="T1" fmla="*/ 0 h 933"/>
              <a:gd name="T2" fmla="*/ 2147483647 w 2253"/>
              <a:gd name="T3" fmla="*/ 2147483647 h 933"/>
              <a:gd name="T4" fmla="*/ 2147483647 w 2253"/>
              <a:gd name="T5" fmla="*/ 2147483647 h 933"/>
              <a:gd name="T6" fmla="*/ 2147483647 w 2253"/>
              <a:gd name="T7" fmla="*/ 2147483647 h 933"/>
              <a:gd name="T8" fmla="*/ 2147483647 w 2253"/>
              <a:gd name="T9" fmla="*/ 2147483647 h 933"/>
              <a:gd name="T10" fmla="*/ 2147483647 w 2253"/>
              <a:gd name="T11" fmla="*/ 2147483647 h 933"/>
              <a:gd name="T12" fmla="*/ 2147483647 w 2253"/>
              <a:gd name="T13" fmla="*/ 2147483647 h 933"/>
              <a:gd name="T14" fmla="*/ 2147483647 w 2253"/>
              <a:gd name="T15" fmla="*/ 2147483647 h 933"/>
              <a:gd name="T16" fmla="*/ 2147483647 w 2253"/>
              <a:gd name="T17" fmla="*/ 2147483647 h 933"/>
              <a:gd name="T18" fmla="*/ 2147483647 w 2253"/>
              <a:gd name="T19" fmla="*/ 2147483647 h 933"/>
              <a:gd name="T20" fmla="*/ 2147483647 w 2253"/>
              <a:gd name="T21" fmla="*/ 2147483647 h 933"/>
              <a:gd name="T22" fmla="*/ 2147483647 w 2253"/>
              <a:gd name="T23" fmla="*/ 2147483647 h 933"/>
              <a:gd name="T24" fmla="*/ 2147483647 w 2253"/>
              <a:gd name="T25" fmla="*/ 2147483647 h 933"/>
              <a:gd name="T26" fmla="*/ 2147483647 w 2253"/>
              <a:gd name="T27" fmla="*/ 2147483647 h 933"/>
              <a:gd name="T28" fmla="*/ 2147483647 w 2253"/>
              <a:gd name="T29" fmla="*/ 2147483647 h 933"/>
              <a:gd name="T30" fmla="*/ 2147483647 w 2253"/>
              <a:gd name="T31" fmla="*/ 2147483647 h 933"/>
              <a:gd name="T32" fmla="*/ 2147483647 w 2253"/>
              <a:gd name="T33" fmla="*/ 2147483647 h 933"/>
              <a:gd name="T34" fmla="*/ 2147483647 w 2253"/>
              <a:gd name="T35" fmla="*/ 2147483647 h 933"/>
              <a:gd name="T36" fmla="*/ 2147483647 w 2253"/>
              <a:gd name="T37" fmla="*/ 2147483647 h 933"/>
              <a:gd name="T38" fmla="*/ 2147483647 w 2253"/>
              <a:gd name="T39" fmla="*/ 2147483647 h 933"/>
              <a:gd name="T40" fmla="*/ 2147483647 w 2253"/>
              <a:gd name="T41" fmla="*/ 2147483647 h 933"/>
              <a:gd name="T42" fmla="*/ 2147483647 w 2253"/>
              <a:gd name="T43" fmla="*/ 2147483647 h 933"/>
              <a:gd name="T44" fmla="*/ 2147483647 w 2253"/>
              <a:gd name="T45" fmla="*/ 2147483647 h 933"/>
              <a:gd name="T46" fmla="*/ 0 w 2253"/>
              <a:gd name="T47" fmla="*/ 2147483647 h 93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253"/>
              <a:gd name="T73" fmla="*/ 0 h 933"/>
              <a:gd name="T74" fmla="*/ 2253 w 2253"/>
              <a:gd name="T75" fmla="*/ 933 h 93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253" h="933">
                <a:moveTo>
                  <a:pt x="2253" y="0"/>
                </a:moveTo>
                <a:cubicBezTo>
                  <a:pt x="2244" y="3"/>
                  <a:pt x="2236" y="8"/>
                  <a:pt x="2227" y="9"/>
                </a:cubicBezTo>
                <a:cubicBezTo>
                  <a:pt x="2196" y="13"/>
                  <a:pt x="2163" y="10"/>
                  <a:pt x="2132" y="17"/>
                </a:cubicBezTo>
                <a:cubicBezTo>
                  <a:pt x="2102" y="23"/>
                  <a:pt x="2064" y="78"/>
                  <a:pt x="2064" y="78"/>
                </a:cubicBezTo>
                <a:cubicBezTo>
                  <a:pt x="2048" y="123"/>
                  <a:pt x="2065" y="85"/>
                  <a:pt x="2038" y="121"/>
                </a:cubicBezTo>
                <a:cubicBezTo>
                  <a:pt x="2026" y="137"/>
                  <a:pt x="2003" y="172"/>
                  <a:pt x="2003" y="172"/>
                </a:cubicBezTo>
                <a:cubicBezTo>
                  <a:pt x="1993" y="206"/>
                  <a:pt x="1968" y="219"/>
                  <a:pt x="1952" y="250"/>
                </a:cubicBezTo>
                <a:cubicBezTo>
                  <a:pt x="1948" y="258"/>
                  <a:pt x="1949" y="268"/>
                  <a:pt x="1943" y="275"/>
                </a:cubicBezTo>
                <a:cubicBezTo>
                  <a:pt x="1936" y="283"/>
                  <a:pt x="1926" y="287"/>
                  <a:pt x="1917" y="293"/>
                </a:cubicBezTo>
                <a:cubicBezTo>
                  <a:pt x="1902" y="339"/>
                  <a:pt x="1875" y="381"/>
                  <a:pt x="1849" y="421"/>
                </a:cubicBezTo>
                <a:cubicBezTo>
                  <a:pt x="1844" y="429"/>
                  <a:pt x="1844" y="439"/>
                  <a:pt x="1840" y="447"/>
                </a:cubicBezTo>
                <a:cubicBezTo>
                  <a:pt x="1817" y="489"/>
                  <a:pt x="1787" y="533"/>
                  <a:pt x="1754" y="568"/>
                </a:cubicBezTo>
                <a:cubicBezTo>
                  <a:pt x="1738" y="612"/>
                  <a:pt x="1751" y="587"/>
                  <a:pt x="1702" y="636"/>
                </a:cubicBezTo>
                <a:cubicBezTo>
                  <a:pt x="1688" y="650"/>
                  <a:pt x="1673" y="665"/>
                  <a:pt x="1659" y="679"/>
                </a:cubicBezTo>
                <a:cubicBezTo>
                  <a:pt x="1652" y="686"/>
                  <a:pt x="1650" y="698"/>
                  <a:pt x="1642" y="705"/>
                </a:cubicBezTo>
                <a:cubicBezTo>
                  <a:pt x="1635" y="711"/>
                  <a:pt x="1624" y="710"/>
                  <a:pt x="1616" y="714"/>
                </a:cubicBezTo>
                <a:cubicBezTo>
                  <a:pt x="1579" y="733"/>
                  <a:pt x="1545" y="752"/>
                  <a:pt x="1505" y="765"/>
                </a:cubicBezTo>
                <a:cubicBezTo>
                  <a:pt x="1092" y="762"/>
                  <a:pt x="636" y="933"/>
                  <a:pt x="267" y="748"/>
                </a:cubicBezTo>
                <a:cubicBezTo>
                  <a:pt x="240" y="734"/>
                  <a:pt x="219" y="723"/>
                  <a:pt x="189" y="714"/>
                </a:cubicBezTo>
                <a:cubicBezTo>
                  <a:pt x="94" y="650"/>
                  <a:pt x="230" y="739"/>
                  <a:pt x="138" y="688"/>
                </a:cubicBezTo>
                <a:cubicBezTo>
                  <a:pt x="120" y="678"/>
                  <a:pt x="86" y="654"/>
                  <a:pt x="86" y="654"/>
                </a:cubicBezTo>
                <a:cubicBezTo>
                  <a:pt x="73" y="611"/>
                  <a:pt x="61" y="590"/>
                  <a:pt x="35" y="550"/>
                </a:cubicBezTo>
                <a:cubicBezTo>
                  <a:pt x="25" y="535"/>
                  <a:pt x="17" y="499"/>
                  <a:pt x="17" y="499"/>
                </a:cubicBezTo>
                <a:cubicBezTo>
                  <a:pt x="13" y="432"/>
                  <a:pt x="0" y="367"/>
                  <a:pt x="0" y="301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9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9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9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9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8" dur="10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10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nimBg="1"/>
      <p:bldP spid="129029" grpId="0" animBg="1"/>
      <p:bldP spid="129030" grpId="0" animBg="1"/>
      <p:bldP spid="129031" grpId="0" animBg="1"/>
      <p:bldP spid="129032" grpId="0" animBg="1"/>
      <p:bldP spid="129033" grpId="0"/>
      <p:bldP spid="129034" grpId="0"/>
      <p:bldP spid="129035" grpId="0" animBg="1"/>
      <p:bldP spid="129036" grpId="0" animBg="1"/>
      <p:bldP spid="129037" grpId="0" animBg="1"/>
      <p:bldP spid="129038" grpId="0"/>
      <p:bldP spid="129039" grpId="0" animBg="1"/>
      <p:bldP spid="129040" grpId="0"/>
      <p:bldP spid="129041" grpId="0"/>
      <p:bldP spid="129042" grpId="0"/>
      <p:bldP spid="129043" grpId="0"/>
      <p:bldP spid="129044" grpId="0" animBg="1"/>
      <p:bldP spid="129045" grpId="0"/>
      <p:bldP spid="129046" grpId="0" animBg="1"/>
      <p:bldP spid="129047" grpId="0" animBg="1"/>
      <p:bldP spid="129048" grpId="0"/>
      <p:bldP spid="129052" grpId="0" animBg="1"/>
      <p:bldP spid="129053" grpId="0" animBg="1"/>
      <p:bldP spid="129055" grpId="0" animBg="1"/>
      <p:bldP spid="129056" grpId="0" animBg="1"/>
      <p:bldP spid="129057" grpId="0"/>
      <p:bldP spid="129058" grpId="0"/>
      <p:bldP spid="129059" grpId="0" animBg="1"/>
      <p:bldP spid="129060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E685EE-7FBF-4121-A1E2-ADA88A2F11A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latin typeface="+mn-lt"/>
              </a:rPr>
              <a:t>3. </a:t>
            </a:r>
            <a:r>
              <a:rPr lang="zh-CN" altLang="en-US" dirty="0" smtClean="0"/>
              <a:t>返回指令</a:t>
            </a:r>
            <a:endParaRPr lang="zh-CN" altLang="en-US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1"/>
            <a:ext cx="7772400" cy="273556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功能：</a:t>
            </a:r>
            <a:endParaRPr lang="zh-CN" altLang="en-US" dirty="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</a:pPr>
            <a:r>
              <a:rPr lang="zh-CN" altLang="en-US" dirty="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从堆栈中弹出断点地址，返回原程序</a:t>
            </a:r>
            <a:endParaRPr lang="zh-CN" altLang="en-US" dirty="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dirty="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dirty="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dirty="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RET [n]</a:t>
            </a:r>
            <a:endParaRPr lang="en-US" altLang="zh-CN" dirty="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15616" y="4911551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子程序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最后一条指令必须是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华文中宋" panose="02010600040101010101" pitchFamily="2" charset="-122"/>
              </a:rPr>
              <a:t>RET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0ABAE0-29E5-4961-B0E0-10C655ECE9E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四、中断指令</a:t>
            </a:r>
            <a:endParaRPr lang="zh-CN" altLang="en-US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132013"/>
            <a:ext cx="5972175" cy="36020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中断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中断源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中断的类型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中断指令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引起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CPU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产生一次中断的指令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72F175-5C51-4989-94D8-A1192FD4DC4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中断与过程调用：</a:t>
            </a:r>
            <a:endParaRPr lang="zh-CN" altLang="en-US" smtClean="0"/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122512"/>
            <a:ext cx="7772400" cy="4114800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中断是随机事件或异常事件引起，调用则是事   先已在程序中安排好 ；  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响应中断请求不仅要保护断点地址，还要保护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FLAG</a:t>
            </a: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内容；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调用指令在指令中直接给出子程序入口地址，   中断指令只给出中断向量码，入口地址则在向   量码指向的内存单元中。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3504" y="6356176"/>
            <a:ext cx="1905000" cy="457200"/>
          </a:xfrm>
          <a:noFill/>
        </p:spPr>
        <p:txBody>
          <a:bodyPr/>
          <a:lstStyle/>
          <a:p>
            <a:fld id="{0E4FC88B-CEF5-49D6-8431-84D4DB61A20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01675"/>
            <a:ext cx="7793037" cy="974725"/>
          </a:xfrm>
        </p:spPr>
        <p:txBody>
          <a:bodyPr/>
          <a:lstStyle/>
          <a:p>
            <a:pPr eaLnBrk="1" hangingPunct="1"/>
            <a:r>
              <a:rPr lang="zh-CN" altLang="en-US" sz="4400" dirty="0" smtClean="0">
                <a:latin typeface="+mj-lt"/>
              </a:rPr>
              <a:t>1. </a:t>
            </a:r>
            <a:r>
              <a:rPr lang="zh-CN" altLang="en-US" dirty="0" smtClean="0"/>
              <a:t>中断指令</a:t>
            </a:r>
            <a:endParaRPr lang="zh-CN" altLang="en-US" dirty="0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3605212" cy="252095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/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INT  n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说明：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Aft>
                <a:spcPct val="0"/>
              </a:spcAft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n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х4</a:t>
            </a:r>
            <a:endParaRPr lang="en-US" altLang="zh-CN" dirty="0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719888" y="2492896"/>
            <a:ext cx="1601787" cy="38163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6719888" y="340729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6719888" y="378829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6719888" y="416929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6721475" y="302629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6721475" y="455029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4" name="AutoShape 12"/>
          <p:cNvSpPr>
            <a:spLocks noChangeArrowheads="1"/>
          </p:cNvSpPr>
          <p:nvPr/>
        </p:nvSpPr>
        <p:spPr bwMode="auto">
          <a:xfrm>
            <a:off x="3059113" y="1988839"/>
            <a:ext cx="1655762" cy="719435"/>
          </a:xfrm>
          <a:prstGeom prst="wedgeRoundRectCallout">
            <a:avLst>
              <a:gd name="adj1" fmla="val -63833"/>
              <a:gd name="adj2" fmla="val 68732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anchor="ctr" anchorCtr="0"/>
          <a:lstStyle/>
          <a:p>
            <a:pPr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中断类型码</a:t>
            </a:r>
            <a:endParaRPr kumimoji="1" lang="zh-CN" altLang="en-US" sz="2000" b="1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n=0 </a:t>
            </a:r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〜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255</a:t>
            </a:r>
            <a:endParaRPr kumimoji="1" lang="zh-CN" altLang="en-US" sz="20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5037138" y="2837384"/>
            <a:ext cx="1136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n </a:t>
            </a: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х4</a:t>
            </a: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 flipV="1">
            <a:off x="5957888" y="3140596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7116763" y="3012009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7116763" y="3393009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7116763" y="3774009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7116763" y="4155009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91" name="AutoShape 19"/>
          <p:cNvSpPr/>
          <p:nvPr/>
        </p:nvSpPr>
        <p:spPr bwMode="auto">
          <a:xfrm>
            <a:off x="6840538" y="3173934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1092" name="AutoShape 20"/>
          <p:cNvSpPr/>
          <p:nvPr/>
        </p:nvSpPr>
        <p:spPr bwMode="auto">
          <a:xfrm>
            <a:off x="6840538" y="3937521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4284663" y="4256609"/>
            <a:ext cx="18716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入口的段地址</a:t>
            </a:r>
            <a:endParaRPr kumimoji="1"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3851275" y="3537471"/>
            <a:ext cx="204787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入口的偏移地址</a:t>
            </a:r>
            <a:endParaRPr kumimoji="1" lang="en-US" altLang="zh-CN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 flipH="1">
            <a:off x="6011863" y="4148659"/>
            <a:ext cx="738187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 flipH="1">
            <a:off x="5795963" y="3356496"/>
            <a:ext cx="938212" cy="3619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395536" y="4869160"/>
            <a:ext cx="3671887" cy="830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存放中断服务子程序入口地址的单元的偏移地址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1101" name="Line 29"/>
          <p:cNvSpPr>
            <a:spLocks noChangeShapeType="1"/>
          </p:cNvSpPr>
          <p:nvPr/>
        </p:nvSpPr>
        <p:spPr bwMode="auto">
          <a:xfrm>
            <a:off x="2167270" y="4293096"/>
            <a:ext cx="0" cy="5762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09" name="Line 37"/>
          <p:cNvSpPr>
            <a:spLocks noChangeShapeType="1"/>
          </p:cNvSpPr>
          <p:nvPr/>
        </p:nvSpPr>
        <p:spPr bwMode="auto">
          <a:xfrm>
            <a:off x="6721475" y="522974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10" name="Line 38"/>
          <p:cNvSpPr>
            <a:spLocks noChangeShapeType="1"/>
          </p:cNvSpPr>
          <p:nvPr/>
        </p:nvSpPr>
        <p:spPr bwMode="auto">
          <a:xfrm>
            <a:off x="6721475" y="566154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113" name="AutoShape 41"/>
          <p:cNvSpPr/>
          <p:nvPr/>
        </p:nvSpPr>
        <p:spPr bwMode="auto">
          <a:xfrm rot="10800000">
            <a:off x="8405813" y="5013846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1114" name="AutoShape 42"/>
          <p:cNvSpPr/>
          <p:nvPr/>
        </p:nvSpPr>
        <p:spPr bwMode="auto">
          <a:xfrm rot="10800000">
            <a:off x="8405813" y="2851671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1115" name="Text Box 43"/>
          <p:cNvSpPr txBox="1">
            <a:spLocks noChangeArrowheads="1"/>
          </p:cNvSpPr>
          <p:nvPr/>
        </p:nvSpPr>
        <p:spPr bwMode="auto">
          <a:xfrm>
            <a:off x="8550275" y="5085184"/>
            <a:ext cx="4572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8578850" y="3305696"/>
            <a:ext cx="457200" cy="922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数据段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1117" name="Text Box 45"/>
          <p:cNvSpPr txBox="1">
            <a:spLocks noChangeArrowheads="1"/>
          </p:cNvSpPr>
          <p:nvPr/>
        </p:nvSpPr>
        <p:spPr bwMode="auto">
          <a:xfrm>
            <a:off x="7224713" y="4628084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119" name="Text Box 47"/>
          <p:cNvSpPr txBox="1">
            <a:spLocks noChangeArrowheads="1"/>
          </p:cNvSpPr>
          <p:nvPr/>
        </p:nvSpPr>
        <p:spPr bwMode="auto">
          <a:xfrm>
            <a:off x="467360" y="5851525"/>
            <a:ext cx="515874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该单元在数据段，段地址</a:t>
            </a:r>
            <a:r>
              <a:rPr lang="en-US" altLang="zh-CN" sz="24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=DS=0000H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7253288" y="5780609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79" grpId="0" animBg="1"/>
      <p:bldP spid="131080" grpId="0" animBg="1"/>
      <p:bldP spid="131081" grpId="0" animBg="1"/>
      <p:bldP spid="131082" grpId="0" animBg="1"/>
      <p:bldP spid="131083" grpId="0" animBg="1"/>
      <p:bldP spid="131084" grpId="0" animBg="1"/>
      <p:bldP spid="131085" grpId="0"/>
      <p:bldP spid="131086" grpId="0" animBg="1"/>
      <p:bldP spid="131087" grpId="0"/>
      <p:bldP spid="131088" grpId="0"/>
      <p:bldP spid="131089" grpId="0"/>
      <p:bldP spid="131090" grpId="0"/>
      <p:bldP spid="131091" grpId="0" animBg="1"/>
      <p:bldP spid="131092" grpId="0" animBg="1"/>
      <p:bldP spid="131095" grpId="0"/>
      <p:bldP spid="131096" grpId="0"/>
      <p:bldP spid="131098" grpId="0" animBg="1"/>
      <p:bldP spid="131099" grpId="0" animBg="1"/>
      <p:bldP spid="131100" grpId="0"/>
      <p:bldP spid="131101" grpId="0" animBg="1"/>
      <p:bldP spid="131109" grpId="0" animBg="1"/>
      <p:bldP spid="131110" grpId="0" animBg="1"/>
      <p:bldP spid="131113" grpId="0" animBg="1"/>
      <p:bldP spid="131114" grpId="0" animBg="1"/>
      <p:bldP spid="131115" grpId="0"/>
      <p:bldP spid="131116" grpId="0"/>
      <p:bldP spid="131117" grpId="0"/>
      <p:bldP spid="131119" grpId="0"/>
      <p:bldP spid="131120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CDCBDC-8552-4397-A193-1BDD1F058BD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中断指令的执行过程</a:t>
            </a:r>
            <a:endParaRPr lang="zh-CN" altLang="en-US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561263" cy="4321175"/>
          </a:xfrm>
        </p:spPr>
        <p:txBody>
          <a:bodyPr/>
          <a:lstStyle/>
          <a:p>
            <a:pPr marL="514350" indent="-514350" eaLnBrk="1" hangingPunct="1">
              <a:spcAft>
                <a:spcPct val="10000"/>
              </a:spcAft>
              <a:buClr>
                <a:srgbClr val="FF0000"/>
              </a:buClr>
              <a:buSzPct val="95000"/>
              <a:buFont typeface="隶书" panose="02010509060101010101" charset="-122"/>
              <a:buAutoNum type="circleNumDbPlain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FLAGS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压入堆栈；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514350" indent="-514350" eaLnBrk="1" hangingPunct="1">
              <a:spcAft>
                <a:spcPct val="10000"/>
              </a:spcAft>
              <a:buClr>
                <a:srgbClr val="FF0000"/>
              </a:buClr>
              <a:buSzPct val="95000"/>
              <a:buFont typeface="隶书" panose="02010509060101010101" charset="-122"/>
              <a:buAutoNum type="circleNumDbPlain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INT n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指令的下一条指令的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CS、IP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压栈；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514350" indent="-514350" eaLnBrk="1" hangingPunct="1">
              <a:spcAft>
                <a:spcPct val="10000"/>
              </a:spcAft>
              <a:buClr>
                <a:srgbClr val="FF0000"/>
              </a:buClr>
              <a:buSzPct val="95000"/>
              <a:buFont typeface="隶书" panose="02010509060101010101" charset="-122"/>
              <a:buAutoNum type="circleNumDbPlain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由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n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Tahoma" panose="020B0604030504040204" pitchFamily="34" charset="0"/>
              </a:rPr>
              <a:t>×4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Tahoma" panose="020B0604030504040204" pitchFamily="34" charset="0"/>
              </a:rPr>
              <a:t>得到存放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中断向量的地址；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514350" indent="-514350" eaLnBrk="1" hangingPunct="1">
              <a:spcAft>
                <a:spcPct val="10000"/>
              </a:spcAft>
              <a:buClr>
                <a:srgbClr val="FF0000"/>
              </a:buClr>
              <a:buSzPct val="95000"/>
              <a:buFont typeface="隶书" panose="02010509060101010101" charset="-122"/>
              <a:buAutoNum type="circleNumDbPlain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将中断向量（中断服务程序入口地址）送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IP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寄存器；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514350" indent="-514350" eaLnBrk="1" hangingPunct="1">
              <a:spcAft>
                <a:spcPct val="10000"/>
              </a:spcAft>
              <a:buClr>
                <a:srgbClr val="FF0000"/>
              </a:buClr>
              <a:buSzPct val="95000"/>
              <a:buFont typeface="隶书" panose="02010509060101010101" charset="-122"/>
              <a:buAutoNum type="circleNumDbPlain"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转入中断服务程序。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272174-7C38-40ED-AEDD-73B10348A9C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中断指令的执行过程</a:t>
            </a:r>
            <a:endParaRPr lang="zh-CN" altLang="en-US" smtClean="0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6719888" y="2349500"/>
            <a:ext cx="1601787" cy="40322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6719888" y="3263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6719888" y="3644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6719888" y="4025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6721475" y="2882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>
            <a:off x="6721475" y="4406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5037138" y="2693988"/>
            <a:ext cx="113665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en-US" altLang="zh-CN" sz="2400" b="1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 flipV="1">
            <a:off x="5957888" y="2997200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7116763" y="28686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22H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197" name="Text Box 13"/>
          <p:cNvSpPr txBox="1">
            <a:spLocks noChangeArrowheads="1"/>
          </p:cNvSpPr>
          <p:nvPr/>
        </p:nvSpPr>
        <p:spPr bwMode="auto">
          <a:xfrm>
            <a:off x="7116763" y="32496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11H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>
            <a:off x="7116763" y="36306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00H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7116763" y="40116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67H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00" name="AutoShape 16"/>
          <p:cNvSpPr/>
          <p:nvPr/>
        </p:nvSpPr>
        <p:spPr bwMode="auto">
          <a:xfrm>
            <a:off x="6840538" y="3030538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01" name="AutoShape 17"/>
          <p:cNvSpPr/>
          <p:nvPr/>
        </p:nvSpPr>
        <p:spPr bwMode="auto">
          <a:xfrm>
            <a:off x="6840538" y="3794125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5219700" y="3141663"/>
            <a:ext cx="5032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5130800" y="4149725"/>
            <a:ext cx="5762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CS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1204" name="Rectangle 20"/>
          <p:cNvSpPr>
            <a:spLocks noChangeArrowheads="1"/>
          </p:cNvSpPr>
          <p:nvPr/>
        </p:nvSpPr>
        <p:spPr bwMode="auto">
          <a:xfrm>
            <a:off x="4932363" y="3500438"/>
            <a:ext cx="1008062" cy="43338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05" name="Rectangle 21"/>
          <p:cNvSpPr>
            <a:spLocks noChangeArrowheads="1"/>
          </p:cNvSpPr>
          <p:nvPr/>
        </p:nvSpPr>
        <p:spPr bwMode="auto">
          <a:xfrm>
            <a:off x="4929188" y="4508500"/>
            <a:ext cx="1008062" cy="433388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08" name="Line 24"/>
          <p:cNvSpPr>
            <a:spLocks noChangeShapeType="1"/>
          </p:cNvSpPr>
          <p:nvPr/>
        </p:nvSpPr>
        <p:spPr bwMode="auto">
          <a:xfrm>
            <a:off x="6721475" y="50863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09" name="Line 25"/>
          <p:cNvSpPr>
            <a:spLocks noChangeShapeType="1"/>
          </p:cNvSpPr>
          <p:nvPr/>
        </p:nvSpPr>
        <p:spPr bwMode="auto">
          <a:xfrm>
            <a:off x="6721475" y="55181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5610225" y="5157788"/>
            <a:ext cx="11223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68122H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7110413" y="509111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12" name="AutoShape 28"/>
          <p:cNvSpPr/>
          <p:nvPr/>
        </p:nvSpPr>
        <p:spPr bwMode="auto">
          <a:xfrm rot="10800000">
            <a:off x="8405813" y="4870450"/>
            <a:ext cx="144462" cy="1366838"/>
          </a:xfrm>
          <a:prstGeom prst="leftBrace">
            <a:avLst>
              <a:gd name="adj1" fmla="val 7884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13" name="AutoShape 29"/>
          <p:cNvSpPr/>
          <p:nvPr/>
        </p:nvSpPr>
        <p:spPr bwMode="auto">
          <a:xfrm rot="10800000">
            <a:off x="8405813" y="2708275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8550275" y="5085184"/>
            <a:ext cx="4572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endParaRPr kumimoji="1"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8578850" y="3162300"/>
            <a:ext cx="4572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数据段</a:t>
            </a:r>
            <a:endParaRPr kumimoji="1"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7224713" y="448468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217" name="Line 33"/>
          <p:cNvSpPr>
            <a:spLocks noChangeShapeType="1"/>
          </p:cNvSpPr>
          <p:nvPr/>
        </p:nvSpPr>
        <p:spPr bwMode="auto">
          <a:xfrm>
            <a:off x="6721475" y="59499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170310" y="2132856"/>
            <a:ext cx="1601788" cy="43195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19" name="Line 35"/>
          <p:cNvSpPr>
            <a:spLocks noChangeShapeType="1"/>
          </p:cNvSpPr>
          <p:nvPr/>
        </p:nvSpPr>
        <p:spPr bwMode="auto">
          <a:xfrm>
            <a:off x="1170310" y="3047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1170310" y="3428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1170310" y="3809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1171898" y="2666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23" name="Line 39"/>
          <p:cNvSpPr>
            <a:spLocks noChangeShapeType="1"/>
          </p:cNvSpPr>
          <p:nvPr/>
        </p:nvSpPr>
        <p:spPr bwMode="auto">
          <a:xfrm>
            <a:off x="1171898" y="4190256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>
            <a:off x="1171898" y="45823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1" name="Line 47"/>
          <p:cNvSpPr>
            <a:spLocks noChangeShapeType="1"/>
          </p:cNvSpPr>
          <p:nvPr/>
        </p:nvSpPr>
        <p:spPr bwMode="auto">
          <a:xfrm>
            <a:off x="1171898" y="50141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4" name="AutoShape 50"/>
          <p:cNvSpPr/>
          <p:nvPr/>
        </p:nvSpPr>
        <p:spPr bwMode="auto">
          <a:xfrm>
            <a:off x="881385" y="2491631"/>
            <a:ext cx="163513" cy="3529013"/>
          </a:xfrm>
          <a:prstGeom prst="leftBrace">
            <a:avLst>
              <a:gd name="adj1" fmla="val 1798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21236" name="Text Box 52"/>
          <p:cNvSpPr txBox="1">
            <a:spLocks noChangeArrowheads="1"/>
          </p:cNvSpPr>
          <p:nvPr/>
        </p:nvSpPr>
        <p:spPr bwMode="auto">
          <a:xfrm>
            <a:off x="443235" y="3788619"/>
            <a:ext cx="4572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堆栈段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21238" name="Line 54"/>
          <p:cNvSpPr>
            <a:spLocks noChangeShapeType="1"/>
          </p:cNvSpPr>
          <p:nvPr/>
        </p:nvSpPr>
        <p:spPr bwMode="auto">
          <a:xfrm>
            <a:off x="1171898" y="5445969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39" name="Text Box 55"/>
          <p:cNvSpPr txBox="1">
            <a:spLocks noChangeArrowheads="1"/>
          </p:cNvSpPr>
          <p:nvPr/>
        </p:nvSpPr>
        <p:spPr bwMode="auto">
          <a:xfrm>
            <a:off x="3564260" y="5445969"/>
            <a:ext cx="5762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SP</a:t>
            </a:r>
            <a:endParaRPr kumimoji="1"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221240" name="Text Box 56"/>
          <p:cNvSpPr txBox="1">
            <a:spLocks noChangeArrowheads="1"/>
          </p:cNvSpPr>
          <p:nvPr/>
        </p:nvSpPr>
        <p:spPr bwMode="auto">
          <a:xfrm>
            <a:off x="1398910" y="5018931"/>
            <a:ext cx="12112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41" name="Text Box 57"/>
          <p:cNvSpPr txBox="1">
            <a:spLocks noChangeArrowheads="1"/>
          </p:cNvSpPr>
          <p:nvPr/>
        </p:nvSpPr>
        <p:spPr bwMode="auto">
          <a:xfrm>
            <a:off x="1386210" y="4580781"/>
            <a:ext cx="12112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42" name="Text Box 58"/>
          <p:cNvSpPr txBox="1">
            <a:spLocks noChangeArrowheads="1"/>
          </p:cNvSpPr>
          <p:nvPr/>
        </p:nvSpPr>
        <p:spPr bwMode="auto">
          <a:xfrm>
            <a:off x="1630685" y="3421906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IP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43" name="Text Box 59"/>
          <p:cNvSpPr txBox="1">
            <a:spLocks noChangeArrowheads="1"/>
          </p:cNvSpPr>
          <p:nvPr/>
        </p:nvSpPr>
        <p:spPr bwMode="auto">
          <a:xfrm>
            <a:off x="1602110" y="3802906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44" name="Text Box 60"/>
          <p:cNvSpPr txBox="1">
            <a:spLocks noChangeArrowheads="1"/>
          </p:cNvSpPr>
          <p:nvPr/>
        </p:nvSpPr>
        <p:spPr bwMode="auto">
          <a:xfrm>
            <a:off x="1602110" y="4183906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CS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45" name="Text Box 61"/>
          <p:cNvSpPr txBox="1">
            <a:spLocks noChangeArrowheads="1"/>
          </p:cNvSpPr>
          <p:nvPr/>
        </p:nvSpPr>
        <p:spPr bwMode="auto">
          <a:xfrm>
            <a:off x="1630685" y="3031381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IP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1246" name="Line 62"/>
          <p:cNvSpPr>
            <a:spLocks noChangeShapeType="1"/>
          </p:cNvSpPr>
          <p:nvPr/>
        </p:nvSpPr>
        <p:spPr bwMode="auto">
          <a:xfrm flipH="1">
            <a:off x="2845123" y="5661869"/>
            <a:ext cx="7191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49" name="Line 65"/>
          <p:cNvSpPr>
            <a:spLocks noChangeShapeType="1"/>
          </p:cNvSpPr>
          <p:nvPr/>
        </p:nvSpPr>
        <p:spPr bwMode="auto">
          <a:xfrm>
            <a:off x="1173485" y="5876181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0" name="Text Box 66"/>
          <p:cNvSpPr txBox="1">
            <a:spLocks noChangeArrowheads="1"/>
          </p:cNvSpPr>
          <p:nvPr/>
        </p:nvSpPr>
        <p:spPr bwMode="auto">
          <a:xfrm>
            <a:off x="1692598" y="5923806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1251" name="Text Box 67"/>
          <p:cNvSpPr txBox="1">
            <a:spLocks noChangeArrowheads="1"/>
          </p:cNvSpPr>
          <p:nvPr/>
        </p:nvSpPr>
        <p:spPr bwMode="auto">
          <a:xfrm>
            <a:off x="3562673" y="4580781"/>
            <a:ext cx="5762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SP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1252" name="Line 68"/>
          <p:cNvSpPr>
            <a:spLocks noChangeShapeType="1"/>
          </p:cNvSpPr>
          <p:nvPr/>
        </p:nvSpPr>
        <p:spPr bwMode="auto">
          <a:xfrm flipH="1">
            <a:off x="2843535" y="4796681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5" name="Text Box 71"/>
          <p:cNvSpPr txBox="1">
            <a:spLocks noChangeArrowheads="1"/>
          </p:cNvSpPr>
          <p:nvPr/>
        </p:nvSpPr>
        <p:spPr bwMode="auto">
          <a:xfrm>
            <a:off x="3635698" y="2998044"/>
            <a:ext cx="5762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SP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1256" name="Line 72"/>
          <p:cNvSpPr>
            <a:spLocks noChangeShapeType="1"/>
          </p:cNvSpPr>
          <p:nvPr/>
        </p:nvSpPr>
        <p:spPr bwMode="auto">
          <a:xfrm flipH="1">
            <a:off x="2916560" y="3213944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7" name="Text Box 73"/>
          <p:cNvSpPr txBox="1">
            <a:spLocks noChangeArrowheads="1"/>
          </p:cNvSpPr>
          <p:nvPr/>
        </p:nvSpPr>
        <p:spPr bwMode="auto">
          <a:xfrm>
            <a:off x="3619823" y="3796556"/>
            <a:ext cx="5762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SP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221258" name="Line 74"/>
          <p:cNvSpPr>
            <a:spLocks noChangeShapeType="1"/>
          </p:cNvSpPr>
          <p:nvPr/>
        </p:nvSpPr>
        <p:spPr bwMode="auto">
          <a:xfrm flipH="1">
            <a:off x="2900685" y="4012456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59" name="Line 75"/>
          <p:cNvSpPr>
            <a:spLocks noChangeShapeType="1"/>
          </p:cNvSpPr>
          <p:nvPr/>
        </p:nvSpPr>
        <p:spPr bwMode="auto">
          <a:xfrm flipH="1">
            <a:off x="5940425" y="3284538"/>
            <a:ext cx="936625" cy="431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1260" name="Line 76"/>
          <p:cNvSpPr>
            <a:spLocks noChangeShapeType="1"/>
          </p:cNvSpPr>
          <p:nvPr/>
        </p:nvSpPr>
        <p:spPr bwMode="auto">
          <a:xfrm flipH="1">
            <a:off x="5940425" y="4019550"/>
            <a:ext cx="922338" cy="6334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线形标注 1 1"/>
          <p:cNvSpPr/>
          <p:nvPr/>
        </p:nvSpPr>
        <p:spPr bwMode="auto">
          <a:xfrm>
            <a:off x="3837417" y="5921021"/>
            <a:ext cx="1537519" cy="720724"/>
          </a:xfrm>
          <a:prstGeom prst="borderCallout1">
            <a:avLst>
              <a:gd name="adj1" fmla="val 18750"/>
              <a:gd name="adj2" fmla="val -8333"/>
              <a:gd name="adj3" fmla="val -98080"/>
              <a:gd name="adj4" fmla="val -82603"/>
            </a:avLst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当前</a:t>
            </a:r>
            <a:r>
              <a:rPr lang="en-US" altLang="zh-CN" b="1" dirty="0" smtClean="0">
                <a:latin typeface="+mj-lt"/>
                <a:ea typeface="华文中宋" panose="02010600040101010101" pitchFamily="2" charset="-122"/>
              </a:rPr>
              <a:t>FLAGS</a:t>
            </a:r>
            <a:r>
              <a:rPr lang="zh-CN" altLang="en-US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的值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2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22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10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75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75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75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75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75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75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500"/>
                            </p:stCondLst>
                            <p:childTnLst>
                              <p:par>
                                <p:cTn id="2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000"/>
                            </p:stCondLst>
                            <p:childTnLst>
                              <p:par>
                                <p:cTn id="2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500"/>
                            </p:stCondLst>
                            <p:childTnLst>
                              <p:par>
                                <p:cTn id="2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8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7" dur="500"/>
                                        <p:tgtEl>
                                          <p:spTgt spid="2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0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3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"/>
                            </p:stCondLst>
                            <p:childTnLst>
                              <p:par>
                                <p:cTn id="26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2" dur="500"/>
                                        <p:tgtEl>
                                          <p:spTgt spid="2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5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8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00"/>
                            </p:stCondLst>
                            <p:childTnLst>
                              <p:par>
                                <p:cTn id="2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0" grpId="0" animBg="1"/>
      <p:bldP spid="221191" grpId="0" animBg="1"/>
      <p:bldP spid="221192" grpId="0" animBg="1"/>
      <p:bldP spid="221193" grpId="0" animBg="1"/>
      <p:bldP spid="221194" grpId="0"/>
      <p:bldP spid="221195" grpId="0" animBg="1"/>
      <p:bldP spid="221196" grpId="0"/>
      <p:bldP spid="221197" grpId="0"/>
      <p:bldP spid="221198" grpId="0"/>
      <p:bldP spid="221199" grpId="0"/>
      <p:bldP spid="221200" grpId="0" animBg="1"/>
      <p:bldP spid="221201" grpId="0" animBg="1"/>
      <p:bldP spid="221202" grpId="0"/>
      <p:bldP spid="221203" grpId="0"/>
      <p:bldP spid="221204" grpId="0" animBg="1"/>
      <p:bldP spid="221205" grpId="0" animBg="1"/>
      <p:bldP spid="221208" grpId="0" animBg="1"/>
      <p:bldP spid="221209" grpId="0" animBg="1"/>
      <p:bldP spid="221210" grpId="0"/>
      <p:bldP spid="221211" grpId="0"/>
      <p:bldP spid="221212" grpId="0" animBg="1"/>
      <p:bldP spid="221213" grpId="0" animBg="1"/>
      <p:bldP spid="221214" grpId="0"/>
      <p:bldP spid="221215" grpId="0"/>
      <p:bldP spid="221216" grpId="0"/>
      <p:bldP spid="221217" grpId="0" animBg="1"/>
      <p:bldP spid="221218" grpId="0" animBg="1"/>
      <p:bldP spid="221219" grpId="0" animBg="1"/>
      <p:bldP spid="221220" grpId="0" animBg="1"/>
      <p:bldP spid="221221" grpId="0" animBg="1"/>
      <p:bldP spid="221222" grpId="0" animBg="1"/>
      <p:bldP spid="221223" grpId="0" animBg="1"/>
      <p:bldP spid="221230" grpId="0" animBg="1"/>
      <p:bldP spid="221231" grpId="0" animBg="1"/>
      <p:bldP spid="221234" grpId="0" animBg="1"/>
      <p:bldP spid="221236" grpId="0"/>
      <p:bldP spid="221238" grpId="0" animBg="1"/>
      <p:bldP spid="221239" grpId="0"/>
      <p:bldP spid="221239" grpId="1"/>
      <p:bldP spid="221240" grpId="0"/>
      <p:bldP spid="221241" grpId="0"/>
      <p:bldP spid="221242" grpId="0"/>
      <p:bldP spid="221243" grpId="0"/>
      <p:bldP spid="221244" grpId="0"/>
      <p:bldP spid="221245" grpId="0"/>
      <p:bldP spid="221246" grpId="0" animBg="1"/>
      <p:bldP spid="221246" grpId="1" animBg="1"/>
      <p:bldP spid="221249" grpId="0" animBg="1"/>
      <p:bldP spid="221250" grpId="0"/>
      <p:bldP spid="221251" grpId="0"/>
      <p:bldP spid="221251" grpId="1"/>
      <p:bldP spid="221252" grpId="0" animBg="1"/>
      <p:bldP spid="221252" grpId="1" animBg="1"/>
      <p:bldP spid="221255" grpId="0"/>
      <p:bldP spid="221256" grpId="0" animBg="1"/>
      <p:bldP spid="221257" grpId="0"/>
      <p:bldP spid="221257" grpId="1"/>
      <p:bldP spid="221258" grpId="0" animBg="1"/>
      <p:bldP spid="221258" grpId="1" animBg="1"/>
      <p:bldP spid="221259" grpId="0" animBg="1"/>
      <p:bldP spid="221260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D195E7-3ABD-47FE-A395-FA7913CCAB49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14400" y="1491110"/>
            <a:ext cx="8032750" cy="1353840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复习题：逻辑地址由以下哪几项组成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_______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。（多选）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物理地址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段基址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段内偏移地址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段首地址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5361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49077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>
            <p:custDataLst>
              <p:tags r:id="rId11"/>
            </p:custDataLst>
          </p:nvPr>
        </p:nvSpPr>
        <p:spPr bwMode="auto">
          <a:xfrm>
            <a:off x="9525000" y="0"/>
            <a:ext cx="384048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9B9B9B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9613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</a:t>
            </a:r>
            <a:endParaRPr lang="zh-CN" altLang="en-US" sz="12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9779000" y="1270000"/>
            <a:ext cx="3332480" cy="40011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第二章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ppt57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>
            <p:custDataLst>
              <p:tags r:id="rId14"/>
            </p:custDataLst>
          </p:nvPr>
        </p:nvGrpSpPr>
        <p:grpSpPr>
          <a:xfrm>
            <a:off x="9537700" y="0"/>
            <a:ext cx="3815080" cy="647700"/>
            <a:chOff x="9537700" y="0"/>
            <a:chExt cx="3815080" cy="647700"/>
          </a:xfrm>
        </p:grpSpPr>
        <p:sp>
          <p:nvSpPr>
            <p:cNvPr id="23" name="RemarkBack"/>
            <p:cNvSpPr/>
            <p:nvPr>
              <p:custDataLst>
                <p:tags r:id="rId15"/>
              </p:custDataLst>
            </p:nvPr>
          </p:nvSpPr>
          <p:spPr bwMode="auto"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markBlock"/>
            <p:cNvSpPr/>
            <p:nvPr>
              <p:custDataLst>
                <p:tags r:id="rId16"/>
              </p:custDataLst>
            </p:nvPr>
          </p:nvSpPr>
          <p:spPr bwMode="auto"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RemarkTitleText"/>
            <p:cNvSpPr txBox="1"/>
            <p:nvPr>
              <p:custDataLst>
                <p:tags r:id="rId1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>
            <p:custDataLst>
              <p:tags r:id="rId18"/>
            </p:custDataLst>
          </p:nvPr>
        </p:nvGrpSpPr>
        <p:grpSpPr>
          <a:xfrm>
            <a:off x="9537700" y="0"/>
            <a:ext cx="3815080" cy="647700"/>
            <a:chOff x="15020" y="0"/>
            <a:chExt cx="6008" cy="1020"/>
          </a:xfrm>
        </p:grpSpPr>
        <p:sp>
          <p:nvSpPr>
            <p:cNvPr id="2" name="RemarkBack"/>
            <p:cNvSpPr/>
            <p:nvPr>
              <p:custDataLst>
                <p:tags r:id="rId19"/>
              </p:custDataLst>
            </p:nvPr>
          </p:nvSpPr>
          <p:spPr bwMode="auto">
            <a:xfrm>
              <a:off x="15020" y="20"/>
              <a:ext cx="6008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" name="RemarkBlock"/>
            <p:cNvSpPr/>
            <p:nvPr>
              <p:custDataLst>
                <p:tags r:id="rId20"/>
              </p:custDataLst>
            </p:nvPr>
          </p:nvSpPr>
          <p:spPr bwMode="auto"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markTitleText"/>
            <p:cNvSpPr txBox="1"/>
            <p:nvPr>
              <p:custDataLst>
                <p:tags r:id="rId21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答案解析</a:t>
              </a:r>
              <a:endParaRPr lang="zh-CN" altLang="en-US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22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0" name="RemarkBack"/>
            <p:cNvSpPr/>
            <p:nvPr>
              <p:custDataLst>
                <p:tags r:id="rId2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RemarkBlock"/>
            <p:cNvSpPr/>
            <p:nvPr>
              <p:custDataLst>
                <p:tags r:id="rId2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RemarkTitleText"/>
            <p:cNvSpPr txBox="1"/>
            <p:nvPr>
              <p:custDataLst>
                <p:tags r:id="rId2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>
            <p:custDataLst>
              <p:tags r:id="rId26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4" name="RemarkBack"/>
            <p:cNvSpPr/>
            <p:nvPr>
              <p:custDataLst>
                <p:tags r:id="rId27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markBlock"/>
            <p:cNvSpPr/>
            <p:nvPr>
              <p:custDataLst>
                <p:tags r:id="rId28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markTitleText"/>
            <p:cNvSpPr txBox="1"/>
            <p:nvPr>
              <p:custDataLst>
                <p:tags r:id="rId29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>
            <p:custDataLst>
              <p:tags r:id="rId30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38" name="RemarkBack"/>
            <p:cNvSpPr/>
            <p:nvPr>
              <p:custDataLst>
                <p:tags r:id="rId31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markBlock"/>
            <p:cNvSpPr/>
            <p:nvPr>
              <p:custDataLst>
                <p:tags r:id="rId32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0" name="RemarkTitleText"/>
            <p:cNvSpPr txBox="1"/>
            <p:nvPr>
              <p:custDataLst>
                <p:tags r:id="rId33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>
            <p:custDataLst>
              <p:tags r:id="rId34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42" name="RemarkBack"/>
            <p:cNvSpPr/>
            <p:nvPr>
              <p:custDataLst>
                <p:tags r:id="rId35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markBlock"/>
            <p:cNvSpPr/>
            <p:nvPr>
              <p:custDataLst>
                <p:tags r:id="rId36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markTitleText"/>
            <p:cNvSpPr txBox="1"/>
            <p:nvPr>
              <p:custDataLst>
                <p:tags r:id="rId37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>
            <p:custDataLst>
              <p:tags r:id="rId38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46" name="RemarkBack"/>
            <p:cNvSpPr/>
            <p:nvPr>
              <p:custDataLst>
                <p:tags r:id="rId39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markBlock"/>
            <p:cNvSpPr/>
            <p:nvPr>
              <p:custDataLst>
                <p:tags r:id="rId40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markTitleText"/>
            <p:cNvSpPr txBox="1"/>
            <p:nvPr>
              <p:custDataLst>
                <p:tags r:id="rId41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3" name="组合 52"/>
          <p:cNvGrpSpPr/>
          <p:nvPr>
            <p:custDataLst>
              <p:tags r:id="rId42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50" name="RemarkBack"/>
            <p:cNvSpPr/>
            <p:nvPr>
              <p:custDataLst>
                <p:tags r:id="rId43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markBlock"/>
            <p:cNvSpPr/>
            <p:nvPr>
              <p:custDataLst>
                <p:tags r:id="rId44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markTitleText"/>
            <p:cNvSpPr txBox="1"/>
            <p:nvPr>
              <p:custDataLst>
                <p:tags r:id="rId45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>
            <p:custDataLst>
              <p:tags r:id="rId4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47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48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4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5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7" name="组合 56"/>
          <p:cNvGrpSpPr/>
          <p:nvPr>
            <p:custDataLst>
              <p:tags r:id="rId51"/>
            </p:custDataLst>
          </p:nvPr>
        </p:nvGrpSpPr>
        <p:grpSpPr>
          <a:xfrm>
            <a:off x="9537700" y="0"/>
            <a:ext cx="3813810" cy="647700"/>
            <a:chOff x="15020" y="0"/>
            <a:chExt cx="6006" cy="1020"/>
          </a:xfrm>
        </p:grpSpPr>
        <p:sp>
          <p:nvSpPr>
            <p:cNvPr id="54" name="RemarkBack"/>
            <p:cNvSpPr/>
            <p:nvPr>
              <p:custDataLst>
                <p:tags r:id="rId52"/>
              </p:custDataLst>
            </p:nvPr>
          </p:nvSpPr>
          <p:spPr>
            <a:xfrm>
              <a:off x="15020" y="20"/>
              <a:ext cx="6007" cy="1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markBlock"/>
            <p:cNvSpPr/>
            <p:nvPr>
              <p:custDataLst>
                <p:tags r:id="rId53"/>
              </p:custDataLst>
            </p:nvPr>
          </p:nvSpPr>
          <p:spPr>
            <a:xfrm>
              <a:off x="15020" y="20"/>
              <a:ext cx="300" cy="1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markTitleText"/>
            <p:cNvSpPr txBox="1"/>
            <p:nvPr>
              <p:custDataLst>
                <p:tags r:id="rId54"/>
              </p:custDataLst>
            </p:nvPr>
          </p:nvSpPr>
          <p:spPr>
            <a:xfrm>
              <a:off x="15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答案解析</a:t>
              </a:r>
              <a:endParaRPr lang="zh-CN" altLang="en-US" sz="18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55"/>
            </p:custDataLst>
          </p:nvPr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5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寻址方式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013" y="2060575"/>
            <a:ext cx="7132637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指令直接给出的方式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运算对象由指令直接给出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存放于寄存器中的寻址方式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存放于存储器中的寻址方式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隐含给出方式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915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5A000C-0359-4EEC-B0F0-A84B59B2D57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B9AC5-326C-4527-8EFC-FEC327C36CD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  <a:endParaRPr lang="zh-CN" altLang="en-US" smtClean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304" y="2133600"/>
            <a:ext cx="4176712" cy="4031704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anose="05000000000000000000" pitchFamily="2" charset="2"/>
              <a:buNone/>
            </a:pPr>
            <a:r>
              <a:rPr lang="zh-CN" altLang="en-US" sz="2400" u="sng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执行程序段：</a:t>
            </a:r>
            <a:endParaRPr lang="zh-CN" altLang="en-US" sz="2400" u="sng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CS       IP                </a:t>
            </a:r>
            <a:endParaRPr lang="en-US" altLang="zh-CN" sz="2400" dirty="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┇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6200H:010DH  MOV  SP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1200H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6200H:0110H   INT  21H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6200H:0112H   MOV  AX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BX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              </a:t>
            </a:r>
            <a:r>
              <a:rPr lang="en-US" altLang="zh-CN" sz="2400" dirty="0" smtClean="0">
                <a:solidFill>
                  <a:schemeClr val="tx1"/>
                </a:solidFill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┇</a:t>
            </a:r>
            <a:endParaRPr lang="en-US" altLang="zh-CN" sz="2400" dirty="0" smtClean="0">
              <a:solidFill>
                <a:schemeClr val="tx1"/>
              </a:solidFill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6713538" y="2727325"/>
            <a:ext cx="1601787" cy="3581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6713538" y="3656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6713538" y="4037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6713538" y="4418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6715125" y="3275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6715125" y="4799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6073775" y="5741988"/>
            <a:ext cx="5397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7167563" y="326072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12H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7138988" y="364172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01H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7110413" y="402272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00H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7110413" y="440372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62H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4752975" y="5522913"/>
            <a:ext cx="14192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anose="02020603050405020304" pitchFamily="18" charset="0"/>
              </a:rPr>
              <a:t>SP=1200H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229" name="Line 37"/>
          <p:cNvSpPr>
            <a:spLocks noChangeShapeType="1"/>
          </p:cNvSpPr>
          <p:nvPr/>
        </p:nvSpPr>
        <p:spPr bwMode="auto">
          <a:xfrm>
            <a:off x="6715125" y="5970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6715125" y="5561013"/>
            <a:ext cx="1600200" cy="381000"/>
          </a:xfrm>
          <a:prstGeom prst="rect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6715125" y="4799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>
            <a:off x="6715125" y="5970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6715125" y="51657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6715125" y="55467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6834188" y="4784725"/>
            <a:ext cx="1447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6819900" y="5132388"/>
            <a:ext cx="1454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16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39" name="Line 47"/>
          <p:cNvSpPr>
            <a:spLocks noChangeShapeType="1"/>
          </p:cNvSpPr>
          <p:nvPr/>
        </p:nvSpPr>
        <p:spPr bwMode="auto">
          <a:xfrm>
            <a:off x="6119813" y="3489325"/>
            <a:ext cx="5397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4716463" y="3260725"/>
            <a:ext cx="1447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SP=11FAH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4051981" y="1988457"/>
            <a:ext cx="1933575" cy="830263"/>
          </a:xfrm>
          <a:prstGeom prst="cloudCallout">
            <a:avLst>
              <a:gd name="adj1" fmla="val 15200"/>
              <a:gd name="adj2" fmla="val 107719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执行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INT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指令后</a:t>
            </a:r>
            <a:endParaRPr kumimoji="1"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6247" name="AutoShape 55"/>
          <p:cNvSpPr/>
          <p:nvPr/>
        </p:nvSpPr>
        <p:spPr bwMode="auto">
          <a:xfrm rot="10800000">
            <a:off x="8462963" y="3500438"/>
            <a:ext cx="198437" cy="2160587"/>
          </a:xfrm>
          <a:prstGeom prst="leftBrace">
            <a:avLst>
              <a:gd name="adj1" fmla="val 9073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8650288" y="4095750"/>
            <a:ext cx="457200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anose="02020603050405020304" pitchFamily="18" charset="0"/>
              </a:rPr>
              <a:t>堆栈段</a:t>
            </a:r>
            <a:endParaRPr kumimoji="1"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6097169" y="4979762"/>
            <a:ext cx="5397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36"/>
          <p:cNvSpPr txBox="1">
            <a:spLocks noChangeArrowheads="1"/>
          </p:cNvSpPr>
          <p:nvPr/>
        </p:nvSpPr>
        <p:spPr bwMode="auto">
          <a:xfrm>
            <a:off x="4716463" y="4760687"/>
            <a:ext cx="1479131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SP=11FEH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28"/>
          <p:cNvSpPr>
            <a:spLocks noChangeShapeType="1"/>
          </p:cNvSpPr>
          <p:nvPr/>
        </p:nvSpPr>
        <p:spPr bwMode="auto">
          <a:xfrm>
            <a:off x="6105980" y="4240213"/>
            <a:ext cx="5397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4716463" y="4021138"/>
            <a:ext cx="148794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 dirty="0" smtClean="0">
                <a:latin typeface="Times New Roman" panose="02020603050405020304" pitchFamily="18" charset="0"/>
              </a:rPr>
              <a:t>SP=11FCH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36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19" grpId="0" animBg="1"/>
      <p:bldP spid="136220" grpId="0" animBg="1"/>
      <p:bldP spid="136220" grpId="1" animBg="1"/>
      <p:bldP spid="136221" grpId="0"/>
      <p:bldP spid="136222" grpId="0"/>
      <p:bldP spid="136223" grpId="0"/>
      <p:bldP spid="136224" grpId="0"/>
      <p:bldP spid="136228" grpId="0"/>
      <p:bldP spid="136228" grpId="1"/>
      <p:bldP spid="136229" grpId="0" animBg="1"/>
      <p:bldP spid="136230" grpId="0" animBg="1"/>
      <p:bldP spid="136231" grpId="0" animBg="1"/>
      <p:bldP spid="136232" grpId="0" animBg="1"/>
      <p:bldP spid="136233" grpId="0" animBg="1"/>
      <p:bldP spid="136234" grpId="0" animBg="1"/>
      <p:bldP spid="136235" grpId="0"/>
      <p:bldP spid="136236" grpId="0"/>
      <p:bldP spid="136239" grpId="0" animBg="1"/>
      <p:bldP spid="136240" grpId="0"/>
      <p:bldP spid="136242" grpId="0" animBg="1"/>
      <p:bldP spid="136247" grpId="0" animBg="1"/>
      <p:bldP spid="136248" grpId="0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3" grpId="0"/>
      <p:bldP spid="33" grpId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5885" y="6356176"/>
            <a:ext cx="690611" cy="457200"/>
          </a:xfrm>
          <a:noFill/>
        </p:spPr>
        <p:txBody>
          <a:bodyPr/>
          <a:lstStyle/>
          <a:p>
            <a:fld id="{4B43E319-9005-47C8-A824-1F0C225875F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中断指令例</a:t>
            </a:r>
            <a:endParaRPr lang="zh-CN" altLang="en-US" smtClean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004"/>
            <a:ext cx="4191000" cy="302418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INT 21H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指令后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Aft>
                <a:spcPct val="30000"/>
              </a:spcAft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IP=[</a:t>
            </a:r>
            <a:r>
              <a:rPr kumimoji="1"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21H×4]</a:t>
            </a: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Aft>
                <a:spcPct val="30000"/>
              </a:spcAft>
            </a:pPr>
            <a:r>
              <a:rPr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CS=[</a:t>
            </a:r>
            <a:r>
              <a:rPr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kumimoji="1"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21H×4</a:t>
            </a:r>
            <a:r>
              <a:rPr kumimoji="1" lang="zh-CN" altLang="en-US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r>
              <a:rPr kumimoji="1" lang="en-US" altLang="zh-CN" sz="2000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+2]</a:t>
            </a:r>
            <a:endParaRPr lang="en-US" altLang="zh-CN" sz="2000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348239" y="1989138"/>
            <a:ext cx="1601788" cy="46799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6348239" y="3052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348239" y="3433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6348239" y="3814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349827" y="2671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6349827" y="4195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644852" y="2522538"/>
            <a:ext cx="114458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0084H</a:t>
            </a: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587827" y="2824163"/>
            <a:ext cx="6096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6818139" y="265747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23H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6818139" y="303847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11H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6818139" y="341947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00H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6818139" y="380047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20H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32" name="AutoShape 16"/>
          <p:cNvSpPr/>
          <p:nvPr/>
        </p:nvSpPr>
        <p:spPr bwMode="auto">
          <a:xfrm>
            <a:off x="6426027" y="27479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7233" name="AutoShape 17"/>
          <p:cNvSpPr/>
          <p:nvPr/>
        </p:nvSpPr>
        <p:spPr bwMode="auto">
          <a:xfrm>
            <a:off x="6426027" y="35099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511627" y="3128963"/>
            <a:ext cx="838200" cy="228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5664027" y="3890963"/>
            <a:ext cx="6858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4978227" y="3128963"/>
            <a:ext cx="609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IP</a:t>
            </a:r>
            <a:r>
              <a:rPr kumimoji="1"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5054427" y="3814763"/>
            <a:ext cx="685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CS</a:t>
            </a:r>
            <a:endParaRPr kumimoji="1" lang="en-US" altLang="zh-CN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238" name="AutoShape 22"/>
          <p:cNvSpPr/>
          <p:nvPr/>
        </p:nvSpPr>
        <p:spPr bwMode="auto">
          <a:xfrm rot="10800000">
            <a:off x="8029402" y="2420938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8234189" y="3160713"/>
            <a:ext cx="4572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数据段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6343477" y="46116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6345064" y="52292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6865764" y="4772025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6876877" y="2179638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44" name="AutoShape 28"/>
          <p:cNvSpPr/>
          <p:nvPr/>
        </p:nvSpPr>
        <p:spPr bwMode="auto">
          <a:xfrm rot="10800000">
            <a:off x="8057977" y="5013325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6343477" y="56610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6343477" y="60928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6862589" y="6140450"/>
            <a:ext cx="533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8245302" y="5249863"/>
            <a:ext cx="457200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代码段</a:t>
            </a:r>
            <a:endParaRPr kumimoji="1" lang="zh-CN" altLang="en-US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6846714" y="5243513"/>
            <a:ext cx="9223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XX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50" name="AutoShape 34"/>
          <p:cNvSpPr/>
          <p:nvPr/>
        </p:nvSpPr>
        <p:spPr bwMode="auto">
          <a:xfrm>
            <a:off x="6641927" y="5340350"/>
            <a:ext cx="163512" cy="896938"/>
          </a:xfrm>
          <a:prstGeom prst="leftBrace">
            <a:avLst>
              <a:gd name="adj1" fmla="val 4571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5084589" y="5141913"/>
            <a:ext cx="1144588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sz="2000" b="1">
                <a:latin typeface="Arial" panose="020B0604020202020204" pitchFamily="34" charset="0"/>
                <a:cs typeface="Arial" panose="020B0604020202020204" pitchFamily="34" charset="0"/>
              </a:rPr>
              <a:t>21123H</a:t>
            </a:r>
            <a:r>
              <a:rPr kumimoji="1" lang="en-US" altLang="zh-CN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5437014" y="5797550"/>
            <a:ext cx="1128713" cy="2238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419648" y="5805264"/>
            <a:ext cx="237648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  <a:cs typeface="Arial" panose="020B0604020202020204" pitchFamily="34" charset="0"/>
              </a:rPr>
              <a:t>中断服务子程序</a:t>
            </a:r>
            <a:endParaRPr kumimoji="1"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1" grpId="0" animBg="1"/>
      <p:bldP spid="137222" grpId="0" animBg="1"/>
      <p:bldP spid="137223" grpId="0" animBg="1"/>
      <p:bldP spid="137224" grpId="0" animBg="1"/>
      <p:bldP spid="137225" grpId="0" animBg="1"/>
      <p:bldP spid="137226" grpId="0"/>
      <p:bldP spid="137227" grpId="0" animBg="1"/>
      <p:bldP spid="137228" grpId="0"/>
      <p:bldP spid="137229" grpId="0"/>
      <p:bldP spid="137230" grpId="0"/>
      <p:bldP spid="137231" grpId="0"/>
      <p:bldP spid="137232" grpId="0" animBg="1"/>
      <p:bldP spid="137233" grpId="0" animBg="1"/>
      <p:bldP spid="137234" grpId="0" animBg="1"/>
      <p:bldP spid="137235" grpId="0" animBg="1"/>
      <p:bldP spid="137236" grpId="0"/>
      <p:bldP spid="137237" grpId="0"/>
      <p:bldP spid="137238" grpId="0" animBg="1"/>
      <p:bldP spid="137239" grpId="0"/>
      <p:bldP spid="137240" grpId="0" animBg="1"/>
      <p:bldP spid="137241" grpId="0" animBg="1"/>
      <p:bldP spid="137242" grpId="0"/>
      <p:bldP spid="137243" grpId="0"/>
      <p:bldP spid="137244" grpId="0" animBg="1"/>
      <p:bldP spid="137245" grpId="0" animBg="1"/>
      <p:bldP spid="137246" grpId="0" animBg="1"/>
      <p:bldP spid="137247" grpId="0"/>
      <p:bldP spid="137248" grpId="0"/>
      <p:bldP spid="137249" grpId="0"/>
      <p:bldP spid="137250" grpId="0" animBg="1"/>
      <p:bldP spid="137251" grpId="0"/>
      <p:bldP spid="137252" grpId="0" animBg="1"/>
      <p:bldP spid="137253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A126E7-C253-41E8-864D-CA6584A6627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dirty="0" smtClean="0">
                <a:latin typeface="+mn-lt"/>
              </a:rPr>
              <a:t>2. </a:t>
            </a:r>
            <a:r>
              <a:rPr lang="zh-CN" altLang="en-US" dirty="0" smtClean="0"/>
              <a:t>中断返回指令</a:t>
            </a:r>
            <a:endParaRPr lang="zh-CN" altLang="en-US" dirty="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590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IRET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中断服务程序的最后一条指令，负责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7596188" y="3789363"/>
            <a:ext cx="763587" cy="1079500"/>
          </a:xfrm>
          <a:prstGeom prst="curvedLeftArrow">
            <a:avLst>
              <a:gd name="adj1" fmla="val 4752"/>
              <a:gd name="adj2" fmla="val 17802"/>
              <a:gd name="adj3" fmla="val 132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563938" y="4284663"/>
            <a:ext cx="3581400" cy="1160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恢复断点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恢复标志寄存器内容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8246" name="AutoShape 6"/>
          <p:cNvSpPr/>
          <p:nvPr/>
        </p:nvSpPr>
        <p:spPr bwMode="auto">
          <a:xfrm>
            <a:off x="7002463" y="4365625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6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C2B1CFF-312A-40ED-B294-6C8D5467F52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六、处理器控制指令</a:t>
            </a:r>
            <a:endParaRPr lang="zh-CN" altLang="en-US" smtClean="0"/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2205038"/>
            <a:ext cx="4648200" cy="2133600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对标志位的操作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与外部设备的同步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6096000" y="4953000"/>
            <a:ext cx="1676400" cy="1066800"/>
          </a:xfrm>
          <a:prstGeom prst="ellipse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6324600" y="5029200"/>
            <a:ext cx="1295400" cy="830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说明见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p145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表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nimBg="1"/>
      <p:bldP spid="139270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作业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P149</a:t>
            </a:r>
            <a:endParaRPr lang="en-US" altLang="zh-CN"/>
          </a:p>
          <a:p>
            <a:r>
              <a:rPr lang="en-US" altLang="zh-CN"/>
              <a:t>3.2, 3.5, 3.6, 3.7</a:t>
            </a:r>
            <a:endParaRPr lang="en-US" altLang="zh-CN"/>
          </a:p>
          <a:p>
            <a:r>
              <a:rPr lang="en-US" altLang="zh-CN"/>
              <a:t>3.10</a:t>
            </a:r>
            <a:r>
              <a:rPr lang="zh-CN" altLang="en-US"/>
              <a:t>，</a:t>
            </a:r>
            <a:r>
              <a:rPr lang="en-US" altLang="zh-CN"/>
              <a:t>3.11</a:t>
            </a:r>
            <a:r>
              <a:rPr lang="zh-CN" altLang="en-US"/>
              <a:t>，</a:t>
            </a:r>
            <a:r>
              <a:rPr lang="en-US" altLang="zh-CN"/>
              <a:t>3.13</a:t>
            </a:r>
            <a:r>
              <a:rPr lang="zh-CN" altLang="en-US"/>
              <a:t>，</a:t>
            </a:r>
            <a:r>
              <a:rPr lang="en-US" altLang="zh-CN"/>
              <a:t>3.15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>
              <a:defRPr/>
            </a:pPr>
            <a:fld id="{53B6B4EC-2BD2-4805-98BA-C55649F5D56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391FC8-5BCB-4B2E-81EA-1169766D519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4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</a:t>
            </a:r>
            <a:r>
              <a:rPr lang="en-US" altLang="zh-CN" smtClean="0"/>
              <a:t>.</a:t>
            </a:r>
            <a:r>
              <a:rPr lang="zh-CN" altLang="en-US" smtClean="0"/>
              <a:t>立即寻址</a:t>
            </a:r>
            <a:endParaRPr lang="zh-CN" altLang="en-US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100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指令中的源操作数是立即数，即源操作数是参加操作的数据本身</a:t>
            </a:r>
            <a:endParaRPr lang="zh-CN" altLang="en-US" dirty="0" smtClean="0"/>
          </a:p>
          <a:p>
            <a:pPr eaLnBrk="1" hangingPunct="1">
              <a:spcAft>
                <a:spcPts val="0"/>
              </a:spcAft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 AX，1200H</a:t>
            </a:r>
            <a:endParaRPr lang="en-US" altLang="zh-CN" dirty="0" smtClean="0">
              <a:latin typeface="+mj-lt"/>
            </a:endParaRPr>
          </a:p>
        </p:txBody>
      </p:sp>
      <p:graphicFrame>
        <p:nvGraphicFramePr>
          <p:cNvPr id="24648" name="Object 72"/>
          <p:cNvGraphicFramePr>
            <a:graphicFrameLocks noChangeAspect="1"/>
          </p:cNvGraphicFramePr>
          <p:nvPr/>
        </p:nvGraphicFramePr>
        <p:xfrm>
          <a:off x="7016750" y="381000"/>
          <a:ext cx="14414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" name="剪辑" r:id="rId1" imgW="4603115" imgH="3651885" progId="">
                  <p:embed/>
                </p:oleObj>
              </mc:Choice>
              <mc:Fallback>
                <p:oleObj name="剪辑" r:id="rId1" imgW="4603115" imgH="3651885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81000"/>
                        <a:ext cx="1441450" cy="110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151563" y="36861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151563" y="40671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151563" y="44227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151563" y="543877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6151563" y="3133725"/>
            <a:ext cx="0" cy="330676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7862888" y="3152775"/>
            <a:ext cx="0" cy="3300413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4" name="Freeform 12"/>
          <p:cNvSpPr/>
          <p:nvPr/>
        </p:nvSpPr>
        <p:spPr bwMode="auto">
          <a:xfrm>
            <a:off x="6148388" y="3051175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5" name="Freeform 13"/>
          <p:cNvSpPr/>
          <p:nvPr/>
        </p:nvSpPr>
        <p:spPr bwMode="auto">
          <a:xfrm>
            <a:off x="6130925" y="6108700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705600" y="4422775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12H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705600" y="4041775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00H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H="1">
            <a:off x="5486400" y="4651375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5486400" y="4651375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2743200" y="5032375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3429000" y="503237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 flipH="1">
            <a:off x="3733800" y="4270375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>
            <a:off x="3733800" y="4270375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757488" y="5032375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AH    AL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629400" y="3660775"/>
            <a:ext cx="990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0B8H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 flipH="1">
            <a:off x="3048000" y="6022975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V="1">
            <a:off x="3048000" y="54895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8305800" y="4191000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代码段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8706" name="AutoShape 34"/>
          <p:cNvSpPr/>
          <p:nvPr/>
        </p:nvSpPr>
        <p:spPr bwMode="auto">
          <a:xfrm>
            <a:off x="7999413" y="3730625"/>
            <a:ext cx="230187" cy="2058988"/>
          </a:xfrm>
          <a:prstGeom prst="rightBrace">
            <a:avLst>
              <a:gd name="adj1" fmla="val 745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6781800" y="49530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619250" y="2092325"/>
            <a:ext cx="7200900" cy="946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anose="02010609060101010101" pitchFamily="2" charset="-122"/>
              </a:rPr>
              <a:t>立即寻址仅适合于源操作数</a:t>
            </a:r>
            <a:endParaRPr lang="zh-CN" altLang="en-US" sz="3200" b="1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10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10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0" dur="10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500"/>
                            </p:stCondLst>
                            <p:childTnLst>
                              <p:par>
                                <p:cTn id="10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4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28678" grpId="0" animBg="1"/>
      <p:bldP spid="28679" grpId="0" animBg="1"/>
      <p:bldP spid="28680" grpId="0" animBg="1"/>
      <p:bldP spid="28681" grpId="0" animBg="1"/>
      <p:bldP spid="28682" grpId="0" animBg="1"/>
      <p:bldP spid="28683" grpId="0" animBg="1"/>
      <p:bldP spid="28684" grpId="0" animBg="1"/>
      <p:bldP spid="28685" grpId="0" animBg="1"/>
      <p:bldP spid="28686" grpId="0"/>
      <p:bldP spid="28687" grpId="0"/>
      <p:bldP spid="28690" grpId="0" animBg="1"/>
      <p:bldP spid="28691" grpId="0" animBg="1"/>
      <p:bldP spid="28694" grpId="0" animBg="1"/>
      <p:bldP spid="28695" grpId="0" animBg="1"/>
      <p:bldP spid="28696" grpId="0" animBg="1"/>
      <p:bldP spid="28699" grpId="0" animBg="1"/>
      <p:bldP spid="28700" grpId="0"/>
      <p:bldP spid="28701" grpId="0"/>
      <p:bldP spid="28702" grpId="0" animBg="1"/>
      <p:bldP spid="28703" grpId="0" animBg="1"/>
      <p:bldP spid="28705" grpId="0"/>
      <p:bldP spid="28706" grpId="0" animBg="1"/>
      <p:bldP spid="28707" grpId="0"/>
      <p:bldP spid="2870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寻址方式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6013" y="2060575"/>
            <a:ext cx="74168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指令直接给出的方式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存放于寄存器中的寻址方式</a:t>
            </a:r>
            <a:endParaRPr lang="zh-CN" altLang="en-US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参加运算的数据存放在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CPU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的某个通用寄存器中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存放于存储器中的寻址方式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隐含给出方式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51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9517A-96DF-4DAA-913C-F9ECB7908D0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BF90A1-DA96-49D4-A78C-4468DE155D1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二</a:t>
            </a:r>
            <a:r>
              <a:rPr lang="en-US" altLang="zh-CN" smtClean="0"/>
              <a:t>. </a:t>
            </a:r>
            <a:r>
              <a:rPr lang="zh-CN" altLang="en-US" smtClean="0"/>
              <a:t>寄存器寻址</a:t>
            </a:r>
            <a:endParaRPr lang="zh-CN" altLang="en-US" smtClean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9875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参加操作的操作数在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的通用寄存器中。</a:t>
            </a:r>
            <a:endParaRPr lang="zh-CN" altLang="en-US" dirty="0" smtClean="0"/>
          </a:p>
          <a:p>
            <a:pPr eaLnBrk="1" hangingPunct="1">
              <a:spcAft>
                <a:spcPts val="0"/>
              </a:spcAft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 AX，BX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208213" y="3863975"/>
            <a:ext cx="1752600" cy="6080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89" name="Rectangle 5"/>
          <p:cNvSpPr>
            <a:spLocks noChangeArrowheads="1"/>
          </p:cNvSpPr>
          <p:nvPr/>
        </p:nvSpPr>
        <p:spPr bwMode="auto">
          <a:xfrm>
            <a:off x="4724400" y="3865563"/>
            <a:ext cx="1752600" cy="608012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2590800" y="3941763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AX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591" name="Text Box 7"/>
          <p:cNvSpPr txBox="1">
            <a:spLocks noChangeArrowheads="1"/>
          </p:cNvSpPr>
          <p:nvPr/>
        </p:nvSpPr>
        <p:spPr bwMode="auto">
          <a:xfrm>
            <a:off x="5029200" y="3941763"/>
            <a:ext cx="1066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 BX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3592" name="Line 8"/>
          <p:cNvSpPr>
            <a:spLocks noChangeShapeType="1"/>
          </p:cNvSpPr>
          <p:nvPr/>
        </p:nvSpPr>
        <p:spPr bwMode="auto">
          <a:xfrm>
            <a:off x="5562600" y="4475163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3593" name="Line 9"/>
          <p:cNvSpPr>
            <a:spLocks noChangeShapeType="1"/>
          </p:cNvSpPr>
          <p:nvPr/>
        </p:nvSpPr>
        <p:spPr bwMode="auto">
          <a:xfrm flipH="1">
            <a:off x="3124200" y="5084763"/>
            <a:ext cx="2438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3594" name="Line 10"/>
          <p:cNvSpPr>
            <a:spLocks noChangeShapeType="1"/>
          </p:cNvSpPr>
          <p:nvPr/>
        </p:nvSpPr>
        <p:spPr bwMode="auto">
          <a:xfrm flipV="1">
            <a:off x="3124200" y="4475163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624" y="5326182"/>
            <a:ext cx="6480720" cy="5510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72000" bIns="10800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此种寻址方式中的寄存器主要是通用寄存器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87624" y="6118270"/>
            <a:ext cx="6480720" cy="55109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72000" bIns="10800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不含控制寄存器，段寄存器限制使用</a:t>
            </a:r>
            <a:endParaRPr lang="zh-CN" altLang="en-US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3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3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3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23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323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 animBg="1"/>
      <p:bldP spid="323589" grpId="0" animBg="1"/>
      <p:bldP spid="323590" grpId="0"/>
      <p:bldP spid="323591" grpId="0"/>
      <p:bldP spid="323592" grpId="0" animBg="1"/>
      <p:bldP spid="323593" grpId="0" animBg="1"/>
      <p:bldP spid="32359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寻址方式</a:t>
            </a:r>
            <a:endParaRPr lang="zh-CN" altLang="en-US" smtClean="0"/>
          </a:p>
        </p:txBody>
      </p:sp>
      <p:sp>
        <p:nvSpPr>
          <p:cNvPr id="56322" name="内容占位符 2"/>
          <p:cNvSpPr>
            <a:spLocks noGrp="1"/>
          </p:cNvSpPr>
          <p:nvPr>
            <p:ph idx="1"/>
          </p:nvPr>
        </p:nvSpPr>
        <p:spPr>
          <a:xfrm>
            <a:off x="900113" y="2060575"/>
            <a:ext cx="7704137" cy="41767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指令直接给出的方式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存放于寄存器中的寻址方式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存放于存储器中的寻址方式</a:t>
            </a:r>
            <a:endParaRPr lang="en-US" altLang="zh-CN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隐含给出方式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6323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AE666D-4208-4A1C-A1BC-EC90D3AD2F5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</a:t>
            </a:r>
            <a:r>
              <a:rPr lang="en-US" altLang="zh-CN" smtClean="0"/>
              <a:t>. </a:t>
            </a:r>
            <a:r>
              <a:rPr lang="zh-CN" altLang="en-US" smtClean="0"/>
              <a:t>存储器操作数的寻址方式</a:t>
            </a:r>
            <a:endParaRPr lang="en-US" altLang="zh-CN" smtClean="0">
              <a:solidFill>
                <a:srgbClr val="A50021"/>
              </a:solidFill>
              <a:uFillTx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4213" y="2017713"/>
            <a:ext cx="8270875" cy="44354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关注点：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指令操作的对象在内存中，表现形式为：</a:t>
            </a:r>
            <a:endParaRPr lang="en-US" altLang="zh-CN" dirty="0" smtClean="0"/>
          </a:p>
          <a:p>
            <a:pPr lvl="2" eaLnBrk="1" hangingPunct="1">
              <a:spcBef>
                <a:spcPct val="0"/>
              </a:spcBef>
              <a:defRPr/>
            </a:pPr>
            <a:r>
              <a:rPr lang="en-US" altLang="zh-CN" dirty="0" smtClean="0">
                <a:latin typeface="+mj-lt"/>
              </a:rPr>
              <a:t>[     ]</a:t>
            </a:r>
            <a:endParaRPr lang="zh-CN" altLang="en-US" dirty="0" smtClean="0">
              <a:latin typeface="+mj-lt"/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操作数的字长取决于指令中的另一个寄存器操作数</a:t>
            </a:r>
            <a:r>
              <a:rPr lang="zh-CN" altLang="en-US" dirty="0" smtClean="0"/>
              <a:t>，或通过其他方式指定字长（</a:t>
            </a:r>
            <a:r>
              <a:rPr lang="en-US" altLang="zh-CN" dirty="0" smtClean="0"/>
              <a:t>8bit/16bit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dirty="0" smtClean="0"/>
              <a:t>指令中给出运算对象在内存某个逻辑段中的偏移地址</a:t>
            </a:r>
            <a:endParaRPr lang="en-US" altLang="zh-CN" dirty="0" smtClean="0"/>
          </a:p>
          <a:p>
            <a:pPr lvl="2" eaLnBrk="1" hangingPunct="1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[  </a:t>
            </a:r>
            <a:r>
              <a:rPr lang="zh-CN" altLang="en-US" dirty="0" smtClean="0"/>
              <a:t>偏移地址</a:t>
            </a:r>
            <a:r>
              <a:rPr lang="en-US" altLang="zh-CN" dirty="0" smtClean="0"/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defRPr/>
            </a:pPr>
            <a:r>
              <a:rPr lang="zh-CN" altLang="en-US" dirty="0" smtClean="0"/>
              <a:t>逻辑段的段基地址通过默认或重设方式给出。</a:t>
            </a:r>
            <a:endParaRPr lang="zh-CN" altLang="en-US" dirty="0" smtClean="0"/>
          </a:p>
        </p:txBody>
      </p:sp>
      <p:sp>
        <p:nvSpPr>
          <p:cNvPr id="573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60B9BF-F7BE-4BDA-BA59-AAC3B4D8C21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F8F2C-8822-464E-96D7-46C577F79CE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1. </a:t>
            </a:r>
            <a:r>
              <a:rPr lang="zh-CN" altLang="en-US" sz="4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直接寻址</a:t>
            </a:r>
            <a:endParaRPr lang="zh-CN" altLang="en-US" sz="4000" b="1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76438"/>
            <a:ext cx="6550025" cy="20288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1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指令中直接给出操作数的偏移地址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ts val="600"/>
              </a:spcBef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en-US" altLang="zh-CN" smtClean="0"/>
              <a:t>MOV  AX，[1200H]</a:t>
            </a:r>
            <a:endParaRPr lang="zh-CN" altLang="en-US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96013" y="3294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196013" y="3675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196013" y="4665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196013" y="5046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6196013" y="2741613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7907338" y="2760663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Freeform 10"/>
          <p:cNvSpPr/>
          <p:nvPr/>
        </p:nvSpPr>
        <p:spPr bwMode="auto">
          <a:xfrm>
            <a:off x="6192838" y="265906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Freeform 11"/>
          <p:cNvSpPr/>
          <p:nvPr/>
        </p:nvSpPr>
        <p:spPr bwMode="auto">
          <a:xfrm>
            <a:off x="6175375" y="571658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673850" y="4665663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6673850" y="5046663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253038" y="4581525"/>
            <a:ext cx="104775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1200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546350" y="4230688"/>
            <a:ext cx="1295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偏移地址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3781425" y="4484688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6750050" y="417988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8388350" y="3997325"/>
            <a:ext cx="533400" cy="1016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数据段</a:t>
            </a:r>
            <a:endParaRPr kumimoji="1" lang="zh-CN" altLang="en-US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15" name="AutoShape 31"/>
          <p:cNvSpPr/>
          <p:nvPr/>
        </p:nvSpPr>
        <p:spPr bwMode="auto">
          <a:xfrm>
            <a:off x="8045450" y="3421063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18" name="Line 34"/>
          <p:cNvSpPr>
            <a:spLocks noChangeShapeType="1"/>
          </p:cNvSpPr>
          <p:nvPr/>
        </p:nvSpPr>
        <p:spPr bwMode="auto">
          <a:xfrm flipH="1">
            <a:off x="5584825" y="5297488"/>
            <a:ext cx="7620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5584825" y="5297488"/>
            <a:ext cx="0" cy="13716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2841625" y="567848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3527425" y="567848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H="1">
            <a:off x="3832225" y="4916488"/>
            <a:ext cx="25146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oval" w="lg" len="lg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>
            <a:off x="3832225" y="4916488"/>
            <a:ext cx="0" cy="7620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2855913" y="5678488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AH    AL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225" name="Line 41"/>
          <p:cNvSpPr>
            <a:spLocks noChangeShapeType="1"/>
          </p:cNvSpPr>
          <p:nvPr/>
        </p:nvSpPr>
        <p:spPr bwMode="auto">
          <a:xfrm flipH="1">
            <a:off x="3146425" y="6669088"/>
            <a:ext cx="24384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 flipV="1">
            <a:off x="3146425" y="6135688"/>
            <a:ext cx="0" cy="5334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8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uiExpand="1" build="p"/>
      <p:bldP spid="93188" grpId="0" animBg="1"/>
      <p:bldP spid="93189" grpId="0" animBg="1"/>
      <p:bldP spid="93190" grpId="0" animBg="1"/>
      <p:bldP spid="93191" grpId="0" animBg="1"/>
      <p:bldP spid="93192" grpId="0" animBg="1"/>
      <p:bldP spid="93193" grpId="0" animBg="1"/>
      <p:bldP spid="93194" grpId="0" animBg="1"/>
      <p:bldP spid="93195" grpId="0" animBg="1"/>
      <p:bldP spid="93196" grpId="0"/>
      <p:bldP spid="93197" grpId="0"/>
      <p:bldP spid="93199" grpId="0"/>
      <p:bldP spid="93200" grpId="0" animBg="1"/>
      <p:bldP spid="93210" grpId="0"/>
      <p:bldP spid="93214" grpId="0"/>
      <p:bldP spid="93215" grpId="0" animBg="1"/>
      <p:bldP spid="93218" grpId="0" animBg="1"/>
      <p:bldP spid="93219" grpId="0" animBg="1"/>
      <p:bldP spid="93220" grpId="0" animBg="1"/>
      <p:bldP spid="93221" grpId="0" animBg="1"/>
      <p:bldP spid="93222" grpId="0" animBg="1"/>
      <p:bldP spid="93223" grpId="0" animBg="1"/>
      <p:bldP spid="93224" grpId="0"/>
      <p:bldP spid="93225" grpId="0" animBg="1"/>
      <p:bldP spid="9322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5476A8-C334-45B2-80A5-6B63EFA5267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直接寻址</a:t>
            </a:r>
            <a:endParaRPr lang="zh-CN" altLang="en-US" smtClean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772400" cy="30480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5000"/>
              </a:spcAft>
              <a:defRPr/>
            </a:pPr>
            <a:r>
              <a:rPr lang="zh-CN" altLang="en-US" dirty="0" smtClean="0"/>
              <a:t>直接寻址方式下，</a:t>
            </a:r>
            <a:r>
              <a:rPr lang="zh-CN" altLang="en-US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操作数默认为在数据段</a:t>
            </a:r>
            <a:r>
              <a:rPr lang="zh-CN" altLang="en-US" dirty="0" smtClean="0"/>
              <a:t>，但允许段重设，即由指令给出所在逻辑段。</a:t>
            </a:r>
            <a:endParaRPr lang="zh-CN" altLang="en-US" dirty="0" smtClean="0"/>
          </a:p>
          <a:p>
            <a:pPr eaLnBrk="1" hangingPunct="1">
              <a:spcBef>
                <a:spcPts val="1200"/>
              </a:spcBef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 AX，ES：[1200H]</a:t>
            </a:r>
            <a:endParaRPr lang="en-US" altLang="zh-CN" dirty="0" smtClean="0">
              <a:latin typeface="+mj-lt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CCA9927C-5AE8-4DCC-A08C-81C2656789A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字节序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847013" cy="2028825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10000"/>
              </a:spcAft>
            </a:pPr>
            <a:r>
              <a:rPr lang="zh-CN" altLang="en-US" dirty="0" smtClean="0"/>
              <a:t>例：</a:t>
            </a:r>
            <a:r>
              <a:rPr lang="en-US" altLang="zh-CN" dirty="0" smtClean="0"/>
              <a:t>MOV  AX，[1200H]</a:t>
            </a:r>
            <a:endParaRPr lang="zh-CN" altLang="en-US" dirty="0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196013" y="3294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196013" y="36750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196013" y="4665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6196013" y="5046663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6196013" y="2741613"/>
            <a:ext cx="0" cy="3306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7907338" y="2760663"/>
            <a:ext cx="0" cy="33004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4" name="Freeform 10"/>
          <p:cNvSpPr/>
          <p:nvPr/>
        </p:nvSpPr>
        <p:spPr bwMode="auto">
          <a:xfrm>
            <a:off x="6192838" y="2659063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5" name="Freeform 11"/>
          <p:cNvSpPr/>
          <p:nvPr/>
        </p:nvSpPr>
        <p:spPr bwMode="auto">
          <a:xfrm>
            <a:off x="6175375" y="571658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6673850" y="46656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22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6673850" y="5046663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145088" y="4518025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1200</a:t>
            </a:r>
            <a:r>
              <a:rPr kumimoji="1"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endParaRPr kumimoji="1" lang="en-US" altLang="zh-CN" sz="2400" b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2546350" y="4230688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偏移地址</a:t>
            </a:r>
            <a:endParaRPr kumimoji="1"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00" name="Line 16"/>
          <p:cNvSpPr>
            <a:spLocks noChangeShapeType="1"/>
          </p:cNvSpPr>
          <p:nvPr/>
        </p:nvSpPr>
        <p:spPr bwMode="auto">
          <a:xfrm>
            <a:off x="3781425" y="4484688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0" name="Text Box 26"/>
          <p:cNvSpPr txBox="1">
            <a:spLocks noChangeArrowheads="1"/>
          </p:cNvSpPr>
          <p:nvPr/>
        </p:nvSpPr>
        <p:spPr bwMode="auto">
          <a:xfrm>
            <a:off x="6750050" y="417988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14" name="Text Box 30"/>
          <p:cNvSpPr txBox="1">
            <a:spLocks noChangeArrowheads="1"/>
          </p:cNvSpPr>
          <p:nvPr/>
        </p:nvSpPr>
        <p:spPr bwMode="auto">
          <a:xfrm>
            <a:off x="8431213" y="3844925"/>
            <a:ext cx="533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数据段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15" name="AutoShape 31"/>
          <p:cNvSpPr/>
          <p:nvPr/>
        </p:nvSpPr>
        <p:spPr bwMode="auto">
          <a:xfrm>
            <a:off x="8045450" y="3421063"/>
            <a:ext cx="304800" cy="2133600"/>
          </a:xfrm>
          <a:prstGeom prst="rightBrace">
            <a:avLst>
              <a:gd name="adj1" fmla="val 58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597" name="Object 32"/>
          <p:cNvGraphicFramePr>
            <a:graphicFrameLocks noGrp="1" noChangeAspect="1"/>
          </p:cNvGraphicFramePr>
          <p:nvPr>
            <p:ph sz="half" idx="2"/>
          </p:nvPr>
        </p:nvGraphicFramePr>
        <p:xfrm>
          <a:off x="7092950" y="188913"/>
          <a:ext cx="157638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剪辑" r:id="rId1" imgW="4603115" imgH="3651885" progId="MS_ClipArt_Gallery.2">
                  <p:embed/>
                </p:oleObj>
              </mc:Choice>
              <mc:Fallback>
                <p:oleObj name="剪辑" r:id="rId1" imgW="4603115" imgH="3651885" progId="MS_ClipArt_Gallery.2">
                  <p:embed/>
                  <p:pic>
                    <p:nvPicPr>
                      <p:cNvPr id="0" name="图片 25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950" y="188913"/>
                        <a:ext cx="157638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8" name="Line 34"/>
          <p:cNvSpPr>
            <a:spLocks noChangeShapeType="1"/>
          </p:cNvSpPr>
          <p:nvPr/>
        </p:nvSpPr>
        <p:spPr bwMode="auto">
          <a:xfrm flipH="1">
            <a:off x="5584825" y="5297488"/>
            <a:ext cx="762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19" name="Line 35"/>
          <p:cNvSpPr>
            <a:spLocks noChangeShapeType="1"/>
          </p:cNvSpPr>
          <p:nvPr/>
        </p:nvSpPr>
        <p:spPr bwMode="auto">
          <a:xfrm>
            <a:off x="5584825" y="5297488"/>
            <a:ext cx="0" cy="1371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2841625" y="567848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221" name="Line 37"/>
          <p:cNvSpPr>
            <a:spLocks noChangeShapeType="1"/>
          </p:cNvSpPr>
          <p:nvPr/>
        </p:nvSpPr>
        <p:spPr bwMode="auto">
          <a:xfrm>
            <a:off x="3527425" y="567848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2" name="Line 38"/>
          <p:cNvSpPr>
            <a:spLocks noChangeShapeType="1"/>
          </p:cNvSpPr>
          <p:nvPr/>
        </p:nvSpPr>
        <p:spPr bwMode="auto">
          <a:xfrm flipH="1">
            <a:off x="3832225" y="4916488"/>
            <a:ext cx="2514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oval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3" name="Line 39"/>
          <p:cNvSpPr>
            <a:spLocks noChangeShapeType="1"/>
          </p:cNvSpPr>
          <p:nvPr/>
        </p:nvSpPr>
        <p:spPr bwMode="auto">
          <a:xfrm>
            <a:off x="3832225" y="4916488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4" name="Text Box 40"/>
          <p:cNvSpPr txBox="1">
            <a:spLocks noChangeArrowheads="1"/>
          </p:cNvSpPr>
          <p:nvPr/>
        </p:nvSpPr>
        <p:spPr bwMode="auto">
          <a:xfrm>
            <a:off x="2855913" y="567848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AH    AL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225" name="Line 41"/>
          <p:cNvSpPr>
            <a:spLocks noChangeShapeType="1"/>
          </p:cNvSpPr>
          <p:nvPr/>
        </p:nvSpPr>
        <p:spPr bwMode="auto">
          <a:xfrm flipH="1">
            <a:off x="3146425" y="6669088"/>
            <a:ext cx="2438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226" name="Line 42"/>
          <p:cNvSpPr>
            <a:spLocks noChangeShapeType="1"/>
          </p:cNvSpPr>
          <p:nvPr/>
        </p:nvSpPr>
        <p:spPr bwMode="auto">
          <a:xfrm flipV="1">
            <a:off x="3146425" y="6135688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6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  <p:bldP spid="93188" grpId="0" animBg="1"/>
      <p:bldP spid="93189" grpId="0" animBg="1"/>
      <p:bldP spid="93190" grpId="0" animBg="1"/>
      <p:bldP spid="93191" grpId="0" animBg="1"/>
      <p:bldP spid="93192" grpId="0" animBg="1"/>
      <p:bldP spid="93193" grpId="0" animBg="1"/>
      <p:bldP spid="93194" grpId="0" animBg="1"/>
      <p:bldP spid="93195" grpId="0" animBg="1"/>
      <p:bldP spid="93196" grpId="0"/>
      <p:bldP spid="93197" grpId="0"/>
      <p:bldP spid="93199" grpId="0"/>
      <p:bldP spid="93200" grpId="0" animBg="1"/>
      <p:bldP spid="93210" grpId="0"/>
      <p:bldP spid="93214" grpId="0"/>
      <p:bldP spid="93215" grpId="0" animBg="1"/>
      <p:bldP spid="93218" grpId="0" animBg="1"/>
      <p:bldP spid="93219" grpId="0" animBg="1"/>
      <p:bldP spid="93220" grpId="0" animBg="1"/>
      <p:bldP spid="93221" grpId="0" animBg="1"/>
      <p:bldP spid="93222" grpId="0" animBg="1"/>
      <p:bldP spid="93223" grpId="0" animBg="1"/>
      <p:bldP spid="93224" grpId="0"/>
      <p:bldP spid="93225" grpId="0" animBg="1"/>
      <p:bldP spid="932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字节序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844675"/>
            <a:ext cx="5832475" cy="4114800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在内存中存储数值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12345678H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种格式：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Little Endian 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小端格式（地址低位存储数值的低位，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地址高位存储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值的高位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8088/8086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采用这种格式。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b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Endian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大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端格式（地址低位存储值的高位 ，地址高位存储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数值的低位）</a:t>
            </a:r>
            <a:r>
              <a:rPr lang="zh-CN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84A1B1D-D6FD-4B18-8ECC-90BB80A8A994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6663373" y="190563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6663373" y="228663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6663373" y="264223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6663373" y="301244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/>
              <a:t>  </a:t>
            </a:r>
            <a:r>
              <a:rPr lang="en-US" altLang="zh-CN" sz="2400"/>
              <a:t>    </a:t>
            </a:r>
            <a:r>
              <a:rPr lang="en-US" altLang="zh-CN" sz="2400">
                <a:solidFill>
                  <a:schemeClr val="bg1"/>
                </a:solidFill>
              </a:rPr>
              <a:t>12H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 flipH="1">
            <a:off x="6664325" y="1453515"/>
            <a:ext cx="13970" cy="248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8375015" y="1508125"/>
            <a:ext cx="635" cy="24472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28684" name="Freeform 12"/>
          <p:cNvSpPr/>
          <p:nvPr/>
        </p:nvSpPr>
        <p:spPr bwMode="auto">
          <a:xfrm>
            <a:off x="6660198" y="1557655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28685" name="Freeform 13"/>
          <p:cNvSpPr/>
          <p:nvPr/>
        </p:nvSpPr>
        <p:spPr bwMode="auto">
          <a:xfrm>
            <a:off x="6642735" y="3467100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7217410" y="2642235"/>
            <a:ext cx="8382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34H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7217410" y="2261235"/>
            <a:ext cx="8382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56H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7141210" y="1880235"/>
            <a:ext cx="990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78H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6653848" y="47625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653848" y="51435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653848" y="54991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653848" y="586930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p>
            <a:r>
              <a:rPr lang="en-US" altLang="zh-CN"/>
              <a:t>  </a:t>
            </a:r>
            <a:r>
              <a:rPr lang="en-US" altLang="zh-CN" sz="2400"/>
              <a:t>    </a:t>
            </a:r>
            <a:r>
              <a:rPr lang="en-US" altLang="zh-CN" sz="2400">
                <a:solidFill>
                  <a:schemeClr val="bg1"/>
                </a:solidFill>
              </a:rPr>
              <a:t>78</a:t>
            </a:r>
            <a:r>
              <a:rPr lang="en-US" altLang="zh-CN" sz="2400">
                <a:solidFill>
                  <a:schemeClr val="bg1"/>
                </a:solidFill>
              </a:rPr>
              <a:t>H</a:t>
            </a:r>
            <a:endParaRPr lang="en-US" altLang="zh-CN" sz="2400">
              <a:solidFill>
                <a:schemeClr val="bg1"/>
              </a:solidFill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6654800" y="4310380"/>
            <a:ext cx="13970" cy="248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8365490" y="4364990"/>
            <a:ext cx="635" cy="24472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9" name="Freeform 12"/>
          <p:cNvSpPr/>
          <p:nvPr/>
        </p:nvSpPr>
        <p:spPr bwMode="auto">
          <a:xfrm>
            <a:off x="6650673" y="4414520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0" name="Freeform 13"/>
          <p:cNvSpPr/>
          <p:nvPr/>
        </p:nvSpPr>
        <p:spPr bwMode="auto">
          <a:xfrm>
            <a:off x="6633210" y="6323965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p>
            <a:endParaRPr lang="zh-CN" altLang="en-US"/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207885" y="5499100"/>
            <a:ext cx="8382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56H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7207885" y="5118100"/>
            <a:ext cx="8382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34H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7131685" y="4737100"/>
            <a:ext cx="9906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12H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37575" y="1538605"/>
            <a:ext cx="409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460105" y="4580890"/>
            <a:ext cx="411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低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455660" y="350075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/>
              <a:t>高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455660" y="595947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高</a:t>
            </a:r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8" grpId="0" bldLvl="0" animBg="1"/>
      <p:bldP spid="28679" grpId="0" bldLvl="0" animBg="1"/>
      <p:bldP spid="28680" grpId="0" bldLvl="0" animBg="1"/>
      <p:bldP spid="28681" grpId="0" bldLvl="0" animBg="1"/>
      <p:bldP spid="28682" grpId="0" bldLvl="0" animBg="1"/>
      <p:bldP spid="28683" grpId="0" bldLvl="0" animBg="1"/>
      <p:bldP spid="28684" grpId="0" bldLvl="0" animBg="1"/>
      <p:bldP spid="28685" grpId="0" bldLvl="0" animBg="1"/>
      <p:bldP spid="28686" grpId="0"/>
      <p:bldP spid="28687" grpId="0"/>
      <p:bldP spid="28701" grpId="0"/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9E9B4C-76E8-4632-89AD-EA7FE530F07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anose="02010509060101010101" charset="-122"/>
              </a:rPr>
              <a:t>主要内容：</a:t>
            </a:r>
            <a:r>
              <a:rPr lang="en-US" altLang="zh-CN" smtClean="0">
                <a:latin typeface="隶书" panose="02010509060101010101" charset="-122"/>
              </a:rPr>
              <a:t> </a:t>
            </a:r>
            <a:endParaRPr lang="en-US" altLang="zh-CN" smtClean="0">
              <a:latin typeface="隶书" panose="02010509060101010101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438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基本概念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对操作数的寻址方式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六大类指令的操作原理：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endParaRPr lang="zh-CN" altLang="en-US" smtClean="0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497138" y="4075113"/>
            <a:ext cx="3581400" cy="1801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操作码的含义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指令对操作数的要求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指令执行的结果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8437" name="AutoShape 5"/>
          <p:cNvSpPr/>
          <p:nvPr/>
        </p:nvSpPr>
        <p:spPr bwMode="auto">
          <a:xfrm>
            <a:off x="2268538" y="4333875"/>
            <a:ext cx="185737" cy="1422400"/>
          </a:xfrm>
          <a:prstGeom prst="leftBrace">
            <a:avLst>
              <a:gd name="adj1" fmla="val 6381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  <p:bldP spid="184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0F64AE-FDD6-4D20-938D-E2C510CF57D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2. </a:t>
            </a:r>
            <a:r>
              <a:rPr lang="zh-CN" altLang="en-US" smtClean="0"/>
              <a:t>寄存器间接寻址</a:t>
            </a:r>
            <a:endParaRPr lang="zh-CN" altLang="en-US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120900"/>
            <a:ext cx="7423150" cy="18446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操作数存放在内存中，其偏移地址为方括号中通用寄存器的内容。</a:t>
            </a:r>
            <a:endParaRPr lang="en-US" altLang="zh-CN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0"/>
              </a:spcBef>
              <a:spcAft>
                <a:spcPct val="10000"/>
              </a:spcAft>
            </a:pP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[ </a:t>
            </a:r>
            <a:r>
              <a:rPr lang="zh-CN" altLang="en-US" dirty="0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间址寄存器 </a:t>
            </a:r>
            <a:r>
              <a:rPr lang="en-US" altLang="zh-CN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]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5813" y="4252913"/>
            <a:ext cx="266382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BX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BP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SI</a:t>
            </a:r>
            <a:r>
              <a:rPr lang="zh-CN" altLang="en-US" sz="20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DI</a:t>
            </a:r>
            <a:endParaRPr lang="zh-CN" altLang="en-US" sz="2000" b="1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2992438" y="3676650"/>
            <a:ext cx="144462" cy="57626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D14941-094A-4F71-9C83-AFB900ACBCE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寄存器间接寻址例</a:t>
            </a:r>
            <a:endParaRPr lang="zh-CN" altLang="en-US" smtClean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060575"/>
            <a:ext cx="4968875" cy="158432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dirty="0" smtClean="0">
                <a:latin typeface="+mj-lt"/>
              </a:rPr>
              <a:t>MOV  BX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1200H</a:t>
            </a:r>
            <a:endParaRPr lang="en-US" altLang="zh-CN" dirty="0" smtClean="0">
              <a:latin typeface="+mj-lt"/>
            </a:endParaRPr>
          </a:p>
          <a:p>
            <a:pPr lvl="1" eaLnBrk="1" hangingPunct="1">
              <a:lnSpc>
                <a:spcPct val="115000"/>
              </a:lnSpc>
              <a:defRPr/>
            </a:pPr>
            <a:r>
              <a:rPr lang="en-US" altLang="zh-CN" dirty="0" smtClean="0">
                <a:latin typeface="+mj-lt"/>
              </a:rPr>
              <a:t>MOV  AX，DS:[BX]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6127750" y="30718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127750" y="34528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07H</a:t>
            </a:r>
            <a:r>
              <a: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6127750" y="44434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6127750" y="4824413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6127750" y="233203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1" name="Line 9"/>
          <p:cNvSpPr>
            <a:spLocks noChangeShapeType="1"/>
          </p:cNvSpPr>
          <p:nvPr/>
        </p:nvSpPr>
        <p:spPr bwMode="auto">
          <a:xfrm>
            <a:off x="7839075" y="231933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2" name="Freeform 10"/>
          <p:cNvSpPr/>
          <p:nvPr/>
        </p:nvSpPr>
        <p:spPr bwMode="auto">
          <a:xfrm>
            <a:off x="6124575" y="220503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3" name="Freeform 11"/>
          <p:cNvSpPr/>
          <p:nvPr/>
        </p:nvSpPr>
        <p:spPr bwMode="auto">
          <a:xfrm>
            <a:off x="6107113" y="5722938"/>
            <a:ext cx="1731962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44" name="Text Box 12"/>
          <p:cNvSpPr txBox="1">
            <a:spLocks noChangeArrowheads="1"/>
          </p:cNvSpPr>
          <p:nvPr/>
        </p:nvSpPr>
        <p:spPr bwMode="auto">
          <a:xfrm>
            <a:off x="6605588" y="4443413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45" name="Text Box 13"/>
          <p:cNvSpPr txBox="1">
            <a:spLocks noChangeArrowheads="1"/>
          </p:cNvSpPr>
          <p:nvPr/>
        </p:nvSpPr>
        <p:spPr bwMode="auto">
          <a:xfrm>
            <a:off x="6605588" y="4824413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46" name="Text Box 14"/>
          <p:cNvSpPr txBox="1">
            <a:spLocks noChangeArrowheads="1"/>
          </p:cNvSpPr>
          <p:nvPr/>
        </p:nvSpPr>
        <p:spPr bwMode="auto">
          <a:xfrm>
            <a:off x="5221288" y="4324350"/>
            <a:ext cx="935037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1200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47" name="Text Box 15"/>
          <p:cNvSpPr txBox="1">
            <a:spLocks noChangeArrowheads="1"/>
          </p:cNvSpPr>
          <p:nvPr/>
        </p:nvSpPr>
        <p:spPr bwMode="auto">
          <a:xfrm>
            <a:off x="2414588" y="4017963"/>
            <a:ext cx="13763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偏移地址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95248" name="Line 16"/>
          <p:cNvSpPr>
            <a:spLocks noChangeShapeType="1"/>
          </p:cNvSpPr>
          <p:nvPr/>
        </p:nvSpPr>
        <p:spPr bwMode="auto">
          <a:xfrm>
            <a:off x="3633788" y="4262438"/>
            <a:ext cx="1295400" cy="228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2719388" y="5176838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51" name="Line 19"/>
          <p:cNvSpPr>
            <a:spLocks noChangeShapeType="1"/>
          </p:cNvSpPr>
          <p:nvPr/>
        </p:nvSpPr>
        <p:spPr bwMode="auto">
          <a:xfrm>
            <a:off x="3405188" y="5176838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2719388" y="4719638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AH    AL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 flipH="1">
            <a:off x="3024188" y="5938838"/>
            <a:ext cx="2438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V="1">
            <a:off x="3024188" y="5634038"/>
            <a:ext cx="0" cy="304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57" name="Text Box 25"/>
          <p:cNvSpPr txBox="1">
            <a:spLocks noChangeArrowheads="1"/>
          </p:cNvSpPr>
          <p:nvPr/>
        </p:nvSpPr>
        <p:spPr bwMode="auto">
          <a:xfrm>
            <a:off x="6681788" y="395763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95258" name="Text Box 26"/>
          <p:cNvSpPr txBox="1">
            <a:spLocks noChangeArrowheads="1"/>
          </p:cNvSpPr>
          <p:nvPr/>
        </p:nvSpPr>
        <p:spPr bwMode="auto">
          <a:xfrm>
            <a:off x="2684463" y="5172075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 11    22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59" name="Line 27"/>
          <p:cNvSpPr>
            <a:spLocks noChangeShapeType="1"/>
          </p:cNvSpPr>
          <p:nvPr/>
        </p:nvSpPr>
        <p:spPr bwMode="auto">
          <a:xfrm>
            <a:off x="4852988" y="4719638"/>
            <a:ext cx="0" cy="685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0" name="Line 28"/>
          <p:cNvSpPr>
            <a:spLocks noChangeShapeType="1"/>
          </p:cNvSpPr>
          <p:nvPr/>
        </p:nvSpPr>
        <p:spPr bwMode="auto">
          <a:xfrm flipH="1">
            <a:off x="4090988" y="5405438"/>
            <a:ext cx="762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261" name="Text Box 29"/>
          <p:cNvSpPr txBox="1">
            <a:spLocks noChangeArrowheads="1"/>
          </p:cNvSpPr>
          <p:nvPr/>
        </p:nvSpPr>
        <p:spPr bwMode="auto">
          <a:xfrm>
            <a:off x="8362950" y="4475163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Times New Roman" panose="02020603050405020304" pitchFamily="18" charset="0"/>
              </a:rPr>
              <a:t>数据段</a:t>
            </a:r>
            <a:endParaRPr kumimoji="1" lang="zh-CN" altLang="en-US" sz="20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2" name="AutoShape 30"/>
          <p:cNvSpPr/>
          <p:nvPr/>
        </p:nvSpPr>
        <p:spPr bwMode="auto">
          <a:xfrm>
            <a:off x="7977188" y="426243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3" name="Text Box 31"/>
          <p:cNvSpPr txBox="1">
            <a:spLocks noChangeArrowheads="1"/>
          </p:cNvSpPr>
          <p:nvPr/>
        </p:nvSpPr>
        <p:spPr bwMode="auto">
          <a:xfrm>
            <a:off x="8362950" y="2738438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代码段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95264" name="AutoShape 32"/>
          <p:cNvSpPr/>
          <p:nvPr/>
        </p:nvSpPr>
        <p:spPr bwMode="auto">
          <a:xfrm>
            <a:off x="7981950" y="2738438"/>
            <a:ext cx="304800" cy="1143000"/>
          </a:xfrm>
          <a:prstGeom prst="rightBrace">
            <a:avLst>
              <a:gd name="adj1" fmla="val 312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65" name="Text Box 33"/>
          <p:cNvSpPr txBox="1">
            <a:spLocks noChangeArrowheads="1"/>
          </p:cNvSpPr>
          <p:nvPr/>
        </p:nvSpPr>
        <p:spPr bwMode="auto">
          <a:xfrm>
            <a:off x="6108065" y="3103880"/>
            <a:ext cx="187388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8BH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67" name="Line 35"/>
          <p:cNvSpPr>
            <a:spLocks noChangeShapeType="1"/>
          </p:cNvSpPr>
          <p:nvPr/>
        </p:nvSpPr>
        <p:spPr bwMode="auto">
          <a:xfrm>
            <a:off x="4864100" y="4713288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>
            <a:off x="5468938" y="5016500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95269" name="Line 37"/>
          <p:cNvSpPr>
            <a:spLocks noChangeShapeType="1"/>
          </p:cNvSpPr>
          <p:nvPr/>
        </p:nvSpPr>
        <p:spPr bwMode="auto">
          <a:xfrm>
            <a:off x="5468938" y="5030788"/>
            <a:ext cx="0" cy="900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4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500"/>
                            </p:stCondLst>
                            <p:childTnLst>
                              <p:par>
                                <p:cTn id="12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5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nimBg="1"/>
      <p:bldP spid="95237" grpId="0" animBg="1"/>
      <p:bldP spid="95238" grpId="0" animBg="1"/>
      <p:bldP spid="95239" grpId="0" animBg="1"/>
      <p:bldP spid="95240" grpId="0" animBg="1"/>
      <p:bldP spid="95241" grpId="0" animBg="1"/>
      <p:bldP spid="95242" grpId="0" animBg="1"/>
      <p:bldP spid="95243" grpId="0" animBg="1"/>
      <p:bldP spid="95244" grpId="0"/>
      <p:bldP spid="95245" grpId="0"/>
      <p:bldP spid="95246" grpId="0"/>
      <p:bldP spid="95247" grpId="0"/>
      <p:bldP spid="95248" grpId="0" animBg="1"/>
      <p:bldP spid="95250" grpId="0" animBg="1"/>
      <p:bldP spid="95251" grpId="0" animBg="1"/>
      <p:bldP spid="95254" grpId="0"/>
      <p:bldP spid="95255" grpId="0" animBg="1"/>
      <p:bldP spid="95256" grpId="0" animBg="1"/>
      <p:bldP spid="95257" grpId="0"/>
      <p:bldP spid="95258" grpId="0"/>
      <p:bldP spid="95259" grpId="0" animBg="1"/>
      <p:bldP spid="95260" grpId="0" animBg="1"/>
      <p:bldP spid="95261" grpId="0"/>
      <p:bldP spid="95262" grpId="0" animBg="1"/>
      <p:bldP spid="95263" grpId="0"/>
      <p:bldP spid="95264" grpId="0" animBg="1"/>
      <p:bldP spid="95265" grpId="0"/>
      <p:bldP spid="95267" grpId="0" animBg="1"/>
      <p:bldP spid="95268" grpId="0" animBg="1"/>
      <p:bldP spid="952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F95539-83FA-43FE-A457-45CCE6938A4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  <a:sym typeface="+mn-ea"/>
              </a:rPr>
              <a:t>2. </a:t>
            </a:r>
            <a:r>
              <a:rPr lang="zh-CN" altLang="en-US" smtClean="0"/>
              <a:t>寄存器间接寻址</a:t>
            </a:r>
            <a:endParaRPr lang="zh-CN" altLang="en-US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78025"/>
            <a:ext cx="7696200" cy="3179763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defRPr/>
            </a:pPr>
            <a:r>
              <a:rPr lang="zh-CN" altLang="en-US" dirty="0" smtClean="0"/>
              <a:t>由寄存器间接给出操作数的偏移地址；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存放偏移地址的寄存器称为</a:t>
            </a:r>
            <a:r>
              <a:rPr lang="zh-CN" altLang="en-US" dirty="0" smtClean="0">
                <a:solidFill>
                  <a:srgbClr val="FF0000"/>
                </a:solidFill>
              </a:rPr>
              <a:t>间址寄存器</a:t>
            </a:r>
            <a:r>
              <a:rPr lang="zh-CN" altLang="en-US" dirty="0" smtClean="0"/>
              <a:t>，它们是：</a:t>
            </a:r>
            <a:r>
              <a:rPr lang="en-US" altLang="zh-CN" dirty="0" smtClean="0">
                <a:solidFill>
                  <a:srgbClr val="FF0000"/>
                </a:solidFill>
                <a:latin typeface="+mj-lt"/>
              </a:rPr>
              <a:t>BX，BP，SI，DI</a:t>
            </a:r>
            <a:endParaRPr lang="en-US" altLang="zh-CN" dirty="0" smtClean="0">
              <a:solidFill>
                <a:srgbClr val="FF0000"/>
              </a:solidFill>
              <a:latin typeface="+mj-lt"/>
            </a:endParaRP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dirty="0" smtClean="0"/>
              <a:t>操作数的段地址（数据处于哪个段）取决于选择哪一个间址寄存器：</a:t>
            </a:r>
            <a:endParaRPr lang="zh-CN" altLang="en-US" dirty="0" smtClean="0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 flipV="1">
            <a:off x="3630613" y="5424488"/>
            <a:ext cx="869950" cy="63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2" name="Line 6"/>
          <p:cNvSpPr>
            <a:spLocks noChangeShapeType="1"/>
          </p:cNvSpPr>
          <p:nvPr/>
        </p:nvSpPr>
        <p:spPr bwMode="auto">
          <a:xfrm>
            <a:off x="3065463" y="6045200"/>
            <a:ext cx="14351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4" name="Text Box 8"/>
          <p:cNvSpPr txBox="1">
            <a:spLocks noChangeArrowheads="1"/>
          </p:cNvSpPr>
          <p:nvPr/>
        </p:nvSpPr>
        <p:spPr bwMode="auto">
          <a:xfrm>
            <a:off x="4572000" y="5194300"/>
            <a:ext cx="30241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默认在数据段</a:t>
            </a:r>
            <a:r>
              <a:rPr lang="en-US" altLang="zh-CN" sz="24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</a:t>
            </a:r>
            <a:endParaRPr lang="en-US" altLang="zh-CN" sz="24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4572000" y="5846763"/>
            <a:ext cx="31686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默认在堆栈段</a:t>
            </a:r>
            <a:r>
              <a:rPr lang="en-US" altLang="zh-CN" sz="24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SS</a:t>
            </a:r>
            <a:endParaRPr lang="en-US" altLang="zh-CN" sz="24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76375" y="5199063"/>
            <a:ext cx="23034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+mj-lt"/>
                <a:ea typeface="宋体" panose="02010600030101010101" pitchFamily="2" charset="-122"/>
              </a:rPr>
              <a:t>BX，SI，DI</a:t>
            </a:r>
            <a:endParaRPr lang="zh-CN" altLang="en-US" sz="2400" b="1" dirty="0"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5513" y="5813425"/>
            <a:ext cx="11525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latin typeface="+mj-lt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+mj-lt"/>
                <a:ea typeface="宋体" panose="02010600030101010101" pitchFamily="2" charset="-122"/>
              </a:rPr>
              <a:t>BP</a:t>
            </a:r>
            <a:endParaRPr lang="zh-CN" altLang="en-US" sz="2400" b="1" dirty="0">
              <a:latin typeface="+mj-lt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animBg="1"/>
      <p:bldP spid="96262" grpId="0" animBg="1"/>
      <p:bldP spid="96264" grpId="0"/>
      <p:bldP spid="96265" grpId="0"/>
      <p:bldP spid="2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65D489-C956-4640-81DB-045808033B5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寄存器间接寻址</a:t>
            </a:r>
            <a:endParaRPr lang="zh-CN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205038"/>
            <a:ext cx="7470775" cy="345598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寄存器间接寻址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基址寻址</a:t>
            </a:r>
            <a:endParaRPr kumimoji="1"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间址寄存器为基址寄存器</a:t>
            </a:r>
            <a:r>
              <a:rPr kumimoji="1"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BX</a:t>
            </a: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或</a:t>
            </a:r>
            <a:r>
              <a:rPr kumimoji="1"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BP</a:t>
            </a:r>
            <a:endParaRPr kumimoji="1"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变址寻址</a:t>
            </a:r>
            <a:endParaRPr kumimoji="1"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ts val="600"/>
              </a:spcBef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间址寄存器为变址寄存器</a:t>
            </a:r>
            <a:r>
              <a:rPr kumimoji="1"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SI</a:t>
            </a: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或</a:t>
            </a:r>
            <a:r>
              <a:rPr kumimoji="1"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DI</a:t>
            </a:r>
            <a:endParaRPr kumimoji="1"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ts val="600"/>
              </a:spcBef>
            </a:pP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400" dirty="0" smtClean="0">
                <a:latin typeface="+mn-lt"/>
                <a:cs typeface="+mj-cs"/>
              </a:rPr>
              <a:t>3. </a:t>
            </a:r>
            <a:r>
              <a:rPr lang="zh-CN" altLang="en-US" dirty="0" smtClean="0">
                <a:cs typeface="+mj-cs"/>
              </a:rPr>
              <a:t>寄存器相对寻址</a:t>
            </a:r>
            <a:endParaRPr lang="zh-CN" altLang="en-US" dirty="0" smtClean="0">
              <a:cs typeface="+mj-cs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49463"/>
            <a:ext cx="7848600" cy="360045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 smtClean="0"/>
              <a:t>操作数的偏移地址为寄存器的内容加上一个位移量。</a:t>
            </a:r>
            <a:endParaRPr lang="zh-CN" altLang="en-US" sz="2400" dirty="0" smtClean="0"/>
          </a:p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r>
              <a:rPr lang="zh-CN" altLang="en-US" sz="2400" dirty="0" smtClean="0"/>
              <a:t>如：</a:t>
            </a:r>
            <a:endParaRPr lang="zh-CN" altLang="en-US" sz="2400" dirty="0" smtClean="0"/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  <a:defRPr/>
            </a:pPr>
            <a:r>
              <a:rPr lang="en-US" altLang="zh-CN" sz="2000" dirty="0" smtClean="0">
                <a:latin typeface="+mj-lt"/>
              </a:rPr>
              <a:t>MOV  AX，[BX+DATA]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15000"/>
              </a:lnSpc>
              <a:spcAft>
                <a:spcPct val="10000"/>
              </a:spcAft>
              <a:defRPr/>
            </a:pPr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MOV  AX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lang="en-US" altLang="zh-CN" sz="2000" dirty="0" smtClean="0">
                <a:latin typeface="+mn-lt"/>
              </a:rPr>
              <a:t>2000H</a:t>
            </a:r>
            <a:endParaRPr lang="en-US" altLang="zh-CN" sz="2000" dirty="0" smtClean="0">
              <a:latin typeface="+mn-lt"/>
            </a:endParaRP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MOV  DS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lang="en-US" altLang="zh-CN" sz="2000" dirty="0" smtClean="0">
                <a:latin typeface="+mn-lt"/>
              </a:rPr>
              <a:t>AX</a:t>
            </a:r>
            <a:endParaRPr lang="en-US" altLang="zh-CN" sz="2000" dirty="0" smtClean="0">
              <a:latin typeface="+mn-lt"/>
            </a:endParaRP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MOV  BX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lang="en-US" altLang="zh-CN" sz="2000" dirty="0" smtClean="0">
                <a:latin typeface="+mn-lt"/>
              </a:rPr>
              <a:t>1200H  </a:t>
            </a:r>
            <a:endParaRPr lang="en-US" altLang="zh-CN" sz="2000" dirty="0" smtClean="0">
              <a:latin typeface="+mn-lt"/>
            </a:endParaRPr>
          </a:p>
          <a:p>
            <a:pPr lvl="1" eaLnBrk="1" hangingPunct="1"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</a:rPr>
              <a:t>MOV  AL</a:t>
            </a:r>
            <a:r>
              <a:rPr lang="zh-CN" altLang="en-US" sz="2000" dirty="0" smtClean="0">
                <a:latin typeface="+mn-lt"/>
              </a:rPr>
              <a:t>，</a:t>
            </a:r>
            <a:r>
              <a:rPr lang="en-US" altLang="zh-CN" sz="2000" dirty="0" smtClean="0">
                <a:latin typeface="+mn-lt"/>
              </a:rPr>
              <a:t>[BX]5</a:t>
            </a:r>
            <a:endParaRPr lang="en-US" altLang="zh-CN" sz="2000" dirty="0" smtClean="0">
              <a:latin typeface="+mn-lt"/>
            </a:endParaRPr>
          </a:p>
        </p:txBody>
      </p:sp>
      <p:sp>
        <p:nvSpPr>
          <p:cNvPr id="6" name="线形标注 2 5"/>
          <p:cNvSpPr/>
          <p:nvPr/>
        </p:nvSpPr>
        <p:spPr bwMode="auto">
          <a:xfrm>
            <a:off x="4467225" y="3821113"/>
            <a:ext cx="1511300" cy="79375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8880"/>
              <a:gd name="adj6" fmla="val -37588"/>
            </a:avLst>
          </a:prstGeom>
          <a:noFill/>
          <a:ln w="22225" algn="ctr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r>
              <a:rPr lang="zh-CN" altLang="en-US" sz="2000" b="1"/>
              <a:t>任意</a:t>
            </a:r>
            <a:r>
              <a:rPr lang="en-US" altLang="zh-CN" sz="2000" b="1"/>
              <a:t>8bit</a:t>
            </a:r>
            <a:r>
              <a:rPr lang="zh-CN" altLang="en-US" sz="2000" b="1"/>
              <a:t>或</a:t>
            </a:r>
            <a:r>
              <a:rPr lang="en-US" altLang="zh-CN" sz="2000" b="1"/>
              <a:t>16bit</a:t>
            </a:r>
            <a:r>
              <a:rPr lang="zh-CN" altLang="en-US" sz="2000" b="1"/>
              <a:t>常数</a:t>
            </a:r>
            <a:endParaRPr lang="zh-CN" altLang="en-US" sz="2000" b="1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462713" y="402748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462713" y="501808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462713" y="539908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462713" y="3392488"/>
            <a:ext cx="0" cy="3240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8174038" y="3379788"/>
            <a:ext cx="0" cy="3240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Freeform 10"/>
          <p:cNvSpPr/>
          <p:nvPr/>
        </p:nvSpPr>
        <p:spPr bwMode="auto">
          <a:xfrm>
            <a:off x="6459538" y="328453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Freeform 11"/>
          <p:cNvSpPr/>
          <p:nvPr/>
        </p:nvSpPr>
        <p:spPr bwMode="auto">
          <a:xfrm>
            <a:off x="6442075" y="6297613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6940550" y="5018088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6940550" y="5399088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7016750" y="4532313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8651875" y="4365625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数据段</a:t>
            </a:r>
            <a:endParaRPr kumimoji="1" lang="zh-CN" altLang="en-US" sz="20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9" name="AutoShape 30"/>
          <p:cNvSpPr/>
          <p:nvPr/>
        </p:nvSpPr>
        <p:spPr bwMode="auto">
          <a:xfrm>
            <a:off x="8312150" y="3997325"/>
            <a:ext cx="304800" cy="1808163"/>
          </a:xfrm>
          <a:prstGeom prst="rightBrace">
            <a:avLst>
              <a:gd name="adj1" fmla="val 396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6932613" y="3678238"/>
            <a:ext cx="8509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MOV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5694363" y="5253038"/>
            <a:ext cx="0" cy="792162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688013" y="5257800"/>
            <a:ext cx="1044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2" name="组合 32"/>
          <p:cNvGrpSpPr/>
          <p:nvPr/>
        </p:nvGrpSpPr>
        <p:grpSpPr bwMode="auto">
          <a:xfrm>
            <a:off x="5148263" y="6021388"/>
            <a:ext cx="830262" cy="457200"/>
            <a:chOff x="5148064" y="6021288"/>
            <a:chExt cx="830461" cy="457200"/>
          </a:xfrm>
        </p:grpSpPr>
        <p:sp>
          <p:nvSpPr>
            <p:cNvPr id="70680" name="Rectangle 18"/>
            <p:cNvSpPr>
              <a:spLocks noChangeArrowheads="1"/>
            </p:cNvSpPr>
            <p:nvPr/>
          </p:nvSpPr>
          <p:spPr bwMode="auto">
            <a:xfrm>
              <a:off x="5148064" y="6021288"/>
              <a:ext cx="830461" cy="45720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81" name="TextBox 31"/>
            <p:cNvSpPr txBox="1">
              <a:spLocks noChangeArrowheads="1"/>
            </p:cNvSpPr>
            <p:nvPr/>
          </p:nvSpPr>
          <p:spPr bwMode="auto">
            <a:xfrm>
              <a:off x="5208349" y="6044734"/>
              <a:ext cx="720080" cy="4001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sz="2000" b="1">
                  <a:solidFill>
                    <a:schemeClr val="bg1"/>
                  </a:solidFill>
                </a:rPr>
                <a:t>22H</a:t>
              </a:r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5508625" y="4900613"/>
            <a:ext cx="935038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120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5H</a:t>
            </a:r>
            <a:endParaRPr kumimoji="1"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>
            <a:cxnSpLocks noChangeShapeType="1"/>
          </p:cNvCxnSpPr>
          <p:nvPr/>
        </p:nvCxnSpPr>
        <p:spPr bwMode="auto">
          <a:xfrm>
            <a:off x="4067175" y="2492375"/>
            <a:ext cx="865188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tailEnd type="none" w="lg" len="lg"/>
          </a:ln>
        </p:spPr>
      </p:cxnSp>
      <p:sp>
        <p:nvSpPr>
          <p:cNvPr id="5" name="云形标注 4"/>
          <p:cNvSpPr>
            <a:spLocks noChangeArrowheads="1"/>
          </p:cNvSpPr>
          <p:nvPr/>
        </p:nvSpPr>
        <p:spPr bwMode="auto">
          <a:xfrm>
            <a:off x="6299200" y="1628775"/>
            <a:ext cx="2317750" cy="1439863"/>
          </a:xfrm>
          <a:prstGeom prst="cloudCallout">
            <a:avLst>
              <a:gd name="adj1" fmla="val -103745"/>
              <a:gd name="adj2" fmla="val 7958"/>
            </a:avLst>
          </a:prstGeom>
          <a:solidFill>
            <a:schemeClr val="bg1"/>
          </a:solidFill>
          <a:ln w="22225" algn="ctr">
            <a:solidFill>
              <a:srgbClr val="FF6600"/>
            </a:solidFill>
            <a:round/>
            <a:tailEnd type="none" w="lg" len="lg"/>
          </a:ln>
        </p:spPr>
        <p:txBody>
          <a:bodyPr lIns="92075" tIns="46038" rIns="92075" bIns="46038" anchor="ctr"/>
          <a:lstStyle/>
          <a:p>
            <a:pPr algn="ctr">
              <a:lnSpc>
                <a:spcPct val="120000"/>
              </a:lnSpc>
            </a:pP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段地址由所选间址寄存器决定</a:t>
            </a:r>
            <a:endParaRPr lang="zh-CN" altLang="en-US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" name="云形标注 26"/>
          <p:cNvSpPr/>
          <p:nvPr/>
        </p:nvSpPr>
        <p:spPr bwMode="auto">
          <a:xfrm>
            <a:off x="2771775" y="5883275"/>
            <a:ext cx="1557338" cy="920750"/>
          </a:xfrm>
          <a:prstGeom prst="cloudCallout">
            <a:avLst>
              <a:gd name="adj1" fmla="val -12448"/>
              <a:gd name="adj2" fmla="val -96150"/>
            </a:avLst>
          </a:prstGeom>
          <a:solidFill>
            <a:schemeClr val="bg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相当于</a:t>
            </a:r>
            <a:r>
              <a:rPr lang="en-US" altLang="zh-CN" b="1" dirty="0">
                <a:latin typeface="+mj-lt"/>
                <a:ea typeface="华文中宋" panose="02010600040101010101" pitchFamily="2" charset="-122"/>
              </a:rPr>
              <a:t>[BX+5]</a:t>
            </a:r>
            <a:endParaRPr lang="zh-CN" altLang="en-US" b="1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96765" y="6076315"/>
            <a:ext cx="68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</a:t>
            </a:r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2" grpId="0"/>
      <p:bldP spid="24" grpId="0" animBg="1"/>
      <p:bldP spid="25" grpId="0" animBg="1"/>
      <p:bldP spid="34" grpId="0"/>
      <p:bldP spid="5" grpId="0" animBg="1"/>
      <p:bldP spid="5" grpId="1" animBg="1"/>
      <p:bldP spid="27" grpId="0" animBg="1"/>
      <p:bldP spid="27" grpId="1" animBg="1"/>
      <p:bldP spid="7" grpId="0"/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0" y="1700213"/>
            <a:ext cx="7793038" cy="792162"/>
          </a:xfrm>
        </p:spPr>
        <p:txBody>
          <a:bodyPr/>
          <a:lstStyle/>
          <a:p>
            <a:r>
              <a:rPr lang="zh-CN" altLang="en-US" sz="3600" smtClean="0"/>
              <a:t>相对寻址主要用于一维数组的操作</a:t>
            </a:r>
            <a:endParaRPr lang="zh-CN" altLang="en-US" sz="3600" smtClean="0"/>
          </a:p>
        </p:txBody>
      </p:sp>
      <p:sp>
        <p:nvSpPr>
          <p:cNvPr id="727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37C931-7304-4433-AC21-2CD43D6318E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/>
          <p:nvPr/>
        </p:nvSpPr>
        <p:spPr bwMode="auto">
          <a:xfrm>
            <a:off x="755650" y="2924175"/>
            <a:ext cx="7793038" cy="108108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A5002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charset="-122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zh-CN" altLang="en-US" sz="2800" kern="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常将位移量作为“表头”地址，间址寄存器的值作为表内相对地址。</a:t>
            </a:r>
            <a:endParaRPr lang="en-US" altLang="zh-CN" sz="2800" kern="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6654F3-252C-482E-969D-4E6CB9539F9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4.  </a:t>
            </a:r>
            <a:r>
              <a:rPr lang="zh-CN" altLang="en-US" smtClean="0"/>
              <a:t>基址</a:t>
            </a:r>
            <a:r>
              <a:rPr lang="en-US" altLang="zh-CN" smtClean="0"/>
              <a:t>-</a:t>
            </a:r>
            <a:r>
              <a:rPr lang="zh-CN" altLang="en-US" smtClean="0"/>
              <a:t>变址寻址</a:t>
            </a:r>
            <a:endParaRPr lang="zh-CN" altLang="en-US" smtClean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17713"/>
            <a:ext cx="7772400" cy="450691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操作数的偏移地址为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一个基址寄存器的内容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+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一个变址寄存器的内容；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操作数的</a:t>
            </a:r>
            <a:r>
              <a:rPr lang="zh-CN" altLang="en-US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段地址由选择的基址寄存器决定</a:t>
            </a:r>
            <a:endParaRPr lang="zh-CN" altLang="en-US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基址寄存器为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BX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，默认在数据段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基址寄存器为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BP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，默认在堆栈段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SS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基址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-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变址寻址方式与相对寻址方式一样，主要用于一维数组操作。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9153D9A-C5B8-419C-8972-A0437D1DCB0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</a:t>
            </a:r>
            <a:endParaRPr lang="zh-CN" altLang="en-US" smtClean="0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772400" cy="2274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执行下列指令：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SI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1100H</a:t>
            </a:r>
            <a:endParaRPr lang="en-US" altLang="zh-CN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BX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SI</a:t>
            </a:r>
            <a:endParaRPr lang="en-US" altLang="zh-CN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AX，[SI+B</a:t>
            </a:r>
            <a:r>
              <a:rPr lang="en-US" altLang="zh-CN" dirty="0" smtClean="0">
                <a:latin typeface="+mj-lt"/>
              </a:rPr>
              <a:t>X]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6343650" y="38830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18" name="Rectangle 6"/>
          <p:cNvSpPr>
            <a:spLocks noChangeArrowheads="1"/>
          </p:cNvSpPr>
          <p:nvPr/>
        </p:nvSpPr>
        <p:spPr bwMode="auto">
          <a:xfrm>
            <a:off x="6343650" y="4873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19" name="Rectangle 7"/>
          <p:cNvSpPr>
            <a:spLocks noChangeArrowheads="1"/>
          </p:cNvSpPr>
          <p:nvPr/>
        </p:nvSpPr>
        <p:spPr bwMode="auto">
          <a:xfrm>
            <a:off x="6343650" y="5254625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0" name="Line 8"/>
          <p:cNvSpPr>
            <a:spLocks noChangeShapeType="1"/>
          </p:cNvSpPr>
          <p:nvPr/>
        </p:nvSpPr>
        <p:spPr bwMode="auto">
          <a:xfrm flipH="1">
            <a:off x="6343650" y="3443288"/>
            <a:ext cx="0" cy="30591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1" name="Line 9"/>
          <p:cNvSpPr>
            <a:spLocks noChangeShapeType="1"/>
          </p:cNvSpPr>
          <p:nvPr/>
        </p:nvSpPr>
        <p:spPr bwMode="auto">
          <a:xfrm>
            <a:off x="8056563" y="3429000"/>
            <a:ext cx="0" cy="30241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2" name="Freeform 10"/>
          <p:cNvSpPr/>
          <p:nvPr/>
        </p:nvSpPr>
        <p:spPr bwMode="auto">
          <a:xfrm>
            <a:off x="6354763" y="3340100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3" name="Freeform 11"/>
          <p:cNvSpPr/>
          <p:nvPr/>
        </p:nvSpPr>
        <p:spPr bwMode="auto">
          <a:xfrm>
            <a:off x="6323013" y="6153150"/>
            <a:ext cx="1731962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24" name="Text Box 12"/>
          <p:cNvSpPr txBox="1">
            <a:spLocks noChangeArrowheads="1"/>
          </p:cNvSpPr>
          <p:nvPr/>
        </p:nvSpPr>
        <p:spPr bwMode="auto">
          <a:xfrm>
            <a:off x="6821488" y="4873625"/>
            <a:ext cx="8382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22</a:t>
            </a:r>
            <a:r>
              <a:rPr kumimoji="1" lang="en-US" altLang="zh-CN" sz="20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H</a:t>
            </a:r>
            <a:endParaRPr kumimoji="1" lang="en-US" altLang="zh-CN" sz="2000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20525" name="Text Box 13"/>
          <p:cNvSpPr txBox="1">
            <a:spLocks noChangeArrowheads="1"/>
          </p:cNvSpPr>
          <p:nvPr/>
        </p:nvSpPr>
        <p:spPr bwMode="auto">
          <a:xfrm>
            <a:off x="6821488" y="5254625"/>
            <a:ext cx="8382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11</a:t>
            </a:r>
            <a:r>
              <a:rPr kumimoji="1" lang="en-US" altLang="zh-CN" sz="200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H</a:t>
            </a:r>
            <a:endParaRPr kumimoji="1" lang="en-US" altLang="zh-CN" sz="200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20526" name="Text Box 14"/>
          <p:cNvSpPr txBox="1">
            <a:spLocks noChangeArrowheads="1"/>
          </p:cNvSpPr>
          <p:nvPr/>
        </p:nvSpPr>
        <p:spPr bwMode="auto">
          <a:xfrm>
            <a:off x="5292725" y="4725988"/>
            <a:ext cx="10477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2200H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0527" name="Text Box 15"/>
          <p:cNvSpPr txBox="1">
            <a:spLocks noChangeArrowheads="1"/>
          </p:cNvSpPr>
          <p:nvPr/>
        </p:nvSpPr>
        <p:spPr bwMode="auto">
          <a:xfrm>
            <a:off x="3203575" y="4471988"/>
            <a:ext cx="13763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偏移地址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0528" name="Line 16"/>
          <p:cNvSpPr>
            <a:spLocks noChangeShapeType="1"/>
          </p:cNvSpPr>
          <p:nvPr/>
        </p:nvSpPr>
        <p:spPr bwMode="auto">
          <a:xfrm>
            <a:off x="4454525" y="4725988"/>
            <a:ext cx="838200" cy="195262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29" name="Rectangle 17"/>
          <p:cNvSpPr>
            <a:spLocks noChangeArrowheads="1"/>
          </p:cNvSpPr>
          <p:nvPr/>
        </p:nvSpPr>
        <p:spPr bwMode="auto">
          <a:xfrm>
            <a:off x="2935288" y="5607050"/>
            <a:ext cx="137160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30" name="Line 18"/>
          <p:cNvSpPr>
            <a:spLocks noChangeShapeType="1"/>
          </p:cNvSpPr>
          <p:nvPr/>
        </p:nvSpPr>
        <p:spPr bwMode="auto">
          <a:xfrm>
            <a:off x="3621088" y="560705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1" name="Text Box 19"/>
          <p:cNvSpPr txBox="1">
            <a:spLocks noChangeArrowheads="1"/>
          </p:cNvSpPr>
          <p:nvPr/>
        </p:nvSpPr>
        <p:spPr bwMode="auto">
          <a:xfrm>
            <a:off x="2935288" y="5149850"/>
            <a:ext cx="1524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AH     AL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20532" name="Line 20"/>
          <p:cNvSpPr>
            <a:spLocks noChangeShapeType="1"/>
          </p:cNvSpPr>
          <p:nvPr/>
        </p:nvSpPr>
        <p:spPr bwMode="auto">
          <a:xfrm flipH="1">
            <a:off x="3240088" y="6369050"/>
            <a:ext cx="24384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3" name="Line 21"/>
          <p:cNvSpPr>
            <a:spLocks noChangeShapeType="1"/>
          </p:cNvSpPr>
          <p:nvPr/>
        </p:nvSpPr>
        <p:spPr bwMode="auto">
          <a:xfrm flipV="1">
            <a:off x="3240088" y="6064250"/>
            <a:ext cx="0" cy="304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4" name="Text Box 22"/>
          <p:cNvSpPr txBox="1">
            <a:spLocks noChangeArrowheads="1"/>
          </p:cNvSpPr>
          <p:nvPr/>
        </p:nvSpPr>
        <p:spPr bwMode="auto">
          <a:xfrm>
            <a:off x="6897688" y="438785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20535" name="Text Box 23"/>
          <p:cNvSpPr txBox="1">
            <a:spLocks noChangeArrowheads="1"/>
          </p:cNvSpPr>
          <p:nvPr/>
        </p:nvSpPr>
        <p:spPr bwMode="auto">
          <a:xfrm>
            <a:off x="2900363" y="5602288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dirty="0">
                <a:solidFill>
                  <a:schemeClr val="bg1"/>
                </a:solidFill>
                <a:latin typeface="+mj-lt"/>
                <a:ea typeface="宋体" panose="02010600030101010101" pitchFamily="2" charset="-122"/>
              </a:rPr>
              <a:t>11    22</a:t>
            </a:r>
            <a:endParaRPr kumimoji="1" lang="en-US" altLang="zh-CN" sz="2000" dirty="0">
              <a:solidFill>
                <a:schemeClr val="bg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20536" name="Line 24"/>
          <p:cNvSpPr>
            <a:spLocks noChangeShapeType="1"/>
          </p:cNvSpPr>
          <p:nvPr/>
        </p:nvSpPr>
        <p:spPr bwMode="auto">
          <a:xfrm>
            <a:off x="5068888" y="5149850"/>
            <a:ext cx="0" cy="685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7" name="Line 25"/>
          <p:cNvSpPr>
            <a:spLocks noChangeShapeType="1"/>
          </p:cNvSpPr>
          <p:nvPr/>
        </p:nvSpPr>
        <p:spPr bwMode="auto">
          <a:xfrm flipH="1">
            <a:off x="4306888" y="5835650"/>
            <a:ext cx="762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0538" name="Text Box 26"/>
          <p:cNvSpPr txBox="1">
            <a:spLocks noChangeArrowheads="1"/>
          </p:cNvSpPr>
          <p:nvPr/>
        </p:nvSpPr>
        <p:spPr bwMode="auto">
          <a:xfrm>
            <a:off x="8434388" y="4437063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数据段</a:t>
            </a:r>
            <a:endParaRPr kumimoji="1" lang="zh-CN" altLang="en-US" sz="20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0539" name="AutoShape 27"/>
          <p:cNvSpPr/>
          <p:nvPr/>
        </p:nvSpPr>
        <p:spPr bwMode="auto">
          <a:xfrm>
            <a:off x="8172450" y="4078288"/>
            <a:ext cx="215900" cy="1655762"/>
          </a:xfrm>
          <a:prstGeom prst="rightBrace">
            <a:avLst>
              <a:gd name="adj1" fmla="val 639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0543" name="Line 31"/>
          <p:cNvSpPr>
            <a:spLocks noChangeShapeType="1"/>
          </p:cNvSpPr>
          <p:nvPr/>
        </p:nvSpPr>
        <p:spPr bwMode="auto">
          <a:xfrm>
            <a:off x="5080000" y="5143500"/>
            <a:ext cx="13684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0544" name="Line 32"/>
          <p:cNvSpPr>
            <a:spLocks noChangeShapeType="1"/>
          </p:cNvSpPr>
          <p:nvPr/>
        </p:nvSpPr>
        <p:spPr bwMode="auto">
          <a:xfrm>
            <a:off x="5684838" y="5446713"/>
            <a:ext cx="7921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20545" name="Line 33"/>
          <p:cNvSpPr>
            <a:spLocks noChangeShapeType="1"/>
          </p:cNvSpPr>
          <p:nvPr/>
        </p:nvSpPr>
        <p:spPr bwMode="auto">
          <a:xfrm>
            <a:off x="5684838" y="5461000"/>
            <a:ext cx="0" cy="900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1" name="云形标注 30"/>
          <p:cNvSpPr/>
          <p:nvPr/>
        </p:nvSpPr>
        <p:spPr bwMode="auto">
          <a:xfrm>
            <a:off x="4891088" y="1700213"/>
            <a:ext cx="2006600" cy="1223962"/>
          </a:xfrm>
          <a:prstGeom prst="cloudCallout">
            <a:avLst>
              <a:gd name="adj1" fmla="val -68871"/>
              <a:gd name="adj2" fmla="val 105622"/>
            </a:avLst>
          </a:prstGeom>
          <a:solidFill>
            <a:schemeClr val="bg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latin typeface="+mj-lt"/>
                <a:ea typeface="华文中宋" panose="02010600040101010101" pitchFamily="2" charset="-122"/>
              </a:rPr>
              <a:t>也可表示为</a:t>
            </a:r>
            <a:r>
              <a:rPr lang="en-US" altLang="zh-CN" b="1" dirty="0">
                <a:latin typeface="+mj-lt"/>
                <a:ea typeface="华文中宋" panose="02010600040101010101" pitchFamily="2" charset="-122"/>
              </a:rPr>
              <a:t>[BX][SI]</a:t>
            </a:r>
            <a:endParaRPr lang="zh-CN" altLang="en-US" b="1" dirty="0">
              <a:latin typeface="+mj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0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0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0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0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20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0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9" dur="500"/>
                                        <p:tgtEl>
                                          <p:spTgt spid="3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0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20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2" dur="500"/>
                                        <p:tgtEl>
                                          <p:spTgt spid="3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2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320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4" dur="500"/>
                                        <p:tgtEl>
                                          <p:spTgt spid="32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2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3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3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2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2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7" grpId="0" animBg="1"/>
      <p:bldP spid="320518" grpId="0" animBg="1"/>
      <p:bldP spid="320519" grpId="0" animBg="1"/>
      <p:bldP spid="320520" grpId="0" animBg="1"/>
      <p:bldP spid="320521" grpId="0" animBg="1"/>
      <p:bldP spid="320522" grpId="0" animBg="1"/>
      <p:bldP spid="320523" grpId="0" animBg="1"/>
      <p:bldP spid="320524" grpId="0"/>
      <p:bldP spid="320525" grpId="0"/>
      <p:bldP spid="320526" grpId="0"/>
      <p:bldP spid="320527" grpId="0"/>
      <p:bldP spid="320528" grpId="0" animBg="1"/>
      <p:bldP spid="320529" grpId="0" animBg="1"/>
      <p:bldP spid="320530" grpId="0" animBg="1"/>
      <p:bldP spid="320531" grpId="0"/>
      <p:bldP spid="320532" grpId="0" animBg="1"/>
      <p:bldP spid="320533" grpId="0" animBg="1"/>
      <p:bldP spid="320534" grpId="0"/>
      <p:bldP spid="320535" grpId="0"/>
      <p:bldP spid="320536" grpId="0" animBg="1"/>
      <p:bldP spid="320537" grpId="0" animBg="1"/>
      <p:bldP spid="320538" grpId="0"/>
      <p:bldP spid="320539" grpId="0" animBg="1"/>
      <p:bldP spid="320539" grpId="1" animBg="1"/>
      <p:bldP spid="320543" grpId="0" animBg="1"/>
      <p:bldP spid="320544" grpId="0" animBg="1"/>
      <p:bldP spid="320545" grpId="0" animBg="1"/>
      <p:bldP spid="31" grpId="0" animBg="1"/>
      <p:bldP spid="31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4D9942-4B13-4E3B-AF2A-15E4584B76D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5. </a:t>
            </a:r>
            <a:r>
              <a:rPr lang="zh-CN" altLang="en-US" smtClean="0"/>
              <a:t>基址</a:t>
            </a:r>
            <a:r>
              <a:rPr lang="en-US" altLang="zh-CN" smtClean="0"/>
              <a:t>-</a:t>
            </a:r>
            <a:r>
              <a:rPr lang="zh-CN" altLang="en-US" smtClean="0"/>
              <a:t>变址</a:t>
            </a:r>
            <a:r>
              <a:rPr lang="en-US" altLang="zh-CN" smtClean="0"/>
              <a:t>-</a:t>
            </a:r>
            <a:r>
              <a:rPr lang="zh-CN" altLang="en-US" smtClean="0"/>
              <a:t>相对寻址</a:t>
            </a:r>
            <a:endParaRPr lang="zh-CN" altLang="en-US" smtClean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2049463"/>
            <a:ext cx="7920037" cy="390048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操作数的偏移地址为：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基址寄存器内容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变址寄存器内容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位移量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操作数的段地址由选择的基址寄存器决定。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基址变址相对寻址方式主要用于二维表格操作。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B1FB0-8D61-4210-8734-4153B2A692A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例：</a:t>
            </a:r>
            <a:endParaRPr lang="zh-CN" altLang="en-US" smtClean="0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405" y="1989455"/>
            <a:ext cx="6118225" cy="23050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执行以下程序段：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DI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1100H</a:t>
            </a:r>
            <a:endParaRPr lang="en-US" altLang="zh-CN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BP</a:t>
            </a:r>
            <a:r>
              <a:rPr lang="zh-CN" altLang="en-US" dirty="0" smtClean="0">
                <a:latin typeface="+mj-lt"/>
              </a:rPr>
              <a:t>，</a:t>
            </a:r>
            <a:r>
              <a:rPr lang="en-US" altLang="zh-CN" dirty="0" smtClean="0">
                <a:latin typeface="+mj-lt"/>
              </a:rPr>
              <a:t>DI</a:t>
            </a:r>
            <a:endParaRPr lang="en-US" altLang="zh-CN" dirty="0" smtClean="0">
              <a:latin typeface="+mj-lt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MOV  AL，[BP][DI]5</a:t>
            </a:r>
            <a:endParaRPr lang="zh-CN" altLang="en-US" dirty="0" smtClean="0">
              <a:latin typeface="+mj-lt"/>
            </a:endParaRPr>
          </a:p>
        </p:txBody>
      </p:sp>
      <p:sp>
        <p:nvSpPr>
          <p:cNvPr id="321540" name="Rectangle 4"/>
          <p:cNvSpPr>
            <a:spLocks noChangeArrowheads="1"/>
          </p:cNvSpPr>
          <p:nvPr/>
        </p:nvSpPr>
        <p:spPr bwMode="auto">
          <a:xfrm>
            <a:off x="6391275" y="3810000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1" name="Rectangle 5"/>
          <p:cNvSpPr>
            <a:spLocks noChangeArrowheads="1"/>
          </p:cNvSpPr>
          <p:nvPr/>
        </p:nvSpPr>
        <p:spPr bwMode="auto">
          <a:xfrm>
            <a:off x="6391275" y="4800600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2" name="Rectangle 6"/>
          <p:cNvSpPr>
            <a:spLocks noChangeArrowheads="1"/>
          </p:cNvSpPr>
          <p:nvPr/>
        </p:nvSpPr>
        <p:spPr bwMode="auto">
          <a:xfrm>
            <a:off x="6391275" y="5181600"/>
            <a:ext cx="1712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3" name="Line 7"/>
          <p:cNvSpPr>
            <a:spLocks noChangeShapeType="1"/>
          </p:cNvSpPr>
          <p:nvPr/>
        </p:nvSpPr>
        <p:spPr bwMode="auto">
          <a:xfrm flipH="1">
            <a:off x="6391275" y="3054350"/>
            <a:ext cx="0" cy="33480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4" name="Line 8"/>
          <p:cNvSpPr>
            <a:spLocks noChangeShapeType="1"/>
          </p:cNvSpPr>
          <p:nvPr/>
        </p:nvSpPr>
        <p:spPr bwMode="auto">
          <a:xfrm>
            <a:off x="8104188" y="3040063"/>
            <a:ext cx="0" cy="33480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5" name="Freeform 9"/>
          <p:cNvSpPr/>
          <p:nvPr/>
        </p:nvSpPr>
        <p:spPr bwMode="auto">
          <a:xfrm>
            <a:off x="6402388" y="2921000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6" name="Freeform 10"/>
          <p:cNvSpPr/>
          <p:nvPr/>
        </p:nvSpPr>
        <p:spPr bwMode="auto">
          <a:xfrm>
            <a:off x="6370638" y="6065838"/>
            <a:ext cx="1731962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47" name="Text Box 11"/>
          <p:cNvSpPr txBox="1">
            <a:spLocks noChangeArrowheads="1"/>
          </p:cNvSpPr>
          <p:nvPr/>
        </p:nvSpPr>
        <p:spPr bwMode="auto">
          <a:xfrm>
            <a:off x="6869113" y="4800600"/>
            <a:ext cx="838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48" name="Text Box 12"/>
          <p:cNvSpPr txBox="1">
            <a:spLocks noChangeArrowheads="1"/>
          </p:cNvSpPr>
          <p:nvPr/>
        </p:nvSpPr>
        <p:spPr bwMode="auto">
          <a:xfrm>
            <a:off x="6869113" y="5181600"/>
            <a:ext cx="838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anose="02020603050405020304" pitchFamily="18" charset="0"/>
              </a:rPr>
              <a:t>11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49" name="Text Box 13"/>
          <p:cNvSpPr txBox="1">
            <a:spLocks noChangeArrowheads="1"/>
          </p:cNvSpPr>
          <p:nvPr/>
        </p:nvSpPr>
        <p:spPr bwMode="auto">
          <a:xfrm>
            <a:off x="5340350" y="4652963"/>
            <a:ext cx="104775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dirty="0">
                <a:solidFill>
                  <a:srgbClr val="FF0000"/>
                </a:solidFill>
                <a:latin typeface="+mj-lt"/>
                <a:ea typeface="宋体" panose="02010600030101010101" pitchFamily="2" charset="-122"/>
              </a:rPr>
              <a:t>2205H</a:t>
            </a:r>
            <a:endParaRPr kumimoji="1" lang="en-US" altLang="zh-CN" sz="2000" dirty="0">
              <a:solidFill>
                <a:srgbClr val="FF0000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321550" name="Text Box 14"/>
          <p:cNvSpPr txBox="1">
            <a:spLocks noChangeArrowheads="1"/>
          </p:cNvSpPr>
          <p:nvPr/>
        </p:nvSpPr>
        <p:spPr bwMode="auto">
          <a:xfrm>
            <a:off x="3560763" y="4503738"/>
            <a:ext cx="1376362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偏移地址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1551" name="Line 15"/>
          <p:cNvSpPr>
            <a:spLocks noChangeShapeType="1"/>
          </p:cNvSpPr>
          <p:nvPr/>
        </p:nvSpPr>
        <p:spPr bwMode="auto">
          <a:xfrm>
            <a:off x="4735513" y="4733925"/>
            <a:ext cx="647700" cy="1143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52" name="Rectangle 16"/>
          <p:cNvSpPr>
            <a:spLocks noChangeArrowheads="1"/>
          </p:cNvSpPr>
          <p:nvPr/>
        </p:nvSpPr>
        <p:spPr bwMode="auto">
          <a:xfrm>
            <a:off x="3560763" y="5534025"/>
            <a:ext cx="1174750" cy="457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54" name="Text Box 18"/>
          <p:cNvSpPr txBox="1">
            <a:spLocks noChangeArrowheads="1"/>
          </p:cNvSpPr>
          <p:nvPr/>
        </p:nvSpPr>
        <p:spPr bwMode="auto">
          <a:xfrm>
            <a:off x="3868738" y="5076825"/>
            <a:ext cx="700087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AL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21557" name="Text Box 21"/>
          <p:cNvSpPr txBox="1">
            <a:spLocks noChangeArrowheads="1"/>
          </p:cNvSpPr>
          <p:nvPr/>
        </p:nvSpPr>
        <p:spPr bwMode="auto">
          <a:xfrm>
            <a:off x="6945313" y="43148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21558" name="Text Box 22"/>
          <p:cNvSpPr txBox="1">
            <a:spLocks noChangeArrowheads="1"/>
          </p:cNvSpPr>
          <p:nvPr/>
        </p:nvSpPr>
        <p:spPr bwMode="auto">
          <a:xfrm>
            <a:off x="3848100" y="5516563"/>
            <a:ext cx="720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22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1559" name="Line 23"/>
          <p:cNvSpPr>
            <a:spLocks noChangeShapeType="1"/>
          </p:cNvSpPr>
          <p:nvPr/>
        </p:nvSpPr>
        <p:spPr bwMode="auto">
          <a:xfrm>
            <a:off x="5497513" y="5076825"/>
            <a:ext cx="0" cy="68580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60" name="Line 24"/>
          <p:cNvSpPr>
            <a:spLocks noChangeShapeType="1"/>
          </p:cNvSpPr>
          <p:nvPr/>
        </p:nvSpPr>
        <p:spPr bwMode="auto">
          <a:xfrm flipH="1">
            <a:off x="4735513" y="5762625"/>
            <a:ext cx="7620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1561" name="Text Box 25"/>
          <p:cNvSpPr txBox="1">
            <a:spLocks noChangeArrowheads="1"/>
          </p:cNvSpPr>
          <p:nvPr/>
        </p:nvSpPr>
        <p:spPr bwMode="auto">
          <a:xfrm>
            <a:off x="8578850" y="4364038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堆栈段</a:t>
            </a:r>
            <a:endParaRPr kumimoji="1" lang="zh-CN" altLang="en-US" sz="2000" b="1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21562" name="AutoShape 26"/>
          <p:cNvSpPr/>
          <p:nvPr/>
        </p:nvSpPr>
        <p:spPr bwMode="auto">
          <a:xfrm>
            <a:off x="8291513" y="4005263"/>
            <a:ext cx="215900" cy="1655762"/>
          </a:xfrm>
          <a:prstGeom prst="rightBrace">
            <a:avLst>
              <a:gd name="adj1" fmla="val 6390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1563" name="Line 27"/>
          <p:cNvSpPr>
            <a:spLocks noChangeShapeType="1"/>
          </p:cNvSpPr>
          <p:nvPr/>
        </p:nvSpPr>
        <p:spPr bwMode="auto">
          <a:xfrm>
            <a:off x="5511800" y="5070475"/>
            <a:ext cx="935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oval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6" name="云形标注 25"/>
          <p:cNvSpPr/>
          <p:nvPr/>
        </p:nvSpPr>
        <p:spPr bwMode="auto">
          <a:xfrm>
            <a:off x="4891088" y="1700213"/>
            <a:ext cx="2349500" cy="1223962"/>
          </a:xfrm>
          <a:prstGeom prst="cloudCallout">
            <a:avLst>
              <a:gd name="adj1" fmla="val -68871"/>
              <a:gd name="adj2" fmla="val 105622"/>
            </a:avLst>
          </a:prstGeom>
          <a:solidFill>
            <a:schemeClr val="bg1"/>
          </a:solidFill>
          <a:ln w="22225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lg" len="lg"/>
          </a:ln>
          <a:effectLst/>
        </p:spPr>
        <p:txBody>
          <a:bodyPr lIns="92075" tIns="46038" rIns="92075" bIns="46038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b="1" dirty="0">
                <a:latin typeface="+mj-lt"/>
                <a:ea typeface="华文中宋" panose="02010600040101010101" pitchFamily="2" charset="-122"/>
              </a:rPr>
              <a:t>也可表示为</a:t>
            </a:r>
            <a:r>
              <a:rPr lang="en-US" altLang="zh-CN" b="1" dirty="0">
                <a:latin typeface="+mj-lt"/>
                <a:ea typeface="华文中宋" panose="02010600040101010101" pitchFamily="2" charset="-122"/>
              </a:rPr>
              <a:t>[BP+DI+5]</a:t>
            </a:r>
            <a:endParaRPr lang="zh-CN" altLang="en-US" b="1" dirty="0">
              <a:latin typeface="+mj-lt"/>
              <a:ea typeface="华文中宋" panose="02010600040101010101" pitchFamily="2" charset="-122"/>
            </a:endParaRPr>
          </a:p>
        </p:txBody>
      </p:sp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3059113" y="3529013"/>
            <a:ext cx="1008062" cy="735012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5605" y="5273675"/>
            <a:ext cx="1810385" cy="1087755"/>
          </a:xfrm>
          <a:prstGeom prst="rect">
            <a:avLst/>
          </a:prstGeom>
          <a:noFill/>
          <a:ln>
            <a:solidFill>
              <a:schemeClr val="accent5">
                <a:lumMod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基址寄存器选择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BP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，表示操作数在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堆栈段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SS</a:t>
            </a:r>
            <a:endParaRPr lang="en-US" altLang="zh-CN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任意多边形 3"/>
          <p:cNvSpPr>
            <a:spLocks noChangeArrowheads="1"/>
          </p:cNvSpPr>
          <p:nvPr/>
        </p:nvSpPr>
        <p:spPr bwMode="auto">
          <a:xfrm>
            <a:off x="1481138" y="4143375"/>
            <a:ext cx="1755775" cy="1111250"/>
          </a:xfrm>
          <a:custGeom>
            <a:avLst/>
            <a:gdLst>
              <a:gd name="T0" fmla="*/ 1755775 w 1756229"/>
              <a:gd name="T1" fmla="*/ 21691 h 1110242"/>
              <a:gd name="T2" fmla="*/ 1160843 w 1756229"/>
              <a:gd name="T3" fmla="*/ 36218 h 1110242"/>
              <a:gd name="T4" fmla="*/ 1117311 w 1756229"/>
              <a:gd name="T5" fmla="*/ 50746 h 1110242"/>
              <a:gd name="T6" fmla="*/ 1015737 w 1756229"/>
              <a:gd name="T7" fmla="*/ 65273 h 1110242"/>
              <a:gd name="T8" fmla="*/ 870632 w 1756229"/>
              <a:gd name="T9" fmla="*/ 108856 h 1110242"/>
              <a:gd name="T10" fmla="*/ 827100 w 1756229"/>
              <a:gd name="T11" fmla="*/ 137910 h 1110242"/>
              <a:gd name="T12" fmla="*/ 769058 w 1756229"/>
              <a:gd name="T13" fmla="*/ 166965 h 1110242"/>
              <a:gd name="T14" fmla="*/ 740038 w 1756229"/>
              <a:gd name="T15" fmla="*/ 210548 h 1110242"/>
              <a:gd name="T16" fmla="*/ 740038 w 1756229"/>
              <a:gd name="T17" fmla="*/ 370350 h 1110242"/>
              <a:gd name="T18" fmla="*/ 812590 w 1756229"/>
              <a:gd name="T19" fmla="*/ 384877 h 1110242"/>
              <a:gd name="T20" fmla="*/ 1102801 w 1756229"/>
              <a:gd name="T21" fmla="*/ 370350 h 1110242"/>
              <a:gd name="T22" fmla="*/ 1088291 w 1756229"/>
              <a:gd name="T23" fmla="*/ 312240 h 1110242"/>
              <a:gd name="T24" fmla="*/ 1044759 w 1756229"/>
              <a:gd name="T25" fmla="*/ 283185 h 1110242"/>
              <a:gd name="T26" fmla="*/ 957695 w 1756229"/>
              <a:gd name="T27" fmla="*/ 254130 h 1110242"/>
              <a:gd name="T28" fmla="*/ 914164 w 1756229"/>
              <a:gd name="T29" fmla="*/ 225075 h 1110242"/>
              <a:gd name="T30" fmla="*/ 638464 w 1756229"/>
              <a:gd name="T31" fmla="*/ 254130 h 1110242"/>
              <a:gd name="T32" fmla="*/ 551401 w 1756229"/>
              <a:gd name="T33" fmla="*/ 312240 h 1110242"/>
              <a:gd name="T34" fmla="*/ 507869 w 1756229"/>
              <a:gd name="T35" fmla="*/ 341295 h 1110242"/>
              <a:gd name="T36" fmla="*/ 464337 w 1756229"/>
              <a:gd name="T37" fmla="*/ 355823 h 1110242"/>
              <a:gd name="T38" fmla="*/ 377274 w 1756229"/>
              <a:gd name="T39" fmla="*/ 486569 h 1110242"/>
              <a:gd name="T40" fmla="*/ 348253 w 1756229"/>
              <a:gd name="T41" fmla="*/ 530152 h 1110242"/>
              <a:gd name="T42" fmla="*/ 319231 w 1756229"/>
              <a:gd name="T43" fmla="*/ 617317 h 1110242"/>
              <a:gd name="T44" fmla="*/ 290211 w 1756229"/>
              <a:gd name="T45" fmla="*/ 660899 h 1110242"/>
              <a:gd name="T46" fmla="*/ 275701 w 1756229"/>
              <a:gd name="T47" fmla="*/ 704481 h 1110242"/>
              <a:gd name="T48" fmla="*/ 232169 w 1756229"/>
              <a:gd name="T49" fmla="*/ 748063 h 1110242"/>
              <a:gd name="T50" fmla="*/ 203147 w 1756229"/>
              <a:gd name="T51" fmla="*/ 835228 h 1110242"/>
              <a:gd name="T52" fmla="*/ 159616 w 1756229"/>
              <a:gd name="T53" fmla="*/ 878811 h 1110242"/>
              <a:gd name="T54" fmla="*/ 87063 w 1756229"/>
              <a:gd name="T55" fmla="*/ 965976 h 1110242"/>
              <a:gd name="T56" fmla="*/ 29021 w 1756229"/>
              <a:gd name="T57" fmla="*/ 1038613 h 1110242"/>
              <a:gd name="T58" fmla="*/ 14510 w 1756229"/>
              <a:gd name="T59" fmla="*/ 1082196 h 1110242"/>
              <a:gd name="T60" fmla="*/ 0 w 1756229"/>
              <a:gd name="T61" fmla="*/ 1111250 h 111024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756229"/>
              <a:gd name="T94" fmla="*/ 0 h 1110242"/>
              <a:gd name="T95" fmla="*/ 1756229 w 1756229"/>
              <a:gd name="T96" fmla="*/ 1110242 h 1110242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756229" h="1110242">
                <a:moveTo>
                  <a:pt x="1756229" y="21671"/>
                </a:moveTo>
                <a:cubicBezTo>
                  <a:pt x="1502394" y="-14590"/>
                  <a:pt x="1636334" y="-2344"/>
                  <a:pt x="1161143" y="36185"/>
                </a:cubicBezTo>
                <a:cubicBezTo>
                  <a:pt x="1145894" y="37421"/>
                  <a:pt x="1132602" y="47699"/>
                  <a:pt x="1117600" y="50700"/>
                </a:cubicBezTo>
                <a:cubicBezTo>
                  <a:pt x="1084054" y="57409"/>
                  <a:pt x="1049659" y="59094"/>
                  <a:pt x="1016000" y="65214"/>
                </a:cubicBezTo>
                <a:cubicBezTo>
                  <a:pt x="980273" y="71710"/>
                  <a:pt x="897078" y="97103"/>
                  <a:pt x="870857" y="108757"/>
                </a:cubicBezTo>
                <a:cubicBezTo>
                  <a:pt x="854917" y="115842"/>
                  <a:pt x="842460" y="129130"/>
                  <a:pt x="827314" y="137785"/>
                </a:cubicBezTo>
                <a:cubicBezTo>
                  <a:pt x="808528" y="148520"/>
                  <a:pt x="788609" y="157138"/>
                  <a:pt x="769257" y="166814"/>
                </a:cubicBezTo>
                <a:cubicBezTo>
                  <a:pt x="759581" y="181328"/>
                  <a:pt x="748030" y="194755"/>
                  <a:pt x="740229" y="210357"/>
                </a:cubicBezTo>
                <a:cubicBezTo>
                  <a:pt x="717663" y="255488"/>
                  <a:pt x="712893" y="329010"/>
                  <a:pt x="740229" y="370014"/>
                </a:cubicBezTo>
                <a:cubicBezTo>
                  <a:pt x="753913" y="390540"/>
                  <a:pt x="788610" y="379690"/>
                  <a:pt x="812800" y="384528"/>
                </a:cubicBezTo>
                <a:lnTo>
                  <a:pt x="1103086" y="370014"/>
                </a:lnTo>
                <a:cubicBezTo>
                  <a:pt x="1122377" y="364937"/>
                  <a:pt x="1099637" y="328555"/>
                  <a:pt x="1088572" y="311957"/>
                </a:cubicBezTo>
                <a:cubicBezTo>
                  <a:pt x="1078896" y="297443"/>
                  <a:pt x="1060970" y="290013"/>
                  <a:pt x="1045029" y="282928"/>
                </a:cubicBezTo>
                <a:cubicBezTo>
                  <a:pt x="1017067" y="270501"/>
                  <a:pt x="957943" y="253900"/>
                  <a:pt x="957943" y="253900"/>
                </a:cubicBezTo>
                <a:cubicBezTo>
                  <a:pt x="943429" y="244224"/>
                  <a:pt x="931810" y="225959"/>
                  <a:pt x="914400" y="224871"/>
                </a:cubicBezTo>
                <a:cubicBezTo>
                  <a:pt x="829012" y="219534"/>
                  <a:pt x="726057" y="239328"/>
                  <a:pt x="638629" y="253900"/>
                </a:cubicBezTo>
                <a:lnTo>
                  <a:pt x="551543" y="311957"/>
                </a:lnTo>
                <a:cubicBezTo>
                  <a:pt x="537029" y="321633"/>
                  <a:pt x="524549" y="335469"/>
                  <a:pt x="508000" y="340985"/>
                </a:cubicBezTo>
                <a:lnTo>
                  <a:pt x="464457" y="355500"/>
                </a:lnTo>
                <a:lnTo>
                  <a:pt x="377372" y="486128"/>
                </a:lnTo>
                <a:lnTo>
                  <a:pt x="348343" y="529671"/>
                </a:lnTo>
                <a:cubicBezTo>
                  <a:pt x="338667" y="558700"/>
                  <a:pt x="336287" y="591297"/>
                  <a:pt x="319314" y="616757"/>
                </a:cubicBezTo>
                <a:cubicBezTo>
                  <a:pt x="309638" y="631271"/>
                  <a:pt x="298087" y="644698"/>
                  <a:pt x="290286" y="660300"/>
                </a:cubicBezTo>
                <a:cubicBezTo>
                  <a:pt x="283444" y="673984"/>
                  <a:pt x="284258" y="691112"/>
                  <a:pt x="275772" y="703842"/>
                </a:cubicBezTo>
                <a:cubicBezTo>
                  <a:pt x="264386" y="720921"/>
                  <a:pt x="246743" y="732871"/>
                  <a:pt x="232229" y="747385"/>
                </a:cubicBezTo>
                <a:cubicBezTo>
                  <a:pt x="222553" y="776414"/>
                  <a:pt x="224837" y="812834"/>
                  <a:pt x="203200" y="834471"/>
                </a:cubicBezTo>
                <a:cubicBezTo>
                  <a:pt x="188686" y="848985"/>
                  <a:pt x="172798" y="862245"/>
                  <a:pt x="159657" y="878014"/>
                </a:cubicBezTo>
                <a:cubicBezTo>
                  <a:pt x="58621" y="999258"/>
                  <a:pt x="214298" y="837888"/>
                  <a:pt x="87086" y="965100"/>
                </a:cubicBezTo>
                <a:cubicBezTo>
                  <a:pt x="50605" y="1074542"/>
                  <a:pt x="104058" y="943885"/>
                  <a:pt x="29029" y="1037671"/>
                </a:cubicBezTo>
                <a:cubicBezTo>
                  <a:pt x="19471" y="1049618"/>
                  <a:pt x="20196" y="1067009"/>
                  <a:pt x="14514" y="1081214"/>
                </a:cubicBezTo>
                <a:cubicBezTo>
                  <a:pt x="10496" y="1091258"/>
                  <a:pt x="4838" y="1100566"/>
                  <a:pt x="0" y="1110242"/>
                </a:cubicBezTo>
              </a:path>
            </a:pathLst>
          </a:custGeom>
          <a:noFill/>
          <a:ln w="15875" algn="ctr">
            <a:solidFill>
              <a:schemeClr val="tx1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1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2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500"/>
                                        <p:tgtEl>
                                          <p:spTgt spid="3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0" grpId="0" animBg="1"/>
      <p:bldP spid="321541" grpId="0" animBg="1"/>
      <p:bldP spid="321542" grpId="0" animBg="1"/>
      <p:bldP spid="321543" grpId="0" animBg="1"/>
      <p:bldP spid="321544" grpId="0" animBg="1"/>
      <p:bldP spid="321545" grpId="0" animBg="1"/>
      <p:bldP spid="321546" grpId="0" animBg="1"/>
      <p:bldP spid="321547" grpId="0"/>
      <p:bldP spid="321548" grpId="0"/>
      <p:bldP spid="321549" grpId="0"/>
      <p:bldP spid="321550" grpId="0"/>
      <p:bldP spid="321551" grpId="0" animBg="1"/>
      <p:bldP spid="321552" grpId="0" animBg="1"/>
      <p:bldP spid="321554" grpId="0"/>
      <p:bldP spid="321557" grpId="0"/>
      <p:bldP spid="321558" grpId="0"/>
      <p:bldP spid="321559" grpId="0" animBg="1"/>
      <p:bldP spid="321560" grpId="0" animBg="1"/>
      <p:bldP spid="321561" grpId="0"/>
      <p:bldP spid="321562" grpId="0" animBg="1"/>
      <p:bldP spid="321563" grpId="0" animBg="1"/>
      <p:bldP spid="26" grpId="0" animBg="1"/>
      <p:bldP spid="26" grpId="1" animBg="1"/>
      <p:bldP spid="2" grpId="0" animBg="1"/>
      <p:bldP spid="3" grpId="0" bldLvl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6DA00D-F65C-4570-944E-0470997BFA3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87450" y="1700213"/>
            <a:ext cx="6821488" cy="1462087"/>
          </a:xfrm>
        </p:spPr>
        <p:txBody>
          <a:bodyPr/>
          <a:lstStyle/>
          <a:p>
            <a:pPr algn="ctr" eaLnBrk="1" hangingPunct="1"/>
            <a:r>
              <a:rPr lang="zh-CN" altLang="en-US" sz="6000" b="1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一、基本概念</a:t>
            </a:r>
            <a:endParaRPr lang="zh-CN" altLang="en-US" sz="6000" b="1" smtClean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寻址方式</a:t>
            </a:r>
            <a:endParaRPr lang="zh-CN" altLang="en-US" smtClean="0"/>
          </a:p>
        </p:txBody>
      </p:sp>
      <p:sp>
        <p:nvSpPr>
          <p:cNvPr id="79874" name="内容占位符 2"/>
          <p:cNvSpPr>
            <a:spLocks noGrp="1"/>
          </p:cNvSpPr>
          <p:nvPr>
            <p:ph idx="1"/>
          </p:nvPr>
        </p:nvSpPr>
        <p:spPr>
          <a:xfrm>
            <a:off x="900113" y="2060575"/>
            <a:ext cx="7704137" cy="4176713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指令直接给出的方式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存放于寄存器中的寻址方式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存放于存储器中的寻址方式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隐含给出方式</a:t>
            </a:r>
            <a:endParaRPr lang="en-US" altLang="zh-CN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默认方式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98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F021F1-6F35-47CF-BA12-C26CB9D8A59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84ADD5-8CE6-4C0E-ABA0-04EDDE89BA4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隐含寻址</a:t>
            </a:r>
            <a:endParaRPr lang="zh-CN" altLang="en-US" smtClean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20888"/>
            <a:ext cx="7848600" cy="32797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指令中隐含了一个或两个操作数的地址，即操作数在默认的地址中。</a:t>
            </a: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例： 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n-lt"/>
              </a:rPr>
              <a:t>MUL  BL</a:t>
            </a:r>
            <a:endParaRPr lang="en-US" altLang="zh-CN" dirty="0" smtClean="0">
              <a:latin typeface="+mn-lt"/>
            </a:endParaRPr>
          </a:p>
          <a:p>
            <a:pPr eaLnBrk="1" hangingPunct="1">
              <a:defRPr/>
            </a:pPr>
            <a:r>
              <a:rPr lang="zh-CN" altLang="en-US" dirty="0" smtClean="0"/>
              <a:t>指令执行：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AL</a:t>
            </a:r>
            <a:r>
              <a:rPr lang="en-US" altLang="zh-CN" dirty="0" smtClean="0">
                <a:latin typeface="+mj-lt"/>
                <a:cs typeface="Arial" panose="020B0604020202020204" pitchFamily="34" charset="0"/>
              </a:rPr>
              <a:t>×</a:t>
            </a:r>
            <a:r>
              <a:rPr lang="en-US" altLang="zh-CN" dirty="0" smtClean="0">
                <a:latin typeface="+mj-lt"/>
              </a:rPr>
              <a:t>BL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101380" name="Line 4"/>
          <p:cNvSpPr>
            <a:spLocks noChangeShapeType="1"/>
          </p:cNvSpPr>
          <p:nvPr/>
        </p:nvSpPr>
        <p:spPr bwMode="auto">
          <a:xfrm>
            <a:off x="3003550" y="5218113"/>
            <a:ext cx="762000" cy="15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1382" name="Text Box 6"/>
          <p:cNvSpPr txBox="1">
            <a:spLocks noChangeArrowheads="1"/>
          </p:cNvSpPr>
          <p:nvPr/>
        </p:nvSpPr>
        <p:spPr bwMode="auto">
          <a:xfrm>
            <a:off x="3868738" y="4987925"/>
            <a:ext cx="8477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AX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 animBg="1"/>
      <p:bldP spid="10138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113B7-3E9B-411C-A226-E41C38A151F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5400" b="1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三、</a:t>
            </a:r>
            <a:r>
              <a:rPr lang="zh-CN" altLang="en-US" sz="4800" b="1" smtClean="0">
                <a:ea typeface="宋体" panose="02010600030101010101" pitchFamily="2" charset="-122"/>
              </a:rPr>
              <a:t>8086</a:t>
            </a:r>
            <a:r>
              <a:rPr lang="zh-CN" altLang="en-US" sz="5400" b="1" smtClean="0">
                <a:latin typeface="华文行楷" panose="02010800040101010101" charset="-122"/>
                <a:ea typeface="华文行楷" panose="02010800040101010101" charset="-122"/>
                <a:cs typeface="华文行楷" panose="02010800040101010101" charset="-122"/>
              </a:rPr>
              <a:t>指令系统</a:t>
            </a:r>
            <a:endParaRPr lang="zh-CN" altLang="en-US" sz="5400" b="1" smtClean="0">
              <a:latin typeface="华文行楷" panose="02010800040101010101" charset="-122"/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6CA85B-ACC8-4EB8-9B74-F7487E4D3CA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掌握：</a:t>
            </a:r>
            <a:endParaRPr lang="zh-CN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061200" cy="4114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指令码的含义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指令对操作数的要求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指令的对标志位的影响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指令的功能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48D482-9A05-43E7-BAAB-FEFD0CE2472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400" smtClean="0">
                <a:latin typeface="Tahoma" panose="020B0604030504040204" pitchFamily="34" charset="0"/>
              </a:rPr>
              <a:t>8086</a:t>
            </a:r>
            <a:r>
              <a:rPr lang="zh-CN" altLang="en-US" smtClean="0">
                <a:latin typeface="隶书" panose="02010509060101010101" charset="-122"/>
              </a:rPr>
              <a:t>指令系统</a:t>
            </a:r>
            <a:endParaRPr lang="zh-CN" altLang="en-US" smtClean="0">
              <a:latin typeface="隶书" panose="02010509060101010101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038600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u="sng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从功能上包括六大类：</a:t>
            </a:r>
            <a:endParaRPr lang="zh-CN" altLang="en-US" smtClean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819400" y="2743200"/>
            <a:ext cx="4267200" cy="3406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3.3.1 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数据传送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3.3.2 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算术运算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3.3.3 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逻辑运算和移位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3.3.4 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串操作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3.3.5 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程序控制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3.3.6 </a:t>
            </a: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处理器控制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7045" name="AutoShape 5"/>
          <p:cNvSpPr/>
          <p:nvPr/>
        </p:nvSpPr>
        <p:spPr bwMode="auto">
          <a:xfrm>
            <a:off x="2484438" y="3043238"/>
            <a:ext cx="257175" cy="2762250"/>
          </a:xfrm>
          <a:prstGeom prst="leftBrace">
            <a:avLst>
              <a:gd name="adj1" fmla="val 8950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DB3BDF-D7D2-4EF7-8EC4-1653C57A32B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90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677025" cy="1462088"/>
          </a:xfrm>
        </p:spPr>
        <p:txBody>
          <a:bodyPr/>
          <a:lstStyle/>
          <a:p>
            <a:pPr algn="ctr" eaLnBrk="1" hangingPunct="1"/>
            <a:r>
              <a:rPr lang="zh-CN" altLang="en-US" sz="5400" b="1" smtClean="0">
                <a:ea typeface="华文行楷" panose="02010800040101010101" charset="-122"/>
                <a:cs typeface="华文行楷" panose="02010800040101010101" charset="-122"/>
              </a:rPr>
              <a:t>一、数据传送指令</a:t>
            </a:r>
            <a:endParaRPr lang="zh-CN" altLang="en-US" sz="5400" b="1" smtClean="0">
              <a:ea typeface="华文行楷" panose="02010800040101010101" charset="-122"/>
              <a:cs typeface="华文行楷" panose="02010800040101010101" charset="-122"/>
            </a:endParaRPr>
          </a:p>
        </p:txBody>
      </p:sp>
      <p:sp>
        <p:nvSpPr>
          <p:cNvPr id="8909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03350" y="3429000"/>
            <a:ext cx="6400800" cy="2735263"/>
          </a:xfrm>
        </p:spPr>
        <p:txBody>
          <a:bodyPr/>
          <a:lstStyle/>
          <a:p>
            <a:pPr marL="2151380" indent="-361950" algn="l" eaLnBrk="1" hangingPunct="1">
              <a:spcBef>
                <a:spcPct val="15000"/>
              </a:spcBef>
              <a:buFont typeface="Wingdings" panose="05000000000000000000" pitchFamily="2" charset="2"/>
              <a:buChar char="n"/>
            </a:pPr>
            <a:r>
              <a:rPr lang="zh-CN" altLang="en-US" sz="2800" b="1" smtClean="0"/>
              <a:t>通用数据传送</a:t>
            </a:r>
            <a:endParaRPr lang="zh-CN" altLang="en-US" sz="2800" b="1" smtClean="0"/>
          </a:p>
          <a:p>
            <a:pPr marL="2151380" indent="-361950" algn="l" eaLnBrk="1" hangingPunct="1">
              <a:spcBef>
                <a:spcPct val="15000"/>
              </a:spcBef>
              <a:buFont typeface="Wingdings" panose="05000000000000000000" pitchFamily="2" charset="2"/>
              <a:buChar char="n"/>
            </a:pPr>
            <a:r>
              <a:rPr lang="zh-CN" altLang="en-US" sz="2800" b="1" smtClean="0"/>
              <a:t>输入输出</a:t>
            </a:r>
            <a:endParaRPr lang="zh-CN" altLang="en-US" sz="2800" b="1" smtClean="0"/>
          </a:p>
          <a:p>
            <a:pPr marL="2151380" indent="-361950" algn="l" eaLnBrk="1" hangingPunct="1">
              <a:spcBef>
                <a:spcPct val="15000"/>
              </a:spcBef>
              <a:buFont typeface="Wingdings" panose="05000000000000000000" pitchFamily="2" charset="2"/>
              <a:buChar char="n"/>
            </a:pPr>
            <a:r>
              <a:rPr lang="zh-CN" altLang="en-US" sz="2800" b="1" smtClean="0"/>
              <a:t>地址传送</a:t>
            </a:r>
            <a:endParaRPr lang="zh-CN" altLang="en-US" sz="2800" b="1" smtClean="0"/>
          </a:p>
          <a:p>
            <a:pPr marL="2151380" indent="-361950" algn="l" eaLnBrk="1" hangingPunct="1">
              <a:spcBef>
                <a:spcPct val="15000"/>
              </a:spcBef>
              <a:buFont typeface="Wingdings" panose="05000000000000000000" pitchFamily="2" charset="2"/>
              <a:buChar char="n"/>
            </a:pPr>
            <a:r>
              <a:rPr lang="zh-CN" altLang="en-US" sz="2800" b="1" smtClean="0"/>
              <a:t>标志位操作</a:t>
            </a:r>
            <a:endParaRPr lang="zh-CN" altLang="en-US" sz="2800" b="1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736D98-B06F-4DAE-AF44-46AAF0131D9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1. </a:t>
            </a:r>
            <a:r>
              <a:rPr lang="zh-CN" altLang="en-US" dirty="0" smtClean="0">
                <a:cs typeface="+mj-cs"/>
              </a:rPr>
              <a:t>通用数据传送</a:t>
            </a:r>
            <a:endParaRPr lang="zh-CN" altLang="en-US" dirty="0" smtClean="0">
              <a:cs typeface="+mj-cs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133600"/>
            <a:ext cx="5040313" cy="3167063"/>
          </a:xfrm>
        </p:spPr>
        <p:txBody>
          <a:bodyPr/>
          <a:lstStyle/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一般数据传送指令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堆栈操作指令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交换指令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查表转换指令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字位扩展指令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900113" y="5661025"/>
            <a:ext cx="6553200" cy="585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None/>
            </a:pPr>
            <a:r>
              <a:rPr kumimoji="1"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该类指令的执行对标志位不产生影响</a:t>
            </a:r>
            <a:r>
              <a:rPr kumimoji="1" lang="zh-CN" altLang="en-US" sz="3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kumimoji="1"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EA92FB-9670-4903-8888-C14258A75E9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ea typeface="+mn-ea"/>
                <a:cs typeface="+mj-cs"/>
              </a:rPr>
              <a:t>1</a:t>
            </a:r>
            <a:r>
              <a:rPr lang="zh-CN" altLang="en-US" dirty="0" smtClean="0">
                <a:ea typeface="+mn-ea"/>
                <a:cs typeface="+mj-cs"/>
              </a:rPr>
              <a:t>）</a:t>
            </a:r>
            <a:r>
              <a:rPr lang="zh-CN" altLang="en-US" dirty="0" smtClean="0">
                <a:latin typeface="+mj-ea"/>
                <a:cs typeface="+mj-cs"/>
              </a:rPr>
              <a:t>一般数据传送指令</a:t>
            </a:r>
            <a:endParaRPr lang="en-US" altLang="zh-CN" dirty="0" smtClean="0">
              <a:latin typeface="+mj-ea"/>
              <a:cs typeface="+mj-c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89138"/>
            <a:ext cx="5334000" cy="4217987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defRPr/>
            </a:pPr>
            <a:r>
              <a:rPr lang="zh-CN" altLang="en-US" dirty="0" smtClean="0"/>
              <a:t>一般数据传送指令 </a:t>
            </a:r>
            <a:r>
              <a:rPr lang="en-US" altLang="zh-CN" dirty="0" smtClean="0"/>
              <a:t>MOV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  <a:defRPr/>
            </a:pPr>
            <a:r>
              <a:rPr lang="zh-CN" altLang="en-US" dirty="0" smtClean="0"/>
              <a:t>格式：</a:t>
            </a:r>
            <a:endParaRPr lang="zh-CN" altLang="en-US" dirty="0" smtClean="0"/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defRPr/>
            </a:pPr>
            <a:r>
              <a:rPr lang="en-US" altLang="zh-CN" dirty="0" smtClean="0"/>
              <a:t>MOV  </a:t>
            </a:r>
            <a:r>
              <a:rPr lang="en-US" altLang="zh-CN" dirty="0" err="1" smtClean="0"/>
              <a:t>dest，src</a:t>
            </a:r>
            <a:endParaRPr lang="en-US" altLang="zh-CN" dirty="0" smtClean="0"/>
          </a:p>
          <a:p>
            <a:pPr eaLnBrk="1" hangingPunct="1">
              <a:spcAft>
                <a:spcPct val="20000"/>
              </a:spcAft>
              <a:defRPr/>
            </a:pPr>
            <a:r>
              <a:rPr lang="zh-CN" altLang="en-US" dirty="0" smtClean="0"/>
              <a:t>操作：</a:t>
            </a:r>
            <a:endParaRPr lang="zh-CN" altLang="en-US" dirty="0" smtClean="0"/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defRPr/>
            </a:pPr>
            <a:r>
              <a:rPr lang="en-US" altLang="zh-CN" dirty="0" err="1" smtClean="0">
                <a:latin typeface="+mj-lt"/>
              </a:rPr>
              <a:t>src</a:t>
            </a:r>
            <a:endParaRPr lang="en-US" altLang="zh-CN" dirty="0" smtClean="0">
              <a:latin typeface="+mj-lt"/>
            </a:endParaRPr>
          </a:p>
          <a:p>
            <a:pPr eaLnBrk="1" hangingPunct="1">
              <a:spcAft>
                <a:spcPct val="20000"/>
              </a:spcAft>
              <a:defRPr/>
            </a:pPr>
            <a:r>
              <a:rPr lang="zh-CN" altLang="en-US" dirty="0" smtClean="0"/>
              <a:t>例：</a:t>
            </a:r>
            <a:endParaRPr lang="zh-CN" altLang="en-US" dirty="0" smtClean="0"/>
          </a:p>
          <a:p>
            <a:pPr lvl="1" eaLnBrk="1" hangingPunct="1">
              <a:spcBef>
                <a:spcPct val="0"/>
              </a:spcBef>
              <a:spcAft>
                <a:spcPct val="20000"/>
              </a:spcAft>
              <a:defRPr/>
            </a:pPr>
            <a:r>
              <a:rPr lang="zh-CN" altLang="en-US" dirty="0" smtClean="0"/>
              <a:t> </a:t>
            </a:r>
            <a:r>
              <a:rPr lang="en-US" altLang="zh-CN" dirty="0" smtClean="0"/>
              <a:t>MOV  AL，BL</a:t>
            </a:r>
            <a:endParaRPr lang="zh-CN" altLang="en-US" dirty="0" smtClean="0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751138" y="4768850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290888" y="4465638"/>
            <a:ext cx="17399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/>
              <a:t> </a:t>
            </a:r>
            <a:r>
              <a:rPr lang="en-US" altLang="zh-CN" sz="2400" b="1"/>
              <a:t>dest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  <p:bldP spid="106500" grpId="0" animBg="1"/>
      <p:bldP spid="10650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5537" name="Object 3"/>
          <p:cNvGraphicFramePr/>
          <p:nvPr/>
        </p:nvGraphicFramePr>
        <p:xfrm>
          <a:off x="1332230" y="1832610"/>
          <a:ext cx="6480175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11680" imgH="2156460" progId="Visio.Drawing.4">
                  <p:embed/>
                </p:oleObj>
              </mc:Choice>
              <mc:Fallback>
                <p:oleObj name="" r:id="rId1" imgW="2011680" imgH="2156460" progId="Visio.Drawing.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2230" y="1832610"/>
                        <a:ext cx="6480175" cy="38242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923415" y="807720"/>
            <a:ext cx="4305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MOV</a:t>
            </a:r>
            <a:r>
              <a:rPr lang="zh-CN" altLang="zh-CN" sz="2800"/>
              <a:t>指令示意图</a:t>
            </a:r>
            <a:endParaRPr lang="zh-CN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21CA77-9271-4696-A3EA-D3240202B36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01675"/>
            <a:ext cx="7793037" cy="974725"/>
          </a:xfrm>
        </p:spPr>
        <p:txBody>
          <a:bodyPr/>
          <a:lstStyle/>
          <a:p>
            <a:pPr eaLnBrk="1" hangingPunct="1"/>
            <a:r>
              <a:rPr lang="zh-CN" altLang="en-US" smtClean="0"/>
              <a:t>一般数据传送指令</a:t>
            </a:r>
            <a:endParaRPr lang="zh-CN" altLang="en-US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1976438"/>
            <a:ext cx="7772400" cy="4116387"/>
          </a:xfrm>
        </p:spPr>
        <p:txBody>
          <a:bodyPr/>
          <a:lstStyle/>
          <a:p>
            <a:pPr marL="262255" indent="-262255" eaLnBrk="1" hangingPunct="1">
              <a:spcAft>
                <a:spcPct val="15000"/>
              </a:spcAft>
            </a:pPr>
            <a:r>
              <a:rPr lang="zh-CN" altLang="en-US" dirty="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注意点：</a:t>
            </a:r>
            <a:endParaRPr lang="zh-CN" altLang="en-US" dirty="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字长</a:t>
            </a:r>
            <a:r>
              <a:rPr lang="zh-CN" altLang="en-GB" dirty="0">
                <a:latin typeface="Times New Roman" panose="02020603050405020304" pitchFamily="18" charset="0"/>
              </a:rPr>
              <a:t>必须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相同</a:t>
            </a:r>
            <a:r>
              <a:rPr lang="zh-CN" altLang="en-US" dirty="0"/>
              <a:t>；</a:t>
            </a:r>
            <a:endParaRPr lang="zh-CN" altLang="en-US" dirty="0"/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不允许</a:t>
            </a:r>
            <a:r>
              <a:rPr lang="zh-CN" altLang="en-GB" dirty="0">
                <a:latin typeface="Times New Roman" panose="02020603050405020304" pitchFamily="18" charset="0"/>
              </a:rPr>
              <a:t>同时为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存储器操作数</a:t>
            </a:r>
            <a:r>
              <a:rPr lang="zh-CN" altLang="en-GB" dirty="0">
                <a:latin typeface="Times New Roman" panose="02020603050405020304" pitchFamily="18" charset="0"/>
              </a:rPr>
              <a:t>；</a:t>
            </a:r>
            <a:endParaRPr lang="zh-CN" altLang="en-GB" dirty="0">
              <a:latin typeface="Times New Roman" panose="02020603050405020304" pitchFamily="18" charset="0"/>
            </a:endParaRP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在源操作数是立即数时，目标操作数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不能</a:t>
            </a:r>
            <a:r>
              <a:rPr lang="zh-CN" altLang="en-GB" dirty="0">
                <a:latin typeface="Times New Roman" panose="02020603050405020304" pitchFamily="18" charset="0"/>
              </a:rPr>
              <a:t>是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段寄存器</a:t>
            </a:r>
            <a:r>
              <a:rPr lang="zh-CN" altLang="en-GB" dirty="0">
                <a:latin typeface="Times New Roman" panose="02020603050405020304" pitchFamily="18" charset="0"/>
              </a:rPr>
              <a:t>；</a:t>
            </a:r>
            <a:endParaRPr lang="zh-CN" altLang="en-GB" dirty="0">
              <a:latin typeface="Times New Roman" panose="02020603050405020304" pitchFamily="18" charset="0"/>
            </a:endParaRP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GB" dirty="0">
                <a:latin typeface="Times New Roman" panose="02020603050405020304" pitchFamily="18" charset="0"/>
              </a:rPr>
              <a:t>两操作数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不允许</a:t>
            </a:r>
            <a:r>
              <a:rPr lang="zh-CN" altLang="en-GB" dirty="0">
                <a:latin typeface="Times New Roman" panose="02020603050405020304" pitchFamily="18" charset="0"/>
              </a:rPr>
              <a:t>同时为</a:t>
            </a:r>
            <a:r>
              <a:rPr lang="zh-CN" altLang="en-GB" dirty="0">
                <a:solidFill>
                  <a:srgbClr val="FF0000"/>
                </a:solidFill>
                <a:latin typeface="Times New Roman" panose="02020603050405020304" pitchFamily="18" charset="0"/>
              </a:rPr>
              <a:t>段寄存器</a:t>
            </a:r>
            <a:r>
              <a:rPr lang="zh-CN" altLang="en-GB" dirty="0">
                <a:latin typeface="Times New Roman" panose="02020603050405020304" pitchFamily="18" charset="0"/>
              </a:rPr>
              <a:t>；</a:t>
            </a:r>
            <a:endParaRPr lang="zh-CN" altLang="en-GB" dirty="0">
              <a:latin typeface="Times New Roman" panose="02020603050405020304" pitchFamily="18" charset="0"/>
            </a:endParaRPr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dirty="0"/>
              <a:t>IP</a:t>
            </a:r>
            <a:r>
              <a:rPr lang="zh-CN" altLang="en-US" dirty="0"/>
              <a:t>和</a:t>
            </a:r>
            <a:r>
              <a:rPr lang="en-US" altLang="zh-CN" dirty="0"/>
              <a:t>CS</a:t>
            </a:r>
            <a:r>
              <a:rPr lang="zh-CN" altLang="en-US" dirty="0"/>
              <a:t>不作为目标操作数</a:t>
            </a:r>
            <a:endParaRPr lang="en-US" altLang="zh-CN" dirty="0"/>
          </a:p>
          <a:p>
            <a:pPr marL="688975" lvl="1" indent="-247650"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zh-CN" dirty="0"/>
              <a:t>FLAGS</a:t>
            </a:r>
            <a:r>
              <a:rPr lang="zh-CN" altLang="en-US" dirty="0"/>
              <a:t>一般也不作为操作数在指令中出现。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560C73-A6C7-4E1B-A351-E5D168F32DF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隶书" panose="02010509060101010101" charset="-122"/>
              </a:rPr>
              <a:t>了解</a:t>
            </a:r>
            <a:r>
              <a:rPr lang="en-US" altLang="zh-CN" smtClean="0">
                <a:latin typeface="隶书" panose="02010509060101010101" charset="-122"/>
              </a:rPr>
              <a:t>:</a:t>
            </a:r>
            <a:endParaRPr lang="en-US" altLang="zh-CN" smtClean="0">
              <a:latin typeface="隶书" panose="02010509060101010101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25650"/>
            <a:ext cx="7350125" cy="38512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指令及指令系统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指令的格式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指令中的操作数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指令字长与机器字长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6B4EC-2BD2-4805-98BA-C55649F5D56B}" type="slidenum">
              <a:rPr lang="zh-CN" altLang="en-US" smtClean="0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097945" y="99679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以下那条语句的执行速度最快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 AX,3102H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 SI,AX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 AX,[1200H]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1828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MOV AX,DATA[BX]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 bwMode="auto">
          <a:xfrm>
            <a:off x="11144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 bwMode="auto">
          <a:xfrm>
            <a:off x="1114425" y="3707606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/>
          <p:cNvSpPr>
            <a:spLocks noChangeAspect="1"/>
          </p:cNvSpPr>
          <p:nvPr>
            <p:custDataLst>
              <p:tags r:id="rId8"/>
            </p:custDataLst>
          </p:nvPr>
        </p:nvSpPr>
        <p:spPr bwMode="auto">
          <a:xfrm>
            <a:off x="1114425" y="456485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9"/>
            </p:custDataLst>
          </p:nvPr>
        </p:nvSpPr>
        <p:spPr bwMode="auto">
          <a:xfrm>
            <a:off x="1114425" y="5422106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0"/>
            </p:custDataLst>
          </p:nvPr>
        </p:nvSpPr>
        <p:spPr bwMode="auto"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ctr" anchorCtr="1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kumimoji="0" lang="zh-CN" altLang="en-US" sz="1600" b="0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3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2225" cap="flat" cmpd="sng" algn="ctr">
              <a:noFill/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rgbClr val="FF6600"/>
                  </a:solidFill>
                  <a:prstDash val="solid"/>
                  <a:round/>
                  <a:headEnd type="none" w="med" len="med"/>
                  <a:tailEnd type="triangle" w="lg" len="lg"/>
                </a14:hiddenLine>
              </a:ext>
            </a:extLst>
          </p:spPr>
          <p:txBody>
            <a:bodyPr vert="horz" wrap="square" lIns="92075" tIns="46038" rIns="92075" bIns="46038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5" name="图片 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  <p:transition spd="med">
    <p:blinds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3E50043-7EF7-4FD8-B262-EFE52B26A1EA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一般数据传送指令的例子</a:t>
            </a:r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388350" cy="4403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3, </a:t>
            </a:r>
            <a:r>
              <a:rPr lang="en-US" altLang="zh-CN" sz="2000" dirty="0" smtClean="0"/>
              <a:t>SI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CH, 1234H </a:t>
            </a:r>
            <a:r>
              <a:rPr lang="en-US" altLang="zh-CN" sz="2000" dirty="0" smtClean="0"/>
              <a:t> 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[BX], 33H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AX, </a:t>
            </a:r>
            <a:r>
              <a:rPr lang="en-US" altLang="zh-CN" sz="2000" dirty="0" smtClean="0"/>
              <a:t>CL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AL, [BX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X, [100H]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[100H], [DI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DS, </a:t>
            </a:r>
            <a:r>
              <a:rPr lang="en-US" altLang="zh-CN" sz="2000" dirty="0" smtClean="0"/>
              <a:t>1000H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CS, </a:t>
            </a:r>
            <a:r>
              <a:rPr lang="en-US" altLang="zh-CN" sz="2000" dirty="0" smtClean="0"/>
              <a:t>AX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[AX], </a:t>
            </a:r>
            <a:r>
              <a:rPr lang="en-US" altLang="zh-CN" sz="2000" dirty="0" smtClean="0"/>
              <a:t>BX</a:t>
            </a:r>
            <a:endParaRPr lang="zh-CN" altLang="en-US" sz="2400" dirty="0" smtClean="0"/>
          </a:p>
          <a:p>
            <a:pPr marL="0" indent="0" eaLnBrk="1" hangingPunct="1"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  <p:graphicFrame>
        <p:nvGraphicFramePr>
          <p:cNvPr id="52229" name="Object 4"/>
          <p:cNvGraphicFramePr>
            <a:graphicFrameLocks noChangeAspect="1"/>
          </p:cNvGraphicFramePr>
          <p:nvPr/>
        </p:nvGraphicFramePr>
        <p:xfrm>
          <a:off x="7239000" y="304800"/>
          <a:ext cx="14303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剪辑" r:id="rId1" imgW="4603115" imgH="3651885" progId="MS_ClipArt_Gallery.2">
                  <p:embed/>
                </p:oleObj>
              </mc:Choice>
              <mc:Fallback>
                <p:oleObj name="剪辑" r:id="rId1" imgW="4603115" imgH="3651885" progId="MS_ClipArt_Gallery.2">
                  <p:embed/>
                  <p:pic>
                    <p:nvPicPr>
                      <p:cNvPr id="0" name="图片 26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14303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D373230D-9F02-4EFC-8063-69DA1C0C9F95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一般数据传送指令的例子</a:t>
            </a:r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388350" cy="4403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3, SI </a:t>
            </a:r>
            <a:r>
              <a:rPr lang="en-US" altLang="zh-CN" sz="2000" dirty="0" smtClean="0"/>
              <a:t>  8086</a:t>
            </a:r>
            <a:r>
              <a:rPr lang="zh-CN" altLang="en-US" sz="2000" dirty="0"/>
              <a:t>的指令格式是先写目标操作数，然后是源</a:t>
            </a:r>
            <a:r>
              <a:rPr lang="zh-CN" altLang="en-US" sz="2000" dirty="0" smtClean="0"/>
              <a:t>操作数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CH, 1234H </a:t>
            </a:r>
            <a:r>
              <a:rPr lang="en-US" altLang="zh-CN" sz="2000" dirty="0" smtClean="0"/>
              <a:t>  CH</a:t>
            </a:r>
            <a:r>
              <a:rPr lang="zh-CN" altLang="en-US" sz="2000" dirty="0" smtClean="0"/>
              <a:t>是</a:t>
            </a:r>
            <a:r>
              <a:rPr lang="en-US" altLang="zh-CN" sz="2000" dirty="0"/>
              <a:t>8</a:t>
            </a:r>
            <a:r>
              <a:rPr lang="zh-CN" altLang="en-US" sz="2000" dirty="0"/>
              <a:t>位的，不可以传送</a:t>
            </a:r>
            <a:r>
              <a:rPr lang="en-US" altLang="zh-CN" sz="2000" dirty="0"/>
              <a:t>16</a:t>
            </a:r>
            <a:r>
              <a:rPr lang="zh-CN" altLang="en-US" sz="2000" dirty="0"/>
              <a:t>位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MOV [BX], </a:t>
            </a:r>
            <a:r>
              <a:rPr lang="en-US" altLang="zh-CN" sz="2000" dirty="0" smtClean="0">
                <a:solidFill>
                  <a:srgbClr val="FF0000"/>
                </a:solidFill>
              </a:rPr>
              <a:t>33H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AX, CL 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MOV </a:t>
            </a:r>
            <a:r>
              <a:rPr lang="en-US" altLang="zh-CN" sz="2000" dirty="0">
                <a:solidFill>
                  <a:srgbClr val="FF0000"/>
                </a:solidFill>
              </a:rPr>
              <a:t>AL, [BX]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X, [100H]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[100H], [DI</a:t>
            </a:r>
            <a:r>
              <a:rPr lang="en-US" altLang="zh-CN" sz="2000" dirty="0" smtClean="0"/>
              <a:t>]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DS, </a:t>
            </a:r>
            <a:r>
              <a:rPr lang="en-US" altLang="zh-CN" sz="2000" dirty="0" smtClean="0"/>
              <a:t>1000H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CS, </a:t>
            </a:r>
            <a:r>
              <a:rPr lang="en-US" altLang="zh-CN" sz="2000" dirty="0" smtClean="0"/>
              <a:t>AX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[AX], </a:t>
            </a:r>
            <a:r>
              <a:rPr lang="en-US" altLang="zh-CN" sz="2000" dirty="0" smtClean="0"/>
              <a:t>BX</a:t>
            </a:r>
            <a:endParaRPr lang="zh-CN" altLang="en-US" sz="2000" dirty="0" smtClean="0"/>
          </a:p>
          <a:p>
            <a:pPr eaLnBrk="1" hangingPunct="1">
              <a:defRPr/>
            </a:pPr>
            <a:endParaRPr lang="zh-CN" altLang="en-US" sz="2400" dirty="0" smtClean="0"/>
          </a:p>
          <a:p>
            <a:pPr marL="0" indent="0" eaLnBrk="1" hangingPunct="1"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  <p:graphicFrame>
        <p:nvGraphicFramePr>
          <p:cNvPr id="53253" name="Object 4"/>
          <p:cNvGraphicFramePr>
            <a:graphicFrameLocks noChangeAspect="1"/>
          </p:cNvGraphicFramePr>
          <p:nvPr/>
        </p:nvGraphicFramePr>
        <p:xfrm>
          <a:off x="7239000" y="304800"/>
          <a:ext cx="14303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剪辑" r:id="rId1" imgW="4603115" imgH="3651885" progId="MS_ClipArt_Gallery.2">
                  <p:embed/>
                </p:oleObj>
              </mc:Choice>
              <mc:Fallback>
                <p:oleObj name="剪辑" r:id="rId1" imgW="4603115" imgH="3651885" progId="MS_ClipArt_Gallery.2">
                  <p:embed/>
                  <p:pic>
                    <p:nvPicPr>
                      <p:cNvPr id="0" name="图片 276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14303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BC93B48-B602-4061-A49A-529DB89FFD07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一般数据传送指令的例子</a:t>
            </a:r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388350" cy="4403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3, SI </a:t>
            </a:r>
            <a:r>
              <a:rPr lang="en-US" altLang="zh-CN" sz="2000" dirty="0" smtClean="0"/>
              <a:t>  8086</a:t>
            </a:r>
            <a:r>
              <a:rPr lang="zh-CN" altLang="en-US" sz="2000" dirty="0"/>
              <a:t>的指令格式是先写目标操作数，然后是源</a:t>
            </a:r>
            <a:r>
              <a:rPr lang="zh-CN" altLang="en-US" sz="2000" dirty="0" smtClean="0"/>
              <a:t>操作数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CH, 1234H </a:t>
            </a:r>
            <a:r>
              <a:rPr lang="en-US" altLang="zh-CN" sz="2000" dirty="0" smtClean="0"/>
              <a:t>  CH</a:t>
            </a:r>
            <a:r>
              <a:rPr lang="zh-CN" altLang="en-US" sz="2000" dirty="0" smtClean="0"/>
              <a:t>是</a:t>
            </a:r>
            <a:r>
              <a:rPr lang="en-US" altLang="zh-CN" sz="2000" dirty="0"/>
              <a:t>8</a:t>
            </a:r>
            <a:r>
              <a:rPr lang="zh-CN" altLang="en-US" sz="2000" dirty="0"/>
              <a:t>位的，不可以传送</a:t>
            </a:r>
            <a:r>
              <a:rPr lang="en-US" altLang="zh-CN" sz="2000" dirty="0"/>
              <a:t>16</a:t>
            </a:r>
            <a:r>
              <a:rPr lang="zh-CN" altLang="en-US" sz="2000" dirty="0"/>
              <a:t>位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MOV [BX], </a:t>
            </a:r>
            <a:r>
              <a:rPr lang="en-US" altLang="zh-CN" sz="2000" dirty="0" smtClean="0">
                <a:solidFill>
                  <a:srgbClr val="FF0000"/>
                </a:solidFill>
              </a:rPr>
              <a:t>33H  </a:t>
            </a:r>
            <a:r>
              <a:rPr lang="en-US" altLang="zh-CN" sz="2000" dirty="0" smtClean="0"/>
              <a:t>BX</a:t>
            </a:r>
            <a:r>
              <a:rPr lang="zh-CN" altLang="en-US" sz="2000" dirty="0"/>
              <a:t>是可以做寄存器相对寻址的，但</a:t>
            </a:r>
            <a:r>
              <a:rPr lang="zh-CN" altLang="en-US" sz="2000" dirty="0" smtClean="0"/>
              <a:t>是内存单元需要强制</a:t>
            </a:r>
            <a:r>
              <a:rPr lang="en-US" altLang="zh-CN" sz="2000" dirty="0" smtClean="0"/>
              <a:t>/</a:t>
            </a:r>
            <a:r>
              <a:rPr lang="zh-CN" altLang="en-US" sz="2000" dirty="0"/>
              <a:t>指定</a:t>
            </a:r>
            <a:r>
              <a:rPr lang="zh-CN" altLang="en-US" sz="2000" dirty="0" smtClean="0"/>
              <a:t>转换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AX, </a:t>
            </a:r>
            <a:r>
              <a:rPr lang="en-US" altLang="zh-CN" sz="2000" dirty="0" smtClean="0"/>
              <a:t>CL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MOV AL, [BX]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X, [100H] 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[100H], [DI]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DS, 1000H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CS, AX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[AX], BX</a:t>
            </a:r>
            <a:endParaRPr lang="zh-CN" altLang="en-US" sz="2000" dirty="0"/>
          </a:p>
          <a:p>
            <a:pPr eaLnBrk="1" hangingPunct="1">
              <a:defRPr/>
            </a:pPr>
            <a:endParaRPr lang="zh-CN" altLang="en-US" sz="2400" dirty="0" smtClean="0"/>
          </a:p>
          <a:p>
            <a:pPr marL="0" indent="0" eaLnBrk="1" hangingPunct="1"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  <p:graphicFrame>
        <p:nvGraphicFramePr>
          <p:cNvPr id="55301" name="Object 4"/>
          <p:cNvGraphicFramePr>
            <a:graphicFrameLocks noChangeAspect="1"/>
          </p:cNvGraphicFramePr>
          <p:nvPr/>
        </p:nvGraphicFramePr>
        <p:xfrm>
          <a:off x="7239000" y="304800"/>
          <a:ext cx="14303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剪辑" r:id="rId1" imgW="4603115" imgH="3651885" progId="MS_ClipArt_Gallery.2">
                  <p:embed/>
                </p:oleObj>
              </mc:Choice>
              <mc:Fallback>
                <p:oleObj name="剪辑" r:id="rId1" imgW="4603115" imgH="3651885" progId="MS_ClipArt_Gallery.2">
                  <p:embed/>
                  <p:pic>
                    <p:nvPicPr>
                      <p:cNvPr id="0" name="图片 28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14303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99B1DC2-7BDB-4EF5-A3ED-A04C37E786CE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一般数据传送指令的例子</a:t>
            </a:r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388350" cy="4403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3, SI </a:t>
            </a:r>
            <a:r>
              <a:rPr lang="en-US" altLang="zh-CN" sz="2000" dirty="0" smtClean="0"/>
              <a:t>  8086</a:t>
            </a:r>
            <a:r>
              <a:rPr lang="zh-CN" altLang="en-US" sz="2000" dirty="0"/>
              <a:t>的指令格式是先写目标操作数，然后是源</a:t>
            </a:r>
            <a:r>
              <a:rPr lang="zh-CN" altLang="en-US" sz="2000" dirty="0" smtClean="0"/>
              <a:t>操作数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CH, 1234H </a:t>
            </a:r>
            <a:r>
              <a:rPr lang="en-US" altLang="zh-CN" sz="2000" dirty="0" smtClean="0"/>
              <a:t>  CH</a:t>
            </a:r>
            <a:r>
              <a:rPr lang="zh-CN" altLang="en-US" sz="2000" dirty="0" smtClean="0"/>
              <a:t>是</a:t>
            </a:r>
            <a:r>
              <a:rPr lang="en-US" altLang="zh-CN" sz="2000" dirty="0"/>
              <a:t>8</a:t>
            </a:r>
            <a:r>
              <a:rPr lang="zh-CN" altLang="en-US" sz="2000" dirty="0"/>
              <a:t>位的，不可以传送</a:t>
            </a:r>
            <a:r>
              <a:rPr lang="en-US" altLang="zh-CN" sz="2000" dirty="0"/>
              <a:t>16</a:t>
            </a:r>
            <a:r>
              <a:rPr lang="zh-CN" altLang="en-US" sz="2000" dirty="0"/>
              <a:t>位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MOV [BX], </a:t>
            </a:r>
            <a:r>
              <a:rPr lang="en-US" altLang="zh-CN" sz="2000" dirty="0" smtClean="0">
                <a:solidFill>
                  <a:srgbClr val="FF0000"/>
                </a:solidFill>
              </a:rPr>
              <a:t>33H  </a:t>
            </a:r>
            <a:r>
              <a:rPr lang="en-US" altLang="zh-CN" sz="2000" dirty="0" smtClean="0"/>
              <a:t>BX</a:t>
            </a:r>
            <a:r>
              <a:rPr lang="zh-CN" altLang="en-US" sz="2000" dirty="0"/>
              <a:t>是可以做寄存器相对寻址的，但</a:t>
            </a:r>
            <a:r>
              <a:rPr lang="zh-CN" altLang="en-US" sz="2000" dirty="0" smtClean="0"/>
              <a:t>是内存单元需要强制</a:t>
            </a:r>
            <a:r>
              <a:rPr lang="en-US" altLang="zh-CN" sz="2000" dirty="0" smtClean="0"/>
              <a:t>/</a:t>
            </a:r>
            <a:r>
              <a:rPr lang="zh-CN" altLang="en-US" sz="2000" dirty="0"/>
              <a:t>指定</a:t>
            </a:r>
            <a:r>
              <a:rPr lang="zh-CN" altLang="en-US" sz="2000" dirty="0" smtClean="0"/>
              <a:t>转换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AX, CL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目标</a:t>
            </a:r>
            <a:r>
              <a:rPr lang="zh-CN" altLang="en-US" sz="2000" dirty="0"/>
              <a:t>和源的位数不符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MOV </a:t>
            </a:r>
            <a:r>
              <a:rPr lang="en-US" altLang="zh-CN" sz="2000" dirty="0">
                <a:solidFill>
                  <a:srgbClr val="FF0000"/>
                </a:solidFill>
              </a:rPr>
              <a:t>AL, </a:t>
            </a:r>
            <a:r>
              <a:rPr lang="en-US" altLang="zh-CN" sz="2000" dirty="0" smtClean="0">
                <a:sym typeface="+mn-ea"/>
              </a:rPr>
              <a:t>byte</a:t>
            </a:r>
            <a:r>
              <a:rPr lang="en-US" altLang="zh-CN" sz="2000" dirty="0" smtClean="0">
                <a:sym typeface="+mn-ea"/>
              </a:rPr>
              <a:t>  PTR</a:t>
            </a:r>
            <a:r>
              <a:rPr lang="en-US" altLang="zh-CN" sz="2000" dirty="0">
                <a:solidFill>
                  <a:srgbClr val="FF0000"/>
                </a:solidFill>
              </a:rPr>
              <a:t>[BX] </a:t>
            </a: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</a:rPr>
              <a:t>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X, [100H] 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[100H], [DI]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DS, 1000H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CS, AX</a:t>
            </a:r>
            <a:endParaRPr lang="en-US" altLang="zh-CN" sz="2000" dirty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/>
              <a:t>MOV [AX], BX</a:t>
            </a:r>
            <a:endParaRPr lang="zh-CN" altLang="en-US" sz="2000" dirty="0"/>
          </a:p>
          <a:p>
            <a:pPr eaLnBrk="1" hangingPunct="1">
              <a:defRPr/>
            </a:pPr>
            <a:endParaRPr lang="zh-CN" altLang="en-US" sz="2400" dirty="0" smtClean="0"/>
          </a:p>
          <a:p>
            <a:pPr marL="0" indent="0" eaLnBrk="1" hangingPunct="1"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7239000" y="304800"/>
          <a:ext cx="14303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剪辑" r:id="rId1" imgW="4603115" imgH="3651885" progId="MS_ClipArt_Gallery.2">
                  <p:embed/>
                </p:oleObj>
              </mc:Choice>
              <mc:Fallback>
                <p:oleObj name="剪辑" r:id="rId1" imgW="4603115" imgH="3651885" progId="MS_ClipArt_Gallery.2">
                  <p:embed/>
                  <p:pic>
                    <p:nvPicPr>
                      <p:cNvPr id="0" name="图片 29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14303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25FFA89-A426-4C7F-A5D2-A3EF2442E37A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一般数据传送指令的例子</a:t>
            </a:r>
            <a:endParaRPr lang="zh-CN" altLang="en-US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844675"/>
            <a:ext cx="8388350" cy="44037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3, SI </a:t>
            </a:r>
            <a:r>
              <a:rPr lang="en-US" altLang="zh-CN" sz="2000" dirty="0" smtClean="0"/>
              <a:t>  8086</a:t>
            </a:r>
            <a:r>
              <a:rPr lang="zh-CN" altLang="en-US" sz="2000" dirty="0"/>
              <a:t>的指令格式是先写目标操作数，然后是源</a:t>
            </a:r>
            <a:r>
              <a:rPr lang="zh-CN" altLang="en-US" sz="2000" dirty="0" smtClean="0"/>
              <a:t>操作数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CH, 1234H </a:t>
            </a:r>
            <a:r>
              <a:rPr lang="en-US" altLang="zh-CN" sz="2000" dirty="0" smtClean="0"/>
              <a:t>  CH</a:t>
            </a:r>
            <a:r>
              <a:rPr lang="zh-CN" altLang="en-US" sz="2000" dirty="0" smtClean="0"/>
              <a:t>是</a:t>
            </a:r>
            <a:r>
              <a:rPr lang="en-US" altLang="zh-CN" sz="2000" dirty="0"/>
              <a:t>8</a:t>
            </a:r>
            <a:r>
              <a:rPr lang="zh-CN" altLang="en-US" sz="2000" dirty="0"/>
              <a:t>位的，不可以传送</a:t>
            </a:r>
            <a:r>
              <a:rPr lang="en-US" altLang="zh-CN" sz="2000" dirty="0"/>
              <a:t>16</a:t>
            </a:r>
            <a:r>
              <a:rPr lang="zh-CN" altLang="en-US" sz="2000" dirty="0"/>
              <a:t>位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MOV [BX], </a:t>
            </a:r>
            <a:r>
              <a:rPr lang="en-US" altLang="zh-CN" sz="2000" dirty="0" smtClean="0">
                <a:solidFill>
                  <a:srgbClr val="FF0000"/>
                </a:solidFill>
              </a:rPr>
              <a:t>33H  </a:t>
            </a:r>
            <a:r>
              <a:rPr lang="en-US" altLang="zh-CN" sz="2000" dirty="0" smtClean="0"/>
              <a:t>BX</a:t>
            </a:r>
            <a:r>
              <a:rPr lang="zh-CN" altLang="en-US" sz="2000" dirty="0"/>
              <a:t>是可以做寄存器相对寻址的，但</a:t>
            </a:r>
            <a:r>
              <a:rPr lang="zh-CN" altLang="en-US" sz="2000" dirty="0" smtClean="0"/>
              <a:t>是内存单元需要强制</a:t>
            </a:r>
            <a:r>
              <a:rPr lang="en-US" altLang="zh-CN" sz="2000" dirty="0" smtClean="0"/>
              <a:t>/</a:t>
            </a:r>
            <a:r>
              <a:rPr lang="zh-CN" altLang="en-US" sz="2000" dirty="0"/>
              <a:t>指定</a:t>
            </a:r>
            <a:r>
              <a:rPr lang="zh-CN" altLang="en-US" sz="2000" dirty="0" smtClean="0"/>
              <a:t>转换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AX, CL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目标</a:t>
            </a:r>
            <a:r>
              <a:rPr lang="zh-CN" altLang="en-US" sz="2000" dirty="0"/>
              <a:t>和源的位数不符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>
                <a:solidFill>
                  <a:srgbClr val="FF0000"/>
                </a:solidFill>
              </a:rPr>
              <a:t>MOV </a:t>
            </a:r>
            <a:r>
              <a:rPr lang="en-US" altLang="zh-CN" sz="2000" dirty="0">
                <a:solidFill>
                  <a:srgbClr val="FF0000"/>
                </a:solidFill>
              </a:rPr>
              <a:t>AL, [BX] </a:t>
            </a:r>
            <a:r>
              <a:rPr lang="en-US" altLang="zh-CN" sz="2000" dirty="0" smtClean="0">
                <a:solidFill>
                  <a:srgbClr val="FF0000"/>
                </a:solidFill>
              </a:rPr>
              <a:t>  </a:t>
            </a:r>
            <a:r>
              <a:rPr lang="zh-CN" altLang="en-US" sz="2000" dirty="0" smtClean="0">
                <a:solidFill>
                  <a:srgbClr val="FF0000"/>
                </a:solidFill>
              </a:rPr>
              <a:t>？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X, [100H] </a:t>
            </a:r>
            <a:r>
              <a:rPr lang="en-US" altLang="zh-CN" sz="2000" dirty="0" smtClean="0"/>
              <a:t>  X</a:t>
            </a:r>
            <a:r>
              <a:rPr lang="zh-CN" altLang="en-US" sz="2000" dirty="0"/>
              <a:t>不是寄存器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[100H], [DI] </a:t>
            </a:r>
            <a:r>
              <a:rPr lang="en-US" altLang="zh-CN" sz="2000" dirty="0" smtClean="0"/>
              <a:t>8086</a:t>
            </a:r>
            <a:r>
              <a:rPr lang="zh-CN" altLang="en-US" sz="2000" dirty="0"/>
              <a:t>不支持源操作数和目的操作数同时访问</a:t>
            </a:r>
            <a:r>
              <a:rPr lang="zh-CN" altLang="en-US" sz="2000" dirty="0" smtClean="0"/>
              <a:t>内存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DS, 1000H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段</a:t>
            </a:r>
            <a:r>
              <a:rPr lang="zh-CN" altLang="en-US" sz="2000" dirty="0"/>
              <a:t>寄存器不能给立即数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CS, AX 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代码段寄存器不能被赋值 </a:t>
            </a:r>
            <a:endParaRPr lang="en-US" altLang="zh-CN" sz="2000" dirty="0" smtClean="0"/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defRPr/>
            </a:pPr>
            <a:r>
              <a:rPr lang="en-US" altLang="zh-CN" sz="2000" dirty="0" smtClean="0"/>
              <a:t>MOV </a:t>
            </a:r>
            <a:r>
              <a:rPr lang="en-US" altLang="zh-CN" sz="2000" dirty="0"/>
              <a:t>[AX], BX </a:t>
            </a:r>
            <a:r>
              <a:rPr lang="zh-CN" altLang="en-US" sz="2000" dirty="0" smtClean="0"/>
              <a:t>寄存器相对寻址必须用</a:t>
            </a:r>
            <a:r>
              <a:rPr lang="en-US" altLang="zh-CN" sz="2000" dirty="0" smtClean="0"/>
              <a:t>BX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BP</a:t>
            </a:r>
            <a:r>
              <a:rPr lang="zh-CN" altLang="en-US" sz="2000" dirty="0" smtClean="0"/>
              <a:t>作为基址寄存器 </a:t>
            </a:r>
            <a:endParaRPr lang="zh-CN" altLang="en-US" sz="2000" dirty="0" smtClean="0"/>
          </a:p>
          <a:p>
            <a:pPr eaLnBrk="1" hangingPunct="1">
              <a:defRPr/>
            </a:pPr>
            <a:endParaRPr lang="zh-CN" altLang="en-US" sz="2400" dirty="0" smtClean="0"/>
          </a:p>
          <a:p>
            <a:pPr marL="0" indent="0" eaLnBrk="1" hangingPunct="1">
              <a:spcAft>
                <a:spcPct val="35000"/>
              </a:spcAft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  <p:graphicFrame>
        <p:nvGraphicFramePr>
          <p:cNvPr id="62469" name="Object 4"/>
          <p:cNvGraphicFramePr>
            <a:graphicFrameLocks noChangeAspect="1"/>
          </p:cNvGraphicFramePr>
          <p:nvPr/>
        </p:nvGraphicFramePr>
        <p:xfrm>
          <a:off x="7239000" y="304800"/>
          <a:ext cx="1430338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剪辑" r:id="rId1" imgW="4603115" imgH="3651885" progId="MS_ClipArt_Gallery.2">
                  <p:embed/>
                </p:oleObj>
              </mc:Choice>
              <mc:Fallback>
                <p:oleObj name="剪辑" r:id="rId1" imgW="4603115" imgH="3651885" progId="MS_ClipArt_Gallery.2">
                  <p:embed/>
                  <p:pic>
                    <p:nvPicPr>
                      <p:cNvPr id="0" name="图片 30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04800"/>
                        <a:ext cx="1430338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注意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编程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加入</a:t>
            </a:r>
            <a:r>
              <a:rPr lang="en-US" altLang="zh-CN" dirty="0" smtClean="0"/>
              <a:t>BYTE  PTR</a:t>
            </a:r>
            <a:r>
              <a:rPr lang="zh-CN" altLang="en-US" dirty="0" smtClean="0"/>
              <a:t>或</a:t>
            </a:r>
            <a:r>
              <a:rPr lang="en-US" altLang="zh-CN" dirty="0" smtClean="0"/>
              <a:t>WORD  PTR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(</a:t>
            </a:r>
            <a:r>
              <a:rPr lang="zh-CN" altLang="zh-CN" dirty="0"/>
              <a:t>伪指令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defRPr/>
            </a:pPr>
            <a:r>
              <a:rPr lang="zh-CN" altLang="en-US" dirty="0" smtClean="0"/>
              <a:t>查错</a:t>
            </a:r>
            <a:endParaRPr lang="en-US" altLang="zh-CN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强制转换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地址</a:t>
            </a:r>
            <a:r>
              <a:rPr lang="en-US" altLang="zh-CN" dirty="0" smtClean="0"/>
              <a:t>[</a:t>
            </a:r>
            <a:r>
              <a:rPr lang="zh-CN" altLang="en-US" dirty="0" smtClean="0"/>
              <a:t>寄存器</a:t>
            </a:r>
            <a:r>
              <a:rPr lang="en-US" altLang="zh-CN" dirty="0" smtClean="0"/>
              <a:t>] -&gt;</a:t>
            </a:r>
            <a:r>
              <a:rPr lang="zh-CN" altLang="en-US" dirty="0" smtClean="0"/>
              <a:t>立即数</a:t>
            </a: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6EA7A15-9E04-44D2-AFC2-B6457DBB8BA5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400" b="0" smtClean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115DCE-175E-4E15-809F-AE1CC1409CB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一般数据传送指令应用例</a:t>
            </a:r>
            <a:endParaRPr lang="zh-CN" altLang="en-US" smtClean="0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1995488"/>
            <a:ext cx="7561263" cy="460216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(*)</a:t>
            </a: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ASCII</a:t>
            </a: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码2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AH</a:t>
            </a: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送入内存数据段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1000H</a:t>
            </a: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开始的100个单元中。</a:t>
            </a:r>
            <a:endParaRPr lang="zh-CN" altLang="en-US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题目分析：</a:t>
            </a:r>
            <a:endParaRPr lang="zh-CN" altLang="en-US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确定首地址</a:t>
            </a:r>
            <a:endParaRPr lang="zh-CN" altLang="en-US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确定数据长度</a:t>
            </a:r>
            <a:endParaRPr lang="zh-CN" altLang="en-US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写一次数据</a:t>
            </a:r>
            <a:endParaRPr lang="zh-CN" altLang="en-US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修改单元地址</a:t>
            </a:r>
            <a:endParaRPr lang="zh-CN" altLang="en-US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修改长度值</a:t>
            </a:r>
            <a:endParaRPr lang="zh-CN" altLang="en-US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判断写完否？</a:t>
            </a:r>
            <a:endParaRPr lang="zh-CN" altLang="en-US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zh-CN" altLang="en-US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未完继续写入，否则结束</a:t>
            </a:r>
            <a:endParaRPr lang="zh-CN" altLang="en-US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19500" name="Text Box 12"/>
          <p:cNvSpPr txBox="1">
            <a:spLocks noChangeArrowheads="1"/>
          </p:cNvSpPr>
          <p:nvPr/>
        </p:nvSpPr>
        <p:spPr bwMode="auto">
          <a:xfrm>
            <a:off x="4537075" y="5484813"/>
            <a:ext cx="104298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1063H</a:t>
            </a:r>
            <a:endParaRPr lang="en-US" altLang="zh-CN" sz="2000" b="1"/>
          </a:p>
        </p:txBody>
      </p:sp>
      <p:sp>
        <p:nvSpPr>
          <p:cNvPr id="319501" name="Line 13"/>
          <p:cNvSpPr>
            <a:spLocks noChangeShapeType="1"/>
          </p:cNvSpPr>
          <p:nvPr/>
        </p:nvSpPr>
        <p:spPr bwMode="auto">
          <a:xfrm>
            <a:off x="5541963" y="5699125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319502" name="Text Box 14"/>
          <p:cNvSpPr txBox="1">
            <a:spLocks noChangeArrowheads="1"/>
          </p:cNvSpPr>
          <p:nvPr/>
        </p:nvSpPr>
        <p:spPr bwMode="auto">
          <a:xfrm>
            <a:off x="8137525" y="4646613"/>
            <a:ext cx="7556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100B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319503" name="AutoShape 15"/>
          <p:cNvSpPr/>
          <p:nvPr/>
        </p:nvSpPr>
        <p:spPr bwMode="auto">
          <a:xfrm>
            <a:off x="7777163" y="3997325"/>
            <a:ext cx="304800" cy="1670050"/>
          </a:xfrm>
          <a:prstGeom prst="rightBrace">
            <a:avLst>
              <a:gd name="adj1" fmla="val 4566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04" name="Text Box 16"/>
          <p:cNvSpPr txBox="1">
            <a:spLocks noChangeArrowheads="1"/>
          </p:cNvSpPr>
          <p:nvPr/>
        </p:nvSpPr>
        <p:spPr bwMode="auto">
          <a:xfrm>
            <a:off x="4527550" y="3854450"/>
            <a:ext cx="105251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/>
              <a:t>1000H</a:t>
            </a:r>
            <a:endParaRPr lang="en-US" altLang="zh-CN" sz="2000" b="1"/>
          </a:p>
        </p:txBody>
      </p:sp>
      <p:sp>
        <p:nvSpPr>
          <p:cNvPr id="319505" name="Line 17"/>
          <p:cNvSpPr>
            <a:spLocks noChangeShapeType="1"/>
          </p:cNvSpPr>
          <p:nvPr/>
        </p:nvSpPr>
        <p:spPr bwMode="auto">
          <a:xfrm>
            <a:off x="5541963" y="4089400"/>
            <a:ext cx="57626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grpSp>
        <p:nvGrpSpPr>
          <p:cNvPr id="2" name="Group 22"/>
          <p:cNvGrpSpPr/>
          <p:nvPr/>
        </p:nvGrpSpPr>
        <p:grpSpPr bwMode="auto">
          <a:xfrm>
            <a:off x="6132513" y="3217863"/>
            <a:ext cx="1501775" cy="3451225"/>
            <a:chOff x="3704" y="1850"/>
            <a:chExt cx="946" cy="2174"/>
          </a:xfrm>
        </p:grpSpPr>
        <p:sp>
          <p:nvSpPr>
            <p:cNvPr id="99345" name="Rectangle 4"/>
            <p:cNvSpPr>
              <a:spLocks noChangeArrowheads="1"/>
            </p:cNvSpPr>
            <p:nvPr/>
          </p:nvSpPr>
          <p:spPr bwMode="auto">
            <a:xfrm>
              <a:off x="3724" y="2488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6" name="Rectangle 5"/>
            <p:cNvSpPr>
              <a:spLocks noChangeArrowheads="1"/>
            </p:cNvSpPr>
            <p:nvPr/>
          </p:nvSpPr>
          <p:spPr bwMode="auto">
            <a:xfrm>
              <a:off x="3724" y="2717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7" name="Rectangle 6"/>
            <p:cNvSpPr>
              <a:spLocks noChangeArrowheads="1"/>
            </p:cNvSpPr>
            <p:nvPr/>
          </p:nvSpPr>
          <p:spPr bwMode="auto">
            <a:xfrm>
              <a:off x="3724" y="3285"/>
              <a:ext cx="919" cy="240"/>
            </a:xfrm>
            <a:prstGeom prst="rect">
              <a:avLst/>
            </a:prstGeom>
            <a:solidFill>
              <a:srgbClr val="99CC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7"/>
            <p:cNvSpPr>
              <a:spLocks noChangeShapeType="1"/>
            </p:cNvSpPr>
            <p:nvPr/>
          </p:nvSpPr>
          <p:spPr bwMode="auto">
            <a:xfrm>
              <a:off x="3724" y="1855"/>
              <a:ext cx="0" cy="21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8"/>
            <p:cNvSpPr>
              <a:spLocks noChangeShapeType="1"/>
            </p:cNvSpPr>
            <p:nvPr/>
          </p:nvSpPr>
          <p:spPr bwMode="auto">
            <a:xfrm>
              <a:off x="4644" y="1850"/>
              <a:ext cx="0" cy="20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Freeform 9"/>
            <p:cNvSpPr/>
            <p:nvPr/>
          </p:nvSpPr>
          <p:spPr bwMode="auto">
            <a:xfrm>
              <a:off x="3704" y="3744"/>
              <a:ext cx="946" cy="280"/>
            </a:xfrm>
            <a:custGeom>
              <a:avLst/>
              <a:gdLst>
                <a:gd name="T0" fmla="*/ 3 w 1091"/>
                <a:gd name="T1" fmla="*/ 222 h 280"/>
                <a:gd name="T2" fmla="*/ 6 w 1091"/>
                <a:gd name="T3" fmla="*/ 185 h 280"/>
                <a:gd name="T4" fmla="*/ 12 w 1091"/>
                <a:gd name="T5" fmla="*/ 148 h 280"/>
                <a:gd name="T6" fmla="*/ 23 w 1091"/>
                <a:gd name="T7" fmla="*/ 83 h 280"/>
                <a:gd name="T8" fmla="*/ 40 w 1091"/>
                <a:gd name="T9" fmla="*/ 0 h 280"/>
                <a:gd name="T10" fmla="*/ 52 w 1091"/>
                <a:gd name="T11" fmla="*/ 9 h 280"/>
                <a:gd name="T12" fmla="*/ 57 w 1091"/>
                <a:gd name="T13" fmla="*/ 65 h 280"/>
                <a:gd name="T14" fmla="*/ 69 w 1091"/>
                <a:gd name="T15" fmla="*/ 120 h 280"/>
                <a:gd name="T16" fmla="*/ 101 w 1091"/>
                <a:gd name="T17" fmla="*/ 259 h 280"/>
                <a:gd name="T18" fmla="*/ 121 w 1091"/>
                <a:gd name="T19" fmla="*/ 259 h 280"/>
                <a:gd name="T20" fmla="*/ 123 w 1091"/>
                <a:gd name="T21" fmla="*/ 240 h 280"/>
                <a:gd name="T22" fmla="*/ 127 w 1091"/>
                <a:gd name="T23" fmla="*/ 222 h 280"/>
                <a:gd name="T24" fmla="*/ 129 w 1091"/>
                <a:gd name="T25" fmla="*/ 203 h 2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91"/>
                <a:gd name="T40" fmla="*/ 0 h 280"/>
                <a:gd name="T41" fmla="*/ 1091 w 1091"/>
                <a:gd name="T42" fmla="*/ 280 h 2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91" h="280">
                  <a:moveTo>
                    <a:pt x="11" y="222"/>
                  </a:moveTo>
                  <a:cubicBezTo>
                    <a:pt x="85" y="198"/>
                    <a:pt x="0" y="234"/>
                    <a:pt x="48" y="185"/>
                  </a:cubicBezTo>
                  <a:cubicBezTo>
                    <a:pt x="64" y="169"/>
                    <a:pt x="87" y="164"/>
                    <a:pt x="103" y="148"/>
                  </a:cubicBezTo>
                  <a:cubicBezTo>
                    <a:pt x="133" y="118"/>
                    <a:pt x="166" y="97"/>
                    <a:pt x="205" y="83"/>
                  </a:cubicBezTo>
                  <a:cubicBezTo>
                    <a:pt x="245" y="43"/>
                    <a:pt x="281" y="17"/>
                    <a:pt x="334" y="0"/>
                  </a:cubicBezTo>
                  <a:cubicBezTo>
                    <a:pt x="368" y="3"/>
                    <a:pt x="403" y="1"/>
                    <a:pt x="436" y="9"/>
                  </a:cubicBezTo>
                  <a:cubicBezTo>
                    <a:pt x="452" y="13"/>
                    <a:pt x="477" y="54"/>
                    <a:pt x="491" y="65"/>
                  </a:cubicBezTo>
                  <a:cubicBezTo>
                    <a:pt x="535" y="99"/>
                    <a:pt x="540" y="99"/>
                    <a:pt x="583" y="120"/>
                  </a:cubicBezTo>
                  <a:cubicBezTo>
                    <a:pt x="660" y="197"/>
                    <a:pt x="753" y="242"/>
                    <a:pt x="860" y="259"/>
                  </a:cubicBezTo>
                  <a:cubicBezTo>
                    <a:pt x="925" y="280"/>
                    <a:pt x="912" y="279"/>
                    <a:pt x="1026" y="259"/>
                  </a:cubicBezTo>
                  <a:cubicBezTo>
                    <a:pt x="1035" y="257"/>
                    <a:pt x="1038" y="246"/>
                    <a:pt x="1045" y="240"/>
                  </a:cubicBezTo>
                  <a:cubicBezTo>
                    <a:pt x="1054" y="233"/>
                    <a:pt x="1064" y="229"/>
                    <a:pt x="1073" y="222"/>
                  </a:cubicBezTo>
                  <a:cubicBezTo>
                    <a:pt x="1080" y="217"/>
                    <a:pt x="1091" y="203"/>
                    <a:pt x="1091" y="203"/>
                  </a:cubicBezTo>
                </a:path>
              </a:pathLst>
            </a:cu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1" name="Text Box 10"/>
            <p:cNvSpPr txBox="1">
              <a:spLocks noChangeArrowheads="1"/>
            </p:cNvSpPr>
            <p:nvPr/>
          </p:nvSpPr>
          <p:spPr bwMode="auto">
            <a:xfrm>
              <a:off x="4012" y="1927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99352" name="Rectangle 11"/>
            <p:cNvSpPr>
              <a:spLocks noChangeArrowheads="1"/>
            </p:cNvSpPr>
            <p:nvPr/>
          </p:nvSpPr>
          <p:spPr bwMode="auto">
            <a:xfrm>
              <a:off x="3724" y="2255"/>
              <a:ext cx="919" cy="240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3" name="Text Box 20"/>
            <p:cNvSpPr txBox="1">
              <a:spLocks noChangeArrowheads="1"/>
            </p:cNvSpPr>
            <p:nvPr/>
          </p:nvSpPr>
          <p:spPr bwMode="auto">
            <a:xfrm>
              <a:off x="4014" y="2976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319507" name="Text Box 19"/>
          <p:cNvSpPr txBox="1">
            <a:spLocks noChangeArrowheads="1"/>
          </p:cNvSpPr>
          <p:nvPr/>
        </p:nvSpPr>
        <p:spPr bwMode="auto">
          <a:xfrm>
            <a:off x="6551613" y="3854450"/>
            <a:ext cx="9366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19511" name="AutoShape 23"/>
          <p:cNvSpPr/>
          <p:nvPr/>
        </p:nvSpPr>
        <p:spPr bwMode="auto">
          <a:xfrm>
            <a:off x="7777163" y="3494088"/>
            <a:ext cx="304800" cy="2736850"/>
          </a:xfrm>
          <a:prstGeom prst="rightBrace">
            <a:avLst>
              <a:gd name="adj1" fmla="val 7482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2" name="Text Box 24"/>
          <p:cNvSpPr txBox="1">
            <a:spLocks noChangeArrowheads="1"/>
          </p:cNvSpPr>
          <p:nvPr/>
        </p:nvSpPr>
        <p:spPr bwMode="auto">
          <a:xfrm>
            <a:off x="8027988" y="4652963"/>
            <a:ext cx="9715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数据段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319513" name="Text Box 25"/>
          <p:cNvSpPr txBox="1">
            <a:spLocks noChangeArrowheads="1"/>
          </p:cNvSpPr>
          <p:nvPr/>
        </p:nvSpPr>
        <p:spPr bwMode="auto">
          <a:xfrm>
            <a:off x="6553200" y="4214813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19514" name="Text Box 26"/>
          <p:cNvSpPr txBox="1">
            <a:spLocks noChangeArrowheads="1"/>
          </p:cNvSpPr>
          <p:nvPr/>
        </p:nvSpPr>
        <p:spPr bwMode="auto">
          <a:xfrm>
            <a:off x="6553200" y="4598988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2AH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319515" name="Text Box 27"/>
          <p:cNvSpPr txBox="1">
            <a:spLocks noChangeArrowheads="1"/>
          </p:cNvSpPr>
          <p:nvPr/>
        </p:nvSpPr>
        <p:spPr bwMode="auto">
          <a:xfrm>
            <a:off x="6553200" y="5510213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2AH</a:t>
            </a:r>
            <a:endParaRPr lang="en-US" altLang="zh-CN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500"/>
                                        <p:tgtEl>
                                          <p:spTgt spid="3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9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9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9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0" grpId="0"/>
      <p:bldP spid="319501" grpId="0" animBg="1"/>
      <p:bldP spid="319502" grpId="0"/>
      <p:bldP spid="319503" grpId="0" animBg="1"/>
      <p:bldP spid="319504" grpId="0"/>
      <p:bldP spid="319505" grpId="0" animBg="1"/>
      <p:bldP spid="319507" grpId="0"/>
      <p:bldP spid="319511" grpId="0" animBg="1"/>
      <p:bldP spid="319511" grpId="1" animBg="1"/>
      <p:bldP spid="319512" grpId="0"/>
      <p:bldP spid="319512" grpId="1"/>
      <p:bldP spid="319513" grpId="0"/>
      <p:bldP spid="319514" grpId="0"/>
      <p:bldP spid="31951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B10B0A-FA8E-4ABC-8263-0FFA5A1F9A7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一般数据传送指令应用例</a:t>
            </a:r>
            <a:endParaRPr lang="zh-CN" altLang="en-US" smtClean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6840538" cy="446405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程序段：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indent="817880" eaLnBrk="1" hangingPunct="1"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MOV  DI，1000H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 indent="81788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MOV  CX，64H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 indent="81788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MOV  AL，2AH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AGAIN：MOV  [DI]，AL</a:t>
            </a:r>
            <a:endParaRPr lang="en-US" altLang="zh-CN" sz="2000" dirty="0" smtClean="0">
              <a:solidFill>
                <a:schemeClr val="tx1"/>
              </a:solidFill>
              <a:latin typeface="+mn-lt"/>
            </a:endParaRPr>
          </a:p>
          <a:p>
            <a:pPr indent="81788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INC  DI                  </a:t>
            </a:r>
            <a:r>
              <a:rPr lang="en-US" altLang="zh-CN" sz="2000" dirty="0" smtClean="0">
                <a:solidFill>
                  <a:schemeClr val="accent5">
                    <a:lumMod val="25000"/>
                  </a:schemeClr>
                </a:solidFill>
                <a:latin typeface="+mn-lt"/>
              </a:rPr>
              <a:t>；DI+1</a:t>
            </a:r>
            <a:endParaRPr lang="en-US" altLang="zh-CN" sz="2000" dirty="0" smtClean="0">
              <a:solidFill>
                <a:schemeClr val="accent5">
                  <a:lumMod val="25000"/>
                </a:schemeClr>
              </a:solidFill>
              <a:latin typeface="+mn-lt"/>
            </a:endParaRPr>
          </a:p>
          <a:p>
            <a:pPr indent="81788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DEC  CX                 </a:t>
            </a:r>
            <a:r>
              <a:rPr lang="en-US" altLang="zh-CN" sz="2000" dirty="0" smtClean="0">
                <a:solidFill>
                  <a:schemeClr val="accent5">
                    <a:lumMod val="25000"/>
                  </a:schemeClr>
                </a:solidFill>
                <a:latin typeface="+mn-lt"/>
              </a:rPr>
              <a:t>；CX-1</a:t>
            </a:r>
            <a:endParaRPr lang="en-US" altLang="zh-CN" sz="2000" dirty="0" smtClean="0">
              <a:solidFill>
                <a:schemeClr val="accent5">
                  <a:lumMod val="25000"/>
                </a:schemeClr>
              </a:solidFill>
              <a:latin typeface="+mn-lt"/>
            </a:endParaRPr>
          </a:p>
          <a:p>
            <a:pPr indent="81788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JNZ  AGAIN           </a:t>
            </a:r>
            <a:r>
              <a:rPr lang="en-US" altLang="zh-CN" sz="2000" dirty="0" smtClean="0">
                <a:solidFill>
                  <a:schemeClr val="accent5">
                    <a:lumMod val="25000"/>
                  </a:schemeClr>
                </a:solidFill>
                <a:latin typeface="+mn-lt"/>
              </a:rPr>
              <a:t>；CX≠0</a:t>
            </a:r>
            <a:r>
              <a:rPr lang="zh-CN" altLang="en-US" sz="2000" dirty="0" smtClean="0">
                <a:solidFill>
                  <a:schemeClr val="accent5">
                    <a:lumMod val="25000"/>
                  </a:schemeClr>
                </a:solidFill>
                <a:latin typeface="+mn-lt"/>
              </a:rPr>
              <a:t>则继续</a:t>
            </a:r>
            <a:endParaRPr lang="zh-CN" altLang="en-US" sz="2000" dirty="0" smtClean="0">
              <a:solidFill>
                <a:schemeClr val="accent5">
                  <a:lumMod val="25000"/>
                </a:schemeClr>
              </a:solidFill>
              <a:latin typeface="+mn-lt"/>
            </a:endParaRPr>
          </a:p>
          <a:p>
            <a:pPr indent="81788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n-lt"/>
              </a:rPr>
              <a:t>HLT            </a:t>
            </a:r>
            <a:endParaRPr lang="zh-CN" altLang="en-US" sz="2000" dirty="0" smtClean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7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7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E14F17-C997-4B62-9888-F31110E5BAA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219075"/>
            <a:ext cx="8153400" cy="7620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上段程序在代码段中的存放形式</a:t>
            </a:r>
            <a:endParaRPr lang="zh-CN" altLang="en-US" smtClean="0">
              <a:latin typeface="宋体" panose="02010600030101010101" pitchFamily="2" charset="-122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54125"/>
            <a:ext cx="7777162" cy="53435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Pct val="75000"/>
            </a:pP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設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CS=109EH，IP=0100H，</a:t>
            </a: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则各条指令在代码段中的存放地址如下：</a:t>
            </a:r>
            <a:endParaRPr lang="zh-CN" altLang="en-US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40000"/>
              </a:spcBef>
              <a:buClrTx/>
              <a:buSzTx/>
              <a:buFontTx/>
              <a:buNone/>
            </a:pPr>
            <a:r>
              <a:rPr lang="zh-CN" altLang="en-US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</a:t>
            </a:r>
            <a:r>
              <a:rPr lang="en-US" altLang="zh-CN" sz="2400" smtClean="0">
                <a:solidFill>
                  <a:srgbClr val="FF0000"/>
                </a:solidFill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 :  IP  </a:t>
            </a:r>
            <a:r>
              <a:rPr lang="zh-CN" altLang="en-US" sz="2400" smtClean="0">
                <a:solidFill>
                  <a:srgbClr val="FF0000"/>
                </a:solidFill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机器指令    汇编指令</a:t>
            </a:r>
            <a:endParaRPr lang="zh-CN" altLang="en-US" sz="2400" smtClean="0">
              <a:solidFill>
                <a:srgbClr val="FF0000"/>
              </a:solidFill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109E：0100  BF0010   MOV DI，1000H</a:t>
            </a:r>
            <a:endParaRPr lang="en-US" altLang="zh-CN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109E：0103     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.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MOV CX，64H</a:t>
            </a:r>
            <a:endParaRPr lang="en-US" altLang="zh-CN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109E：0105     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.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MOV AL，2AH</a:t>
            </a:r>
            <a:endParaRPr lang="en-US" altLang="zh-CN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109E：0107     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.</a:t>
            </a: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MOV [DI]，AL</a:t>
            </a:r>
            <a:endParaRPr lang="en-US" altLang="zh-CN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109E：0109           INC DI</a:t>
            </a:r>
            <a:endParaRPr lang="en-US" altLang="zh-CN" sz="2400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109E：010A           DEC CX</a:t>
            </a:r>
            <a:endParaRPr lang="en-US" altLang="zh-CN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109E：010B           JNZ 0107H</a:t>
            </a:r>
            <a:endParaRPr lang="en-US" altLang="zh-CN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109E：010D           HLT</a:t>
            </a:r>
            <a:endParaRPr lang="zh-CN" altLang="en-US" sz="24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E0EE72-15C7-41D3-B0F3-A6165B18DC4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1. </a:t>
            </a:r>
            <a:r>
              <a:rPr lang="zh-CN" altLang="en-US" smtClean="0">
                <a:latin typeface="隶书" panose="02010509060101010101" charset="-122"/>
              </a:rPr>
              <a:t>指令与指令系统</a:t>
            </a:r>
            <a:endParaRPr lang="zh-CN" altLang="en-US" smtClean="0">
              <a:latin typeface="隶书" panose="02010509060101010101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1916113"/>
            <a:ext cx="7273925" cy="460851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zh-CN" altLang="en-US" u="sng" smtClean="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指令：</a:t>
            </a:r>
            <a:endParaRPr lang="zh-CN" altLang="en-US" u="sng" smtClean="0">
              <a:solidFill>
                <a:srgbClr val="A5002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控制计算机完成某种操作的命令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u="sng" smtClean="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指令系统：</a:t>
            </a:r>
            <a:endParaRPr lang="zh-CN" altLang="en-US" u="sng" smtClean="0">
              <a:solidFill>
                <a:srgbClr val="A5002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处理器所能识别的所有指令的集合</a:t>
            </a:r>
            <a:endParaRPr lang="zh-CN" altLang="en-US" smtClean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0000"/>
              </a:spcBef>
              <a:spcAft>
                <a:spcPct val="35000"/>
              </a:spcAft>
              <a:buFont typeface="Wingdings" panose="05000000000000000000" pitchFamily="2" charset="2"/>
              <a:buNone/>
            </a:pPr>
            <a:r>
              <a:rPr lang="zh-CN" altLang="en-US" u="sng" smtClean="0">
                <a:solidFill>
                  <a:srgbClr val="A5002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指令的兼容性：</a:t>
            </a:r>
            <a:endParaRPr lang="zh-CN" altLang="en-US" u="sng" smtClean="0">
              <a:solidFill>
                <a:srgbClr val="A5002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同一系列机的指令都是兼容的。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8E689-5F4E-47C1-9822-32BC4F4AE1A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数据段中的分布</a:t>
            </a:r>
            <a:r>
              <a:rPr lang="en-US" altLang="zh-CN" sz="4800" smtClean="0">
                <a:latin typeface="宋体" panose="02010600030101010101" pitchFamily="2" charset="-122"/>
              </a:rPr>
              <a:t> </a:t>
            </a:r>
            <a:endParaRPr lang="en-US" altLang="zh-CN" sz="4800" smtClean="0">
              <a:latin typeface="宋体" panose="02010600030101010101" pitchFamily="2" charset="-122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772400" cy="3581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Pct val="75000"/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送上2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AH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后数据段中相应存储单元的内容改变如下：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DS：1000  2A 2A 2A 2A 2A 2A 2A 2A-2A 2A 2A 2A 2A 2A 2A 2A   </a:t>
            </a:r>
            <a:endParaRPr lang="en-US" altLang="zh-CN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DS：1010  2A 2A 2A 2A 2A 2A 2A 2A-2A 2A 2A 2A 2A 2A 2A 2A </a:t>
            </a:r>
            <a:endParaRPr lang="en-US" altLang="zh-CN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DS：1020  2A 2A 2A 2A 2A 2A 2A 2A-2A 2A 2A 2A 2A 2A 2A 2A   </a:t>
            </a:r>
            <a:endParaRPr lang="en-US" altLang="zh-CN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DS：1030  2A 2A 2A 2A 2A 2A 2A 2A-2A 2A 2A 2A 2A 2A 2A 2A</a:t>
            </a:r>
            <a:endParaRPr lang="en-US" altLang="zh-CN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DS：1040  2A 2A 2A 2A 2A 2A 2A 2A-2A 2A 2A 2A 2A 2A 2A 2A   </a:t>
            </a:r>
            <a:endParaRPr lang="en-US" altLang="zh-CN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DS：1050  2A 2A 2A 2A 2A 2A 2A 2A-2A 2A 2A 2A 2A 2A 2A 2A   </a:t>
            </a:r>
            <a:endParaRPr lang="en-US" altLang="zh-CN" sz="2000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DS：1060  2A 2A 2A 2A 00 00 00 00 00 00 00 00 00 00 00 00</a:t>
            </a:r>
            <a:endParaRPr lang="zh-CN" altLang="en-US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1857375" y="6345238"/>
            <a:ext cx="19939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偏移地址[</a:t>
            </a:r>
            <a:r>
              <a:rPr kumimoji="1" lang="en-US" altLang="zh-CN" sz="2000" b="1">
                <a:latin typeface="Times New Roman" panose="02020603050405020304" pitchFamily="18" charset="0"/>
              </a:rPr>
              <a:t>DI]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1847850" y="5732463"/>
            <a:ext cx="576263" cy="6492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1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/>
      <p:bldP spid="11981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4F681A-7386-4134-AB81-DDBE1C3B2293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6498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2</a:t>
            </a:r>
            <a:r>
              <a:rPr lang="zh-CN" altLang="en-US" smtClean="0"/>
              <a:t>）堆栈操作指令</a:t>
            </a:r>
            <a:endParaRPr lang="zh-CN" altLang="en-US" smtClean="0"/>
          </a:p>
        </p:txBody>
      </p:sp>
      <p:sp>
        <p:nvSpPr>
          <p:cNvPr id="109571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984250" y="2128838"/>
            <a:ext cx="5819775" cy="4252912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堆栈操作的原则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zh-CN" smtClean="0">
                <a:cs typeface="华文中宋" panose="02010600040101010101" pitchFamily="2" charset="-122"/>
                <a:sym typeface="+mn-ea"/>
              </a:rPr>
              <a:t>后进先出</a:t>
            </a:r>
            <a:r>
              <a:rPr lang="en-US" altLang="zh-CN" smtClean="0">
                <a:cs typeface="华文中宋" panose="02010600040101010101" pitchFamily="2" charset="-122"/>
                <a:sym typeface="+mn-ea"/>
              </a:rPr>
              <a:t>(LIFO),</a:t>
            </a:r>
            <a:r>
              <a:rPr lang="zh-CN" altLang="zh-CN" smtClean="0">
                <a:cs typeface="华文中宋" panose="02010600040101010101" pitchFamily="2" charset="-122"/>
                <a:sym typeface="+mn-ea"/>
              </a:rPr>
              <a:t>或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先进后出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(FILO)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以字为单位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堆栈操作指令：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压栈指令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ct val="1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:    PUSH  OPRD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出栈指令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 eaLnBrk="1" hangingPunct="1">
              <a:spcBef>
                <a:spcPct val="1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:  POP  OPRD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959350" y="3716338"/>
            <a:ext cx="2005013" cy="865187"/>
          </a:xfrm>
          <a:prstGeom prst="wedgeRoundRectCallout">
            <a:avLst>
              <a:gd name="adj1" fmla="val -67870"/>
              <a:gd name="adj2" fmla="val 126375"/>
              <a:gd name="adj3" fmla="val 16667"/>
            </a:avLst>
          </a:prstGeom>
          <a:noFill/>
          <a:ln w="22225">
            <a:solidFill>
              <a:srgbClr val="339966"/>
            </a:solidFill>
            <a:miter lim="800000"/>
            <a:tailEnd type="none" w="lg" len="lg"/>
          </a:ln>
        </p:spPr>
        <p:txBody>
          <a:bodyPr lIns="92075" tIns="46038" rIns="92075" bIns="46038"/>
          <a:lstStyle/>
          <a:p>
            <a:pPr algn="ctr">
              <a:lnSpc>
                <a:spcPct val="110000"/>
              </a:lnSpc>
            </a:pPr>
            <a:r>
              <a:rPr lang="en-US" altLang="zh-CN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16</a:t>
            </a: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位寄存器或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ctr">
              <a:lnSpc>
                <a:spcPct val="110000"/>
              </a:lnSpc>
            </a:pP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存储器两单元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5D6F08-3844-4D56-98CD-5FF3E4D4DFB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压栈指令 </a:t>
            </a:r>
            <a:r>
              <a:rPr lang="en-US" altLang="zh-CN" sz="3600" smtClean="0"/>
              <a:t>PUSH</a:t>
            </a:r>
            <a:endParaRPr lang="en-US" altLang="zh-CN" sz="3600" smtClean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49463"/>
            <a:ext cx="4973637" cy="3540125"/>
          </a:xfrm>
        </p:spPr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指令执行过程：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SP - 2 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→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SP</a:t>
            </a:r>
            <a:endParaRPr lang="en-US" altLang="zh-CN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操作数高字节 → 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SP+1</a:t>
            </a:r>
            <a:endParaRPr lang="zh-CN" altLang="zh-CN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algn="just"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操作数低字节 → 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SP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6343650" y="42386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6343650" y="460216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auto">
          <a:xfrm>
            <a:off x="6343650" y="496252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6343650" y="323373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>
            <a:off x="7804150" y="32131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0" name="Freeform 10"/>
          <p:cNvSpPr/>
          <p:nvPr/>
        </p:nvSpPr>
        <p:spPr bwMode="auto">
          <a:xfrm>
            <a:off x="6343650" y="579913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6800850" y="334803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6343650" y="38687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5148263" y="4948238"/>
            <a:ext cx="7921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SP</a:t>
            </a:r>
            <a:endParaRPr lang="en-US" altLang="zh-CN" sz="2400" b="1"/>
          </a:p>
        </p:txBody>
      </p:sp>
      <p:sp>
        <p:nvSpPr>
          <p:cNvPr id="112654" name="Line 14"/>
          <p:cNvSpPr>
            <a:spLocks noChangeShapeType="1"/>
          </p:cNvSpPr>
          <p:nvPr/>
        </p:nvSpPr>
        <p:spPr bwMode="auto">
          <a:xfrm>
            <a:off x="5721350" y="5162550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8239125" y="4060825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堆栈段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2656" name="AutoShape 16"/>
          <p:cNvSpPr/>
          <p:nvPr/>
        </p:nvSpPr>
        <p:spPr bwMode="auto">
          <a:xfrm>
            <a:off x="7939088" y="38481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>
            <a:off x="5148263" y="4227513"/>
            <a:ext cx="8620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SP</a:t>
            </a:r>
            <a:endParaRPr lang="en-US" altLang="zh-CN" sz="2400" b="1"/>
          </a:p>
        </p:txBody>
      </p:sp>
      <p:sp>
        <p:nvSpPr>
          <p:cNvPr id="112658" name="Line 18"/>
          <p:cNvSpPr>
            <a:spLocks noChangeShapeType="1"/>
          </p:cNvSpPr>
          <p:nvPr/>
        </p:nvSpPr>
        <p:spPr bwMode="auto">
          <a:xfrm>
            <a:off x="5721350" y="4441825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2659" name="Text Box 19"/>
          <p:cNvSpPr txBox="1">
            <a:spLocks noChangeArrowheads="1"/>
          </p:cNvSpPr>
          <p:nvPr/>
        </p:nvSpPr>
        <p:spPr bwMode="auto">
          <a:xfrm>
            <a:off x="6686550" y="4587875"/>
            <a:ext cx="9366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高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6686550" y="4227513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低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" presetClass="exit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nimBg="1"/>
      <p:bldP spid="112646" grpId="0" animBg="1"/>
      <p:bldP spid="112647" grpId="0" animBg="1"/>
      <p:bldP spid="112648" grpId="0" animBg="1"/>
      <p:bldP spid="112649" grpId="0" animBg="1"/>
      <p:bldP spid="112650" grpId="0" animBg="1"/>
      <p:bldP spid="112651" grpId="0"/>
      <p:bldP spid="112652" grpId="0" animBg="1"/>
      <p:bldP spid="112653" grpId="0"/>
      <p:bldP spid="112653" grpId="1"/>
      <p:bldP spid="112654" grpId="0" animBg="1"/>
      <p:bldP spid="112654" grpId="1" animBg="1"/>
      <p:bldP spid="112655" grpId="0"/>
      <p:bldP spid="112656" grpId="0" animBg="1"/>
      <p:bldP spid="112657" grpId="0"/>
      <p:bldP spid="112658" grpId="0" animBg="1"/>
      <p:bldP spid="112659" grpId="0"/>
      <p:bldP spid="11266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B5B99-38B2-4267-80DD-42BF9167E13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3737" name="Rectangle 73"/>
          <p:cNvSpPr>
            <a:spLocks noChangeArrowheads="1"/>
          </p:cNvSpPr>
          <p:nvPr/>
        </p:nvSpPr>
        <p:spPr bwMode="auto">
          <a:xfrm>
            <a:off x="6588125" y="435768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压栈指令的操作</a:t>
            </a:r>
            <a:endParaRPr lang="zh-CN" altLang="en-US" smtClean="0"/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1989138"/>
            <a:ext cx="6137275" cy="121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设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AX=1234H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SP=1200H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 </a:t>
            </a: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PUSH  AX  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指令后堆栈区的状态： </a:t>
            </a:r>
            <a:endParaRPr lang="zh-CN" altLang="en-US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3718" name="Rectangle 54"/>
          <p:cNvSpPr>
            <a:spLocks noChangeArrowheads="1"/>
          </p:cNvSpPr>
          <p:nvPr/>
        </p:nvSpPr>
        <p:spPr bwMode="auto">
          <a:xfrm>
            <a:off x="6588125" y="47212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19" name="Rectangle 55"/>
          <p:cNvSpPr>
            <a:spLocks noChangeArrowheads="1"/>
          </p:cNvSpPr>
          <p:nvPr/>
        </p:nvSpPr>
        <p:spPr bwMode="auto">
          <a:xfrm>
            <a:off x="6588125" y="5081588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0" name="Line 56"/>
          <p:cNvSpPr>
            <a:spLocks noChangeShapeType="1"/>
          </p:cNvSpPr>
          <p:nvPr/>
        </p:nvSpPr>
        <p:spPr bwMode="auto">
          <a:xfrm>
            <a:off x="6588125" y="33528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1" name="Line 57"/>
          <p:cNvSpPr>
            <a:spLocks noChangeShapeType="1"/>
          </p:cNvSpPr>
          <p:nvPr/>
        </p:nvSpPr>
        <p:spPr bwMode="auto">
          <a:xfrm>
            <a:off x="8048625" y="33321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3" name="Freeform 59"/>
          <p:cNvSpPr/>
          <p:nvPr/>
        </p:nvSpPr>
        <p:spPr bwMode="auto">
          <a:xfrm>
            <a:off x="6588125" y="591820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26" name="Text Box 62"/>
          <p:cNvSpPr txBox="1">
            <a:spLocks noChangeArrowheads="1"/>
          </p:cNvSpPr>
          <p:nvPr/>
        </p:nvSpPr>
        <p:spPr bwMode="auto">
          <a:xfrm>
            <a:off x="5597525" y="5067300"/>
            <a:ext cx="104775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1200</a:t>
            </a:r>
            <a:r>
              <a:rPr kumimoji="1" lang="en-US" altLang="zh-CN"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H</a:t>
            </a:r>
            <a:endParaRPr kumimoji="1" lang="en-US" altLang="zh-CN" sz="200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3730" name="Text Box 66"/>
          <p:cNvSpPr txBox="1">
            <a:spLocks noChangeArrowheads="1"/>
          </p:cNvSpPr>
          <p:nvPr/>
        </p:nvSpPr>
        <p:spPr bwMode="auto">
          <a:xfrm>
            <a:off x="7045325" y="34671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3732" name="Text Box 68"/>
          <p:cNvSpPr txBox="1">
            <a:spLocks noChangeArrowheads="1"/>
          </p:cNvSpPr>
          <p:nvPr/>
        </p:nvSpPr>
        <p:spPr bwMode="auto">
          <a:xfrm>
            <a:off x="8569325" y="4468813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堆栈段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3733" name="AutoShape 69"/>
          <p:cNvSpPr/>
          <p:nvPr/>
        </p:nvSpPr>
        <p:spPr bwMode="auto">
          <a:xfrm>
            <a:off x="8183563" y="4256088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46" name="Text Box 82"/>
          <p:cNvSpPr txBox="1">
            <a:spLocks noChangeArrowheads="1"/>
          </p:cNvSpPr>
          <p:nvPr/>
        </p:nvSpPr>
        <p:spPr bwMode="auto">
          <a:xfrm>
            <a:off x="250825" y="4772025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SP-2=11FEH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3755" name="Rectangle 91"/>
          <p:cNvSpPr>
            <a:spLocks noChangeArrowheads="1"/>
          </p:cNvSpPr>
          <p:nvPr/>
        </p:nvSpPr>
        <p:spPr bwMode="auto">
          <a:xfrm>
            <a:off x="3235325" y="47371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57" name="Rectangle 93"/>
          <p:cNvSpPr>
            <a:spLocks noChangeArrowheads="1"/>
          </p:cNvSpPr>
          <p:nvPr/>
        </p:nvSpPr>
        <p:spPr bwMode="auto">
          <a:xfrm>
            <a:off x="3235325" y="4368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58" name="Rectangle 94"/>
          <p:cNvSpPr>
            <a:spLocks noChangeArrowheads="1"/>
          </p:cNvSpPr>
          <p:nvPr/>
        </p:nvSpPr>
        <p:spPr bwMode="auto">
          <a:xfrm>
            <a:off x="3235325" y="51006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59" name="Rectangle 95"/>
          <p:cNvSpPr>
            <a:spLocks noChangeArrowheads="1"/>
          </p:cNvSpPr>
          <p:nvPr/>
        </p:nvSpPr>
        <p:spPr bwMode="auto">
          <a:xfrm>
            <a:off x="3235325" y="5461000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0" name="Line 96"/>
          <p:cNvSpPr>
            <a:spLocks noChangeShapeType="1"/>
          </p:cNvSpPr>
          <p:nvPr/>
        </p:nvSpPr>
        <p:spPr bwMode="auto">
          <a:xfrm>
            <a:off x="3235325" y="372586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1" name="Line 97"/>
          <p:cNvSpPr>
            <a:spLocks noChangeShapeType="1"/>
          </p:cNvSpPr>
          <p:nvPr/>
        </p:nvSpPr>
        <p:spPr bwMode="auto">
          <a:xfrm>
            <a:off x="4695825" y="37084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2" name="Freeform 98"/>
          <p:cNvSpPr/>
          <p:nvPr/>
        </p:nvSpPr>
        <p:spPr bwMode="auto">
          <a:xfrm>
            <a:off x="3235325" y="6297613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3" name="Text Box 99"/>
          <p:cNvSpPr txBox="1">
            <a:spLocks noChangeArrowheads="1"/>
          </p:cNvSpPr>
          <p:nvPr/>
        </p:nvSpPr>
        <p:spPr bwMode="auto">
          <a:xfrm>
            <a:off x="3509963" y="5049838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12H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764" name="Text Box 100"/>
          <p:cNvSpPr txBox="1">
            <a:spLocks noChangeArrowheads="1"/>
          </p:cNvSpPr>
          <p:nvPr/>
        </p:nvSpPr>
        <p:spPr bwMode="auto">
          <a:xfrm>
            <a:off x="3509963" y="4689475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34H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765" name="Text Box 101"/>
          <p:cNvSpPr txBox="1">
            <a:spLocks noChangeArrowheads="1"/>
          </p:cNvSpPr>
          <p:nvPr/>
        </p:nvSpPr>
        <p:spPr bwMode="auto">
          <a:xfrm>
            <a:off x="2244725" y="5408613"/>
            <a:ext cx="104775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1200</a:t>
            </a:r>
            <a:r>
              <a:rPr kumimoji="1" lang="en-US" altLang="zh-CN" sz="20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H</a:t>
            </a:r>
            <a:endParaRPr kumimoji="1" lang="en-US" altLang="zh-CN" sz="200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3766" name="Text Box 102"/>
          <p:cNvSpPr txBox="1">
            <a:spLocks noChangeArrowheads="1"/>
          </p:cNvSpPr>
          <p:nvPr/>
        </p:nvSpPr>
        <p:spPr bwMode="auto">
          <a:xfrm>
            <a:off x="3692525" y="369570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3767" name="Text Box 103"/>
          <p:cNvSpPr txBox="1">
            <a:spLocks noChangeArrowheads="1"/>
          </p:cNvSpPr>
          <p:nvPr/>
        </p:nvSpPr>
        <p:spPr bwMode="auto">
          <a:xfrm>
            <a:off x="5089525" y="4746625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堆栈段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3768" name="AutoShape 104"/>
          <p:cNvSpPr/>
          <p:nvPr/>
        </p:nvSpPr>
        <p:spPr bwMode="auto">
          <a:xfrm>
            <a:off x="4830763" y="4533900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69" name="Line 105"/>
          <p:cNvSpPr>
            <a:spLocks noChangeShapeType="1"/>
          </p:cNvSpPr>
          <p:nvPr/>
        </p:nvSpPr>
        <p:spPr bwMode="auto">
          <a:xfrm>
            <a:off x="2244725" y="4991100"/>
            <a:ext cx="838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0" name="Rectangle 106"/>
          <p:cNvSpPr>
            <a:spLocks noChangeArrowheads="1"/>
          </p:cNvSpPr>
          <p:nvPr/>
        </p:nvSpPr>
        <p:spPr bwMode="auto">
          <a:xfrm>
            <a:off x="568325" y="3695700"/>
            <a:ext cx="13716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71" name="Line 107"/>
          <p:cNvSpPr>
            <a:spLocks noChangeShapeType="1"/>
          </p:cNvSpPr>
          <p:nvPr/>
        </p:nvSpPr>
        <p:spPr bwMode="auto">
          <a:xfrm>
            <a:off x="1254125" y="369570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72" name="Text Box 108"/>
          <p:cNvSpPr txBox="1">
            <a:spLocks noChangeArrowheads="1"/>
          </p:cNvSpPr>
          <p:nvPr/>
        </p:nvSpPr>
        <p:spPr bwMode="auto">
          <a:xfrm>
            <a:off x="531813" y="3706813"/>
            <a:ext cx="15240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 12H    34H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773" name="Text Box 109"/>
          <p:cNvSpPr txBox="1">
            <a:spLocks noChangeArrowheads="1"/>
          </p:cNvSpPr>
          <p:nvPr/>
        </p:nvSpPr>
        <p:spPr bwMode="auto">
          <a:xfrm>
            <a:off x="923925" y="4178300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AX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13774" name="Rectangle 110"/>
          <p:cNvSpPr>
            <a:spLocks noChangeArrowheads="1"/>
          </p:cNvSpPr>
          <p:nvPr/>
        </p:nvSpPr>
        <p:spPr bwMode="auto">
          <a:xfrm>
            <a:off x="6588125" y="3987800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75" name="Text Box 111"/>
          <p:cNvSpPr txBox="1">
            <a:spLocks noChangeArrowheads="1"/>
          </p:cNvSpPr>
          <p:nvPr/>
        </p:nvSpPr>
        <p:spPr bwMode="auto">
          <a:xfrm>
            <a:off x="3463925" y="3146425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入栈后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3776" name="Text Box 112"/>
          <p:cNvSpPr txBox="1">
            <a:spLocks noChangeArrowheads="1"/>
          </p:cNvSpPr>
          <p:nvPr/>
        </p:nvSpPr>
        <p:spPr bwMode="auto">
          <a:xfrm>
            <a:off x="6816725" y="2781300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入栈前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3780" name="Line 116"/>
          <p:cNvSpPr>
            <a:spLocks noChangeShapeType="1"/>
          </p:cNvSpPr>
          <p:nvPr/>
        </p:nvSpPr>
        <p:spPr bwMode="auto">
          <a:xfrm>
            <a:off x="1939925" y="3924300"/>
            <a:ext cx="685800" cy="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81" name="Line 117"/>
          <p:cNvSpPr>
            <a:spLocks noChangeShapeType="1"/>
          </p:cNvSpPr>
          <p:nvPr/>
        </p:nvSpPr>
        <p:spPr bwMode="auto">
          <a:xfrm>
            <a:off x="2625725" y="3924300"/>
            <a:ext cx="0" cy="6858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782" name="Line 118"/>
          <p:cNvSpPr>
            <a:spLocks noChangeShapeType="1"/>
          </p:cNvSpPr>
          <p:nvPr/>
        </p:nvSpPr>
        <p:spPr bwMode="auto">
          <a:xfrm>
            <a:off x="2625725" y="4610100"/>
            <a:ext cx="609600" cy="228600"/>
          </a:xfrm>
          <a:prstGeom prst="line">
            <a:avLst/>
          </a:prstGeom>
          <a:noFill/>
          <a:ln w="76200" cap="sq">
            <a:solidFill>
              <a:srgbClr val="FF99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3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3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3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3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3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3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3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13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1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13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3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3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13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1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11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13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1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1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3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37" grpId="0" animBg="1"/>
      <p:bldP spid="113718" grpId="0" animBg="1"/>
      <p:bldP spid="113719" grpId="0" animBg="1"/>
      <p:bldP spid="113720" grpId="0" animBg="1"/>
      <p:bldP spid="113721" grpId="0" animBg="1"/>
      <p:bldP spid="113723" grpId="0" animBg="1"/>
      <p:bldP spid="113726" grpId="0"/>
      <p:bldP spid="113730" grpId="0"/>
      <p:bldP spid="113732" grpId="0"/>
      <p:bldP spid="113733" grpId="0" animBg="1"/>
      <p:bldP spid="113755" grpId="0" animBg="1"/>
      <p:bldP spid="113757" grpId="0" animBg="1"/>
      <p:bldP spid="113758" grpId="0" animBg="1"/>
      <p:bldP spid="113759" grpId="0" animBg="1"/>
      <p:bldP spid="113760" grpId="0" animBg="1"/>
      <p:bldP spid="113761" grpId="0" animBg="1"/>
      <p:bldP spid="113762" grpId="0" animBg="1"/>
      <p:bldP spid="113763" grpId="0"/>
      <p:bldP spid="113764" grpId="0"/>
      <p:bldP spid="113765" grpId="0"/>
      <p:bldP spid="113766" grpId="0"/>
      <p:bldP spid="113767" grpId="0"/>
      <p:bldP spid="113768" grpId="0" animBg="1"/>
      <p:bldP spid="113769" grpId="0" animBg="1"/>
      <p:bldP spid="113770" grpId="0" animBg="1"/>
      <p:bldP spid="113771" grpId="0" animBg="1"/>
      <p:bldP spid="113772" grpId="0"/>
      <p:bldP spid="113773" grpId="0"/>
      <p:bldP spid="113774" grpId="0" animBg="1"/>
      <p:bldP spid="113775" grpId="0"/>
      <p:bldP spid="113776" grpId="0"/>
      <p:bldP spid="113780" grpId="0" animBg="1"/>
      <p:bldP spid="113781" grpId="0" animBg="1"/>
      <p:bldP spid="11378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9E2C5-BA2A-4052-A6B9-CC0D710A1C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 smtClean="0"/>
              <a:t>出栈指令</a:t>
            </a:r>
            <a:r>
              <a:rPr lang="en-US" altLang="zh-CN" smtClean="0"/>
              <a:t>POP</a:t>
            </a:r>
            <a:endParaRPr lang="en-US" altLang="zh-CN" smtClean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325" y="2032000"/>
            <a:ext cx="5324475" cy="776288"/>
          </a:xfrm>
        </p:spPr>
        <p:txBody>
          <a:bodyPr/>
          <a:lstStyle/>
          <a:p>
            <a:pPr algn="just" eaLnBrk="1" hangingPunct="1">
              <a:spcAft>
                <a:spcPct val="30000"/>
              </a:spcAft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指令执行过程：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4692" name="Line 4"/>
          <p:cNvSpPr>
            <a:spLocks noChangeShapeType="1"/>
          </p:cNvSpPr>
          <p:nvPr/>
        </p:nvSpPr>
        <p:spPr bwMode="auto">
          <a:xfrm>
            <a:off x="2028825" y="3052763"/>
            <a:ext cx="863600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3" name="Line 5"/>
          <p:cNvSpPr>
            <a:spLocks noChangeShapeType="1"/>
          </p:cNvSpPr>
          <p:nvPr/>
        </p:nvSpPr>
        <p:spPr bwMode="auto">
          <a:xfrm>
            <a:off x="2460625" y="3629025"/>
            <a:ext cx="671513" cy="0"/>
          </a:xfrm>
          <a:prstGeom prst="line">
            <a:avLst/>
          </a:prstGeom>
          <a:noFill/>
          <a:ln w="25400" cap="sq">
            <a:solidFill>
              <a:srgbClr val="FF99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3132138" y="2808288"/>
            <a:ext cx="280828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操作数低字节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3132138" y="3398838"/>
            <a:ext cx="2952750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操作数高字节</a:t>
            </a:r>
            <a:endParaRPr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auto">
          <a:xfrm>
            <a:off x="6704013" y="4592638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6704013" y="495617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6704013" y="5316538"/>
            <a:ext cx="1458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6704013" y="358775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>
            <a:off x="8164513" y="3567113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2" name="Freeform 14"/>
          <p:cNvSpPr/>
          <p:nvPr/>
        </p:nvSpPr>
        <p:spPr bwMode="auto">
          <a:xfrm>
            <a:off x="6704013" y="6153150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7161213" y="3702050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6704013" y="4222750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5" name="Text Box 17"/>
          <p:cNvSpPr txBox="1">
            <a:spLocks noChangeArrowheads="1"/>
          </p:cNvSpPr>
          <p:nvPr/>
        </p:nvSpPr>
        <p:spPr bwMode="auto">
          <a:xfrm>
            <a:off x="5510213" y="5302250"/>
            <a:ext cx="79216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SP</a:t>
            </a:r>
            <a:endParaRPr lang="en-US" altLang="zh-CN" sz="2400" b="1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6083300" y="5516563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8599488" y="4414838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堆栈段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4708" name="AutoShape 20"/>
          <p:cNvSpPr/>
          <p:nvPr/>
        </p:nvSpPr>
        <p:spPr bwMode="auto">
          <a:xfrm>
            <a:off x="8299450" y="4202113"/>
            <a:ext cx="304800" cy="1447800"/>
          </a:xfrm>
          <a:prstGeom prst="rightBrace">
            <a:avLst>
              <a:gd name="adj1" fmla="val 395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510213" y="4581525"/>
            <a:ext cx="8620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/>
              <a:t>SP</a:t>
            </a:r>
            <a:endParaRPr lang="en-US" altLang="zh-CN" sz="2400" b="1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6083300" y="4795838"/>
            <a:ext cx="57626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7046913" y="4941888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高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7046913" y="4581525"/>
            <a:ext cx="9366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bg1"/>
                </a:solidFill>
              </a:rPr>
              <a:t>低</a:t>
            </a:r>
            <a:r>
              <a:rPr lang="en-US" altLang="zh-CN" b="1">
                <a:solidFill>
                  <a:schemeClr val="bg1"/>
                </a:solidFill>
              </a:rPr>
              <a:t>8</a:t>
            </a:r>
            <a:r>
              <a:rPr lang="zh-CN" altLang="en-US" b="1">
                <a:solidFill>
                  <a:schemeClr val="bg1"/>
                </a:solidFill>
              </a:rPr>
              <a:t>位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81125" y="2801938"/>
            <a:ext cx="6477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SP</a:t>
            </a:r>
            <a:endParaRPr lang="zh-CN" altLang="en-US" sz="2400" b="1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354138" y="3357563"/>
            <a:ext cx="11303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SP+1</a:t>
            </a:r>
            <a:endParaRPr lang="zh-CN" altLang="en-US" sz="2400" b="1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331913" y="3975100"/>
            <a:ext cx="25193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SP</a:t>
            </a:r>
            <a:r>
              <a:rPr lang="en-US" altLang="zh-CN" sz="2400" b="1">
                <a:latin typeface="宋体" panose="02010600030101010101" pitchFamily="2" charset="-122"/>
              </a:rPr>
              <a:t>←</a:t>
            </a:r>
            <a:r>
              <a:rPr lang="en-US" altLang="zh-CN" sz="2400" b="1"/>
              <a:t>SP+2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xit" presetSubtype="1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xit" presetSubtype="1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nimBg="1"/>
      <p:bldP spid="114693" grpId="0" animBg="1"/>
      <p:bldP spid="114695" grpId="0"/>
      <p:bldP spid="114696" grpId="0"/>
      <p:bldP spid="114697" grpId="0" animBg="1"/>
      <p:bldP spid="114698" grpId="0" animBg="1"/>
      <p:bldP spid="114699" grpId="0" animBg="1"/>
      <p:bldP spid="114700" grpId="0" animBg="1"/>
      <p:bldP spid="114701" grpId="0" animBg="1"/>
      <p:bldP spid="114702" grpId="0" animBg="1"/>
      <p:bldP spid="114703" grpId="0"/>
      <p:bldP spid="114704" grpId="0" animBg="1"/>
      <p:bldP spid="114706" grpId="0" animBg="1"/>
      <p:bldP spid="114707" grpId="0"/>
      <p:bldP spid="114708" grpId="0" animBg="1"/>
      <p:bldP spid="114709" grpId="0"/>
      <p:bldP spid="114709" grpId="1"/>
      <p:bldP spid="114710" grpId="0" animBg="1"/>
      <p:bldP spid="114710" grpId="1" animBg="1"/>
      <p:bldP spid="114711" grpId="0"/>
      <p:bldP spid="114711" grpId="1"/>
      <p:bldP spid="114712" grpId="0"/>
      <p:bldP spid="114712" grpId="1"/>
      <p:bldP spid="2" grpId="0"/>
      <p:bldP spid="26" grpId="0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8609F24-05FF-4EB1-A46A-2FC624E82FE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出栈指令的操作</a:t>
            </a:r>
            <a:endParaRPr lang="zh-CN" altLang="en-US" smtClean="0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2952750" cy="792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POP  AX 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3338513" y="4865688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3338513" y="33782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3338513" y="3759200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9" name="Rectangle 7"/>
          <p:cNvSpPr>
            <a:spLocks noChangeArrowheads="1"/>
          </p:cNvSpPr>
          <p:nvPr/>
        </p:nvSpPr>
        <p:spPr bwMode="auto">
          <a:xfrm>
            <a:off x="3338513" y="5229225"/>
            <a:ext cx="1712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3338513" y="5589588"/>
            <a:ext cx="1712912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3338513" y="283368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>
            <a:off x="5051425" y="2820988"/>
            <a:ext cx="0" cy="37322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3" name="Freeform 11"/>
          <p:cNvSpPr/>
          <p:nvPr/>
        </p:nvSpPr>
        <p:spPr bwMode="auto">
          <a:xfrm>
            <a:off x="3335338" y="2706688"/>
            <a:ext cx="1685925" cy="377825"/>
          </a:xfrm>
          <a:custGeom>
            <a:avLst/>
            <a:gdLst>
              <a:gd name="T0" fmla="*/ 0 w 1062"/>
              <a:gd name="T1" fmla="*/ 2147483647 h 238"/>
              <a:gd name="T2" fmla="*/ 2147483647 w 1062"/>
              <a:gd name="T3" fmla="*/ 2147483647 h 238"/>
              <a:gd name="T4" fmla="*/ 2147483647 w 1062"/>
              <a:gd name="T5" fmla="*/ 0 h 238"/>
              <a:gd name="T6" fmla="*/ 2147483647 w 1062"/>
              <a:gd name="T7" fmla="*/ 2147483647 h 238"/>
              <a:gd name="T8" fmla="*/ 2147483647 w 1062"/>
              <a:gd name="T9" fmla="*/ 2147483647 h 238"/>
              <a:gd name="T10" fmla="*/ 2147483647 w 1062"/>
              <a:gd name="T11" fmla="*/ 2147483647 h 238"/>
              <a:gd name="T12" fmla="*/ 2147483647 w 1062"/>
              <a:gd name="T13" fmla="*/ 2147483647 h 238"/>
              <a:gd name="T14" fmla="*/ 2147483647 w 1062"/>
              <a:gd name="T15" fmla="*/ 2147483647 h 238"/>
              <a:gd name="T16" fmla="*/ 2147483647 w 1062"/>
              <a:gd name="T17" fmla="*/ 2147483647 h 2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62"/>
              <a:gd name="T28" fmla="*/ 0 h 238"/>
              <a:gd name="T29" fmla="*/ 1062 w 1062"/>
              <a:gd name="T30" fmla="*/ 238 h 2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62" h="238">
                <a:moveTo>
                  <a:pt x="0" y="74"/>
                </a:moveTo>
                <a:cubicBezTo>
                  <a:pt x="11" y="63"/>
                  <a:pt x="54" y="24"/>
                  <a:pt x="65" y="18"/>
                </a:cubicBezTo>
                <a:cubicBezTo>
                  <a:pt x="82" y="9"/>
                  <a:pt x="120" y="0"/>
                  <a:pt x="120" y="0"/>
                </a:cubicBezTo>
                <a:cubicBezTo>
                  <a:pt x="178" y="14"/>
                  <a:pt x="236" y="21"/>
                  <a:pt x="296" y="28"/>
                </a:cubicBezTo>
                <a:cubicBezTo>
                  <a:pt x="389" y="64"/>
                  <a:pt x="459" y="133"/>
                  <a:pt x="545" y="175"/>
                </a:cubicBezTo>
                <a:cubicBezTo>
                  <a:pt x="572" y="202"/>
                  <a:pt x="606" y="209"/>
                  <a:pt x="637" y="231"/>
                </a:cubicBezTo>
                <a:cubicBezTo>
                  <a:pt x="726" y="228"/>
                  <a:pt x="817" y="238"/>
                  <a:pt x="905" y="222"/>
                </a:cubicBezTo>
                <a:cubicBezTo>
                  <a:pt x="927" y="218"/>
                  <a:pt x="935" y="190"/>
                  <a:pt x="951" y="175"/>
                </a:cubicBezTo>
                <a:cubicBezTo>
                  <a:pt x="989" y="139"/>
                  <a:pt x="1025" y="102"/>
                  <a:pt x="1062" y="65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4" name="Freeform 12"/>
          <p:cNvSpPr/>
          <p:nvPr/>
        </p:nvSpPr>
        <p:spPr bwMode="auto">
          <a:xfrm>
            <a:off x="3317875" y="6224588"/>
            <a:ext cx="1731963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25" name="Text Box 13"/>
          <p:cNvSpPr txBox="1">
            <a:spLocks noChangeArrowheads="1"/>
          </p:cNvSpPr>
          <p:nvPr/>
        </p:nvSpPr>
        <p:spPr bwMode="auto">
          <a:xfrm>
            <a:off x="3867150" y="5178425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12H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26" name="Text Box 14"/>
          <p:cNvSpPr txBox="1">
            <a:spLocks noChangeArrowheads="1"/>
          </p:cNvSpPr>
          <p:nvPr/>
        </p:nvSpPr>
        <p:spPr bwMode="auto">
          <a:xfrm>
            <a:off x="3867150" y="4818063"/>
            <a:ext cx="838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34H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27" name="Text Box 15"/>
          <p:cNvSpPr txBox="1">
            <a:spLocks noChangeArrowheads="1"/>
          </p:cNvSpPr>
          <p:nvPr/>
        </p:nvSpPr>
        <p:spPr bwMode="auto">
          <a:xfrm>
            <a:off x="5219700" y="4724400"/>
            <a:ext cx="1081405" cy="3987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1FEH</a:t>
            </a:r>
            <a:endParaRPr kumimoji="1" lang="en-US" altLang="zh-CN" sz="20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28" name="Text Box 16"/>
          <p:cNvSpPr txBox="1">
            <a:spLocks noChangeArrowheads="1"/>
          </p:cNvSpPr>
          <p:nvPr/>
        </p:nvSpPr>
        <p:spPr bwMode="auto">
          <a:xfrm>
            <a:off x="3892550" y="43148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5729" name="Text Box 17"/>
          <p:cNvSpPr txBox="1">
            <a:spLocks noChangeArrowheads="1"/>
          </p:cNvSpPr>
          <p:nvPr/>
        </p:nvSpPr>
        <p:spPr bwMode="auto">
          <a:xfrm>
            <a:off x="5338763" y="5157788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堆栈段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5730" name="AutoShape 18"/>
          <p:cNvSpPr/>
          <p:nvPr/>
        </p:nvSpPr>
        <p:spPr bwMode="auto">
          <a:xfrm>
            <a:off x="5148263" y="4941888"/>
            <a:ext cx="252412" cy="1303337"/>
          </a:xfrm>
          <a:prstGeom prst="rightBrace">
            <a:avLst>
              <a:gd name="adj1" fmla="val 4302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1" name="Text Box 19"/>
          <p:cNvSpPr txBox="1">
            <a:spLocks noChangeArrowheads="1"/>
          </p:cNvSpPr>
          <p:nvPr/>
        </p:nvSpPr>
        <p:spPr bwMode="auto">
          <a:xfrm>
            <a:off x="5399088" y="3240088"/>
            <a:ext cx="457200" cy="1006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代码段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5732" name="AutoShape 20"/>
          <p:cNvSpPr/>
          <p:nvPr/>
        </p:nvSpPr>
        <p:spPr bwMode="auto">
          <a:xfrm>
            <a:off x="5192713" y="3240088"/>
            <a:ext cx="206375" cy="1143000"/>
          </a:xfrm>
          <a:prstGeom prst="rightBrace">
            <a:avLst>
              <a:gd name="adj1" fmla="val 461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3808413" y="3409950"/>
            <a:ext cx="10414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anose="02020603050405020304" pitchFamily="18" charset="0"/>
              </a:rPr>
              <a:t>POP</a:t>
            </a:r>
            <a:endParaRPr kumimoji="1" lang="en-US" altLang="zh-CN" sz="20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34" name="Rectangle 22"/>
          <p:cNvSpPr>
            <a:spLocks noChangeArrowheads="1"/>
          </p:cNvSpPr>
          <p:nvPr/>
        </p:nvSpPr>
        <p:spPr bwMode="auto">
          <a:xfrm>
            <a:off x="501650" y="4457700"/>
            <a:ext cx="1657350" cy="50482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35" name="Text Box 23"/>
          <p:cNvSpPr txBox="1">
            <a:spLocks noChangeArrowheads="1"/>
          </p:cNvSpPr>
          <p:nvPr/>
        </p:nvSpPr>
        <p:spPr bwMode="auto">
          <a:xfrm>
            <a:off x="574675" y="4457700"/>
            <a:ext cx="15843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rPr>
              <a:t> 12       34</a:t>
            </a:r>
            <a:endParaRPr kumimoji="1" lang="en-US" altLang="zh-CN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>
            <a:off x="1293813" y="4457700"/>
            <a:ext cx="0" cy="504825"/>
          </a:xfrm>
          <a:prstGeom prst="line">
            <a:avLst/>
          </a:prstGeom>
          <a:noFill/>
          <a:ln w="25400" cap="sq">
            <a:solidFill>
              <a:schemeClr val="accent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7" name="Freeform 25"/>
          <p:cNvSpPr/>
          <p:nvPr/>
        </p:nvSpPr>
        <p:spPr bwMode="auto">
          <a:xfrm>
            <a:off x="1079500" y="3949700"/>
            <a:ext cx="2435225" cy="1489075"/>
          </a:xfrm>
          <a:custGeom>
            <a:avLst/>
            <a:gdLst>
              <a:gd name="T0" fmla="*/ 0 w 2099"/>
              <a:gd name="T1" fmla="*/ 2147483647 h 938"/>
              <a:gd name="T2" fmla="*/ 2147483647 w 2099"/>
              <a:gd name="T3" fmla="*/ 2147483647 h 938"/>
              <a:gd name="T4" fmla="*/ 2147483647 w 2099"/>
              <a:gd name="T5" fmla="*/ 0 h 938"/>
              <a:gd name="T6" fmla="*/ 2147483647 w 2099"/>
              <a:gd name="T7" fmla="*/ 2147483647 h 938"/>
              <a:gd name="T8" fmla="*/ 2147483647 w 2099"/>
              <a:gd name="T9" fmla="*/ 2147483647 h 938"/>
              <a:gd name="T10" fmla="*/ 2147483647 w 2099"/>
              <a:gd name="T11" fmla="*/ 2147483647 h 938"/>
              <a:gd name="T12" fmla="*/ 2147483647 w 2099"/>
              <a:gd name="T13" fmla="*/ 2147483647 h 938"/>
              <a:gd name="T14" fmla="*/ 2147483647 w 2099"/>
              <a:gd name="T15" fmla="*/ 2147483647 h 938"/>
              <a:gd name="T16" fmla="*/ 2147483647 w 2099"/>
              <a:gd name="T17" fmla="*/ 2147483647 h 938"/>
              <a:gd name="T18" fmla="*/ 2147483647 w 2099"/>
              <a:gd name="T19" fmla="*/ 2147483647 h 938"/>
              <a:gd name="T20" fmla="*/ 2147483647 w 2099"/>
              <a:gd name="T21" fmla="*/ 2147483647 h 938"/>
              <a:gd name="T22" fmla="*/ 2147483647 w 2099"/>
              <a:gd name="T23" fmla="*/ 2147483647 h 938"/>
              <a:gd name="T24" fmla="*/ 2147483647 w 2099"/>
              <a:gd name="T25" fmla="*/ 2147483647 h 938"/>
              <a:gd name="T26" fmla="*/ 2147483647 w 2099"/>
              <a:gd name="T27" fmla="*/ 2147483647 h 938"/>
              <a:gd name="T28" fmla="*/ 2147483647 w 2099"/>
              <a:gd name="T29" fmla="*/ 2147483647 h 938"/>
              <a:gd name="T30" fmla="*/ 2147483647 w 2099"/>
              <a:gd name="T31" fmla="*/ 2147483647 h 938"/>
              <a:gd name="T32" fmla="*/ 2147483647 w 2099"/>
              <a:gd name="T33" fmla="*/ 2147483647 h 938"/>
              <a:gd name="T34" fmla="*/ 2147483647 w 2099"/>
              <a:gd name="T35" fmla="*/ 2147483647 h 938"/>
              <a:gd name="T36" fmla="*/ 2147483647 w 2099"/>
              <a:gd name="T37" fmla="*/ 2147483647 h 938"/>
              <a:gd name="T38" fmla="*/ 2147483647 w 2099"/>
              <a:gd name="T39" fmla="*/ 2147483647 h 938"/>
              <a:gd name="T40" fmla="*/ 2147483647 w 2099"/>
              <a:gd name="T41" fmla="*/ 2147483647 h 938"/>
              <a:gd name="T42" fmla="*/ 2147483647 w 2099"/>
              <a:gd name="T43" fmla="*/ 2147483647 h 93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2099"/>
              <a:gd name="T67" fmla="*/ 0 h 938"/>
              <a:gd name="T68" fmla="*/ 2099 w 2099"/>
              <a:gd name="T69" fmla="*/ 938 h 938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2099" h="938">
                <a:moveTo>
                  <a:pt x="0" y="245"/>
                </a:moveTo>
                <a:cubicBezTo>
                  <a:pt x="51" y="167"/>
                  <a:pt x="97" y="73"/>
                  <a:pt x="176" y="20"/>
                </a:cubicBezTo>
                <a:cubicBezTo>
                  <a:pt x="185" y="14"/>
                  <a:pt x="238" y="2"/>
                  <a:pt x="244" y="0"/>
                </a:cubicBezTo>
                <a:cubicBezTo>
                  <a:pt x="303" y="3"/>
                  <a:pt x="362" y="3"/>
                  <a:pt x="420" y="10"/>
                </a:cubicBezTo>
                <a:cubicBezTo>
                  <a:pt x="475" y="17"/>
                  <a:pt x="517" y="37"/>
                  <a:pt x="566" y="59"/>
                </a:cubicBezTo>
                <a:cubicBezTo>
                  <a:pt x="621" y="83"/>
                  <a:pt x="684" y="102"/>
                  <a:pt x="742" y="118"/>
                </a:cubicBezTo>
                <a:cubicBezTo>
                  <a:pt x="785" y="130"/>
                  <a:pt x="830" y="143"/>
                  <a:pt x="869" y="166"/>
                </a:cubicBezTo>
                <a:cubicBezTo>
                  <a:pt x="889" y="178"/>
                  <a:pt x="908" y="192"/>
                  <a:pt x="927" y="205"/>
                </a:cubicBezTo>
                <a:cubicBezTo>
                  <a:pt x="937" y="212"/>
                  <a:pt x="957" y="225"/>
                  <a:pt x="957" y="225"/>
                </a:cubicBezTo>
                <a:cubicBezTo>
                  <a:pt x="987" y="270"/>
                  <a:pt x="1007" y="306"/>
                  <a:pt x="1045" y="342"/>
                </a:cubicBezTo>
                <a:cubicBezTo>
                  <a:pt x="1062" y="397"/>
                  <a:pt x="1102" y="441"/>
                  <a:pt x="1132" y="489"/>
                </a:cubicBezTo>
                <a:cubicBezTo>
                  <a:pt x="1137" y="498"/>
                  <a:pt x="1137" y="509"/>
                  <a:pt x="1142" y="518"/>
                </a:cubicBezTo>
                <a:cubicBezTo>
                  <a:pt x="1153" y="538"/>
                  <a:pt x="1174" y="554"/>
                  <a:pt x="1181" y="576"/>
                </a:cubicBezTo>
                <a:cubicBezTo>
                  <a:pt x="1184" y="586"/>
                  <a:pt x="1185" y="597"/>
                  <a:pt x="1191" y="606"/>
                </a:cubicBezTo>
                <a:cubicBezTo>
                  <a:pt x="1224" y="655"/>
                  <a:pt x="1279" y="700"/>
                  <a:pt x="1328" y="733"/>
                </a:cubicBezTo>
                <a:cubicBezTo>
                  <a:pt x="1360" y="782"/>
                  <a:pt x="1337" y="754"/>
                  <a:pt x="1406" y="801"/>
                </a:cubicBezTo>
                <a:cubicBezTo>
                  <a:pt x="1426" y="814"/>
                  <a:pt x="1476" y="859"/>
                  <a:pt x="1494" y="869"/>
                </a:cubicBezTo>
                <a:cubicBezTo>
                  <a:pt x="1515" y="881"/>
                  <a:pt x="1565" y="892"/>
                  <a:pt x="1591" y="899"/>
                </a:cubicBezTo>
                <a:cubicBezTo>
                  <a:pt x="1601" y="905"/>
                  <a:pt x="1610" y="913"/>
                  <a:pt x="1621" y="918"/>
                </a:cubicBezTo>
                <a:cubicBezTo>
                  <a:pt x="1640" y="926"/>
                  <a:pt x="1679" y="938"/>
                  <a:pt x="1679" y="938"/>
                </a:cubicBezTo>
                <a:cubicBezTo>
                  <a:pt x="1757" y="935"/>
                  <a:pt x="1835" y="934"/>
                  <a:pt x="1913" y="928"/>
                </a:cubicBezTo>
                <a:cubicBezTo>
                  <a:pt x="1975" y="924"/>
                  <a:pt x="2035" y="899"/>
                  <a:pt x="2099" y="899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oval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38" name="Freeform 26"/>
          <p:cNvSpPr/>
          <p:nvPr/>
        </p:nvSpPr>
        <p:spPr bwMode="auto">
          <a:xfrm>
            <a:off x="1727200" y="3998913"/>
            <a:ext cx="1787525" cy="1079500"/>
          </a:xfrm>
          <a:custGeom>
            <a:avLst/>
            <a:gdLst>
              <a:gd name="T0" fmla="*/ 0 w 1631"/>
              <a:gd name="T1" fmla="*/ 2147483647 h 615"/>
              <a:gd name="T2" fmla="*/ 2147483647 w 1631"/>
              <a:gd name="T3" fmla="*/ 2147483647 h 615"/>
              <a:gd name="T4" fmla="*/ 2147483647 w 1631"/>
              <a:gd name="T5" fmla="*/ 2147483647 h 615"/>
              <a:gd name="T6" fmla="*/ 2147483647 w 1631"/>
              <a:gd name="T7" fmla="*/ 0 h 615"/>
              <a:gd name="T8" fmla="*/ 2147483647 w 1631"/>
              <a:gd name="T9" fmla="*/ 2147483647 h 615"/>
              <a:gd name="T10" fmla="*/ 2147483647 w 1631"/>
              <a:gd name="T11" fmla="*/ 2147483647 h 615"/>
              <a:gd name="T12" fmla="*/ 2147483647 w 1631"/>
              <a:gd name="T13" fmla="*/ 2147483647 h 615"/>
              <a:gd name="T14" fmla="*/ 2147483647 w 1631"/>
              <a:gd name="T15" fmla="*/ 2147483647 h 615"/>
              <a:gd name="T16" fmla="*/ 2147483647 w 1631"/>
              <a:gd name="T17" fmla="*/ 2147483647 h 615"/>
              <a:gd name="T18" fmla="*/ 2147483647 w 1631"/>
              <a:gd name="T19" fmla="*/ 2147483647 h 615"/>
              <a:gd name="T20" fmla="*/ 2147483647 w 1631"/>
              <a:gd name="T21" fmla="*/ 2147483647 h 615"/>
              <a:gd name="T22" fmla="*/ 2147483647 w 1631"/>
              <a:gd name="T23" fmla="*/ 2147483647 h 615"/>
              <a:gd name="T24" fmla="*/ 2147483647 w 1631"/>
              <a:gd name="T25" fmla="*/ 2147483647 h 615"/>
              <a:gd name="T26" fmla="*/ 2147483647 w 1631"/>
              <a:gd name="T27" fmla="*/ 2147483647 h 615"/>
              <a:gd name="T28" fmla="*/ 2147483647 w 1631"/>
              <a:gd name="T29" fmla="*/ 2147483647 h 615"/>
              <a:gd name="T30" fmla="*/ 2147483647 w 1631"/>
              <a:gd name="T31" fmla="*/ 2147483647 h 6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631"/>
              <a:gd name="T49" fmla="*/ 0 h 615"/>
              <a:gd name="T50" fmla="*/ 1631 w 1631"/>
              <a:gd name="T51" fmla="*/ 615 h 61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631" h="615">
                <a:moveTo>
                  <a:pt x="0" y="234"/>
                </a:moveTo>
                <a:cubicBezTo>
                  <a:pt x="27" y="194"/>
                  <a:pt x="48" y="118"/>
                  <a:pt x="78" y="88"/>
                </a:cubicBezTo>
                <a:cubicBezTo>
                  <a:pt x="99" y="67"/>
                  <a:pt x="111" y="67"/>
                  <a:pt x="137" y="59"/>
                </a:cubicBezTo>
                <a:cubicBezTo>
                  <a:pt x="202" y="37"/>
                  <a:pt x="265" y="14"/>
                  <a:pt x="332" y="0"/>
                </a:cubicBezTo>
                <a:cubicBezTo>
                  <a:pt x="447" y="9"/>
                  <a:pt x="545" y="24"/>
                  <a:pt x="654" y="59"/>
                </a:cubicBezTo>
                <a:cubicBezTo>
                  <a:pt x="664" y="62"/>
                  <a:pt x="674" y="65"/>
                  <a:pt x="684" y="68"/>
                </a:cubicBezTo>
                <a:cubicBezTo>
                  <a:pt x="703" y="74"/>
                  <a:pt x="723" y="81"/>
                  <a:pt x="742" y="88"/>
                </a:cubicBezTo>
                <a:cubicBezTo>
                  <a:pt x="762" y="95"/>
                  <a:pt x="801" y="107"/>
                  <a:pt x="801" y="107"/>
                </a:cubicBezTo>
                <a:cubicBezTo>
                  <a:pt x="831" y="127"/>
                  <a:pt x="855" y="136"/>
                  <a:pt x="889" y="146"/>
                </a:cubicBezTo>
                <a:cubicBezTo>
                  <a:pt x="908" y="159"/>
                  <a:pt x="928" y="172"/>
                  <a:pt x="947" y="185"/>
                </a:cubicBezTo>
                <a:cubicBezTo>
                  <a:pt x="957" y="192"/>
                  <a:pt x="959" y="207"/>
                  <a:pt x="967" y="215"/>
                </a:cubicBezTo>
                <a:cubicBezTo>
                  <a:pt x="975" y="223"/>
                  <a:pt x="986" y="228"/>
                  <a:pt x="996" y="234"/>
                </a:cubicBezTo>
                <a:cubicBezTo>
                  <a:pt x="1054" y="322"/>
                  <a:pt x="1118" y="415"/>
                  <a:pt x="1221" y="449"/>
                </a:cubicBezTo>
                <a:cubicBezTo>
                  <a:pt x="1260" y="475"/>
                  <a:pt x="1298" y="502"/>
                  <a:pt x="1338" y="527"/>
                </a:cubicBezTo>
                <a:cubicBezTo>
                  <a:pt x="1370" y="547"/>
                  <a:pt x="1450" y="564"/>
                  <a:pt x="1484" y="576"/>
                </a:cubicBezTo>
                <a:cubicBezTo>
                  <a:pt x="1532" y="593"/>
                  <a:pt x="1580" y="615"/>
                  <a:pt x="1631" y="615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lg" len="lg"/>
            <a:tailEnd type="oval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1" name="Text Box 29"/>
          <p:cNvSpPr txBox="1">
            <a:spLocks noChangeArrowheads="1"/>
          </p:cNvSpPr>
          <p:nvPr/>
        </p:nvSpPr>
        <p:spPr bwMode="auto">
          <a:xfrm>
            <a:off x="863600" y="5084763"/>
            <a:ext cx="792163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 AX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1150938" y="6164263"/>
            <a:ext cx="9493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SP+2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>
            <a:off x="1739900" y="430371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1082675" y="4303713"/>
            <a:ext cx="0" cy="1444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48" name="Line 36"/>
          <p:cNvSpPr>
            <a:spLocks noChangeShapeType="1"/>
          </p:cNvSpPr>
          <p:nvPr/>
        </p:nvSpPr>
        <p:spPr bwMode="auto">
          <a:xfrm flipV="1">
            <a:off x="2001838" y="5802313"/>
            <a:ext cx="1223962" cy="5048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62" name="Rectangle 50"/>
          <p:cNvSpPr>
            <a:spLocks noChangeArrowheads="1"/>
          </p:cNvSpPr>
          <p:nvPr/>
        </p:nvSpPr>
        <p:spPr bwMode="auto">
          <a:xfrm>
            <a:off x="6588125" y="4302125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3" name="Rectangle 51"/>
          <p:cNvSpPr>
            <a:spLocks noChangeArrowheads="1"/>
          </p:cNvSpPr>
          <p:nvPr/>
        </p:nvSpPr>
        <p:spPr bwMode="auto">
          <a:xfrm>
            <a:off x="6588125" y="4665663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4" name="Rectangle 52"/>
          <p:cNvSpPr>
            <a:spLocks noChangeArrowheads="1"/>
          </p:cNvSpPr>
          <p:nvPr/>
        </p:nvSpPr>
        <p:spPr bwMode="auto">
          <a:xfrm>
            <a:off x="6588125" y="502602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5" name="Line 53"/>
          <p:cNvSpPr>
            <a:spLocks noChangeShapeType="1"/>
          </p:cNvSpPr>
          <p:nvPr/>
        </p:nvSpPr>
        <p:spPr bwMode="auto">
          <a:xfrm>
            <a:off x="6588125" y="3297238"/>
            <a:ext cx="0" cy="29035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6" name="Line 54"/>
          <p:cNvSpPr>
            <a:spLocks noChangeShapeType="1"/>
          </p:cNvSpPr>
          <p:nvPr/>
        </p:nvSpPr>
        <p:spPr bwMode="auto">
          <a:xfrm>
            <a:off x="8048625" y="3276600"/>
            <a:ext cx="0" cy="29035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7" name="Freeform 55"/>
          <p:cNvSpPr/>
          <p:nvPr/>
        </p:nvSpPr>
        <p:spPr bwMode="auto">
          <a:xfrm>
            <a:off x="6588125" y="5862638"/>
            <a:ext cx="1457325" cy="444500"/>
          </a:xfrm>
          <a:custGeom>
            <a:avLst/>
            <a:gdLst>
              <a:gd name="T0" fmla="*/ 2147483647 w 1091"/>
              <a:gd name="T1" fmla="*/ 2147483647 h 280"/>
              <a:gd name="T2" fmla="*/ 2147483647 w 1091"/>
              <a:gd name="T3" fmla="*/ 2147483647 h 280"/>
              <a:gd name="T4" fmla="*/ 2147483647 w 1091"/>
              <a:gd name="T5" fmla="*/ 2147483647 h 280"/>
              <a:gd name="T6" fmla="*/ 2147483647 w 1091"/>
              <a:gd name="T7" fmla="*/ 2147483647 h 280"/>
              <a:gd name="T8" fmla="*/ 2147483647 w 1091"/>
              <a:gd name="T9" fmla="*/ 0 h 280"/>
              <a:gd name="T10" fmla="*/ 2147483647 w 1091"/>
              <a:gd name="T11" fmla="*/ 2147483647 h 280"/>
              <a:gd name="T12" fmla="*/ 2147483647 w 1091"/>
              <a:gd name="T13" fmla="*/ 2147483647 h 280"/>
              <a:gd name="T14" fmla="*/ 2147483647 w 1091"/>
              <a:gd name="T15" fmla="*/ 2147483647 h 280"/>
              <a:gd name="T16" fmla="*/ 2147483647 w 1091"/>
              <a:gd name="T17" fmla="*/ 2147483647 h 280"/>
              <a:gd name="T18" fmla="*/ 2147483647 w 1091"/>
              <a:gd name="T19" fmla="*/ 2147483647 h 280"/>
              <a:gd name="T20" fmla="*/ 2147483647 w 1091"/>
              <a:gd name="T21" fmla="*/ 2147483647 h 280"/>
              <a:gd name="T22" fmla="*/ 2147483647 w 1091"/>
              <a:gd name="T23" fmla="*/ 2147483647 h 280"/>
              <a:gd name="T24" fmla="*/ 2147483647 w 1091"/>
              <a:gd name="T25" fmla="*/ 2147483647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68" name="Text Box 56"/>
          <p:cNvSpPr txBox="1">
            <a:spLocks noChangeArrowheads="1"/>
          </p:cNvSpPr>
          <p:nvPr/>
        </p:nvSpPr>
        <p:spPr bwMode="auto">
          <a:xfrm>
            <a:off x="8018463" y="5011738"/>
            <a:ext cx="1054100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1200</a:t>
            </a:r>
            <a:r>
              <a:rPr kumimoji="1" lang="en-US" altLang="zh-CN" sz="2000" dirty="0">
                <a:solidFill>
                  <a:schemeClr val="tx1"/>
                </a:solidFill>
                <a:latin typeface="+mj-lt"/>
                <a:ea typeface="宋体" panose="02010600030101010101" pitchFamily="2" charset="-122"/>
              </a:rPr>
              <a:t>H</a:t>
            </a:r>
            <a:endParaRPr kumimoji="1" lang="en-US" altLang="zh-CN" sz="2000" dirty="0">
              <a:solidFill>
                <a:schemeClr val="tx1"/>
              </a:solidFill>
              <a:latin typeface="+mj-lt"/>
              <a:ea typeface="宋体" panose="02010600030101010101" pitchFamily="2" charset="-122"/>
            </a:endParaRPr>
          </a:p>
        </p:txBody>
      </p:sp>
      <p:sp>
        <p:nvSpPr>
          <p:cNvPr id="115769" name="Text Box 57"/>
          <p:cNvSpPr txBox="1">
            <a:spLocks noChangeArrowheads="1"/>
          </p:cNvSpPr>
          <p:nvPr/>
        </p:nvSpPr>
        <p:spPr bwMode="auto">
          <a:xfrm>
            <a:off x="7045325" y="341153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5772" name="Rectangle 60"/>
          <p:cNvSpPr>
            <a:spLocks noChangeArrowheads="1"/>
          </p:cNvSpPr>
          <p:nvPr/>
        </p:nvSpPr>
        <p:spPr bwMode="auto">
          <a:xfrm>
            <a:off x="6588125" y="3932238"/>
            <a:ext cx="1458913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73" name="Text Box 61"/>
          <p:cNvSpPr txBox="1">
            <a:spLocks noChangeArrowheads="1"/>
          </p:cNvSpPr>
          <p:nvPr/>
        </p:nvSpPr>
        <p:spPr bwMode="auto">
          <a:xfrm>
            <a:off x="6816725" y="2725738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出栈后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15774" name="Text Box 62"/>
          <p:cNvSpPr txBox="1">
            <a:spLocks noChangeArrowheads="1"/>
          </p:cNvSpPr>
          <p:nvPr/>
        </p:nvSpPr>
        <p:spPr bwMode="auto">
          <a:xfrm>
            <a:off x="3671888" y="2341563"/>
            <a:ext cx="10668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出栈前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5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5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5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5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1" dur="1000"/>
                                        <p:tgtEl>
                                          <p:spTgt spid="11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10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1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1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000"/>
                            </p:stCondLst>
                            <p:childTnLst>
                              <p:par>
                                <p:cTn id="1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1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15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15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 tmFilter="0, 0; .2, .5; .8, .5; 1, 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3" dur="250" autoRev="1" fill="hold"/>
                                        <p:tgtEl>
                                          <p:spTgt spid="1157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17" grpId="0" animBg="1"/>
      <p:bldP spid="115718" grpId="0" animBg="1"/>
      <p:bldP spid="115719" grpId="0" animBg="1"/>
      <p:bldP spid="115720" grpId="0" animBg="1"/>
      <p:bldP spid="115721" grpId="0" animBg="1"/>
      <p:bldP spid="115722" grpId="0" animBg="1"/>
      <p:bldP spid="115723" grpId="0" animBg="1"/>
      <p:bldP spid="115724" grpId="0" animBg="1"/>
      <p:bldP spid="115725" grpId="0"/>
      <p:bldP spid="115726" grpId="0"/>
      <p:bldP spid="115727" grpId="0"/>
      <p:bldP spid="115728" grpId="0"/>
      <p:bldP spid="115729" grpId="0"/>
      <p:bldP spid="115730" grpId="0" animBg="1"/>
      <p:bldP spid="115731" grpId="0"/>
      <p:bldP spid="115732" grpId="0" animBg="1"/>
      <p:bldP spid="115733" grpId="0"/>
      <p:bldP spid="115734" grpId="0" animBg="1"/>
      <p:bldP spid="115735" grpId="0"/>
      <p:bldP spid="115736" grpId="0" animBg="1"/>
      <p:bldP spid="115737" grpId="0" animBg="1"/>
      <p:bldP spid="115738" grpId="0" animBg="1"/>
      <p:bldP spid="115741" grpId="0"/>
      <p:bldP spid="115742" grpId="0"/>
      <p:bldP spid="115746" grpId="0" animBg="1"/>
      <p:bldP spid="115747" grpId="0" animBg="1"/>
      <p:bldP spid="115748" grpId="0" animBg="1"/>
      <p:bldP spid="115762" grpId="0" animBg="1"/>
      <p:bldP spid="115763" grpId="0" animBg="1"/>
      <p:bldP spid="115764" grpId="0" animBg="1"/>
      <p:bldP spid="115765" grpId="0" animBg="1"/>
      <p:bldP spid="115766" grpId="0" animBg="1"/>
      <p:bldP spid="115767" grpId="0" animBg="1"/>
      <p:bldP spid="115768" grpId="0"/>
      <p:bldP spid="115768" grpId="1"/>
      <p:bldP spid="115769" grpId="0"/>
      <p:bldP spid="115772" grpId="0" animBg="1"/>
      <p:bldP spid="115773" grpId="0"/>
      <p:bldP spid="11577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8C1011-7796-46D0-A1CD-C1E92B5403B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堆栈操作指令说明</a:t>
            </a:r>
            <a:endParaRPr lang="zh-CN" altLang="en-US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0425"/>
            <a:ext cx="7772400" cy="3962400"/>
          </a:xfrm>
        </p:spPr>
        <p:txBody>
          <a:bodyPr/>
          <a:lstStyle/>
          <a:p>
            <a:pPr algn="just" eaLnBrk="1" hangingPunct="1">
              <a:spcAft>
                <a:spcPct val="20000"/>
              </a:spcAft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指令的操作数必须是16位；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操作数可以是寄存器或存储器两单元，但不能是立即数；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不能从栈顶弹出一个字给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CS；</a:t>
            </a:r>
            <a:endParaRPr lang="en-US" altLang="zh-CN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PUSH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和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POP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指令在程序中一般成对出现；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Aft>
                <a:spcPct val="20000"/>
              </a:spcAft>
            </a:pP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PUSH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指令的操作方向是从高地址向低地址，而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POP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指令的操作正好相反。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88375" y="6281738"/>
            <a:ext cx="461963" cy="457200"/>
          </a:xfrm>
          <a:noFill/>
        </p:spPr>
        <p:txBody>
          <a:bodyPr/>
          <a:lstStyle/>
          <a:p>
            <a:fld id="{6716F929-AE5C-4A61-B5F5-210BC6CCF7F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87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68313" y="214313"/>
            <a:ext cx="7793037" cy="838200"/>
          </a:xfrm>
        </p:spPr>
        <p:txBody>
          <a:bodyPr/>
          <a:lstStyle/>
          <a:p>
            <a:pPr eaLnBrk="1" hangingPunct="1"/>
            <a:r>
              <a:rPr lang="zh-CN" altLang="en-US" smtClean="0"/>
              <a:t>堆栈操作指令例</a:t>
            </a:r>
            <a:endParaRPr lang="zh-CN" altLang="en-US" smtClean="0"/>
          </a:p>
        </p:txBody>
      </p:sp>
      <p:sp>
        <p:nvSpPr>
          <p:cNvPr id="1228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5616575" cy="45354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MOV  AX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1234H</a:t>
            </a:r>
            <a:endParaRPr lang="en-US" altLang="zh-CN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MOV  SP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AX</a:t>
            </a:r>
            <a:endParaRPr lang="en-US" altLang="zh-CN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MOV  BX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5678H</a:t>
            </a:r>
            <a:endParaRPr lang="en-US" altLang="zh-CN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MOV  [BX]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AH</a:t>
            </a:r>
            <a:endParaRPr lang="en-US" altLang="zh-CN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MOV  [BX+1]</a:t>
            </a:r>
            <a:r>
              <a:rPr lang="zh-CN" altLang="en-US" sz="2000" dirty="0" smtClean="0">
                <a:solidFill>
                  <a:schemeClr val="tx1"/>
                </a:solidFill>
                <a:latin typeface="+mj-lt"/>
              </a:rPr>
              <a:t>，</a:t>
            </a:r>
            <a:r>
              <a:rPr lang="en-US" altLang="zh-CN" sz="2000" dirty="0" smtClean="0">
                <a:solidFill>
                  <a:schemeClr val="tx1"/>
                </a:solidFill>
                <a:latin typeface="+mj-lt"/>
              </a:rPr>
              <a:t>BL</a:t>
            </a:r>
            <a:endParaRPr lang="en-US" altLang="zh-CN" sz="2000" dirty="0" smtClean="0">
              <a:solidFill>
                <a:schemeClr val="tx1"/>
              </a:solidFill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latin typeface="+mj-lt"/>
              </a:rPr>
              <a:t>PUSH  AX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latin typeface="+mj-lt"/>
              </a:rPr>
              <a:t>PUSH  BX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latin typeface="+mj-lt"/>
              </a:rPr>
              <a:t>PUSH  WORD  PTR[BX]         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latin typeface="+mj-lt"/>
              </a:rPr>
              <a:t>POP  WORD  PTR[BX]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latin typeface="+mj-lt"/>
              </a:rPr>
              <a:t>POP  AX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Bef>
                <a:spcPct val="15000"/>
              </a:spcBef>
              <a:defRPr/>
            </a:pPr>
            <a:r>
              <a:rPr lang="en-US" altLang="zh-CN" sz="2000" dirty="0" smtClean="0">
                <a:latin typeface="+mj-lt"/>
              </a:rPr>
              <a:t>POP  BX</a:t>
            </a:r>
            <a:endParaRPr lang="en-US" altLang="zh-CN" sz="2000" dirty="0" smtClean="0">
              <a:latin typeface="+mj-lt"/>
            </a:endParaRPr>
          </a:p>
        </p:txBody>
      </p:sp>
      <p:sp>
        <p:nvSpPr>
          <p:cNvPr id="122884" name="Text Box 1028"/>
          <p:cNvSpPr txBox="1">
            <a:spLocks noChangeArrowheads="1"/>
          </p:cNvSpPr>
          <p:nvPr/>
        </p:nvSpPr>
        <p:spPr bwMode="auto">
          <a:xfrm>
            <a:off x="1692275" y="4916488"/>
            <a:ext cx="6096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dirty="0">
                <a:solidFill>
                  <a:schemeClr val="tx1"/>
                </a:solidFill>
                <a:latin typeface="+mn-lt"/>
                <a:ea typeface="宋体" panose="02010600030101010101" pitchFamily="2" charset="-122"/>
              </a:rPr>
              <a:t>┇ </a:t>
            </a:r>
            <a:endParaRPr kumimoji="1" lang="en-US" altLang="zh-CN" sz="2400" dirty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2885" name="AutoShape 1029"/>
          <p:cNvSpPr/>
          <p:nvPr/>
        </p:nvSpPr>
        <p:spPr bwMode="auto">
          <a:xfrm>
            <a:off x="2771775" y="59690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886" name="Line 1030"/>
          <p:cNvSpPr>
            <a:spLocks noChangeShapeType="1"/>
          </p:cNvSpPr>
          <p:nvPr/>
        </p:nvSpPr>
        <p:spPr bwMode="auto">
          <a:xfrm flipH="1" flipV="1">
            <a:off x="3025775" y="6299200"/>
            <a:ext cx="7620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887" name="Text Box 1031"/>
          <p:cNvSpPr txBox="1">
            <a:spLocks noChangeArrowheads="1"/>
          </p:cNvSpPr>
          <p:nvPr/>
        </p:nvSpPr>
        <p:spPr bwMode="auto">
          <a:xfrm>
            <a:off x="3787775" y="6272213"/>
            <a:ext cx="40386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如此，会使</a:t>
            </a:r>
            <a:r>
              <a:rPr kumimoji="1" lang="en-US" altLang="zh-CN" sz="2000" b="1">
                <a:latin typeface="Times New Roman" panose="02020603050405020304" pitchFamily="18" charset="0"/>
              </a:rPr>
              <a:t>AX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000" b="1">
                <a:latin typeface="Times New Roman" panose="02020603050405020304" pitchFamily="18" charset="0"/>
              </a:rPr>
              <a:t>BX</a:t>
            </a:r>
            <a:r>
              <a:rPr kumimoji="1" lang="zh-CN" altLang="en-US" sz="2000" b="1">
                <a:latin typeface="Times New Roman" panose="02020603050405020304" pitchFamily="18" charset="0"/>
              </a:rPr>
              <a:t>的内容互换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5724525" y="1290638"/>
            <a:ext cx="355600" cy="79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118793" name="Rectangle 4"/>
          <p:cNvSpPr>
            <a:spLocks noChangeArrowheads="1"/>
          </p:cNvSpPr>
          <p:nvPr/>
        </p:nvSpPr>
        <p:spPr bwMode="auto">
          <a:xfrm>
            <a:off x="6126163" y="1439863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4" name="Rectangle 5"/>
          <p:cNvSpPr>
            <a:spLocks noChangeArrowheads="1"/>
          </p:cNvSpPr>
          <p:nvPr/>
        </p:nvSpPr>
        <p:spPr bwMode="auto">
          <a:xfrm>
            <a:off x="6126163" y="1803400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5" name="Rectangle 6"/>
          <p:cNvSpPr>
            <a:spLocks noChangeArrowheads="1"/>
          </p:cNvSpPr>
          <p:nvPr/>
        </p:nvSpPr>
        <p:spPr bwMode="auto">
          <a:xfrm>
            <a:off x="6126163" y="4632325"/>
            <a:ext cx="1458912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6" name="Line 7"/>
          <p:cNvSpPr>
            <a:spLocks noChangeShapeType="1"/>
          </p:cNvSpPr>
          <p:nvPr/>
        </p:nvSpPr>
        <p:spPr bwMode="auto">
          <a:xfrm>
            <a:off x="6124575" y="404813"/>
            <a:ext cx="0" cy="54086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7" name="Line 8"/>
          <p:cNvSpPr>
            <a:spLocks noChangeShapeType="1"/>
          </p:cNvSpPr>
          <p:nvPr/>
        </p:nvSpPr>
        <p:spPr bwMode="auto">
          <a:xfrm>
            <a:off x="7585075" y="404813"/>
            <a:ext cx="1588" cy="54006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8" name="Freeform 9"/>
          <p:cNvSpPr/>
          <p:nvPr/>
        </p:nvSpPr>
        <p:spPr bwMode="auto">
          <a:xfrm>
            <a:off x="6094413" y="5505450"/>
            <a:ext cx="1501775" cy="444500"/>
          </a:xfrm>
          <a:custGeom>
            <a:avLst/>
            <a:gdLst>
              <a:gd name="T0" fmla="*/ 5684996 w 1091"/>
              <a:gd name="T1" fmla="*/ 559474642 h 280"/>
              <a:gd name="T2" fmla="*/ 15158153 w 1091"/>
              <a:gd name="T3" fmla="*/ 466228108 h 280"/>
              <a:gd name="T4" fmla="*/ 30316306 w 1091"/>
              <a:gd name="T5" fmla="*/ 372983062 h 280"/>
              <a:gd name="T6" fmla="*/ 58738531 w 1091"/>
              <a:gd name="T7" fmla="*/ 209172183 h 280"/>
              <a:gd name="T8" fmla="*/ 100423458 w 1091"/>
              <a:gd name="T9" fmla="*/ 0 h 280"/>
              <a:gd name="T10" fmla="*/ 130739753 w 1091"/>
              <a:gd name="T11" fmla="*/ 22680609 h 280"/>
              <a:gd name="T12" fmla="*/ 144003821 w 1091"/>
              <a:gd name="T13" fmla="*/ 163810928 h 280"/>
              <a:gd name="T14" fmla="*/ 172426035 w 1091"/>
              <a:gd name="T15" fmla="*/ 302418717 h 280"/>
              <a:gd name="T16" fmla="*/ 253901809 w 1091"/>
              <a:gd name="T17" fmla="*/ 652721176 h 280"/>
              <a:gd name="T18" fmla="*/ 303165789 w 1091"/>
              <a:gd name="T19" fmla="*/ 652721176 h 280"/>
              <a:gd name="T20" fmla="*/ 310744862 w 1091"/>
              <a:gd name="T21" fmla="*/ 604837435 h 280"/>
              <a:gd name="T22" fmla="*/ 318323936 w 1091"/>
              <a:gd name="T23" fmla="*/ 559474642 h 280"/>
              <a:gd name="T24" fmla="*/ 325903010 w 1091"/>
              <a:gd name="T25" fmla="*/ 511590900 h 28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91"/>
              <a:gd name="T40" fmla="*/ 0 h 280"/>
              <a:gd name="T41" fmla="*/ 1091 w 1091"/>
              <a:gd name="T42" fmla="*/ 280 h 28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91" h="280">
                <a:moveTo>
                  <a:pt x="11" y="222"/>
                </a:moveTo>
                <a:cubicBezTo>
                  <a:pt x="85" y="198"/>
                  <a:pt x="0" y="234"/>
                  <a:pt x="48" y="185"/>
                </a:cubicBezTo>
                <a:cubicBezTo>
                  <a:pt x="64" y="169"/>
                  <a:pt x="87" y="164"/>
                  <a:pt x="103" y="148"/>
                </a:cubicBezTo>
                <a:cubicBezTo>
                  <a:pt x="133" y="118"/>
                  <a:pt x="166" y="97"/>
                  <a:pt x="205" y="83"/>
                </a:cubicBezTo>
                <a:cubicBezTo>
                  <a:pt x="245" y="43"/>
                  <a:pt x="281" y="17"/>
                  <a:pt x="334" y="0"/>
                </a:cubicBezTo>
                <a:cubicBezTo>
                  <a:pt x="368" y="3"/>
                  <a:pt x="403" y="1"/>
                  <a:pt x="436" y="9"/>
                </a:cubicBezTo>
                <a:cubicBezTo>
                  <a:pt x="452" y="13"/>
                  <a:pt x="477" y="54"/>
                  <a:pt x="491" y="65"/>
                </a:cubicBezTo>
                <a:cubicBezTo>
                  <a:pt x="535" y="99"/>
                  <a:pt x="540" y="99"/>
                  <a:pt x="583" y="120"/>
                </a:cubicBezTo>
                <a:cubicBezTo>
                  <a:pt x="660" y="197"/>
                  <a:pt x="753" y="242"/>
                  <a:pt x="860" y="259"/>
                </a:cubicBezTo>
                <a:cubicBezTo>
                  <a:pt x="925" y="280"/>
                  <a:pt x="912" y="279"/>
                  <a:pt x="1026" y="259"/>
                </a:cubicBezTo>
                <a:cubicBezTo>
                  <a:pt x="1035" y="257"/>
                  <a:pt x="1038" y="246"/>
                  <a:pt x="1045" y="240"/>
                </a:cubicBezTo>
                <a:cubicBezTo>
                  <a:pt x="1054" y="233"/>
                  <a:pt x="1064" y="229"/>
                  <a:pt x="1073" y="222"/>
                </a:cubicBezTo>
                <a:cubicBezTo>
                  <a:pt x="1080" y="217"/>
                  <a:pt x="1091" y="203"/>
                  <a:pt x="1091" y="203"/>
                </a:cubicBez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799" name="Text Box 10"/>
          <p:cNvSpPr txBox="1">
            <a:spLocks noChangeArrowheads="1"/>
          </p:cNvSpPr>
          <p:nvPr/>
        </p:nvSpPr>
        <p:spPr bwMode="auto">
          <a:xfrm>
            <a:off x="6583363" y="54927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18800" name="Rectangle 11"/>
          <p:cNvSpPr>
            <a:spLocks noChangeArrowheads="1"/>
          </p:cNvSpPr>
          <p:nvPr/>
        </p:nvSpPr>
        <p:spPr bwMode="auto">
          <a:xfrm>
            <a:off x="6126163" y="1069975"/>
            <a:ext cx="1458912" cy="3810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01" name="Text Box 20"/>
          <p:cNvSpPr txBox="1">
            <a:spLocks noChangeArrowheads="1"/>
          </p:cNvSpPr>
          <p:nvPr/>
        </p:nvSpPr>
        <p:spPr bwMode="auto">
          <a:xfrm>
            <a:off x="6586538" y="2205038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>
                <a:latin typeface="宋体" panose="02010600030101010101" pitchFamily="2" charset="-122"/>
              </a:rPr>
              <a:t>┇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6513513" y="1063625"/>
            <a:ext cx="9366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12H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6515100" y="1423988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</a:rPr>
              <a:t>78H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4752975" y="1114425"/>
            <a:ext cx="104298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/>
              <a:t>5678H</a:t>
            </a:r>
            <a:endParaRPr lang="zh-CN" altLang="en-US" b="1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5711825" y="1673225"/>
            <a:ext cx="355600" cy="79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4740275" y="1497013"/>
            <a:ext cx="1042988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/>
              <a:t>5679H</a:t>
            </a:r>
            <a:endParaRPr lang="zh-CN" altLang="en-US" b="1"/>
          </a:p>
        </p:txBody>
      </p:sp>
      <p:sp>
        <p:nvSpPr>
          <p:cNvPr id="118807" name="Rectangle 6"/>
          <p:cNvSpPr>
            <a:spLocks noChangeArrowheads="1"/>
          </p:cNvSpPr>
          <p:nvPr/>
        </p:nvSpPr>
        <p:spPr bwMode="auto">
          <a:xfrm>
            <a:off x="6137275" y="5006975"/>
            <a:ext cx="1458913" cy="381000"/>
          </a:xfrm>
          <a:prstGeom prst="rect">
            <a:avLst/>
          </a:prstGeom>
          <a:solidFill>
            <a:srgbClr val="99CC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708525" y="5011738"/>
            <a:ext cx="1592263" cy="369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b="1"/>
              <a:t>SP=1234H</a:t>
            </a:r>
            <a:endParaRPr lang="zh-CN" altLang="en-US" b="1"/>
          </a:p>
        </p:txBody>
      </p:sp>
      <p:sp>
        <p:nvSpPr>
          <p:cNvPr id="118809" name="Rectangle 6"/>
          <p:cNvSpPr>
            <a:spLocks noChangeArrowheads="1"/>
          </p:cNvSpPr>
          <p:nvPr/>
        </p:nvSpPr>
        <p:spPr bwMode="auto">
          <a:xfrm>
            <a:off x="6127750" y="4271963"/>
            <a:ext cx="1458913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6376988" y="4632325"/>
            <a:ext cx="9366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12H</a:t>
            </a:r>
            <a:endParaRPr lang="en-US" altLang="zh-CN" b="1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6372225" y="4265613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34H</a:t>
            </a:r>
            <a:endParaRPr lang="en-US" altLang="zh-CN" b="1"/>
          </a:p>
        </p:txBody>
      </p:sp>
      <p:sp>
        <p:nvSpPr>
          <p:cNvPr id="118812" name="Rectangle 6"/>
          <p:cNvSpPr>
            <a:spLocks noChangeArrowheads="1"/>
          </p:cNvSpPr>
          <p:nvPr/>
        </p:nvSpPr>
        <p:spPr bwMode="auto">
          <a:xfrm>
            <a:off x="6127750" y="3897313"/>
            <a:ext cx="1458913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3" name="Rectangle 6"/>
          <p:cNvSpPr>
            <a:spLocks noChangeArrowheads="1"/>
          </p:cNvSpPr>
          <p:nvPr/>
        </p:nvSpPr>
        <p:spPr bwMode="auto">
          <a:xfrm>
            <a:off x="6129338" y="3536950"/>
            <a:ext cx="1458912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6378575" y="3897313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56H</a:t>
            </a:r>
            <a:endParaRPr lang="en-US" altLang="zh-CN" b="1"/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6373813" y="3530600"/>
            <a:ext cx="9366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78H</a:t>
            </a:r>
            <a:endParaRPr lang="en-US" altLang="zh-CN" b="1"/>
          </a:p>
        </p:txBody>
      </p:sp>
      <p:sp>
        <p:nvSpPr>
          <p:cNvPr id="118816" name="Rectangle 6"/>
          <p:cNvSpPr>
            <a:spLocks noChangeArrowheads="1"/>
          </p:cNvSpPr>
          <p:nvPr/>
        </p:nvSpPr>
        <p:spPr bwMode="auto">
          <a:xfrm>
            <a:off x="6127750" y="3176588"/>
            <a:ext cx="1458913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17" name="Rectangle 6"/>
          <p:cNvSpPr>
            <a:spLocks noChangeArrowheads="1"/>
          </p:cNvSpPr>
          <p:nvPr/>
        </p:nvSpPr>
        <p:spPr bwMode="auto">
          <a:xfrm>
            <a:off x="6129338" y="2816225"/>
            <a:ext cx="1458912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6378575" y="3176588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78H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6373813" y="2809875"/>
            <a:ext cx="93662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00000"/>
                </a:solidFill>
              </a:rPr>
              <a:t>12H</a:t>
            </a:r>
            <a:endParaRPr lang="en-US" altLang="zh-CN" b="1">
              <a:solidFill>
                <a:srgbClr val="C00000"/>
              </a:solidFill>
            </a:endParaRPr>
          </a:p>
        </p:txBody>
      </p:sp>
      <p:sp>
        <p:nvSpPr>
          <p:cNvPr id="3" name="任意多边形 2"/>
          <p:cNvSpPr>
            <a:spLocks noChangeArrowheads="1"/>
          </p:cNvSpPr>
          <p:nvPr/>
        </p:nvSpPr>
        <p:spPr bwMode="auto">
          <a:xfrm>
            <a:off x="7475538" y="3438525"/>
            <a:ext cx="593725" cy="363538"/>
          </a:xfrm>
          <a:custGeom>
            <a:avLst/>
            <a:gdLst>
              <a:gd name="T0" fmla="*/ 0 w 595086"/>
              <a:gd name="T1" fmla="*/ 363538 h 364464"/>
              <a:gd name="T2" fmla="*/ 57924 w 595086"/>
              <a:gd name="T3" fmla="*/ 291150 h 364464"/>
              <a:gd name="T4" fmla="*/ 101368 w 595086"/>
              <a:gd name="T5" fmla="*/ 262196 h 364464"/>
              <a:gd name="T6" fmla="*/ 188254 w 595086"/>
              <a:gd name="T7" fmla="*/ 160854 h 364464"/>
              <a:gd name="T8" fmla="*/ 231698 w 595086"/>
              <a:gd name="T9" fmla="*/ 146377 h 364464"/>
              <a:gd name="T10" fmla="*/ 318584 w 595086"/>
              <a:gd name="T11" fmla="*/ 88467 h 364464"/>
              <a:gd name="T12" fmla="*/ 362027 w 595086"/>
              <a:gd name="T13" fmla="*/ 59512 h 364464"/>
              <a:gd name="T14" fmla="*/ 419951 w 595086"/>
              <a:gd name="T15" fmla="*/ 16080 h 364464"/>
              <a:gd name="T16" fmla="*/ 463395 w 595086"/>
              <a:gd name="T17" fmla="*/ 1603 h 364464"/>
              <a:gd name="T18" fmla="*/ 593725 w 595086"/>
              <a:gd name="T19" fmla="*/ 1603 h 36446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95086"/>
              <a:gd name="T31" fmla="*/ 0 h 364464"/>
              <a:gd name="T32" fmla="*/ 595086 w 595086"/>
              <a:gd name="T33" fmla="*/ 364464 h 36446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95086" h="364464">
                <a:moveTo>
                  <a:pt x="0" y="364464"/>
                </a:moveTo>
                <a:cubicBezTo>
                  <a:pt x="19352" y="340273"/>
                  <a:pt x="36152" y="313797"/>
                  <a:pt x="58057" y="291892"/>
                </a:cubicBezTo>
                <a:cubicBezTo>
                  <a:pt x="70392" y="279557"/>
                  <a:pt x="89265" y="275199"/>
                  <a:pt x="101600" y="262864"/>
                </a:cubicBezTo>
                <a:cubicBezTo>
                  <a:pt x="178312" y="186153"/>
                  <a:pt x="67302" y="247966"/>
                  <a:pt x="188686" y="161264"/>
                </a:cubicBezTo>
                <a:cubicBezTo>
                  <a:pt x="201136" y="152371"/>
                  <a:pt x="217715" y="151588"/>
                  <a:pt x="232229" y="146750"/>
                </a:cubicBezTo>
                <a:lnTo>
                  <a:pt x="319314" y="88692"/>
                </a:lnTo>
                <a:cubicBezTo>
                  <a:pt x="333828" y="79016"/>
                  <a:pt x="348902" y="70130"/>
                  <a:pt x="362857" y="59664"/>
                </a:cubicBezTo>
                <a:cubicBezTo>
                  <a:pt x="382209" y="45150"/>
                  <a:pt x="399911" y="28123"/>
                  <a:pt x="420914" y="16121"/>
                </a:cubicBezTo>
                <a:cubicBezTo>
                  <a:pt x="434198" y="8530"/>
                  <a:pt x="449210" y="2878"/>
                  <a:pt x="464457" y="1607"/>
                </a:cubicBezTo>
                <a:cubicBezTo>
                  <a:pt x="507850" y="-2009"/>
                  <a:pt x="551543" y="1607"/>
                  <a:pt x="595086" y="1607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4" name="任意多边形 3"/>
          <p:cNvSpPr>
            <a:spLocks noChangeArrowheads="1"/>
          </p:cNvSpPr>
          <p:nvPr/>
        </p:nvSpPr>
        <p:spPr bwMode="auto">
          <a:xfrm>
            <a:off x="7402513" y="3425825"/>
            <a:ext cx="652462" cy="754063"/>
          </a:xfrm>
          <a:custGeom>
            <a:avLst/>
            <a:gdLst>
              <a:gd name="T0" fmla="*/ 0 w 653143"/>
              <a:gd name="T1" fmla="*/ 754063 h 754743"/>
              <a:gd name="T2" fmla="*/ 28998 w 653143"/>
              <a:gd name="T3" fmla="*/ 551046 h 754743"/>
              <a:gd name="T4" fmla="*/ 144992 w 653143"/>
              <a:gd name="T5" fmla="*/ 420536 h 754743"/>
              <a:gd name="T6" fmla="*/ 188488 w 653143"/>
              <a:gd name="T7" fmla="*/ 406034 h 754743"/>
              <a:gd name="T8" fmla="*/ 260985 w 653143"/>
              <a:gd name="T9" fmla="*/ 333528 h 754743"/>
              <a:gd name="T10" fmla="*/ 304482 w 653143"/>
              <a:gd name="T11" fmla="*/ 290024 h 754743"/>
              <a:gd name="T12" fmla="*/ 347980 w 653143"/>
              <a:gd name="T13" fmla="*/ 261023 h 754743"/>
              <a:gd name="T14" fmla="*/ 405976 w 653143"/>
              <a:gd name="T15" fmla="*/ 217519 h 754743"/>
              <a:gd name="T16" fmla="*/ 449474 w 653143"/>
              <a:gd name="T17" fmla="*/ 203017 h 754743"/>
              <a:gd name="T18" fmla="*/ 492970 w 653143"/>
              <a:gd name="T19" fmla="*/ 174015 h 754743"/>
              <a:gd name="T20" fmla="*/ 521969 w 653143"/>
              <a:gd name="T21" fmla="*/ 130511 h 754743"/>
              <a:gd name="T22" fmla="*/ 623463 w 653143"/>
              <a:gd name="T23" fmla="*/ 43504 h 754743"/>
              <a:gd name="T24" fmla="*/ 652462 w 653143"/>
              <a:gd name="T25" fmla="*/ 0 h 7547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53143"/>
              <a:gd name="T40" fmla="*/ 0 h 754743"/>
              <a:gd name="T41" fmla="*/ 653143 w 653143"/>
              <a:gd name="T42" fmla="*/ 754743 h 7547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53143" h="754743">
                <a:moveTo>
                  <a:pt x="0" y="754743"/>
                </a:moveTo>
                <a:cubicBezTo>
                  <a:pt x="468" y="750058"/>
                  <a:pt x="9298" y="591003"/>
                  <a:pt x="29028" y="551543"/>
                </a:cubicBezTo>
                <a:cubicBezTo>
                  <a:pt x="59990" y="489619"/>
                  <a:pt x="87266" y="453988"/>
                  <a:pt x="145143" y="420915"/>
                </a:cubicBezTo>
                <a:cubicBezTo>
                  <a:pt x="158426" y="413324"/>
                  <a:pt x="174171" y="411238"/>
                  <a:pt x="188685" y="406400"/>
                </a:cubicBezTo>
                <a:cubicBezTo>
                  <a:pt x="241905" y="326572"/>
                  <a:pt x="188685" y="394306"/>
                  <a:pt x="261257" y="333829"/>
                </a:cubicBezTo>
                <a:cubicBezTo>
                  <a:pt x="277026" y="320688"/>
                  <a:pt x="289031" y="303427"/>
                  <a:pt x="304800" y="290286"/>
                </a:cubicBezTo>
                <a:cubicBezTo>
                  <a:pt x="318201" y="279119"/>
                  <a:pt x="334148" y="271397"/>
                  <a:pt x="348343" y="261258"/>
                </a:cubicBezTo>
                <a:cubicBezTo>
                  <a:pt x="368028" y="247198"/>
                  <a:pt x="385397" y="229717"/>
                  <a:pt x="406400" y="217715"/>
                </a:cubicBezTo>
                <a:cubicBezTo>
                  <a:pt x="419684" y="210124"/>
                  <a:pt x="436259" y="210042"/>
                  <a:pt x="449943" y="203200"/>
                </a:cubicBezTo>
                <a:cubicBezTo>
                  <a:pt x="465545" y="195399"/>
                  <a:pt x="478971" y="183848"/>
                  <a:pt x="493485" y="174172"/>
                </a:cubicBezTo>
                <a:cubicBezTo>
                  <a:pt x="503161" y="159658"/>
                  <a:pt x="510179" y="142964"/>
                  <a:pt x="522514" y="130629"/>
                </a:cubicBezTo>
                <a:cubicBezTo>
                  <a:pt x="618616" y="34527"/>
                  <a:pt x="545117" y="138339"/>
                  <a:pt x="624114" y="43543"/>
                </a:cubicBezTo>
                <a:cubicBezTo>
                  <a:pt x="635281" y="30142"/>
                  <a:pt x="653143" y="0"/>
                  <a:pt x="653143" y="0"/>
                </a:cubicBezTo>
              </a:path>
            </a:pathLst>
          </a:custGeom>
          <a:noFill/>
          <a:ln w="22225" algn="ctr">
            <a:solidFill>
              <a:schemeClr val="tx1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069263" y="3209925"/>
            <a:ext cx="576262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/>
              <a:t>AX</a:t>
            </a:r>
            <a:endParaRPr lang="zh-CN" altLang="en-US" sz="2000" b="1"/>
          </a:p>
        </p:txBody>
      </p:sp>
      <p:sp>
        <p:nvSpPr>
          <p:cNvPr id="41" name="任意多边形 40"/>
          <p:cNvSpPr/>
          <p:nvPr/>
        </p:nvSpPr>
        <p:spPr bwMode="auto">
          <a:xfrm>
            <a:off x="7524750" y="4127500"/>
            <a:ext cx="595313" cy="363538"/>
          </a:xfrm>
          <a:custGeom>
            <a:avLst/>
            <a:gdLst>
              <a:gd name="connsiteX0" fmla="*/ 0 w 595086"/>
              <a:gd name="connsiteY0" fmla="*/ 364464 h 364464"/>
              <a:gd name="connsiteX1" fmla="*/ 58057 w 595086"/>
              <a:gd name="connsiteY1" fmla="*/ 291892 h 364464"/>
              <a:gd name="connsiteX2" fmla="*/ 101600 w 595086"/>
              <a:gd name="connsiteY2" fmla="*/ 262864 h 364464"/>
              <a:gd name="connsiteX3" fmla="*/ 188686 w 595086"/>
              <a:gd name="connsiteY3" fmla="*/ 161264 h 364464"/>
              <a:gd name="connsiteX4" fmla="*/ 232229 w 595086"/>
              <a:gd name="connsiteY4" fmla="*/ 146750 h 364464"/>
              <a:gd name="connsiteX5" fmla="*/ 319314 w 595086"/>
              <a:gd name="connsiteY5" fmla="*/ 88692 h 364464"/>
              <a:gd name="connsiteX6" fmla="*/ 362857 w 595086"/>
              <a:gd name="connsiteY6" fmla="*/ 59664 h 364464"/>
              <a:gd name="connsiteX7" fmla="*/ 420914 w 595086"/>
              <a:gd name="connsiteY7" fmla="*/ 16121 h 364464"/>
              <a:gd name="connsiteX8" fmla="*/ 464457 w 595086"/>
              <a:gd name="connsiteY8" fmla="*/ 1607 h 364464"/>
              <a:gd name="connsiteX9" fmla="*/ 595086 w 595086"/>
              <a:gd name="connsiteY9" fmla="*/ 1607 h 364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5086" h="364464">
                <a:moveTo>
                  <a:pt x="0" y="364464"/>
                </a:moveTo>
                <a:cubicBezTo>
                  <a:pt x="19352" y="340273"/>
                  <a:pt x="36152" y="313797"/>
                  <a:pt x="58057" y="291892"/>
                </a:cubicBezTo>
                <a:cubicBezTo>
                  <a:pt x="70392" y="279557"/>
                  <a:pt x="89265" y="275199"/>
                  <a:pt x="101600" y="262864"/>
                </a:cubicBezTo>
                <a:cubicBezTo>
                  <a:pt x="178312" y="186153"/>
                  <a:pt x="67302" y="247966"/>
                  <a:pt x="188686" y="161264"/>
                </a:cubicBezTo>
                <a:cubicBezTo>
                  <a:pt x="201136" y="152371"/>
                  <a:pt x="217715" y="151588"/>
                  <a:pt x="232229" y="146750"/>
                </a:cubicBezTo>
                <a:lnTo>
                  <a:pt x="319314" y="88692"/>
                </a:lnTo>
                <a:cubicBezTo>
                  <a:pt x="333828" y="79016"/>
                  <a:pt x="348902" y="70130"/>
                  <a:pt x="362857" y="59664"/>
                </a:cubicBezTo>
                <a:cubicBezTo>
                  <a:pt x="382209" y="45150"/>
                  <a:pt x="399911" y="28123"/>
                  <a:pt x="420914" y="16121"/>
                </a:cubicBezTo>
                <a:cubicBezTo>
                  <a:pt x="434198" y="8530"/>
                  <a:pt x="449210" y="2878"/>
                  <a:pt x="464457" y="1607"/>
                </a:cubicBezTo>
                <a:cubicBezTo>
                  <a:pt x="507850" y="-2009"/>
                  <a:pt x="551543" y="1607"/>
                  <a:pt x="595086" y="1607"/>
                </a:cubicBezTo>
              </a:path>
            </a:pathLst>
          </a:custGeom>
          <a:noFill/>
          <a:ln w="2222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2" name="任意多边形 41"/>
          <p:cNvSpPr/>
          <p:nvPr/>
        </p:nvSpPr>
        <p:spPr bwMode="auto">
          <a:xfrm>
            <a:off x="7451725" y="4114800"/>
            <a:ext cx="654050" cy="754063"/>
          </a:xfrm>
          <a:custGeom>
            <a:avLst/>
            <a:gdLst>
              <a:gd name="connsiteX0" fmla="*/ 0 w 653143"/>
              <a:gd name="connsiteY0" fmla="*/ 754743 h 754743"/>
              <a:gd name="connsiteX1" fmla="*/ 29028 w 653143"/>
              <a:gd name="connsiteY1" fmla="*/ 551543 h 754743"/>
              <a:gd name="connsiteX2" fmla="*/ 145143 w 653143"/>
              <a:gd name="connsiteY2" fmla="*/ 420915 h 754743"/>
              <a:gd name="connsiteX3" fmla="*/ 188685 w 653143"/>
              <a:gd name="connsiteY3" fmla="*/ 406400 h 754743"/>
              <a:gd name="connsiteX4" fmla="*/ 261257 w 653143"/>
              <a:gd name="connsiteY4" fmla="*/ 333829 h 754743"/>
              <a:gd name="connsiteX5" fmla="*/ 304800 w 653143"/>
              <a:gd name="connsiteY5" fmla="*/ 290286 h 754743"/>
              <a:gd name="connsiteX6" fmla="*/ 348343 w 653143"/>
              <a:gd name="connsiteY6" fmla="*/ 261258 h 754743"/>
              <a:gd name="connsiteX7" fmla="*/ 406400 w 653143"/>
              <a:gd name="connsiteY7" fmla="*/ 217715 h 754743"/>
              <a:gd name="connsiteX8" fmla="*/ 449943 w 653143"/>
              <a:gd name="connsiteY8" fmla="*/ 203200 h 754743"/>
              <a:gd name="connsiteX9" fmla="*/ 493485 w 653143"/>
              <a:gd name="connsiteY9" fmla="*/ 174172 h 754743"/>
              <a:gd name="connsiteX10" fmla="*/ 522514 w 653143"/>
              <a:gd name="connsiteY10" fmla="*/ 130629 h 754743"/>
              <a:gd name="connsiteX11" fmla="*/ 624114 w 653143"/>
              <a:gd name="connsiteY11" fmla="*/ 43543 h 754743"/>
              <a:gd name="connsiteX12" fmla="*/ 653143 w 653143"/>
              <a:gd name="connsiteY12" fmla="*/ 0 h 75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3143" h="754743">
                <a:moveTo>
                  <a:pt x="0" y="754743"/>
                </a:moveTo>
                <a:cubicBezTo>
                  <a:pt x="468" y="750058"/>
                  <a:pt x="9298" y="591003"/>
                  <a:pt x="29028" y="551543"/>
                </a:cubicBezTo>
                <a:cubicBezTo>
                  <a:pt x="59990" y="489619"/>
                  <a:pt x="87266" y="453988"/>
                  <a:pt x="145143" y="420915"/>
                </a:cubicBezTo>
                <a:cubicBezTo>
                  <a:pt x="158426" y="413324"/>
                  <a:pt x="174171" y="411238"/>
                  <a:pt x="188685" y="406400"/>
                </a:cubicBezTo>
                <a:cubicBezTo>
                  <a:pt x="241905" y="326572"/>
                  <a:pt x="188685" y="394306"/>
                  <a:pt x="261257" y="333829"/>
                </a:cubicBezTo>
                <a:cubicBezTo>
                  <a:pt x="277026" y="320688"/>
                  <a:pt x="289031" y="303427"/>
                  <a:pt x="304800" y="290286"/>
                </a:cubicBezTo>
                <a:cubicBezTo>
                  <a:pt x="318201" y="279119"/>
                  <a:pt x="334148" y="271397"/>
                  <a:pt x="348343" y="261258"/>
                </a:cubicBezTo>
                <a:cubicBezTo>
                  <a:pt x="368028" y="247198"/>
                  <a:pt x="385397" y="229717"/>
                  <a:pt x="406400" y="217715"/>
                </a:cubicBezTo>
                <a:cubicBezTo>
                  <a:pt x="419684" y="210124"/>
                  <a:pt x="436259" y="210042"/>
                  <a:pt x="449943" y="203200"/>
                </a:cubicBezTo>
                <a:cubicBezTo>
                  <a:pt x="465545" y="195399"/>
                  <a:pt x="478971" y="183848"/>
                  <a:pt x="493485" y="174172"/>
                </a:cubicBezTo>
                <a:cubicBezTo>
                  <a:pt x="503161" y="159658"/>
                  <a:pt x="510179" y="142964"/>
                  <a:pt x="522514" y="130629"/>
                </a:cubicBezTo>
                <a:cubicBezTo>
                  <a:pt x="618616" y="34527"/>
                  <a:pt x="545117" y="138339"/>
                  <a:pt x="624114" y="43543"/>
                </a:cubicBezTo>
                <a:cubicBezTo>
                  <a:pt x="635281" y="30142"/>
                  <a:pt x="653143" y="0"/>
                  <a:pt x="653143" y="0"/>
                </a:cubicBezTo>
              </a:path>
            </a:pathLst>
          </a:custGeom>
          <a:noFill/>
          <a:ln w="22225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2075" tIns="46038" rIns="92075" bIns="4603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120063" y="3898900"/>
            <a:ext cx="5762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accent5">
                    <a:lumMod val="25000"/>
                  </a:schemeClr>
                </a:solidFill>
                <a:ea typeface="宋体" panose="02010600030101010101" pitchFamily="2" charset="-122"/>
              </a:rPr>
              <a:t>BX</a:t>
            </a:r>
            <a:endParaRPr lang="zh-CN" altLang="en-US" sz="2000" b="1" dirty="0">
              <a:solidFill>
                <a:schemeClr val="accent5">
                  <a:lumMod val="25000"/>
                </a:schemeClr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1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4" grpId="0"/>
      <p:bldP spid="122885" grpId="0" animBg="1"/>
      <p:bldP spid="122886" grpId="0" animBg="1"/>
      <p:bldP spid="122887" grpId="0"/>
      <p:bldP spid="11" grpId="0" animBg="1"/>
      <p:bldP spid="22" grpId="0"/>
      <p:bldP spid="23" grpId="0"/>
      <p:bldP spid="26" grpId="0"/>
      <p:bldP spid="27" grpId="0" animBg="1"/>
      <p:bldP spid="28" grpId="0"/>
      <p:bldP spid="29" grpId="0"/>
      <p:bldP spid="31" grpId="0"/>
      <p:bldP spid="32" grpId="0"/>
      <p:bldP spid="35" grpId="0"/>
      <p:bldP spid="36" grpId="0"/>
      <p:bldP spid="39" grpId="0"/>
      <p:bldP spid="39" grpId="1"/>
      <p:bldP spid="40" grpId="0"/>
      <p:bldP spid="40" grpId="1"/>
      <p:bldP spid="3" grpId="0" animBg="1"/>
      <p:bldP spid="4" grpId="0" animBg="1"/>
      <p:bldP spid="5" grpId="0"/>
      <p:bldP spid="4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F74D74-1D58-4BE9-9080-5F3EFFA620AD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45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3) </a:t>
            </a:r>
            <a:r>
              <a:rPr lang="zh-CN" altLang="en-US" dirty="0" smtClean="0">
                <a:cs typeface="+mj-cs"/>
              </a:rPr>
              <a:t>交换与查表指令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6264275" cy="443547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格式：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dirty="0" smtClean="0">
                <a:latin typeface="+mj-lt"/>
              </a:rPr>
              <a:t>XCHG  </a:t>
            </a:r>
            <a:r>
              <a:rPr lang="en-US" altLang="zh-CN" dirty="0" smtClean="0">
                <a:latin typeface="+mj-lt"/>
              </a:rPr>
              <a:t>reg，mem/</a:t>
            </a:r>
            <a:r>
              <a:rPr lang="en-US" altLang="zh-CN" dirty="0" smtClean="0">
                <a:latin typeface="+mj-lt"/>
              </a:rPr>
              <a:t>reg</a:t>
            </a:r>
            <a:endParaRPr lang="en-US" altLang="zh-CN" dirty="0" smtClean="0">
              <a:latin typeface="+mj-lt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注：</a:t>
            </a:r>
            <a:endParaRPr lang="zh-CN" altLang="en-US" dirty="0" smtClean="0">
              <a:latin typeface="宋体" panose="02010600030101010101" pitchFamily="2" charset="-122"/>
            </a:endParaRPr>
          </a:p>
          <a:p>
            <a:pPr lvl="1" algn="just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两操作数必须有一个是寄存器操作数</a:t>
            </a:r>
            <a:endParaRPr lang="zh-CN" altLang="en-US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lvl="1" algn="just" eaLnBrk="1" hangingPunct="1">
              <a:defRPr/>
            </a:pPr>
            <a:r>
              <a:rPr lang="zh-CN" altLang="en-US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不允许使用段寄存器。</a:t>
            </a:r>
            <a:endParaRPr lang="zh-CN" altLang="en-US" dirty="0" smtClean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ts val="1200"/>
              </a:spcBef>
              <a:defRPr/>
            </a:pPr>
            <a:r>
              <a:rPr lang="zh-CN" altLang="en-US" dirty="0">
                <a:latin typeface="宋体" panose="02010600030101010101" pitchFamily="2" charset="-122"/>
              </a:rPr>
              <a:t>例：  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+mj-lt"/>
              </a:rPr>
              <a:t>XCHG	AX，BX</a:t>
            </a:r>
            <a:endParaRPr lang="en-US" altLang="zh-CN" dirty="0">
              <a:latin typeface="+mj-lt"/>
            </a:endParaRP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n-US" altLang="zh-CN" dirty="0">
                <a:latin typeface="+mj-lt"/>
              </a:rPr>
              <a:t>XCHG	[2000]，CL</a:t>
            </a:r>
            <a:endParaRPr lang="zh-CN" alt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20272" y="3266854"/>
            <a:ext cx="1656184" cy="114143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08000" bIns="108000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查表指令请自行学习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7B0D36-248D-4C87-8A7F-6E9881153F3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758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4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zh-CN" altLang="en-US" dirty="0" smtClean="0">
                <a:cs typeface="+mj-cs"/>
              </a:rPr>
              <a:t>字位扩展指令 </a:t>
            </a:r>
            <a:endParaRPr lang="zh-CN" altLang="en-US" dirty="0" smtClean="0">
              <a:cs typeface="+mj-cs"/>
            </a:endParaRPr>
          </a:p>
        </p:txBody>
      </p:sp>
      <p:sp>
        <p:nvSpPr>
          <p:cNvPr id="12595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421563" cy="4114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将符号数的符号位扩展到高位；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指令为零操作数指令，采用隐含寻址，隐含的操作数为</a:t>
            </a:r>
            <a:r>
              <a:rPr lang="en-US" altLang="zh-CN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及</a:t>
            </a:r>
            <a:r>
              <a:rPr lang="en-US" altLang="zh-CN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AX，DX</a:t>
            </a:r>
            <a:endParaRPr lang="en-US" altLang="zh-CN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30000"/>
              </a:spcBef>
              <a:spcAft>
                <a:spcPct val="40000"/>
              </a:spcAft>
            </a:pPr>
            <a:r>
              <a:rPr lang="zh-CN" altLang="en-US" u="sng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无符号数的扩展规则为在高位补0</a:t>
            </a:r>
            <a:endParaRPr lang="zh-CN" altLang="en-US" u="sng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738427-9914-495D-B5FE-5C734CA049A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2. </a:t>
            </a:r>
            <a:r>
              <a:rPr lang="zh-CN" altLang="en-US" smtClean="0"/>
              <a:t>指令格式</a:t>
            </a:r>
            <a:endParaRPr lang="zh-CN" altLang="en-US" smtClean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3688" y="2170113"/>
            <a:ext cx="4876800" cy="76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指令中应包含的信息：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895600" y="3048000"/>
            <a:ext cx="4114800" cy="1801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运算数据的来源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运算结果的去向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执行的操作</a:t>
            </a:r>
            <a:endParaRPr kumimoji="1" lang="zh-CN" altLang="en-US" sz="200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86021" name="AutoShape 5"/>
          <p:cNvSpPr/>
          <p:nvPr/>
        </p:nvSpPr>
        <p:spPr bwMode="auto">
          <a:xfrm>
            <a:off x="2627313" y="3284538"/>
            <a:ext cx="215900" cy="1439862"/>
          </a:xfrm>
          <a:prstGeom prst="leftBrace">
            <a:avLst>
              <a:gd name="adj1" fmla="val 55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407870-0AE1-4201-99E9-0898F0112B3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49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字节到字的扩展指令</a:t>
            </a:r>
            <a:endParaRPr lang="zh-CN" altLang="en-US" smtClean="0"/>
          </a:p>
        </p:txBody>
      </p:sp>
      <p:sp>
        <p:nvSpPr>
          <p:cNvPr id="12697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2988" y="2087563"/>
            <a:ext cx="7421562" cy="3862387"/>
          </a:xfrm>
        </p:spPr>
        <p:txBody>
          <a:bodyPr/>
          <a:lstStyle/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CBW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内容扩展到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规则：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若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最高位=1，则执行后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AH=FFH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若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AL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最高位=0，则执行后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AH=00H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F6B9E4-313F-49D0-ADDE-54D5B4C1753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6978" name="Rectangle 40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字到双字的扩展指令</a:t>
            </a:r>
            <a:endParaRPr lang="zh-CN" altLang="en-US" smtClean="0"/>
          </a:p>
        </p:txBody>
      </p:sp>
      <p:sp>
        <p:nvSpPr>
          <p:cNvPr id="128003" name="Rectangle 4099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89762" cy="3810000"/>
          </a:xfrm>
        </p:spPr>
        <p:txBody>
          <a:bodyPr/>
          <a:lstStyle/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CWD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ts val="1200"/>
              </a:spcBef>
              <a:spcAft>
                <a:spcPct val="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  <a:spcAft>
                <a:spcPct val="4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内容扩展到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DX  AX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规则：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若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最高位=1，则执行后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DX=FFFFH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若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AX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最高位=0，则执行后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DX=0000H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B04BD4-8F54-494B-BD63-7A4E5686EBE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290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2. </a:t>
            </a:r>
            <a:r>
              <a:rPr lang="zh-CN" altLang="en-US" smtClean="0"/>
              <a:t>输入输出指令</a:t>
            </a:r>
            <a:endParaRPr lang="zh-CN" altLang="en-US" smtClean="0"/>
          </a:p>
        </p:txBody>
      </p:sp>
      <p:sp>
        <p:nvSpPr>
          <p:cNvPr id="12902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042988" y="2133600"/>
            <a:ext cx="7415212" cy="4114800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anose="05000000000000000000" pitchFamily="2" charset="2"/>
              <a:buNone/>
            </a:pPr>
            <a:r>
              <a:rPr lang="zh-CN" altLang="en-US" sz="3200" u="sng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掌握：</a:t>
            </a:r>
            <a:endParaRPr lang="zh-CN" altLang="en-US" sz="3200" u="sng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指令的格式及操作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指令的两种寻址方式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指令对操作数的要求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51DE2C-C811-4449-9E26-42942021FB5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输入输出指令</a:t>
            </a:r>
            <a:endParaRPr lang="zh-CN" altLang="en-US" smtClean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124075"/>
            <a:ext cx="7772400" cy="2817813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专门面向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I/O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端口操作的指令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65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输入指令： </a:t>
            </a:r>
            <a:r>
              <a:rPr kumimoji="1"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  acc，PORT</a:t>
            </a:r>
            <a:endParaRPr kumimoji="1"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kumimoji="1"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输出指令 ：</a:t>
            </a:r>
            <a:r>
              <a:rPr kumimoji="1"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OUT  PORT，acc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 flipH="1">
            <a:off x="4284663" y="4545013"/>
            <a:ext cx="533400" cy="755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3492500" y="5229225"/>
            <a:ext cx="1600200" cy="400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端口地址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  <p:bldP spid="131078" grpId="0" animBg="1"/>
      <p:bldP spid="13107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4388" y="6356350"/>
            <a:ext cx="1905000" cy="457200"/>
          </a:xfrm>
          <a:noFill/>
        </p:spPr>
        <p:txBody>
          <a:bodyPr/>
          <a:lstStyle/>
          <a:p>
            <a:fld id="{BA44066B-155D-4073-BCD3-C1130329567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14313"/>
            <a:ext cx="7793037" cy="911225"/>
          </a:xfrm>
        </p:spPr>
        <p:txBody>
          <a:bodyPr/>
          <a:lstStyle/>
          <a:p>
            <a:pPr eaLnBrk="1" hangingPunct="1"/>
            <a:r>
              <a:rPr lang="zh-CN" altLang="en-US" smtClean="0"/>
              <a:t>指令寻址方式</a:t>
            </a:r>
            <a:endParaRPr lang="zh-CN" altLang="en-US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351837" cy="453707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根据端口地址码的长度，指令具有两种不同的端口地址表现形式。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直接寻址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端口地址为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8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位时，指令中直接给出8位端口地址；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寻址256个端口。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间接寻址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端口地址为16位时，指令中的</a:t>
            </a:r>
            <a:r>
              <a:rPr lang="zh-CN" altLang="en-US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端口地址必须由</a:t>
            </a:r>
            <a:r>
              <a:rPr lang="en-US" altLang="zh-CN" smtClean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DX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指定；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可寻址64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K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个端口。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123E1-B653-480F-93D9-7BCD374928A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latin typeface="Tahoma" panose="020B0604030504040204" pitchFamily="34" charset="0"/>
              </a:rPr>
              <a:t>I/O</a:t>
            </a:r>
            <a:r>
              <a:rPr lang="zh-CN" altLang="en-US" smtClean="0"/>
              <a:t>指令例</a:t>
            </a:r>
            <a:endParaRPr lang="zh-CN" altLang="en-US" smtClean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60588"/>
            <a:ext cx="4168775" cy="39322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zh-CN" sz="26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IN  AX，80H</a:t>
            </a:r>
            <a:endParaRPr lang="en-US" altLang="zh-CN" sz="26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55000"/>
              </a:spcBef>
            </a:pPr>
            <a:r>
              <a:rPr lang="en-US" altLang="zh-CN" sz="26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MOV DX，2400H</a:t>
            </a:r>
            <a:endParaRPr lang="en-US" altLang="zh-CN" sz="26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6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IN  AL，DX</a:t>
            </a:r>
            <a:endParaRPr lang="en-US" altLang="zh-CN" sz="26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6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OUT DX,AL</a:t>
            </a:r>
            <a:endParaRPr lang="en-US" altLang="zh-CN" sz="26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55000"/>
              </a:spcBef>
              <a:spcAft>
                <a:spcPct val="60000"/>
              </a:spcAft>
            </a:pPr>
            <a:r>
              <a:rPr lang="en-US" altLang="zh-CN" sz="26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OUT  35H ，AX</a:t>
            </a:r>
            <a:endParaRPr lang="en-US" altLang="zh-CN" sz="26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en-US" altLang="zh-CN" sz="2600" i="1" smtClean="0">
                <a:solidFill>
                  <a:srgbClr val="A50021"/>
                </a:solidFill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OUT  AX，35H</a:t>
            </a:r>
            <a:endParaRPr lang="en-US" altLang="zh-CN" sz="2600" i="1" smtClean="0">
              <a:solidFill>
                <a:srgbClr val="A50021"/>
              </a:solidFill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2236788"/>
            <a:ext cx="4321175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；从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80H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端口读入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16bit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数据到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0" y="3500438"/>
            <a:ext cx="4310063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；从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2400H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端口读入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8bit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数据到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83113" y="4292600"/>
            <a:ext cx="4310062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；将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AX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的值写入到</a:t>
            </a:r>
            <a:r>
              <a:rPr lang="en-US" altLang="zh-CN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35H</a:t>
            </a: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端口中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83430" y="5661660"/>
            <a:ext cx="2717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+mj-lt"/>
                <a:ea typeface="宋体" panose="02010600030101010101" pitchFamily="2" charset="-122"/>
              </a:rPr>
              <a:t>×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格式错误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小结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8" y="2133600"/>
            <a:ext cx="7772400" cy="3887788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marL="914400" lvl="1" indent="-457200">
              <a:buSzPct val="80000"/>
              <a:buFont typeface="+mj-ea"/>
              <a:buAutoNum type="circleNumDbPlain"/>
              <a:defRPr/>
            </a:pPr>
            <a:r>
              <a:rPr lang="en-US" altLang="zh-CN" dirty="0" smtClean="0"/>
              <a:t>MOV  SI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100</a:t>
            </a:r>
            <a:endParaRPr lang="en-US" altLang="zh-CN" dirty="0" smtClean="0"/>
          </a:p>
          <a:p>
            <a:pPr marL="914400" lvl="1" indent="-457200">
              <a:buSzPct val="80000"/>
              <a:buFont typeface="+mj-ea"/>
              <a:buAutoNum type="circleNumDbPlain"/>
              <a:defRPr/>
            </a:pPr>
            <a:r>
              <a:rPr lang="en-US" altLang="zh-CN" dirty="0" smtClean="0"/>
              <a:t>MOV  DX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03F8H</a:t>
            </a:r>
            <a:endParaRPr lang="en-US" altLang="zh-CN" dirty="0" smtClean="0"/>
          </a:p>
          <a:p>
            <a:pPr marL="914400" lvl="1" indent="-457200">
              <a:buSzPct val="80000"/>
              <a:buFont typeface="+mj-ea"/>
              <a:buAutoNum type="circleNumDbPlain"/>
              <a:defRPr/>
            </a:pPr>
            <a:r>
              <a:rPr lang="en-US" altLang="zh-CN" dirty="0" smtClean="0"/>
              <a:t>IN  AL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DX</a:t>
            </a:r>
            <a:endParaRPr lang="en-US" altLang="zh-CN" dirty="0" smtClean="0"/>
          </a:p>
          <a:p>
            <a:pPr marL="914400" lvl="1" indent="-457200">
              <a:buSzPct val="80000"/>
              <a:buFont typeface="+mj-ea"/>
              <a:buAutoNum type="circleNumDbPlain"/>
              <a:defRPr/>
            </a:pP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如果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AL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的最高位</a:t>
            </a:r>
            <a:r>
              <a:rPr lang="en-US" altLang="zh-CN" dirty="0" smtClean="0">
                <a:solidFill>
                  <a:schemeClr val="accent1">
                    <a:lumMod val="50000"/>
                  </a:schemeClr>
                </a:solidFill>
              </a:rPr>
              <a:t>=0</a:t>
            </a:r>
            <a:r>
              <a:rPr lang="zh-CN" altLang="en-US" dirty="0" smtClean="0">
                <a:solidFill>
                  <a:schemeClr val="accent1">
                    <a:lumMod val="50000"/>
                  </a:schemeClr>
                </a:solidFill>
              </a:rPr>
              <a:t>，则转向③，否则继续下一步</a:t>
            </a:r>
            <a:endParaRPr lang="en-US" altLang="zh-CN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914400" lvl="1" indent="-457200">
              <a:buSzPct val="80000"/>
              <a:buFont typeface="+mj-ea"/>
              <a:buAutoNum type="circleNumDbPlain"/>
              <a:defRPr/>
            </a:pPr>
            <a:r>
              <a:rPr lang="en-US" altLang="zh-CN" dirty="0" smtClean="0"/>
              <a:t>MOV  AX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[SI]</a:t>
            </a:r>
            <a:endParaRPr lang="en-US" altLang="zh-CN" dirty="0" smtClean="0"/>
          </a:p>
          <a:p>
            <a:pPr marL="914400" lvl="1" indent="-457200">
              <a:buSzPct val="80000"/>
              <a:buFont typeface="+mj-ea"/>
              <a:buAutoNum type="circleNumDbPlain"/>
              <a:defRPr/>
            </a:pPr>
            <a:r>
              <a:rPr lang="en-US" altLang="zh-CN" dirty="0" smtClean="0"/>
              <a:t>OUT  58H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AX</a:t>
            </a:r>
            <a:endParaRPr lang="en-US" altLang="zh-CN" dirty="0" smtClean="0"/>
          </a:p>
        </p:txBody>
      </p:sp>
      <p:sp>
        <p:nvSpPr>
          <p:cNvPr id="137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3DE3C9-A6F1-4FEF-8014-178F7C6017E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线形标注 2 4"/>
          <p:cNvSpPr/>
          <p:nvPr/>
        </p:nvSpPr>
        <p:spPr bwMode="auto">
          <a:xfrm>
            <a:off x="5437188" y="1773238"/>
            <a:ext cx="2087562" cy="14398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8852"/>
              <a:gd name="adj6" fmla="val -57333"/>
            </a:avLst>
          </a:prstGeom>
          <a:noFill/>
          <a:ln w="22225" algn="ctr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实际程序设计中，通常不直接给出偏移地址，而是采用符号地址。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" name="爆炸形 1 3"/>
          <p:cNvSpPr>
            <a:spLocks noChangeArrowheads="1"/>
          </p:cNvSpPr>
          <p:nvPr/>
        </p:nvSpPr>
        <p:spPr bwMode="auto">
          <a:xfrm>
            <a:off x="5724525" y="4965700"/>
            <a:ext cx="1943100" cy="1584325"/>
          </a:xfrm>
          <a:prstGeom prst="irregularSeal1">
            <a:avLst/>
          </a:prstGeom>
          <a:noFill/>
          <a:ln w="22225" algn="ctr">
            <a:solidFill>
              <a:srgbClr val="FF6600"/>
            </a:solidFill>
            <a:round/>
            <a:tailEnd type="triangle" w="lg" len="lg"/>
          </a:ln>
        </p:spPr>
        <p:txBody>
          <a:bodyPr lIns="92075" tIns="46038" rIns="92075" bIns="46038" anchor="ctr" anchorCtr="1"/>
          <a:lstStyle/>
          <a:p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程序</a:t>
            </a:r>
            <a:endParaRPr lang="en-US" altLang="zh-CN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r>
              <a:rPr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功能？</a:t>
            </a:r>
            <a:endParaRPr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DBF0B8-3264-48D7-9F92-C0225E600919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3. </a:t>
            </a:r>
            <a:r>
              <a:rPr lang="zh-CN" altLang="en-US" smtClean="0"/>
              <a:t>地址传送指令</a:t>
            </a:r>
            <a:endParaRPr lang="zh-CN" altLang="en-US" smtClean="0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5688" y="2779713"/>
            <a:ext cx="5867400" cy="2286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取偏移地址指令</a:t>
            </a:r>
            <a:r>
              <a:rPr lang="en-US" altLang="zh-CN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</a:t>
            </a:r>
            <a:endParaRPr lang="en-US" altLang="zh-CN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*LDS</a:t>
            </a: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</a:t>
            </a: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*LES</a:t>
            </a:r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</a:t>
            </a: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4148" name="AutoShape 4"/>
          <p:cNvSpPr/>
          <p:nvPr/>
        </p:nvSpPr>
        <p:spPr bwMode="auto">
          <a:xfrm>
            <a:off x="1979613" y="3068638"/>
            <a:ext cx="215900" cy="1536700"/>
          </a:xfrm>
          <a:prstGeom prst="leftBrace">
            <a:avLst>
              <a:gd name="adj1" fmla="val 5931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4388" y="6356350"/>
            <a:ext cx="1905000" cy="457200"/>
          </a:xfrm>
          <a:noFill/>
        </p:spPr>
        <p:txBody>
          <a:bodyPr/>
          <a:lstStyle/>
          <a:p>
            <a:fld id="{43143126-7B6C-45F6-BAE9-96FBD3D654E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7793037" cy="7667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cs typeface="+mj-cs"/>
              </a:rPr>
              <a:t>取偏移地址指令</a:t>
            </a:r>
            <a:r>
              <a:rPr lang="en-US" altLang="zh-CN" dirty="0" smtClean="0">
                <a:latin typeface="+mn-lt"/>
                <a:cs typeface="+mj-cs"/>
              </a:rPr>
              <a:t>LEA</a:t>
            </a:r>
            <a:endParaRPr lang="en-US" altLang="zh-CN" dirty="0" smtClean="0">
              <a:latin typeface="+mn-lt"/>
              <a:cs typeface="+mj-cs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325563"/>
            <a:ext cx="7637463" cy="4840287"/>
          </a:xfrm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algn="just" eaLnBrk="1" hangingPunct="1">
              <a:spcBef>
                <a:spcPct val="500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将变量的16位偏移地址取出送目标寄存器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当程序中用符号表示内存偏移地址时，须使用该指令。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Bef>
                <a:spcPct val="4000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Bef>
                <a:spcPct val="500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</a:t>
            </a:r>
            <a:r>
              <a:rPr lang="en-US" altLang="zh-CN" sz="2400" smtClean="0">
                <a:solidFill>
                  <a:schemeClr val="tx1"/>
                </a:solidFill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REG，MEM</a:t>
            </a:r>
            <a:r>
              <a:rPr lang="en-US" altLang="zh-CN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algn="just" eaLnBrk="1" hangingPunct="1">
              <a:spcBef>
                <a:spcPct val="10000"/>
              </a:spcBef>
            </a:pP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指令要求：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algn="just" eaLnBrk="1" hangingPunct="1">
              <a:lnSpc>
                <a:spcPct val="115000"/>
              </a:lnSpc>
              <a:spcBef>
                <a:spcPct val="10000"/>
              </a:spcBef>
            </a:pP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源操作数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必须是一个</a:t>
            </a:r>
            <a:r>
              <a:rPr lang="zh-CN" altLang="en-US" smtClean="0">
                <a:solidFill>
                  <a:srgbClr val="FF0000"/>
                </a:solidFill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存储器操作数</a:t>
            </a:r>
            <a:r>
              <a:rPr lang="zh-CN" altLang="en-US" smtClean="0">
                <a:latin typeface="宋体" panose="0201060003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，目标操作数通常是间址寄存器。</a:t>
            </a:r>
            <a:endParaRPr lang="zh-CN" altLang="en-US" smtClean="0">
              <a:latin typeface="宋体" panose="0201060003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7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标题 1"/>
          <p:cNvSpPr>
            <a:spLocks noGrp="1"/>
          </p:cNvSpPr>
          <p:nvPr>
            <p:ph type="title"/>
          </p:nvPr>
        </p:nvSpPr>
        <p:spPr>
          <a:xfrm>
            <a:off x="1042988" y="285750"/>
            <a:ext cx="7793037" cy="1343025"/>
          </a:xfrm>
        </p:spPr>
        <p:txBody>
          <a:bodyPr/>
          <a:lstStyle/>
          <a:p>
            <a:r>
              <a:rPr lang="en-US" altLang="zh-CN" sz="3600" smtClean="0">
                <a:latin typeface="Tahoma" panose="020B0604030504040204" pitchFamily="34" charset="0"/>
              </a:rPr>
              <a:t>LEA</a:t>
            </a:r>
            <a:r>
              <a:rPr lang="zh-CN" altLang="en-US" sz="3600" smtClean="0"/>
              <a:t>指令与</a:t>
            </a:r>
            <a:r>
              <a:rPr lang="en-US" altLang="zh-CN" sz="3600" smtClean="0"/>
              <a:t>MOV</a:t>
            </a:r>
            <a:r>
              <a:rPr lang="zh-CN" altLang="en-US" sz="3600" smtClean="0"/>
              <a:t>指令执行结果对比</a:t>
            </a:r>
            <a:endParaRPr lang="zh-CN" altLang="en-US" sz="360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989138"/>
            <a:ext cx="4968875" cy="4679950"/>
          </a:xfrm>
        </p:spPr>
        <p:txBody>
          <a:bodyPr/>
          <a:lstStyle/>
          <a:p>
            <a:pPr>
              <a:spcAft>
                <a:spcPct val="0"/>
              </a:spcAft>
            </a:pP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指令的执行结果：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内存某单元中的内容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如：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MOV  AL</a:t>
            </a:r>
            <a:r>
              <a:rPr lang="zh-CN" altLang="en-US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</a:t>
            </a:r>
            <a:endParaRPr lang="en-US" altLang="zh-CN" sz="18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结果：</a:t>
            </a:r>
            <a:r>
              <a:rPr lang="en-US" altLang="zh-CN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AL=4</a:t>
            </a:r>
            <a:endParaRPr lang="en-US" altLang="zh-CN" sz="18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>
              <a:spcBef>
                <a:spcPts val="1200"/>
              </a:spcBef>
              <a:spcAft>
                <a:spcPct val="0"/>
              </a:spcAft>
            </a:pPr>
            <a:r>
              <a:rPr lang="en-US" altLang="zh-CN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</a:t>
            </a:r>
            <a:r>
              <a:rPr lang="zh-CN" altLang="en-US" sz="24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指令的执行结果：</a:t>
            </a:r>
            <a:endParaRPr lang="en-US" altLang="zh-CN" sz="24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内存某单元的偏移地址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获得</a:t>
            </a:r>
            <a:r>
              <a:rPr lang="en-US" altLang="zh-CN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</a:t>
            </a:r>
            <a:r>
              <a:rPr lang="zh-CN" altLang="en-US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值本身</a:t>
            </a:r>
            <a:endParaRPr lang="en-US" altLang="zh-CN" sz="18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>
              <a:spcBef>
                <a:spcPts val="600"/>
              </a:spcBef>
              <a:spcAft>
                <a:spcPct val="0"/>
              </a:spcAft>
            </a:pPr>
            <a:r>
              <a:rPr lang="zh-CN" altLang="en-US" sz="20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如：</a:t>
            </a:r>
            <a:endParaRPr lang="en-US" altLang="zh-CN" sz="20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en-US" altLang="zh-CN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LEA  BX</a:t>
            </a:r>
            <a:r>
              <a:rPr lang="zh-CN" altLang="en-US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</a:t>
            </a:r>
            <a:endParaRPr lang="en-US" altLang="zh-CN" sz="18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2">
              <a:spcBef>
                <a:spcPct val="0"/>
              </a:spcBef>
              <a:spcAft>
                <a:spcPct val="0"/>
              </a:spcAft>
            </a:pPr>
            <a:r>
              <a:rPr lang="zh-CN" altLang="en-US" sz="180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结果：</a:t>
            </a:r>
            <a:r>
              <a:rPr lang="en-US" altLang="zh-CN" sz="18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BX=i</a:t>
            </a:r>
            <a:endParaRPr lang="zh-CN" altLang="en-US" sz="18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42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AFE038-CD0C-45B6-9AC6-2BF5155F3244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2" name="组合 22"/>
          <p:cNvGrpSpPr/>
          <p:nvPr/>
        </p:nvGrpSpPr>
        <p:grpSpPr bwMode="auto">
          <a:xfrm>
            <a:off x="6634163" y="2490788"/>
            <a:ext cx="1752600" cy="3962400"/>
            <a:chOff x="6707188" y="2346325"/>
            <a:chExt cx="1752600" cy="3962400"/>
          </a:xfrm>
        </p:grpSpPr>
        <p:sp>
          <p:nvSpPr>
            <p:cNvPr id="142344" name="Rectangle 6"/>
            <p:cNvSpPr>
              <a:spLocks noChangeArrowheads="1"/>
            </p:cNvSpPr>
            <p:nvPr/>
          </p:nvSpPr>
          <p:spPr bwMode="auto">
            <a:xfrm>
              <a:off x="6707188" y="2346325"/>
              <a:ext cx="1752600" cy="39624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45" name="Line 7"/>
            <p:cNvSpPr>
              <a:spLocks noChangeShapeType="1"/>
            </p:cNvSpPr>
            <p:nvPr/>
          </p:nvSpPr>
          <p:spPr bwMode="auto">
            <a:xfrm flipH="1">
              <a:off x="6707188" y="2346325"/>
              <a:ext cx="1587" cy="39624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6" name="Line 8"/>
            <p:cNvSpPr>
              <a:spLocks noChangeShapeType="1"/>
            </p:cNvSpPr>
            <p:nvPr/>
          </p:nvSpPr>
          <p:spPr bwMode="auto">
            <a:xfrm>
              <a:off x="8459788" y="2346325"/>
              <a:ext cx="0" cy="396240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7" name="Line 10"/>
            <p:cNvSpPr>
              <a:spLocks noChangeShapeType="1"/>
            </p:cNvSpPr>
            <p:nvPr/>
          </p:nvSpPr>
          <p:spPr bwMode="auto">
            <a:xfrm>
              <a:off x="6707188" y="32607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8" name="Line 11"/>
            <p:cNvSpPr>
              <a:spLocks noChangeShapeType="1"/>
            </p:cNvSpPr>
            <p:nvPr/>
          </p:nvSpPr>
          <p:spPr bwMode="auto">
            <a:xfrm>
              <a:off x="6707188" y="36417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9" name="Line 12"/>
            <p:cNvSpPr>
              <a:spLocks noChangeShapeType="1"/>
            </p:cNvSpPr>
            <p:nvPr/>
          </p:nvSpPr>
          <p:spPr bwMode="auto">
            <a:xfrm>
              <a:off x="6707188" y="40227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0" name="Line 13"/>
            <p:cNvSpPr>
              <a:spLocks noChangeShapeType="1"/>
            </p:cNvSpPr>
            <p:nvPr/>
          </p:nvSpPr>
          <p:spPr bwMode="auto">
            <a:xfrm>
              <a:off x="6707188" y="23463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1" name="Line 14"/>
            <p:cNvSpPr>
              <a:spLocks noChangeShapeType="1"/>
            </p:cNvSpPr>
            <p:nvPr/>
          </p:nvSpPr>
          <p:spPr bwMode="auto">
            <a:xfrm>
              <a:off x="6707188" y="53181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2" name="Line 15"/>
            <p:cNvSpPr>
              <a:spLocks noChangeShapeType="1"/>
            </p:cNvSpPr>
            <p:nvPr/>
          </p:nvSpPr>
          <p:spPr bwMode="auto">
            <a:xfrm>
              <a:off x="6707188" y="49371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3" name="Line 16"/>
            <p:cNvSpPr>
              <a:spLocks noChangeShapeType="1"/>
            </p:cNvSpPr>
            <p:nvPr/>
          </p:nvSpPr>
          <p:spPr bwMode="auto">
            <a:xfrm>
              <a:off x="6707188" y="63087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4" name="Line 17"/>
            <p:cNvSpPr>
              <a:spLocks noChangeShapeType="1"/>
            </p:cNvSpPr>
            <p:nvPr/>
          </p:nvSpPr>
          <p:spPr bwMode="auto">
            <a:xfrm>
              <a:off x="6707188" y="5699125"/>
              <a:ext cx="17526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5" name="Text Box 18"/>
            <p:cNvSpPr txBox="1">
              <a:spLocks noChangeArrowheads="1"/>
            </p:cNvSpPr>
            <p:nvPr/>
          </p:nvSpPr>
          <p:spPr bwMode="auto">
            <a:xfrm>
              <a:off x="7316788" y="4251325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6" name="Text Box 20"/>
            <p:cNvSpPr txBox="1">
              <a:spLocks noChangeArrowheads="1"/>
            </p:cNvSpPr>
            <p:nvPr/>
          </p:nvSpPr>
          <p:spPr bwMode="auto">
            <a:xfrm>
              <a:off x="7316788" y="2574925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7" name="Text Box 21"/>
            <p:cNvSpPr txBox="1">
              <a:spLocks noChangeArrowheads="1"/>
            </p:cNvSpPr>
            <p:nvPr/>
          </p:nvSpPr>
          <p:spPr bwMode="auto">
            <a:xfrm>
              <a:off x="7316788" y="5775325"/>
              <a:ext cx="6096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8" name="Text Box 25"/>
            <p:cNvSpPr txBox="1">
              <a:spLocks noChangeArrowheads="1"/>
            </p:cNvSpPr>
            <p:nvPr/>
          </p:nvSpPr>
          <p:spPr bwMode="auto">
            <a:xfrm>
              <a:off x="7189788" y="3603625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9" name="Text Box 26"/>
            <p:cNvSpPr txBox="1">
              <a:spLocks noChangeArrowheads="1"/>
            </p:cNvSpPr>
            <p:nvPr/>
          </p:nvSpPr>
          <p:spPr bwMode="auto">
            <a:xfrm>
              <a:off x="7189788" y="3222625"/>
              <a:ext cx="762000" cy="45720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  4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227763" y="3357563"/>
            <a:ext cx="358775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i</a:t>
            </a:r>
            <a:endParaRPr lang="zh-CN" altLang="en-US" sz="2400" b="1"/>
          </a:p>
        </p:txBody>
      </p:sp>
      <p:sp>
        <p:nvSpPr>
          <p:cNvPr id="25" name="椭圆 24"/>
          <p:cNvSpPr>
            <a:spLocks noChangeArrowheads="1"/>
          </p:cNvSpPr>
          <p:nvPr/>
        </p:nvSpPr>
        <p:spPr bwMode="auto">
          <a:xfrm>
            <a:off x="6011863" y="3141663"/>
            <a:ext cx="647700" cy="936625"/>
          </a:xfrm>
          <a:prstGeom prst="ellipse">
            <a:avLst/>
          </a:prstGeom>
          <a:noFill/>
          <a:ln w="22225" algn="ctr">
            <a:solidFill>
              <a:srgbClr val="FF0000"/>
            </a:solidFill>
            <a:round/>
            <a:tailEnd type="triangle" w="lg" len="lg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6" name="圆角矩形标注 25"/>
          <p:cNvSpPr/>
          <p:nvPr/>
        </p:nvSpPr>
        <p:spPr bwMode="auto">
          <a:xfrm>
            <a:off x="5076825" y="1916113"/>
            <a:ext cx="935038" cy="504825"/>
          </a:xfrm>
          <a:prstGeom prst="wedgeRoundRectCallout">
            <a:avLst>
              <a:gd name="adj1" fmla="val 68082"/>
              <a:gd name="adj2" fmla="val 248560"/>
              <a:gd name="adj3" fmla="val 16667"/>
            </a:avLst>
          </a:prstGeom>
          <a:noFill/>
          <a:ln w="222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lIns="92075" tIns="46038" rIns="92075" bIns="46038"/>
          <a:lstStyle/>
          <a:p>
            <a:pPr algn="ctr">
              <a:defRPr/>
            </a:pP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变量</a:t>
            </a:r>
            <a:endParaRPr lang="zh-CN" altLang="en-US" sz="20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1B8149-4C95-4241-B273-91E7F8DFD37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指令格式</a:t>
            </a:r>
            <a:endParaRPr lang="zh-CN" altLang="en-US" smtClean="0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020888" y="2459038"/>
            <a:ext cx="5638800" cy="99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操作码    [操作数]，[操作数]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447800" y="4479925"/>
            <a:ext cx="1828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endParaRPr kumimoji="1" lang="zh-CN" altLang="en-US" sz="240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609600" y="4175125"/>
            <a:ext cx="2514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执行何种操作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93543" name="Line 7"/>
          <p:cNvSpPr>
            <a:spLocks noChangeShapeType="1"/>
          </p:cNvSpPr>
          <p:nvPr/>
        </p:nvSpPr>
        <p:spPr bwMode="auto">
          <a:xfrm flipH="1">
            <a:off x="1828800" y="3032125"/>
            <a:ext cx="655638" cy="10668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44" name="AutoShape 8"/>
          <p:cNvSpPr/>
          <p:nvPr/>
        </p:nvSpPr>
        <p:spPr bwMode="auto">
          <a:xfrm rot="-5400000">
            <a:off x="5067300" y="2963863"/>
            <a:ext cx="304800" cy="2819400"/>
          </a:xfrm>
          <a:prstGeom prst="leftBrace">
            <a:avLst>
              <a:gd name="adj1" fmla="val 770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93545" name="Text Box 9"/>
          <p:cNvSpPr txBox="1">
            <a:spLocks noChangeArrowheads="1"/>
          </p:cNvSpPr>
          <p:nvPr/>
        </p:nvSpPr>
        <p:spPr bwMode="auto">
          <a:xfrm>
            <a:off x="3200400" y="3641725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目标操作数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93546" name="Text Box 10"/>
          <p:cNvSpPr txBox="1">
            <a:spLocks noChangeArrowheads="1"/>
          </p:cNvSpPr>
          <p:nvPr/>
        </p:nvSpPr>
        <p:spPr bwMode="auto">
          <a:xfrm>
            <a:off x="5638800" y="3641725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源操作数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93547" name="Line 11"/>
          <p:cNvSpPr>
            <a:spLocks noChangeShapeType="1"/>
          </p:cNvSpPr>
          <p:nvPr/>
        </p:nvSpPr>
        <p:spPr bwMode="auto">
          <a:xfrm>
            <a:off x="4229100" y="3032125"/>
            <a:ext cx="0" cy="609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48" name="Line 12"/>
          <p:cNvSpPr>
            <a:spLocks noChangeShapeType="1"/>
          </p:cNvSpPr>
          <p:nvPr/>
        </p:nvSpPr>
        <p:spPr bwMode="auto">
          <a:xfrm>
            <a:off x="6096000" y="3032125"/>
            <a:ext cx="228600" cy="6096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3549" name="Text Box 13"/>
          <p:cNvSpPr txBox="1">
            <a:spLocks noChangeArrowheads="1"/>
          </p:cNvSpPr>
          <p:nvPr/>
        </p:nvSpPr>
        <p:spPr bwMode="auto">
          <a:xfrm>
            <a:off x="2843213" y="4652963"/>
            <a:ext cx="482441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参加操作的数据或数据存放的地址</a:t>
            </a:r>
            <a:endParaRPr kumimoji="1" lang="zh-CN" altLang="en-US" sz="24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build="p"/>
      <p:bldP spid="193542" grpId="0"/>
      <p:bldP spid="193543" grpId="0" animBg="1"/>
      <p:bldP spid="193544" grpId="0" animBg="1"/>
      <p:bldP spid="193545" grpId="0"/>
      <p:bldP spid="193546" grpId="0"/>
      <p:bldP spid="193547" grpId="0" animBg="1"/>
      <p:bldP spid="193548" grpId="0" animBg="1"/>
      <p:bldP spid="193549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AB1310-8F2A-4BC5-8C4C-BB26B884AD9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22488"/>
            <a:ext cx="3957638" cy="4402137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比较下列指令：</a:t>
            </a:r>
            <a:endParaRPr lang="zh-CN" altLang="en-US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MOV  SI，DATA1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LEA  SI，DATA1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MOV  BX，[BX]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LEA  BX，[BX]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6707188" y="2346325"/>
            <a:ext cx="17526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 flipH="1">
            <a:off x="6707188" y="2346325"/>
            <a:ext cx="1587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8459788" y="2346325"/>
            <a:ext cx="0" cy="39624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6707188" y="3260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6707188" y="3641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2" name="Line 12"/>
          <p:cNvSpPr>
            <a:spLocks noChangeShapeType="1"/>
          </p:cNvSpPr>
          <p:nvPr/>
        </p:nvSpPr>
        <p:spPr bwMode="auto">
          <a:xfrm>
            <a:off x="6707188" y="4022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>
            <a:off x="6707188" y="23463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>
            <a:off x="6707188" y="53181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6707188" y="49371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6" name="Line 16"/>
          <p:cNvSpPr>
            <a:spLocks noChangeShapeType="1"/>
          </p:cNvSpPr>
          <p:nvPr/>
        </p:nvSpPr>
        <p:spPr bwMode="auto">
          <a:xfrm>
            <a:off x="6707188" y="63087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>
            <a:off x="6707188" y="5699125"/>
            <a:ext cx="17526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7316788" y="42513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60" name="Text Box 20"/>
          <p:cNvSpPr txBox="1">
            <a:spLocks noChangeArrowheads="1"/>
          </p:cNvSpPr>
          <p:nvPr/>
        </p:nvSpPr>
        <p:spPr bwMode="auto">
          <a:xfrm>
            <a:off x="7316788" y="25749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61" name="Text Box 21"/>
          <p:cNvSpPr txBox="1">
            <a:spLocks noChangeArrowheads="1"/>
          </p:cNvSpPr>
          <p:nvPr/>
        </p:nvSpPr>
        <p:spPr bwMode="auto">
          <a:xfrm>
            <a:off x="7316788" y="5775325"/>
            <a:ext cx="609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宋体" panose="02010600030101010101" pitchFamily="2" charset="-122"/>
              </a:rPr>
              <a:t>┇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62" name="Text Box 22"/>
          <p:cNvSpPr txBox="1">
            <a:spLocks noChangeArrowheads="1"/>
          </p:cNvSpPr>
          <p:nvPr/>
        </p:nvSpPr>
        <p:spPr bwMode="auto">
          <a:xfrm>
            <a:off x="5683250" y="3248025"/>
            <a:ext cx="104933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DATA1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8264" name="AutoShape 24"/>
          <p:cNvSpPr>
            <a:spLocks noChangeArrowheads="1"/>
          </p:cNvSpPr>
          <p:nvPr/>
        </p:nvSpPr>
        <p:spPr bwMode="auto">
          <a:xfrm>
            <a:off x="4427538" y="1844675"/>
            <a:ext cx="1219200" cy="990600"/>
          </a:xfrm>
          <a:prstGeom prst="cloudCallout">
            <a:avLst>
              <a:gd name="adj1" fmla="val -75130"/>
              <a:gd name="adj2" fmla="val 57532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pPr algn="ctr" eaLnBrk="0" hangingPunct="0"/>
            <a:r>
              <a:rPr kumimoji="1" lang="zh-CN" altLang="en-US" sz="2000" b="1">
                <a:latin typeface="Times New Roman" panose="02020603050405020304" pitchFamily="18" charset="0"/>
              </a:rPr>
              <a:t>符号地址</a:t>
            </a:r>
            <a:endParaRPr kumimoji="1"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7189788" y="3603625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12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7189788" y="3222625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34H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5640388" y="4916488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1100H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7189788" y="4860925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88H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7189788" y="5292725"/>
            <a:ext cx="762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rPr>
              <a:t>77H</a:t>
            </a:r>
            <a:endParaRPr kumimoji="1" lang="en-US" altLang="zh-CN" sz="2400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71" name="Line 31"/>
          <p:cNvSpPr>
            <a:spLocks noChangeShapeType="1"/>
          </p:cNvSpPr>
          <p:nvPr/>
        </p:nvSpPr>
        <p:spPr bwMode="auto">
          <a:xfrm flipV="1">
            <a:off x="5219700" y="5300663"/>
            <a:ext cx="490538" cy="3603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4408488" y="5661025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BX=1100H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1187450" y="3446463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sz="2400" b="1"/>
              <a:t>执行结果：</a:t>
            </a:r>
            <a:r>
              <a:rPr lang="en-US" altLang="zh-CN" sz="2400" b="1"/>
              <a:t>SI=1234H</a:t>
            </a:r>
            <a:endParaRPr lang="en-US" altLang="zh-CN" sz="2400" b="1"/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1187450" y="4149725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sz="2400" b="1"/>
              <a:t>执行结果：</a:t>
            </a:r>
            <a:r>
              <a:rPr lang="en-US" altLang="zh-CN" sz="2400" b="1"/>
              <a:t>SI=DATA1</a:t>
            </a:r>
            <a:endParaRPr lang="en-US" altLang="zh-CN" sz="2400" b="1"/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1187450" y="4941888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sz="2400" b="1"/>
              <a:t>执行结果：</a:t>
            </a:r>
            <a:r>
              <a:rPr lang="en-US" altLang="zh-CN" sz="2400" b="1"/>
              <a:t>BX=7788H</a:t>
            </a:r>
            <a:endParaRPr lang="en-US" altLang="zh-CN" sz="2400" b="1"/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1187450" y="5589588"/>
            <a:ext cx="3097213" cy="990600"/>
          </a:xfrm>
          <a:prstGeom prst="rect">
            <a:avLst/>
          </a:prstGeom>
          <a:solidFill>
            <a:srgbClr val="33CCCC"/>
          </a:solidFill>
          <a:ln w="22225">
            <a:solidFill>
              <a:srgbClr val="33CCCC"/>
            </a:solidFill>
            <a:miter lim="800000"/>
            <a:tailEnd type="none" w="lg" len="lg"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spcAft>
                <a:spcPct val="5000"/>
              </a:spcAft>
            </a:pPr>
            <a:r>
              <a:rPr lang="zh-CN" altLang="en-US" sz="2400" b="1"/>
              <a:t>执行结果：</a:t>
            </a:r>
            <a:r>
              <a:rPr lang="en-US" altLang="zh-CN" sz="2400" b="1"/>
              <a:t>BX=1100H</a:t>
            </a:r>
            <a:endParaRPr lang="en-US" altLang="zh-CN" sz="2400" b="1"/>
          </a:p>
        </p:txBody>
      </p:sp>
      <p:sp>
        <p:nvSpPr>
          <p:cNvPr id="143390" name="标题 1"/>
          <p:cNvSpPr>
            <a:spLocks noGrp="1"/>
          </p:cNvSpPr>
          <p:nvPr>
            <p:ph type="title"/>
          </p:nvPr>
        </p:nvSpPr>
        <p:spPr>
          <a:xfrm>
            <a:off x="1042988" y="285750"/>
            <a:ext cx="7793037" cy="1343025"/>
          </a:xfrm>
        </p:spPr>
        <p:txBody>
          <a:bodyPr/>
          <a:lstStyle/>
          <a:p>
            <a:r>
              <a:rPr lang="en-US" altLang="zh-CN" sz="3600" smtClean="0">
                <a:latin typeface="Tahoma" panose="020B0604030504040204" pitchFamily="34" charset="0"/>
              </a:rPr>
              <a:t>LEA</a:t>
            </a:r>
            <a:r>
              <a:rPr lang="zh-CN" altLang="en-US" sz="3600" smtClean="0"/>
              <a:t>指令与</a:t>
            </a:r>
            <a:r>
              <a:rPr lang="en-US" altLang="zh-CN" sz="3600" smtClean="0"/>
              <a:t>MOV</a:t>
            </a:r>
            <a:r>
              <a:rPr lang="zh-CN" altLang="en-US" sz="3600" smtClean="0"/>
              <a:t>指令执行结果对比</a:t>
            </a:r>
            <a:endParaRPr lang="zh-CN" altLang="en-US" sz="3600" smtClean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382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382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8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9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3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7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3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0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38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6" grpId="0" animBg="1"/>
      <p:bldP spid="138247" grpId="0" animBg="1"/>
      <p:bldP spid="138248" grpId="0" animBg="1"/>
      <p:bldP spid="138250" grpId="0" animBg="1"/>
      <p:bldP spid="138251" grpId="0" animBg="1"/>
      <p:bldP spid="138252" grpId="0" animBg="1"/>
      <p:bldP spid="138253" grpId="0" animBg="1"/>
      <p:bldP spid="138254" grpId="0" animBg="1"/>
      <p:bldP spid="138255" grpId="0" animBg="1"/>
      <p:bldP spid="138256" grpId="0" animBg="1"/>
      <p:bldP spid="138257" grpId="0" animBg="1"/>
      <p:bldP spid="138258" grpId="0"/>
      <p:bldP spid="138260" grpId="0"/>
      <p:bldP spid="138261" grpId="0"/>
      <p:bldP spid="138262" grpId="0"/>
      <p:bldP spid="138264" grpId="0" animBg="1"/>
      <p:bldP spid="138264" grpId="1" animBg="1"/>
      <p:bldP spid="138265" grpId="0"/>
      <p:bldP spid="138266" grpId="0"/>
      <p:bldP spid="138268" grpId="0"/>
      <p:bldP spid="138269" grpId="0"/>
      <p:bldP spid="138270" grpId="0"/>
      <p:bldP spid="138271" grpId="0" animBg="1"/>
      <p:bldP spid="138272" grpId="0"/>
      <p:bldP spid="138274" grpId="0" animBg="1"/>
      <p:bldP spid="138274" grpId="1" animBg="1"/>
      <p:bldP spid="138275" grpId="0" animBg="1"/>
      <p:bldP spid="138275" grpId="1" animBg="1"/>
      <p:bldP spid="138276" grpId="0" animBg="1"/>
      <p:bldP spid="138276" grpId="1" animBg="1"/>
      <p:bldP spid="13827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9F74E-3D90-4890-B087-65B6E2BDA110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LEA</a:t>
            </a:r>
            <a:r>
              <a:rPr lang="zh-CN" altLang="en-US" smtClean="0"/>
              <a:t>指令在程序中的应用</a:t>
            </a:r>
            <a:endParaRPr lang="en-US" altLang="zh-CN" smtClean="0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558088" cy="383222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2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将数据段中首地址为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MEM1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的50个字节的数据传送到同一逻辑段首地址为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MEM2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的区域存放。编写相应的程序段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F6F621-DEAC-4FEF-928E-3D3934B81938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42360" name="AutoShape 24"/>
          <p:cNvSpPr>
            <a:spLocks noChangeArrowheads="1"/>
          </p:cNvSpPr>
          <p:nvPr/>
        </p:nvSpPr>
        <p:spPr bwMode="auto">
          <a:xfrm>
            <a:off x="1409700" y="2622550"/>
            <a:ext cx="1219200" cy="4572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7" name="AutoShape 21"/>
          <p:cNvSpPr>
            <a:spLocks noChangeArrowheads="1"/>
          </p:cNvSpPr>
          <p:nvPr/>
        </p:nvSpPr>
        <p:spPr bwMode="auto">
          <a:xfrm>
            <a:off x="4419600" y="5289550"/>
            <a:ext cx="2743200" cy="6096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>
                <a:latin typeface="Tahoma" panose="020B0604030504040204" pitchFamily="34" charset="0"/>
              </a:rPr>
              <a:t>LEA</a:t>
            </a:r>
            <a:r>
              <a:rPr lang="zh-CN" altLang="en-US" smtClean="0"/>
              <a:t>指令在程序中的应用</a:t>
            </a:r>
            <a:endParaRPr lang="zh-CN" altLang="en-US" smtClean="0"/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952500" y="3536950"/>
            <a:ext cx="22098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1576388" y="2687638"/>
            <a:ext cx="9144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 开  始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2" name="Text Box 6"/>
          <p:cNvSpPr txBox="1">
            <a:spLocks noChangeArrowheads="1"/>
          </p:cNvSpPr>
          <p:nvPr/>
        </p:nvSpPr>
        <p:spPr bwMode="auto">
          <a:xfrm>
            <a:off x="1409700" y="3567113"/>
            <a:ext cx="12192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取源地址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952500" y="44513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952500" y="53657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724400" y="25463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1371600" y="4473575"/>
            <a:ext cx="15621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取目标地址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7" name="Text Box 11"/>
          <p:cNvSpPr txBox="1">
            <a:spLocks noChangeArrowheads="1"/>
          </p:cNvSpPr>
          <p:nvPr/>
        </p:nvSpPr>
        <p:spPr bwMode="auto">
          <a:xfrm>
            <a:off x="987425" y="5416550"/>
            <a:ext cx="2144713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送数据块长度到</a:t>
            </a:r>
            <a:r>
              <a:rPr kumimoji="1" lang="en-US" altLang="zh-CN" b="1">
                <a:solidFill>
                  <a:schemeClr val="bg1"/>
                </a:solidFill>
                <a:latin typeface="Times New Roman" panose="02020603050405020304" pitchFamily="18" charset="0"/>
              </a:rPr>
              <a:t>CL</a:t>
            </a:r>
            <a:endParaRPr kumimoji="1" lang="en-US" altLang="zh-CN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8" name="Text Box 12"/>
          <p:cNvSpPr txBox="1">
            <a:spLocks noChangeArrowheads="1"/>
          </p:cNvSpPr>
          <p:nvPr/>
        </p:nvSpPr>
        <p:spPr bwMode="auto">
          <a:xfrm>
            <a:off x="4953000" y="2606675"/>
            <a:ext cx="18796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传送一个字节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4648200" y="34607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4648200" y="43751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2" name="Rectangle 16"/>
          <p:cNvSpPr>
            <a:spLocks noChangeArrowheads="1"/>
          </p:cNvSpPr>
          <p:nvPr/>
        </p:nvSpPr>
        <p:spPr bwMode="auto">
          <a:xfrm>
            <a:off x="4648200" y="6356350"/>
            <a:ext cx="2286000" cy="457200"/>
          </a:xfrm>
          <a:prstGeom prst="rect">
            <a:avLst/>
          </a:prstGeom>
          <a:solidFill>
            <a:srgbClr val="339966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4953000" y="3495675"/>
            <a:ext cx="1828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修改地址指针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55" name="Text Box 19"/>
          <p:cNvSpPr txBox="1">
            <a:spLocks noChangeArrowheads="1"/>
          </p:cNvSpPr>
          <p:nvPr/>
        </p:nvSpPr>
        <p:spPr bwMode="auto">
          <a:xfrm>
            <a:off x="5029200" y="4410075"/>
            <a:ext cx="1828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修改计数值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56" name="Text Box 20"/>
          <p:cNvSpPr txBox="1">
            <a:spLocks noChangeArrowheads="1"/>
          </p:cNvSpPr>
          <p:nvPr/>
        </p:nvSpPr>
        <p:spPr bwMode="auto">
          <a:xfrm>
            <a:off x="5181600" y="5403850"/>
            <a:ext cx="1828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计数值=0？ 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59" name="Text Box 23"/>
          <p:cNvSpPr txBox="1">
            <a:spLocks noChangeArrowheads="1"/>
          </p:cNvSpPr>
          <p:nvPr/>
        </p:nvSpPr>
        <p:spPr bwMode="auto">
          <a:xfrm>
            <a:off x="5410200" y="6416675"/>
            <a:ext cx="12192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b="1">
                <a:solidFill>
                  <a:schemeClr val="bg1"/>
                </a:solidFill>
                <a:latin typeface="Times New Roman" panose="02020603050405020304" pitchFamily="18" charset="0"/>
              </a:rPr>
              <a:t>结  束</a:t>
            </a:r>
            <a:endParaRPr kumimoji="1" lang="zh-CN" altLang="en-US" b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61" name="Line 25"/>
          <p:cNvSpPr>
            <a:spLocks noChangeShapeType="1"/>
          </p:cNvSpPr>
          <p:nvPr/>
        </p:nvSpPr>
        <p:spPr bwMode="auto">
          <a:xfrm>
            <a:off x="2019300" y="30797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2" name="Line 26"/>
          <p:cNvSpPr>
            <a:spLocks noChangeShapeType="1"/>
          </p:cNvSpPr>
          <p:nvPr/>
        </p:nvSpPr>
        <p:spPr bwMode="auto">
          <a:xfrm>
            <a:off x="2019300" y="39941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4" name="Line 28"/>
          <p:cNvSpPr>
            <a:spLocks noChangeShapeType="1"/>
          </p:cNvSpPr>
          <p:nvPr/>
        </p:nvSpPr>
        <p:spPr bwMode="auto">
          <a:xfrm>
            <a:off x="2019300" y="49085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7" name="Line 31"/>
          <p:cNvSpPr>
            <a:spLocks noChangeShapeType="1"/>
          </p:cNvSpPr>
          <p:nvPr/>
        </p:nvSpPr>
        <p:spPr bwMode="auto">
          <a:xfrm>
            <a:off x="5791200" y="30035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8" name="Line 32"/>
          <p:cNvSpPr>
            <a:spLocks noChangeShapeType="1"/>
          </p:cNvSpPr>
          <p:nvPr/>
        </p:nvSpPr>
        <p:spPr bwMode="auto">
          <a:xfrm>
            <a:off x="5791200" y="1936750"/>
            <a:ext cx="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69" name="Line 33"/>
          <p:cNvSpPr>
            <a:spLocks noChangeShapeType="1"/>
          </p:cNvSpPr>
          <p:nvPr/>
        </p:nvSpPr>
        <p:spPr bwMode="auto">
          <a:xfrm>
            <a:off x="5791200" y="39179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0" name="Line 34"/>
          <p:cNvSpPr>
            <a:spLocks noChangeShapeType="1"/>
          </p:cNvSpPr>
          <p:nvPr/>
        </p:nvSpPr>
        <p:spPr bwMode="auto">
          <a:xfrm>
            <a:off x="5791200" y="48323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1" name="Line 35"/>
          <p:cNvSpPr>
            <a:spLocks noChangeShapeType="1"/>
          </p:cNvSpPr>
          <p:nvPr/>
        </p:nvSpPr>
        <p:spPr bwMode="auto">
          <a:xfrm>
            <a:off x="5791200" y="5899150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>
            <a:off x="2032000" y="5822950"/>
            <a:ext cx="0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>
            <a:off x="2019300" y="6584950"/>
            <a:ext cx="1752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810000" y="1936750"/>
            <a:ext cx="0" cy="464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>
            <a:off x="3810000" y="1936750"/>
            <a:ext cx="1981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79" name="Line 43"/>
          <p:cNvSpPr>
            <a:spLocks noChangeShapeType="1"/>
          </p:cNvSpPr>
          <p:nvPr/>
        </p:nvSpPr>
        <p:spPr bwMode="auto">
          <a:xfrm>
            <a:off x="7162800" y="5594350"/>
            <a:ext cx="990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81" name="Line 45"/>
          <p:cNvSpPr>
            <a:spLocks noChangeShapeType="1"/>
          </p:cNvSpPr>
          <p:nvPr/>
        </p:nvSpPr>
        <p:spPr bwMode="auto">
          <a:xfrm flipV="1">
            <a:off x="8153400" y="2089150"/>
            <a:ext cx="0" cy="3505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83" name="Line 47"/>
          <p:cNvSpPr>
            <a:spLocks noChangeShapeType="1"/>
          </p:cNvSpPr>
          <p:nvPr/>
        </p:nvSpPr>
        <p:spPr bwMode="auto">
          <a:xfrm flipH="1" flipV="1">
            <a:off x="5791200" y="2089150"/>
            <a:ext cx="23399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7308850" y="5157788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N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2386" name="Text Box 50"/>
          <p:cNvSpPr txBox="1">
            <a:spLocks noChangeArrowheads="1"/>
          </p:cNvSpPr>
          <p:nvPr/>
        </p:nvSpPr>
        <p:spPr bwMode="auto">
          <a:xfrm>
            <a:off x="5867400" y="5911850"/>
            <a:ext cx="45720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Y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4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4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4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42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4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4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0" grpId="0" animBg="1"/>
      <p:bldP spid="142357" grpId="0" animBg="1"/>
      <p:bldP spid="142340" grpId="0" animBg="1"/>
      <p:bldP spid="142341" grpId="0"/>
      <p:bldP spid="142342" grpId="0"/>
      <p:bldP spid="142343" grpId="0" animBg="1"/>
      <p:bldP spid="142344" grpId="0" animBg="1"/>
      <p:bldP spid="142345" grpId="0" animBg="1"/>
      <p:bldP spid="142346" grpId="0"/>
      <p:bldP spid="142347" grpId="0"/>
      <p:bldP spid="142348" grpId="0"/>
      <p:bldP spid="142349" grpId="0" animBg="1"/>
      <p:bldP spid="142350" grpId="0" animBg="1"/>
      <p:bldP spid="142352" grpId="0" animBg="1"/>
      <p:bldP spid="142353" grpId="0"/>
      <p:bldP spid="142355" grpId="0"/>
      <p:bldP spid="142359" grpId="0"/>
      <p:bldP spid="142361" grpId="0" animBg="1"/>
      <p:bldP spid="142362" grpId="0" animBg="1"/>
      <p:bldP spid="142364" grpId="0" animBg="1"/>
      <p:bldP spid="142367" grpId="0" animBg="1"/>
      <p:bldP spid="142368" grpId="0" animBg="1"/>
      <p:bldP spid="142369" grpId="0" animBg="1"/>
      <p:bldP spid="142370" grpId="0" animBg="1"/>
      <p:bldP spid="142371" grpId="0" animBg="1"/>
      <p:bldP spid="142375" grpId="0" animBg="1"/>
      <p:bldP spid="142376" grpId="0" animBg="1"/>
      <p:bldP spid="142377" grpId="0" animBg="1"/>
      <p:bldP spid="142378" grpId="0" animBg="1"/>
      <p:bldP spid="142379" grpId="0" animBg="1"/>
      <p:bldP spid="142381" grpId="0" animBg="1"/>
      <p:bldP spid="142383" grpId="0" animBg="1"/>
      <p:bldP spid="14238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31050" y="6243638"/>
            <a:ext cx="1905000" cy="457200"/>
          </a:xfrm>
          <a:noFill/>
        </p:spPr>
        <p:txBody>
          <a:bodyPr/>
          <a:lstStyle/>
          <a:p>
            <a:fld id="{8086E27D-8177-4090-B12E-AF7B0C845FB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LEA</a:t>
            </a:r>
            <a:r>
              <a:rPr lang="zh-CN" altLang="en-US" dirty="0" smtClean="0">
                <a:cs typeface="+mj-cs"/>
              </a:rPr>
              <a:t>指令在程序中的应用</a:t>
            </a:r>
            <a:endParaRPr lang="zh-CN" altLang="en-US" dirty="0" smtClean="0">
              <a:cs typeface="+mj-cs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6775"/>
            <a:ext cx="5329238" cy="4316413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LEA   SI，MEM1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LEA   DI，MEM2 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MOV  CL，50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NEXT： MOV  AL，[SI]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MOV  [DI]，AL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INC    SI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INC    DI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DEC   CL </a:t>
            </a:r>
            <a:endParaRPr lang="en-US" altLang="zh-CN" sz="20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JNZ   NEXT      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；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CL ≠0</a:t>
            </a:r>
            <a:r>
              <a:rPr lang="zh-CN" altLang="en-US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则转</a:t>
            </a:r>
            <a:r>
              <a:rPr lang="en-US" altLang="zh-CN" sz="16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NEXT</a:t>
            </a:r>
            <a:endParaRPr lang="en-US" altLang="zh-CN" sz="1600" dirty="0" smtClean="0">
              <a:latin typeface="+mj-lt"/>
            </a:endParaRPr>
          </a:p>
          <a:p>
            <a:pPr eaLnBrk="1" hangingPunct="1">
              <a:lnSpc>
                <a:spcPct val="105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j-lt"/>
              </a:rPr>
              <a:t>              HLT  </a:t>
            </a:r>
            <a:endParaRPr lang="zh-CN" altLang="en-US" sz="2000" dirty="0" smtClean="0">
              <a:latin typeface="+mj-lt"/>
            </a:endParaRPr>
          </a:p>
        </p:txBody>
      </p:sp>
      <p:grpSp>
        <p:nvGrpSpPr>
          <p:cNvPr id="2" name="Group 25"/>
          <p:cNvGrpSpPr/>
          <p:nvPr/>
        </p:nvGrpSpPr>
        <p:grpSpPr bwMode="auto">
          <a:xfrm>
            <a:off x="5729288" y="2346325"/>
            <a:ext cx="2819400" cy="3962400"/>
            <a:chOff x="3553" y="1478"/>
            <a:chExt cx="1776" cy="2496"/>
          </a:xfrm>
        </p:grpSpPr>
        <p:sp>
          <p:nvSpPr>
            <p:cNvPr id="149509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510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1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2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3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4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5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6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7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8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9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0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21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22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23" name="Text Box 19"/>
            <p:cNvSpPr txBox="1">
              <a:spLocks noChangeArrowheads="1"/>
            </p:cNvSpPr>
            <p:nvPr/>
          </p:nvSpPr>
          <p:spPr bwMode="auto">
            <a:xfrm>
              <a:off x="3580" y="2046"/>
              <a:ext cx="661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MEM1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49524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25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34H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26" name="Text Box 22"/>
            <p:cNvSpPr txBox="1">
              <a:spLocks noChangeArrowheads="1"/>
            </p:cNvSpPr>
            <p:nvPr/>
          </p:nvSpPr>
          <p:spPr bwMode="auto">
            <a:xfrm>
              <a:off x="3553" y="3097"/>
              <a:ext cx="642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MEM2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0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002DF7-F609-4AB7-A589-EC7F5C1AB75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  <a:ea typeface="隶书" panose="02010509060101010101" charset="-122"/>
              </a:rPr>
              <a:t>4. </a:t>
            </a:r>
            <a:r>
              <a:rPr lang="zh-CN" altLang="en-US" smtClean="0"/>
              <a:t>标志位操作指令 </a:t>
            </a:r>
            <a:endParaRPr lang="zh-CN" altLang="en-US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0338" y="2338388"/>
            <a:ext cx="2362200" cy="2819400"/>
          </a:xfrm>
        </p:spPr>
        <p:txBody>
          <a:bodyPr/>
          <a:lstStyle/>
          <a:p>
            <a:pPr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LAHF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SAHF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PUSHF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POPF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1556" name="AutoShape 4"/>
          <p:cNvSpPr/>
          <p:nvPr/>
        </p:nvSpPr>
        <p:spPr bwMode="auto">
          <a:xfrm>
            <a:off x="2339975" y="2527300"/>
            <a:ext cx="304800" cy="2414588"/>
          </a:xfrm>
          <a:prstGeom prst="leftBrace">
            <a:avLst>
              <a:gd name="adj1" fmla="val 649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7" name="AutoShape 5"/>
          <p:cNvSpPr/>
          <p:nvPr/>
        </p:nvSpPr>
        <p:spPr bwMode="auto">
          <a:xfrm>
            <a:off x="3983038" y="2598738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8" name="AutoShape 6"/>
          <p:cNvSpPr/>
          <p:nvPr/>
        </p:nvSpPr>
        <p:spPr bwMode="auto">
          <a:xfrm>
            <a:off x="4140200" y="4398963"/>
            <a:ext cx="228600" cy="6858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4211638" y="2708275"/>
            <a:ext cx="2209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隐含操作数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AH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4429125" y="44704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隐含操作数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FLAGS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625319-D38D-4FA6-A21B-267C91839B3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360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181850" cy="1462088"/>
          </a:xfrm>
        </p:spPr>
        <p:txBody>
          <a:bodyPr/>
          <a:lstStyle/>
          <a:p>
            <a:pPr algn="ctr" eaLnBrk="1" hangingPunct="1"/>
            <a:r>
              <a:rPr lang="zh-CN" altLang="en-US" sz="5400" b="1" smtClean="0">
                <a:ea typeface="华文行楷" panose="02010800040101010101" charset="-122"/>
                <a:cs typeface="华文行楷" panose="02010800040101010101" charset="-122"/>
              </a:rPr>
              <a:t>二、算术运算类指令</a:t>
            </a:r>
            <a:endParaRPr lang="zh-CN" altLang="en-US" sz="5400" b="1" smtClean="0">
              <a:ea typeface="华文行楷" panose="02010800040101010101" charset="-122"/>
              <a:cs typeface="华文行楷" panose="02010800040101010101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BF16BE-2262-459F-A5A2-BE50A97623C2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算术运算类指令</a:t>
            </a:r>
            <a:endParaRPr lang="zh-CN" altLang="en-US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713" y="2133600"/>
            <a:ext cx="4038600" cy="2667000"/>
          </a:xfrm>
        </p:spPr>
        <p:txBody>
          <a:bodyPr/>
          <a:lstStyle/>
          <a:p>
            <a:pPr eaLnBrk="1" hangingPunct="1"/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加法运算指令</a:t>
            </a: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减法运算指令</a:t>
            </a: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乘法指令</a:t>
            </a: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z="3200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除法指令</a:t>
            </a:r>
            <a:endParaRPr lang="zh-CN" altLang="en-US" sz="3200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611188" y="5013325"/>
            <a:ext cx="8243887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算术运算指令的执行大多对状态标志位会产生影响</a:t>
            </a:r>
            <a:endParaRPr kumimoji="1" lang="zh-CN" altLang="en-US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51165B-748F-4DB5-A3FE-8D3699F1B72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1. </a:t>
            </a:r>
            <a:r>
              <a:rPr lang="zh-CN" altLang="en-US" smtClean="0"/>
              <a:t>加法指令</a:t>
            </a:r>
            <a:endParaRPr lang="zh-CN" altLang="en-US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2209800"/>
            <a:ext cx="5410200" cy="2438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普通加法指令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ADD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带进位位的加法指令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ADC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加1指令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INC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0533" name="Text Box 5"/>
          <p:cNvSpPr txBox="1">
            <a:spLocks noChangeArrowheads="1"/>
          </p:cNvSpPr>
          <p:nvPr/>
        </p:nvSpPr>
        <p:spPr bwMode="auto">
          <a:xfrm>
            <a:off x="1114425" y="4675188"/>
            <a:ext cx="7129463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加法指令对操作数的要求与</a:t>
            </a:r>
            <a:r>
              <a:rPr kumimoji="1" lang="en-US" altLang="zh-CN" sz="2800" b="1">
                <a:solidFill>
                  <a:srgbClr val="C00000"/>
                </a:solidFill>
                <a:latin typeface="Times New Roman" panose="02020603050405020304" pitchFamily="18" charset="0"/>
              </a:rPr>
              <a:t>MOV</a:t>
            </a:r>
            <a:r>
              <a:rPr kumimoji="1" lang="zh-CN" altLang="en-US" sz="28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指令相同</a:t>
            </a:r>
            <a:endParaRPr kumimoji="1" lang="zh-CN" altLang="en-US" sz="2800" b="1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F4918D-E010-4341-BAE6-E808B745C365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</a:rPr>
              <a:t>1</a:t>
            </a:r>
            <a:r>
              <a:rPr lang="en-US" altLang="zh-CN" smtClean="0">
                <a:latin typeface="Tahoma" panose="020B0604030504040204" pitchFamily="34" charset="0"/>
              </a:rPr>
              <a:t>) </a:t>
            </a:r>
            <a:r>
              <a:rPr lang="zh-CN" altLang="en-US" smtClean="0">
                <a:latin typeface="Tahoma" panose="020B0604030504040204" pitchFamily="34" charset="0"/>
              </a:rPr>
              <a:t> </a:t>
            </a:r>
            <a:r>
              <a:rPr lang="en-US" altLang="zh-CN" smtClean="0">
                <a:latin typeface="Tahoma" panose="020B0604030504040204" pitchFamily="34" charset="0"/>
              </a:rPr>
              <a:t>ADD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621337" cy="2706687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ADD  OPRD1，OPRD2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OPRD1+OPRD2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4657725" y="4119563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539750" y="5124450"/>
            <a:ext cx="7993063" cy="6080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5400" cap="sq">
            <a:solidFill>
              <a:srgbClr val="CCFFFF"/>
            </a:solidFill>
            <a:miter lim="800000"/>
            <a:headEnd type="none" w="sm" len="sm"/>
            <a:tailEnd type="none" w="lg" len="lg"/>
          </a:ln>
        </p:spPr>
        <p:txBody>
          <a:bodyPr anchor="ctr">
            <a:spAutoFit/>
          </a:bodyPr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anose="02010609030101010101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ADD</a:t>
            </a:r>
            <a:r>
              <a:rPr kumimoji="1"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指令的执行对全部6个状态标志位都产生影响</a:t>
            </a:r>
            <a:endParaRPr kumimoji="1" lang="zh-CN" altLang="en-US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5508625" y="3908425"/>
            <a:ext cx="24479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30000"/>
              </a:spcBef>
              <a:spcAft>
                <a:spcPct val="30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400" b="1"/>
              <a:t>OPRD1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 animBg="1"/>
      <p:bldP spid="15155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EE37DC-4123-4C3D-A195-A64D53481D2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ADD</a:t>
            </a:r>
            <a:r>
              <a:rPr lang="zh-CN" altLang="en-US" dirty="0" smtClean="0">
                <a:cs typeface="+mj-cs"/>
              </a:rPr>
              <a:t>指令例</a:t>
            </a:r>
            <a:endParaRPr lang="zh-CN" altLang="en-US" dirty="0" smtClean="0">
              <a:cs typeface="+mj-cs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7488" y="2170113"/>
            <a:ext cx="6781800" cy="3429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MOV  AL，78H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ADD  AL，99H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指令执行后6个状态标志位的状态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BD3690-A4E2-424E-B32A-86C01E18A96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指令格式：</a:t>
            </a:r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                                      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1508" name="AutoShape 4"/>
          <p:cNvSpPr/>
          <p:nvPr/>
        </p:nvSpPr>
        <p:spPr bwMode="auto">
          <a:xfrm>
            <a:off x="1116013" y="2852738"/>
            <a:ext cx="287337" cy="2079625"/>
          </a:xfrm>
          <a:prstGeom prst="leftBrace">
            <a:avLst>
              <a:gd name="adj1" fmla="val 6031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476375" y="2636838"/>
            <a:ext cx="7183438" cy="24431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零操作数指令： 操作码 </a:t>
            </a:r>
            <a:endParaRPr kumimoji="1" lang="en-US" altLang="zh-CN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单操作数指令： 操作码  操作数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双操作数指令： 操作码  操作数，操作数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多操作数指令： 三操作数及以上</a:t>
            </a:r>
            <a:endParaRPr kumimoji="1" lang="zh-CN" altLang="en-US" sz="28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BE26E6-A3E6-419A-B045-372DC43DFB1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ADD</a:t>
            </a:r>
            <a:r>
              <a:rPr lang="zh-CN" altLang="en-US" smtClean="0"/>
              <a:t>指令例</a:t>
            </a:r>
            <a:endParaRPr lang="zh-CN" altLang="en-US" smtClean="0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8488" y="2170113"/>
            <a:ext cx="3581400" cy="1905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01111000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+  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10011001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00010001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3604" name="Line 4"/>
          <p:cNvSpPr>
            <a:spLocks noChangeShapeType="1"/>
          </p:cNvSpPr>
          <p:nvPr/>
        </p:nvSpPr>
        <p:spPr bwMode="auto">
          <a:xfrm>
            <a:off x="1835150" y="3429000"/>
            <a:ext cx="29718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1882775" y="3500438"/>
            <a:ext cx="457200" cy="544512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762000" y="4267200"/>
            <a:ext cx="6324600" cy="18018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标志位状态：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CF=             SF=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AF=             ZF=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 PF=            OF=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3779838" y="4264025"/>
            <a:ext cx="5032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53609" name="Text Box 9"/>
          <p:cNvSpPr txBox="1">
            <a:spLocks noChangeArrowheads="1"/>
          </p:cNvSpPr>
          <p:nvPr/>
        </p:nvSpPr>
        <p:spPr bwMode="auto">
          <a:xfrm>
            <a:off x="5637213" y="4264025"/>
            <a:ext cx="5032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53610" name="Text Box 10"/>
          <p:cNvSpPr txBox="1">
            <a:spLocks noChangeArrowheads="1"/>
          </p:cNvSpPr>
          <p:nvPr/>
        </p:nvSpPr>
        <p:spPr bwMode="auto">
          <a:xfrm>
            <a:off x="3767138" y="4913313"/>
            <a:ext cx="503237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53611" name="Text Box 11"/>
          <p:cNvSpPr txBox="1">
            <a:spLocks noChangeArrowheads="1"/>
          </p:cNvSpPr>
          <p:nvPr/>
        </p:nvSpPr>
        <p:spPr bwMode="auto">
          <a:xfrm>
            <a:off x="5622925" y="4911725"/>
            <a:ext cx="503238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53612" name="Text Box 12"/>
          <p:cNvSpPr txBox="1">
            <a:spLocks noChangeArrowheads="1"/>
          </p:cNvSpPr>
          <p:nvPr/>
        </p:nvSpPr>
        <p:spPr bwMode="auto">
          <a:xfrm>
            <a:off x="3779838" y="5559425"/>
            <a:ext cx="5032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153613" name="Text Box 13"/>
          <p:cNvSpPr txBox="1">
            <a:spLocks noChangeArrowheads="1"/>
          </p:cNvSpPr>
          <p:nvPr/>
        </p:nvSpPr>
        <p:spPr bwMode="auto">
          <a:xfrm>
            <a:off x="5624513" y="5559425"/>
            <a:ext cx="503237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</a:rPr>
              <a:t>0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3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53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05" grpId="0" animBg="1"/>
      <p:bldP spid="153608" grpId="0"/>
      <p:bldP spid="153609" grpId="0"/>
      <p:bldP spid="153610" grpId="0"/>
      <p:bldP spid="153611" grpId="0"/>
      <p:bldP spid="153612" grpId="0"/>
      <p:bldP spid="15361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6057B7-D812-4DB3-BC7C-BF43BC2BE3AB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2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en-US" altLang="zh-CN" dirty="0" smtClean="0">
                <a:latin typeface="+mn-lt"/>
                <a:cs typeface="+mj-cs"/>
              </a:rPr>
              <a:t>ADC</a:t>
            </a:r>
            <a:r>
              <a:rPr lang="zh-CN" altLang="en-US" dirty="0" smtClean="0">
                <a:cs typeface="+mj-cs"/>
              </a:rPr>
              <a:t>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60575"/>
            <a:ext cx="7772400" cy="36576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指令格式、对操作数的要求、对标志位的影响与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ADD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指令完全一样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指令的操作：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OPRD1+OPRD2+CF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5000"/>
              </a:spcBef>
            </a:pPr>
            <a:r>
              <a:rPr lang="en-US" altLang="zh-CN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ADC</a:t>
            </a: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指令多用于多字节数相加，使用前要先将</a:t>
            </a:r>
            <a:r>
              <a:rPr lang="en-US" altLang="zh-CN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CF</a:t>
            </a:r>
            <a:r>
              <a:rPr lang="zh-CN" altLang="en-US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清零。</a:t>
            </a:r>
            <a:endParaRPr lang="zh-CN" altLang="en-US" smtClean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4628" name="Line 4"/>
          <p:cNvSpPr>
            <a:spLocks noChangeShapeType="1"/>
          </p:cNvSpPr>
          <p:nvPr/>
        </p:nvSpPr>
        <p:spPr bwMode="auto">
          <a:xfrm>
            <a:off x="4965700" y="419258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791200" y="3970338"/>
            <a:ext cx="1655763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OPRD1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822325" y="6010275"/>
            <a:ext cx="79101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ADC</a:t>
            </a:r>
            <a:r>
              <a:rPr kumimoji="1" lang="zh-CN" altLang="en-US" sz="28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指令的执行对全部6个状态标志位都产生影响</a:t>
            </a:r>
            <a:endParaRPr lang="zh-CN" altLang="en-US" sz="28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uiExpand="1" build="p"/>
      <p:bldP spid="154628" grpId="0" animBg="1"/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EA7BE9-AFDE-4695-B393-1114936E6F2A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latin typeface="+mn-lt"/>
                <a:cs typeface="+mj-cs"/>
              </a:rPr>
              <a:t>ADC</a:t>
            </a:r>
            <a:r>
              <a:rPr lang="zh-CN" altLang="en-US" dirty="0" smtClean="0">
                <a:cs typeface="+mj-cs"/>
              </a:rPr>
              <a:t>指令应用例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——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求两个</a:t>
            </a:r>
            <a:r>
              <a:rPr lang="en-US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20</a:t>
            </a:r>
            <a:r>
              <a:rPr lang="zh-CN" altLang="zh-CN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字节</a:t>
            </a:r>
            <a:r>
              <a:rPr lang="zh-CN" altLang="en-US" sz="28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数之和</a:t>
            </a:r>
            <a:endParaRPr lang="zh-CN" altLang="en-US" sz="28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089150"/>
            <a:ext cx="5184775" cy="4364038"/>
          </a:xfrm>
        </p:spPr>
        <p:txBody>
          <a:bodyPr/>
          <a:lstStyle/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LEA  SI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M1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LEA  DI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M2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MOV CX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20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CLC                         </a:t>
            </a:r>
            <a:r>
              <a:rPr lang="zh-CN" altLang="en-US" sz="20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；使</a:t>
            </a:r>
            <a:r>
              <a:rPr lang="en-US" altLang="zh-CN" sz="2000" dirty="0" smtClean="0">
                <a:solidFill>
                  <a:schemeClr val="accent1">
                    <a:lumMod val="50000"/>
                  </a:schemeClr>
                </a:solidFill>
                <a:latin typeface="+mn-lt"/>
                <a:ea typeface="宋体" panose="02010600030101010101" pitchFamily="2" charset="-122"/>
              </a:rPr>
              <a:t>CF=0</a:t>
            </a:r>
            <a:endParaRPr lang="en-US" altLang="zh-CN" sz="2000" dirty="0" smtClean="0">
              <a:solidFill>
                <a:schemeClr val="accent1">
                  <a:lumMod val="50000"/>
                </a:schemeClr>
              </a:solidFill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NEXT 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MOV AL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[SI]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             ADC [DI]</a:t>
            </a:r>
            <a:r>
              <a:rPr lang="zh-CN" altLang="en-US" sz="2000" dirty="0" smtClean="0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AL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INC SI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INC DI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DEC CX 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JNZ NEXT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  <a:p>
            <a:pPr marL="986155" indent="-986155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lt"/>
                <a:ea typeface="宋体" panose="02010600030101010101" pitchFamily="2" charset="-122"/>
              </a:rPr>
              <a:t>HLT</a:t>
            </a:r>
            <a:endParaRPr lang="en-US" altLang="zh-CN" sz="2000" dirty="0" smtClean="0"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 bwMode="auto">
          <a:xfrm>
            <a:off x="5999163" y="2346325"/>
            <a:ext cx="2460625" cy="3962400"/>
            <a:chOff x="3779" y="1478"/>
            <a:chExt cx="1550" cy="2496"/>
          </a:xfrm>
        </p:grpSpPr>
        <p:sp>
          <p:nvSpPr>
            <p:cNvPr id="167941" name="Rectangle 5"/>
            <p:cNvSpPr>
              <a:spLocks noChangeArrowheads="1"/>
            </p:cNvSpPr>
            <p:nvPr/>
          </p:nvSpPr>
          <p:spPr bwMode="auto">
            <a:xfrm>
              <a:off x="4225" y="1478"/>
              <a:ext cx="1104" cy="2496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7942" name="Line 6"/>
            <p:cNvSpPr>
              <a:spLocks noChangeShapeType="1"/>
            </p:cNvSpPr>
            <p:nvPr/>
          </p:nvSpPr>
          <p:spPr bwMode="auto">
            <a:xfrm flipH="1">
              <a:off x="4225" y="1478"/>
              <a:ext cx="1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3" name="Line 7"/>
            <p:cNvSpPr>
              <a:spLocks noChangeShapeType="1"/>
            </p:cNvSpPr>
            <p:nvPr/>
          </p:nvSpPr>
          <p:spPr bwMode="auto">
            <a:xfrm>
              <a:off x="5329" y="1478"/>
              <a:ext cx="0" cy="2496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4" name="Line 8"/>
            <p:cNvSpPr>
              <a:spLocks noChangeShapeType="1"/>
            </p:cNvSpPr>
            <p:nvPr/>
          </p:nvSpPr>
          <p:spPr bwMode="auto">
            <a:xfrm>
              <a:off x="4225" y="205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>
              <a:off x="4225" y="229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Line 10"/>
            <p:cNvSpPr>
              <a:spLocks noChangeShapeType="1"/>
            </p:cNvSpPr>
            <p:nvPr/>
          </p:nvSpPr>
          <p:spPr bwMode="auto">
            <a:xfrm>
              <a:off x="4225" y="253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7" name="Line 11"/>
            <p:cNvSpPr>
              <a:spLocks noChangeShapeType="1"/>
            </p:cNvSpPr>
            <p:nvPr/>
          </p:nvSpPr>
          <p:spPr bwMode="auto">
            <a:xfrm>
              <a:off x="4225" y="1478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8" name="Line 12"/>
            <p:cNvSpPr>
              <a:spLocks noChangeShapeType="1"/>
            </p:cNvSpPr>
            <p:nvPr/>
          </p:nvSpPr>
          <p:spPr bwMode="auto">
            <a:xfrm>
              <a:off x="4225" y="335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9" name="Line 13"/>
            <p:cNvSpPr>
              <a:spLocks noChangeShapeType="1"/>
            </p:cNvSpPr>
            <p:nvPr/>
          </p:nvSpPr>
          <p:spPr bwMode="auto">
            <a:xfrm>
              <a:off x="4225" y="311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0" name="Line 14"/>
            <p:cNvSpPr>
              <a:spLocks noChangeShapeType="1"/>
            </p:cNvSpPr>
            <p:nvPr/>
          </p:nvSpPr>
          <p:spPr bwMode="auto">
            <a:xfrm>
              <a:off x="4225" y="3974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1" name="Line 15"/>
            <p:cNvSpPr>
              <a:spLocks noChangeShapeType="1"/>
            </p:cNvSpPr>
            <p:nvPr/>
          </p:nvSpPr>
          <p:spPr bwMode="auto">
            <a:xfrm>
              <a:off x="4225" y="3590"/>
              <a:ext cx="110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52" name="Text Box 16"/>
            <p:cNvSpPr txBox="1">
              <a:spLocks noChangeArrowheads="1"/>
            </p:cNvSpPr>
            <p:nvPr/>
          </p:nvSpPr>
          <p:spPr bwMode="auto">
            <a:xfrm>
              <a:off x="4609" y="267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953" name="Text Box 17"/>
            <p:cNvSpPr txBox="1">
              <a:spLocks noChangeArrowheads="1"/>
            </p:cNvSpPr>
            <p:nvPr/>
          </p:nvSpPr>
          <p:spPr bwMode="auto">
            <a:xfrm>
              <a:off x="4609" y="1622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954" name="Text Box 18"/>
            <p:cNvSpPr txBox="1">
              <a:spLocks noChangeArrowheads="1"/>
            </p:cNvSpPr>
            <p:nvPr/>
          </p:nvSpPr>
          <p:spPr bwMode="auto">
            <a:xfrm>
              <a:off x="4609" y="3638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</a:rPr>
                <a:t>┇</a:t>
              </a: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955" name="Text Box 19"/>
            <p:cNvSpPr txBox="1">
              <a:spLocks noChangeArrowheads="1"/>
            </p:cNvSpPr>
            <p:nvPr/>
          </p:nvSpPr>
          <p:spPr bwMode="auto">
            <a:xfrm>
              <a:off x="3806" y="2046"/>
              <a:ext cx="38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M1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67956" name="Text Box 20"/>
            <p:cNvSpPr txBox="1">
              <a:spLocks noChangeArrowheads="1"/>
            </p:cNvSpPr>
            <p:nvPr/>
          </p:nvSpPr>
          <p:spPr bwMode="auto">
            <a:xfrm>
              <a:off x="4529" y="227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12</a:t>
              </a: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H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957" name="Text Box 21"/>
            <p:cNvSpPr txBox="1">
              <a:spLocks noChangeArrowheads="1"/>
            </p:cNvSpPr>
            <p:nvPr/>
          </p:nvSpPr>
          <p:spPr bwMode="auto">
            <a:xfrm>
              <a:off x="4529" y="2030"/>
              <a:ext cx="48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anose="02020603050405020304" pitchFamily="18" charset="0"/>
                </a:rPr>
                <a:t>34H</a:t>
              </a:r>
              <a:endParaRPr kumimoji="1" lang="en-US" altLang="zh-CN" sz="2400" b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7958" name="Text Box 22"/>
            <p:cNvSpPr txBox="1">
              <a:spLocks noChangeArrowheads="1"/>
            </p:cNvSpPr>
            <p:nvPr/>
          </p:nvSpPr>
          <p:spPr bwMode="auto">
            <a:xfrm>
              <a:off x="3779" y="3097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M2</a:t>
              </a:r>
              <a:endParaRPr kumimoji="1" lang="en-US" altLang="zh-CN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08DDE5-91C9-4981-BE03-4B0968A2BA87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3</a:t>
            </a:r>
            <a:r>
              <a:rPr lang="zh-CN" altLang="en-US" smtClean="0">
                <a:latin typeface="Tahoma" panose="020B0604030504040204" pitchFamily="34" charset="0"/>
              </a:rPr>
              <a:t>）</a:t>
            </a:r>
            <a:r>
              <a:rPr lang="en-US" altLang="zh-CN" smtClean="0">
                <a:latin typeface="Tahoma" panose="020B0604030504040204" pitchFamily="34" charset="0"/>
              </a:rPr>
              <a:t>INC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3352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INC  OPRD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OPRD+1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3355975" y="4052888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1611630" y="4851400"/>
            <a:ext cx="5029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常用于在程序中修改地址指针</a:t>
            </a:r>
            <a:endParaRPr kumimoji="1" lang="zh-CN" altLang="en-US" sz="2800" b="1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5658" name="AutoShape 10"/>
          <p:cNvSpPr>
            <a:spLocks noChangeArrowheads="1"/>
          </p:cNvSpPr>
          <p:nvPr/>
        </p:nvSpPr>
        <p:spPr bwMode="auto">
          <a:xfrm>
            <a:off x="4427538" y="2133600"/>
            <a:ext cx="1981200" cy="762000"/>
          </a:xfrm>
          <a:prstGeom prst="wedgeRectCallout">
            <a:avLst>
              <a:gd name="adj1" fmla="val -82616"/>
              <a:gd name="adj2" fmla="val 38079"/>
            </a:avLst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pPr algn="ctr"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不能是段寄存器或立即数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4211638" y="3822700"/>
            <a:ext cx="14398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OPRD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865505" y="5664200"/>
            <a:ext cx="7413625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INC</a:t>
            </a:r>
            <a:r>
              <a:rPr kumimoji="1"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指令的执行对</a:t>
            </a:r>
            <a:r>
              <a:rPr kumimoji="1" lang="en-US" altLang="zh-CN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CF</a:t>
            </a:r>
            <a:r>
              <a:rPr kumimoji="1"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标志不影响，其余的</a:t>
            </a:r>
            <a:r>
              <a:rPr kumimoji="1" lang="en-US" altLang="zh-CN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</a:t>
            </a:r>
            <a:r>
              <a:rPr kumimoji="1"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个状态标志</a:t>
            </a:r>
            <a:endParaRPr kumimoji="1" lang="zh-CN" altLang="en-US" sz="240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+mn-ea"/>
            </a:endParaRPr>
          </a:p>
          <a:p>
            <a:r>
              <a:rPr kumimoji="1"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位会产生影响</a:t>
            </a:r>
            <a:endParaRPr lang="zh-CN" altLang="en-US" sz="24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2" grpId="0" animBg="1"/>
      <p:bldP spid="155658" grpId="0" animBg="1"/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A9A5D3-1603-4E99-BDAF-29AB7F372AC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10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400" smtClean="0">
                <a:latin typeface="Tahoma" panose="020B0604030504040204" pitchFamily="34" charset="0"/>
              </a:rPr>
              <a:t>2. </a:t>
            </a:r>
            <a:r>
              <a:rPr lang="zh-CN" altLang="en-US" smtClean="0"/>
              <a:t>减法指令</a:t>
            </a:r>
            <a:endParaRPr lang="zh-CN" altLang="en-US" smtClean="0"/>
          </a:p>
        </p:txBody>
      </p:sp>
      <p:sp>
        <p:nvSpPr>
          <p:cNvPr id="1710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403350" y="2060575"/>
            <a:ext cx="5334000" cy="3124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普通减法指令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SUB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考虑借位的减法指令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SBB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减1指令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DEC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比较指令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CMP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求补指令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NEG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6677" name="Text Box 1029"/>
          <p:cNvSpPr txBox="1">
            <a:spLocks noChangeArrowheads="1"/>
          </p:cNvSpPr>
          <p:nvPr/>
        </p:nvSpPr>
        <p:spPr bwMode="auto">
          <a:xfrm>
            <a:off x="827088" y="5602288"/>
            <a:ext cx="7704137" cy="517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减法指令对操作数的要求与对应的加法指令相同</a:t>
            </a:r>
            <a:endParaRPr kumimoji="1" lang="zh-CN" altLang="en-US" sz="2800" b="1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5780B-8ACB-4523-8A91-4A4AF4EDB81C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latin typeface="Tahoma" panose="020B0604030504040204" pitchFamily="34" charset="0"/>
              </a:rPr>
              <a:t>1） </a:t>
            </a:r>
            <a:r>
              <a:rPr lang="en-US" altLang="zh-CN" smtClean="0">
                <a:latin typeface="Tahoma" panose="020B0604030504040204" pitchFamily="34" charset="0"/>
              </a:rPr>
              <a:t>SUB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017713"/>
            <a:ext cx="7772400" cy="36258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格式：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en-US" altLang="zh-CN" dirty="0" smtClean="0"/>
              <a:t>SUB  OPRD1，OPRD2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操作：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OPRD1- OPRD2</a:t>
            </a:r>
            <a:endParaRPr lang="en-US" altLang="zh-CN" dirty="0" smtClean="0"/>
          </a:p>
          <a:p>
            <a:pPr eaLnBrk="1" hangingPunct="1">
              <a:spcBef>
                <a:spcPct val="75000"/>
              </a:spcBef>
              <a:spcAft>
                <a:spcPct val="3000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对标志位的影响与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指令同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>
            <a:off x="4337050" y="4067175"/>
            <a:ext cx="9366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310188" y="3835400"/>
            <a:ext cx="1655762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OPRD1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 animBg="1"/>
      <p:bldP spid="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83210A-6DF0-4DB7-880C-44FDA648269E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51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16013" y="188913"/>
            <a:ext cx="7793037" cy="1462087"/>
          </a:xfrm>
        </p:spPr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2</a:t>
            </a:r>
            <a:r>
              <a:rPr lang="zh-CN" altLang="en-US" smtClean="0">
                <a:latin typeface="Tahoma" panose="020B0604030504040204" pitchFamily="34" charset="0"/>
              </a:rPr>
              <a:t>）</a:t>
            </a:r>
            <a:r>
              <a:rPr lang="en-US" altLang="zh-CN" smtClean="0">
                <a:latin typeface="Tahoma" panose="020B0604030504040204" pitchFamily="34" charset="0"/>
              </a:rPr>
              <a:t> SBB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587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00113" y="2122488"/>
            <a:ext cx="7772400" cy="2674937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指令格式、对操作数的要求、对标志位的影响与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SUB</a:t>
            </a: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指令完全一样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50000"/>
              </a:spcBef>
              <a:spcAft>
                <a:spcPct val="30000"/>
              </a:spcAft>
            </a:pPr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指令的操作：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lnSpc>
                <a:spcPct val="115000"/>
              </a:lnSpc>
              <a:spcBef>
                <a:spcPct val="25000"/>
              </a:spcBef>
              <a:spcAft>
                <a:spcPct val="30000"/>
              </a:spcAft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OPRD1- OPRD2- CF           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8724" name="Line 1028"/>
          <p:cNvSpPr>
            <a:spLocks noChangeShapeType="1"/>
          </p:cNvSpPr>
          <p:nvPr/>
        </p:nvSpPr>
        <p:spPr bwMode="auto">
          <a:xfrm>
            <a:off x="4953000" y="43656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76925" y="4149725"/>
            <a:ext cx="165735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OPRD1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6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88FB3-F25A-4A9C-8E7E-B83DBED1FAA6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>
                <a:latin typeface="+mn-lt"/>
                <a:cs typeface="+mj-cs"/>
              </a:rPr>
              <a:t>3</a:t>
            </a:r>
            <a:r>
              <a:rPr lang="zh-CN" altLang="en-US" dirty="0" smtClean="0">
                <a:latin typeface="+mn-lt"/>
                <a:cs typeface="+mj-cs"/>
              </a:rPr>
              <a:t>）</a:t>
            </a:r>
            <a:r>
              <a:rPr lang="en-US" altLang="zh-CN" dirty="0" smtClean="0">
                <a:latin typeface="+mn-lt"/>
                <a:cs typeface="+mj-cs"/>
              </a:rPr>
              <a:t> DEC</a:t>
            </a:r>
            <a:r>
              <a:rPr lang="zh-CN" altLang="en-US" dirty="0" smtClean="0">
                <a:cs typeface="+mj-cs"/>
              </a:rPr>
              <a:t>指令</a:t>
            </a:r>
            <a:endParaRPr lang="zh-CN" altLang="en-US" dirty="0" smtClean="0">
              <a:cs typeface="+mj-cs"/>
            </a:endParaRP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053137" cy="241935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格式：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DEC  OPRD</a:t>
            </a:r>
            <a:endParaRPr lang="en-US" altLang="zh-CN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/>
            <a:r>
              <a:rPr lang="zh-CN" altLang="en-US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操作：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lvl="1" eaLnBrk="1" hangingPunct="1">
              <a:spcBef>
                <a:spcPct val="0"/>
              </a:spcBef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OPRD - 1         </a:t>
            </a:r>
            <a:endParaRPr lang="zh-CN" altLang="en-US" smtClean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>
            <a:off x="3521075" y="4067175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9749" name="Text Box 5"/>
          <p:cNvSpPr txBox="1">
            <a:spLocks noChangeArrowheads="1"/>
          </p:cNvSpPr>
          <p:nvPr/>
        </p:nvSpPr>
        <p:spPr bwMode="auto">
          <a:xfrm>
            <a:off x="1182688" y="4437380"/>
            <a:ext cx="5486400" cy="1104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lnSpc>
                <a:spcPct val="105000"/>
              </a:lnSpc>
              <a:spcBef>
                <a:spcPct val="25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指令对操作数的要求与</a:t>
            </a:r>
            <a:r>
              <a:rPr kumimoji="1" lang="en-US" altLang="zh-CN" sz="28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INC</a:t>
            </a:r>
            <a:r>
              <a:rPr kumimoji="1" lang="zh-CN" altLang="en-US" sz="28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相同</a:t>
            </a:r>
            <a:endParaRPr kumimoji="1" lang="zh-CN" altLang="en-US" sz="2800" b="1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0" hangingPunct="0">
              <a:lnSpc>
                <a:spcPct val="105000"/>
              </a:lnSpc>
              <a:spcBef>
                <a:spcPct val="25000"/>
              </a:spcBef>
            </a:pPr>
            <a:r>
              <a:rPr kumimoji="1" lang="zh-CN" altLang="en-US" sz="28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指令常用于在程序中修改计数值</a:t>
            </a:r>
            <a:endParaRPr kumimoji="1" lang="zh-CN" altLang="en-US" sz="2800" b="1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356100" y="3856038"/>
            <a:ext cx="1655763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OPRD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1275080" y="5779135"/>
            <a:ext cx="6904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DEC</a:t>
            </a:r>
            <a:r>
              <a:rPr kumimoji="1"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指令的执行对</a:t>
            </a:r>
            <a:r>
              <a:rPr kumimoji="1" lang="en-US" altLang="zh-CN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C</a:t>
            </a:r>
            <a:r>
              <a:rPr kumimoji="1" lang="en-US" altLang="zh-CN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F</a:t>
            </a:r>
            <a:r>
              <a:rPr kumimoji="1"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标志不影响，其余的</a:t>
            </a:r>
            <a:r>
              <a:rPr kumimoji="1" lang="en-US" altLang="zh-CN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5</a:t>
            </a:r>
            <a:r>
              <a:rPr kumimoji="1" lang="zh-CN" altLang="en-US" sz="240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个状态标志位会产生影响。</a:t>
            </a:r>
            <a:endParaRPr lang="zh-CN" altLang="en-US" sz="24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9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9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9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7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DECB8C-8DE1-4546-ADFE-4D158D395591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应用程序例</a:t>
            </a:r>
            <a:endParaRPr lang="zh-CN" altLang="en-US" smtClean="0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989138"/>
            <a:ext cx="7772400" cy="446405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MOV  BL，2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NEXT1 ：MOV  CX，0FFFFH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NEXT2： DEC  CX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    JNZ  NEXT2 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</a:t>
            </a:r>
            <a:r>
              <a:rPr lang="en-US" altLang="zh-CN" sz="2400" smtClean="0">
                <a:solidFill>
                  <a:srgbClr val="06221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; ZF=0</a:t>
            </a:r>
            <a:r>
              <a:rPr lang="zh-CN" altLang="en-US" sz="2400" smtClean="0">
                <a:solidFill>
                  <a:srgbClr val="06221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</a:t>
            </a:r>
            <a:r>
              <a:rPr lang="en-US" altLang="zh-CN" sz="2400" smtClean="0">
                <a:solidFill>
                  <a:srgbClr val="06221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NEXT2</a:t>
            </a:r>
            <a:endParaRPr lang="en-US" altLang="zh-CN" sz="2400" smtClean="0">
              <a:solidFill>
                <a:srgbClr val="06221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DEC  BL</a:t>
            </a:r>
            <a:endParaRPr lang="en-US" altLang="zh-CN" sz="2400" smtClean="0">
              <a:latin typeface="Tahoma" panose="020B0604030504040204" pitchFamily="34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        JNZ  NEXT1           </a:t>
            </a:r>
            <a:r>
              <a:rPr lang="en-US" altLang="zh-CN" sz="240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; </a:t>
            </a:r>
            <a:r>
              <a:rPr lang="en-US" altLang="zh-CN" sz="2400" smtClean="0">
                <a:solidFill>
                  <a:srgbClr val="06221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ZF=0</a:t>
            </a:r>
            <a:r>
              <a:rPr lang="zh-CN" altLang="en-US" sz="2400" smtClean="0">
                <a:solidFill>
                  <a:srgbClr val="06221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转</a:t>
            </a:r>
            <a:r>
              <a:rPr lang="en-US" altLang="zh-CN" sz="2400" smtClean="0">
                <a:solidFill>
                  <a:srgbClr val="06221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NEXT1</a:t>
            </a:r>
            <a:endParaRPr lang="en-US" altLang="zh-CN" smtClean="0">
              <a:solidFill>
                <a:srgbClr val="06221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     </a:t>
            </a:r>
            <a:r>
              <a:rPr lang="en-US" altLang="zh-CN" sz="2400" smtClean="0">
                <a:latin typeface="Tahoma" panose="020B0604030504040204" pitchFamily="34" charset="0"/>
                <a:ea typeface="华文中宋" panose="02010600040101010101" pitchFamily="2" charset="-122"/>
                <a:cs typeface="华文中宋" panose="02010600040101010101" pitchFamily="2" charset="-122"/>
              </a:rPr>
              <a:t>HLT </a:t>
            </a:r>
            <a:r>
              <a:rPr lang="en-US" altLang="zh-CN" smtClean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</a:t>
            </a:r>
            <a:r>
              <a:rPr lang="en-US" altLang="zh-CN" sz="240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; </a:t>
            </a:r>
            <a:r>
              <a:rPr lang="zh-CN" altLang="en-US" sz="2400" smtClean="0">
                <a:solidFill>
                  <a:srgbClr val="062216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暂停执行</a:t>
            </a:r>
            <a:endParaRPr lang="en-US" altLang="zh-CN" sz="2400" smtClean="0">
              <a:solidFill>
                <a:srgbClr val="062216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98F84F-12BB-4720-AE31-20CB0FCDE79F}" type="slidenum">
              <a:rPr lang="zh-CN" altLang="en-US" smtClean="0">
                <a:ea typeface="宋体" panose="02010600030101010101" pitchFamily="2" charset="-122"/>
              </a:rPr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latin typeface="Tahoma" panose="020B0604030504040204" pitchFamily="34" charset="0"/>
              </a:rPr>
              <a:t>4</a:t>
            </a:r>
            <a:r>
              <a:rPr lang="zh-CN" altLang="en-US" smtClean="0">
                <a:latin typeface="Tahoma" panose="020B0604030504040204" pitchFamily="34" charset="0"/>
              </a:rPr>
              <a:t>）</a:t>
            </a:r>
            <a:r>
              <a:rPr lang="en-US" altLang="zh-CN" smtClean="0">
                <a:latin typeface="Tahoma" panose="020B0604030504040204" pitchFamily="34" charset="0"/>
              </a:rPr>
              <a:t>NEG</a:t>
            </a:r>
            <a:r>
              <a:rPr lang="zh-CN" altLang="en-US" smtClean="0"/>
              <a:t>指令</a:t>
            </a:r>
            <a:endParaRPr lang="zh-CN" altLang="en-US" smtClean="0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5"/>
            <a:ext cx="7772400" cy="25923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格式：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en-US" altLang="zh-CN" dirty="0" smtClean="0">
                <a:latin typeface="+mj-lt"/>
              </a:rPr>
              <a:t>NEG  OPRD</a:t>
            </a:r>
            <a:endParaRPr lang="en-US" altLang="zh-CN" dirty="0" smtClean="0">
              <a:latin typeface="+mj-lt"/>
            </a:endParaRPr>
          </a:p>
          <a:p>
            <a:pPr eaLnBrk="1" hangingPunct="1">
              <a:defRPr/>
            </a:pPr>
            <a:r>
              <a:rPr lang="zh-CN" altLang="en-US" dirty="0" smtClean="0"/>
              <a:t>操作：</a:t>
            </a:r>
            <a:endParaRPr lang="zh-CN" altLang="en-US" dirty="0" smtClean="0"/>
          </a:p>
          <a:p>
            <a:pPr lvl="1" eaLnBrk="1" hangingPunct="1">
              <a:defRPr/>
            </a:pPr>
            <a:r>
              <a:rPr lang="zh-CN" altLang="en-US" dirty="0" smtClean="0">
                <a:latin typeface="+mj-lt"/>
              </a:rPr>
              <a:t>0 - </a:t>
            </a:r>
            <a:r>
              <a:rPr lang="en-US" altLang="zh-CN" dirty="0" smtClean="0">
                <a:latin typeface="+mj-lt"/>
              </a:rPr>
              <a:t>OPRD           </a:t>
            </a:r>
            <a:endParaRPr lang="zh-CN" altLang="en-US" dirty="0" smtClean="0"/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>
            <a:off x="3405188" y="4105275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4462463" y="2019300"/>
            <a:ext cx="1981200" cy="762000"/>
          </a:xfrm>
          <a:prstGeom prst="wedgeRectCallout">
            <a:avLst>
              <a:gd name="adj1" fmla="val -84856"/>
              <a:gd name="adj2" fmla="val 65625"/>
            </a:avLst>
          </a:prstGeom>
          <a:noFill/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000" b="1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8/16位寄存器或存储器操作数</a:t>
            </a:r>
            <a:endParaRPr kumimoji="1" lang="zh-CN" altLang="en-US" sz="2000" b="1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1187450" y="4797425"/>
            <a:ext cx="616585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用0减去操作数，相当于对该操作数求补码</a:t>
            </a:r>
            <a:endParaRPr kumimoji="1" lang="zh-CN" altLang="en-US" sz="2400" b="1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61801" name="Oval 9"/>
          <p:cNvSpPr>
            <a:spLocks noChangeArrowheads="1"/>
          </p:cNvSpPr>
          <p:nvPr/>
        </p:nvSpPr>
        <p:spPr bwMode="auto">
          <a:xfrm>
            <a:off x="7524750" y="5734050"/>
            <a:ext cx="1295400" cy="936625"/>
          </a:xfrm>
          <a:prstGeom prst="ellipse">
            <a:avLst/>
          </a:prstGeom>
          <a:solidFill>
            <a:srgbClr val="800000"/>
          </a:solidFill>
          <a:ln w="19050">
            <a:solidFill>
              <a:srgbClr val="800000"/>
            </a:solidFill>
            <a:round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7583488" y="5903913"/>
            <a:ext cx="1223962" cy="581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1600" b="1" dirty="0">
                <a:latin typeface="Times New Roman" panose="02020603050405020304" pitchFamily="18" charset="0"/>
              </a:rPr>
              <a:t>两点注意请见教材</a:t>
            </a:r>
            <a:r>
              <a:rPr kumimoji="1" lang="en-US" altLang="zh-CN" sz="1600" b="1" dirty="0" smtClean="0">
                <a:latin typeface="Times New Roman" panose="02020603050405020304" pitchFamily="18" charset="0"/>
              </a:rPr>
              <a:t>p120</a:t>
            </a:r>
            <a:endParaRPr kumimoji="1" lang="en-US" altLang="zh-CN" sz="16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202113" y="3894138"/>
            <a:ext cx="1655762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400" b="1"/>
              <a:t>OPRD</a:t>
            </a:r>
            <a:endParaRPr lang="zh-CN" altLang="en-US" sz="2400" b="1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6179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7" grpId="1" animBg="1"/>
      <p:bldP spid="161798" grpId="0"/>
      <p:bldP spid="161801" grpId="0" animBg="1"/>
      <p:bldP spid="161799" grpId="0"/>
      <p:bldP spid="10" grpId="0"/>
    </p:bldLst>
  </p:timing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MA"/>
</p:tagLst>
</file>

<file path=ppt/tags/tag11.xml><?xml version="1.0" encoding="utf-8"?>
<p:tagLst xmlns:p="http://schemas.openxmlformats.org/presentationml/2006/main">
  <p:tag name="RAINPROBLEM" val="ProblemRemarkBoard"/>
</p:tagLst>
</file>

<file path=ppt/tags/tag12.xml><?xml version="1.0" encoding="utf-8"?>
<p:tagLst xmlns:p="http://schemas.openxmlformats.org/presentationml/2006/main">
  <p:tag name="PROBLEMREMARKTITLE" val="ProblemRemarkBoardTip"/>
</p:tagLst>
</file>

<file path=ppt/tags/tag13.xml><?xml version="1.0" encoding="utf-8"?>
<p:tagLst xmlns:p="http://schemas.openxmlformats.org/presentationml/2006/main">
  <p:tag name="RAINPROBLEM" val="ProblemRemark"/>
</p:tagLst>
</file>

<file path=ppt/tags/tag14.xml><?xml version="1.0" encoding="utf-8"?>
<p:tagLst xmlns:p="http://schemas.openxmlformats.org/presentationml/2006/main">
  <p:tag name="PROBLEMREMARKTITLE" val="ProblemRemarkBoardTitle"/>
</p:tagLst>
</file>

<file path=ppt/tags/tag15.xml><?xml version="1.0" encoding="utf-8"?>
<p:tagLst xmlns:p="http://schemas.openxmlformats.org/presentationml/2006/main">
  <p:tag name="PROBLEMREMARKTITLE" val="ProblemRemarkBoardTitle"/>
</p:tagLst>
</file>

<file path=ppt/tags/tag16.xml><?xml version="1.0" encoding="utf-8"?>
<p:tagLst xmlns:p="http://schemas.openxmlformats.org/presentationml/2006/main">
  <p:tag name="PROBLEMREMARKTITLE" val="ProblemRemarkBoardTitle"/>
</p:tagLst>
</file>

<file path=ppt/tags/tag17.xml><?xml version="1.0" encoding="utf-8"?>
<p:tagLst xmlns:p="http://schemas.openxmlformats.org/presentationml/2006/main">
  <p:tag name="PROBLEMREMARKTITLE" val="ProblemRemarkBoardTitle"/>
</p:tagLst>
</file>

<file path=ppt/tags/tag18.xml><?xml version="1.0" encoding="utf-8"?>
<p:tagLst xmlns:p="http://schemas.openxmlformats.org/presentationml/2006/main">
  <p:tag name="PROBLEMREMARKTITLE" val="ProblemRemarkBoardTitle"/>
</p:tagLst>
</file>

<file path=ppt/tags/tag19.xml><?xml version="1.0" encoding="utf-8"?>
<p:tagLst xmlns:p="http://schemas.openxmlformats.org/presentationml/2006/main">
  <p:tag name="PROBLEMREMARKTITLE" val="ProblemRemarkBoardTitle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PROBLEMREMARKTITLE" val="ProblemRemarkBoardTitle"/>
</p:tagLst>
</file>

<file path=ppt/tags/tag21.xml><?xml version="1.0" encoding="utf-8"?>
<p:tagLst xmlns:p="http://schemas.openxmlformats.org/presentationml/2006/main">
  <p:tag name="PROBLEMREMARKTITLE" val="ProblemRemarkBoardTitle"/>
</p:tagLst>
</file>

<file path=ppt/tags/tag22.xml><?xml version="1.0" encoding="utf-8"?>
<p:tagLst xmlns:p="http://schemas.openxmlformats.org/presentationml/2006/main">
  <p:tag name="PROBLEMREMARKTITLE" val="ProblemRemarkBoardTitle"/>
</p:tagLst>
</file>

<file path=ppt/tags/tag23.xml><?xml version="1.0" encoding="utf-8"?>
<p:tagLst xmlns:p="http://schemas.openxmlformats.org/presentationml/2006/main">
  <p:tag name="PROBLEMREMARKTITLE" val="ProblemRemarkBoardTitle"/>
</p:tagLst>
</file>

<file path=ppt/tags/tag24.xml><?xml version="1.0" encoding="utf-8"?>
<p:tagLst xmlns:p="http://schemas.openxmlformats.org/presentationml/2006/main">
  <p:tag name="PROBLEMREMARKTITLE" val="ProblemRemarkBoardTitle"/>
</p:tagLst>
</file>

<file path=ppt/tags/tag25.xml><?xml version="1.0" encoding="utf-8"?>
<p:tagLst xmlns:p="http://schemas.openxmlformats.org/presentationml/2006/main">
  <p:tag name="PROBLEMREMARKTITLE" val="ProblemRemarkBoardTitle"/>
</p:tagLst>
</file>

<file path=ppt/tags/tag26.xml><?xml version="1.0" encoding="utf-8"?>
<p:tagLst xmlns:p="http://schemas.openxmlformats.org/presentationml/2006/main">
  <p:tag name="PROBLEMREMARKTITLE" val="ProblemRemarkBoardTitle"/>
</p:tagLst>
</file>

<file path=ppt/tags/tag27.xml><?xml version="1.0" encoding="utf-8"?>
<p:tagLst xmlns:p="http://schemas.openxmlformats.org/presentationml/2006/main">
  <p:tag name="PROBLEMREMARKTITLE" val="ProblemRemarkBoardTitle"/>
</p:tagLst>
</file>

<file path=ppt/tags/tag28.xml><?xml version="1.0" encoding="utf-8"?>
<p:tagLst xmlns:p="http://schemas.openxmlformats.org/presentationml/2006/main">
  <p:tag name="PROBLEMREMARKTITLE" val="ProblemRemarkBoardTitle"/>
</p:tagLst>
</file>

<file path=ppt/tags/tag29.xml><?xml version="1.0" encoding="utf-8"?>
<p:tagLst xmlns:p="http://schemas.openxmlformats.org/presentationml/2006/main">
  <p:tag name="PROBLEMREMARKTITLE" val="ProblemRemarkBoardTitle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PROBLEMREMARKTITLE" val="ProblemRemarkBoardTitle"/>
</p:tagLst>
</file>

<file path=ppt/tags/tag31.xml><?xml version="1.0" encoding="utf-8"?>
<p:tagLst xmlns:p="http://schemas.openxmlformats.org/presentationml/2006/main">
  <p:tag name="PROBLEMREMARKTITLE" val="ProblemRemarkBoardTitle"/>
</p:tagLst>
</file>

<file path=ppt/tags/tag32.xml><?xml version="1.0" encoding="utf-8"?>
<p:tagLst xmlns:p="http://schemas.openxmlformats.org/presentationml/2006/main">
  <p:tag name="PROBLEMREMARKTITLE" val="ProblemRemarkBoardTitle"/>
</p:tagLst>
</file>

<file path=ppt/tags/tag33.xml><?xml version="1.0" encoding="utf-8"?>
<p:tagLst xmlns:p="http://schemas.openxmlformats.org/presentationml/2006/main">
  <p:tag name="PROBLEMREMARKTITLE" val="ProblemRemarkBoardTitle"/>
</p:tagLst>
</file>

<file path=ppt/tags/tag34.xml><?xml version="1.0" encoding="utf-8"?>
<p:tagLst xmlns:p="http://schemas.openxmlformats.org/presentationml/2006/main">
  <p:tag name="PROBLEMREMARKTITLE" val="ProblemRemarkBoardTitle"/>
</p:tagLst>
</file>

<file path=ppt/tags/tag35.xml><?xml version="1.0" encoding="utf-8"?>
<p:tagLst xmlns:p="http://schemas.openxmlformats.org/presentationml/2006/main">
  <p:tag name="PROBLEMREMARKTITLE" val="ProblemRemarkBoardTitle"/>
</p:tagLst>
</file>

<file path=ppt/tags/tag36.xml><?xml version="1.0" encoding="utf-8"?>
<p:tagLst xmlns:p="http://schemas.openxmlformats.org/presentationml/2006/main">
  <p:tag name="PROBLEMREMARKTITLE" val="ProblemRemarkBoardTitle"/>
</p:tagLst>
</file>

<file path=ppt/tags/tag37.xml><?xml version="1.0" encoding="utf-8"?>
<p:tagLst xmlns:p="http://schemas.openxmlformats.org/presentationml/2006/main">
  <p:tag name="PROBLEMREMARKTITLE" val="ProblemRemarkBoardTitle"/>
</p:tagLst>
</file>

<file path=ppt/tags/tag38.xml><?xml version="1.0" encoding="utf-8"?>
<p:tagLst xmlns:p="http://schemas.openxmlformats.org/presentationml/2006/main">
  <p:tag name="PROBLEMREMARKTITLE" val="ProblemRemarkBoardTitle"/>
</p:tagLst>
</file>

<file path=ppt/tags/tag39.xml><?xml version="1.0" encoding="utf-8"?>
<p:tagLst xmlns:p="http://schemas.openxmlformats.org/presentationml/2006/main">
  <p:tag name="PROBLEMREMARKTITLE" val="ProblemRemarkBoardTitle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PROBLEMREMARKTITLE" val="ProblemRemarkBoardTitle"/>
</p:tagLst>
</file>

<file path=ppt/tags/tag41.xml><?xml version="1.0" encoding="utf-8"?>
<p:tagLst xmlns:p="http://schemas.openxmlformats.org/presentationml/2006/main">
  <p:tag name="PROBLEMREMARKTITLE" val="ProblemRemarkBoardTitle"/>
</p:tagLst>
</file>

<file path=ppt/tags/tag42.xml><?xml version="1.0" encoding="utf-8"?>
<p:tagLst xmlns:p="http://schemas.openxmlformats.org/presentationml/2006/main">
  <p:tag name="PROBLEMREMARKTITLE" val="ProblemRemarkBoardTitle"/>
</p:tagLst>
</file>

<file path=ppt/tags/tag43.xml><?xml version="1.0" encoding="utf-8"?>
<p:tagLst xmlns:p="http://schemas.openxmlformats.org/presentationml/2006/main">
  <p:tag name="PROBLEMREMARKTITLE" val="ProblemRemarkBoardTitle"/>
</p:tagLst>
</file>

<file path=ppt/tags/tag44.xml><?xml version="1.0" encoding="utf-8"?>
<p:tagLst xmlns:p="http://schemas.openxmlformats.org/presentationml/2006/main">
  <p:tag name="PROBLEMREMARKTITLE" val="ProblemRemarkBoardTitle"/>
</p:tagLst>
</file>

<file path=ppt/tags/tag45.xml><?xml version="1.0" encoding="utf-8"?>
<p:tagLst xmlns:p="http://schemas.openxmlformats.org/presentationml/2006/main">
  <p:tag name="PROBLEMREMARKTITLE" val="ProblemRemarkBoardTitle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Item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PROBLEMREMARKTITLE" val="ProblemRemarkBoardTitle"/>
</p:tagLst>
</file>

<file path=ppt/tags/tag52.xml><?xml version="1.0" encoding="utf-8"?>
<p:tagLst xmlns:p="http://schemas.openxmlformats.org/presentationml/2006/main">
  <p:tag name="PROBLEMREMARKTITLE" val="ProblemRemarkBoardTitle"/>
</p:tagLst>
</file>

<file path=ppt/tags/tag53.xml><?xml version="1.0" encoding="utf-8"?>
<p:tagLst xmlns:p="http://schemas.openxmlformats.org/presentationml/2006/main">
  <p:tag name="PROBLEMREMARKTITLE" val="ProblemRemarkBoardTitle"/>
</p:tagLst>
</file>

<file path=ppt/tags/tag54.xml><?xml version="1.0" encoding="utf-8"?>
<p:tagLst xmlns:p="http://schemas.openxmlformats.org/presentationml/2006/main">
  <p:tag name="PROBLEMREMARKTITLE" val="ProblemRemarkBoardTitle"/>
</p:tagLst>
</file>

<file path=ppt/tags/tag55.xml><?xml version="1.0" encoding="utf-8"?>
<p:tagLst xmlns:p="http://schemas.openxmlformats.org/presentationml/2006/main">
  <p:tag name="RAINPROBLEM" val="ProblemSetting"/>
  <p:tag name="RAINPROBLEMTYPE" val="MultipleChoiceMA"/>
</p:tagLst>
</file>

<file path=ppt/tags/tag56.xml><?xml version="1.0" encoding="utf-8"?>
<p:tagLst xmlns:p="http://schemas.openxmlformats.org/presentationml/2006/main">
  <p:tag name="RAINPROBLEM" val="MultipleChoiceMA"/>
  <p:tag name="PROBLEMSCORE" val="1.0"/>
  <p:tag name="PROBLEMSCORE_HALF" val="0.0"/>
  <p:tag name="PROBLEMHASREMARK" val="True"/>
  <p:tag name="PROBLEMREMARK" val="第二章ppt57页"/>
</p:tagLst>
</file>

<file path=ppt/tags/tag57.xml><?xml version="1.0" encoding="utf-8"?>
<p:tagLst xmlns:p="http://schemas.openxmlformats.org/presentationml/2006/main">
  <p:tag name="RAINPROBLEM" val="ProblemBody"/>
</p:tagLst>
</file>

<file path=ppt/tags/tag58.xml><?xml version="1.0" encoding="utf-8"?>
<p:tagLst xmlns:p="http://schemas.openxmlformats.org/presentationml/2006/main">
  <p:tag name="RAINPROBLEM" val="ProblemItem"/>
</p:tagLst>
</file>

<file path=ppt/tags/tag59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60.xml><?xml version="1.0" encoding="utf-8"?>
<p:tagLst xmlns:p="http://schemas.openxmlformats.org/presentationml/2006/main">
  <p:tag name="RAINPROBLEM" val="ProblemItem"/>
</p:tagLst>
</file>

<file path=ppt/tags/tag61.xml><?xml version="1.0" encoding="utf-8"?>
<p:tagLst xmlns:p="http://schemas.openxmlformats.org/presentationml/2006/main">
  <p:tag name="RAINPROBLEM" val="ProblemItem"/>
</p:tagLst>
</file>

<file path=ppt/tags/tag6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6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6.xml><?xml version="1.0" encoding="utf-8"?>
<p:tagLst xmlns:p="http://schemas.openxmlformats.org/presentationml/2006/main">
  <p:tag name="RAINPROBLEM" val="ProblemSubmit"/>
  <p:tag name="RAINPROBLEMTYPE" val="MultipleChoice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TYPE" val="ProblemTypeMarker"/>
</p:tagLst>
</file>

<file path=ppt/tags/tag69.xml><?xml version="1.0" encoding="utf-8"?>
<p:tagLst xmlns:p="http://schemas.openxmlformats.org/presentationml/2006/main">
  <p:tag name="RAINPROBLEMTYPE" val="ProblemTypeMarker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p="http://schemas.openxmlformats.org/presentationml/2006/main">
  <p:tag name="RAINPROBLEMTYPE" val="ProblemTypeMarker"/>
</p:tagLst>
</file>

<file path=ppt/tags/tag71.xml><?xml version="1.0" encoding="utf-8"?>
<p:tagLst xmlns:p="http://schemas.openxmlformats.org/presentationml/2006/main">
  <p:tag name="RAINPROBLEMTYPE" val="ProblemTypeMarker"/>
</p:tagLst>
</file>

<file path=ppt/tags/tag72.xml><?xml version="1.0" encoding="utf-8"?>
<p:tagLst xmlns:p="http://schemas.openxmlformats.org/presentationml/2006/main">
  <p:tag name="RAINPROBLEM" val="ProblemSetting"/>
  <p:tag name="RAINPROBLEMTYPE" val="MultipleChoice"/>
</p:tagLst>
</file>

<file path=ppt/tags/tag73.xml><?xml version="1.0" encoding="utf-8"?>
<p:tagLst xmlns:p="http://schemas.openxmlformats.org/presentationml/2006/main">
  <p:tag name="RAINPROBLEM" val="MultipleChoice"/>
  <p:tag name="PROBLEMSCORE" val="1.0"/>
</p:tagLst>
</file>

<file path=ppt/tags/tag74.xml><?xml version="1.0" encoding="utf-8"?>
<p:tagLst xmlns:p="http://schemas.openxmlformats.org/presentationml/2006/main">
  <p:tag name="BRANCHTO" val="257"/>
  <p:tag name="HOTSPOTTYPE" val="DefinedInNavigator"/>
  <p:tag name="DEFINEDINNAVIGATOR" val="True"/>
  <p:tag name="COMMONDATA" val="eyJoZGlkIjoiZjJkMjdlODQ5NzU3ODg2YzM3MDdiYTkyYTI4NTM3MTgifQ==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2225" cap="flat" cmpd="sng" algn="ctr">
          <a:solidFill>
            <a:srgbClr val="FF6600"/>
          </a:solidFill>
          <a:prstDash val="solid"/>
          <a:round/>
          <a:headEnd type="none" w="med" len="med"/>
          <a:tailEnd type="triangle" w="lg" len="lg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19784</Words>
  <Application>WPS 演示</Application>
  <PresentationFormat>全屏显示(4:3)</PresentationFormat>
  <Paragraphs>3377</Paragraphs>
  <Slides>204</Slides>
  <Notes>173</Notes>
  <HiddenSlides>20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204</vt:i4>
      </vt:variant>
    </vt:vector>
  </HeadingPairs>
  <TitlesOfParts>
    <vt:vector size="233" baseType="lpstr">
      <vt:lpstr>Arial</vt:lpstr>
      <vt:lpstr>宋体</vt:lpstr>
      <vt:lpstr>Wingdings</vt:lpstr>
      <vt:lpstr>Tahoma</vt:lpstr>
      <vt:lpstr>隶书</vt:lpstr>
      <vt:lpstr>微软雅黑</vt:lpstr>
      <vt:lpstr>华文中宋</vt:lpstr>
      <vt:lpstr>Times New Roman</vt:lpstr>
      <vt:lpstr>华文行楷</vt:lpstr>
      <vt:lpstr>Arial Unicode MS</vt:lpstr>
      <vt:lpstr>仿宋_GB2312</vt:lpstr>
      <vt:lpstr>仿宋</vt:lpstr>
      <vt:lpstr>Garamond</vt:lpstr>
      <vt:lpstr>楷体_GB2312</vt:lpstr>
      <vt:lpstr>黑体</vt:lpstr>
      <vt:lpstr>新宋体</vt:lpstr>
      <vt:lpstr>Arial Unicode MS</vt:lpstr>
      <vt:lpstr>华文楷体</vt:lpstr>
      <vt:lpstr>BatangChe</vt:lpstr>
      <vt:lpstr>Malgun Gothic</vt:lpstr>
      <vt:lpstr>PMingLiU-ExtB</vt:lpstr>
      <vt:lpstr>Blends</vt:lpstr>
      <vt:lpstr>MS_ClipArt_Gallery.2</vt:lpstr>
      <vt:lpstr>Visio.Drawing.4</vt:lpstr>
      <vt:lpstr>MS_ClipArt_Gallery.2</vt:lpstr>
      <vt:lpstr>MS_ClipArt_Gallery.2</vt:lpstr>
      <vt:lpstr>MS_ClipArt_Gallery.2</vt:lpstr>
      <vt:lpstr>MS_ClipArt_Gallery.2</vt:lpstr>
      <vt:lpstr>MS_ClipArt_Gallery.2</vt:lpstr>
      <vt:lpstr>第3章 指令系统</vt:lpstr>
      <vt:lpstr>PowerPoint 演示文稿</vt:lpstr>
      <vt:lpstr>主要内容： </vt:lpstr>
      <vt:lpstr>一、基本概念</vt:lpstr>
      <vt:lpstr>了解:</vt:lpstr>
      <vt:lpstr>1. 指令与指令系统</vt:lpstr>
      <vt:lpstr>2. 指令格式</vt:lpstr>
      <vt:lpstr>指令格式</vt:lpstr>
      <vt:lpstr>指令格式：</vt:lpstr>
      <vt:lpstr>3. 指令中的操作数</vt:lpstr>
      <vt:lpstr>立即数操作数</vt:lpstr>
      <vt:lpstr>寄存器操作数</vt:lpstr>
      <vt:lpstr>存储器操作数</vt:lpstr>
      <vt:lpstr>存储器操作数例</vt:lpstr>
      <vt:lpstr>三种类型操作数的比较</vt:lpstr>
      <vt:lpstr>二、寻址方式</vt:lpstr>
      <vt:lpstr>寻址方式</vt:lpstr>
      <vt:lpstr>8086寻址方式</vt:lpstr>
      <vt:lpstr>寻址方式</vt:lpstr>
      <vt:lpstr>寻址方式</vt:lpstr>
      <vt:lpstr>一.立即寻址</vt:lpstr>
      <vt:lpstr>寻址方式</vt:lpstr>
      <vt:lpstr>二. 寄存器寻址</vt:lpstr>
      <vt:lpstr>寻址方式</vt:lpstr>
      <vt:lpstr>三. 存储器操作数的寻址方式</vt:lpstr>
      <vt:lpstr>1. 直接寻址</vt:lpstr>
      <vt:lpstr>直接寻址</vt:lpstr>
      <vt:lpstr>字节序</vt:lpstr>
      <vt:lpstr>字节序</vt:lpstr>
      <vt:lpstr>2. 寄存器间接寻址</vt:lpstr>
      <vt:lpstr>寄存器间接寻址例</vt:lpstr>
      <vt:lpstr>2. 寄存器间接寻址</vt:lpstr>
      <vt:lpstr>寄存器间接寻址</vt:lpstr>
      <vt:lpstr>3. 寄存器相对寻址</vt:lpstr>
      <vt:lpstr>相对寻址主要用于一维数组的操作</vt:lpstr>
      <vt:lpstr>4.  基址-变址寻址</vt:lpstr>
      <vt:lpstr>例：</vt:lpstr>
      <vt:lpstr>5. 基址-变址-相对寻址</vt:lpstr>
      <vt:lpstr>例：</vt:lpstr>
      <vt:lpstr>寻址方式</vt:lpstr>
      <vt:lpstr>隐含寻址</vt:lpstr>
      <vt:lpstr>三、8086指令系统</vt:lpstr>
      <vt:lpstr>掌握：</vt:lpstr>
      <vt:lpstr>8086指令系统</vt:lpstr>
      <vt:lpstr>一、数据传送指令</vt:lpstr>
      <vt:lpstr>1. 通用数据传送</vt:lpstr>
      <vt:lpstr>1）一般数据传送指令</vt:lpstr>
      <vt:lpstr>PowerPoint 演示文稿</vt:lpstr>
      <vt:lpstr>一般数据传送指令</vt:lpstr>
      <vt:lpstr>PowerPoint 演示文稿</vt:lpstr>
      <vt:lpstr>一般数据传送指令的例子</vt:lpstr>
      <vt:lpstr>一般数据传送指令的例子</vt:lpstr>
      <vt:lpstr>一般数据传送指令的例子</vt:lpstr>
      <vt:lpstr>一般数据传送指令的例子</vt:lpstr>
      <vt:lpstr>一般数据传送指令的例子</vt:lpstr>
      <vt:lpstr>注意</vt:lpstr>
      <vt:lpstr>一般数据传送指令应用例</vt:lpstr>
      <vt:lpstr>一般数据传送指令应用例</vt:lpstr>
      <vt:lpstr>上段程序在代码段中的存放形式</vt:lpstr>
      <vt:lpstr>数据段中的分布 </vt:lpstr>
      <vt:lpstr>2）堆栈操作指令</vt:lpstr>
      <vt:lpstr>压栈指令 PUSH</vt:lpstr>
      <vt:lpstr>压栈指令的操作</vt:lpstr>
      <vt:lpstr>出栈指令POP</vt:lpstr>
      <vt:lpstr>出栈指令的操作</vt:lpstr>
      <vt:lpstr>堆栈操作指令说明</vt:lpstr>
      <vt:lpstr>堆栈操作指令例</vt:lpstr>
      <vt:lpstr>3) 交换与查表指令</vt:lpstr>
      <vt:lpstr>4）字位扩展指令 </vt:lpstr>
      <vt:lpstr>字节到字的扩展指令</vt:lpstr>
      <vt:lpstr>字到双字的扩展指令</vt:lpstr>
      <vt:lpstr>2. 输入输出指令</vt:lpstr>
      <vt:lpstr>输入输出指令</vt:lpstr>
      <vt:lpstr>指令寻址方式</vt:lpstr>
      <vt:lpstr>I/O指令例</vt:lpstr>
      <vt:lpstr>小结</vt:lpstr>
      <vt:lpstr>3. 地址传送指令</vt:lpstr>
      <vt:lpstr>取偏移地址指令LEA</vt:lpstr>
      <vt:lpstr>LEA指令与MOV指令执行结果对比</vt:lpstr>
      <vt:lpstr>LEA指令与MOV指令执行结果对比</vt:lpstr>
      <vt:lpstr>LEA指令在程序中的应用</vt:lpstr>
      <vt:lpstr>LEA指令在程序中的应用</vt:lpstr>
      <vt:lpstr>LEA指令在程序中的应用</vt:lpstr>
      <vt:lpstr>4. 标志位操作指令 </vt:lpstr>
      <vt:lpstr>二、算术运算类指令</vt:lpstr>
      <vt:lpstr>算术运算类指令</vt:lpstr>
      <vt:lpstr>1. 加法指令</vt:lpstr>
      <vt:lpstr>1)  ADD指令</vt:lpstr>
      <vt:lpstr>ADD指令例</vt:lpstr>
      <vt:lpstr>ADD指令例</vt:lpstr>
      <vt:lpstr>2）ADC指令</vt:lpstr>
      <vt:lpstr>ADC指令应用例——求两个20字节数之和</vt:lpstr>
      <vt:lpstr>3）INC指令</vt:lpstr>
      <vt:lpstr>2. 减法指令</vt:lpstr>
      <vt:lpstr>1） SUB指令</vt:lpstr>
      <vt:lpstr>2） SBB指令</vt:lpstr>
      <vt:lpstr>3） DEC指令</vt:lpstr>
      <vt:lpstr>应用程序例</vt:lpstr>
      <vt:lpstr>4）NEG指令</vt:lpstr>
      <vt:lpstr>5）CMP指令</vt:lpstr>
      <vt:lpstr>CMP指令</vt:lpstr>
      <vt:lpstr>CMP指令</vt:lpstr>
      <vt:lpstr>CMP指令</vt:lpstr>
      <vt:lpstr>CMP指令例</vt:lpstr>
      <vt:lpstr>程序功能</vt:lpstr>
      <vt:lpstr>3. 乘法指令</vt:lpstr>
      <vt:lpstr>无符号数乘法指令</vt:lpstr>
      <vt:lpstr>无符号数乘法指令例</vt:lpstr>
      <vt:lpstr>有符号数乘法指令</vt:lpstr>
      <vt:lpstr>4. 除法指令</vt:lpstr>
      <vt:lpstr>除法指令的操作</vt:lpstr>
      <vt:lpstr>算术运算指令小结</vt:lpstr>
      <vt:lpstr>三、逻辑运算和移位指令</vt:lpstr>
      <vt:lpstr>指令类型</vt:lpstr>
      <vt:lpstr>1. 逻辑运算指令</vt:lpstr>
      <vt:lpstr>1）“与”指令：</vt:lpstr>
      <vt:lpstr>“与”指令的应用</vt:lpstr>
      <vt:lpstr>“与”指令应用例</vt:lpstr>
      <vt:lpstr>“与”指令应用例</vt:lpstr>
      <vt:lpstr>“与”指令应用例</vt:lpstr>
      <vt:lpstr>2）“或”运算指令</vt:lpstr>
      <vt:lpstr>“或”指令的应用</vt:lpstr>
      <vt:lpstr>“或”指令的应用例</vt:lpstr>
      <vt:lpstr>“或”指令的应用</vt:lpstr>
      <vt:lpstr>3）“非”运算指令</vt:lpstr>
      <vt:lpstr>4）“异或”运算指令</vt:lpstr>
      <vt:lpstr>5）“测试”指令</vt:lpstr>
      <vt:lpstr>例：</vt:lpstr>
      <vt:lpstr>源程序代码：</vt:lpstr>
      <vt:lpstr>2. 移位指令</vt:lpstr>
      <vt:lpstr>非循环移位指令</vt:lpstr>
      <vt:lpstr>循环移位指令</vt:lpstr>
      <vt:lpstr>1）非循环移位指令</vt:lpstr>
      <vt:lpstr>算术左移和逻辑左移</vt:lpstr>
      <vt:lpstr>逻辑右移</vt:lpstr>
      <vt:lpstr>逻辑右移例：</vt:lpstr>
      <vt:lpstr>算术右移</vt:lpstr>
      <vt:lpstr>非循环移位指令的应用</vt:lpstr>
      <vt:lpstr>2）循环移位指令</vt:lpstr>
      <vt:lpstr>不带进位位的循环移位</vt:lpstr>
      <vt:lpstr>带进位位的循环移位</vt:lpstr>
      <vt:lpstr>循环移位指令的应用</vt:lpstr>
      <vt:lpstr>程序功能</vt:lpstr>
      <vt:lpstr>程序例</vt:lpstr>
      <vt:lpstr>四、串操作指令</vt:lpstr>
      <vt:lpstr>串操作</vt:lpstr>
      <vt:lpstr>串操作指令要求</vt:lpstr>
      <vt:lpstr> 串操作指令</vt:lpstr>
      <vt:lpstr>串操作指令流程</vt:lpstr>
      <vt:lpstr>1. 串传送指令</vt:lpstr>
      <vt:lpstr>串传送指令</vt:lpstr>
      <vt:lpstr>串传送指令例</vt:lpstr>
      <vt:lpstr>2. 串比较指令</vt:lpstr>
      <vt:lpstr>串比较指令例</vt:lpstr>
      <vt:lpstr>3. 串扫描指令</vt:lpstr>
      <vt:lpstr>串扫描指令的应用</vt:lpstr>
      <vt:lpstr>4. 串装入指令</vt:lpstr>
      <vt:lpstr>4. 串装入指令</vt:lpstr>
      <vt:lpstr>5. 串存储指令</vt:lpstr>
      <vt:lpstr>串存储指令的应用</vt:lpstr>
      <vt:lpstr>串存储指令例</vt:lpstr>
      <vt:lpstr>串操作指令应用注意事项</vt:lpstr>
      <vt:lpstr>随堂练习（1）</vt:lpstr>
      <vt:lpstr>随堂练习（1）</vt:lpstr>
      <vt:lpstr>随堂练习（2）</vt:lpstr>
      <vt:lpstr>五、程序控制指令</vt:lpstr>
      <vt:lpstr>程序的执行方向</vt:lpstr>
      <vt:lpstr>一、转移指令</vt:lpstr>
      <vt:lpstr>1. 无条件转移指令</vt:lpstr>
      <vt:lpstr>无条件段内转移</vt:lpstr>
      <vt:lpstr>段内直接转移</vt:lpstr>
      <vt:lpstr>段内直接转移示图</vt:lpstr>
      <vt:lpstr>段内间接转移</vt:lpstr>
      <vt:lpstr>段内间接转移例</vt:lpstr>
      <vt:lpstr>无条件段间转移</vt:lpstr>
      <vt:lpstr>段间直接转移</vt:lpstr>
      <vt:lpstr>段间间接转移</vt:lpstr>
      <vt:lpstr>无条件转移指令例</vt:lpstr>
      <vt:lpstr>无条件转移指令例</vt:lpstr>
      <vt:lpstr>2. 条件转移指令</vt:lpstr>
      <vt:lpstr>条件转移指令的应用</vt:lpstr>
      <vt:lpstr>转移指令例</vt:lpstr>
      <vt:lpstr>转移指令例（流程图）</vt:lpstr>
      <vt:lpstr>二、循环控制指令</vt:lpstr>
      <vt:lpstr>无条件循环指令</vt:lpstr>
      <vt:lpstr>三、过程调用和返回</vt:lpstr>
      <vt:lpstr>调用指令的执行过程</vt:lpstr>
      <vt:lpstr>过程调用</vt:lpstr>
      <vt:lpstr>1. 段内调用</vt:lpstr>
      <vt:lpstr>段内调用例</vt:lpstr>
      <vt:lpstr>2. 段间调用</vt:lpstr>
      <vt:lpstr>段间调用对堆栈区的影响</vt:lpstr>
      <vt:lpstr>段间调用例</vt:lpstr>
      <vt:lpstr>3. 返回指令</vt:lpstr>
      <vt:lpstr>四、中断指令</vt:lpstr>
      <vt:lpstr>中断与过程调用：</vt:lpstr>
      <vt:lpstr>1. 中断指令</vt:lpstr>
      <vt:lpstr>中断指令的执行过程</vt:lpstr>
      <vt:lpstr>中断指令的执行过程</vt:lpstr>
      <vt:lpstr>中断指令例</vt:lpstr>
      <vt:lpstr>中断指令例</vt:lpstr>
      <vt:lpstr>2. 中断返回指令</vt:lpstr>
      <vt:lpstr>六、处理器控制指令</vt:lpstr>
      <vt:lpstr>作业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微型计算机基础</dc:title>
  <dc:creator>Xiangguo Yan</dc:creator>
  <cp:lastModifiedBy>YeRoger</cp:lastModifiedBy>
  <cp:revision>358</cp:revision>
  <cp:lastPrinted>1995-12-08T18:33:00Z</cp:lastPrinted>
  <dcterms:created xsi:type="dcterms:W3CDTF">2002-02-18T14:13:00Z</dcterms:created>
  <dcterms:modified xsi:type="dcterms:W3CDTF">2022-05-11T13:39:56Z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2A0661DCA71547F7A20C0B1070015CFD</vt:lpwstr>
  </property>
</Properties>
</file>