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19"/>
  </p:notesMasterIdLst>
  <p:handoutMasterIdLst>
    <p:handoutMasterId r:id="rId120"/>
  </p:handoutMasterIdLst>
  <p:sldIdLst>
    <p:sldId id="256" r:id="rId5"/>
    <p:sldId id="402" r:id="rId6"/>
    <p:sldId id="412" r:id="rId7"/>
    <p:sldId id="413" r:id="rId8"/>
    <p:sldId id="276" r:id="rId9"/>
    <p:sldId id="572" r:id="rId10"/>
    <p:sldId id="678" r:id="rId11"/>
    <p:sldId id="423" r:id="rId12"/>
    <p:sldId id="679" r:id="rId13"/>
    <p:sldId id="267" r:id="rId14"/>
    <p:sldId id="323" r:id="rId15"/>
    <p:sldId id="431" r:id="rId16"/>
    <p:sldId id="405" r:id="rId17"/>
    <p:sldId id="269" r:id="rId18"/>
    <p:sldId id="278" r:id="rId19"/>
    <p:sldId id="279" r:id="rId20"/>
    <p:sldId id="324" r:id="rId21"/>
    <p:sldId id="325" r:id="rId22"/>
    <p:sldId id="326" r:id="rId23"/>
    <p:sldId id="407" r:id="rId24"/>
    <p:sldId id="408" r:id="rId25"/>
    <p:sldId id="328" r:id="rId26"/>
    <p:sldId id="331" r:id="rId27"/>
    <p:sldId id="332" r:id="rId28"/>
    <p:sldId id="446" r:id="rId29"/>
    <p:sldId id="335" r:id="rId30"/>
    <p:sldId id="338" r:id="rId31"/>
    <p:sldId id="339" r:id="rId32"/>
    <p:sldId id="343" r:id="rId33"/>
    <p:sldId id="344" r:id="rId34"/>
    <p:sldId id="398" r:id="rId35"/>
    <p:sldId id="345" r:id="rId36"/>
    <p:sldId id="415" r:id="rId37"/>
    <p:sldId id="340" r:id="rId38"/>
    <p:sldId id="347" r:id="rId39"/>
    <p:sldId id="350" r:id="rId40"/>
    <p:sldId id="409" r:id="rId41"/>
    <p:sldId id="354" r:id="rId42"/>
    <p:sldId id="410" r:id="rId43"/>
    <p:sldId id="352" r:id="rId44"/>
    <p:sldId id="432" r:id="rId45"/>
    <p:sldId id="355" r:id="rId46"/>
    <p:sldId id="401" r:id="rId47"/>
    <p:sldId id="420" r:id="rId48"/>
    <p:sldId id="356" r:id="rId49"/>
    <p:sldId id="362" r:id="rId50"/>
    <p:sldId id="357" r:id="rId51"/>
    <p:sldId id="358" r:id="rId52"/>
    <p:sldId id="363" r:id="rId53"/>
    <p:sldId id="411" r:id="rId54"/>
    <p:sldId id="369" r:id="rId55"/>
    <p:sldId id="359" r:id="rId56"/>
    <p:sldId id="416" r:id="rId57"/>
    <p:sldId id="360" r:id="rId58"/>
    <p:sldId id="361" r:id="rId59"/>
    <p:sldId id="429" r:id="rId60"/>
    <p:sldId id="371" r:id="rId61"/>
    <p:sldId id="373" r:id="rId62"/>
    <p:sldId id="374" r:id="rId63"/>
    <p:sldId id="375" r:id="rId64"/>
    <p:sldId id="382" r:id="rId65"/>
    <p:sldId id="381" r:id="rId66"/>
    <p:sldId id="377" r:id="rId67"/>
    <p:sldId id="378" r:id="rId68"/>
    <p:sldId id="379" r:id="rId69"/>
    <p:sldId id="383" r:id="rId70"/>
    <p:sldId id="430" r:id="rId71"/>
    <p:sldId id="384" r:id="rId72"/>
    <p:sldId id="386" r:id="rId73"/>
    <p:sldId id="387" r:id="rId74"/>
    <p:sldId id="385" r:id="rId75"/>
    <p:sldId id="447" r:id="rId76"/>
    <p:sldId id="448" r:id="rId77"/>
    <p:sldId id="392" r:id="rId78"/>
    <p:sldId id="419" r:id="rId79"/>
    <p:sldId id="434" r:id="rId80"/>
    <p:sldId id="435" r:id="rId81"/>
    <p:sldId id="449" r:id="rId82"/>
    <p:sldId id="436" r:id="rId83"/>
    <p:sldId id="437" r:id="rId84"/>
    <p:sldId id="438" r:id="rId85"/>
    <p:sldId id="439" r:id="rId86"/>
    <p:sldId id="440" r:id="rId87"/>
    <p:sldId id="450" r:id="rId88"/>
    <p:sldId id="441" r:id="rId89"/>
    <p:sldId id="442" r:id="rId90"/>
    <p:sldId id="452" r:id="rId91"/>
    <p:sldId id="443" r:id="rId92"/>
    <p:sldId id="451" r:id="rId93"/>
    <p:sldId id="480" r:id="rId94"/>
    <p:sldId id="444" r:id="rId95"/>
    <p:sldId id="445" r:id="rId96"/>
    <p:sldId id="453" r:id="rId97"/>
    <p:sldId id="454" r:id="rId98"/>
    <p:sldId id="455" r:id="rId99"/>
    <p:sldId id="456" r:id="rId100"/>
    <p:sldId id="457" r:id="rId101"/>
    <p:sldId id="458" r:id="rId102"/>
    <p:sldId id="459" r:id="rId103"/>
    <p:sldId id="460" r:id="rId104"/>
    <p:sldId id="461" r:id="rId105"/>
    <p:sldId id="462" r:id="rId106"/>
    <p:sldId id="463" r:id="rId107"/>
    <p:sldId id="464" r:id="rId108"/>
    <p:sldId id="465" r:id="rId109"/>
    <p:sldId id="466" r:id="rId110"/>
    <p:sldId id="468" r:id="rId111"/>
    <p:sldId id="469" r:id="rId112"/>
    <p:sldId id="470" r:id="rId113"/>
    <p:sldId id="471" r:id="rId114"/>
    <p:sldId id="472" r:id="rId115"/>
    <p:sldId id="473" r:id="rId116"/>
    <p:sldId id="476" r:id="rId117"/>
    <p:sldId id="786" r:id="rId118"/>
  </p:sldIdLst>
  <p:sldSz cx="9144000" cy="6858000" type="screen4x3"/>
  <p:notesSz cx="6934200" cy="9398000"/>
  <p:custDataLst>
    <p:tags r:id="rId1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1">
          <p15:clr>
            <a:srgbClr val="A4A3A4"/>
          </p15:clr>
        </p15:guide>
        <p15:guide id="2" pos="3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35">
          <p15:clr>
            <a:srgbClr val="A4A3A4"/>
          </p15:clr>
        </p15:guide>
        <p15:guide id="2" pos="21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CCCCFF"/>
    <a:srgbClr val="DFC0FF"/>
    <a:srgbClr val="CCECFF"/>
    <a:srgbClr val="FFCCFF"/>
    <a:srgbClr val="CC99FF"/>
    <a:srgbClr val="90DB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5" autoAdjust="0"/>
  </p:normalViewPr>
  <p:slideViewPr>
    <p:cSldViewPr>
      <p:cViewPr varScale="1">
        <p:scale>
          <a:sx n="110" d="100"/>
          <a:sy n="110" d="100"/>
        </p:scale>
        <p:origin x="1626" y="108"/>
      </p:cViewPr>
      <p:guideLst>
        <p:guide orient="horz" pos="4221"/>
        <p:guide pos="36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238"/>
    </p:cViewPr>
  </p:sorterViewPr>
  <p:notesViewPr>
    <p:cSldViewPr>
      <p:cViewPr varScale="1">
        <p:scale>
          <a:sx n="36" d="100"/>
          <a:sy n="36" d="100"/>
        </p:scale>
        <p:origin x="-1104" y="-58"/>
      </p:cViewPr>
      <p:guideLst>
        <p:guide orient="horz" pos="2835"/>
        <p:guide pos="2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viewProps" Target="viewProp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theme" Target="theme/theme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handoutMaster" Target="handoutMasters/handoutMaster1.xml"/><Relationship Id="rId125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tags" Target="tags/tag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13.xml"/><Relationship Id="rId2" Type="http://schemas.openxmlformats.org/officeDocument/2006/relationships/slide" Target="slides/slide100.xml"/><Relationship Id="rId1" Type="http://schemas.openxmlformats.org/officeDocument/2006/relationships/slide" Target="slides/slide9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7998CB2-674B-467C-B6CE-A6D77045AEA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7827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79500" y="685800"/>
            <a:ext cx="4775200" cy="358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95800"/>
            <a:ext cx="5105400" cy="419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AA5B452-94F5-46E3-879E-315F2C64B9FE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304BE2-0C25-46E5-8E1F-3816B3E5EFB7}" type="slidenum">
              <a:rPr lang="zh-CN" altLang="en-US" smtClean="0">
                <a:latin typeface="Times New Roman" panose="02020603050405020304" pitchFamily="18" charset="0"/>
              </a:rPr>
              <a:t>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504D"/>
              </a:buClr>
            </a:pPr>
            <a:fld id="{E32D1FCB-F62A-4C5A-AEA6-E2CA26755C25}" type="slidenum"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95</a:t>
            </a:fld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667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6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8C58C2-C983-4E73-A9D4-CACBBE7ED8AA}" type="slidenum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t>97</a:t>
            </a:fld>
            <a:endParaRPr lang="en-US" altLang="zh-CN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504D"/>
              </a:buClr>
            </a:pPr>
            <a:fld id="{C6DEF117-9C2D-4EBD-9E55-2300370732F0}" type="slidenum"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99</a:t>
            </a:fld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504D"/>
              </a:buClr>
            </a:pPr>
            <a:fld id="{8E4112F8-494A-4025-B360-5336A246BDCF}" type="slidenum"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100</a:t>
            </a:fld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504D"/>
              </a:buClr>
            </a:pPr>
            <a:fld id="{EE8EEC05-F907-4399-9943-D9DDB0F3097D}" type="slidenum"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102</a:t>
            </a:fld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504D"/>
              </a:buClr>
            </a:pPr>
            <a:fld id="{9CCFD700-C566-49B4-86D0-AAD58CEA48B9}" type="slidenum"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103</a:t>
            </a:fld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179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17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286582B-345C-4353-A707-5C82CA6E866B}" type="slidenum"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t>107</a:t>
            </a:fld>
            <a:endParaRPr lang="en-US" altLang="zh-CN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线与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IN AL,DX</a:t>
            </a:r>
          </a:p>
          <a:p>
            <a:r>
              <a:rPr lang="en-US" altLang="zh-CN"/>
              <a:t>IN AL,20H</a:t>
            </a:r>
          </a:p>
          <a:p>
            <a:endParaRPr lang="en-US" altLang="zh-CN"/>
          </a:p>
          <a:p>
            <a:r>
              <a:rPr lang="en-US" altLang="zh-CN"/>
              <a:t>OUT DX,AL</a:t>
            </a:r>
          </a:p>
          <a:p>
            <a:r>
              <a:rPr lang="en-US" altLang="zh-CN"/>
              <a:t>OUT 20H,AL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A0--A15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IN.OUT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MOV AX,[BX]</a:t>
            </a:r>
          </a:p>
          <a:p>
            <a:endParaRPr lang="en-US" altLang="zh-CN"/>
          </a:p>
          <a:p>
            <a:r>
              <a:rPr lang="en-US" altLang="zh-CN"/>
              <a:t>IN AL,DX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98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A56802C-44FE-43B7-B51E-F47B715836FB}" type="slidenum">
              <a:rPr lang="zh-CN" altLang="en-US" smtClean="0">
                <a:latin typeface="Times New Roman" panose="02020603050405020304" pitchFamily="18" charset="0"/>
              </a:rPr>
              <a:t>43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可以利用</a:t>
            </a:r>
            <a:r>
              <a:rPr lang="en-US" altLang="zh-CN"/>
              <a:t>DOS</a:t>
            </a:r>
            <a:r>
              <a:rPr lang="zh-CN" altLang="en-US"/>
              <a:t>调用来设置中断向量</a:t>
            </a:r>
          </a:p>
          <a:p>
            <a:r>
              <a:rPr lang="en-US" altLang="zh-CN"/>
              <a:t>MOV AX,SEG TIMER</a:t>
            </a:r>
          </a:p>
          <a:p>
            <a:r>
              <a:rPr lang="en-US" altLang="zh-CN"/>
              <a:t>MOV DS,AX</a:t>
            </a:r>
          </a:p>
          <a:p>
            <a:r>
              <a:rPr lang="en-US" altLang="zh-CN"/>
              <a:t>MOV DX, OFFSET TIMER</a:t>
            </a:r>
          </a:p>
          <a:p>
            <a:r>
              <a:rPr lang="en-US" altLang="zh-CN">
                <a:sym typeface="+mn-ea"/>
              </a:rPr>
              <a:t>MOV AH,25H</a:t>
            </a:r>
          </a:p>
          <a:p>
            <a:r>
              <a:rPr lang="en-US" altLang="zh-CN">
                <a:sym typeface="+mn-ea"/>
              </a:rPr>
              <a:t>MOV AL,48H</a:t>
            </a:r>
            <a:endParaRPr lang="en-US" altLang="zh-CN"/>
          </a:p>
          <a:p>
            <a:r>
              <a:rPr lang="en-US" altLang="zh-CN"/>
              <a:t>INT 21H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A5B452-94F5-46E3-879E-315F2C64B9FE}" type="slidenum">
              <a:rPr lang="zh-CN" altLang="en-US" smtClean="0"/>
              <a:t>89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761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61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9F2AA0E-97FF-4160-B76F-13ADEC34CC8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A43CE-17DB-4C1D-B1A0-5CC90A339F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7CEFD-07ED-4CCC-9A29-FA8A99F0A05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l">
              <a:defRPr b="1">
                <a:solidFill>
                  <a:srgbClr val="990033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920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70B18-99EF-4394-8103-A9B579A9D0F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FB005-4654-44AB-965B-EE6D1E1C17F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3E91F-363D-439A-B1CD-B7DBCAAE5E1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E5B28-D24C-40FC-A447-E7107309FD7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E68AD-73FA-4D2E-B7C6-EA3CCE817BF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A24C6-1710-4434-9192-F3A367069E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A849F-84DB-42E4-8A8D-28BDDF62B70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C7A53-32DA-4EC8-9E16-6A3857A35D2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中宋" pitchFamily="2" charset="-122"/>
                <a:ea typeface="华文中宋" pitchFamily="2" charset="-122"/>
              </a:defRPr>
            </a:lvl1pPr>
            <a:lvl2pPr>
              <a:defRPr>
                <a:latin typeface="华文中宋" pitchFamily="2" charset="-122"/>
                <a:ea typeface="华文中宋" pitchFamily="2" charset="-122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8AA4A-2E7C-47A1-83F0-623E8434D98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985D2-77F8-4FC2-BD9A-47B90D3B6AB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30B32-CF16-479A-A672-E837E22D47E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58D44-B8AB-4491-AE5E-84981FAC9B9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2924175"/>
            <a:ext cx="6400800" cy="12255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请使用艺术字做标题</a:t>
            </a: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549275"/>
            <a:ext cx="5903912" cy="431800"/>
          </a:xfrm>
        </p:spPr>
        <p:txBody>
          <a:bodyPr/>
          <a:lstStyle>
            <a:lvl1pPr>
              <a:defRPr sz="2800">
                <a:solidFill>
                  <a:srgbClr val="9900CC"/>
                </a:solidFill>
              </a:defRPr>
            </a:lvl1pPr>
          </a:lstStyle>
          <a:p>
            <a:pPr lvl="0"/>
            <a:r>
              <a:rPr lang="zh-CN" altLang="en-US" noProof="0"/>
              <a:t>微机原理及接口技术</a:t>
            </a:r>
          </a:p>
        </p:txBody>
      </p:sp>
    </p:spTree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5C188-1662-4525-9C3F-53985EA1A07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905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9055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Font typeface="Monotype Sorts" pitchFamily="2" charset="2"/>
              <a:buChar char="z"/>
              <a:defRPr kumimoji="1" b="1">
                <a:latin typeface="Tahoma" panose="020B0604030504040204" pitchFamily="34" charset="0"/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Font typeface="Monotype Sorts" pitchFamily="2" charset="2"/>
              <a:buChar char="z"/>
              <a:defRPr kumimoji="1" b="1">
                <a:latin typeface="Tahoma" panose="020B0604030504040204" pitchFamily="34" charset="0"/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Font typeface="Monotype Sorts" pitchFamily="2" charset="2"/>
              <a:buChar char="z"/>
              <a:defRPr kumimoji="1" b="1">
                <a:latin typeface="Tahoma" panose="020B0604030504040204" pitchFamily="34" charset="0"/>
                <a:ea typeface="幼圆" pitchFamily="49" charset="-122"/>
              </a:defRPr>
            </a:lvl1pPr>
          </a:lstStyle>
          <a:p>
            <a:pPr>
              <a:defRPr/>
            </a:pPr>
            <a:fld id="{3BFADD3F-55B3-4EC8-A2DF-9BAA0903A8B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Font typeface="Monotype Sorts" pitchFamily="2" charset="2"/>
              <a:buChar char="z"/>
              <a:defRPr kumimoji="1" b="1">
                <a:latin typeface="Tahoma" panose="020B0604030504040204" pitchFamily="34" charset="0"/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Font typeface="Monotype Sorts" pitchFamily="2" charset="2"/>
              <a:buChar char="z"/>
              <a:defRPr kumimoji="1" b="1">
                <a:latin typeface="Tahoma" panose="020B0604030504040204" pitchFamily="34" charset="0"/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Font typeface="Monotype Sorts" pitchFamily="2" charset="2"/>
              <a:buChar char="z"/>
              <a:defRPr kumimoji="1" b="1">
                <a:latin typeface="Tahoma" panose="020B0604030504040204" pitchFamily="34" charset="0"/>
                <a:ea typeface="幼圆" pitchFamily="49" charset="-122"/>
              </a:defRPr>
            </a:lvl1pPr>
          </a:lstStyle>
          <a:p>
            <a:pPr>
              <a:defRPr/>
            </a:pPr>
            <a:fld id="{15F245EF-19FA-4867-9269-2FFFDA0F54C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Font typeface="Monotype Sorts" pitchFamily="2" charset="2"/>
              <a:buChar char="z"/>
              <a:defRPr kumimoji="1" b="1">
                <a:latin typeface="Tahoma" panose="020B0604030504040204" pitchFamily="34" charset="0"/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Font typeface="Monotype Sorts" pitchFamily="2" charset="2"/>
              <a:buChar char="z"/>
              <a:defRPr kumimoji="1" b="1">
                <a:latin typeface="Tahoma" panose="020B0604030504040204" pitchFamily="34" charset="0"/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Font typeface="Monotype Sorts" pitchFamily="2" charset="2"/>
              <a:buChar char="z"/>
              <a:defRPr kumimoji="1" b="1">
                <a:latin typeface="Tahoma" panose="020B0604030504040204" pitchFamily="34" charset="0"/>
                <a:ea typeface="幼圆" pitchFamily="49" charset="-122"/>
              </a:defRPr>
            </a:lvl1pPr>
          </a:lstStyle>
          <a:p>
            <a:pPr>
              <a:defRPr/>
            </a:pPr>
            <a:fld id="{DBC1520C-10C0-42D1-A5DB-7131AF66BB2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Font typeface="Monotype Sorts" pitchFamily="2" charset="2"/>
              <a:buChar char="z"/>
              <a:defRPr kumimoji="1" b="1">
                <a:latin typeface="Tahoma" panose="020B0604030504040204" pitchFamily="34" charset="0"/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Font typeface="Monotype Sorts" pitchFamily="2" charset="2"/>
              <a:buChar char="z"/>
              <a:defRPr kumimoji="1" b="1">
                <a:latin typeface="Tahoma" panose="020B0604030504040204" pitchFamily="34" charset="0"/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Font typeface="Monotype Sorts" pitchFamily="2" charset="2"/>
              <a:buChar char="z"/>
              <a:defRPr kumimoji="1" b="1">
                <a:latin typeface="Tahoma" panose="020B0604030504040204" pitchFamily="34" charset="0"/>
                <a:ea typeface="幼圆" pitchFamily="49" charset="-122"/>
              </a:defRPr>
            </a:lvl1pPr>
          </a:lstStyle>
          <a:p>
            <a:pPr>
              <a:defRPr/>
            </a:pPr>
            <a:fld id="{EC7642E3-7284-43FC-BF34-C3A6263E312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Font typeface="Monotype Sorts" pitchFamily="2" charset="2"/>
              <a:buChar char="z"/>
              <a:defRPr kumimoji="1" b="1">
                <a:latin typeface="Tahoma" panose="020B0604030504040204" pitchFamily="34" charset="0"/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Font typeface="Monotype Sorts" pitchFamily="2" charset="2"/>
              <a:buChar char="z"/>
              <a:defRPr kumimoji="1" b="1">
                <a:latin typeface="Tahoma" panose="020B0604030504040204" pitchFamily="34" charset="0"/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Font typeface="Monotype Sorts" pitchFamily="2" charset="2"/>
              <a:buChar char="z"/>
              <a:defRPr kumimoji="1" b="1">
                <a:latin typeface="Tahoma" panose="020B0604030504040204" pitchFamily="34" charset="0"/>
                <a:ea typeface="幼圆" pitchFamily="49" charset="-122"/>
              </a:defRPr>
            </a:lvl1pPr>
          </a:lstStyle>
          <a:p>
            <a:pPr>
              <a:defRPr/>
            </a:pPr>
            <a:fld id="{2CFFD187-2ACB-4970-8384-F093B221186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Font typeface="Monotype Sorts" pitchFamily="2" charset="2"/>
              <a:buChar char="z"/>
              <a:defRPr kumimoji="1" b="1">
                <a:latin typeface="Tahoma" panose="020B0604030504040204" pitchFamily="34" charset="0"/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Font typeface="Monotype Sorts" pitchFamily="2" charset="2"/>
              <a:buChar char="z"/>
              <a:defRPr kumimoji="1" b="1">
                <a:latin typeface="Tahoma" panose="020B0604030504040204" pitchFamily="34" charset="0"/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Font typeface="Monotype Sorts" pitchFamily="2" charset="2"/>
              <a:buChar char="z"/>
              <a:defRPr kumimoji="1" b="1">
                <a:latin typeface="Tahoma" panose="020B0604030504040204" pitchFamily="34" charset="0"/>
                <a:ea typeface="幼圆" pitchFamily="49" charset="-122"/>
              </a:defRPr>
            </a:lvl1pPr>
          </a:lstStyle>
          <a:p>
            <a:pPr>
              <a:defRPr/>
            </a:pPr>
            <a:fld id="{543A36BB-2B87-4477-AB6D-F1A50BB8A5C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87E60-254F-4A84-810A-ACB1A8F386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Font typeface="Monotype Sorts" pitchFamily="2" charset="2"/>
              <a:buChar char="z"/>
              <a:defRPr kumimoji="1" b="1">
                <a:latin typeface="Tahoma" panose="020B0604030504040204" pitchFamily="34" charset="0"/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Font typeface="Monotype Sorts" pitchFamily="2" charset="2"/>
              <a:buChar char="z"/>
              <a:defRPr kumimoji="1" b="1">
                <a:latin typeface="Tahoma" panose="020B0604030504040204" pitchFamily="34" charset="0"/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Font typeface="Monotype Sorts" pitchFamily="2" charset="2"/>
              <a:buChar char="z"/>
              <a:defRPr kumimoji="1" b="1">
                <a:latin typeface="Tahoma" panose="020B0604030504040204" pitchFamily="34" charset="0"/>
                <a:ea typeface="幼圆" pitchFamily="49" charset="-122"/>
              </a:defRPr>
            </a:lvl1pPr>
          </a:lstStyle>
          <a:p>
            <a:pPr>
              <a:defRPr/>
            </a:pPr>
            <a:fld id="{191E56A0-007D-477E-B7EC-3D2A1534B1A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Font typeface="Monotype Sorts" pitchFamily="2" charset="2"/>
              <a:buChar char="z"/>
              <a:defRPr kumimoji="1" b="1">
                <a:latin typeface="Tahoma" panose="020B0604030504040204" pitchFamily="34" charset="0"/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Font typeface="Monotype Sorts" pitchFamily="2" charset="2"/>
              <a:buChar char="z"/>
              <a:defRPr kumimoji="1" b="1">
                <a:latin typeface="Tahoma" panose="020B0604030504040204" pitchFamily="34" charset="0"/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Font typeface="Monotype Sorts" pitchFamily="2" charset="2"/>
              <a:buChar char="z"/>
              <a:defRPr kumimoji="1" b="1">
                <a:latin typeface="Tahoma" panose="020B0604030504040204" pitchFamily="34" charset="0"/>
                <a:ea typeface="幼圆" pitchFamily="49" charset="-122"/>
              </a:defRPr>
            </a:lvl1pPr>
          </a:lstStyle>
          <a:p>
            <a:pPr>
              <a:defRPr/>
            </a:pPr>
            <a:fld id="{4C01DADC-B787-48B2-97C0-CA359D664C0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Font typeface="Monotype Sorts" pitchFamily="2" charset="2"/>
              <a:buChar char="z"/>
              <a:defRPr kumimoji="1" b="1">
                <a:latin typeface="Tahoma" panose="020B0604030504040204" pitchFamily="34" charset="0"/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Font typeface="Monotype Sorts" pitchFamily="2" charset="2"/>
              <a:buChar char="z"/>
              <a:defRPr kumimoji="1" b="1">
                <a:latin typeface="Tahoma" panose="020B0604030504040204" pitchFamily="34" charset="0"/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Font typeface="Monotype Sorts" pitchFamily="2" charset="2"/>
              <a:buChar char="z"/>
              <a:defRPr kumimoji="1" b="1">
                <a:latin typeface="Tahoma" panose="020B0604030504040204" pitchFamily="34" charset="0"/>
                <a:ea typeface="幼圆" pitchFamily="49" charset="-122"/>
              </a:defRPr>
            </a:lvl1pPr>
          </a:lstStyle>
          <a:p>
            <a:pPr>
              <a:defRPr/>
            </a:pPr>
            <a:fld id="{DC063658-E96C-41F8-934D-F9F3ABDAD69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Font typeface="Monotype Sorts" pitchFamily="2" charset="2"/>
              <a:buChar char="z"/>
              <a:defRPr kumimoji="1" b="1">
                <a:latin typeface="Tahoma" panose="020B0604030504040204" pitchFamily="34" charset="0"/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Font typeface="Monotype Sorts" pitchFamily="2" charset="2"/>
              <a:buChar char="z"/>
              <a:defRPr kumimoji="1" b="1">
                <a:latin typeface="Tahoma" panose="020B0604030504040204" pitchFamily="34" charset="0"/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Font typeface="Monotype Sorts" pitchFamily="2" charset="2"/>
              <a:buChar char="z"/>
              <a:defRPr kumimoji="1" b="1">
                <a:latin typeface="Tahoma" panose="020B0604030504040204" pitchFamily="34" charset="0"/>
                <a:ea typeface="幼圆" pitchFamily="49" charset="-122"/>
              </a:defRPr>
            </a:lvl1pPr>
          </a:lstStyle>
          <a:p>
            <a:pPr>
              <a:defRPr/>
            </a:pPr>
            <a:fld id="{599151D9-4578-47AA-93FA-E26EC2C4F06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Font typeface="Monotype Sorts" pitchFamily="2" charset="2"/>
              <a:buChar char="z"/>
              <a:defRPr kumimoji="1" b="1">
                <a:latin typeface="Tahoma" panose="020B0604030504040204" pitchFamily="34" charset="0"/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Font typeface="Monotype Sorts" pitchFamily="2" charset="2"/>
              <a:buChar char="z"/>
              <a:defRPr kumimoji="1" b="1">
                <a:latin typeface="Tahoma" panose="020B0604030504040204" pitchFamily="34" charset="0"/>
                <a:ea typeface="幼圆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Font typeface="Monotype Sorts" pitchFamily="2" charset="2"/>
              <a:buChar char="z"/>
              <a:defRPr kumimoji="1" b="1">
                <a:latin typeface="Tahoma" panose="020B0604030504040204" pitchFamily="34" charset="0"/>
                <a:ea typeface="幼圆" pitchFamily="49" charset="-122"/>
              </a:defRPr>
            </a:lvl1pPr>
          </a:lstStyle>
          <a:p>
            <a:pPr>
              <a:defRPr/>
            </a:pPr>
            <a:fld id="{CDB35DC5-6DDC-4623-9F02-1EE69E3B2E8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1B8F8-5F23-47F1-A2ED-1F25ED6FEFF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CF83E-9143-47E4-BC1E-2CC3403B9A1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DBEE6-3F4D-466E-AC75-90D121BCF1E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2DD75-BEBA-4B0F-A905-6521286BD96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A4864-9CD3-4CA9-9156-C53840D315D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png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7.jpe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6.GIF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10.jpe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5.GI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511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F1190C-2434-4EDF-A4C3-194377576118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blinds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Tahoma" panose="020B0604030504040204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Tahoma" panose="020B0604030504040204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Tahoma" panose="020B0604030504040204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Tahoma" panose="020B0604030504040204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Tahoma" panose="020B0604030504040204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Tahoma" panose="020B0604030504040204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Tahoma" panose="020B0604030504040204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Tahoma" panose="020B0604030504040204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 b="1">
          <a:solidFill>
            <a:schemeClr val="hlink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D87F555-EBCE-410C-869C-71561811BC9D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blinds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1075"/>
            <a:ext cx="822960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微机原理及接口技术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5123" name="Picture 3" descr="18"/>
          <p:cNvPicPr>
            <a:picLocks noChangeAspect="1" noChangeArrowheads="1" noCrop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532813" y="620713"/>
            <a:ext cx="381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35"/>
          <p:cNvPicPr>
            <a:picLocks noChangeAspect="1" noChangeArrowheads="1" noCrop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98425" y="5908675"/>
            <a:ext cx="65722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778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微机原理及接口技术</a:t>
            </a:r>
          </a:p>
        </p:txBody>
      </p:sp>
      <p:pic>
        <p:nvPicPr>
          <p:cNvPr id="5126" name="Picture 6" descr="LINE03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730250"/>
            <a:ext cx="67310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 descr="LINE03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6199188"/>
            <a:ext cx="6731000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 descr="0962">
            <a:hlinkClick r:id="" action="ppaction://hlinkshowjump?jump=previousslide" tooltip="上一页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6453188"/>
            <a:ext cx="5588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 descr="0966">
            <a:hlinkClick r:id="" action="ppaction://hlinkshowjump?jump=nextslide" tooltip="下一页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25" y="6453188"/>
            <a:ext cx="5588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77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81" grpId="0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00FF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00FF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00FF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00FF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FF00FF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FF00FF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FF00FF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FF00FF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32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Blip>
          <a:blip r:embed="rId20"/>
        </a:buBlip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4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4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4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53161EC-AF36-4CB0-9F2D-B6623436BCE8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10" Type="http://schemas.openxmlformats.org/officeDocument/2006/relationships/tags" Target="../tags/tag13.xml"/><Relationship Id="rId19" Type="http://schemas.openxmlformats.org/officeDocument/2006/relationships/image" Target="../media/image21.pn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16330" y="1412875"/>
            <a:ext cx="7147560" cy="2286000"/>
          </a:xfrm>
        </p:spPr>
        <p:txBody>
          <a:bodyPr lIns="92075" tIns="46038" rIns="92075" bIns="46038" anchor="b"/>
          <a:lstStyle/>
          <a:p>
            <a:pPr eaLnBrk="1" hangingPunct="1">
              <a:lnSpc>
                <a:spcPct val="120000"/>
              </a:lnSpc>
            </a:pPr>
            <a:r>
              <a:rPr lang="zh-CN" altLang="zh-CN" sz="4000">
                <a:latin typeface="隶书" pitchFamily="49" charset="-122"/>
              </a:rPr>
              <a:t>  </a:t>
            </a:r>
            <a:r>
              <a:rPr lang="zh-CN" altLang="en-US" sz="4000">
                <a:latin typeface="隶书" pitchFamily="49" charset="-122"/>
              </a:rPr>
              <a:t>         </a:t>
            </a:r>
            <a:r>
              <a:rPr lang="zh-CN" altLang="zh-CN" sz="4000">
                <a:latin typeface="华文行楷" pitchFamily="2" charset="-122"/>
                <a:ea typeface="华文行楷" pitchFamily="2" charset="-122"/>
              </a:rPr>
              <a:t>第</a:t>
            </a:r>
            <a:r>
              <a:rPr lang="zh-CN" altLang="en-US" sz="4000">
                <a:latin typeface="华文行楷" pitchFamily="2" charset="-122"/>
                <a:ea typeface="华文行楷" pitchFamily="2" charset="-122"/>
              </a:rPr>
              <a:t>6</a:t>
            </a:r>
            <a:r>
              <a:rPr lang="zh-CN" altLang="zh-CN" sz="4000">
                <a:latin typeface="华文行楷" pitchFamily="2" charset="-122"/>
                <a:ea typeface="华文行楷" pitchFamily="2" charset="-122"/>
              </a:rPr>
              <a:t>章</a:t>
            </a:r>
            <a:r>
              <a:rPr lang="zh-CN" altLang="zh-CN" sz="6000" b="0">
                <a:latin typeface="华文行楷" pitchFamily="2" charset="-122"/>
                <a:ea typeface="华文行楷" pitchFamily="2" charset="-122"/>
              </a:rPr>
              <a:t> </a:t>
            </a:r>
            <a:br>
              <a:rPr lang="zh-CN" altLang="en-US" sz="6000" b="0">
                <a:latin typeface="华文行楷" pitchFamily="2" charset="-122"/>
                <a:ea typeface="华文行楷" pitchFamily="2" charset="-122"/>
              </a:rPr>
            </a:br>
            <a:r>
              <a:rPr lang="zh-CN" altLang="en-US" sz="6000" b="0">
                <a:latin typeface="华文行楷" pitchFamily="2" charset="-122"/>
                <a:ea typeface="华文行楷" pitchFamily="2" charset="-122"/>
              </a:rPr>
              <a:t>  </a:t>
            </a:r>
            <a:r>
              <a:rPr lang="zh-CN" altLang="en-US" sz="5400">
                <a:latin typeface="华文行楷" pitchFamily="2" charset="-122"/>
                <a:ea typeface="华文行楷" pitchFamily="2" charset="-122"/>
              </a:rPr>
              <a:t>输入输出及中断技术</a:t>
            </a:r>
            <a:endParaRPr lang="zh-CN" altLang="zh-CN" sz="5400"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1026" name="Object 18"/>
          <p:cNvGraphicFramePr>
            <a:graphicFrameLocks noChangeAspect="1"/>
          </p:cNvGraphicFramePr>
          <p:nvPr/>
        </p:nvGraphicFramePr>
        <p:xfrm>
          <a:off x="6011863" y="4475163"/>
          <a:ext cx="1655762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3" imgW="4755515" imgH="4827905" progId="">
                  <p:embed/>
                </p:oleObj>
              </mc:Choice>
              <mc:Fallback>
                <p:oleObj name="剪辑" r:id="rId3" imgW="4755515" imgH="4827905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475163"/>
                        <a:ext cx="1655762" cy="1392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64297D-866F-4739-B192-D9D99F453880}" type="slidenum">
              <a:rPr lang="zh-CN" altLang="en-US" smtClean="0"/>
              <a:t>10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I/O</a:t>
            </a:r>
            <a:r>
              <a:rPr lang="zh-CN" altLang="en-US" sz="4800"/>
              <a:t>端口</a:t>
            </a:r>
            <a:endParaRPr lang="zh-CN" altLang="en-US"/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3319463" y="3690938"/>
            <a:ext cx="31242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楷体_GB2312" pitchFamily="49" charset="-122"/>
                <a:ea typeface="楷体_GB2312" pitchFamily="49" charset="-122"/>
              </a:rPr>
              <a:t>数据端口</a:t>
            </a:r>
          </a:p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楷体_GB2312" pitchFamily="49" charset="-122"/>
                <a:ea typeface="楷体_GB2312" pitchFamily="49" charset="-122"/>
              </a:rPr>
              <a:t>状态端口</a:t>
            </a:r>
          </a:p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楷体_GB2312" pitchFamily="49" charset="-122"/>
                <a:ea typeface="楷体_GB2312" pitchFamily="49" charset="-122"/>
              </a:rPr>
              <a:t>控制端口</a:t>
            </a:r>
          </a:p>
        </p:txBody>
      </p:sp>
      <p:sp>
        <p:nvSpPr>
          <p:cNvPr id="13317" name="AutoShape 6"/>
          <p:cNvSpPr/>
          <p:nvPr/>
        </p:nvSpPr>
        <p:spPr bwMode="auto">
          <a:xfrm>
            <a:off x="3030538" y="3932238"/>
            <a:ext cx="236537" cy="1584325"/>
          </a:xfrm>
          <a:prstGeom prst="leftBrace">
            <a:avLst>
              <a:gd name="adj1" fmla="val 5581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2032000" y="4433888"/>
            <a:ext cx="10715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端口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00113" y="2060575"/>
            <a:ext cx="7772400" cy="15843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ts val="600"/>
              </a:spcAft>
            </a:pPr>
            <a:r>
              <a:rPr lang="zh-CN" altLang="en-US" dirty="0"/>
              <a:t>端口：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接口电路中用于缓存数据及控制信息的部件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17" grpId="0" animBg="1"/>
      <p:bldP spid="13318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2590800" cy="609600"/>
          </a:xfrm>
        </p:spPr>
        <p:txBody>
          <a:bodyPr/>
          <a:lstStyle/>
          <a:p>
            <a:pPr eaLnBrk="1" hangingPunct="1"/>
            <a:r>
              <a:rPr lang="en-US" altLang="zh-CN" sz="2400" b="1">
                <a:solidFill>
                  <a:srgbClr val="FF0066"/>
                </a:solidFill>
              </a:rPr>
              <a:t>2</a:t>
            </a:r>
            <a:r>
              <a:rPr lang="zh-CN" altLang="en-US" sz="2400" b="1">
                <a:solidFill>
                  <a:srgbClr val="FF0066"/>
                </a:solidFill>
              </a:rPr>
              <a:t>、操作命令字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4495800" cy="45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en-US" altLang="zh-CN" sz="2400"/>
              <a:t>OCW1</a:t>
            </a:r>
            <a:r>
              <a:rPr lang="zh-CN" altLang="en-US" sz="2400"/>
              <a:t>（</a:t>
            </a:r>
            <a:r>
              <a:rPr lang="zh-CN" altLang="en-US" sz="2000"/>
              <a:t>实现中断屏蔽功能</a:t>
            </a:r>
            <a:r>
              <a:rPr lang="zh-CN" altLang="en-US" sz="2400"/>
              <a:t>）</a:t>
            </a:r>
          </a:p>
        </p:txBody>
      </p:sp>
      <p:grpSp>
        <p:nvGrpSpPr>
          <p:cNvPr id="128004" name="Group 4"/>
          <p:cNvGrpSpPr/>
          <p:nvPr/>
        </p:nvGrpSpPr>
        <p:grpSpPr bwMode="auto">
          <a:xfrm>
            <a:off x="1301750" y="1493838"/>
            <a:ext cx="7004050" cy="1281112"/>
            <a:chOff x="820" y="941"/>
            <a:chExt cx="4412" cy="807"/>
          </a:xfrm>
        </p:grpSpPr>
        <p:sp>
          <p:nvSpPr>
            <p:cNvPr id="128008" name="Rectangle 5"/>
            <p:cNvSpPr>
              <a:spLocks noChangeArrowheads="1"/>
            </p:cNvSpPr>
            <p:nvPr/>
          </p:nvSpPr>
          <p:spPr bwMode="auto">
            <a:xfrm>
              <a:off x="1008" y="1152"/>
              <a:ext cx="240" cy="24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19050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FF0066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8009" name="Rectangle 6"/>
            <p:cNvSpPr>
              <a:spLocks noChangeArrowheads="1"/>
            </p:cNvSpPr>
            <p:nvPr/>
          </p:nvSpPr>
          <p:spPr bwMode="auto">
            <a:xfrm>
              <a:off x="1584" y="1152"/>
              <a:ext cx="2736" cy="24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19050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8010" name="Line 7"/>
            <p:cNvSpPr>
              <a:spLocks noChangeShapeType="1"/>
            </p:cNvSpPr>
            <p:nvPr/>
          </p:nvSpPr>
          <p:spPr bwMode="auto">
            <a:xfrm>
              <a:off x="2928" y="115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8011" name="Line 8"/>
            <p:cNvSpPr>
              <a:spLocks noChangeShapeType="1"/>
            </p:cNvSpPr>
            <p:nvPr/>
          </p:nvSpPr>
          <p:spPr bwMode="auto">
            <a:xfrm>
              <a:off x="3600" y="115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8012" name="Line 9"/>
            <p:cNvSpPr>
              <a:spLocks noChangeShapeType="1"/>
            </p:cNvSpPr>
            <p:nvPr/>
          </p:nvSpPr>
          <p:spPr bwMode="auto">
            <a:xfrm>
              <a:off x="3936" y="115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8013" name="Line 10"/>
            <p:cNvSpPr>
              <a:spLocks noChangeShapeType="1"/>
            </p:cNvSpPr>
            <p:nvPr/>
          </p:nvSpPr>
          <p:spPr bwMode="auto">
            <a:xfrm>
              <a:off x="3264" y="115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8014" name="Line 11"/>
            <p:cNvSpPr>
              <a:spLocks noChangeShapeType="1"/>
            </p:cNvSpPr>
            <p:nvPr/>
          </p:nvSpPr>
          <p:spPr bwMode="auto">
            <a:xfrm>
              <a:off x="2256" y="115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8015" name="Line 12"/>
            <p:cNvSpPr>
              <a:spLocks noChangeShapeType="1"/>
            </p:cNvSpPr>
            <p:nvPr/>
          </p:nvSpPr>
          <p:spPr bwMode="auto">
            <a:xfrm>
              <a:off x="2592" y="115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8016" name="Line 13"/>
            <p:cNvSpPr>
              <a:spLocks noChangeShapeType="1"/>
            </p:cNvSpPr>
            <p:nvPr/>
          </p:nvSpPr>
          <p:spPr bwMode="auto">
            <a:xfrm>
              <a:off x="1920" y="115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8017" name="Text Box 14"/>
            <p:cNvSpPr txBox="1">
              <a:spLocks noChangeArrowheads="1"/>
            </p:cNvSpPr>
            <p:nvPr/>
          </p:nvSpPr>
          <p:spPr bwMode="auto">
            <a:xfrm>
              <a:off x="958" y="941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A0</a:t>
              </a:r>
            </a:p>
          </p:txBody>
        </p:sp>
        <p:sp>
          <p:nvSpPr>
            <p:cNvPr id="128018" name="Text Box 15"/>
            <p:cNvSpPr txBox="1">
              <a:spLocks noChangeArrowheads="1"/>
            </p:cNvSpPr>
            <p:nvPr/>
          </p:nvSpPr>
          <p:spPr bwMode="auto">
            <a:xfrm>
              <a:off x="1534" y="941"/>
              <a:ext cx="3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D7</a:t>
              </a:r>
            </a:p>
          </p:txBody>
        </p:sp>
        <p:sp>
          <p:nvSpPr>
            <p:cNvPr id="128019" name="Text Box 16"/>
            <p:cNvSpPr txBox="1">
              <a:spLocks noChangeArrowheads="1"/>
            </p:cNvSpPr>
            <p:nvPr/>
          </p:nvSpPr>
          <p:spPr bwMode="auto">
            <a:xfrm>
              <a:off x="1918" y="941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D6</a:t>
              </a:r>
            </a:p>
          </p:txBody>
        </p:sp>
        <p:sp>
          <p:nvSpPr>
            <p:cNvPr id="128020" name="Text Box 17"/>
            <p:cNvSpPr txBox="1">
              <a:spLocks noChangeArrowheads="1"/>
            </p:cNvSpPr>
            <p:nvPr/>
          </p:nvSpPr>
          <p:spPr bwMode="auto">
            <a:xfrm>
              <a:off x="2254" y="941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D5</a:t>
              </a:r>
            </a:p>
          </p:txBody>
        </p:sp>
        <p:sp>
          <p:nvSpPr>
            <p:cNvPr id="128021" name="Text Box 18"/>
            <p:cNvSpPr txBox="1">
              <a:spLocks noChangeArrowheads="1"/>
            </p:cNvSpPr>
            <p:nvPr/>
          </p:nvSpPr>
          <p:spPr bwMode="auto">
            <a:xfrm>
              <a:off x="2590" y="941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D4</a:t>
              </a:r>
            </a:p>
          </p:txBody>
        </p:sp>
        <p:sp>
          <p:nvSpPr>
            <p:cNvPr id="128022" name="Text Box 19"/>
            <p:cNvSpPr txBox="1">
              <a:spLocks noChangeArrowheads="1"/>
            </p:cNvSpPr>
            <p:nvPr/>
          </p:nvSpPr>
          <p:spPr bwMode="auto">
            <a:xfrm>
              <a:off x="2926" y="941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D3</a:t>
              </a:r>
            </a:p>
          </p:txBody>
        </p:sp>
        <p:sp>
          <p:nvSpPr>
            <p:cNvPr id="128023" name="Text Box 20"/>
            <p:cNvSpPr txBox="1">
              <a:spLocks noChangeArrowheads="1"/>
            </p:cNvSpPr>
            <p:nvPr/>
          </p:nvSpPr>
          <p:spPr bwMode="auto">
            <a:xfrm>
              <a:off x="3238" y="943"/>
              <a:ext cx="3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D2</a:t>
              </a:r>
            </a:p>
          </p:txBody>
        </p:sp>
        <p:sp>
          <p:nvSpPr>
            <p:cNvPr id="128024" name="Text Box 21"/>
            <p:cNvSpPr txBox="1">
              <a:spLocks noChangeArrowheads="1"/>
            </p:cNvSpPr>
            <p:nvPr/>
          </p:nvSpPr>
          <p:spPr bwMode="auto">
            <a:xfrm>
              <a:off x="3598" y="941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D1</a:t>
              </a:r>
            </a:p>
          </p:txBody>
        </p:sp>
        <p:sp>
          <p:nvSpPr>
            <p:cNvPr id="128025" name="Text Box 22"/>
            <p:cNvSpPr txBox="1">
              <a:spLocks noChangeArrowheads="1"/>
            </p:cNvSpPr>
            <p:nvPr/>
          </p:nvSpPr>
          <p:spPr bwMode="auto">
            <a:xfrm>
              <a:off x="3934" y="941"/>
              <a:ext cx="3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D0</a:t>
              </a:r>
            </a:p>
          </p:txBody>
        </p:sp>
        <p:sp>
          <p:nvSpPr>
            <p:cNvPr id="128026" name="Text Box 23"/>
            <p:cNvSpPr txBox="1">
              <a:spLocks noChangeArrowheads="1"/>
            </p:cNvSpPr>
            <p:nvPr/>
          </p:nvSpPr>
          <p:spPr bwMode="auto">
            <a:xfrm>
              <a:off x="1570" y="1181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M7</a:t>
              </a:r>
            </a:p>
          </p:txBody>
        </p:sp>
        <p:sp>
          <p:nvSpPr>
            <p:cNvPr id="128027" name="Text Box 24"/>
            <p:cNvSpPr txBox="1">
              <a:spLocks noChangeArrowheads="1"/>
            </p:cNvSpPr>
            <p:nvPr/>
          </p:nvSpPr>
          <p:spPr bwMode="auto">
            <a:xfrm>
              <a:off x="1906" y="1181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M6</a:t>
              </a:r>
            </a:p>
          </p:txBody>
        </p:sp>
        <p:sp>
          <p:nvSpPr>
            <p:cNvPr id="128028" name="Text Box 25"/>
            <p:cNvSpPr txBox="1">
              <a:spLocks noChangeArrowheads="1"/>
            </p:cNvSpPr>
            <p:nvPr/>
          </p:nvSpPr>
          <p:spPr bwMode="auto">
            <a:xfrm>
              <a:off x="2242" y="1181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M5</a:t>
              </a:r>
            </a:p>
          </p:txBody>
        </p:sp>
        <p:sp>
          <p:nvSpPr>
            <p:cNvPr id="128029" name="Text Box 26"/>
            <p:cNvSpPr txBox="1">
              <a:spLocks noChangeArrowheads="1"/>
            </p:cNvSpPr>
            <p:nvPr/>
          </p:nvSpPr>
          <p:spPr bwMode="auto">
            <a:xfrm>
              <a:off x="2578" y="1181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M4</a:t>
              </a:r>
            </a:p>
          </p:txBody>
        </p:sp>
        <p:sp>
          <p:nvSpPr>
            <p:cNvPr id="128030" name="Text Box 27"/>
            <p:cNvSpPr txBox="1">
              <a:spLocks noChangeArrowheads="1"/>
            </p:cNvSpPr>
            <p:nvPr/>
          </p:nvSpPr>
          <p:spPr bwMode="auto">
            <a:xfrm>
              <a:off x="2962" y="1181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M3</a:t>
              </a:r>
            </a:p>
          </p:txBody>
        </p:sp>
        <p:sp>
          <p:nvSpPr>
            <p:cNvPr id="128031" name="Text Box 28"/>
            <p:cNvSpPr txBox="1">
              <a:spLocks noChangeArrowheads="1"/>
            </p:cNvSpPr>
            <p:nvPr/>
          </p:nvSpPr>
          <p:spPr bwMode="auto">
            <a:xfrm>
              <a:off x="3250" y="1181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M2</a:t>
              </a:r>
            </a:p>
          </p:txBody>
        </p:sp>
        <p:sp>
          <p:nvSpPr>
            <p:cNvPr id="128032" name="Text Box 29"/>
            <p:cNvSpPr txBox="1">
              <a:spLocks noChangeArrowheads="1"/>
            </p:cNvSpPr>
            <p:nvPr/>
          </p:nvSpPr>
          <p:spPr bwMode="auto">
            <a:xfrm>
              <a:off x="3586" y="1181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M1</a:t>
              </a:r>
            </a:p>
          </p:txBody>
        </p:sp>
        <p:sp>
          <p:nvSpPr>
            <p:cNvPr id="128033" name="Text Box 30"/>
            <p:cNvSpPr txBox="1">
              <a:spLocks noChangeArrowheads="1"/>
            </p:cNvSpPr>
            <p:nvPr/>
          </p:nvSpPr>
          <p:spPr bwMode="auto">
            <a:xfrm>
              <a:off x="3922" y="1181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M0</a:t>
              </a:r>
            </a:p>
          </p:txBody>
        </p:sp>
        <p:sp>
          <p:nvSpPr>
            <p:cNvPr id="128034" name="Text Box 31"/>
            <p:cNvSpPr txBox="1">
              <a:spLocks noChangeArrowheads="1"/>
            </p:cNvSpPr>
            <p:nvPr/>
          </p:nvSpPr>
          <p:spPr bwMode="auto">
            <a:xfrm>
              <a:off x="820" y="1517"/>
              <a:ext cx="4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Mi = </a:t>
              </a:r>
              <a:r>
                <a:rPr kumimoji="1" lang="en-US" altLang="zh-CN">
                  <a:solidFill>
                    <a:srgbClr val="FF0066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禁止中断（屏蔽），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Mi = </a:t>
              </a:r>
              <a:r>
                <a:rPr kumimoji="1" lang="en-US" altLang="zh-CN">
                  <a:solidFill>
                    <a:srgbClr val="FF0066"/>
                  </a:solidFill>
                  <a:latin typeface="Times New Roman" panose="02020603050405020304" pitchFamily="18" charset="0"/>
                </a:rPr>
                <a:t>0 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允许中断</a:t>
              </a:r>
            </a:p>
          </p:txBody>
        </p:sp>
      </p:grpSp>
      <p:sp>
        <p:nvSpPr>
          <p:cNvPr id="92" name="Text Box 2"/>
          <p:cNvSpPr txBox="1">
            <a:spLocks noChangeArrowheads="1"/>
          </p:cNvSpPr>
          <p:nvPr/>
        </p:nvSpPr>
        <p:spPr bwMode="auto">
          <a:xfrm>
            <a:off x="631825" y="3675063"/>
            <a:ext cx="7772400" cy="148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30000"/>
              </a:spcAft>
              <a:buSzPct val="90000"/>
              <a:buFont typeface="Monotype Sorts" pitchFamily="2" charset="2"/>
              <a:buChar char="l"/>
            </a:pPr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新增允许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IR2 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的中断申请</a:t>
            </a:r>
            <a:endParaRPr kumimoji="1" lang="zh-CN" altLang="en-US" sz="2000" b="1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Aft>
                <a:spcPct val="30000"/>
              </a:spcAft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IN      AL, 21H                    ;</a:t>
            </a:r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读入原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IMR</a:t>
            </a:r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的内容</a:t>
            </a:r>
          </a:p>
          <a:p>
            <a:pPr eaLnBrk="1" hangingPunct="1">
              <a:spcAft>
                <a:spcPct val="30000"/>
              </a:spcAft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b="1">
                <a:solidFill>
                  <a:srgbClr val="FF00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>
                <a:solidFill>
                  <a:srgbClr val="FF00FF"/>
                </a:solidFill>
                <a:latin typeface="Times New Roman" panose="02020603050405020304" pitchFamily="18" charset="0"/>
              </a:rPr>
              <a:t>AND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  AL, 1111 1</a:t>
            </a:r>
            <a:r>
              <a:rPr kumimoji="1" lang="en-US" altLang="zh-CN" b="1">
                <a:solidFill>
                  <a:srgbClr val="FF00FF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11B       ;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D2=0,</a:t>
            </a:r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允许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IR2</a:t>
            </a:r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的中断申请</a:t>
            </a: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Aft>
                <a:spcPct val="30000"/>
              </a:spcAft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OUT   21H, AL                    ;</a:t>
            </a:r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写入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IMR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" name="Text Box 3"/>
          <p:cNvSpPr txBox="1">
            <a:spLocks noChangeArrowheads="1"/>
          </p:cNvSpPr>
          <p:nvPr/>
        </p:nvSpPr>
        <p:spPr bwMode="auto">
          <a:xfrm>
            <a:off x="612775" y="5084763"/>
            <a:ext cx="7924800" cy="149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30000"/>
              </a:spcAft>
              <a:buSzPct val="90000"/>
              <a:buFont typeface="Monotype Sorts" pitchFamily="2" charset="2"/>
              <a:buChar char="l"/>
            </a:pPr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禁止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IR4 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的中断申请</a:t>
            </a:r>
          </a:p>
          <a:p>
            <a:pPr eaLnBrk="1" hangingPunct="1">
              <a:spcAft>
                <a:spcPct val="30000"/>
              </a:spcAft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IN       AL, 21H                    ;</a:t>
            </a:r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读入原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IMR</a:t>
            </a:r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的内容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</a:p>
          <a:p>
            <a:pPr eaLnBrk="1" hangingPunct="1">
              <a:spcAft>
                <a:spcPct val="30000"/>
              </a:spcAft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b="1">
                <a:solidFill>
                  <a:srgbClr val="FF00FF"/>
                </a:solidFill>
                <a:latin typeface="Times New Roman" panose="02020603050405020304" pitchFamily="18" charset="0"/>
              </a:rPr>
              <a:t>OR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     AL, 000</a:t>
            </a:r>
            <a:r>
              <a:rPr kumimoji="1" lang="en-US" altLang="zh-CN" b="1">
                <a:solidFill>
                  <a:srgbClr val="FF00FF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0000B        ;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D4=1,</a:t>
            </a:r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禁止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IR4</a:t>
            </a:r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的中断申请</a:t>
            </a: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Aft>
                <a:spcPct val="30000"/>
              </a:spcAft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OUT   21H, AL                     ;</a:t>
            </a:r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写入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IMR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" name="Rectangle 4"/>
          <p:cNvSpPr>
            <a:spLocks noChangeArrowheads="1"/>
          </p:cNvSpPr>
          <p:nvPr/>
        </p:nvSpPr>
        <p:spPr bwMode="auto">
          <a:xfrm>
            <a:off x="-53975" y="2774950"/>
            <a:ext cx="6324600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</a:pPr>
            <a:r>
              <a:rPr kumimoji="1" lang="zh-CN" altLang="zh-CN" sz="2400" b="1" i="1">
                <a:solidFill>
                  <a:srgbClr val="0000FF"/>
                </a:solidFill>
                <a:latin typeface="Times New Roman" panose="02020603050405020304" pitchFamily="18" charset="0"/>
              </a:rPr>
              <a:t>例  </a:t>
            </a:r>
            <a:r>
              <a:rPr kumimoji="1" lang="zh-CN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已知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IBM  PC/XT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系统中</a:t>
            </a:r>
          </a:p>
          <a:p>
            <a:pPr lvl="1" eaLnBrk="1" hangingPunct="1">
              <a:lnSpc>
                <a:spcPct val="120000"/>
              </a:lnSpc>
            </a:pP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8259A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的奇地址端口地址为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21H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utoUpdateAnimBg="0"/>
      <p:bldP spid="93" grpId="0" autoUpdateAnimBg="0"/>
      <p:bldP spid="94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74688"/>
          </a:xfrm>
        </p:spPr>
        <p:txBody>
          <a:bodyPr/>
          <a:lstStyle/>
          <a:p>
            <a:pPr eaLnBrk="1" hangingPunct="1"/>
            <a:r>
              <a:rPr lang="en-US" altLang="zh-CN"/>
              <a:t>OCW</a:t>
            </a:r>
            <a:r>
              <a:rPr lang="en-US" altLang="zh-CN" baseline="-30000"/>
              <a:t>2</a:t>
            </a:r>
            <a:r>
              <a:rPr lang="zh-CN" altLang="en-US"/>
              <a:t>中断结束和优先级循环控制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860743"/>
            <a:ext cx="8372475" cy="16002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中断结束方式和中断排队方式都用</a:t>
            </a:r>
            <a:r>
              <a:rPr lang="en-US" altLang="zh-CN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OCW2</a:t>
            </a:r>
            <a:r>
              <a:rPr lang="zh-CN" altLang="en-US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命令来实现，因此它的某些位功能重叠相互交叉显得比较复杂，但从使用的角度来看，它只有两个作用：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zh-CN" altLang="en-US" sz="2000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中断结束方式控制</a:t>
            </a:r>
            <a:endParaRPr lang="zh-CN" altLang="en-US" sz="2000">
              <a:latin typeface="楷体_GB2312" pitchFamily="49" charset="-122"/>
              <a:ea typeface="楷体_GB2312" pitchFamily="49" charset="-122"/>
              <a:cs typeface="Arial" panose="020B0604020202020204" pitchFamily="34" charset="0"/>
              <a:hlinkClick r:id="" action="ppaction://noaction"/>
            </a:endParaRPr>
          </a:p>
          <a:p>
            <a:pPr marL="914400" lvl="1" indent="-457200" eaLnBrk="1" hangingPunct="1">
              <a:lnSpc>
                <a:spcPct val="90000"/>
              </a:lnSpc>
            </a:pPr>
            <a:r>
              <a:rPr lang="zh-CN" altLang="en-US" sz="2000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中断优先权排队控制</a:t>
            </a:r>
            <a:endParaRPr lang="zh-CN" altLang="en-US" sz="2400">
              <a:latin typeface="楷体_GB2312" pitchFamily="49" charset="-122"/>
              <a:ea typeface="楷体_GB2312" pitchFamily="49" charset="-122"/>
              <a:cs typeface="Arial" panose="020B0604020202020204" pitchFamily="34" charset="0"/>
            </a:endParaRPr>
          </a:p>
        </p:txBody>
      </p:sp>
      <p:grpSp>
        <p:nvGrpSpPr>
          <p:cNvPr id="415748" name="Group 4"/>
          <p:cNvGrpSpPr/>
          <p:nvPr/>
        </p:nvGrpSpPr>
        <p:grpSpPr bwMode="auto">
          <a:xfrm>
            <a:off x="641350" y="2276793"/>
            <a:ext cx="8164513" cy="4402137"/>
            <a:chOff x="691" y="1491"/>
            <a:chExt cx="5143" cy="2773"/>
          </a:xfrm>
        </p:grpSpPr>
        <p:sp>
          <p:nvSpPr>
            <p:cNvPr id="129029" name="Rectangle 5"/>
            <p:cNvSpPr>
              <a:spLocks noChangeArrowheads="1"/>
            </p:cNvSpPr>
            <p:nvPr/>
          </p:nvSpPr>
          <p:spPr bwMode="auto">
            <a:xfrm>
              <a:off x="2496" y="1728"/>
              <a:ext cx="2704" cy="232"/>
            </a:xfrm>
            <a:prstGeom prst="rect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Font typeface="Monotype Sorts" pitchFamily="2" charset="2"/>
                <a:buChar char="z"/>
              </a:pPr>
              <a:endParaRPr kumimoji="1" lang="zh-CN" altLang="en-US" sz="2800" b="1">
                <a:solidFill>
                  <a:srgbClr val="000000"/>
                </a:solidFill>
                <a:ea typeface="幼圆" pitchFamily="49" charset="-122"/>
              </a:endParaRPr>
            </a:p>
          </p:txBody>
        </p:sp>
        <p:sp>
          <p:nvSpPr>
            <p:cNvPr id="129030" name="Text Box 6"/>
            <p:cNvSpPr txBox="1">
              <a:spLocks noChangeArrowheads="1"/>
            </p:cNvSpPr>
            <p:nvPr/>
          </p:nvSpPr>
          <p:spPr bwMode="auto">
            <a:xfrm>
              <a:off x="2507" y="1744"/>
              <a:ext cx="2693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 Narrow" pitchFamily="34" charset="0"/>
                </a:rPr>
                <a:t>R        SL    EOI    0     0    L2    L1    L0</a:t>
              </a:r>
              <a:endPara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9031" name="Line 7"/>
            <p:cNvSpPr>
              <a:spLocks noChangeShapeType="1"/>
            </p:cNvSpPr>
            <p:nvPr/>
          </p:nvSpPr>
          <p:spPr bwMode="auto">
            <a:xfrm>
              <a:off x="3648" y="172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032" name="Line 8"/>
            <p:cNvSpPr>
              <a:spLocks noChangeShapeType="1"/>
            </p:cNvSpPr>
            <p:nvPr/>
          </p:nvSpPr>
          <p:spPr bwMode="auto">
            <a:xfrm>
              <a:off x="3936" y="172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033" name="Line 9"/>
            <p:cNvSpPr>
              <a:spLocks noChangeShapeType="1"/>
            </p:cNvSpPr>
            <p:nvPr/>
          </p:nvSpPr>
          <p:spPr bwMode="auto">
            <a:xfrm>
              <a:off x="4192" y="172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034" name="Line 10"/>
            <p:cNvSpPr>
              <a:spLocks noChangeShapeType="1"/>
            </p:cNvSpPr>
            <p:nvPr/>
          </p:nvSpPr>
          <p:spPr bwMode="auto">
            <a:xfrm>
              <a:off x="4528" y="172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035" name="Line 11"/>
            <p:cNvSpPr>
              <a:spLocks noChangeShapeType="1"/>
            </p:cNvSpPr>
            <p:nvPr/>
          </p:nvSpPr>
          <p:spPr bwMode="auto">
            <a:xfrm>
              <a:off x="4864" y="172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036" name="Text Box 12"/>
            <p:cNvSpPr txBox="1">
              <a:spLocks noChangeArrowheads="1"/>
            </p:cNvSpPr>
            <p:nvPr/>
          </p:nvSpPr>
          <p:spPr bwMode="auto">
            <a:xfrm>
              <a:off x="2512" y="1491"/>
              <a:ext cx="26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600">
                  <a:solidFill>
                    <a:srgbClr val="000000"/>
                  </a:solidFill>
                  <a:latin typeface="Arial Narrow" pitchFamily="34" charset="0"/>
                </a:rPr>
                <a:t> D7      D6       D5    D4    D3   D2     1     D0</a:t>
              </a:r>
            </a:p>
          </p:txBody>
        </p:sp>
        <p:sp>
          <p:nvSpPr>
            <p:cNvPr id="129037" name="Rectangle 13"/>
            <p:cNvSpPr>
              <a:spLocks noChangeArrowheads="1"/>
            </p:cNvSpPr>
            <p:nvPr/>
          </p:nvSpPr>
          <p:spPr bwMode="auto">
            <a:xfrm>
              <a:off x="2112" y="1736"/>
              <a:ext cx="288" cy="224"/>
            </a:xfrm>
            <a:prstGeom prst="rect">
              <a:avLst/>
            </a:prstGeom>
            <a:solidFill>
              <a:srgbClr val="8080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Font typeface="Monotype Sorts" pitchFamily="2" charset="2"/>
                <a:buChar char="z"/>
              </a:pPr>
              <a:endParaRPr kumimoji="1" lang="zh-CN" altLang="en-US" sz="2800" b="1">
                <a:solidFill>
                  <a:srgbClr val="000000"/>
                </a:solidFill>
                <a:ea typeface="幼圆" pitchFamily="49" charset="-122"/>
              </a:endParaRPr>
            </a:p>
          </p:txBody>
        </p:sp>
        <p:sp>
          <p:nvSpPr>
            <p:cNvPr id="129038" name="Text Box 14"/>
            <p:cNvSpPr txBox="1">
              <a:spLocks noChangeArrowheads="1"/>
            </p:cNvSpPr>
            <p:nvPr/>
          </p:nvSpPr>
          <p:spPr bwMode="auto">
            <a:xfrm>
              <a:off x="2176" y="1736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 Narrow" pitchFamily="34" charset="0"/>
                </a:rPr>
                <a:t>0</a:t>
              </a:r>
            </a:p>
          </p:txBody>
        </p:sp>
        <p:sp>
          <p:nvSpPr>
            <p:cNvPr id="129039" name="Text Box 15"/>
            <p:cNvSpPr txBox="1">
              <a:spLocks noChangeArrowheads="1"/>
            </p:cNvSpPr>
            <p:nvPr/>
          </p:nvSpPr>
          <p:spPr bwMode="auto">
            <a:xfrm>
              <a:off x="2144" y="1491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 Narrow" pitchFamily="34" charset="0"/>
                </a:rPr>
                <a:t>A0</a:t>
              </a:r>
            </a:p>
          </p:txBody>
        </p:sp>
        <p:sp>
          <p:nvSpPr>
            <p:cNvPr id="129040" name="Line 16"/>
            <p:cNvSpPr>
              <a:spLocks noChangeShapeType="1"/>
            </p:cNvSpPr>
            <p:nvPr/>
          </p:nvSpPr>
          <p:spPr bwMode="auto">
            <a:xfrm>
              <a:off x="3264" y="1727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041" name="Line 17"/>
            <p:cNvSpPr>
              <a:spLocks noChangeShapeType="1"/>
            </p:cNvSpPr>
            <p:nvPr/>
          </p:nvSpPr>
          <p:spPr bwMode="auto">
            <a:xfrm>
              <a:off x="2880" y="172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042" name="Text Box 18"/>
            <p:cNvSpPr txBox="1">
              <a:spLocks noChangeArrowheads="1"/>
            </p:cNvSpPr>
            <p:nvPr/>
          </p:nvSpPr>
          <p:spPr bwMode="auto">
            <a:xfrm>
              <a:off x="4320" y="2175"/>
              <a:ext cx="960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0       0        0  </a:t>
              </a:r>
            </a:p>
            <a:p>
              <a:pPr eaLnBrk="1" hangingPunct="1"/>
              <a:r>
                <a:rPr kumimoji="1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……</a:t>
              </a:r>
            </a:p>
            <a:p>
              <a:pPr eaLnBrk="1" hangingPunct="1"/>
              <a:r>
                <a:rPr kumimoji="1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1       1        1</a:t>
              </a:r>
            </a:p>
          </p:txBody>
        </p:sp>
        <p:sp>
          <p:nvSpPr>
            <p:cNvPr id="129043" name="Rectangle 19"/>
            <p:cNvSpPr>
              <a:spLocks noChangeArrowheads="1"/>
            </p:cNvSpPr>
            <p:nvPr/>
          </p:nvSpPr>
          <p:spPr bwMode="auto">
            <a:xfrm>
              <a:off x="4272" y="2175"/>
              <a:ext cx="912" cy="5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Font typeface="Monotype Sorts" pitchFamily="2" charset="2"/>
                <a:buChar char="z"/>
              </a:pPr>
              <a:endParaRPr kumimoji="1" lang="zh-CN" altLang="en-US" sz="2800" b="1">
                <a:solidFill>
                  <a:srgbClr val="000000"/>
                </a:solidFill>
                <a:ea typeface="幼圆" pitchFamily="49" charset="-122"/>
              </a:endParaRPr>
            </a:p>
          </p:txBody>
        </p:sp>
        <p:sp>
          <p:nvSpPr>
            <p:cNvPr id="129044" name="Line 20"/>
            <p:cNvSpPr>
              <a:spLocks noChangeShapeType="1"/>
            </p:cNvSpPr>
            <p:nvPr/>
          </p:nvSpPr>
          <p:spPr bwMode="auto">
            <a:xfrm>
              <a:off x="4416" y="19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045" name="Line 21"/>
            <p:cNvSpPr>
              <a:spLocks noChangeShapeType="1"/>
            </p:cNvSpPr>
            <p:nvPr/>
          </p:nvSpPr>
          <p:spPr bwMode="auto">
            <a:xfrm>
              <a:off x="4704" y="19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046" name="Line 22"/>
            <p:cNvSpPr>
              <a:spLocks noChangeShapeType="1"/>
            </p:cNvSpPr>
            <p:nvPr/>
          </p:nvSpPr>
          <p:spPr bwMode="auto">
            <a:xfrm>
              <a:off x="4992" y="19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047" name="Text Box 23"/>
            <p:cNvSpPr txBox="1">
              <a:spLocks noChangeArrowheads="1"/>
            </p:cNvSpPr>
            <p:nvPr/>
          </p:nvSpPr>
          <p:spPr bwMode="auto">
            <a:xfrm>
              <a:off x="5184" y="2304"/>
              <a:ext cx="5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对应</a:t>
              </a:r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IRi</a:t>
              </a:r>
              <a:r>
                <a:rPr kumimoji="1" lang="zh-CN" altLang="en-US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的编码</a:t>
              </a:r>
            </a:p>
          </p:txBody>
        </p:sp>
        <p:sp>
          <p:nvSpPr>
            <p:cNvPr id="129048" name="Rectangle 24"/>
            <p:cNvSpPr>
              <a:spLocks noChangeArrowheads="1"/>
            </p:cNvSpPr>
            <p:nvPr/>
          </p:nvSpPr>
          <p:spPr bwMode="auto">
            <a:xfrm>
              <a:off x="3394" y="4073"/>
              <a:ext cx="2222" cy="1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lang="zh-CN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无操作</a:t>
              </a:r>
            </a:p>
          </p:txBody>
        </p:sp>
        <p:sp>
          <p:nvSpPr>
            <p:cNvPr id="129049" name="Rectangle 25"/>
            <p:cNvSpPr>
              <a:spLocks noChangeArrowheads="1"/>
            </p:cNvSpPr>
            <p:nvPr/>
          </p:nvSpPr>
          <p:spPr bwMode="auto">
            <a:xfrm>
              <a:off x="3110" y="4073"/>
              <a:ext cx="284" cy="1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29050" name="Rectangle 26"/>
            <p:cNvSpPr>
              <a:spLocks noChangeArrowheads="1"/>
            </p:cNvSpPr>
            <p:nvPr/>
          </p:nvSpPr>
          <p:spPr bwMode="auto">
            <a:xfrm>
              <a:off x="2827" y="4073"/>
              <a:ext cx="283" cy="1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29051" name="Rectangle 27"/>
            <p:cNvSpPr>
              <a:spLocks noChangeArrowheads="1"/>
            </p:cNvSpPr>
            <p:nvPr/>
          </p:nvSpPr>
          <p:spPr bwMode="auto">
            <a:xfrm>
              <a:off x="2544" y="4073"/>
              <a:ext cx="283" cy="1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29052" name="Rectangle 28"/>
            <p:cNvSpPr>
              <a:spLocks noChangeArrowheads="1"/>
            </p:cNvSpPr>
            <p:nvPr/>
          </p:nvSpPr>
          <p:spPr bwMode="auto">
            <a:xfrm>
              <a:off x="3394" y="3882"/>
              <a:ext cx="2440" cy="1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lang="zh-CN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特殊优先级循环，由</a:t>
              </a: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</a:rPr>
                <a:t>L2~L0</a:t>
              </a:r>
              <a:r>
                <a:rPr lang="zh-CN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设定最低优先级</a:t>
              </a:r>
            </a:p>
          </p:txBody>
        </p:sp>
        <p:sp>
          <p:nvSpPr>
            <p:cNvPr id="129053" name="Rectangle 29"/>
            <p:cNvSpPr>
              <a:spLocks noChangeArrowheads="1"/>
            </p:cNvSpPr>
            <p:nvPr/>
          </p:nvSpPr>
          <p:spPr bwMode="auto">
            <a:xfrm>
              <a:off x="3110" y="3882"/>
              <a:ext cx="284" cy="1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29054" name="Rectangle 30"/>
            <p:cNvSpPr>
              <a:spLocks noChangeArrowheads="1"/>
            </p:cNvSpPr>
            <p:nvPr/>
          </p:nvSpPr>
          <p:spPr bwMode="auto">
            <a:xfrm>
              <a:off x="2827" y="3882"/>
              <a:ext cx="283" cy="1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29055" name="Rectangle 31"/>
            <p:cNvSpPr>
              <a:spLocks noChangeArrowheads="1"/>
            </p:cNvSpPr>
            <p:nvPr/>
          </p:nvSpPr>
          <p:spPr bwMode="auto">
            <a:xfrm>
              <a:off x="2544" y="3882"/>
              <a:ext cx="283" cy="1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29056" name="Rectangle 32"/>
            <p:cNvSpPr>
              <a:spLocks noChangeArrowheads="1"/>
            </p:cNvSpPr>
            <p:nvPr/>
          </p:nvSpPr>
          <p:spPr bwMode="auto">
            <a:xfrm>
              <a:off x="3394" y="3691"/>
              <a:ext cx="2366" cy="1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lang="zh-CN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一般</a:t>
              </a: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</a:rPr>
                <a:t>EOI,</a:t>
              </a:r>
              <a:r>
                <a:rPr lang="zh-CN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特殊优先级循环</a:t>
              </a: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</a:rPr>
                <a:t>,L2~L0</a:t>
              </a:r>
              <a:r>
                <a:rPr lang="zh-CN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指定结束</a:t>
              </a: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</a:rPr>
                <a:t>IRi</a:t>
              </a:r>
            </a:p>
          </p:txBody>
        </p:sp>
        <p:sp>
          <p:nvSpPr>
            <p:cNvPr id="129057" name="Rectangle 33"/>
            <p:cNvSpPr>
              <a:spLocks noChangeArrowheads="1"/>
            </p:cNvSpPr>
            <p:nvPr/>
          </p:nvSpPr>
          <p:spPr bwMode="auto">
            <a:xfrm>
              <a:off x="3110" y="3691"/>
              <a:ext cx="284" cy="1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29058" name="Rectangle 34"/>
            <p:cNvSpPr>
              <a:spLocks noChangeArrowheads="1"/>
            </p:cNvSpPr>
            <p:nvPr/>
          </p:nvSpPr>
          <p:spPr bwMode="auto">
            <a:xfrm>
              <a:off x="2827" y="3691"/>
              <a:ext cx="283" cy="1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29059" name="Rectangle 35"/>
            <p:cNvSpPr>
              <a:spLocks noChangeArrowheads="1"/>
            </p:cNvSpPr>
            <p:nvPr/>
          </p:nvSpPr>
          <p:spPr bwMode="auto">
            <a:xfrm>
              <a:off x="2544" y="3691"/>
              <a:ext cx="283" cy="1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29060" name="Rectangle 36"/>
            <p:cNvSpPr>
              <a:spLocks noChangeArrowheads="1"/>
            </p:cNvSpPr>
            <p:nvPr/>
          </p:nvSpPr>
          <p:spPr bwMode="auto">
            <a:xfrm>
              <a:off x="3394" y="3500"/>
              <a:ext cx="2222" cy="1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lang="zh-CN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自动</a:t>
              </a: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</a:rPr>
                <a:t>EOI,</a:t>
              </a:r>
              <a:r>
                <a:rPr lang="zh-CN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取消自动优先级循环</a:t>
              </a: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</a:rPr>
                <a:t>(</a:t>
              </a:r>
              <a:r>
                <a:rPr lang="zh-CN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固定优先级</a:t>
              </a: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  <p:sp>
          <p:nvSpPr>
            <p:cNvPr id="129061" name="Rectangle 37"/>
            <p:cNvSpPr>
              <a:spLocks noChangeArrowheads="1"/>
            </p:cNvSpPr>
            <p:nvPr/>
          </p:nvSpPr>
          <p:spPr bwMode="auto">
            <a:xfrm>
              <a:off x="3110" y="3500"/>
              <a:ext cx="284" cy="1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29062" name="Rectangle 38"/>
            <p:cNvSpPr>
              <a:spLocks noChangeArrowheads="1"/>
            </p:cNvSpPr>
            <p:nvPr/>
          </p:nvSpPr>
          <p:spPr bwMode="auto">
            <a:xfrm>
              <a:off x="2827" y="3500"/>
              <a:ext cx="283" cy="1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29063" name="Rectangle 39"/>
            <p:cNvSpPr>
              <a:spLocks noChangeArrowheads="1"/>
            </p:cNvSpPr>
            <p:nvPr/>
          </p:nvSpPr>
          <p:spPr bwMode="auto">
            <a:xfrm>
              <a:off x="2544" y="3500"/>
              <a:ext cx="283" cy="1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29064" name="Rectangle 40"/>
            <p:cNvSpPr>
              <a:spLocks noChangeArrowheads="1"/>
            </p:cNvSpPr>
            <p:nvPr/>
          </p:nvSpPr>
          <p:spPr bwMode="auto">
            <a:xfrm>
              <a:off x="3394" y="3309"/>
              <a:ext cx="2222" cy="1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lang="zh-CN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自动</a:t>
              </a: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</a:rPr>
                <a:t>EOI,</a:t>
              </a:r>
              <a:r>
                <a:rPr lang="zh-CN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优先级自动循环</a:t>
              </a:r>
            </a:p>
          </p:txBody>
        </p:sp>
        <p:sp>
          <p:nvSpPr>
            <p:cNvPr id="129065" name="Rectangle 41"/>
            <p:cNvSpPr>
              <a:spLocks noChangeArrowheads="1"/>
            </p:cNvSpPr>
            <p:nvPr/>
          </p:nvSpPr>
          <p:spPr bwMode="auto">
            <a:xfrm>
              <a:off x="3110" y="3309"/>
              <a:ext cx="284" cy="1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29066" name="Rectangle 42"/>
            <p:cNvSpPr>
              <a:spLocks noChangeArrowheads="1"/>
            </p:cNvSpPr>
            <p:nvPr/>
          </p:nvSpPr>
          <p:spPr bwMode="auto">
            <a:xfrm>
              <a:off x="2827" y="3309"/>
              <a:ext cx="283" cy="1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29067" name="Rectangle 43"/>
            <p:cNvSpPr>
              <a:spLocks noChangeArrowheads="1"/>
            </p:cNvSpPr>
            <p:nvPr/>
          </p:nvSpPr>
          <p:spPr bwMode="auto">
            <a:xfrm>
              <a:off x="2544" y="3309"/>
              <a:ext cx="283" cy="1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29068" name="Rectangle 44"/>
            <p:cNvSpPr>
              <a:spLocks noChangeArrowheads="1"/>
            </p:cNvSpPr>
            <p:nvPr/>
          </p:nvSpPr>
          <p:spPr bwMode="auto">
            <a:xfrm>
              <a:off x="3394" y="3118"/>
              <a:ext cx="2222" cy="1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lang="zh-CN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一般</a:t>
              </a: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</a:rPr>
                <a:t>EOI,</a:t>
              </a:r>
              <a:r>
                <a:rPr lang="zh-CN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优先级自动循环</a:t>
              </a:r>
            </a:p>
          </p:txBody>
        </p:sp>
        <p:sp>
          <p:nvSpPr>
            <p:cNvPr id="129069" name="Rectangle 45"/>
            <p:cNvSpPr>
              <a:spLocks noChangeArrowheads="1"/>
            </p:cNvSpPr>
            <p:nvPr/>
          </p:nvSpPr>
          <p:spPr bwMode="auto">
            <a:xfrm>
              <a:off x="3110" y="3118"/>
              <a:ext cx="284" cy="1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29070" name="Rectangle 46"/>
            <p:cNvSpPr>
              <a:spLocks noChangeArrowheads="1"/>
            </p:cNvSpPr>
            <p:nvPr/>
          </p:nvSpPr>
          <p:spPr bwMode="auto">
            <a:xfrm>
              <a:off x="2827" y="3118"/>
              <a:ext cx="283" cy="1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29071" name="Rectangle 47"/>
            <p:cNvSpPr>
              <a:spLocks noChangeArrowheads="1"/>
            </p:cNvSpPr>
            <p:nvPr/>
          </p:nvSpPr>
          <p:spPr bwMode="auto">
            <a:xfrm>
              <a:off x="2544" y="3118"/>
              <a:ext cx="283" cy="1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29072" name="Rectangle 48"/>
            <p:cNvSpPr>
              <a:spLocks noChangeArrowheads="1"/>
            </p:cNvSpPr>
            <p:nvPr/>
          </p:nvSpPr>
          <p:spPr bwMode="auto">
            <a:xfrm>
              <a:off x="3394" y="2927"/>
              <a:ext cx="2222" cy="1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lang="zh-CN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特殊</a:t>
              </a: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</a:rPr>
                <a:t>EOI,</a:t>
              </a:r>
              <a:r>
                <a:rPr lang="zh-CN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全嵌套方式</a:t>
              </a: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</a:rPr>
                <a:t>,</a:t>
              </a:r>
              <a:r>
                <a:rPr lang="zh-CN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由</a:t>
              </a: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</a:rPr>
                <a:t>L2~L0</a:t>
              </a:r>
              <a:r>
                <a:rPr lang="zh-CN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指定结束</a:t>
              </a: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</a:rPr>
                <a:t>IRi</a:t>
              </a:r>
            </a:p>
          </p:txBody>
        </p:sp>
        <p:sp>
          <p:nvSpPr>
            <p:cNvPr id="129073" name="Rectangle 49"/>
            <p:cNvSpPr>
              <a:spLocks noChangeArrowheads="1"/>
            </p:cNvSpPr>
            <p:nvPr/>
          </p:nvSpPr>
          <p:spPr bwMode="auto">
            <a:xfrm>
              <a:off x="3110" y="2927"/>
              <a:ext cx="284" cy="1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29074" name="Rectangle 50"/>
            <p:cNvSpPr>
              <a:spLocks noChangeArrowheads="1"/>
            </p:cNvSpPr>
            <p:nvPr/>
          </p:nvSpPr>
          <p:spPr bwMode="auto">
            <a:xfrm>
              <a:off x="2827" y="2927"/>
              <a:ext cx="283" cy="1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29075" name="Rectangle 51"/>
            <p:cNvSpPr>
              <a:spLocks noChangeArrowheads="1"/>
            </p:cNvSpPr>
            <p:nvPr/>
          </p:nvSpPr>
          <p:spPr bwMode="auto">
            <a:xfrm>
              <a:off x="2544" y="2927"/>
              <a:ext cx="283" cy="1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29076" name="Rectangle 52"/>
            <p:cNvSpPr>
              <a:spLocks noChangeArrowheads="1"/>
            </p:cNvSpPr>
            <p:nvPr/>
          </p:nvSpPr>
          <p:spPr bwMode="auto">
            <a:xfrm>
              <a:off x="3394" y="2736"/>
              <a:ext cx="2222" cy="1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lang="zh-CN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一般</a:t>
              </a: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</a:rPr>
                <a:t>EOI,</a:t>
              </a:r>
              <a:r>
                <a:rPr lang="zh-CN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全嵌套方式</a:t>
              </a:r>
            </a:p>
          </p:txBody>
        </p:sp>
        <p:sp>
          <p:nvSpPr>
            <p:cNvPr id="129077" name="Rectangle 53"/>
            <p:cNvSpPr>
              <a:spLocks noChangeArrowheads="1"/>
            </p:cNvSpPr>
            <p:nvPr/>
          </p:nvSpPr>
          <p:spPr bwMode="auto">
            <a:xfrm>
              <a:off x="3110" y="2736"/>
              <a:ext cx="284" cy="1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29078" name="Rectangle 54"/>
            <p:cNvSpPr>
              <a:spLocks noChangeArrowheads="1"/>
            </p:cNvSpPr>
            <p:nvPr/>
          </p:nvSpPr>
          <p:spPr bwMode="auto">
            <a:xfrm>
              <a:off x="2827" y="2736"/>
              <a:ext cx="283" cy="1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29079" name="Rectangle 55"/>
            <p:cNvSpPr>
              <a:spLocks noChangeArrowheads="1"/>
            </p:cNvSpPr>
            <p:nvPr/>
          </p:nvSpPr>
          <p:spPr bwMode="auto">
            <a:xfrm>
              <a:off x="2544" y="2736"/>
              <a:ext cx="283" cy="1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lang="en-US" altLang="zh-CN" b="1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29080" name="Line 56"/>
            <p:cNvSpPr>
              <a:spLocks noChangeShapeType="1"/>
            </p:cNvSpPr>
            <p:nvPr/>
          </p:nvSpPr>
          <p:spPr bwMode="auto">
            <a:xfrm>
              <a:off x="2544" y="2736"/>
              <a:ext cx="30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081" name="Line 57"/>
            <p:cNvSpPr>
              <a:spLocks noChangeShapeType="1"/>
            </p:cNvSpPr>
            <p:nvPr/>
          </p:nvSpPr>
          <p:spPr bwMode="auto">
            <a:xfrm>
              <a:off x="2544" y="2927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082" name="Line 58"/>
            <p:cNvSpPr>
              <a:spLocks noChangeShapeType="1"/>
            </p:cNvSpPr>
            <p:nvPr/>
          </p:nvSpPr>
          <p:spPr bwMode="auto">
            <a:xfrm>
              <a:off x="2544" y="3118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083" name="Line 59"/>
            <p:cNvSpPr>
              <a:spLocks noChangeShapeType="1"/>
            </p:cNvSpPr>
            <p:nvPr/>
          </p:nvSpPr>
          <p:spPr bwMode="auto">
            <a:xfrm>
              <a:off x="2544" y="3309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084" name="Line 60"/>
            <p:cNvSpPr>
              <a:spLocks noChangeShapeType="1"/>
            </p:cNvSpPr>
            <p:nvPr/>
          </p:nvSpPr>
          <p:spPr bwMode="auto">
            <a:xfrm>
              <a:off x="2544" y="3500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085" name="Line 61"/>
            <p:cNvSpPr>
              <a:spLocks noChangeShapeType="1"/>
            </p:cNvSpPr>
            <p:nvPr/>
          </p:nvSpPr>
          <p:spPr bwMode="auto">
            <a:xfrm>
              <a:off x="2544" y="3691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086" name="Line 62"/>
            <p:cNvSpPr>
              <a:spLocks noChangeShapeType="1"/>
            </p:cNvSpPr>
            <p:nvPr/>
          </p:nvSpPr>
          <p:spPr bwMode="auto">
            <a:xfrm>
              <a:off x="2544" y="3882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087" name="Line 63"/>
            <p:cNvSpPr>
              <a:spLocks noChangeShapeType="1"/>
            </p:cNvSpPr>
            <p:nvPr/>
          </p:nvSpPr>
          <p:spPr bwMode="auto">
            <a:xfrm>
              <a:off x="2544" y="4073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088" name="Line 64"/>
            <p:cNvSpPr>
              <a:spLocks noChangeShapeType="1"/>
            </p:cNvSpPr>
            <p:nvPr/>
          </p:nvSpPr>
          <p:spPr bwMode="auto">
            <a:xfrm>
              <a:off x="2544" y="4264"/>
              <a:ext cx="30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089" name="Line 65"/>
            <p:cNvSpPr>
              <a:spLocks noChangeShapeType="1"/>
            </p:cNvSpPr>
            <p:nvPr/>
          </p:nvSpPr>
          <p:spPr bwMode="auto">
            <a:xfrm>
              <a:off x="2544" y="2736"/>
              <a:ext cx="0" cy="15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090" name="Line 66"/>
            <p:cNvSpPr>
              <a:spLocks noChangeShapeType="1"/>
            </p:cNvSpPr>
            <p:nvPr/>
          </p:nvSpPr>
          <p:spPr bwMode="auto">
            <a:xfrm>
              <a:off x="2827" y="2736"/>
              <a:ext cx="0" cy="1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091" name="Line 67"/>
            <p:cNvSpPr>
              <a:spLocks noChangeShapeType="1"/>
            </p:cNvSpPr>
            <p:nvPr/>
          </p:nvSpPr>
          <p:spPr bwMode="auto">
            <a:xfrm>
              <a:off x="3110" y="2736"/>
              <a:ext cx="0" cy="1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092" name="Line 68"/>
            <p:cNvSpPr>
              <a:spLocks noChangeShapeType="1"/>
            </p:cNvSpPr>
            <p:nvPr/>
          </p:nvSpPr>
          <p:spPr bwMode="auto">
            <a:xfrm>
              <a:off x="3394" y="2736"/>
              <a:ext cx="0" cy="1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093" name="Line 69"/>
            <p:cNvSpPr>
              <a:spLocks noChangeShapeType="1"/>
            </p:cNvSpPr>
            <p:nvPr/>
          </p:nvSpPr>
          <p:spPr bwMode="auto">
            <a:xfrm>
              <a:off x="5616" y="2736"/>
              <a:ext cx="0" cy="15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094" name="Line 70"/>
            <p:cNvSpPr>
              <a:spLocks noChangeShapeType="1"/>
            </p:cNvSpPr>
            <p:nvPr/>
          </p:nvSpPr>
          <p:spPr bwMode="auto">
            <a:xfrm>
              <a:off x="2688" y="196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095" name="Line 71"/>
            <p:cNvSpPr>
              <a:spLocks noChangeShapeType="1"/>
            </p:cNvSpPr>
            <p:nvPr/>
          </p:nvSpPr>
          <p:spPr bwMode="auto">
            <a:xfrm>
              <a:off x="3072" y="19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096" name="Line 72"/>
            <p:cNvSpPr>
              <a:spLocks noChangeShapeType="1"/>
            </p:cNvSpPr>
            <p:nvPr/>
          </p:nvSpPr>
          <p:spPr bwMode="auto">
            <a:xfrm>
              <a:off x="3456" y="19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097" name="Line 73"/>
            <p:cNvSpPr>
              <a:spLocks noChangeShapeType="1"/>
            </p:cNvSpPr>
            <p:nvPr/>
          </p:nvSpPr>
          <p:spPr bwMode="auto">
            <a:xfrm flipH="1">
              <a:off x="2976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098" name="Line 74"/>
            <p:cNvSpPr>
              <a:spLocks noChangeShapeType="1"/>
            </p:cNvSpPr>
            <p:nvPr/>
          </p:nvSpPr>
          <p:spPr bwMode="auto">
            <a:xfrm>
              <a:off x="2976" y="230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099" name="Line 75"/>
            <p:cNvSpPr>
              <a:spLocks noChangeShapeType="1"/>
            </p:cNvSpPr>
            <p:nvPr/>
          </p:nvSpPr>
          <p:spPr bwMode="auto">
            <a:xfrm flipH="1">
              <a:off x="3264" y="235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100" name="Line 76"/>
            <p:cNvSpPr>
              <a:spLocks noChangeShapeType="1"/>
            </p:cNvSpPr>
            <p:nvPr/>
          </p:nvSpPr>
          <p:spPr bwMode="auto">
            <a:xfrm>
              <a:off x="3264" y="23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9101" name="Text Box 77"/>
            <p:cNvSpPr txBox="1">
              <a:spLocks noChangeArrowheads="1"/>
            </p:cNvSpPr>
            <p:nvPr/>
          </p:nvSpPr>
          <p:spPr bwMode="auto">
            <a:xfrm>
              <a:off x="691" y="2511"/>
              <a:ext cx="1728" cy="1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5000"/>
                </a:spcBef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R=1</a:t>
              </a:r>
              <a:r>
                <a:rPr kumimoji="1"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：循环优先级</a:t>
              </a:r>
            </a:p>
            <a:p>
              <a:pPr eaLnBrk="1" hangingPunct="1">
                <a:spcBef>
                  <a:spcPct val="25000"/>
                </a:spcBef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R=0</a:t>
              </a:r>
              <a:r>
                <a:rPr kumimoji="1"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：固定优先级</a:t>
              </a:r>
            </a:p>
            <a:p>
              <a:pPr eaLnBrk="1" hangingPunct="1">
                <a:spcBef>
                  <a:spcPct val="25000"/>
                </a:spcBef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SL=1</a:t>
              </a:r>
              <a:r>
                <a:rPr kumimoji="1"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：由</a:t>
              </a: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L2 L1 L0</a:t>
              </a:r>
              <a:r>
                <a:rPr kumimoji="1"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指定 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>
                <a:spcBef>
                  <a:spcPct val="25000"/>
                </a:spcBef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 </a:t>
              </a:r>
              <a:r>
                <a:rPr kumimoji="1"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</a:t>
              </a: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IR</a:t>
              </a:r>
              <a:r>
                <a:rPr kumimoji="1"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位</a:t>
              </a:r>
            </a:p>
            <a:p>
              <a:pPr eaLnBrk="1" hangingPunct="1">
                <a:spcBef>
                  <a:spcPct val="25000"/>
                </a:spcBef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SL=0</a:t>
              </a:r>
              <a:r>
                <a:rPr kumimoji="1"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：</a:t>
              </a: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L2 L1 L0</a:t>
              </a:r>
              <a:r>
                <a:rPr kumimoji="1"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无效</a:t>
              </a:r>
            </a:p>
            <a:p>
              <a:pPr eaLnBrk="1" hangingPunct="1">
                <a:spcBef>
                  <a:spcPct val="25000"/>
                </a:spcBef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EOI=1</a:t>
              </a:r>
              <a:r>
                <a:rPr kumimoji="1"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：中断结束</a:t>
              </a:r>
            </a:p>
          </p:txBody>
        </p:sp>
        <p:sp>
          <p:nvSpPr>
            <p:cNvPr id="129102" name="Rectangle 78"/>
            <p:cNvSpPr>
              <a:spLocks noChangeArrowheads="1"/>
            </p:cNvSpPr>
            <p:nvPr/>
          </p:nvSpPr>
          <p:spPr bwMode="auto">
            <a:xfrm>
              <a:off x="912" y="1680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OCW2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build="p" bldLvl="5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-1804988" y="382588"/>
            <a:ext cx="10110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OCW3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（特殊屏蔽设置，中断查询，读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IRR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ISR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30051" name="Group 3"/>
          <p:cNvGrpSpPr/>
          <p:nvPr/>
        </p:nvGrpSpPr>
        <p:grpSpPr bwMode="auto">
          <a:xfrm>
            <a:off x="582613" y="941388"/>
            <a:ext cx="8561387" cy="3140075"/>
            <a:chOff x="367" y="593"/>
            <a:chExt cx="5393" cy="1978"/>
          </a:xfrm>
        </p:grpSpPr>
        <p:sp>
          <p:nvSpPr>
            <p:cNvPr id="130090" name="Rectangle 4"/>
            <p:cNvSpPr>
              <a:spLocks noChangeArrowheads="1"/>
            </p:cNvSpPr>
            <p:nvPr/>
          </p:nvSpPr>
          <p:spPr bwMode="auto">
            <a:xfrm>
              <a:off x="1039" y="804"/>
              <a:ext cx="240" cy="24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19050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FF0066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0091" name="Rectangle 5"/>
            <p:cNvSpPr>
              <a:spLocks noChangeArrowheads="1"/>
            </p:cNvSpPr>
            <p:nvPr/>
          </p:nvSpPr>
          <p:spPr bwMode="auto">
            <a:xfrm>
              <a:off x="1615" y="804"/>
              <a:ext cx="2736" cy="24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19050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0092" name="Line 6"/>
            <p:cNvSpPr>
              <a:spLocks noChangeShapeType="1"/>
            </p:cNvSpPr>
            <p:nvPr/>
          </p:nvSpPr>
          <p:spPr bwMode="auto">
            <a:xfrm>
              <a:off x="2959" y="8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93" name="Line 7"/>
            <p:cNvSpPr>
              <a:spLocks noChangeShapeType="1"/>
            </p:cNvSpPr>
            <p:nvPr/>
          </p:nvSpPr>
          <p:spPr bwMode="auto">
            <a:xfrm>
              <a:off x="3583" y="8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94" name="Line 8"/>
            <p:cNvSpPr>
              <a:spLocks noChangeShapeType="1"/>
            </p:cNvSpPr>
            <p:nvPr/>
          </p:nvSpPr>
          <p:spPr bwMode="auto">
            <a:xfrm>
              <a:off x="3967" y="8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95" name="Line 9"/>
            <p:cNvSpPr>
              <a:spLocks noChangeShapeType="1"/>
            </p:cNvSpPr>
            <p:nvPr/>
          </p:nvSpPr>
          <p:spPr bwMode="auto">
            <a:xfrm>
              <a:off x="3295" y="8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96" name="Line 10"/>
            <p:cNvSpPr>
              <a:spLocks noChangeShapeType="1"/>
            </p:cNvSpPr>
            <p:nvPr/>
          </p:nvSpPr>
          <p:spPr bwMode="auto">
            <a:xfrm>
              <a:off x="2287" y="8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97" name="Line 11"/>
            <p:cNvSpPr>
              <a:spLocks noChangeShapeType="1"/>
            </p:cNvSpPr>
            <p:nvPr/>
          </p:nvSpPr>
          <p:spPr bwMode="auto">
            <a:xfrm>
              <a:off x="2671" y="8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98" name="Line 12"/>
            <p:cNvSpPr>
              <a:spLocks noChangeShapeType="1"/>
            </p:cNvSpPr>
            <p:nvPr/>
          </p:nvSpPr>
          <p:spPr bwMode="auto">
            <a:xfrm>
              <a:off x="1903" y="8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99" name="Text Box 13"/>
            <p:cNvSpPr txBox="1">
              <a:spLocks noChangeArrowheads="1"/>
            </p:cNvSpPr>
            <p:nvPr/>
          </p:nvSpPr>
          <p:spPr bwMode="auto">
            <a:xfrm>
              <a:off x="1565" y="593"/>
              <a:ext cx="3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D7</a:t>
              </a:r>
            </a:p>
          </p:txBody>
        </p:sp>
        <p:sp>
          <p:nvSpPr>
            <p:cNvPr id="130100" name="Text Box 14"/>
            <p:cNvSpPr txBox="1">
              <a:spLocks noChangeArrowheads="1"/>
            </p:cNvSpPr>
            <p:nvPr/>
          </p:nvSpPr>
          <p:spPr bwMode="auto">
            <a:xfrm>
              <a:off x="1949" y="593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D6</a:t>
              </a:r>
            </a:p>
          </p:txBody>
        </p:sp>
        <p:sp>
          <p:nvSpPr>
            <p:cNvPr id="130101" name="Text Box 15"/>
            <p:cNvSpPr txBox="1">
              <a:spLocks noChangeArrowheads="1"/>
            </p:cNvSpPr>
            <p:nvPr/>
          </p:nvSpPr>
          <p:spPr bwMode="auto">
            <a:xfrm>
              <a:off x="2285" y="593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D5</a:t>
              </a:r>
            </a:p>
          </p:txBody>
        </p:sp>
        <p:sp>
          <p:nvSpPr>
            <p:cNvPr id="130102" name="Text Box 16"/>
            <p:cNvSpPr txBox="1">
              <a:spLocks noChangeArrowheads="1"/>
            </p:cNvSpPr>
            <p:nvPr/>
          </p:nvSpPr>
          <p:spPr bwMode="auto">
            <a:xfrm>
              <a:off x="2621" y="593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D4</a:t>
              </a:r>
            </a:p>
          </p:txBody>
        </p:sp>
        <p:sp>
          <p:nvSpPr>
            <p:cNvPr id="130103" name="Text Box 17"/>
            <p:cNvSpPr txBox="1">
              <a:spLocks noChangeArrowheads="1"/>
            </p:cNvSpPr>
            <p:nvPr/>
          </p:nvSpPr>
          <p:spPr bwMode="auto">
            <a:xfrm>
              <a:off x="2957" y="593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D3</a:t>
              </a:r>
            </a:p>
          </p:txBody>
        </p:sp>
        <p:sp>
          <p:nvSpPr>
            <p:cNvPr id="130104" name="Text Box 18"/>
            <p:cNvSpPr txBox="1">
              <a:spLocks noChangeArrowheads="1"/>
            </p:cNvSpPr>
            <p:nvPr/>
          </p:nvSpPr>
          <p:spPr bwMode="auto">
            <a:xfrm>
              <a:off x="3269" y="595"/>
              <a:ext cx="3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D2</a:t>
              </a:r>
            </a:p>
          </p:txBody>
        </p:sp>
        <p:sp>
          <p:nvSpPr>
            <p:cNvPr id="130105" name="Text Box 19"/>
            <p:cNvSpPr txBox="1">
              <a:spLocks noChangeArrowheads="1"/>
            </p:cNvSpPr>
            <p:nvPr/>
          </p:nvSpPr>
          <p:spPr bwMode="auto">
            <a:xfrm>
              <a:off x="3629" y="593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D1</a:t>
              </a:r>
            </a:p>
          </p:txBody>
        </p:sp>
        <p:sp>
          <p:nvSpPr>
            <p:cNvPr id="130106" name="Text Box 20"/>
            <p:cNvSpPr txBox="1">
              <a:spLocks noChangeArrowheads="1"/>
            </p:cNvSpPr>
            <p:nvPr/>
          </p:nvSpPr>
          <p:spPr bwMode="auto">
            <a:xfrm>
              <a:off x="3965" y="593"/>
              <a:ext cx="3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D0</a:t>
              </a:r>
            </a:p>
          </p:txBody>
        </p:sp>
        <p:sp>
          <p:nvSpPr>
            <p:cNvPr id="130107" name="Text Box 21"/>
            <p:cNvSpPr txBox="1">
              <a:spLocks noChangeArrowheads="1"/>
            </p:cNvSpPr>
            <p:nvPr/>
          </p:nvSpPr>
          <p:spPr bwMode="auto">
            <a:xfrm>
              <a:off x="3965" y="782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RIS</a:t>
              </a:r>
            </a:p>
          </p:txBody>
        </p:sp>
        <p:sp>
          <p:nvSpPr>
            <p:cNvPr id="130108" name="Text Box 22"/>
            <p:cNvSpPr txBox="1">
              <a:spLocks noChangeArrowheads="1"/>
            </p:cNvSpPr>
            <p:nvPr/>
          </p:nvSpPr>
          <p:spPr bwMode="auto">
            <a:xfrm>
              <a:off x="3535" y="785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RR</a:t>
              </a:r>
            </a:p>
          </p:txBody>
        </p:sp>
        <p:sp>
          <p:nvSpPr>
            <p:cNvPr id="130109" name="Text Box 23"/>
            <p:cNvSpPr txBox="1">
              <a:spLocks noChangeArrowheads="1"/>
            </p:cNvSpPr>
            <p:nvPr/>
          </p:nvSpPr>
          <p:spPr bwMode="auto">
            <a:xfrm>
              <a:off x="3341" y="78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30110" name="Text Box 24"/>
            <p:cNvSpPr txBox="1">
              <a:spLocks noChangeArrowheads="1"/>
            </p:cNvSpPr>
            <p:nvPr/>
          </p:nvSpPr>
          <p:spPr bwMode="auto">
            <a:xfrm>
              <a:off x="3009" y="785"/>
              <a:ext cx="2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FF00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0111" name="Text Box 25"/>
            <p:cNvSpPr txBox="1">
              <a:spLocks noChangeArrowheads="1"/>
            </p:cNvSpPr>
            <p:nvPr/>
          </p:nvSpPr>
          <p:spPr bwMode="auto">
            <a:xfrm>
              <a:off x="2673" y="78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FF00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0112" name="Text Box 26"/>
            <p:cNvSpPr txBox="1">
              <a:spLocks noChangeArrowheads="1"/>
            </p:cNvSpPr>
            <p:nvPr/>
          </p:nvSpPr>
          <p:spPr bwMode="auto">
            <a:xfrm>
              <a:off x="2224" y="794"/>
              <a:ext cx="49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SMM</a:t>
              </a:r>
            </a:p>
          </p:txBody>
        </p:sp>
        <p:sp>
          <p:nvSpPr>
            <p:cNvPr id="130113" name="Text Box 27"/>
            <p:cNvSpPr txBox="1">
              <a:spLocks noChangeArrowheads="1"/>
            </p:cNvSpPr>
            <p:nvPr/>
          </p:nvSpPr>
          <p:spPr bwMode="auto">
            <a:xfrm>
              <a:off x="1824" y="816"/>
              <a:ext cx="5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400">
                  <a:solidFill>
                    <a:srgbClr val="000000"/>
                  </a:solidFill>
                  <a:latin typeface="Times New Roman" panose="02020603050405020304" pitchFamily="18" charset="0"/>
                </a:rPr>
                <a:t>ESMM</a:t>
              </a:r>
            </a:p>
          </p:txBody>
        </p:sp>
        <p:sp>
          <p:nvSpPr>
            <p:cNvPr id="130114" name="Line 28"/>
            <p:cNvSpPr>
              <a:spLocks noChangeShapeType="1"/>
            </p:cNvSpPr>
            <p:nvPr/>
          </p:nvSpPr>
          <p:spPr bwMode="auto">
            <a:xfrm flipH="1">
              <a:off x="1663" y="852"/>
              <a:ext cx="192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115" name="Line 29"/>
            <p:cNvSpPr>
              <a:spLocks noChangeShapeType="1"/>
            </p:cNvSpPr>
            <p:nvPr/>
          </p:nvSpPr>
          <p:spPr bwMode="auto">
            <a:xfrm>
              <a:off x="1663" y="852"/>
              <a:ext cx="192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116" name="Text Box 30"/>
            <p:cNvSpPr txBox="1">
              <a:spLocks noChangeArrowheads="1"/>
            </p:cNvSpPr>
            <p:nvPr/>
          </p:nvSpPr>
          <p:spPr bwMode="auto">
            <a:xfrm>
              <a:off x="989" y="593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A0</a:t>
              </a:r>
            </a:p>
          </p:txBody>
        </p:sp>
        <p:sp>
          <p:nvSpPr>
            <p:cNvPr id="130117" name="Line 31"/>
            <p:cNvSpPr>
              <a:spLocks noChangeShapeType="1"/>
            </p:cNvSpPr>
            <p:nvPr/>
          </p:nvSpPr>
          <p:spPr bwMode="auto">
            <a:xfrm>
              <a:off x="2767" y="104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118" name="Line 32"/>
            <p:cNvSpPr>
              <a:spLocks noChangeShapeType="1"/>
            </p:cNvSpPr>
            <p:nvPr/>
          </p:nvSpPr>
          <p:spPr bwMode="auto">
            <a:xfrm>
              <a:off x="2767" y="123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119" name="Line 33"/>
            <p:cNvSpPr>
              <a:spLocks noChangeShapeType="1"/>
            </p:cNvSpPr>
            <p:nvPr/>
          </p:nvSpPr>
          <p:spPr bwMode="auto">
            <a:xfrm>
              <a:off x="3151" y="104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120" name="Line 34"/>
            <p:cNvSpPr>
              <a:spLocks noChangeShapeType="1"/>
            </p:cNvSpPr>
            <p:nvPr/>
          </p:nvSpPr>
          <p:spPr bwMode="auto">
            <a:xfrm>
              <a:off x="2959" y="12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121" name="Text Box 35"/>
            <p:cNvSpPr txBox="1">
              <a:spLocks noChangeArrowheads="1"/>
            </p:cNvSpPr>
            <p:nvPr/>
          </p:nvSpPr>
          <p:spPr bwMode="auto">
            <a:xfrm>
              <a:off x="2685" y="1505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特征位</a:t>
              </a:r>
            </a:p>
          </p:txBody>
        </p:sp>
        <p:sp>
          <p:nvSpPr>
            <p:cNvPr id="130122" name="Text Box 36"/>
            <p:cNvSpPr txBox="1">
              <a:spLocks noChangeArrowheads="1"/>
            </p:cNvSpPr>
            <p:nvPr/>
          </p:nvSpPr>
          <p:spPr bwMode="auto">
            <a:xfrm>
              <a:off x="367" y="2100"/>
              <a:ext cx="2736" cy="416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FF3300"/>
                  </a:solidFill>
                  <a:latin typeface="Times New Roman" panose="02020603050405020304" pitchFamily="18" charset="0"/>
                </a:rPr>
                <a:t>D1</a:t>
              </a:r>
              <a:r>
                <a:rPr kumimoji="1" lang="zh-CN" altLang="en-US">
                  <a:solidFill>
                    <a:srgbClr val="FF33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FF3300"/>
                  </a:solidFill>
                  <a:latin typeface="Times New Roman" panose="02020603050405020304" pitchFamily="18" charset="0"/>
                </a:rPr>
                <a:t>RR</a:t>
              </a:r>
              <a:r>
                <a:rPr kumimoji="1" lang="zh-CN" altLang="en-US">
                  <a:solidFill>
                    <a:srgbClr val="FF3300"/>
                  </a:solidFill>
                  <a:latin typeface="Times New Roman" panose="02020603050405020304" pitchFamily="18" charset="0"/>
                </a:rPr>
                <a:t>）做为</a:t>
              </a:r>
              <a:r>
                <a:rPr kumimoji="1" lang="en-US" altLang="zh-CN">
                  <a:solidFill>
                    <a:srgbClr val="FF3300"/>
                  </a:solidFill>
                  <a:latin typeface="Times New Roman" panose="02020603050405020304" pitchFamily="18" charset="0"/>
                </a:rPr>
                <a:t>D0</a:t>
              </a:r>
              <a:r>
                <a:rPr kumimoji="1" lang="zh-CN" altLang="en-US">
                  <a:solidFill>
                    <a:srgbClr val="FF33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FF3300"/>
                  </a:solidFill>
                  <a:latin typeface="Times New Roman" panose="02020603050405020304" pitchFamily="18" charset="0"/>
                </a:rPr>
                <a:t>RIS</a:t>
              </a:r>
              <a:r>
                <a:rPr kumimoji="1" lang="zh-CN" altLang="en-US">
                  <a:solidFill>
                    <a:srgbClr val="FF3300"/>
                  </a:solidFill>
                  <a:latin typeface="Times New Roman" panose="02020603050405020304" pitchFamily="18" charset="0"/>
                </a:rPr>
                <a:t>）的开放位</a:t>
              </a:r>
            </a:p>
            <a:p>
              <a:pPr algn="ctr" eaLnBrk="1" hangingPunct="1"/>
              <a:r>
                <a:rPr kumimoji="1" lang="en-US" altLang="zh-CN">
                  <a:solidFill>
                    <a:srgbClr val="FF3300"/>
                  </a:solidFill>
                  <a:latin typeface="Times New Roman" panose="02020603050405020304" pitchFamily="18" charset="0"/>
                </a:rPr>
                <a:t>D6</a:t>
              </a:r>
              <a:r>
                <a:rPr kumimoji="1" lang="zh-CN" altLang="en-US">
                  <a:solidFill>
                    <a:srgbClr val="FF33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FF3300"/>
                  </a:solidFill>
                  <a:latin typeface="Times New Roman" panose="02020603050405020304" pitchFamily="18" charset="0"/>
                </a:rPr>
                <a:t>ESMM</a:t>
              </a:r>
              <a:r>
                <a:rPr kumimoji="1" lang="zh-CN" altLang="en-US">
                  <a:solidFill>
                    <a:srgbClr val="FF3300"/>
                  </a:solidFill>
                  <a:latin typeface="Times New Roman" panose="02020603050405020304" pitchFamily="18" charset="0"/>
                </a:rPr>
                <a:t>）做为</a:t>
              </a:r>
              <a:r>
                <a:rPr kumimoji="1" lang="en-US" altLang="zh-CN">
                  <a:solidFill>
                    <a:srgbClr val="FF3300"/>
                  </a:solidFill>
                  <a:latin typeface="Times New Roman" panose="02020603050405020304" pitchFamily="18" charset="0"/>
                </a:rPr>
                <a:t>D5</a:t>
              </a:r>
              <a:r>
                <a:rPr kumimoji="1" lang="zh-CN" altLang="en-US">
                  <a:solidFill>
                    <a:srgbClr val="FF33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FF3300"/>
                  </a:solidFill>
                  <a:latin typeface="Times New Roman" panose="02020603050405020304" pitchFamily="18" charset="0"/>
                </a:rPr>
                <a:t>SMM</a:t>
              </a:r>
              <a:r>
                <a:rPr kumimoji="1" lang="zh-CN" altLang="en-US">
                  <a:solidFill>
                    <a:srgbClr val="FF3300"/>
                  </a:solidFill>
                  <a:latin typeface="Times New Roman" panose="02020603050405020304" pitchFamily="18" charset="0"/>
                </a:rPr>
                <a:t>）的开放位</a:t>
              </a:r>
            </a:p>
          </p:txBody>
        </p:sp>
        <p:sp>
          <p:nvSpPr>
            <p:cNvPr id="130123" name="AutoShape 37"/>
            <p:cNvSpPr/>
            <p:nvPr/>
          </p:nvSpPr>
          <p:spPr bwMode="auto">
            <a:xfrm rot="-5414705">
              <a:off x="2285" y="852"/>
              <a:ext cx="49" cy="624"/>
            </a:xfrm>
            <a:prstGeom prst="leftBrace">
              <a:avLst>
                <a:gd name="adj1" fmla="val 1061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0124" name="Line 38"/>
            <p:cNvSpPr>
              <a:spLocks noChangeShapeType="1"/>
            </p:cNvSpPr>
            <p:nvPr/>
          </p:nvSpPr>
          <p:spPr bwMode="auto">
            <a:xfrm>
              <a:off x="2287" y="118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125" name="Line 39"/>
            <p:cNvSpPr>
              <a:spLocks noChangeShapeType="1"/>
            </p:cNvSpPr>
            <p:nvPr/>
          </p:nvSpPr>
          <p:spPr bwMode="auto">
            <a:xfrm>
              <a:off x="2287" y="1476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126" name="Line 40"/>
            <p:cNvSpPr>
              <a:spLocks noChangeShapeType="1"/>
            </p:cNvSpPr>
            <p:nvPr/>
          </p:nvSpPr>
          <p:spPr bwMode="auto">
            <a:xfrm>
              <a:off x="2287" y="1524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127" name="Line 41"/>
            <p:cNvSpPr>
              <a:spLocks noChangeShapeType="1"/>
            </p:cNvSpPr>
            <p:nvPr/>
          </p:nvSpPr>
          <p:spPr bwMode="auto">
            <a:xfrm flipH="1">
              <a:off x="703" y="142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128" name="Line 42"/>
            <p:cNvSpPr>
              <a:spLocks noChangeShapeType="1"/>
            </p:cNvSpPr>
            <p:nvPr/>
          </p:nvSpPr>
          <p:spPr bwMode="auto">
            <a:xfrm>
              <a:off x="703" y="142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129" name="AutoShape 43"/>
            <p:cNvSpPr/>
            <p:nvPr/>
          </p:nvSpPr>
          <p:spPr bwMode="auto">
            <a:xfrm>
              <a:off x="895" y="1476"/>
              <a:ext cx="48" cy="624"/>
            </a:xfrm>
            <a:prstGeom prst="leftBrace">
              <a:avLst>
                <a:gd name="adj1" fmla="val 10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0130" name="Text Box 44"/>
            <p:cNvSpPr txBox="1">
              <a:spLocks noChangeArrowheads="1"/>
            </p:cNvSpPr>
            <p:nvPr/>
          </p:nvSpPr>
          <p:spPr bwMode="auto">
            <a:xfrm>
              <a:off x="991" y="1476"/>
              <a:ext cx="1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0×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：无效</a:t>
              </a:r>
            </a:p>
          </p:txBody>
        </p:sp>
        <p:sp>
          <p:nvSpPr>
            <p:cNvPr id="130131" name="Text Box 45"/>
            <p:cNvSpPr txBox="1">
              <a:spLocks noChangeArrowheads="1"/>
            </p:cNvSpPr>
            <p:nvPr/>
          </p:nvSpPr>
          <p:spPr bwMode="auto">
            <a:xfrm>
              <a:off x="943" y="1668"/>
              <a:ext cx="1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：特殊屏蔽方式复位</a:t>
              </a:r>
            </a:p>
          </p:txBody>
        </p:sp>
        <p:sp>
          <p:nvSpPr>
            <p:cNvPr id="130132" name="Text Box 46"/>
            <p:cNvSpPr txBox="1">
              <a:spLocks noChangeArrowheads="1"/>
            </p:cNvSpPr>
            <p:nvPr/>
          </p:nvSpPr>
          <p:spPr bwMode="auto">
            <a:xfrm>
              <a:off x="943" y="1860"/>
              <a:ext cx="1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11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：特殊屏蔽方式置位</a:t>
              </a:r>
            </a:p>
          </p:txBody>
        </p:sp>
        <p:sp>
          <p:nvSpPr>
            <p:cNvPr id="130133" name="Line 47"/>
            <p:cNvSpPr>
              <a:spLocks noChangeShapeType="1"/>
            </p:cNvSpPr>
            <p:nvPr/>
          </p:nvSpPr>
          <p:spPr bwMode="auto">
            <a:xfrm>
              <a:off x="3439" y="104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134" name="AutoShape 48"/>
            <p:cNvSpPr/>
            <p:nvPr/>
          </p:nvSpPr>
          <p:spPr bwMode="auto">
            <a:xfrm>
              <a:off x="3679" y="2052"/>
              <a:ext cx="48" cy="432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0135" name="Line 49"/>
            <p:cNvSpPr>
              <a:spLocks noChangeShapeType="1"/>
            </p:cNvSpPr>
            <p:nvPr/>
          </p:nvSpPr>
          <p:spPr bwMode="auto">
            <a:xfrm>
              <a:off x="3439" y="22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136" name="Line 50"/>
            <p:cNvSpPr>
              <a:spLocks noChangeShapeType="1"/>
            </p:cNvSpPr>
            <p:nvPr/>
          </p:nvSpPr>
          <p:spPr bwMode="auto">
            <a:xfrm>
              <a:off x="703" y="17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137" name="Text Box 51"/>
            <p:cNvSpPr txBox="1">
              <a:spLocks noChangeArrowheads="1"/>
            </p:cNvSpPr>
            <p:nvPr/>
          </p:nvSpPr>
          <p:spPr bwMode="auto">
            <a:xfrm>
              <a:off x="3823" y="2004"/>
              <a:ext cx="1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：查询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8259A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状态</a:t>
              </a:r>
            </a:p>
          </p:txBody>
        </p:sp>
        <p:sp>
          <p:nvSpPr>
            <p:cNvPr id="130138" name="Text Box 52"/>
            <p:cNvSpPr txBox="1">
              <a:spLocks noChangeArrowheads="1"/>
            </p:cNvSpPr>
            <p:nvPr/>
          </p:nvSpPr>
          <p:spPr bwMode="auto">
            <a:xfrm>
              <a:off x="3823" y="2340"/>
              <a:ext cx="1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：不查询</a:t>
              </a:r>
            </a:p>
          </p:txBody>
        </p:sp>
        <p:sp>
          <p:nvSpPr>
            <p:cNvPr id="130139" name="AutoShape 53"/>
            <p:cNvSpPr/>
            <p:nvPr/>
          </p:nvSpPr>
          <p:spPr bwMode="auto">
            <a:xfrm rot="-5414705">
              <a:off x="3918" y="853"/>
              <a:ext cx="49" cy="624"/>
            </a:xfrm>
            <a:prstGeom prst="leftBrace">
              <a:avLst>
                <a:gd name="adj1" fmla="val 1061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0140" name="Line 54"/>
            <p:cNvSpPr>
              <a:spLocks noChangeShapeType="1"/>
            </p:cNvSpPr>
            <p:nvPr/>
          </p:nvSpPr>
          <p:spPr bwMode="auto">
            <a:xfrm>
              <a:off x="3775" y="11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141" name="Line 55"/>
            <p:cNvSpPr>
              <a:spLocks noChangeShapeType="1"/>
            </p:cNvSpPr>
            <p:nvPr/>
          </p:nvSpPr>
          <p:spPr bwMode="auto">
            <a:xfrm>
              <a:off x="3775" y="15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142" name="AutoShape 56"/>
            <p:cNvSpPr/>
            <p:nvPr/>
          </p:nvSpPr>
          <p:spPr bwMode="auto">
            <a:xfrm>
              <a:off x="4015" y="1284"/>
              <a:ext cx="96" cy="624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0143" name="Text Box 57"/>
            <p:cNvSpPr txBox="1">
              <a:spLocks noChangeArrowheads="1"/>
            </p:cNvSpPr>
            <p:nvPr/>
          </p:nvSpPr>
          <p:spPr bwMode="auto">
            <a:xfrm>
              <a:off x="4063" y="1236"/>
              <a:ext cx="15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0×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：无效</a:t>
              </a:r>
            </a:p>
          </p:txBody>
        </p:sp>
        <p:sp>
          <p:nvSpPr>
            <p:cNvPr id="130144" name="Text Box 58"/>
            <p:cNvSpPr txBox="1">
              <a:spLocks noChangeArrowheads="1"/>
            </p:cNvSpPr>
            <p:nvPr/>
          </p:nvSpPr>
          <p:spPr bwMode="auto">
            <a:xfrm>
              <a:off x="4032" y="1680"/>
              <a:ext cx="17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11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：下次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RD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有效，读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ISR</a:t>
              </a:r>
            </a:p>
          </p:txBody>
        </p:sp>
        <p:sp>
          <p:nvSpPr>
            <p:cNvPr id="130145" name="Text Box 59"/>
            <p:cNvSpPr txBox="1">
              <a:spLocks noChangeArrowheads="1"/>
            </p:cNvSpPr>
            <p:nvPr/>
          </p:nvSpPr>
          <p:spPr bwMode="auto">
            <a:xfrm>
              <a:off x="4032" y="1440"/>
              <a:ext cx="17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：下次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RD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有效，读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IRR</a:t>
              </a:r>
            </a:p>
          </p:txBody>
        </p:sp>
        <p:sp>
          <p:nvSpPr>
            <p:cNvPr id="130146" name="Line 60"/>
            <p:cNvSpPr>
              <a:spLocks noChangeShapeType="1"/>
            </p:cNvSpPr>
            <p:nvPr/>
          </p:nvSpPr>
          <p:spPr bwMode="auto">
            <a:xfrm>
              <a:off x="4687" y="14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147" name="Line 61"/>
            <p:cNvSpPr>
              <a:spLocks noChangeShapeType="1"/>
            </p:cNvSpPr>
            <p:nvPr/>
          </p:nvSpPr>
          <p:spPr bwMode="auto">
            <a:xfrm>
              <a:off x="4687" y="17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148" name="Text Box 62"/>
            <p:cNvSpPr txBox="1">
              <a:spLocks noChangeArrowheads="1"/>
            </p:cNvSpPr>
            <p:nvPr/>
          </p:nvSpPr>
          <p:spPr bwMode="auto">
            <a:xfrm>
              <a:off x="895" y="1140"/>
              <a:ext cx="14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FF3300"/>
                  </a:solidFill>
                  <a:latin typeface="Times New Roman" panose="02020603050405020304" pitchFamily="18" charset="0"/>
                </a:rPr>
                <a:t>特殊屏蔽模式</a:t>
              </a:r>
            </a:p>
          </p:txBody>
        </p:sp>
        <p:sp>
          <p:nvSpPr>
            <p:cNvPr id="130149" name="Text Box 63"/>
            <p:cNvSpPr txBox="1">
              <a:spLocks noChangeArrowheads="1"/>
            </p:cNvSpPr>
            <p:nvPr/>
          </p:nvSpPr>
          <p:spPr bwMode="auto">
            <a:xfrm>
              <a:off x="4447" y="948"/>
              <a:ext cx="11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>
                  <a:solidFill>
                    <a:srgbClr val="FF3300"/>
                  </a:solidFill>
                  <a:latin typeface="Times New Roman" panose="02020603050405020304" pitchFamily="18" charset="0"/>
                </a:rPr>
                <a:t>读寄存器命令</a:t>
              </a:r>
            </a:p>
          </p:txBody>
        </p:sp>
      </p:grpSp>
      <p:grpSp>
        <p:nvGrpSpPr>
          <p:cNvPr id="130052" name="Group 64"/>
          <p:cNvGrpSpPr/>
          <p:nvPr/>
        </p:nvGrpSpPr>
        <p:grpSpPr bwMode="auto">
          <a:xfrm>
            <a:off x="1908493" y="4783138"/>
            <a:ext cx="5846762" cy="1738312"/>
            <a:chOff x="1021" y="2871"/>
            <a:chExt cx="3683" cy="1095"/>
          </a:xfrm>
        </p:grpSpPr>
        <p:sp>
          <p:nvSpPr>
            <p:cNvPr id="130053" name="Rectangle 65"/>
            <p:cNvSpPr>
              <a:spLocks noChangeArrowheads="1"/>
            </p:cNvSpPr>
            <p:nvPr/>
          </p:nvSpPr>
          <p:spPr bwMode="auto">
            <a:xfrm>
              <a:off x="1071" y="3082"/>
              <a:ext cx="240" cy="24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19050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FF0066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0054" name="Rectangle 66"/>
            <p:cNvSpPr>
              <a:spLocks noChangeArrowheads="1"/>
            </p:cNvSpPr>
            <p:nvPr/>
          </p:nvSpPr>
          <p:spPr bwMode="auto">
            <a:xfrm>
              <a:off x="1632" y="3072"/>
              <a:ext cx="2736" cy="24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19050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0055" name="Line 67"/>
            <p:cNvSpPr>
              <a:spLocks noChangeShapeType="1"/>
            </p:cNvSpPr>
            <p:nvPr/>
          </p:nvSpPr>
          <p:spPr bwMode="auto">
            <a:xfrm>
              <a:off x="2991" y="308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56" name="Line 68"/>
            <p:cNvSpPr>
              <a:spLocks noChangeShapeType="1"/>
            </p:cNvSpPr>
            <p:nvPr/>
          </p:nvSpPr>
          <p:spPr bwMode="auto">
            <a:xfrm>
              <a:off x="3615" y="308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57" name="Line 69"/>
            <p:cNvSpPr>
              <a:spLocks noChangeShapeType="1"/>
            </p:cNvSpPr>
            <p:nvPr/>
          </p:nvSpPr>
          <p:spPr bwMode="auto">
            <a:xfrm>
              <a:off x="3999" y="308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58" name="Line 70"/>
            <p:cNvSpPr>
              <a:spLocks noChangeShapeType="1"/>
            </p:cNvSpPr>
            <p:nvPr/>
          </p:nvSpPr>
          <p:spPr bwMode="auto">
            <a:xfrm>
              <a:off x="3327" y="308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59" name="Line 71"/>
            <p:cNvSpPr>
              <a:spLocks noChangeShapeType="1"/>
            </p:cNvSpPr>
            <p:nvPr/>
          </p:nvSpPr>
          <p:spPr bwMode="auto">
            <a:xfrm>
              <a:off x="2319" y="308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60" name="Line 72"/>
            <p:cNvSpPr>
              <a:spLocks noChangeShapeType="1"/>
            </p:cNvSpPr>
            <p:nvPr/>
          </p:nvSpPr>
          <p:spPr bwMode="auto">
            <a:xfrm>
              <a:off x="2640" y="307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61" name="Line 73"/>
            <p:cNvSpPr>
              <a:spLocks noChangeShapeType="1"/>
            </p:cNvSpPr>
            <p:nvPr/>
          </p:nvSpPr>
          <p:spPr bwMode="auto">
            <a:xfrm>
              <a:off x="2016" y="3072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62" name="Text Box 74"/>
            <p:cNvSpPr txBox="1">
              <a:spLocks noChangeArrowheads="1"/>
            </p:cNvSpPr>
            <p:nvPr/>
          </p:nvSpPr>
          <p:spPr bwMode="auto">
            <a:xfrm>
              <a:off x="1597" y="2871"/>
              <a:ext cx="3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D7</a:t>
              </a:r>
            </a:p>
          </p:txBody>
        </p:sp>
        <p:sp>
          <p:nvSpPr>
            <p:cNvPr id="130063" name="Text Box 75"/>
            <p:cNvSpPr txBox="1">
              <a:spLocks noChangeArrowheads="1"/>
            </p:cNvSpPr>
            <p:nvPr/>
          </p:nvSpPr>
          <p:spPr bwMode="auto">
            <a:xfrm>
              <a:off x="1981" y="2871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D6</a:t>
              </a:r>
            </a:p>
          </p:txBody>
        </p:sp>
        <p:sp>
          <p:nvSpPr>
            <p:cNvPr id="130064" name="Text Box 76"/>
            <p:cNvSpPr txBox="1">
              <a:spLocks noChangeArrowheads="1"/>
            </p:cNvSpPr>
            <p:nvPr/>
          </p:nvSpPr>
          <p:spPr bwMode="auto">
            <a:xfrm>
              <a:off x="2317" y="2871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D5</a:t>
              </a:r>
            </a:p>
          </p:txBody>
        </p:sp>
        <p:sp>
          <p:nvSpPr>
            <p:cNvPr id="130065" name="Text Box 77"/>
            <p:cNvSpPr txBox="1">
              <a:spLocks noChangeArrowheads="1"/>
            </p:cNvSpPr>
            <p:nvPr/>
          </p:nvSpPr>
          <p:spPr bwMode="auto">
            <a:xfrm>
              <a:off x="2653" y="2871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D4</a:t>
              </a:r>
            </a:p>
          </p:txBody>
        </p:sp>
        <p:sp>
          <p:nvSpPr>
            <p:cNvPr id="130066" name="Text Box 78"/>
            <p:cNvSpPr txBox="1">
              <a:spLocks noChangeArrowheads="1"/>
            </p:cNvSpPr>
            <p:nvPr/>
          </p:nvSpPr>
          <p:spPr bwMode="auto">
            <a:xfrm>
              <a:off x="2989" y="2871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D3</a:t>
              </a:r>
            </a:p>
          </p:txBody>
        </p:sp>
        <p:sp>
          <p:nvSpPr>
            <p:cNvPr id="130067" name="Text Box 79"/>
            <p:cNvSpPr txBox="1">
              <a:spLocks noChangeArrowheads="1"/>
            </p:cNvSpPr>
            <p:nvPr/>
          </p:nvSpPr>
          <p:spPr bwMode="auto">
            <a:xfrm>
              <a:off x="3301" y="2873"/>
              <a:ext cx="3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D2</a:t>
              </a:r>
            </a:p>
          </p:txBody>
        </p:sp>
        <p:sp>
          <p:nvSpPr>
            <p:cNvPr id="130068" name="Text Box 80"/>
            <p:cNvSpPr txBox="1">
              <a:spLocks noChangeArrowheads="1"/>
            </p:cNvSpPr>
            <p:nvPr/>
          </p:nvSpPr>
          <p:spPr bwMode="auto">
            <a:xfrm>
              <a:off x="3661" y="2871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D1</a:t>
              </a:r>
            </a:p>
          </p:txBody>
        </p:sp>
        <p:sp>
          <p:nvSpPr>
            <p:cNvPr id="130069" name="Text Box 81"/>
            <p:cNvSpPr txBox="1">
              <a:spLocks noChangeArrowheads="1"/>
            </p:cNvSpPr>
            <p:nvPr/>
          </p:nvSpPr>
          <p:spPr bwMode="auto">
            <a:xfrm>
              <a:off x="3997" y="2871"/>
              <a:ext cx="3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D0</a:t>
              </a:r>
            </a:p>
          </p:txBody>
        </p:sp>
        <p:sp>
          <p:nvSpPr>
            <p:cNvPr id="130070" name="Text Box 82"/>
            <p:cNvSpPr txBox="1">
              <a:spLocks noChangeArrowheads="1"/>
            </p:cNvSpPr>
            <p:nvPr/>
          </p:nvSpPr>
          <p:spPr bwMode="auto">
            <a:xfrm>
              <a:off x="3345" y="3063"/>
              <a:ext cx="2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r>
                <a:rPr kumimoji="1" lang="en-US" altLang="zh-CN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0071" name="Text Box 83"/>
            <p:cNvSpPr txBox="1">
              <a:spLocks noChangeArrowheads="1"/>
            </p:cNvSpPr>
            <p:nvPr/>
          </p:nvSpPr>
          <p:spPr bwMode="auto">
            <a:xfrm>
              <a:off x="1021" y="2871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A0</a:t>
              </a:r>
            </a:p>
          </p:txBody>
        </p:sp>
        <p:sp>
          <p:nvSpPr>
            <p:cNvPr id="130072" name="Text Box 84"/>
            <p:cNvSpPr txBox="1">
              <a:spLocks noChangeArrowheads="1"/>
            </p:cNvSpPr>
            <p:nvPr/>
          </p:nvSpPr>
          <p:spPr bwMode="auto">
            <a:xfrm>
              <a:off x="1728" y="307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IR</a:t>
              </a:r>
            </a:p>
          </p:txBody>
        </p:sp>
        <p:sp>
          <p:nvSpPr>
            <p:cNvPr id="130073" name="Line 85"/>
            <p:cNvSpPr>
              <a:spLocks noChangeShapeType="1"/>
            </p:cNvSpPr>
            <p:nvPr/>
          </p:nvSpPr>
          <p:spPr bwMode="auto">
            <a:xfrm flipH="1">
              <a:off x="2112" y="3120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74" name="Line 86"/>
            <p:cNvSpPr>
              <a:spLocks noChangeShapeType="1"/>
            </p:cNvSpPr>
            <p:nvPr/>
          </p:nvSpPr>
          <p:spPr bwMode="auto">
            <a:xfrm>
              <a:off x="2112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75" name="Line 87"/>
            <p:cNvSpPr>
              <a:spLocks noChangeShapeType="1"/>
            </p:cNvSpPr>
            <p:nvPr/>
          </p:nvSpPr>
          <p:spPr bwMode="auto">
            <a:xfrm flipH="1">
              <a:off x="2400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76" name="Line 88"/>
            <p:cNvSpPr>
              <a:spLocks noChangeShapeType="1"/>
            </p:cNvSpPr>
            <p:nvPr/>
          </p:nvSpPr>
          <p:spPr bwMode="auto">
            <a:xfrm>
              <a:off x="2400" y="312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77" name="Line 89"/>
            <p:cNvSpPr>
              <a:spLocks noChangeShapeType="1"/>
            </p:cNvSpPr>
            <p:nvPr/>
          </p:nvSpPr>
          <p:spPr bwMode="auto">
            <a:xfrm flipH="1">
              <a:off x="2784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78" name="Line 90"/>
            <p:cNvSpPr>
              <a:spLocks noChangeShapeType="1"/>
            </p:cNvSpPr>
            <p:nvPr/>
          </p:nvSpPr>
          <p:spPr bwMode="auto">
            <a:xfrm>
              <a:off x="2784" y="316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79" name="Line 91"/>
            <p:cNvSpPr>
              <a:spLocks noChangeShapeType="1"/>
            </p:cNvSpPr>
            <p:nvPr/>
          </p:nvSpPr>
          <p:spPr bwMode="auto">
            <a:xfrm flipH="1">
              <a:off x="3072" y="312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80" name="Line 92"/>
            <p:cNvSpPr>
              <a:spLocks noChangeShapeType="1"/>
            </p:cNvSpPr>
            <p:nvPr/>
          </p:nvSpPr>
          <p:spPr bwMode="auto">
            <a:xfrm>
              <a:off x="3072" y="3168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81" name="Text Box 93"/>
            <p:cNvSpPr txBox="1">
              <a:spLocks noChangeArrowheads="1"/>
            </p:cNvSpPr>
            <p:nvPr/>
          </p:nvSpPr>
          <p:spPr bwMode="auto">
            <a:xfrm>
              <a:off x="3696" y="3072"/>
              <a:ext cx="2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r>
                <a:rPr kumimoji="1" lang="en-US" altLang="zh-CN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0082" name="Text Box 94"/>
            <p:cNvSpPr txBox="1">
              <a:spLocks noChangeArrowheads="1"/>
            </p:cNvSpPr>
            <p:nvPr/>
          </p:nvSpPr>
          <p:spPr bwMode="auto">
            <a:xfrm>
              <a:off x="4032" y="3072"/>
              <a:ext cx="2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r>
                <a:rPr kumimoji="1" lang="en-US" altLang="zh-CN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0083" name="Line 95"/>
            <p:cNvSpPr>
              <a:spLocks noChangeShapeType="1"/>
            </p:cNvSpPr>
            <p:nvPr/>
          </p:nvSpPr>
          <p:spPr bwMode="auto">
            <a:xfrm>
              <a:off x="1824" y="33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84" name="Line 96"/>
            <p:cNvSpPr>
              <a:spLocks noChangeShapeType="1"/>
            </p:cNvSpPr>
            <p:nvPr/>
          </p:nvSpPr>
          <p:spPr bwMode="auto">
            <a:xfrm>
              <a:off x="1824" y="35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0085" name="AutoShape 97"/>
            <p:cNvSpPr/>
            <p:nvPr/>
          </p:nvSpPr>
          <p:spPr bwMode="auto">
            <a:xfrm>
              <a:off x="1968" y="3408"/>
              <a:ext cx="48" cy="432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0086" name="Text Box 98"/>
            <p:cNvSpPr txBox="1">
              <a:spLocks noChangeArrowheads="1"/>
            </p:cNvSpPr>
            <p:nvPr/>
          </p:nvSpPr>
          <p:spPr bwMode="auto">
            <a:xfrm>
              <a:off x="2064" y="3456"/>
              <a:ext cx="9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：无中断请求</a:t>
              </a:r>
            </a:p>
          </p:txBody>
        </p:sp>
        <p:sp>
          <p:nvSpPr>
            <p:cNvPr id="130087" name="Text Box 99"/>
            <p:cNvSpPr txBox="1">
              <a:spLocks noChangeArrowheads="1"/>
            </p:cNvSpPr>
            <p:nvPr/>
          </p:nvSpPr>
          <p:spPr bwMode="auto">
            <a:xfrm>
              <a:off x="2064" y="3696"/>
              <a:ext cx="9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：有中断请求</a:t>
              </a:r>
            </a:p>
          </p:txBody>
        </p:sp>
        <p:sp>
          <p:nvSpPr>
            <p:cNvPr id="130088" name="AutoShape 100"/>
            <p:cNvSpPr/>
            <p:nvPr/>
          </p:nvSpPr>
          <p:spPr bwMode="auto">
            <a:xfrm rot="-5408587">
              <a:off x="3792" y="3168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0089" name="Text Box 101"/>
            <p:cNvSpPr txBox="1">
              <a:spLocks noChangeArrowheads="1"/>
            </p:cNvSpPr>
            <p:nvPr/>
          </p:nvSpPr>
          <p:spPr bwMode="auto">
            <a:xfrm>
              <a:off x="3552" y="3600"/>
              <a:ext cx="115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给出当前处理的最高优先级</a:t>
              </a:r>
              <a:r>
                <a:rPr kumimoji="1" lang="en-US" altLang="zh-CN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IR</a:t>
              </a:r>
              <a:r>
                <a:rPr kumimoji="1" lang="en-US" altLang="zh-CN" sz="16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36880" y="4220845"/>
            <a:ext cx="7507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读</a:t>
            </a:r>
            <a:r>
              <a:rPr lang="en-US" altLang="zh-CN"/>
              <a:t>8259A</a:t>
            </a:r>
            <a:r>
              <a:rPr lang="zh-CN" altLang="en-US"/>
              <a:t>状态：</a:t>
            </a:r>
            <a:r>
              <a:rPr lang="en-US" altLang="zh-CN"/>
              <a:t>A0=0,</a:t>
            </a:r>
            <a:r>
              <a:rPr lang="zh-CN" altLang="en-US"/>
              <a:t>读出的是</a:t>
            </a:r>
            <a:r>
              <a:rPr lang="en-US" altLang="zh-CN"/>
              <a:t>IRR</a:t>
            </a:r>
            <a:r>
              <a:rPr lang="zh-CN" altLang="en-US"/>
              <a:t>或</a:t>
            </a:r>
            <a:r>
              <a:rPr lang="en-US" altLang="zh-CN"/>
              <a:t>ISR</a:t>
            </a:r>
            <a:r>
              <a:rPr lang="zh-CN" altLang="en-US"/>
              <a:t>；</a:t>
            </a:r>
            <a:r>
              <a:rPr lang="en-US" altLang="zh-CN">
                <a:sym typeface="+mn-ea"/>
              </a:rPr>
              <a:t>A0=1,</a:t>
            </a:r>
            <a:r>
              <a:rPr lang="zh-CN" altLang="en-US">
                <a:sym typeface="+mn-ea"/>
              </a:rPr>
              <a:t>读出的是</a:t>
            </a:r>
            <a:r>
              <a:rPr lang="en-US" altLang="zh-CN">
                <a:sym typeface="+mn-ea"/>
              </a:rPr>
              <a:t>IMR</a:t>
            </a:r>
            <a:endParaRPr lang="zh-CN" altLang="en-US"/>
          </a:p>
        </p:txBody>
      </p:sp>
    </p:spTree>
  </p:cSld>
  <p:clrMapOvr>
    <a:masterClrMapping/>
  </p:clrMapOvr>
  <p:transition spd="slow">
    <p:cover dir="ld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74" name="Group 2"/>
          <p:cNvGrpSpPr/>
          <p:nvPr/>
        </p:nvGrpSpPr>
        <p:grpSpPr bwMode="auto">
          <a:xfrm>
            <a:off x="76200" y="95250"/>
            <a:ext cx="8686800" cy="6305550"/>
            <a:chOff x="48" y="60"/>
            <a:chExt cx="5472" cy="3972"/>
          </a:xfrm>
        </p:grpSpPr>
        <p:sp>
          <p:nvSpPr>
            <p:cNvPr id="131075" name="Text Box 3"/>
            <p:cNvSpPr txBox="1">
              <a:spLocks noChangeArrowheads="1"/>
            </p:cNvSpPr>
            <p:nvPr/>
          </p:nvSpPr>
          <p:spPr bwMode="auto">
            <a:xfrm>
              <a:off x="48" y="60"/>
              <a:ext cx="3552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</a:rPr>
                <a:t>①</a:t>
              </a: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8259A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的片选地址范围为 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20 ~ 3F H</a:t>
              </a:r>
            </a:p>
            <a:p>
              <a:pPr eaLnBrk="1" hangingPunct="1">
                <a:spcBef>
                  <a:spcPct val="20000"/>
                </a:spcBef>
              </a:pPr>
              <a:r>
                <a:rPr kumimoji="1"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偶、奇端口地址通常取用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20H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、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21H</a:t>
              </a:r>
              <a:endPara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31076" name="Group 4"/>
            <p:cNvGrpSpPr/>
            <p:nvPr/>
          </p:nvGrpSpPr>
          <p:grpSpPr bwMode="auto">
            <a:xfrm>
              <a:off x="699" y="624"/>
              <a:ext cx="4821" cy="3408"/>
              <a:chOff x="699" y="624"/>
              <a:chExt cx="4821" cy="3408"/>
            </a:xfrm>
          </p:grpSpPr>
          <p:sp>
            <p:nvSpPr>
              <p:cNvPr id="131077" name="Rectangle 5"/>
              <p:cNvSpPr>
                <a:spLocks noChangeArrowheads="1"/>
              </p:cNvSpPr>
              <p:nvPr/>
            </p:nvSpPr>
            <p:spPr bwMode="auto">
              <a:xfrm>
                <a:off x="2706" y="624"/>
                <a:ext cx="1573" cy="3408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prstDash val="dash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rgbClr val="333399"/>
                  </a:buClr>
                  <a:buFont typeface="Monotype Sorts" pitchFamily="2" charset="2"/>
                  <a:buChar char="z"/>
                </a:pPr>
                <a:endParaRPr kumimoji="1" lang="zh-CN" altLang="en-US" sz="2800" b="1">
                  <a:solidFill>
                    <a:srgbClr val="000000"/>
                  </a:solidFill>
                  <a:ea typeface="幼圆" pitchFamily="49" charset="-122"/>
                </a:endParaRPr>
              </a:p>
            </p:txBody>
          </p:sp>
          <p:sp>
            <p:nvSpPr>
              <p:cNvPr id="131078" name="Rectangle 6"/>
              <p:cNvSpPr>
                <a:spLocks noChangeArrowheads="1"/>
              </p:cNvSpPr>
              <p:nvPr/>
            </p:nvSpPr>
            <p:spPr bwMode="auto">
              <a:xfrm>
                <a:off x="699" y="1291"/>
                <a:ext cx="495" cy="2670"/>
              </a:xfrm>
              <a:prstGeom prst="rect">
                <a:avLst/>
              </a:prstGeom>
              <a:solidFill>
                <a:schemeClr val="hlink"/>
              </a:solidFill>
              <a:ln w="25400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rgbClr val="333399"/>
                  </a:buClr>
                  <a:buFont typeface="Monotype Sorts" pitchFamily="2" charset="2"/>
                  <a:buChar char="z"/>
                </a:pPr>
                <a:endParaRPr kumimoji="1" lang="zh-CN" altLang="en-US" sz="2800" b="1">
                  <a:solidFill>
                    <a:srgbClr val="000000"/>
                  </a:solidFill>
                  <a:ea typeface="幼圆" pitchFamily="49" charset="-122"/>
                </a:endParaRPr>
              </a:p>
            </p:txBody>
          </p:sp>
          <p:sp>
            <p:nvSpPr>
              <p:cNvPr id="131079" name="Text Box 7"/>
              <p:cNvSpPr txBox="1">
                <a:spLocks noChangeArrowheads="1"/>
              </p:cNvSpPr>
              <p:nvPr/>
            </p:nvSpPr>
            <p:spPr bwMode="auto">
              <a:xfrm>
                <a:off x="4818" y="1193"/>
                <a:ext cx="616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方 波</a:t>
                </a:r>
              </a:p>
              <a:p>
                <a:pPr algn="just" eaLnBrk="1" hangingPunct="1"/>
                <a:endPara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1080" name="Text Box 8"/>
              <p:cNvSpPr txBox="1">
                <a:spLocks noChangeArrowheads="1"/>
              </p:cNvSpPr>
              <p:nvPr/>
            </p:nvSpPr>
            <p:spPr bwMode="auto">
              <a:xfrm>
                <a:off x="4818" y="1401"/>
                <a:ext cx="616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键 盘</a:t>
                </a:r>
              </a:p>
              <a:p>
                <a:pPr algn="just" eaLnBrk="1" hangingPunct="1"/>
                <a:endPara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1081" name="Text Box 9"/>
              <p:cNvSpPr txBox="1">
                <a:spLocks noChangeArrowheads="1"/>
              </p:cNvSpPr>
              <p:nvPr/>
            </p:nvSpPr>
            <p:spPr bwMode="auto">
              <a:xfrm>
                <a:off x="4818" y="1604"/>
                <a:ext cx="616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保 留</a:t>
                </a:r>
              </a:p>
              <a:p>
                <a:pPr algn="just" eaLnBrk="1" hangingPunct="1"/>
                <a:endPara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1082" name="Text Box 10"/>
              <p:cNvSpPr txBox="1">
                <a:spLocks noChangeArrowheads="1"/>
              </p:cNvSpPr>
              <p:nvPr/>
            </p:nvSpPr>
            <p:spPr bwMode="auto">
              <a:xfrm>
                <a:off x="4875" y="1824"/>
                <a:ext cx="624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串 口</a:t>
                </a: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</a:p>
              <a:p>
                <a:pPr algn="just"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31083" name="Text Box 11"/>
              <p:cNvSpPr txBox="1">
                <a:spLocks noChangeArrowheads="1"/>
              </p:cNvSpPr>
              <p:nvPr/>
            </p:nvSpPr>
            <p:spPr bwMode="auto">
              <a:xfrm>
                <a:off x="4827" y="2216"/>
                <a:ext cx="615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硬 盘</a:t>
                </a:r>
              </a:p>
              <a:p>
                <a:pPr algn="just" eaLnBrk="1" hangingPunct="1"/>
                <a:endPara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1084" name="Text Box 12"/>
              <p:cNvSpPr txBox="1">
                <a:spLocks noChangeArrowheads="1"/>
              </p:cNvSpPr>
              <p:nvPr/>
            </p:nvSpPr>
            <p:spPr bwMode="auto">
              <a:xfrm>
                <a:off x="4827" y="2431"/>
                <a:ext cx="615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软 盘</a:t>
                </a:r>
              </a:p>
              <a:p>
                <a:pPr algn="just" eaLnBrk="1" hangingPunct="1"/>
                <a:endPara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1085" name="Text Box 13"/>
              <p:cNvSpPr txBox="1">
                <a:spLocks noChangeArrowheads="1"/>
              </p:cNvSpPr>
              <p:nvPr/>
            </p:nvSpPr>
            <p:spPr bwMode="auto">
              <a:xfrm>
                <a:off x="4836" y="2633"/>
                <a:ext cx="615" cy="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打印机</a:t>
                </a:r>
              </a:p>
              <a:p>
                <a:pPr algn="just" eaLnBrk="1" hangingPunct="1"/>
                <a:endPara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1086" name="Line 14"/>
              <p:cNvSpPr>
                <a:spLocks noChangeShapeType="1"/>
              </p:cNvSpPr>
              <p:nvPr/>
            </p:nvSpPr>
            <p:spPr bwMode="auto">
              <a:xfrm>
                <a:off x="4061" y="1747"/>
                <a:ext cx="74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087" name="Line 15"/>
              <p:cNvSpPr>
                <a:spLocks noChangeShapeType="1"/>
              </p:cNvSpPr>
              <p:nvPr/>
            </p:nvSpPr>
            <p:spPr bwMode="auto">
              <a:xfrm>
                <a:off x="4070" y="1956"/>
                <a:ext cx="74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088" name="Line 16"/>
              <p:cNvSpPr>
                <a:spLocks noChangeShapeType="1"/>
              </p:cNvSpPr>
              <p:nvPr/>
            </p:nvSpPr>
            <p:spPr bwMode="auto">
              <a:xfrm>
                <a:off x="4070" y="2164"/>
                <a:ext cx="74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089" name="Line 17"/>
              <p:cNvSpPr>
                <a:spLocks noChangeShapeType="1"/>
              </p:cNvSpPr>
              <p:nvPr/>
            </p:nvSpPr>
            <p:spPr bwMode="auto">
              <a:xfrm>
                <a:off x="4070" y="2359"/>
                <a:ext cx="74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090" name="Line 18"/>
              <p:cNvSpPr>
                <a:spLocks noChangeShapeType="1"/>
              </p:cNvSpPr>
              <p:nvPr/>
            </p:nvSpPr>
            <p:spPr bwMode="auto">
              <a:xfrm>
                <a:off x="4070" y="2574"/>
                <a:ext cx="74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091" name="Line 19"/>
              <p:cNvSpPr>
                <a:spLocks noChangeShapeType="1"/>
              </p:cNvSpPr>
              <p:nvPr/>
            </p:nvSpPr>
            <p:spPr bwMode="auto">
              <a:xfrm>
                <a:off x="4078" y="2776"/>
                <a:ext cx="74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092" name="Text Box 20"/>
              <p:cNvSpPr txBox="1">
                <a:spLocks noChangeArrowheads="1"/>
              </p:cNvSpPr>
              <p:nvPr/>
            </p:nvSpPr>
            <p:spPr bwMode="auto">
              <a:xfrm>
                <a:off x="725" y="2119"/>
                <a:ext cx="443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IOW</a:t>
                </a:r>
              </a:p>
            </p:txBody>
          </p:sp>
          <p:sp>
            <p:nvSpPr>
              <p:cNvPr id="131093" name="Text Box 21"/>
              <p:cNvSpPr txBox="1">
                <a:spLocks noChangeArrowheads="1"/>
              </p:cNvSpPr>
              <p:nvPr/>
            </p:nvSpPr>
            <p:spPr bwMode="auto">
              <a:xfrm>
                <a:off x="4875" y="1042"/>
                <a:ext cx="645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18.2Hz</a:t>
                </a:r>
              </a:p>
              <a:p>
                <a:pPr algn="just" eaLnBrk="1" hangingPunct="1"/>
                <a:endPara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1094" name="Rectangle 22"/>
              <p:cNvSpPr>
                <a:spLocks noChangeArrowheads="1"/>
              </p:cNvSpPr>
              <p:nvPr/>
            </p:nvSpPr>
            <p:spPr bwMode="auto">
              <a:xfrm>
                <a:off x="2889" y="847"/>
                <a:ext cx="1172" cy="3083"/>
              </a:xfrm>
              <a:prstGeom prst="rect">
                <a:avLst/>
              </a:prstGeom>
              <a:solidFill>
                <a:srgbClr val="FFFF99"/>
              </a:solidFill>
              <a:ln w="25400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rgbClr val="333399"/>
                  </a:buClr>
                  <a:buFont typeface="Monotype Sorts" pitchFamily="2" charset="2"/>
                  <a:buChar char="z"/>
                </a:pPr>
                <a:endParaRPr kumimoji="1" lang="zh-CN" altLang="en-US" sz="2800" b="1">
                  <a:solidFill>
                    <a:srgbClr val="000000"/>
                  </a:solidFill>
                  <a:ea typeface="幼圆" pitchFamily="49" charset="-122"/>
                </a:endParaRPr>
              </a:p>
            </p:txBody>
          </p:sp>
          <p:sp>
            <p:nvSpPr>
              <p:cNvPr id="131095" name="Text Box 23"/>
              <p:cNvSpPr txBox="1">
                <a:spLocks noChangeArrowheads="1"/>
              </p:cNvSpPr>
              <p:nvPr/>
            </p:nvSpPr>
            <p:spPr bwMode="auto">
              <a:xfrm>
                <a:off x="934" y="2386"/>
                <a:ext cx="253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A0</a:t>
                </a:r>
              </a:p>
            </p:txBody>
          </p:sp>
          <p:sp>
            <p:nvSpPr>
              <p:cNvPr id="131096" name="Line 24"/>
              <p:cNvSpPr>
                <a:spLocks noChangeShapeType="1"/>
              </p:cNvSpPr>
              <p:nvPr/>
            </p:nvSpPr>
            <p:spPr bwMode="auto">
              <a:xfrm>
                <a:off x="1941" y="2959"/>
                <a:ext cx="92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097" name="Text Box 25"/>
              <p:cNvSpPr txBox="1">
                <a:spLocks noChangeArrowheads="1"/>
              </p:cNvSpPr>
              <p:nvPr/>
            </p:nvSpPr>
            <p:spPr bwMode="auto">
              <a:xfrm>
                <a:off x="2914" y="2868"/>
                <a:ext cx="348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CS</a:t>
                </a:r>
              </a:p>
            </p:txBody>
          </p:sp>
          <p:sp>
            <p:nvSpPr>
              <p:cNvPr id="131098" name="Line 26"/>
              <p:cNvSpPr>
                <a:spLocks noChangeShapeType="1"/>
              </p:cNvSpPr>
              <p:nvPr/>
            </p:nvSpPr>
            <p:spPr bwMode="auto">
              <a:xfrm>
                <a:off x="2922" y="2867"/>
                <a:ext cx="2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099" name="Text Box 27"/>
              <p:cNvSpPr txBox="1">
                <a:spLocks noChangeArrowheads="1"/>
              </p:cNvSpPr>
              <p:nvPr/>
            </p:nvSpPr>
            <p:spPr bwMode="auto">
              <a:xfrm>
                <a:off x="3262" y="624"/>
                <a:ext cx="701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400" b="1">
                    <a:solidFill>
                      <a:srgbClr val="FF00FF"/>
                    </a:solidFill>
                    <a:latin typeface="Times New Roman" panose="02020603050405020304" pitchFamily="18" charset="0"/>
                  </a:rPr>
                  <a:t>8259A</a:t>
                </a:r>
                <a:endPara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1100" name="Text Box 28"/>
              <p:cNvSpPr txBox="1">
                <a:spLocks noChangeArrowheads="1"/>
              </p:cNvSpPr>
              <p:nvPr/>
            </p:nvSpPr>
            <p:spPr bwMode="auto">
              <a:xfrm>
                <a:off x="719" y="1008"/>
                <a:ext cx="652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总线</a:t>
                </a:r>
              </a:p>
              <a:p>
                <a:pPr algn="ctr" eaLnBrk="1" hangingPunct="1"/>
                <a:endPara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1101" name="Line 29"/>
              <p:cNvSpPr>
                <a:spLocks noChangeAspect="1" noChangeShapeType="1"/>
              </p:cNvSpPr>
              <p:nvPr/>
            </p:nvSpPr>
            <p:spPr bwMode="auto">
              <a:xfrm>
                <a:off x="1196" y="2483"/>
                <a:ext cx="170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102" name="Text Box 30"/>
              <p:cNvSpPr txBox="1">
                <a:spLocks noChangeArrowheads="1"/>
              </p:cNvSpPr>
              <p:nvPr/>
            </p:nvSpPr>
            <p:spPr bwMode="auto">
              <a:xfrm>
                <a:off x="2929" y="2373"/>
                <a:ext cx="27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A0</a:t>
                </a:r>
              </a:p>
            </p:txBody>
          </p:sp>
          <p:sp>
            <p:nvSpPr>
              <p:cNvPr id="131103" name="AutoShape 31"/>
              <p:cNvSpPr>
                <a:spLocks noChangeArrowheads="1"/>
              </p:cNvSpPr>
              <p:nvPr/>
            </p:nvSpPr>
            <p:spPr bwMode="auto">
              <a:xfrm>
                <a:off x="1194" y="1447"/>
                <a:ext cx="1685" cy="248"/>
              </a:xfrm>
              <a:prstGeom prst="leftRightArrow">
                <a:avLst>
                  <a:gd name="adj1" fmla="val 63417"/>
                  <a:gd name="adj2" fmla="val 54858"/>
                </a:avLst>
              </a:prstGeom>
              <a:solidFill>
                <a:srgbClr val="3399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rgbClr val="333399"/>
                  </a:buClr>
                  <a:buFont typeface="Monotype Sorts" pitchFamily="2" charset="2"/>
                  <a:buChar char="z"/>
                </a:pPr>
                <a:endParaRPr kumimoji="1" lang="zh-CN" altLang="en-US" sz="2800" b="1">
                  <a:solidFill>
                    <a:srgbClr val="000000"/>
                  </a:solidFill>
                  <a:ea typeface="幼圆" pitchFamily="49" charset="-122"/>
                </a:endParaRPr>
              </a:p>
            </p:txBody>
          </p:sp>
          <p:sp>
            <p:nvSpPr>
              <p:cNvPr id="131104" name="Text Box 32"/>
              <p:cNvSpPr txBox="1">
                <a:spLocks noChangeArrowheads="1"/>
              </p:cNvSpPr>
              <p:nvPr/>
            </p:nvSpPr>
            <p:spPr bwMode="auto">
              <a:xfrm>
                <a:off x="1611" y="1250"/>
                <a:ext cx="808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数 据 线</a:t>
                </a:r>
              </a:p>
            </p:txBody>
          </p:sp>
          <p:sp>
            <p:nvSpPr>
              <p:cNvPr id="131105" name="Text Box 33"/>
              <p:cNvSpPr txBox="1">
                <a:spLocks noChangeArrowheads="1"/>
              </p:cNvSpPr>
              <p:nvPr/>
            </p:nvSpPr>
            <p:spPr bwMode="auto">
              <a:xfrm>
                <a:off x="708" y="1917"/>
                <a:ext cx="443" cy="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IOR</a:t>
                </a:r>
              </a:p>
            </p:txBody>
          </p:sp>
          <p:sp>
            <p:nvSpPr>
              <p:cNvPr id="131106" name="Line 34"/>
              <p:cNvSpPr>
                <a:spLocks noChangeShapeType="1"/>
              </p:cNvSpPr>
              <p:nvPr/>
            </p:nvSpPr>
            <p:spPr bwMode="auto">
              <a:xfrm>
                <a:off x="864" y="1937"/>
                <a:ext cx="26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107" name="Line 35"/>
              <p:cNvSpPr>
                <a:spLocks noChangeShapeType="1"/>
              </p:cNvSpPr>
              <p:nvPr/>
            </p:nvSpPr>
            <p:spPr bwMode="auto">
              <a:xfrm>
                <a:off x="1201" y="2014"/>
                <a:ext cx="16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108" name="Line 36"/>
              <p:cNvSpPr>
                <a:spLocks noChangeShapeType="1"/>
              </p:cNvSpPr>
              <p:nvPr/>
            </p:nvSpPr>
            <p:spPr bwMode="auto">
              <a:xfrm>
                <a:off x="1194" y="2236"/>
                <a:ext cx="168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109" name="Text Box 37"/>
              <p:cNvSpPr txBox="1">
                <a:spLocks noChangeArrowheads="1"/>
              </p:cNvSpPr>
              <p:nvPr/>
            </p:nvSpPr>
            <p:spPr bwMode="auto">
              <a:xfrm>
                <a:off x="2914" y="1923"/>
                <a:ext cx="277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RD</a:t>
                </a:r>
              </a:p>
            </p:txBody>
          </p:sp>
          <p:sp>
            <p:nvSpPr>
              <p:cNvPr id="131110" name="Text Box 38"/>
              <p:cNvSpPr txBox="1">
                <a:spLocks noChangeArrowheads="1"/>
              </p:cNvSpPr>
              <p:nvPr/>
            </p:nvSpPr>
            <p:spPr bwMode="auto">
              <a:xfrm>
                <a:off x="2903" y="2151"/>
                <a:ext cx="35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WR</a:t>
                </a:r>
              </a:p>
            </p:txBody>
          </p:sp>
          <p:sp>
            <p:nvSpPr>
              <p:cNvPr id="131111" name="Line 39"/>
              <p:cNvSpPr>
                <a:spLocks noChangeShapeType="1"/>
              </p:cNvSpPr>
              <p:nvPr/>
            </p:nvSpPr>
            <p:spPr bwMode="auto">
              <a:xfrm>
                <a:off x="2922" y="2176"/>
                <a:ext cx="21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112" name="Line 40"/>
              <p:cNvSpPr>
                <a:spLocks noChangeShapeType="1"/>
              </p:cNvSpPr>
              <p:nvPr/>
            </p:nvSpPr>
            <p:spPr bwMode="auto">
              <a:xfrm>
                <a:off x="2931" y="1950"/>
                <a:ext cx="20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113" name="Line 41"/>
              <p:cNvSpPr>
                <a:spLocks noChangeShapeType="1"/>
              </p:cNvSpPr>
              <p:nvPr/>
            </p:nvSpPr>
            <p:spPr bwMode="auto">
              <a:xfrm>
                <a:off x="842" y="2123"/>
                <a:ext cx="31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114" name="Text Box 42"/>
              <p:cNvSpPr txBox="1">
                <a:spLocks noChangeArrowheads="1"/>
              </p:cNvSpPr>
              <p:nvPr/>
            </p:nvSpPr>
            <p:spPr bwMode="auto">
              <a:xfrm>
                <a:off x="1559" y="2688"/>
                <a:ext cx="392" cy="866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</a:pPr>
                <a:r>
                  <a:rPr kumimoji="1"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片</a:t>
                </a: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kumimoji="1"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选</a:t>
                </a: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kumimoji="1"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译</a:t>
                </a:r>
              </a:p>
              <a:p>
                <a:pPr algn="ctr" eaLnBrk="1" hangingPunct="1">
                  <a:lnSpc>
                    <a:spcPct val="90000"/>
                  </a:lnSpc>
                </a:pPr>
                <a:r>
                  <a:rPr kumimoji="1" lang="zh-CN" altLang="en-US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码</a:t>
                </a:r>
                <a:endPara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1115" name="Text Box 43"/>
              <p:cNvSpPr txBox="1">
                <a:spLocks noChangeArrowheads="1"/>
              </p:cNvSpPr>
              <p:nvPr/>
            </p:nvSpPr>
            <p:spPr bwMode="auto">
              <a:xfrm>
                <a:off x="3705" y="1169"/>
                <a:ext cx="356" cy="16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10000"/>
                  </a:lnSpc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IR0</a:t>
                </a:r>
              </a:p>
              <a:p>
                <a:pPr algn="just" eaLnBrk="1" hangingPunct="1">
                  <a:lnSpc>
                    <a:spcPct val="110000"/>
                  </a:lnSpc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IR1</a:t>
                </a:r>
              </a:p>
              <a:p>
                <a:pPr algn="just" eaLnBrk="1" hangingPunct="1">
                  <a:lnSpc>
                    <a:spcPct val="110000"/>
                  </a:lnSpc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IR2</a:t>
                </a:r>
              </a:p>
              <a:p>
                <a:pPr algn="just" eaLnBrk="1" hangingPunct="1">
                  <a:lnSpc>
                    <a:spcPct val="110000"/>
                  </a:lnSpc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IR3</a:t>
                </a:r>
              </a:p>
              <a:p>
                <a:pPr algn="just" eaLnBrk="1" hangingPunct="1">
                  <a:lnSpc>
                    <a:spcPct val="110000"/>
                  </a:lnSpc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IR4</a:t>
                </a:r>
              </a:p>
              <a:p>
                <a:pPr algn="just" eaLnBrk="1" hangingPunct="1">
                  <a:lnSpc>
                    <a:spcPct val="110000"/>
                  </a:lnSpc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IR5</a:t>
                </a:r>
              </a:p>
              <a:p>
                <a:pPr algn="just" eaLnBrk="1" hangingPunct="1">
                  <a:lnSpc>
                    <a:spcPct val="110000"/>
                  </a:lnSpc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IR6</a:t>
                </a:r>
              </a:p>
              <a:p>
                <a:pPr algn="just" eaLnBrk="1" hangingPunct="1">
                  <a:lnSpc>
                    <a:spcPct val="110000"/>
                  </a:lnSpc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IR7</a:t>
                </a:r>
              </a:p>
              <a:p>
                <a:pPr algn="just" eaLnBrk="1" hangingPunct="1"/>
                <a:endPara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1116" name="AutoShape 44"/>
              <p:cNvSpPr>
                <a:spLocks noChangeArrowheads="1"/>
              </p:cNvSpPr>
              <p:nvPr/>
            </p:nvSpPr>
            <p:spPr bwMode="auto">
              <a:xfrm>
                <a:off x="1194" y="3012"/>
                <a:ext cx="348" cy="254"/>
              </a:xfrm>
              <a:prstGeom prst="rightArrow">
                <a:avLst>
                  <a:gd name="adj1" fmla="val 50000"/>
                  <a:gd name="adj2" fmla="val 37677"/>
                </a:avLst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rgbClr val="333399"/>
                  </a:buClr>
                  <a:buFont typeface="Monotype Sorts" pitchFamily="2" charset="2"/>
                  <a:buChar char="z"/>
                </a:pPr>
                <a:endParaRPr kumimoji="1" lang="zh-CN" altLang="en-US" sz="2800" b="1">
                  <a:solidFill>
                    <a:srgbClr val="000000"/>
                  </a:solidFill>
                  <a:ea typeface="幼圆" pitchFamily="49" charset="-122"/>
                </a:endParaRPr>
              </a:p>
            </p:txBody>
          </p:sp>
          <p:sp>
            <p:nvSpPr>
              <p:cNvPr id="131117" name="Text Box 45"/>
              <p:cNvSpPr txBox="1">
                <a:spLocks noChangeArrowheads="1"/>
              </p:cNvSpPr>
              <p:nvPr/>
            </p:nvSpPr>
            <p:spPr bwMode="auto">
              <a:xfrm>
                <a:off x="925" y="2875"/>
                <a:ext cx="234" cy="5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A5</a:t>
                </a:r>
              </a:p>
              <a:p>
                <a:pPr algn="ctr"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~</a:t>
                </a:r>
              </a:p>
              <a:p>
                <a:pPr algn="ctr"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A9</a:t>
                </a:r>
              </a:p>
            </p:txBody>
          </p:sp>
          <p:sp>
            <p:nvSpPr>
              <p:cNvPr id="131118" name="Text Box 46"/>
              <p:cNvSpPr txBox="1">
                <a:spLocks noChangeArrowheads="1"/>
              </p:cNvSpPr>
              <p:nvPr/>
            </p:nvSpPr>
            <p:spPr bwMode="auto">
              <a:xfrm>
                <a:off x="2906" y="1366"/>
                <a:ext cx="252" cy="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D0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~</a:t>
                </a:r>
              </a:p>
              <a:p>
                <a:pPr algn="ctr" eaLnBrk="1" hangingPunct="1">
                  <a:lnSpc>
                    <a:spcPct val="70000"/>
                  </a:lnSpc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D7</a:t>
                </a:r>
              </a:p>
            </p:txBody>
          </p:sp>
          <p:sp>
            <p:nvSpPr>
              <p:cNvPr id="131119" name="Text Box 47"/>
              <p:cNvSpPr txBox="1">
                <a:spLocks noChangeArrowheads="1"/>
              </p:cNvSpPr>
              <p:nvPr/>
            </p:nvSpPr>
            <p:spPr bwMode="auto">
              <a:xfrm>
                <a:off x="881" y="1291"/>
                <a:ext cx="253" cy="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D0</a:t>
                </a:r>
              </a:p>
              <a:p>
                <a:pPr algn="ctr"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~</a:t>
                </a:r>
              </a:p>
              <a:p>
                <a:pPr algn="ctr"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D7</a:t>
                </a:r>
              </a:p>
            </p:txBody>
          </p:sp>
          <p:sp>
            <p:nvSpPr>
              <p:cNvPr id="131120" name="Text Box 48"/>
              <p:cNvSpPr txBox="1">
                <a:spLocks noChangeArrowheads="1"/>
              </p:cNvSpPr>
              <p:nvPr/>
            </p:nvSpPr>
            <p:spPr bwMode="auto">
              <a:xfrm>
                <a:off x="3714" y="880"/>
                <a:ext cx="35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Vcc</a:t>
                </a:r>
              </a:p>
              <a:p>
                <a:pPr algn="just" eaLnBrk="1" hangingPunct="1"/>
                <a:endPara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1121" name="Text Box 49"/>
              <p:cNvSpPr txBox="1">
                <a:spLocks noChangeArrowheads="1"/>
              </p:cNvSpPr>
              <p:nvPr/>
            </p:nvSpPr>
            <p:spPr bwMode="auto">
              <a:xfrm>
                <a:off x="3340" y="2959"/>
                <a:ext cx="686" cy="9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SP/EN</a:t>
                </a:r>
              </a:p>
              <a:p>
                <a:pPr algn="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CA0</a:t>
                </a:r>
              </a:p>
              <a:p>
                <a:pPr algn="r" eaLnBrk="1" hangingPunct="1">
                  <a:lnSpc>
                    <a:spcPct val="80000"/>
                  </a:lnSpc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CA1</a:t>
                </a:r>
              </a:p>
              <a:p>
                <a:pPr algn="r" eaLnBrk="1" hangingPunct="1">
                  <a:lnSpc>
                    <a:spcPct val="80000"/>
                  </a:lnSpc>
                  <a:spcAft>
                    <a:spcPct val="50000"/>
                  </a:spcAft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CA2</a:t>
                </a:r>
              </a:p>
              <a:p>
                <a:pPr algn="r"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GND</a:t>
                </a:r>
              </a:p>
            </p:txBody>
          </p:sp>
          <p:sp>
            <p:nvSpPr>
              <p:cNvPr id="131122" name="Line 50"/>
              <p:cNvSpPr>
                <a:spLocks noChangeShapeType="1"/>
              </p:cNvSpPr>
              <p:nvPr/>
            </p:nvSpPr>
            <p:spPr bwMode="auto">
              <a:xfrm>
                <a:off x="4070" y="990"/>
                <a:ext cx="45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123" name="Text Box 51"/>
              <p:cNvSpPr txBox="1">
                <a:spLocks noChangeArrowheads="1"/>
              </p:cNvSpPr>
              <p:nvPr/>
            </p:nvSpPr>
            <p:spPr bwMode="auto">
              <a:xfrm>
                <a:off x="4567" y="893"/>
                <a:ext cx="443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+ 5V</a:t>
                </a:r>
              </a:p>
              <a:p>
                <a:pPr algn="just" eaLnBrk="1" hangingPunct="1"/>
                <a:endPara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1124" name="Line 52"/>
              <p:cNvSpPr>
                <a:spLocks noChangeShapeType="1"/>
              </p:cNvSpPr>
              <p:nvPr/>
            </p:nvSpPr>
            <p:spPr bwMode="auto">
              <a:xfrm>
                <a:off x="4061" y="1310"/>
                <a:ext cx="74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125" name="Line 53"/>
              <p:cNvSpPr>
                <a:spLocks noChangeShapeType="1"/>
              </p:cNvSpPr>
              <p:nvPr/>
            </p:nvSpPr>
            <p:spPr bwMode="auto">
              <a:xfrm>
                <a:off x="4061" y="1551"/>
                <a:ext cx="743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1126" name="Group 54"/>
              <p:cNvGrpSpPr/>
              <p:nvPr/>
            </p:nvGrpSpPr>
            <p:grpSpPr bwMode="auto">
              <a:xfrm>
                <a:off x="4348" y="1111"/>
                <a:ext cx="408" cy="1643"/>
                <a:chOff x="18337" y="2979"/>
                <a:chExt cx="1932" cy="7414"/>
              </a:xfrm>
            </p:grpSpPr>
            <p:sp>
              <p:nvSpPr>
                <p:cNvPr id="131148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8379" y="5921"/>
                  <a:ext cx="1849" cy="7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3600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  <a:p>
                  <a:pPr algn="just" eaLnBrk="1" hangingPunct="1"/>
                  <a:endPara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1149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8379" y="6863"/>
                  <a:ext cx="1849" cy="7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3600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  <a:p>
                  <a:pPr algn="just" eaLnBrk="1" hangingPunct="1"/>
                  <a:endPara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1150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8379" y="7745"/>
                  <a:ext cx="1849" cy="7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3600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  <a:p>
                  <a:pPr algn="just" eaLnBrk="1" hangingPunct="1"/>
                  <a:endPara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1151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8379" y="8716"/>
                  <a:ext cx="1849" cy="7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3600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  <a:p>
                  <a:pPr algn="just" eaLnBrk="1" hangingPunct="1"/>
                  <a:endPara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1152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8420" y="9628"/>
                  <a:ext cx="1849" cy="7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3600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  <a:p>
                  <a:pPr algn="just" eaLnBrk="1" hangingPunct="1"/>
                  <a:endPara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1153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8420" y="2979"/>
                  <a:ext cx="1685" cy="7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3600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  <a:p>
                  <a:pPr algn="just" eaLnBrk="1" hangingPunct="1"/>
                  <a:endPara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1154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8461" y="4068"/>
                  <a:ext cx="1685" cy="7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3600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  <a:p>
                  <a:pPr algn="just" eaLnBrk="1" hangingPunct="1"/>
                  <a:endPara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1155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8337" y="4980"/>
                  <a:ext cx="1850" cy="7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3600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  <a:p>
                  <a:pPr algn="just" eaLnBrk="1" hangingPunct="1"/>
                  <a:endPara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1127" name="Text Box 63"/>
              <p:cNvSpPr txBox="1">
                <a:spLocks noChangeArrowheads="1"/>
              </p:cNvSpPr>
              <p:nvPr/>
            </p:nvSpPr>
            <p:spPr bwMode="auto">
              <a:xfrm>
                <a:off x="1995" y="2928"/>
                <a:ext cx="67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20~3FH</a:t>
                </a:r>
              </a:p>
              <a:p>
                <a:pPr algn="just" eaLnBrk="1" hangingPunct="1"/>
                <a:endPara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1128" name="Line 64"/>
              <p:cNvSpPr>
                <a:spLocks noChangeShapeType="1"/>
              </p:cNvSpPr>
              <p:nvPr/>
            </p:nvSpPr>
            <p:spPr bwMode="auto">
              <a:xfrm>
                <a:off x="4053" y="3837"/>
                <a:ext cx="39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129" name="Line 65"/>
              <p:cNvSpPr>
                <a:spLocks noChangeShapeType="1"/>
              </p:cNvSpPr>
              <p:nvPr/>
            </p:nvSpPr>
            <p:spPr bwMode="auto">
              <a:xfrm>
                <a:off x="4452" y="3851"/>
                <a:ext cx="0" cy="8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130" name="Line 66"/>
              <p:cNvSpPr>
                <a:spLocks noChangeShapeType="1"/>
              </p:cNvSpPr>
              <p:nvPr/>
            </p:nvSpPr>
            <p:spPr bwMode="auto">
              <a:xfrm>
                <a:off x="4348" y="3935"/>
                <a:ext cx="19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131" name="Line 67"/>
              <p:cNvSpPr>
                <a:spLocks noChangeShapeType="1"/>
              </p:cNvSpPr>
              <p:nvPr/>
            </p:nvSpPr>
            <p:spPr bwMode="auto">
              <a:xfrm>
                <a:off x="4383" y="3974"/>
                <a:ext cx="12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132" name="Line 68"/>
              <p:cNvSpPr>
                <a:spLocks noChangeShapeType="1"/>
              </p:cNvSpPr>
              <p:nvPr/>
            </p:nvSpPr>
            <p:spPr bwMode="auto">
              <a:xfrm>
                <a:off x="4409" y="4006"/>
                <a:ext cx="69" cy="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133" name="Line 69"/>
              <p:cNvSpPr>
                <a:spLocks noChangeShapeType="1"/>
              </p:cNvSpPr>
              <p:nvPr/>
            </p:nvSpPr>
            <p:spPr bwMode="auto">
              <a:xfrm>
                <a:off x="4061" y="3062"/>
                <a:ext cx="4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134" name="Line 70"/>
              <p:cNvSpPr>
                <a:spLocks noChangeShapeType="1"/>
              </p:cNvSpPr>
              <p:nvPr/>
            </p:nvSpPr>
            <p:spPr bwMode="auto">
              <a:xfrm>
                <a:off x="4061" y="3237"/>
                <a:ext cx="4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135" name="Line 71"/>
              <p:cNvSpPr>
                <a:spLocks noChangeShapeType="1"/>
              </p:cNvSpPr>
              <p:nvPr/>
            </p:nvSpPr>
            <p:spPr bwMode="auto">
              <a:xfrm>
                <a:off x="4061" y="3394"/>
                <a:ext cx="40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136" name="Line 72"/>
              <p:cNvSpPr>
                <a:spLocks noChangeShapeType="1"/>
              </p:cNvSpPr>
              <p:nvPr/>
            </p:nvSpPr>
            <p:spPr bwMode="auto">
              <a:xfrm>
                <a:off x="4053" y="3557"/>
                <a:ext cx="39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137" name="Text Box 73"/>
              <p:cNvSpPr txBox="1">
                <a:spLocks noChangeArrowheads="1"/>
              </p:cNvSpPr>
              <p:nvPr/>
            </p:nvSpPr>
            <p:spPr bwMode="auto">
              <a:xfrm>
                <a:off x="4617" y="2997"/>
                <a:ext cx="765" cy="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用于多片</a:t>
                </a:r>
              </a:p>
              <a:p>
                <a:pPr algn="ctr"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8259A</a:t>
                </a:r>
              </a:p>
              <a:p>
                <a:pPr algn="just" eaLnBrk="1" hangingPunct="1"/>
                <a:r>
                  <a:rPr kumimoji="1"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级连情况</a:t>
                </a:r>
                <a:endParaRPr kumimoji="1"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1138" name="AutoShape 74"/>
              <p:cNvSpPr/>
              <p:nvPr/>
            </p:nvSpPr>
            <p:spPr bwMode="auto">
              <a:xfrm>
                <a:off x="4487" y="3055"/>
                <a:ext cx="113" cy="502"/>
              </a:xfrm>
              <a:prstGeom prst="rightBrace">
                <a:avLst>
                  <a:gd name="adj1" fmla="val 37021"/>
                  <a:gd name="adj2" fmla="val 50000"/>
                </a:avLst>
              </a:prstGeom>
              <a:noFill/>
              <a:ln w="254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rgbClr val="333399"/>
                  </a:buClr>
                  <a:buFont typeface="Monotype Sorts" pitchFamily="2" charset="2"/>
                  <a:buChar char="z"/>
                </a:pPr>
                <a:endParaRPr kumimoji="1" lang="zh-CN" altLang="en-US" sz="2800" b="1">
                  <a:solidFill>
                    <a:srgbClr val="000000"/>
                  </a:solidFill>
                  <a:ea typeface="幼圆" pitchFamily="49" charset="-122"/>
                </a:endParaRPr>
              </a:p>
            </p:txBody>
          </p:sp>
          <p:sp>
            <p:nvSpPr>
              <p:cNvPr id="131139" name="Text Box 75"/>
              <p:cNvSpPr txBox="1">
                <a:spLocks noChangeArrowheads="1"/>
              </p:cNvSpPr>
              <p:nvPr/>
            </p:nvSpPr>
            <p:spPr bwMode="auto">
              <a:xfrm>
                <a:off x="2931" y="3498"/>
                <a:ext cx="487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INTA</a:t>
                </a:r>
              </a:p>
            </p:txBody>
          </p:sp>
          <p:sp>
            <p:nvSpPr>
              <p:cNvPr id="131140" name="Line 76"/>
              <p:cNvSpPr>
                <a:spLocks noChangeShapeType="1"/>
              </p:cNvSpPr>
              <p:nvPr/>
            </p:nvSpPr>
            <p:spPr bwMode="auto">
              <a:xfrm flipV="1">
                <a:off x="2934" y="3505"/>
                <a:ext cx="3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141" name="Text Box 77"/>
              <p:cNvSpPr txBox="1">
                <a:spLocks noChangeArrowheads="1"/>
              </p:cNvSpPr>
              <p:nvPr/>
            </p:nvSpPr>
            <p:spPr bwMode="auto">
              <a:xfrm>
                <a:off x="2941" y="3694"/>
                <a:ext cx="408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INT</a:t>
                </a:r>
              </a:p>
            </p:txBody>
          </p:sp>
          <p:sp>
            <p:nvSpPr>
              <p:cNvPr id="131142" name="Line 78"/>
              <p:cNvSpPr>
                <a:spLocks noChangeShapeType="1"/>
              </p:cNvSpPr>
              <p:nvPr/>
            </p:nvSpPr>
            <p:spPr bwMode="auto">
              <a:xfrm>
                <a:off x="1194" y="3616"/>
                <a:ext cx="169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143" name="Line 79"/>
              <p:cNvSpPr>
                <a:spLocks noChangeShapeType="1"/>
              </p:cNvSpPr>
              <p:nvPr/>
            </p:nvSpPr>
            <p:spPr bwMode="auto">
              <a:xfrm rot="10800000">
                <a:off x="1186" y="3811"/>
                <a:ext cx="168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144" name="Text Box 80"/>
              <p:cNvSpPr txBox="1">
                <a:spLocks noChangeArrowheads="1"/>
              </p:cNvSpPr>
              <p:nvPr/>
            </p:nvSpPr>
            <p:spPr bwMode="auto">
              <a:xfrm>
                <a:off x="716" y="3511"/>
                <a:ext cx="487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INTA</a:t>
                </a:r>
              </a:p>
            </p:txBody>
          </p:sp>
          <p:sp>
            <p:nvSpPr>
              <p:cNvPr id="131145" name="Line 81"/>
              <p:cNvSpPr>
                <a:spLocks noChangeShapeType="1"/>
              </p:cNvSpPr>
              <p:nvPr/>
            </p:nvSpPr>
            <p:spPr bwMode="auto">
              <a:xfrm>
                <a:off x="747" y="3527"/>
                <a:ext cx="378" cy="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1146" name="Text Box 82"/>
              <p:cNvSpPr txBox="1">
                <a:spLocks noChangeArrowheads="1"/>
              </p:cNvSpPr>
              <p:nvPr/>
            </p:nvSpPr>
            <p:spPr bwMode="auto">
              <a:xfrm>
                <a:off x="708" y="3707"/>
                <a:ext cx="660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INTR</a:t>
                </a:r>
              </a:p>
            </p:txBody>
          </p:sp>
          <p:sp>
            <p:nvSpPr>
              <p:cNvPr id="131147" name="Text Box 83"/>
              <p:cNvSpPr txBox="1">
                <a:spLocks noChangeArrowheads="1"/>
              </p:cNvSpPr>
              <p:nvPr/>
            </p:nvSpPr>
            <p:spPr bwMode="auto">
              <a:xfrm>
                <a:off x="4875" y="2016"/>
                <a:ext cx="624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串 口</a:t>
                </a: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</a:p>
              <a:p>
                <a:pPr algn="just" eaLnBrk="1" hangingPunct="1"/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</a:p>
            </p:txBody>
          </p:sp>
        </p:grpSp>
      </p:grpSp>
    </p:spTree>
  </p:cSld>
  <p:clrMapOvr>
    <a:masterClrMapping/>
  </p:clrMapOvr>
  <p:transition>
    <p:random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98" name="Group 2"/>
          <p:cNvGrpSpPr/>
          <p:nvPr/>
        </p:nvGrpSpPr>
        <p:grpSpPr bwMode="auto">
          <a:xfrm>
            <a:off x="200025" y="115888"/>
            <a:ext cx="8943975" cy="5715000"/>
            <a:chOff x="240" y="96"/>
            <a:chExt cx="5472" cy="3600"/>
          </a:xfrm>
        </p:grpSpPr>
        <p:grpSp>
          <p:nvGrpSpPr>
            <p:cNvPr id="132100" name="Group 4"/>
            <p:cNvGrpSpPr/>
            <p:nvPr/>
          </p:nvGrpSpPr>
          <p:grpSpPr bwMode="auto">
            <a:xfrm>
              <a:off x="3777" y="912"/>
              <a:ext cx="1935" cy="240"/>
              <a:chOff x="3216" y="816"/>
              <a:chExt cx="1935" cy="240"/>
            </a:xfrm>
          </p:grpSpPr>
          <p:sp>
            <p:nvSpPr>
              <p:cNvPr id="132103" name="Line 5"/>
              <p:cNvSpPr>
                <a:spLocks noChangeShapeType="1"/>
              </p:cNvSpPr>
              <p:nvPr/>
            </p:nvSpPr>
            <p:spPr bwMode="auto">
              <a:xfrm>
                <a:off x="3216" y="1053"/>
                <a:ext cx="276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2104" name="Group 6"/>
              <p:cNvGrpSpPr/>
              <p:nvPr/>
            </p:nvGrpSpPr>
            <p:grpSpPr bwMode="auto">
              <a:xfrm>
                <a:off x="3492" y="816"/>
                <a:ext cx="553" cy="237"/>
                <a:chOff x="9252" y="5357"/>
                <a:chExt cx="960" cy="740"/>
              </a:xfrm>
            </p:grpSpPr>
            <p:sp>
              <p:nvSpPr>
                <p:cNvPr id="132114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9252" y="5357"/>
                  <a:ext cx="0" cy="74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2115" name="Line 8"/>
                <p:cNvSpPr>
                  <a:spLocks noChangeShapeType="1"/>
                </p:cNvSpPr>
                <p:nvPr/>
              </p:nvSpPr>
              <p:spPr bwMode="auto">
                <a:xfrm>
                  <a:off x="9252" y="5357"/>
                  <a:ext cx="48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2116" name="Line 9"/>
                <p:cNvSpPr>
                  <a:spLocks noChangeShapeType="1"/>
                </p:cNvSpPr>
                <p:nvPr/>
              </p:nvSpPr>
              <p:spPr bwMode="auto">
                <a:xfrm>
                  <a:off x="9732" y="5357"/>
                  <a:ext cx="0" cy="74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2117" name="Line 10"/>
                <p:cNvSpPr>
                  <a:spLocks noChangeShapeType="1"/>
                </p:cNvSpPr>
                <p:nvPr/>
              </p:nvSpPr>
              <p:spPr bwMode="auto">
                <a:xfrm>
                  <a:off x="9732" y="6097"/>
                  <a:ext cx="48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32105" name="Group 11"/>
              <p:cNvGrpSpPr/>
              <p:nvPr/>
            </p:nvGrpSpPr>
            <p:grpSpPr bwMode="auto">
              <a:xfrm>
                <a:off x="4034" y="816"/>
                <a:ext cx="553" cy="237"/>
                <a:chOff x="9252" y="5357"/>
                <a:chExt cx="960" cy="740"/>
              </a:xfrm>
            </p:grpSpPr>
            <p:sp>
              <p:nvSpPr>
                <p:cNvPr id="13211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9252" y="5357"/>
                  <a:ext cx="0" cy="74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2111" name="Line 13"/>
                <p:cNvSpPr>
                  <a:spLocks noChangeShapeType="1"/>
                </p:cNvSpPr>
                <p:nvPr/>
              </p:nvSpPr>
              <p:spPr bwMode="auto">
                <a:xfrm>
                  <a:off x="9252" y="5357"/>
                  <a:ext cx="48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2112" name="Line 14"/>
                <p:cNvSpPr>
                  <a:spLocks noChangeShapeType="1"/>
                </p:cNvSpPr>
                <p:nvPr/>
              </p:nvSpPr>
              <p:spPr bwMode="auto">
                <a:xfrm>
                  <a:off x="9732" y="5357"/>
                  <a:ext cx="0" cy="74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2113" name="Line 15"/>
                <p:cNvSpPr>
                  <a:spLocks noChangeShapeType="1"/>
                </p:cNvSpPr>
                <p:nvPr/>
              </p:nvSpPr>
              <p:spPr bwMode="auto">
                <a:xfrm>
                  <a:off x="9732" y="6097"/>
                  <a:ext cx="480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32106" name="Line 16"/>
              <p:cNvSpPr>
                <a:spLocks noChangeShapeType="1"/>
              </p:cNvSpPr>
              <p:nvPr/>
            </p:nvSpPr>
            <p:spPr bwMode="auto">
              <a:xfrm flipH="1" flipV="1">
                <a:off x="4598" y="816"/>
                <a:ext cx="10" cy="24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107" name="Line 17"/>
              <p:cNvSpPr>
                <a:spLocks noChangeShapeType="1"/>
              </p:cNvSpPr>
              <p:nvPr/>
            </p:nvSpPr>
            <p:spPr bwMode="auto">
              <a:xfrm>
                <a:off x="4598" y="816"/>
                <a:ext cx="277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108" name="Line 18"/>
              <p:cNvSpPr>
                <a:spLocks noChangeShapeType="1"/>
              </p:cNvSpPr>
              <p:nvPr/>
            </p:nvSpPr>
            <p:spPr bwMode="auto">
              <a:xfrm>
                <a:off x="4875" y="816"/>
                <a:ext cx="0" cy="237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2109" name="Line 19"/>
              <p:cNvSpPr>
                <a:spLocks noChangeShapeType="1"/>
              </p:cNvSpPr>
              <p:nvPr/>
            </p:nvSpPr>
            <p:spPr bwMode="auto">
              <a:xfrm>
                <a:off x="4875" y="1053"/>
                <a:ext cx="276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2101" name="Rectangle 20"/>
            <p:cNvSpPr>
              <a:spLocks noChangeArrowheads="1"/>
            </p:cNvSpPr>
            <p:nvPr/>
          </p:nvSpPr>
          <p:spPr bwMode="auto">
            <a:xfrm>
              <a:off x="3766" y="1219"/>
              <a:ext cx="194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18.2Hz</a:t>
              </a:r>
              <a:r>
                <a:rPr kumimoji="1" lang="zh-CN" altLang="en-US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时钟信号</a:t>
              </a:r>
              <a:endParaRPr kumimoji="1" lang="zh-CN" altLang="en-US" sz="3600" b="1">
                <a:solidFill>
                  <a:srgbClr val="0000FF"/>
                </a:solidFill>
                <a:latin typeface="宋体" panose="02010600030101010101" pitchFamily="2" charset="-122"/>
              </a:endParaRPr>
            </a:p>
            <a:p>
              <a:pPr algn="just" eaLnBrk="1" hangingPunct="1"/>
              <a:r>
                <a:rPr kumimoji="1" lang="zh-CN" altLang="en-US" sz="1000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        </a:t>
              </a:r>
            </a:p>
            <a:p>
              <a:pPr algn="just" eaLnBrk="1" hangingPunct="1"/>
              <a:r>
                <a:rPr kumimoji="1" lang="zh-CN" altLang="en-US" sz="1000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</a:p>
            <a:p>
              <a:pPr algn="just" eaLnBrk="1" hangingPunct="1"/>
              <a:endParaRPr kumimoji="1" lang="zh-CN" altLang="en-US" sz="10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just" eaLnBrk="1" hangingPunct="1"/>
              <a:r>
                <a:rPr kumimoji="1" lang="zh-CN" altLang="en-US" sz="1000">
                  <a:solidFill>
                    <a:srgbClr val="0000FF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32102" name="Text Box 21"/>
            <p:cNvSpPr txBox="1">
              <a:spLocks noChangeArrowheads="1"/>
            </p:cNvSpPr>
            <p:nvPr/>
          </p:nvSpPr>
          <p:spPr bwMode="auto">
            <a:xfrm>
              <a:off x="240" y="96"/>
              <a:ext cx="37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</a:rPr>
                <a:t>②  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8259A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的</a:t>
              </a:r>
              <a:r>
                <a:rPr kumimoji="1"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8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个中断申请与外设的连接</a:t>
              </a:r>
            </a:p>
          </p:txBody>
        </p:sp>
      </p:grpSp>
      <p:sp>
        <p:nvSpPr>
          <p:cNvPr id="132099" name="Rectangle 3"/>
          <p:cNvSpPr>
            <a:spLocks noGrp="1" noChangeArrowheads="1"/>
          </p:cNvSpPr>
          <p:nvPr/>
        </p:nvSpPr>
        <p:spPr bwMode="auto">
          <a:xfrm>
            <a:off x="381000" y="990600"/>
            <a:ext cx="6477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400" b="1">
                <a:solidFill>
                  <a:srgbClr val="FF3300"/>
                </a:solidFill>
                <a:latin typeface="Arial" panose="020B0604020202020204" pitchFamily="34" charset="0"/>
              </a:rPr>
              <a:t>IR0  </a:t>
            </a:r>
            <a:r>
              <a:rPr lang="zh-CN" altLang="en-US" sz="2400" b="1">
                <a:solidFill>
                  <a:srgbClr val="FF3300"/>
                </a:solidFill>
                <a:latin typeface="Arial" panose="020B0604020202020204" pitchFamily="34" charset="0"/>
              </a:rPr>
              <a:t>接一个频率为</a:t>
            </a:r>
            <a:r>
              <a:rPr lang="en-US" altLang="zh-CN" sz="2400" b="1">
                <a:solidFill>
                  <a:srgbClr val="FF3300"/>
                </a:solidFill>
                <a:latin typeface="Arial" panose="020B0604020202020204" pitchFamily="34" charset="0"/>
              </a:rPr>
              <a:t>18.2Hz</a:t>
            </a:r>
            <a:r>
              <a:rPr lang="zh-CN" altLang="en-US" sz="2400" b="1">
                <a:solidFill>
                  <a:srgbClr val="FF3300"/>
                </a:solidFill>
                <a:latin typeface="Arial" panose="020B0604020202020204" pitchFamily="34" charset="0"/>
              </a:rPr>
              <a:t>的方波；</a:t>
            </a:r>
            <a:endParaRPr lang="zh-CN" altLang="en-US" sz="2400" b="1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</a:rPr>
              <a:t>     若</a:t>
            </a: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</a:rPr>
              <a:t>CPU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</a:rPr>
              <a:t>对该申请给予响应</a:t>
            </a: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</a:rPr>
              <a:t>,</a:t>
            </a:r>
          </a:p>
          <a:p>
            <a:pPr algn="just" ea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</a:rPr>
              <a:t>    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</a:rPr>
              <a:t>则每秒执行</a:t>
            </a: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</a:rPr>
              <a:t>18.2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</a:rPr>
              <a:t>次该申请对应的中断子程。</a:t>
            </a:r>
          </a:p>
          <a:p>
            <a:pPr algn="just" ea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>
                <a:solidFill>
                  <a:srgbClr val="FF3300"/>
                </a:solidFill>
                <a:latin typeface="Arial" panose="020B0604020202020204" pitchFamily="34" charset="0"/>
              </a:rPr>
              <a:t>IR1</a:t>
            </a:r>
            <a:r>
              <a:rPr lang="zh-CN" altLang="en-US" sz="2400" b="1">
                <a:solidFill>
                  <a:srgbClr val="FF3300"/>
                </a:solidFill>
                <a:latin typeface="Arial" panose="020B0604020202020204" pitchFamily="34" charset="0"/>
              </a:rPr>
              <a:t>接键盘接口发出的中断申请；</a:t>
            </a:r>
          </a:p>
          <a:p>
            <a:pPr algn="just" ea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</a:rPr>
              <a:t>       每按下一键，若</a:t>
            </a: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</a:rPr>
              <a:t>CPU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</a:rPr>
              <a:t>对该申请给予响应</a:t>
            </a: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</a:rPr>
              <a:t>,</a:t>
            </a:r>
          </a:p>
          <a:p>
            <a:pPr algn="just" ea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</a:rPr>
              <a:t>       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</a:rPr>
              <a:t>则执行一次该申请对应的中断子程。</a:t>
            </a:r>
          </a:p>
          <a:p>
            <a:pPr algn="just" ea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>
                <a:solidFill>
                  <a:srgbClr val="FF3300"/>
                </a:solidFill>
                <a:latin typeface="Arial" panose="020B0604020202020204" pitchFamily="34" charset="0"/>
              </a:rPr>
              <a:t>IR2~IR7</a:t>
            </a:r>
            <a:r>
              <a:rPr lang="zh-CN" altLang="en-US" sz="2400" b="1">
                <a:solidFill>
                  <a:srgbClr val="FF3300"/>
                </a:solidFill>
                <a:latin typeface="Arial" panose="020B0604020202020204" pitchFamily="34" charset="0"/>
              </a:rPr>
              <a:t>通过系统总线引出，</a:t>
            </a:r>
            <a:endParaRPr lang="zh-CN" altLang="en-US" sz="2400" b="1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30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</a:rPr>
              <a:t>       对应引脚信号为</a:t>
            </a:r>
            <a:r>
              <a:rPr lang="en-US" altLang="zh-CN" sz="2400" b="1">
                <a:solidFill>
                  <a:srgbClr val="333399"/>
                </a:solidFill>
                <a:latin typeface="Arial" panose="020B0604020202020204" pitchFamily="34" charset="0"/>
              </a:rPr>
              <a:t>IRQ2~IRQ7</a:t>
            </a:r>
            <a:r>
              <a:rPr lang="zh-CN" altLang="en-US" sz="2400" b="1">
                <a:solidFill>
                  <a:srgbClr val="333399"/>
                </a:solidFill>
                <a:latin typeface="Arial" panose="020B0604020202020204" pitchFamily="34" charset="0"/>
              </a:rPr>
              <a:t>。</a:t>
            </a:r>
          </a:p>
        </p:txBody>
      </p:sp>
    </p:spTree>
  </p:cSld>
  <p:clrMapOvr>
    <a:masterClrMapping/>
  </p:clrMapOvr>
  <p:transition>
    <p:random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22" name="Group 2"/>
          <p:cNvGrpSpPr/>
          <p:nvPr/>
        </p:nvGrpSpPr>
        <p:grpSpPr bwMode="auto">
          <a:xfrm>
            <a:off x="228600" y="381000"/>
            <a:ext cx="8763000" cy="5548313"/>
            <a:chOff x="144" y="432"/>
            <a:chExt cx="5520" cy="3495"/>
          </a:xfrm>
        </p:grpSpPr>
        <p:sp>
          <p:nvSpPr>
            <p:cNvPr id="133123" name="Rectangle 3"/>
            <p:cNvSpPr>
              <a:spLocks noChangeArrowheads="1"/>
            </p:cNvSpPr>
            <p:nvPr/>
          </p:nvSpPr>
          <p:spPr bwMode="auto">
            <a:xfrm>
              <a:off x="144" y="432"/>
              <a:ext cx="4368" cy="297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Font typeface="Monotype Sorts" pitchFamily="2" charset="2"/>
                <a:buChar char="z"/>
              </a:pPr>
              <a:endParaRPr kumimoji="1" lang="zh-CN" altLang="en-US" sz="2800" b="1">
                <a:solidFill>
                  <a:srgbClr val="000000"/>
                </a:solidFill>
                <a:ea typeface="幼圆" pitchFamily="49" charset="-122"/>
              </a:endParaRPr>
            </a:p>
          </p:txBody>
        </p:sp>
        <p:sp>
          <p:nvSpPr>
            <p:cNvPr id="133124" name="Text Box 4"/>
            <p:cNvSpPr txBox="1">
              <a:spLocks noChangeArrowheads="1"/>
            </p:cNvSpPr>
            <p:nvPr/>
          </p:nvSpPr>
          <p:spPr bwMode="auto">
            <a:xfrm>
              <a:off x="295" y="957"/>
              <a:ext cx="523" cy="235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8088</a:t>
              </a:r>
            </a:p>
            <a:p>
              <a:pPr algn="just" eaLnBrk="1" hangingPunct="1"/>
              <a:endParaRPr kumimoji="1" lang="en-US" altLang="zh-CN" sz="20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algn="just" eaLnBrk="1" hangingPunct="1"/>
              <a:endParaRPr kumimoji="1" lang="en-US" altLang="zh-CN" sz="20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algn="just" eaLnBrk="1" hangingPunct="1"/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just" eaLnBrk="1" hangingPunct="1"/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25" name="Line 5"/>
            <p:cNvSpPr>
              <a:spLocks noChangeShapeType="1"/>
            </p:cNvSpPr>
            <p:nvPr/>
          </p:nvSpPr>
          <p:spPr bwMode="auto">
            <a:xfrm rot="10800000" flipV="1">
              <a:off x="813" y="2592"/>
              <a:ext cx="723" cy="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3126" name="Text Box 6"/>
            <p:cNvSpPr txBox="1">
              <a:spLocks noChangeArrowheads="1"/>
            </p:cNvSpPr>
            <p:nvPr/>
          </p:nvSpPr>
          <p:spPr bwMode="auto">
            <a:xfrm>
              <a:off x="388" y="2517"/>
              <a:ext cx="469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INTR</a:t>
              </a:r>
            </a:p>
            <a:p>
              <a:pPr algn="ctr" eaLnBrk="1" hangingPunct="1"/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27" name="Text Box 7"/>
            <p:cNvSpPr txBox="1">
              <a:spLocks noChangeArrowheads="1"/>
            </p:cNvSpPr>
            <p:nvPr/>
          </p:nvSpPr>
          <p:spPr bwMode="auto">
            <a:xfrm>
              <a:off x="1824" y="528"/>
              <a:ext cx="810" cy="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800" b="1">
                  <a:solidFill>
                    <a:srgbClr val="0000FF"/>
                  </a:solidFill>
                  <a:latin typeface="宋体" panose="02010600030101010101" pitchFamily="2" charset="-122"/>
                </a:rPr>
                <a:t>主 板</a:t>
              </a:r>
              <a:endParaRPr kumimoji="1" lang="zh-CN" altLang="en-US" sz="2800" b="1">
                <a:solidFill>
                  <a:srgbClr val="BBE0E3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33128" name="AutoShape 8"/>
            <p:cNvSpPr>
              <a:spLocks noChangeArrowheads="1"/>
            </p:cNvSpPr>
            <p:nvPr/>
          </p:nvSpPr>
          <p:spPr bwMode="auto">
            <a:xfrm>
              <a:off x="816" y="1200"/>
              <a:ext cx="720" cy="305"/>
            </a:xfrm>
            <a:prstGeom prst="leftRightArrow">
              <a:avLst>
                <a:gd name="adj1" fmla="val 61389"/>
                <a:gd name="adj2" fmla="val 33311"/>
              </a:avLst>
            </a:prstGeom>
            <a:solidFill>
              <a:srgbClr val="00CCFF"/>
            </a:solidFill>
            <a:ln w="254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Font typeface="Monotype Sorts" pitchFamily="2" charset="2"/>
                <a:buChar char="z"/>
              </a:pPr>
              <a:endParaRPr kumimoji="1" lang="zh-CN" altLang="en-US" sz="2800" b="1">
                <a:solidFill>
                  <a:srgbClr val="000000"/>
                </a:solidFill>
                <a:ea typeface="幼圆" pitchFamily="49" charset="-122"/>
              </a:endParaRPr>
            </a:p>
          </p:txBody>
        </p:sp>
        <p:sp>
          <p:nvSpPr>
            <p:cNvPr id="133129" name="Text Box 9"/>
            <p:cNvSpPr txBox="1">
              <a:spLocks noChangeArrowheads="1"/>
            </p:cNvSpPr>
            <p:nvPr/>
          </p:nvSpPr>
          <p:spPr bwMode="auto">
            <a:xfrm>
              <a:off x="384" y="2121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IF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30" name="Text Box 10"/>
            <p:cNvSpPr txBox="1">
              <a:spLocks noChangeArrowheads="1"/>
            </p:cNvSpPr>
            <p:nvPr/>
          </p:nvSpPr>
          <p:spPr bwMode="auto">
            <a:xfrm>
              <a:off x="4848" y="1200"/>
              <a:ext cx="288" cy="672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键 </a:t>
              </a:r>
            </a:p>
            <a:p>
              <a:pPr algn="ctr" eaLnBrk="1" hangingPunct="1"/>
              <a:endPara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盘</a:t>
              </a:r>
            </a:p>
          </p:txBody>
        </p:sp>
        <p:sp>
          <p:nvSpPr>
            <p:cNvPr id="133131" name="Text Box 11"/>
            <p:cNvSpPr txBox="1">
              <a:spLocks noChangeArrowheads="1"/>
            </p:cNvSpPr>
            <p:nvPr/>
          </p:nvSpPr>
          <p:spPr bwMode="auto">
            <a:xfrm>
              <a:off x="3552" y="960"/>
              <a:ext cx="91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18.2Hz </a:t>
              </a: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方波</a:t>
              </a:r>
            </a:p>
          </p:txBody>
        </p:sp>
        <p:sp>
          <p:nvSpPr>
            <p:cNvPr id="133132" name="Text Box 12"/>
            <p:cNvSpPr txBox="1">
              <a:spLocks noChangeArrowheads="1"/>
            </p:cNvSpPr>
            <p:nvPr/>
          </p:nvSpPr>
          <p:spPr bwMode="auto">
            <a:xfrm>
              <a:off x="1536" y="960"/>
              <a:ext cx="1488" cy="2352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33" name="Text Box 13"/>
            <p:cNvSpPr txBox="1">
              <a:spLocks noChangeArrowheads="1"/>
            </p:cNvSpPr>
            <p:nvPr/>
          </p:nvSpPr>
          <p:spPr bwMode="auto">
            <a:xfrm>
              <a:off x="1907" y="3061"/>
              <a:ext cx="685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8259A</a:t>
              </a: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34" name="AutoShape 14"/>
            <p:cNvSpPr>
              <a:spLocks noChangeArrowheads="1"/>
            </p:cNvSpPr>
            <p:nvPr/>
          </p:nvSpPr>
          <p:spPr bwMode="auto">
            <a:xfrm>
              <a:off x="4272" y="1392"/>
              <a:ext cx="576" cy="288"/>
            </a:xfrm>
            <a:prstGeom prst="leftRightArrow">
              <a:avLst>
                <a:gd name="adj1" fmla="val 64583"/>
                <a:gd name="adj2" fmla="val 27435"/>
              </a:avLst>
            </a:prstGeom>
            <a:solidFill>
              <a:srgbClr val="00CCFF"/>
            </a:solidFill>
            <a:ln w="254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Font typeface="Monotype Sorts" pitchFamily="2" charset="2"/>
                <a:buChar char="z"/>
              </a:pPr>
              <a:endParaRPr kumimoji="1" lang="zh-CN" altLang="en-US" sz="2800" b="1">
                <a:solidFill>
                  <a:srgbClr val="000000"/>
                </a:solidFill>
                <a:ea typeface="幼圆" pitchFamily="49" charset="-122"/>
              </a:endParaRPr>
            </a:p>
          </p:txBody>
        </p:sp>
        <p:sp>
          <p:nvSpPr>
            <p:cNvPr id="133135" name="Text Box 15"/>
            <p:cNvSpPr txBox="1">
              <a:spLocks noChangeArrowheads="1"/>
            </p:cNvSpPr>
            <p:nvPr/>
          </p:nvSpPr>
          <p:spPr bwMode="auto">
            <a:xfrm>
              <a:off x="1563" y="2496"/>
              <a:ext cx="367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INT</a:t>
              </a:r>
              <a:endParaRPr kumimoji="1" lang="en-US" altLang="zh-CN" sz="20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algn="ctr" eaLnBrk="1" hangingPunct="1"/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36" name="Text Box 16"/>
            <p:cNvSpPr txBox="1">
              <a:spLocks noChangeArrowheads="1"/>
            </p:cNvSpPr>
            <p:nvPr/>
          </p:nvSpPr>
          <p:spPr bwMode="auto">
            <a:xfrm>
              <a:off x="1728" y="2793"/>
              <a:ext cx="1056" cy="24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中断屏蔽寄存器</a:t>
              </a:r>
            </a:p>
          </p:txBody>
        </p:sp>
        <p:sp>
          <p:nvSpPr>
            <p:cNvPr id="133137" name="Line 17"/>
            <p:cNvSpPr>
              <a:spLocks noChangeShapeType="1"/>
            </p:cNvSpPr>
            <p:nvPr/>
          </p:nvSpPr>
          <p:spPr bwMode="auto">
            <a:xfrm flipH="1" flipV="1">
              <a:off x="3024" y="1056"/>
              <a:ext cx="5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3138" name="Line 18"/>
            <p:cNvSpPr>
              <a:spLocks noChangeShapeType="1"/>
            </p:cNvSpPr>
            <p:nvPr/>
          </p:nvSpPr>
          <p:spPr bwMode="auto">
            <a:xfrm flipH="1">
              <a:off x="3024" y="1536"/>
              <a:ext cx="76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3139" name="Text Box 19"/>
            <p:cNvSpPr txBox="1">
              <a:spLocks noChangeArrowheads="1"/>
            </p:cNvSpPr>
            <p:nvPr/>
          </p:nvSpPr>
          <p:spPr bwMode="auto">
            <a:xfrm>
              <a:off x="3024" y="1296"/>
              <a:ext cx="838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50000"/>
                </a:spcAft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键盘</a:t>
              </a:r>
            </a:p>
            <a:p>
              <a:pPr algn="ctr" eaLnBrk="1" hangingPunct="1">
                <a:spcAft>
                  <a:spcPct val="50000"/>
                </a:spcAft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中断申请</a:t>
              </a:r>
            </a:p>
          </p:txBody>
        </p:sp>
        <p:sp>
          <p:nvSpPr>
            <p:cNvPr id="133140" name="Text Box 20"/>
            <p:cNvSpPr txBox="1">
              <a:spLocks noChangeArrowheads="1"/>
            </p:cNvSpPr>
            <p:nvPr/>
          </p:nvSpPr>
          <p:spPr bwMode="auto">
            <a:xfrm>
              <a:off x="2650" y="1461"/>
              <a:ext cx="371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IR1</a:t>
              </a:r>
              <a:endParaRPr kumimoji="1" lang="en-US" altLang="zh-CN" sz="24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algn="ctr" eaLnBrk="1" hangingPunct="1"/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41" name="Text Box 21"/>
            <p:cNvSpPr txBox="1">
              <a:spLocks noChangeArrowheads="1"/>
            </p:cNvSpPr>
            <p:nvPr/>
          </p:nvSpPr>
          <p:spPr bwMode="auto">
            <a:xfrm>
              <a:off x="2640" y="1968"/>
              <a:ext cx="336" cy="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IR2</a:t>
              </a:r>
            </a:p>
            <a:p>
              <a:pPr algn="ctr" eaLnBrk="1" hangingPunct="1"/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~</a:t>
              </a:r>
            </a:p>
            <a:p>
              <a:pPr algn="ctr" eaLnBrk="1" hangingPunct="1"/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IR7</a:t>
              </a: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42" name="Text Box 22"/>
            <p:cNvSpPr txBox="1">
              <a:spLocks noChangeArrowheads="1"/>
            </p:cNvSpPr>
            <p:nvPr/>
          </p:nvSpPr>
          <p:spPr bwMode="auto">
            <a:xfrm>
              <a:off x="2640" y="960"/>
              <a:ext cx="371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IR0</a:t>
              </a:r>
              <a:endParaRPr kumimoji="1" lang="en-US" altLang="zh-CN" sz="20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  <a:p>
              <a:pPr algn="ctr" eaLnBrk="1" hangingPunct="1"/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43" name="AutoShape 23"/>
            <p:cNvSpPr>
              <a:spLocks noChangeArrowheads="1"/>
            </p:cNvSpPr>
            <p:nvPr/>
          </p:nvSpPr>
          <p:spPr bwMode="auto">
            <a:xfrm>
              <a:off x="3024" y="2256"/>
              <a:ext cx="768" cy="305"/>
            </a:xfrm>
            <a:prstGeom prst="leftRightArrow">
              <a:avLst>
                <a:gd name="adj1" fmla="val 61389"/>
                <a:gd name="adj2" fmla="val 35532"/>
              </a:avLst>
            </a:prstGeom>
            <a:solidFill>
              <a:srgbClr val="00CCFF"/>
            </a:solidFill>
            <a:ln w="254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Font typeface="Monotype Sorts" pitchFamily="2" charset="2"/>
                <a:buChar char="z"/>
              </a:pPr>
              <a:endParaRPr kumimoji="1" lang="zh-CN" altLang="en-US" sz="2800" b="1">
                <a:solidFill>
                  <a:srgbClr val="000000"/>
                </a:solidFill>
                <a:ea typeface="幼圆" pitchFamily="49" charset="-122"/>
              </a:endParaRPr>
            </a:p>
          </p:txBody>
        </p:sp>
        <p:sp>
          <p:nvSpPr>
            <p:cNvPr id="133144" name="Line 24"/>
            <p:cNvSpPr>
              <a:spLocks noChangeShapeType="1"/>
            </p:cNvSpPr>
            <p:nvPr/>
          </p:nvSpPr>
          <p:spPr bwMode="auto">
            <a:xfrm flipH="1">
              <a:off x="4272" y="2352"/>
              <a:ext cx="43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3145" name="Text Box 25"/>
            <p:cNvSpPr txBox="1">
              <a:spLocks noChangeArrowheads="1"/>
            </p:cNvSpPr>
            <p:nvPr/>
          </p:nvSpPr>
          <p:spPr bwMode="auto">
            <a:xfrm>
              <a:off x="1632" y="1494"/>
              <a:ext cx="480" cy="9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20000"/>
                </a:spcAft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当前</a:t>
              </a:r>
            </a:p>
            <a:p>
              <a:pPr algn="ctr" eaLnBrk="1" hangingPunct="1">
                <a:spcAft>
                  <a:spcPct val="20000"/>
                </a:spcAft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中断</a:t>
              </a:r>
            </a:p>
            <a:p>
              <a:pPr algn="ctr" eaLnBrk="1" hangingPunct="1">
                <a:spcAft>
                  <a:spcPct val="20000"/>
                </a:spcAft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服务</a:t>
              </a:r>
            </a:p>
            <a:p>
              <a:pPr algn="ctr" eaLnBrk="1" hangingPunct="1">
                <a:spcAft>
                  <a:spcPct val="20000"/>
                </a:spcAft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寄存器</a:t>
              </a:r>
            </a:p>
          </p:txBody>
        </p:sp>
        <p:sp>
          <p:nvSpPr>
            <p:cNvPr id="133146" name="Text Box 26"/>
            <p:cNvSpPr txBox="1">
              <a:spLocks noChangeArrowheads="1"/>
            </p:cNvSpPr>
            <p:nvPr/>
          </p:nvSpPr>
          <p:spPr bwMode="auto">
            <a:xfrm>
              <a:off x="3792" y="1248"/>
              <a:ext cx="468" cy="565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72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键盘</a:t>
              </a:r>
            </a:p>
            <a:p>
              <a:pPr algn="ctr" eaLnBrk="1" hangingPunct="1"/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接口</a:t>
              </a:r>
              <a:endPara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47" name="Text Box 27"/>
            <p:cNvSpPr txBox="1">
              <a:spLocks noChangeArrowheads="1"/>
            </p:cNvSpPr>
            <p:nvPr/>
          </p:nvSpPr>
          <p:spPr bwMode="auto">
            <a:xfrm>
              <a:off x="3792" y="2016"/>
              <a:ext cx="480" cy="1296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48" name="Text Box 28"/>
            <p:cNvSpPr txBox="1">
              <a:spLocks noChangeArrowheads="1"/>
            </p:cNvSpPr>
            <p:nvPr/>
          </p:nvSpPr>
          <p:spPr bwMode="auto">
            <a:xfrm>
              <a:off x="3792" y="2016"/>
              <a:ext cx="528" cy="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IRQ2</a:t>
              </a:r>
            </a:p>
            <a:p>
              <a:pPr algn="ctr" eaLnBrk="1" hangingPunct="1"/>
              <a:r>
                <a:rPr kumimoji="1"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~</a:t>
              </a:r>
            </a:p>
            <a:p>
              <a:pPr algn="ctr" eaLnBrk="1" hangingPunct="1"/>
              <a:r>
                <a:rPr kumimoji="1"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IRQ7</a:t>
              </a: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49" name="Rectangle 29"/>
            <p:cNvSpPr>
              <a:spLocks noChangeArrowheads="1"/>
            </p:cNvSpPr>
            <p:nvPr/>
          </p:nvSpPr>
          <p:spPr bwMode="auto">
            <a:xfrm>
              <a:off x="3888" y="2671"/>
              <a:ext cx="33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PC</a:t>
              </a:r>
              <a:endParaRPr kumimoji="1" lang="en-US" altLang="zh-CN" sz="20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/>
              <a:r>
                <a:rPr kumimoji="1" lang="zh-CN" altLang="en-US" sz="20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总</a:t>
              </a:r>
            </a:p>
            <a:p>
              <a:pPr eaLnBrk="1" hangingPunct="1"/>
              <a:r>
                <a:rPr kumimoji="1" lang="zh-CN" altLang="en-US" sz="20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线</a:t>
              </a:r>
              <a:endPara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50" name="Text Box 30"/>
            <p:cNvSpPr txBox="1">
              <a:spLocks noChangeArrowheads="1"/>
            </p:cNvSpPr>
            <p:nvPr/>
          </p:nvSpPr>
          <p:spPr bwMode="auto">
            <a:xfrm>
              <a:off x="4704" y="1968"/>
              <a:ext cx="288" cy="864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外设接口</a:t>
              </a:r>
              <a:endPara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51" name="Text Box 31"/>
            <p:cNvSpPr txBox="1">
              <a:spLocks noChangeArrowheads="1"/>
            </p:cNvSpPr>
            <p:nvPr/>
          </p:nvSpPr>
          <p:spPr bwMode="auto">
            <a:xfrm>
              <a:off x="5376" y="2064"/>
              <a:ext cx="288" cy="672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外</a:t>
              </a:r>
            </a:p>
            <a:p>
              <a:pPr algn="ctr" eaLnBrk="1" hangingPunct="1"/>
              <a:endPara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设</a:t>
              </a:r>
            </a:p>
          </p:txBody>
        </p:sp>
        <p:sp>
          <p:nvSpPr>
            <p:cNvPr id="133152" name="AutoShape 32"/>
            <p:cNvSpPr>
              <a:spLocks noChangeArrowheads="1"/>
            </p:cNvSpPr>
            <p:nvPr/>
          </p:nvSpPr>
          <p:spPr bwMode="auto">
            <a:xfrm>
              <a:off x="4992" y="2256"/>
              <a:ext cx="384" cy="288"/>
            </a:xfrm>
            <a:prstGeom prst="leftRightArrow">
              <a:avLst>
                <a:gd name="adj1" fmla="val 78472"/>
                <a:gd name="adj2" fmla="val 23611"/>
              </a:avLst>
            </a:prstGeom>
            <a:solidFill>
              <a:srgbClr val="00CCFF"/>
            </a:solidFill>
            <a:ln w="254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Font typeface="Monotype Sorts" pitchFamily="2" charset="2"/>
                <a:buChar char="z"/>
              </a:pPr>
              <a:endParaRPr kumimoji="1" lang="zh-CN" altLang="en-US" sz="2800" b="1">
                <a:solidFill>
                  <a:srgbClr val="000000"/>
                </a:solidFill>
                <a:ea typeface="幼圆" pitchFamily="49" charset="-122"/>
              </a:endParaRPr>
            </a:p>
          </p:txBody>
        </p:sp>
        <p:sp>
          <p:nvSpPr>
            <p:cNvPr id="133153" name="Text Box 33"/>
            <p:cNvSpPr txBox="1">
              <a:spLocks noChangeArrowheads="1"/>
            </p:cNvSpPr>
            <p:nvPr/>
          </p:nvSpPr>
          <p:spPr bwMode="auto">
            <a:xfrm>
              <a:off x="2208" y="959"/>
              <a:ext cx="432" cy="1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80000"/>
                </a:spcAft>
              </a:pPr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08h</a:t>
              </a:r>
            </a:p>
            <a:p>
              <a:pPr algn="ctr" eaLnBrk="1" hangingPunct="1">
                <a:spcBef>
                  <a:spcPct val="50000"/>
                </a:spcBef>
                <a:spcAft>
                  <a:spcPct val="130000"/>
                </a:spcAft>
              </a:pPr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09h</a:t>
              </a:r>
            </a:p>
            <a:p>
              <a:pPr algn="ctr" eaLnBrk="1" hangingPunct="1">
                <a:spcAft>
                  <a:spcPct val="10000"/>
                </a:spcAft>
              </a:pPr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0Ah</a:t>
              </a:r>
            </a:p>
            <a:p>
              <a:pPr algn="ctr" eaLnBrk="1" hangingPunct="1">
                <a:spcAft>
                  <a:spcPct val="10000"/>
                </a:spcAft>
              </a:pPr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~</a:t>
              </a:r>
            </a:p>
            <a:p>
              <a:pPr algn="ctr" eaLnBrk="1" hangingPunct="1">
                <a:spcAft>
                  <a:spcPct val="100000"/>
                </a:spcAft>
              </a:pPr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0Fh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54" name="Text Box 34"/>
            <p:cNvSpPr txBox="1">
              <a:spLocks noChangeArrowheads="1"/>
            </p:cNvSpPr>
            <p:nvPr/>
          </p:nvSpPr>
          <p:spPr bwMode="auto">
            <a:xfrm>
              <a:off x="576" y="3600"/>
              <a:ext cx="45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IBM PC/XT</a:t>
              </a:r>
              <a:r>
                <a:rPr kumimoji="1"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微机可屏蔽中断响应过程示意图</a:t>
              </a:r>
              <a:endPara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46" name="Group 2"/>
          <p:cNvGrpSpPr/>
          <p:nvPr/>
        </p:nvGrpSpPr>
        <p:grpSpPr bwMode="auto">
          <a:xfrm>
            <a:off x="762000" y="228600"/>
            <a:ext cx="8153400" cy="5486400"/>
            <a:chOff x="480" y="144"/>
            <a:chExt cx="5136" cy="3456"/>
          </a:xfrm>
        </p:grpSpPr>
        <p:sp>
          <p:nvSpPr>
            <p:cNvPr id="134147" name="Rectangle 3"/>
            <p:cNvSpPr>
              <a:spLocks noChangeArrowheads="1"/>
            </p:cNvSpPr>
            <p:nvPr/>
          </p:nvSpPr>
          <p:spPr bwMode="auto">
            <a:xfrm>
              <a:off x="2487" y="144"/>
              <a:ext cx="1929" cy="340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Font typeface="Monotype Sorts" pitchFamily="2" charset="2"/>
                <a:buChar char="z"/>
              </a:pPr>
              <a:endParaRPr kumimoji="1" lang="zh-CN" altLang="en-US" sz="2800" b="1">
                <a:solidFill>
                  <a:srgbClr val="000000"/>
                </a:solidFill>
                <a:ea typeface="幼圆" pitchFamily="49" charset="-122"/>
              </a:endParaRPr>
            </a:p>
          </p:txBody>
        </p:sp>
        <p:sp>
          <p:nvSpPr>
            <p:cNvPr id="134148" name="Rectangle 4"/>
            <p:cNvSpPr>
              <a:spLocks noChangeArrowheads="1"/>
            </p:cNvSpPr>
            <p:nvPr/>
          </p:nvSpPr>
          <p:spPr bwMode="auto">
            <a:xfrm>
              <a:off x="480" y="811"/>
              <a:ext cx="495" cy="2670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Font typeface="Monotype Sorts" pitchFamily="2" charset="2"/>
                <a:buChar char="z"/>
              </a:pPr>
              <a:endParaRPr kumimoji="1" lang="zh-CN" altLang="en-US" sz="2800" b="1">
                <a:solidFill>
                  <a:srgbClr val="000000"/>
                </a:solidFill>
                <a:ea typeface="幼圆" pitchFamily="49" charset="-122"/>
              </a:endParaRPr>
            </a:p>
          </p:txBody>
        </p:sp>
        <p:sp>
          <p:nvSpPr>
            <p:cNvPr id="134149" name="Text Box 5"/>
            <p:cNvSpPr txBox="1">
              <a:spLocks noChangeArrowheads="1"/>
            </p:cNvSpPr>
            <p:nvPr/>
          </p:nvSpPr>
          <p:spPr bwMode="auto">
            <a:xfrm>
              <a:off x="506" y="1639"/>
              <a:ext cx="443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IOW</a:t>
              </a:r>
            </a:p>
          </p:txBody>
        </p:sp>
        <p:sp>
          <p:nvSpPr>
            <p:cNvPr id="134150" name="Rectangle 6"/>
            <p:cNvSpPr>
              <a:spLocks noChangeArrowheads="1"/>
            </p:cNvSpPr>
            <p:nvPr/>
          </p:nvSpPr>
          <p:spPr bwMode="auto">
            <a:xfrm>
              <a:off x="2670" y="367"/>
              <a:ext cx="1506" cy="3233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Font typeface="Monotype Sorts" pitchFamily="2" charset="2"/>
                <a:buChar char="z"/>
              </a:pPr>
              <a:endParaRPr kumimoji="1" lang="zh-CN" altLang="en-US" sz="2800" b="1">
                <a:solidFill>
                  <a:srgbClr val="000000"/>
                </a:solidFill>
                <a:ea typeface="幼圆" pitchFamily="49" charset="-122"/>
              </a:endParaRPr>
            </a:p>
          </p:txBody>
        </p:sp>
        <p:sp>
          <p:nvSpPr>
            <p:cNvPr id="134151" name="Text Box 7"/>
            <p:cNvSpPr txBox="1">
              <a:spLocks noChangeArrowheads="1"/>
            </p:cNvSpPr>
            <p:nvPr/>
          </p:nvSpPr>
          <p:spPr bwMode="auto">
            <a:xfrm>
              <a:off x="715" y="1906"/>
              <a:ext cx="25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A0</a:t>
              </a:r>
            </a:p>
          </p:txBody>
        </p:sp>
        <p:sp>
          <p:nvSpPr>
            <p:cNvPr id="134152" name="Line 8"/>
            <p:cNvSpPr>
              <a:spLocks noChangeShapeType="1"/>
            </p:cNvSpPr>
            <p:nvPr/>
          </p:nvSpPr>
          <p:spPr bwMode="auto">
            <a:xfrm>
              <a:off x="1722" y="2479"/>
              <a:ext cx="9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153" name="Text Box 9"/>
            <p:cNvSpPr txBox="1">
              <a:spLocks noChangeArrowheads="1"/>
            </p:cNvSpPr>
            <p:nvPr/>
          </p:nvSpPr>
          <p:spPr bwMode="auto">
            <a:xfrm>
              <a:off x="2695" y="2388"/>
              <a:ext cx="34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CS</a:t>
              </a:r>
            </a:p>
          </p:txBody>
        </p:sp>
        <p:sp>
          <p:nvSpPr>
            <p:cNvPr id="134154" name="Line 10"/>
            <p:cNvSpPr>
              <a:spLocks noChangeShapeType="1"/>
            </p:cNvSpPr>
            <p:nvPr/>
          </p:nvSpPr>
          <p:spPr bwMode="auto">
            <a:xfrm>
              <a:off x="2703" y="2387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155" name="Text Box 11"/>
            <p:cNvSpPr txBox="1">
              <a:spLocks noChangeArrowheads="1"/>
            </p:cNvSpPr>
            <p:nvPr/>
          </p:nvSpPr>
          <p:spPr bwMode="auto">
            <a:xfrm>
              <a:off x="3043" y="144"/>
              <a:ext cx="701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8259A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4156" name="Text Box 12"/>
            <p:cNvSpPr txBox="1">
              <a:spLocks noChangeArrowheads="1"/>
            </p:cNvSpPr>
            <p:nvPr/>
          </p:nvSpPr>
          <p:spPr bwMode="auto">
            <a:xfrm>
              <a:off x="500" y="528"/>
              <a:ext cx="65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总线</a:t>
              </a:r>
            </a:p>
            <a:p>
              <a:pPr algn="ctr" eaLnBrk="1" hangingPunct="1"/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4157" name="Line 13"/>
            <p:cNvSpPr>
              <a:spLocks noChangeAspect="1" noChangeShapeType="1"/>
            </p:cNvSpPr>
            <p:nvPr/>
          </p:nvSpPr>
          <p:spPr bwMode="auto">
            <a:xfrm>
              <a:off x="977" y="2003"/>
              <a:ext cx="170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158" name="Text Box 14"/>
            <p:cNvSpPr txBox="1">
              <a:spLocks noChangeArrowheads="1"/>
            </p:cNvSpPr>
            <p:nvPr/>
          </p:nvSpPr>
          <p:spPr bwMode="auto">
            <a:xfrm>
              <a:off x="2710" y="1893"/>
              <a:ext cx="27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A0</a:t>
              </a:r>
            </a:p>
          </p:txBody>
        </p:sp>
        <p:sp>
          <p:nvSpPr>
            <p:cNvPr id="134159" name="AutoShape 15"/>
            <p:cNvSpPr>
              <a:spLocks noChangeArrowheads="1"/>
            </p:cNvSpPr>
            <p:nvPr/>
          </p:nvSpPr>
          <p:spPr bwMode="auto">
            <a:xfrm>
              <a:off x="975" y="967"/>
              <a:ext cx="1685" cy="248"/>
            </a:xfrm>
            <a:prstGeom prst="leftRightArrow">
              <a:avLst>
                <a:gd name="adj1" fmla="val 63417"/>
                <a:gd name="adj2" fmla="val 54858"/>
              </a:avLst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Font typeface="Monotype Sorts" pitchFamily="2" charset="2"/>
                <a:buChar char="z"/>
              </a:pPr>
              <a:endParaRPr kumimoji="1" lang="zh-CN" altLang="en-US" sz="2800" b="1">
                <a:solidFill>
                  <a:srgbClr val="000000"/>
                </a:solidFill>
                <a:ea typeface="幼圆" pitchFamily="49" charset="-122"/>
              </a:endParaRPr>
            </a:p>
          </p:txBody>
        </p:sp>
        <p:sp>
          <p:nvSpPr>
            <p:cNvPr id="134160" name="Text Box 16"/>
            <p:cNvSpPr txBox="1">
              <a:spLocks noChangeArrowheads="1"/>
            </p:cNvSpPr>
            <p:nvPr/>
          </p:nvSpPr>
          <p:spPr bwMode="auto">
            <a:xfrm>
              <a:off x="1392" y="770"/>
              <a:ext cx="808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数 据 线</a:t>
              </a:r>
            </a:p>
          </p:txBody>
        </p:sp>
        <p:sp>
          <p:nvSpPr>
            <p:cNvPr id="134161" name="Text Box 17"/>
            <p:cNvSpPr txBox="1">
              <a:spLocks noChangeArrowheads="1"/>
            </p:cNvSpPr>
            <p:nvPr/>
          </p:nvSpPr>
          <p:spPr bwMode="auto">
            <a:xfrm>
              <a:off x="489" y="1437"/>
              <a:ext cx="443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IOR</a:t>
              </a:r>
            </a:p>
          </p:txBody>
        </p:sp>
        <p:sp>
          <p:nvSpPr>
            <p:cNvPr id="134162" name="Line 18"/>
            <p:cNvSpPr>
              <a:spLocks noChangeShapeType="1"/>
            </p:cNvSpPr>
            <p:nvPr/>
          </p:nvSpPr>
          <p:spPr bwMode="auto">
            <a:xfrm>
              <a:off x="645" y="1457"/>
              <a:ext cx="26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163" name="Line 19"/>
            <p:cNvSpPr>
              <a:spLocks noChangeShapeType="1"/>
            </p:cNvSpPr>
            <p:nvPr/>
          </p:nvSpPr>
          <p:spPr bwMode="auto">
            <a:xfrm>
              <a:off x="982" y="1534"/>
              <a:ext cx="16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164" name="Line 20"/>
            <p:cNvSpPr>
              <a:spLocks noChangeShapeType="1"/>
            </p:cNvSpPr>
            <p:nvPr/>
          </p:nvSpPr>
          <p:spPr bwMode="auto">
            <a:xfrm>
              <a:off x="975" y="1756"/>
              <a:ext cx="16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165" name="Text Box 21"/>
            <p:cNvSpPr txBox="1">
              <a:spLocks noChangeArrowheads="1"/>
            </p:cNvSpPr>
            <p:nvPr/>
          </p:nvSpPr>
          <p:spPr bwMode="auto">
            <a:xfrm>
              <a:off x="2695" y="1443"/>
              <a:ext cx="27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RD</a:t>
              </a:r>
            </a:p>
          </p:txBody>
        </p:sp>
        <p:sp>
          <p:nvSpPr>
            <p:cNvPr id="134166" name="Text Box 22"/>
            <p:cNvSpPr txBox="1">
              <a:spLocks noChangeArrowheads="1"/>
            </p:cNvSpPr>
            <p:nvPr/>
          </p:nvSpPr>
          <p:spPr bwMode="auto">
            <a:xfrm>
              <a:off x="2684" y="1671"/>
              <a:ext cx="35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WR</a:t>
              </a:r>
            </a:p>
          </p:txBody>
        </p:sp>
        <p:sp>
          <p:nvSpPr>
            <p:cNvPr id="134167" name="Line 23"/>
            <p:cNvSpPr>
              <a:spLocks noChangeShapeType="1"/>
            </p:cNvSpPr>
            <p:nvPr/>
          </p:nvSpPr>
          <p:spPr bwMode="auto">
            <a:xfrm>
              <a:off x="2703" y="1696"/>
              <a:ext cx="2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168" name="Line 24"/>
            <p:cNvSpPr>
              <a:spLocks noChangeShapeType="1"/>
            </p:cNvSpPr>
            <p:nvPr/>
          </p:nvSpPr>
          <p:spPr bwMode="auto">
            <a:xfrm>
              <a:off x="2712" y="1470"/>
              <a:ext cx="2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169" name="Line 25"/>
            <p:cNvSpPr>
              <a:spLocks noChangeShapeType="1"/>
            </p:cNvSpPr>
            <p:nvPr/>
          </p:nvSpPr>
          <p:spPr bwMode="auto">
            <a:xfrm>
              <a:off x="623" y="1643"/>
              <a:ext cx="31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170" name="Text Box 26"/>
            <p:cNvSpPr txBox="1">
              <a:spLocks noChangeArrowheads="1"/>
            </p:cNvSpPr>
            <p:nvPr/>
          </p:nvSpPr>
          <p:spPr bwMode="auto">
            <a:xfrm>
              <a:off x="1340" y="2208"/>
              <a:ext cx="392" cy="866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片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选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译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zh-CN" altLang="en-US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码</a:t>
              </a:r>
            </a:p>
          </p:txBody>
        </p:sp>
        <p:sp>
          <p:nvSpPr>
            <p:cNvPr id="134171" name="AutoShape 27"/>
            <p:cNvSpPr>
              <a:spLocks noChangeArrowheads="1"/>
            </p:cNvSpPr>
            <p:nvPr/>
          </p:nvSpPr>
          <p:spPr bwMode="auto">
            <a:xfrm>
              <a:off x="975" y="2532"/>
              <a:ext cx="348" cy="254"/>
            </a:xfrm>
            <a:prstGeom prst="rightArrow">
              <a:avLst>
                <a:gd name="adj1" fmla="val 50000"/>
                <a:gd name="adj2" fmla="val 37677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Font typeface="Monotype Sorts" pitchFamily="2" charset="2"/>
                <a:buChar char="z"/>
              </a:pPr>
              <a:endParaRPr kumimoji="1" lang="zh-CN" altLang="en-US" sz="2800" b="1">
                <a:solidFill>
                  <a:srgbClr val="000000"/>
                </a:solidFill>
                <a:ea typeface="幼圆" pitchFamily="49" charset="-122"/>
              </a:endParaRPr>
            </a:p>
          </p:txBody>
        </p:sp>
        <p:sp>
          <p:nvSpPr>
            <p:cNvPr id="134172" name="Text Box 28"/>
            <p:cNvSpPr txBox="1">
              <a:spLocks noChangeArrowheads="1"/>
            </p:cNvSpPr>
            <p:nvPr/>
          </p:nvSpPr>
          <p:spPr bwMode="auto">
            <a:xfrm>
              <a:off x="706" y="2395"/>
              <a:ext cx="234" cy="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A5</a:t>
              </a:r>
            </a:p>
            <a:p>
              <a:pPr algn="ctr"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~</a:t>
              </a:r>
            </a:p>
            <a:p>
              <a:pPr algn="ctr"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A9</a:t>
              </a:r>
            </a:p>
          </p:txBody>
        </p:sp>
        <p:sp>
          <p:nvSpPr>
            <p:cNvPr id="134173" name="Text Box 29"/>
            <p:cNvSpPr txBox="1">
              <a:spLocks noChangeArrowheads="1"/>
            </p:cNvSpPr>
            <p:nvPr/>
          </p:nvSpPr>
          <p:spPr bwMode="auto">
            <a:xfrm>
              <a:off x="2687" y="886"/>
              <a:ext cx="252" cy="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D0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~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D7</a:t>
              </a:r>
            </a:p>
          </p:txBody>
        </p:sp>
        <p:sp>
          <p:nvSpPr>
            <p:cNvPr id="134174" name="Text Box 30"/>
            <p:cNvSpPr txBox="1">
              <a:spLocks noChangeArrowheads="1"/>
            </p:cNvSpPr>
            <p:nvPr/>
          </p:nvSpPr>
          <p:spPr bwMode="auto">
            <a:xfrm>
              <a:off x="662" y="811"/>
              <a:ext cx="253" cy="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D0</a:t>
              </a:r>
            </a:p>
            <a:p>
              <a:pPr algn="ctr"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~</a:t>
              </a:r>
            </a:p>
            <a:p>
              <a:pPr algn="ctr"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D7</a:t>
              </a:r>
            </a:p>
          </p:txBody>
        </p:sp>
        <p:grpSp>
          <p:nvGrpSpPr>
            <p:cNvPr id="134175" name="Group 31"/>
            <p:cNvGrpSpPr/>
            <p:nvPr/>
          </p:nvGrpSpPr>
          <p:grpSpPr bwMode="auto">
            <a:xfrm>
              <a:off x="3384" y="709"/>
              <a:ext cx="408" cy="1643"/>
              <a:chOff x="4129" y="967"/>
              <a:chExt cx="408" cy="1643"/>
            </a:xfrm>
          </p:grpSpPr>
          <p:sp>
            <p:nvSpPr>
              <p:cNvPr id="134218" name="Text Box 32"/>
              <p:cNvSpPr txBox="1">
                <a:spLocks noChangeArrowheads="1"/>
              </p:cNvSpPr>
              <p:nvPr/>
            </p:nvSpPr>
            <p:spPr bwMode="auto">
              <a:xfrm>
                <a:off x="4129" y="1410"/>
                <a:ext cx="39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0AH</a:t>
                </a:r>
              </a:p>
              <a:p>
                <a:pPr algn="just" eaLnBrk="1" hangingPunct="1"/>
                <a:endParaRPr kumimoji="1"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219" name="Text Box 33"/>
              <p:cNvSpPr txBox="1">
                <a:spLocks noChangeArrowheads="1"/>
              </p:cNvSpPr>
              <p:nvPr/>
            </p:nvSpPr>
            <p:spPr bwMode="auto">
              <a:xfrm>
                <a:off x="4138" y="1619"/>
                <a:ext cx="390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0BH</a:t>
                </a:r>
                <a:endPara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algn="just" eaLnBrk="1" hangingPunct="1"/>
                <a:endPara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220" name="Text Box 34"/>
              <p:cNvSpPr txBox="1">
                <a:spLocks noChangeArrowheads="1"/>
              </p:cNvSpPr>
              <p:nvPr/>
            </p:nvSpPr>
            <p:spPr bwMode="auto">
              <a:xfrm>
                <a:off x="4138" y="1828"/>
                <a:ext cx="390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0CH</a:t>
                </a:r>
              </a:p>
              <a:p>
                <a:pPr algn="just" eaLnBrk="1" hangingPunct="1"/>
                <a:endPara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221" name="Text Box 35"/>
              <p:cNvSpPr txBox="1">
                <a:spLocks noChangeArrowheads="1"/>
              </p:cNvSpPr>
              <p:nvPr/>
            </p:nvSpPr>
            <p:spPr bwMode="auto">
              <a:xfrm>
                <a:off x="4138" y="2023"/>
                <a:ext cx="390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0DH</a:t>
                </a:r>
              </a:p>
              <a:p>
                <a:pPr algn="just" eaLnBrk="1" hangingPunct="1"/>
                <a:endPara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222" name="Text Box 36"/>
              <p:cNvSpPr txBox="1">
                <a:spLocks noChangeArrowheads="1"/>
              </p:cNvSpPr>
              <p:nvPr/>
            </p:nvSpPr>
            <p:spPr bwMode="auto">
              <a:xfrm>
                <a:off x="4138" y="2238"/>
                <a:ext cx="390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0EH</a:t>
                </a:r>
              </a:p>
              <a:p>
                <a:pPr algn="just" eaLnBrk="1" hangingPunct="1"/>
                <a:endParaRPr kumimoji="1"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223" name="Text Box 37"/>
              <p:cNvSpPr txBox="1">
                <a:spLocks noChangeArrowheads="1"/>
              </p:cNvSpPr>
              <p:nvPr/>
            </p:nvSpPr>
            <p:spPr bwMode="auto">
              <a:xfrm>
                <a:off x="4147" y="2440"/>
                <a:ext cx="390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0FH</a:t>
                </a:r>
              </a:p>
              <a:p>
                <a:pPr algn="just" eaLnBrk="1" hangingPunct="1"/>
                <a:endPara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224" name="Text Box 38"/>
              <p:cNvSpPr txBox="1">
                <a:spLocks noChangeArrowheads="1"/>
              </p:cNvSpPr>
              <p:nvPr/>
            </p:nvSpPr>
            <p:spPr bwMode="auto">
              <a:xfrm>
                <a:off x="4147" y="967"/>
                <a:ext cx="355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08H</a:t>
                </a:r>
                <a:endPara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algn="just" eaLnBrk="1" hangingPunct="1"/>
                <a:endPara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225" name="Text Box 39"/>
              <p:cNvSpPr txBox="1">
                <a:spLocks noChangeArrowheads="1"/>
              </p:cNvSpPr>
              <p:nvPr/>
            </p:nvSpPr>
            <p:spPr bwMode="auto">
              <a:xfrm>
                <a:off x="4155" y="1208"/>
                <a:ext cx="356" cy="1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1"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09H</a:t>
                </a:r>
              </a:p>
              <a:p>
                <a:pPr algn="just" eaLnBrk="1" hangingPunct="1"/>
                <a:endPara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34176" name="Text Box 40"/>
            <p:cNvSpPr txBox="1">
              <a:spLocks noChangeArrowheads="1"/>
            </p:cNvSpPr>
            <p:nvPr/>
          </p:nvSpPr>
          <p:spPr bwMode="auto">
            <a:xfrm>
              <a:off x="1776" y="2448"/>
              <a:ext cx="67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20~3FH</a:t>
              </a:r>
            </a:p>
            <a:p>
              <a:pPr algn="just" eaLnBrk="1" hangingPunct="1"/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4177" name="Text Box 41"/>
            <p:cNvSpPr txBox="1">
              <a:spLocks noChangeArrowheads="1"/>
            </p:cNvSpPr>
            <p:nvPr/>
          </p:nvSpPr>
          <p:spPr bwMode="auto">
            <a:xfrm>
              <a:off x="3436" y="2479"/>
              <a:ext cx="686" cy="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SP/EN</a:t>
              </a:r>
            </a:p>
            <a:p>
              <a:pPr algn="r"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CA0</a:t>
              </a:r>
            </a:p>
            <a:p>
              <a:pPr algn="r"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CA1</a:t>
              </a:r>
            </a:p>
            <a:p>
              <a:pPr algn="r"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CA2</a:t>
              </a:r>
            </a:p>
            <a:p>
              <a:pPr algn="r"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GND</a:t>
              </a:r>
            </a:p>
          </p:txBody>
        </p:sp>
        <p:sp>
          <p:nvSpPr>
            <p:cNvPr id="134178" name="Text Box 42"/>
            <p:cNvSpPr txBox="1">
              <a:spLocks noChangeArrowheads="1"/>
            </p:cNvSpPr>
            <p:nvPr/>
          </p:nvSpPr>
          <p:spPr bwMode="auto">
            <a:xfrm>
              <a:off x="4914" y="713"/>
              <a:ext cx="61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方 波</a:t>
              </a:r>
            </a:p>
            <a:p>
              <a:pPr algn="just" eaLnBrk="1" hangingPunct="1"/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4179" name="Text Box 43"/>
            <p:cNvSpPr txBox="1">
              <a:spLocks noChangeArrowheads="1"/>
            </p:cNvSpPr>
            <p:nvPr/>
          </p:nvSpPr>
          <p:spPr bwMode="auto">
            <a:xfrm>
              <a:off x="4914" y="921"/>
              <a:ext cx="61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键 盘</a:t>
              </a:r>
            </a:p>
            <a:p>
              <a:pPr algn="just" eaLnBrk="1" hangingPunct="1"/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4180" name="Text Box 44"/>
            <p:cNvSpPr txBox="1">
              <a:spLocks noChangeArrowheads="1"/>
            </p:cNvSpPr>
            <p:nvPr/>
          </p:nvSpPr>
          <p:spPr bwMode="auto">
            <a:xfrm>
              <a:off x="4914" y="1124"/>
              <a:ext cx="61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保 留</a:t>
              </a:r>
            </a:p>
            <a:p>
              <a:pPr algn="just" eaLnBrk="1" hangingPunct="1"/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4181" name="Text Box 45"/>
            <p:cNvSpPr txBox="1">
              <a:spLocks noChangeArrowheads="1"/>
            </p:cNvSpPr>
            <p:nvPr/>
          </p:nvSpPr>
          <p:spPr bwMode="auto">
            <a:xfrm>
              <a:off x="4923" y="1332"/>
              <a:ext cx="615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串口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4182" name="Text Box 46"/>
            <p:cNvSpPr txBox="1">
              <a:spLocks noChangeArrowheads="1"/>
            </p:cNvSpPr>
            <p:nvPr/>
          </p:nvSpPr>
          <p:spPr bwMode="auto">
            <a:xfrm>
              <a:off x="4923" y="1540"/>
              <a:ext cx="615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串口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4183" name="Text Box 47"/>
            <p:cNvSpPr txBox="1">
              <a:spLocks noChangeArrowheads="1"/>
            </p:cNvSpPr>
            <p:nvPr/>
          </p:nvSpPr>
          <p:spPr bwMode="auto">
            <a:xfrm>
              <a:off x="4923" y="1736"/>
              <a:ext cx="615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硬 盘</a:t>
              </a:r>
            </a:p>
            <a:p>
              <a:pPr algn="just" eaLnBrk="1" hangingPunct="1"/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4184" name="Text Box 48"/>
            <p:cNvSpPr txBox="1">
              <a:spLocks noChangeArrowheads="1"/>
            </p:cNvSpPr>
            <p:nvPr/>
          </p:nvSpPr>
          <p:spPr bwMode="auto">
            <a:xfrm>
              <a:off x="4923" y="1951"/>
              <a:ext cx="615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软 盘</a:t>
              </a:r>
            </a:p>
            <a:p>
              <a:pPr algn="just" eaLnBrk="1" hangingPunct="1"/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4185" name="Text Box 49"/>
            <p:cNvSpPr txBox="1">
              <a:spLocks noChangeArrowheads="1"/>
            </p:cNvSpPr>
            <p:nvPr/>
          </p:nvSpPr>
          <p:spPr bwMode="auto">
            <a:xfrm>
              <a:off x="4932" y="2153"/>
              <a:ext cx="615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打印机</a:t>
              </a:r>
            </a:p>
            <a:p>
              <a:pPr algn="just" eaLnBrk="1" hangingPunct="1"/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4186" name="Line 50"/>
            <p:cNvSpPr>
              <a:spLocks noChangeShapeType="1"/>
            </p:cNvSpPr>
            <p:nvPr/>
          </p:nvSpPr>
          <p:spPr bwMode="auto">
            <a:xfrm>
              <a:off x="4157" y="1267"/>
              <a:ext cx="74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187" name="Line 51"/>
            <p:cNvSpPr>
              <a:spLocks noChangeShapeType="1"/>
            </p:cNvSpPr>
            <p:nvPr/>
          </p:nvSpPr>
          <p:spPr bwMode="auto">
            <a:xfrm>
              <a:off x="4166" y="1476"/>
              <a:ext cx="74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188" name="Line 52"/>
            <p:cNvSpPr>
              <a:spLocks noChangeShapeType="1"/>
            </p:cNvSpPr>
            <p:nvPr/>
          </p:nvSpPr>
          <p:spPr bwMode="auto">
            <a:xfrm>
              <a:off x="4166" y="1684"/>
              <a:ext cx="74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189" name="Line 53"/>
            <p:cNvSpPr>
              <a:spLocks noChangeShapeType="1"/>
            </p:cNvSpPr>
            <p:nvPr/>
          </p:nvSpPr>
          <p:spPr bwMode="auto">
            <a:xfrm>
              <a:off x="4166" y="1879"/>
              <a:ext cx="74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190" name="Line 54"/>
            <p:cNvSpPr>
              <a:spLocks noChangeShapeType="1"/>
            </p:cNvSpPr>
            <p:nvPr/>
          </p:nvSpPr>
          <p:spPr bwMode="auto">
            <a:xfrm>
              <a:off x="4166" y="2094"/>
              <a:ext cx="74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191" name="Line 55"/>
            <p:cNvSpPr>
              <a:spLocks noChangeShapeType="1"/>
            </p:cNvSpPr>
            <p:nvPr/>
          </p:nvSpPr>
          <p:spPr bwMode="auto">
            <a:xfrm>
              <a:off x="4174" y="2296"/>
              <a:ext cx="74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192" name="Text Box 56"/>
            <p:cNvSpPr txBox="1">
              <a:spLocks noChangeArrowheads="1"/>
            </p:cNvSpPr>
            <p:nvPr/>
          </p:nvSpPr>
          <p:spPr bwMode="auto">
            <a:xfrm>
              <a:off x="4971" y="562"/>
              <a:ext cx="645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18.2Hz</a:t>
              </a:r>
            </a:p>
            <a:p>
              <a:pPr algn="just" eaLnBrk="1" hangingPunct="1"/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4193" name="Text Box 57"/>
            <p:cNvSpPr txBox="1">
              <a:spLocks noChangeArrowheads="1"/>
            </p:cNvSpPr>
            <p:nvPr/>
          </p:nvSpPr>
          <p:spPr bwMode="auto">
            <a:xfrm>
              <a:off x="3801" y="689"/>
              <a:ext cx="356" cy="1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IR0</a:t>
              </a:r>
            </a:p>
            <a:p>
              <a:pPr algn="just" eaLnBrk="1" hangingPunct="1">
                <a:lnSpc>
                  <a:spcPct val="110000"/>
                </a:lnSpc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IR1</a:t>
              </a:r>
            </a:p>
            <a:p>
              <a:pPr algn="just" eaLnBrk="1" hangingPunct="1">
                <a:lnSpc>
                  <a:spcPct val="110000"/>
                </a:lnSpc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IR2</a:t>
              </a:r>
            </a:p>
            <a:p>
              <a:pPr algn="just" eaLnBrk="1" hangingPunct="1">
                <a:lnSpc>
                  <a:spcPct val="110000"/>
                </a:lnSpc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IR3</a:t>
              </a:r>
            </a:p>
            <a:p>
              <a:pPr algn="just" eaLnBrk="1" hangingPunct="1">
                <a:lnSpc>
                  <a:spcPct val="110000"/>
                </a:lnSpc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IR4</a:t>
              </a:r>
            </a:p>
            <a:p>
              <a:pPr algn="just" eaLnBrk="1" hangingPunct="1">
                <a:lnSpc>
                  <a:spcPct val="110000"/>
                </a:lnSpc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IR5</a:t>
              </a:r>
            </a:p>
            <a:p>
              <a:pPr algn="just" eaLnBrk="1" hangingPunct="1">
                <a:lnSpc>
                  <a:spcPct val="110000"/>
                </a:lnSpc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IR6</a:t>
              </a:r>
            </a:p>
            <a:p>
              <a:pPr algn="just" eaLnBrk="1" hangingPunct="1">
                <a:lnSpc>
                  <a:spcPct val="110000"/>
                </a:lnSpc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IR7</a:t>
              </a:r>
            </a:p>
            <a:p>
              <a:pPr algn="just" eaLnBrk="1" hangingPunct="1"/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4194" name="Text Box 58"/>
            <p:cNvSpPr txBox="1">
              <a:spLocks noChangeArrowheads="1"/>
            </p:cNvSpPr>
            <p:nvPr/>
          </p:nvSpPr>
          <p:spPr bwMode="auto">
            <a:xfrm>
              <a:off x="3810" y="400"/>
              <a:ext cx="356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Vcc</a:t>
              </a:r>
            </a:p>
            <a:p>
              <a:pPr algn="just" eaLnBrk="1" hangingPunct="1"/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4195" name="Line 59"/>
            <p:cNvSpPr>
              <a:spLocks noChangeShapeType="1"/>
            </p:cNvSpPr>
            <p:nvPr/>
          </p:nvSpPr>
          <p:spPr bwMode="auto">
            <a:xfrm>
              <a:off x="4166" y="510"/>
              <a:ext cx="45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196" name="Text Box 60"/>
            <p:cNvSpPr txBox="1">
              <a:spLocks noChangeArrowheads="1"/>
            </p:cNvSpPr>
            <p:nvPr/>
          </p:nvSpPr>
          <p:spPr bwMode="auto">
            <a:xfrm>
              <a:off x="4663" y="413"/>
              <a:ext cx="44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+ 5V</a:t>
              </a:r>
            </a:p>
            <a:p>
              <a:pPr algn="just" eaLnBrk="1" hangingPunct="1"/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4197" name="Line 61"/>
            <p:cNvSpPr>
              <a:spLocks noChangeShapeType="1"/>
            </p:cNvSpPr>
            <p:nvPr/>
          </p:nvSpPr>
          <p:spPr bwMode="auto">
            <a:xfrm>
              <a:off x="4157" y="830"/>
              <a:ext cx="74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198" name="Line 62"/>
            <p:cNvSpPr>
              <a:spLocks noChangeShapeType="1"/>
            </p:cNvSpPr>
            <p:nvPr/>
          </p:nvSpPr>
          <p:spPr bwMode="auto">
            <a:xfrm>
              <a:off x="4157" y="1071"/>
              <a:ext cx="74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199" name="Line 63"/>
            <p:cNvSpPr>
              <a:spLocks noChangeShapeType="1"/>
            </p:cNvSpPr>
            <p:nvPr/>
          </p:nvSpPr>
          <p:spPr bwMode="auto">
            <a:xfrm>
              <a:off x="4149" y="3357"/>
              <a:ext cx="39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200" name="Line 64"/>
            <p:cNvSpPr>
              <a:spLocks noChangeShapeType="1"/>
            </p:cNvSpPr>
            <p:nvPr/>
          </p:nvSpPr>
          <p:spPr bwMode="auto">
            <a:xfrm>
              <a:off x="4548" y="3371"/>
              <a:ext cx="0" cy="8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201" name="Line 65"/>
            <p:cNvSpPr>
              <a:spLocks noChangeShapeType="1"/>
            </p:cNvSpPr>
            <p:nvPr/>
          </p:nvSpPr>
          <p:spPr bwMode="auto">
            <a:xfrm>
              <a:off x="4444" y="3455"/>
              <a:ext cx="1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202" name="Line 66"/>
            <p:cNvSpPr>
              <a:spLocks noChangeShapeType="1"/>
            </p:cNvSpPr>
            <p:nvPr/>
          </p:nvSpPr>
          <p:spPr bwMode="auto">
            <a:xfrm>
              <a:off x="4479" y="3494"/>
              <a:ext cx="12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203" name="Line 67"/>
            <p:cNvSpPr>
              <a:spLocks noChangeShapeType="1"/>
            </p:cNvSpPr>
            <p:nvPr/>
          </p:nvSpPr>
          <p:spPr bwMode="auto">
            <a:xfrm>
              <a:off x="4505" y="3526"/>
              <a:ext cx="69" cy="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204" name="Line 68"/>
            <p:cNvSpPr>
              <a:spLocks noChangeShapeType="1"/>
            </p:cNvSpPr>
            <p:nvPr/>
          </p:nvSpPr>
          <p:spPr bwMode="auto">
            <a:xfrm>
              <a:off x="4157" y="2582"/>
              <a:ext cx="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205" name="Line 69"/>
            <p:cNvSpPr>
              <a:spLocks noChangeShapeType="1"/>
            </p:cNvSpPr>
            <p:nvPr/>
          </p:nvSpPr>
          <p:spPr bwMode="auto">
            <a:xfrm>
              <a:off x="4157" y="2757"/>
              <a:ext cx="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206" name="Line 70"/>
            <p:cNvSpPr>
              <a:spLocks noChangeShapeType="1"/>
            </p:cNvSpPr>
            <p:nvPr/>
          </p:nvSpPr>
          <p:spPr bwMode="auto">
            <a:xfrm>
              <a:off x="4157" y="2914"/>
              <a:ext cx="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207" name="Line 71"/>
            <p:cNvSpPr>
              <a:spLocks noChangeShapeType="1"/>
            </p:cNvSpPr>
            <p:nvPr/>
          </p:nvSpPr>
          <p:spPr bwMode="auto">
            <a:xfrm>
              <a:off x="4149" y="3077"/>
              <a:ext cx="39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208" name="Text Box 72"/>
            <p:cNvSpPr txBox="1">
              <a:spLocks noChangeArrowheads="1"/>
            </p:cNvSpPr>
            <p:nvPr/>
          </p:nvSpPr>
          <p:spPr bwMode="auto">
            <a:xfrm>
              <a:off x="4713" y="2517"/>
              <a:ext cx="765" cy="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用于多片</a:t>
              </a:r>
            </a:p>
            <a:p>
              <a:pPr algn="ctr"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8259A</a:t>
              </a:r>
            </a:p>
            <a:p>
              <a:pPr algn="just" eaLnBrk="1" hangingPunct="1"/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级连情况</a:t>
              </a:r>
              <a:endPara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4209" name="AutoShape 73"/>
            <p:cNvSpPr/>
            <p:nvPr/>
          </p:nvSpPr>
          <p:spPr bwMode="auto">
            <a:xfrm>
              <a:off x="4583" y="2575"/>
              <a:ext cx="113" cy="502"/>
            </a:xfrm>
            <a:prstGeom prst="rightBrace">
              <a:avLst>
                <a:gd name="adj1" fmla="val 37021"/>
                <a:gd name="adj2" fmla="val 50000"/>
              </a:avLst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Font typeface="Monotype Sorts" pitchFamily="2" charset="2"/>
                <a:buChar char="z"/>
              </a:pPr>
              <a:endParaRPr kumimoji="1" lang="zh-CN" altLang="en-US" sz="2800" b="1">
                <a:solidFill>
                  <a:srgbClr val="000000"/>
                </a:solidFill>
                <a:ea typeface="幼圆" pitchFamily="49" charset="-122"/>
              </a:endParaRPr>
            </a:p>
          </p:txBody>
        </p:sp>
        <p:sp>
          <p:nvSpPr>
            <p:cNvPr id="134210" name="Text Box 74"/>
            <p:cNvSpPr txBox="1">
              <a:spLocks noChangeArrowheads="1"/>
            </p:cNvSpPr>
            <p:nvPr/>
          </p:nvSpPr>
          <p:spPr bwMode="auto">
            <a:xfrm>
              <a:off x="2712" y="3018"/>
              <a:ext cx="48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INTA</a:t>
              </a:r>
            </a:p>
          </p:txBody>
        </p:sp>
        <p:sp>
          <p:nvSpPr>
            <p:cNvPr id="134211" name="Line 75"/>
            <p:cNvSpPr>
              <a:spLocks noChangeShapeType="1"/>
            </p:cNvSpPr>
            <p:nvPr/>
          </p:nvSpPr>
          <p:spPr bwMode="auto">
            <a:xfrm flipV="1">
              <a:off x="2715" y="3025"/>
              <a:ext cx="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212" name="Text Box 76"/>
            <p:cNvSpPr txBox="1">
              <a:spLocks noChangeArrowheads="1"/>
            </p:cNvSpPr>
            <p:nvPr/>
          </p:nvSpPr>
          <p:spPr bwMode="auto">
            <a:xfrm>
              <a:off x="2722" y="3214"/>
              <a:ext cx="40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INT</a:t>
              </a:r>
            </a:p>
          </p:txBody>
        </p:sp>
        <p:sp>
          <p:nvSpPr>
            <p:cNvPr id="134213" name="Line 77"/>
            <p:cNvSpPr>
              <a:spLocks noChangeShapeType="1"/>
            </p:cNvSpPr>
            <p:nvPr/>
          </p:nvSpPr>
          <p:spPr bwMode="auto">
            <a:xfrm>
              <a:off x="975" y="3136"/>
              <a:ext cx="169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214" name="Line 78"/>
            <p:cNvSpPr>
              <a:spLocks noChangeShapeType="1"/>
            </p:cNvSpPr>
            <p:nvPr/>
          </p:nvSpPr>
          <p:spPr bwMode="auto">
            <a:xfrm rot="10800000">
              <a:off x="967" y="3331"/>
              <a:ext cx="16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215" name="Text Box 79"/>
            <p:cNvSpPr txBox="1">
              <a:spLocks noChangeArrowheads="1"/>
            </p:cNvSpPr>
            <p:nvPr/>
          </p:nvSpPr>
          <p:spPr bwMode="auto">
            <a:xfrm>
              <a:off x="497" y="3031"/>
              <a:ext cx="48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INTA</a:t>
              </a:r>
            </a:p>
          </p:txBody>
        </p:sp>
        <p:sp>
          <p:nvSpPr>
            <p:cNvPr id="134216" name="Line 80"/>
            <p:cNvSpPr>
              <a:spLocks noChangeShapeType="1"/>
            </p:cNvSpPr>
            <p:nvPr/>
          </p:nvSpPr>
          <p:spPr bwMode="auto">
            <a:xfrm>
              <a:off x="528" y="3047"/>
              <a:ext cx="378" cy="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4217" name="Text Box 81"/>
            <p:cNvSpPr txBox="1">
              <a:spLocks noChangeArrowheads="1"/>
            </p:cNvSpPr>
            <p:nvPr/>
          </p:nvSpPr>
          <p:spPr bwMode="auto">
            <a:xfrm>
              <a:off x="489" y="3227"/>
              <a:ext cx="66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INTR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3365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幼圆" pitchFamily="49" charset="-122"/>
              </a:rPr>
              <a:t>8259A</a:t>
            </a:r>
            <a:r>
              <a:rPr lang="zh-CN" altLang="en-US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幼圆" pitchFamily="49" charset="-122"/>
              </a:rPr>
              <a:t>的使用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08720"/>
            <a:ext cx="8382000" cy="518455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单片使用</a:t>
            </a:r>
            <a:r>
              <a:rPr lang="en-US" altLang="zh-CN" sz="24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r>
              <a:rPr lang="zh-CN" altLang="en-US" sz="24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的初始化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:IBM  PC/XT 8259A 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边缘触发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全嵌套方式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级中断类型码为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12700" eaLnBrk="1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端口地址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:20H,21H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15000"/>
              </a:spcBef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硬件连接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:CAS2~CAS0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,SP/EN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+5V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eaLnBrk="1" hangingPunct="1">
              <a:lnSpc>
                <a:spcPct val="150000"/>
              </a:lnSpc>
              <a:spcBef>
                <a:spcPct val="15000"/>
              </a:spcBef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初始化命令字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eaLnBrk="1" hangingPunct="1">
              <a:lnSpc>
                <a:spcPct val="150000"/>
              </a:lnSpc>
              <a:spcBef>
                <a:spcPct val="15000"/>
              </a:spcBef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ICW1=000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1B 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sz="18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边缘触发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8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单片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</a:t>
            </a:r>
            <a:r>
              <a:rPr lang="en-US" altLang="zh-CN" sz="18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ICW4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15000"/>
              </a:spcBef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ICW2=0000 1000B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设置类型码的高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  <a:p>
            <a:pPr eaLnBrk="1" hangingPunct="1">
              <a:lnSpc>
                <a:spcPct val="150000"/>
              </a:lnSpc>
              <a:spcBef>
                <a:spcPct val="1500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ICW4=0000 </a:t>
            </a:r>
            <a:r>
              <a:rPr lang="en-US" altLang="zh-CN" sz="24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全嵌套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8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非缓冲</a:t>
            </a:r>
            <a:r>
              <a:rPr lang="en-US" altLang="zh-CN" sz="1800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8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非自动</a:t>
            </a:r>
            <a:r>
              <a:rPr lang="en-US" altLang="zh-CN" sz="1800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EOI,</a:t>
            </a:r>
            <a:r>
              <a:rPr lang="en-US" altLang="zh-CN" sz="1800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800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位机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幼圆" pitchFamily="49" charset="-122"/>
              </a:rPr>
              <a:t>8259A</a:t>
            </a:r>
            <a:r>
              <a:rPr lang="zh-CN" altLang="en-US" sz="2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幼圆" pitchFamily="49" charset="-122"/>
              </a:rPr>
              <a:t>初始化编程</a:t>
            </a:r>
            <a:r>
              <a:rPr lang="zh-CN" altLang="en-US" b="0">
                <a:solidFill>
                  <a:srgbClr val="0000CC"/>
                </a:solidFill>
              </a:rPr>
              <a:t>：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534400" cy="4610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0">
                <a:latin typeface="Times New Roman" panose="02020603050405020304" pitchFamily="18" charset="0"/>
              </a:rPr>
              <a:t>….</a:t>
            </a:r>
          </a:p>
          <a:p>
            <a:pPr eaLnBrk="1" hangingPunct="1">
              <a:buFontTx/>
              <a:buNone/>
            </a:pPr>
            <a:r>
              <a:rPr lang="en-US" altLang="zh-CN" sz="2800" b="0">
                <a:latin typeface="Times New Roman" panose="02020603050405020304" pitchFamily="18" charset="0"/>
              </a:rPr>
              <a:t>MOV     AL,   13H          ;ICW1:</a:t>
            </a:r>
            <a:r>
              <a:rPr lang="zh-CN" altLang="en-US" sz="2800" b="0">
                <a:latin typeface="Times New Roman" panose="02020603050405020304" pitchFamily="18" charset="0"/>
              </a:rPr>
              <a:t>边沿触发</a:t>
            </a:r>
            <a:r>
              <a:rPr lang="en-US" altLang="zh-CN" sz="2800" b="0">
                <a:latin typeface="Times New Roman" panose="02020603050405020304" pitchFamily="18" charset="0"/>
              </a:rPr>
              <a:t>.</a:t>
            </a:r>
            <a:r>
              <a:rPr lang="zh-CN" altLang="en-US" sz="2800" b="0">
                <a:latin typeface="Times New Roman" panose="02020603050405020304" pitchFamily="18" charset="0"/>
              </a:rPr>
              <a:t>单片</a:t>
            </a:r>
            <a:r>
              <a:rPr lang="en-US" altLang="zh-CN" sz="2800" b="0">
                <a:latin typeface="Times New Roman" panose="02020603050405020304" pitchFamily="18" charset="0"/>
              </a:rPr>
              <a:t>.</a:t>
            </a:r>
            <a:r>
              <a:rPr lang="zh-CN" altLang="en-US" sz="2800" b="0">
                <a:latin typeface="Times New Roman" panose="02020603050405020304" pitchFamily="18" charset="0"/>
              </a:rPr>
              <a:t>要</a:t>
            </a:r>
            <a:r>
              <a:rPr lang="en-US" altLang="zh-CN" sz="2800" b="0">
                <a:latin typeface="Times New Roman" panose="02020603050405020304" pitchFamily="18" charset="0"/>
              </a:rPr>
              <a:t>ICW4</a:t>
            </a:r>
          </a:p>
          <a:p>
            <a:pPr eaLnBrk="1" hangingPunct="1">
              <a:buFontTx/>
              <a:buNone/>
            </a:pPr>
            <a:r>
              <a:rPr lang="en-US" altLang="zh-CN" sz="2800" b="0">
                <a:latin typeface="Times New Roman" panose="02020603050405020304" pitchFamily="18" charset="0"/>
              </a:rPr>
              <a:t>OUT      20H, AL</a:t>
            </a:r>
          </a:p>
          <a:p>
            <a:pPr eaLnBrk="1" hangingPunct="1">
              <a:buFontTx/>
              <a:buNone/>
            </a:pPr>
            <a:r>
              <a:rPr lang="en-US" altLang="zh-CN" sz="2800" b="0">
                <a:latin typeface="Times New Roman" panose="02020603050405020304" pitchFamily="18" charset="0"/>
              </a:rPr>
              <a:t>MOV      AL , 08H         ;ICW2:IRQ0</a:t>
            </a:r>
            <a:r>
              <a:rPr lang="zh-CN" altLang="en-US" sz="2800" b="0">
                <a:latin typeface="Times New Roman" panose="02020603050405020304" pitchFamily="18" charset="0"/>
              </a:rPr>
              <a:t>中断类型为</a:t>
            </a:r>
            <a:r>
              <a:rPr lang="en-US" altLang="zh-CN" sz="2800" b="0">
                <a:latin typeface="Times New Roman" panose="02020603050405020304" pitchFamily="18" charset="0"/>
              </a:rPr>
              <a:t>08H</a:t>
            </a:r>
          </a:p>
          <a:p>
            <a:pPr eaLnBrk="1" hangingPunct="1">
              <a:buFontTx/>
              <a:buNone/>
            </a:pPr>
            <a:r>
              <a:rPr lang="en-US" altLang="zh-CN" sz="2800" b="0">
                <a:latin typeface="Times New Roman" panose="02020603050405020304" pitchFamily="18" charset="0"/>
              </a:rPr>
              <a:t>OUT      21H, AL   </a:t>
            </a:r>
          </a:p>
          <a:p>
            <a:pPr eaLnBrk="1" hangingPunct="1">
              <a:buFontTx/>
              <a:buNone/>
            </a:pPr>
            <a:r>
              <a:rPr lang="en-US" altLang="zh-CN" sz="2800" b="0">
                <a:latin typeface="Times New Roman" panose="02020603050405020304" pitchFamily="18" charset="0"/>
              </a:rPr>
              <a:t>MOV     AL,  01H           ;ICW4</a:t>
            </a:r>
            <a:r>
              <a:rPr lang="zh-CN" altLang="en-US" sz="2800" b="0">
                <a:latin typeface="Times New Roman" panose="02020603050405020304" pitchFamily="18" charset="0"/>
              </a:rPr>
              <a:t>全嵌套</a:t>
            </a:r>
            <a:r>
              <a:rPr lang="en-US" altLang="zh-CN" sz="2800" b="0">
                <a:latin typeface="Times New Roman" panose="02020603050405020304" pitchFamily="18" charset="0"/>
              </a:rPr>
              <a:t>.8086</a:t>
            </a:r>
            <a:r>
              <a:rPr lang="zh-CN" altLang="en-US" sz="2800" b="0">
                <a:latin typeface="Times New Roman" panose="02020603050405020304" pitchFamily="18" charset="0"/>
              </a:rPr>
              <a:t>系统</a:t>
            </a:r>
          </a:p>
          <a:p>
            <a:pPr eaLnBrk="1" hangingPunct="1">
              <a:buFontTx/>
              <a:buNone/>
            </a:pPr>
            <a:r>
              <a:rPr lang="en-US" altLang="zh-CN" sz="2800" b="0">
                <a:latin typeface="Times New Roman" panose="02020603050405020304" pitchFamily="18" charset="0"/>
              </a:rPr>
              <a:t>OUT      21H, AL             ;</a:t>
            </a:r>
            <a:r>
              <a:rPr lang="zh-CN" altLang="en-US" sz="2800" b="0">
                <a:latin typeface="Times New Roman" panose="02020603050405020304" pitchFamily="18" charset="0"/>
              </a:rPr>
              <a:t>普通</a:t>
            </a:r>
            <a:r>
              <a:rPr lang="en-US" altLang="zh-CN" sz="2800" b="0">
                <a:latin typeface="Times New Roman" panose="02020603050405020304" pitchFamily="18" charset="0"/>
              </a:rPr>
              <a:t>EOI</a:t>
            </a:r>
            <a:r>
              <a:rPr lang="zh-CN" altLang="en-US" sz="2800" b="0">
                <a:latin typeface="Times New Roman" panose="02020603050405020304" pitchFamily="18" charset="0"/>
              </a:rPr>
              <a:t>方式</a:t>
            </a:r>
          </a:p>
          <a:p>
            <a:pPr eaLnBrk="1" hangingPunct="1">
              <a:buFontTx/>
              <a:buNone/>
            </a:pPr>
            <a:endParaRPr lang="en-US" altLang="zh-CN" sz="28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4"/>
          <p:cNvSpPr>
            <a:spLocks noGrp="1" noChangeArrowheads="1"/>
          </p:cNvSpPr>
          <p:nvPr>
            <p:ph type="title"/>
          </p:nvPr>
        </p:nvSpPr>
        <p:spPr>
          <a:xfrm>
            <a:off x="-107950" y="11113"/>
            <a:ext cx="8229600" cy="1143000"/>
          </a:xfrm>
        </p:spPr>
        <p:txBody>
          <a:bodyPr/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）设计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idx="1"/>
          </p:nvPr>
        </p:nvSpPr>
        <p:spPr>
          <a:xfrm>
            <a:off x="539750" y="836612"/>
            <a:ext cx="7924800" cy="6021387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zh-CN" sz="1800" dirty="0"/>
              <a:t>① 8259A</a:t>
            </a:r>
            <a:r>
              <a:rPr lang="zh-CN" altLang="en-US" sz="1800" dirty="0"/>
              <a:t>初始化编程</a:t>
            </a:r>
          </a:p>
          <a:p>
            <a:pPr lvl="2">
              <a:lnSpc>
                <a:spcPct val="80000"/>
              </a:lnSpc>
              <a:defRPr/>
            </a:pPr>
            <a:endParaRPr lang="zh-CN" altLang="en-US" sz="1000" dirty="0"/>
          </a:p>
          <a:p>
            <a:pPr marL="914400" lvl="2" indent="0">
              <a:lnSpc>
                <a:spcPct val="80000"/>
              </a:lnSpc>
              <a:buFontTx/>
              <a:buNone/>
              <a:defRPr/>
            </a:pPr>
            <a:r>
              <a:rPr lang="zh-CN" altLang="en-US" sz="1400" b="1" dirty="0">
                <a:solidFill>
                  <a:srgbClr val="0070C0"/>
                </a:solidFill>
              </a:rPr>
              <a:t>；主片</a:t>
            </a:r>
            <a:r>
              <a:rPr lang="en-US" altLang="zh-CN" sz="1400" b="1" dirty="0">
                <a:solidFill>
                  <a:srgbClr val="0070C0"/>
                </a:solidFill>
              </a:rPr>
              <a:t>8259A</a:t>
            </a:r>
            <a:r>
              <a:rPr lang="zh-CN" altLang="en-US" sz="1400" b="1" dirty="0">
                <a:solidFill>
                  <a:srgbClr val="0070C0"/>
                </a:solidFill>
              </a:rPr>
              <a:t>的初始化</a:t>
            </a:r>
          </a:p>
          <a:p>
            <a:pPr marL="914400" lvl="2" indent="0">
              <a:lnSpc>
                <a:spcPct val="80000"/>
              </a:lnSpc>
              <a:buFontTx/>
              <a:buNone/>
              <a:defRPr/>
            </a:pPr>
            <a:r>
              <a:rPr lang="zh-CN" altLang="en-US" sz="1400" b="1" dirty="0"/>
              <a:t>              </a:t>
            </a:r>
            <a:r>
              <a:rPr lang="en-US" altLang="zh-CN" sz="1400" b="1" dirty="0"/>
              <a:t>MOV  AL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11H 	 </a:t>
            </a:r>
            <a:r>
              <a:rPr lang="zh-CN" altLang="en-US" sz="1400" b="1" dirty="0"/>
              <a:t>；写入</a:t>
            </a:r>
            <a:r>
              <a:rPr lang="en-US" altLang="zh-CN" sz="1400" b="1" dirty="0"/>
              <a:t>ICW1</a:t>
            </a:r>
            <a:r>
              <a:rPr lang="zh-CN" altLang="en-US" sz="1400" b="1" dirty="0"/>
              <a:t>，设定边沿触发，级联方式</a:t>
            </a:r>
          </a:p>
          <a:p>
            <a:pPr marL="914400" lvl="2" indent="0">
              <a:lnSpc>
                <a:spcPct val="80000"/>
              </a:lnSpc>
              <a:buFontTx/>
              <a:buNone/>
              <a:defRPr/>
            </a:pPr>
            <a:r>
              <a:rPr lang="zh-CN" altLang="en-US" sz="1400" b="1" dirty="0"/>
              <a:t>              </a:t>
            </a:r>
            <a:r>
              <a:rPr lang="en-US" altLang="zh-CN" sz="1400" b="1" dirty="0"/>
              <a:t>OUT  20H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AL</a:t>
            </a:r>
          </a:p>
          <a:p>
            <a:pPr marL="914400" lvl="2" indent="0">
              <a:lnSpc>
                <a:spcPct val="80000"/>
              </a:lnSpc>
              <a:buFontTx/>
              <a:buNone/>
              <a:defRPr/>
            </a:pPr>
            <a:r>
              <a:rPr lang="en-US" altLang="zh-CN" sz="1400" b="1" dirty="0"/>
              <a:t>              JMP  INTR1      	 </a:t>
            </a:r>
            <a:r>
              <a:rPr lang="zh-CN" altLang="en-US" sz="1400" b="1" dirty="0"/>
              <a:t>；延时，等待</a:t>
            </a:r>
            <a:r>
              <a:rPr lang="en-US" altLang="zh-CN" sz="1400" b="1" dirty="0"/>
              <a:t>8259A</a:t>
            </a:r>
            <a:r>
              <a:rPr lang="zh-CN" altLang="en-US" sz="1400" b="1" dirty="0"/>
              <a:t>操作结束，下同</a:t>
            </a:r>
          </a:p>
          <a:p>
            <a:pPr marL="914400" lvl="2" indent="0">
              <a:lnSpc>
                <a:spcPct val="80000"/>
              </a:lnSpc>
              <a:buFontTx/>
              <a:buNone/>
              <a:defRPr/>
            </a:pPr>
            <a:r>
              <a:rPr lang="en-US" altLang="zh-CN" sz="1400" b="1" dirty="0"/>
              <a:t>INTR1</a:t>
            </a:r>
            <a:r>
              <a:rPr lang="zh-CN" altLang="en-US" sz="1400" b="1" dirty="0"/>
              <a:t>：</a:t>
            </a:r>
            <a:r>
              <a:rPr lang="en-US" altLang="zh-CN" sz="1400" b="1" dirty="0"/>
              <a:t>MOV  AL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08H    	  </a:t>
            </a:r>
            <a:r>
              <a:rPr lang="zh-CN" altLang="en-US" sz="1400" b="1" dirty="0"/>
              <a:t>；写入</a:t>
            </a:r>
            <a:r>
              <a:rPr lang="en-US" altLang="zh-CN" sz="1400" b="1" dirty="0"/>
              <a:t>ICW2</a:t>
            </a:r>
            <a:r>
              <a:rPr lang="zh-CN" altLang="en-US" sz="1400" b="1" dirty="0"/>
              <a:t>，设定</a:t>
            </a:r>
            <a:r>
              <a:rPr lang="en-US" altLang="zh-CN" sz="1400" b="1" dirty="0"/>
              <a:t>IRQ0</a:t>
            </a:r>
            <a:r>
              <a:rPr lang="zh-CN" altLang="en-US" sz="1400" b="1" dirty="0"/>
              <a:t>的中断类型号为</a:t>
            </a:r>
            <a:r>
              <a:rPr lang="en-US" altLang="zh-CN" sz="1400" b="1" dirty="0"/>
              <a:t>08H</a:t>
            </a:r>
          </a:p>
          <a:p>
            <a:pPr marL="914400" lvl="2" indent="0">
              <a:lnSpc>
                <a:spcPct val="80000"/>
              </a:lnSpc>
              <a:buFontTx/>
              <a:buNone/>
              <a:defRPr/>
            </a:pPr>
            <a:r>
              <a:rPr lang="en-US" altLang="zh-CN" sz="1400" b="1" dirty="0"/>
              <a:t>              OUT  21H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AL  </a:t>
            </a:r>
          </a:p>
          <a:p>
            <a:pPr marL="914400" lvl="2" indent="0">
              <a:lnSpc>
                <a:spcPct val="80000"/>
              </a:lnSpc>
              <a:buFontTx/>
              <a:buNone/>
              <a:defRPr/>
            </a:pPr>
            <a:r>
              <a:rPr lang="en-US" altLang="zh-CN" sz="1400" b="1" dirty="0"/>
              <a:t>              JMP  INTR2</a:t>
            </a:r>
          </a:p>
          <a:p>
            <a:pPr marL="914400" lvl="2" indent="0">
              <a:lnSpc>
                <a:spcPct val="80000"/>
              </a:lnSpc>
              <a:buFontTx/>
              <a:buNone/>
              <a:defRPr/>
            </a:pPr>
            <a:r>
              <a:rPr lang="en-US" altLang="zh-CN" sz="1400" b="1" dirty="0"/>
              <a:t>INTR2</a:t>
            </a:r>
            <a:r>
              <a:rPr lang="zh-CN" altLang="en-US" sz="1400" b="1" dirty="0"/>
              <a:t>：</a:t>
            </a:r>
            <a:r>
              <a:rPr lang="en-US" altLang="zh-CN" sz="1400" b="1" dirty="0"/>
              <a:t>MOV  AL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04H      	   </a:t>
            </a:r>
            <a:r>
              <a:rPr lang="zh-CN" altLang="en-US" sz="1400" b="1" dirty="0"/>
              <a:t>；写入</a:t>
            </a:r>
            <a:r>
              <a:rPr lang="en-US" altLang="zh-CN" sz="1400" b="1" dirty="0"/>
              <a:t>ICW3</a:t>
            </a:r>
            <a:r>
              <a:rPr lang="zh-CN" altLang="en-US" sz="1400" b="1" dirty="0"/>
              <a:t>，设定主片</a:t>
            </a:r>
            <a:r>
              <a:rPr lang="en-US" altLang="zh-CN" sz="1400" b="1" dirty="0"/>
              <a:t>IRQ2</a:t>
            </a:r>
            <a:r>
              <a:rPr lang="zh-CN" altLang="en-US" sz="1400" b="1" dirty="0"/>
              <a:t>级联方式</a:t>
            </a:r>
          </a:p>
          <a:p>
            <a:pPr marL="914400" lvl="2" indent="0">
              <a:lnSpc>
                <a:spcPct val="80000"/>
              </a:lnSpc>
              <a:buFontTx/>
              <a:buNone/>
              <a:defRPr/>
            </a:pPr>
            <a:r>
              <a:rPr lang="zh-CN" altLang="en-US" sz="1400" b="1" dirty="0"/>
              <a:t>              </a:t>
            </a:r>
            <a:r>
              <a:rPr lang="en-US" altLang="zh-CN" sz="1400" b="1" dirty="0"/>
              <a:t>OUT  21H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AL</a:t>
            </a:r>
          </a:p>
          <a:p>
            <a:pPr marL="914400" lvl="2" indent="0">
              <a:lnSpc>
                <a:spcPct val="80000"/>
              </a:lnSpc>
              <a:buFontTx/>
              <a:buNone/>
              <a:defRPr/>
            </a:pPr>
            <a:r>
              <a:rPr lang="en-US" altLang="zh-CN" sz="1400" b="1" dirty="0"/>
              <a:t>              JMP  INTR3</a:t>
            </a:r>
          </a:p>
          <a:p>
            <a:pPr marL="914400" lvl="2" indent="0">
              <a:lnSpc>
                <a:spcPct val="80000"/>
              </a:lnSpc>
              <a:buFontTx/>
              <a:buNone/>
              <a:defRPr/>
            </a:pPr>
            <a:r>
              <a:rPr lang="en-US" altLang="zh-CN" sz="1400" b="1" dirty="0"/>
              <a:t>INTR3</a:t>
            </a:r>
            <a:r>
              <a:rPr lang="zh-CN" altLang="en-US" sz="1400" b="1" dirty="0"/>
              <a:t>：</a:t>
            </a:r>
            <a:r>
              <a:rPr lang="en-US" altLang="zh-CN" sz="1400" b="1" dirty="0"/>
              <a:t>MOV  AL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11H       	  </a:t>
            </a:r>
            <a:r>
              <a:rPr lang="zh-CN" altLang="en-US" sz="1400" b="1" dirty="0"/>
              <a:t>；写入</a:t>
            </a:r>
            <a:r>
              <a:rPr lang="en-US" altLang="zh-CN" sz="1400" b="1" dirty="0"/>
              <a:t>ICW4</a:t>
            </a:r>
            <a:r>
              <a:rPr lang="zh-CN" altLang="en-US" sz="1400" b="1" dirty="0"/>
              <a:t>，设定特殊全嵌套方式，一般</a:t>
            </a:r>
            <a:r>
              <a:rPr lang="en-US" altLang="zh-CN" sz="1400" b="1" dirty="0"/>
              <a:t>EOI</a:t>
            </a:r>
            <a:r>
              <a:rPr lang="zh-CN" altLang="en-US" sz="1400" b="1" dirty="0"/>
              <a:t>方式</a:t>
            </a:r>
          </a:p>
          <a:p>
            <a:pPr marL="914400" lvl="2" indent="0">
              <a:lnSpc>
                <a:spcPct val="80000"/>
              </a:lnSpc>
              <a:buFontTx/>
              <a:buNone/>
              <a:defRPr/>
            </a:pPr>
            <a:r>
              <a:rPr lang="zh-CN" altLang="en-US" sz="1400" b="1" dirty="0"/>
              <a:t>              </a:t>
            </a:r>
            <a:r>
              <a:rPr lang="en-US" altLang="zh-CN" sz="1400" b="1" dirty="0"/>
              <a:t>OUT  21H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AL</a:t>
            </a:r>
          </a:p>
          <a:p>
            <a:pPr marL="914400" lvl="2" indent="0">
              <a:lnSpc>
                <a:spcPct val="80000"/>
              </a:lnSpc>
              <a:buFontTx/>
              <a:buNone/>
              <a:defRPr/>
            </a:pPr>
            <a:r>
              <a:rPr lang="en-US" altLang="zh-CN" sz="1400" b="1" dirty="0"/>
              <a:t>                    ┇</a:t>
            </a:r>
          </a:p>
          <a:p>
            <a:pPr marL="914400" lvl="2" indent="0">
              <a:lnSpc>
                <a:spcPct val="80000"/>
              </a:lnSpc>
              <a:buFontTx/>
              <a:buNone/>
              <a:defRPr/>
            </a:pPr>
            <a:r>
              <a:rPr lang="zh-CN" altLang="en-US" sz="1400" b="1" dirty="0">
                <a:solidFill>
                  <a:srgbClr val="0070C0"/>
                </a:solidFill>
              </a:rPr>
              <a:t>；从片</a:t>
            </a:r>
            <a:r>
              <a:rPr lang="en-US" altLang="zh-CN" sz="1400" b="1" dirty="0">
                <a:solidFill>
                  <a:srgbClr val="0070C0"/>
                </a:solidFill>
              </a:rPr>
              <a:t>8259A</a:t>
            </a:r>
            <a:r>
              <a:rPr lang="zh-CN" altLang="en-US" sz="1400" b="1" dirty="0">
                <a:solidFill>
                  <a:srgbClr val="0070C0"/>
                </a:solidFill>
              </a:rPr>
              <a:t>的初始化</a:t>
            </a:r>
          </a:p>
          <a:p>
            <a:pPr marL="914400" lvl="2" indent="0">
              <a:lnSpc>
                <a:spcPct val="80000"/>
              </a:lnSpc>
              <a:buFontTx/>
              <a:buNone/>
              <a:defRPr/>
            </a:pPr>
            <a:r>
              <a:rPr lang="zh-CN" altLang="en-US" sz="1400" b="1" dirty="0"/>
              <a:t>              </a:t>
            </a:r>
            <a:r>
              <a:rPr lang="en-US" altLang="zh-CN" sz="1400" b="1" dirty="0"/>
              <a:t>MOV  AL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11H 	  </a:t>
            </a:r>
            <a:r>
              <a:rPr lang="zh-CN" altLang="en-US" sz="1400" b="1" dirty="0"/>
              <a:t>；写入</a:t>
            </a:r>
            <a:r>
              <a:rPr lang="en-US" altLang="zh-CN" sz="1400" b="1" dirty="0"/>
              <a:t>ICW1</a:t>
            </a:r>
            <a:r>
              <a:rPr lang="zh-CN" altLang="en-US" sz="1400" b="1" dirty="0"/>
              <a:t>，设定边沿触发，级联方式</a:t>
            </a:r>
          </a:p>
          <a:p>
            <a:pPr marL="914400" lvl="2" indent="0">
              <a:lnSpc>
                <a:spcPct val="80000"/>
              </a:lnSpc>
              <a:buFontTx/>
              <a:buNone/>
              <a:defRPr/>
            </a:pPr>
            <a:r>
              <a:rPr lang="zh-CN" altLang="en-US" sz="1400" b="1" dirty="0"/>
              <a:t>              </a:t>
            </a:r>
            <a:r>
              <a:rPr lang="en-US" altLang="zh-CN" sz="1400" b="1" dirty="0"/>
              <a:t>OUT  0A0H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AL</a:t>
            </a:r>
          </a:p>
          <a:p>
            <a:pPr marL="914400" lvl="2" indent="0">
              <a:lnSpc>
                <a:spcPct val="80000"/>
              </a:lnSpc>
              <a:buFontTx/>
              <a:buNone/>
              <a:defRPr/>
            </a:pPr>
            <a:r>
              <a:rPr lang="en-US" altLang="zh-CN" sz="1400" b="1" dirty="0"/>
              <a:t>              JMP  INTR5</a:t>
            </a:r>
          </a:p>
          <a:p>
            <a:pPr marL="914400" lvl="2" indent="0">
              <a:lnSpc>
                <a:spcPct val="80000"/>
              </a:lnSpc>
              <a:buFontTx/>
              <a:buNone/>
              <a:defRPr/>
            </a:pPr>
            <a:r>
              <a:rPr lang="en-US" altLang="zh-CN" sz="1400" b="1" dirty="0"/>
              <a:t>INTR5</a:t>
            </a:r>
            <a:r>
              <a:rPr lang="zh-CN" altLang="en-US" sz="1400" b="1" dirty="0"/>
              <a:t>：</a:t>
            </a:r>
            <a:r>
              <a:rPr lang="en-US" altLang="zh-CN" sz="1400" b="1" dirty="0"/>
              <a:t>MOV  AL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70H        	</a:t>
            </a:r>
            <a:r>
              <a:rPr lang="zh-CN" altLang="en-US" sz="1400" b="1" dirty="0"/>
              <a:t>；写入</a:t>
            </a:r>
            <a:r>
              <a:rPr lang="en-US" altLang="zh-CN" sz="1400" b="1" dirty="0"/>
              <a:t>ICW2</a:t>
            </a:r>
            <a:r>
              <a:rPr lang="zh-CN" altLang="en-US" sz="1400" b="1" dirty="0"/>
              <a:t>，设定从片</a:t>
            </a:r>
            <a:r>
              <a:rPr lang="en-US" altLang="zh-CN" sz="1400" b="1" dirty="0"/>
              <a:t>IR0</a:t>
            </a:r>
            <a:r>
              <a:rPr lang="zh-CN" altLang="en-US" sz="1400" b="1" dirty="0"/>
              <a:t>，即</a:t>
            </a:r>
            <a:r>
              <a:rPr lang="en-US" altLang="zh-CN" sz="1400" b="1" dirty="0"/>
              <a:t>IRQ8</a:t>
            </a:r>
            <a:r>
              <a:rPr lang="zh-CN" altLang="en-US" sz="1400" b="1" dirty="0"/>
              <a:t>的中断类型号为</a:t>
            </a:r>
            <a:r>
              <a:rPr lang="en-US" altLang="zh-CN" sz="1400" b="1" dirty="0"/>
              <a:t>70H</a:t>
            </a:r>
          </a:p>
          <a:p>
            <a:pPr marL="914400" lvl="2" indent="0">
              <a:lnSpc>
                <a:spcPct val="80000"/>
              </a:lnSpc>
              <a:buFontTx/>
              <a:buNone/>
              <a:defRPr/>
            </a:pPr>
            <a:r>
              <a:rPr lang="en-US" altLang="zh-CN" sz="1400" b="1" dirty="0"/>
              <a:t>              OUT  0A1H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AL</a:t>
            </a:r>
          </a:p>
          <a:p>
            <a:pPr marL="914400" lvl="2" indent="0">
              <a:lnSpc>
                <a:spcPct val="80000"/>
              </a:lnSpc>
              <a:buFontTx/>
              <a:buNone/>
              <a:defRPr/>
            </a:pPr>
            <a:r>
              <a:rPr lang="en-US" altLang="zh-CN" sz="1400" b="1" dirty="0"/>
              <a:t>              JMP  INTR6</a:t>
            </a:r>
          </a:p>
          <a:p>
            <a:pPr marL="914400" lvl="2" indent="0">
              <a:lnSpc>
                <a:spcPct val="80000"/>
              </a:lnSpc>
              <a:buFontTx/>
              <a:buNone/>
              <a:defRPr/>
            </a:pPr>
            <a:r>
              <a:rPr lang="en-US" altLang="zh-CN" sz="1400" b="1" dirty="0"/>
              <a:t>INTR6</a:t>
            </a:r>
            <a:r>
              <a:rPr lang="zh-CN" altLang="en-US" sz="1400" b="1" dirty="0"/>
              <a:t>：</a:t>
            </a:r>
            <a:r>
              <a:rPr lang="en-US" altLang="zh-CN" sz="1400" b="1" dirty="0"/>
              <a:t>MOV  AL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02H      	</a:t>
            </a:r>
            <a:r>
              <a:rPr lang="zh-CN" altLang="en-US" sz="1400" b="1" dirty="0"/>
              <a:t>；写入</a:t>
            </a:r>
            <a:r>
              <a:rPr lang="en-US" altLang="zh-CN" sz="1400" b="1" dirty="0"/>
              <a:t>ICW3</a:t>
            </a:r>
            <a:r>
              <a:rPr lang="zh-CN" altLang="en-US" sz="1400" b="1" dirty="0"/>
              <a:t>，设定从片级联到主片的</a:t>
            </a:r>
            <a:r>
              <a:rPr lang="en-US" altLang="zh-CN" sz="1400" b="1" dirty="0"/>
              <a:t>IRQ2</a:t>
            </a:r>
          </a:p>
          <a:p>
            <a:pPr marL="914400" lvl="2" indent="0">
              <a:lnSpc>
                <a:spcPct val="80000"/>
              </a:lnSpc>
              <a:buFontTx/>
              <a:buNone/>
              <a:defRPr/>
            </a:pPr>
            <a:r>
              <a:rPr lang="en-US" altLang="zh-CN" sz="1400" b="1" dirty="0"/>
              <a:t>              OUT  0A1H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AL</a:t>
            </a:r>
          </a:p>
          <a:p>
            <a:pPr marL="914400" lvl="2" indent="0">
              <a:lnSpc>
                <a:spcPct val="80000"/>
              </a:lnSpc>
              <a:buFontTx/>
              <a:buNone/>
              <a:defRPr/>
            </a:pPr>
            <a:r>
              <a:rPr lang="en-US" altLang="zh-CN" sz="1400" b="1" dirty="0"/>
              <a:t>              JMP  INTR7</a:t>
            </a:r>
          </a:p>
          <a:p>
            <a:pPr marL="914400" lvl="2" indent="0">
              <a:lnSpc>
                <a:spcPct val="80000"/>
              </a:lnSpc>
              <a:buFontTx/>
              <a:buNone/>
              <a:defRPr/>
            </a:pPr>
            <a:r>
              <a:rPr lang="en-US" altLang="zh-CN" sz="1400" b="1" dirty="0"/>
              <a:t>INTR7</a:t>
            </a:r>
            <a:r>
              <a:rPr lang="zh-CN" altLang="en-US" sz="1400" b="1" dirty="0"/>
              <a:t>：</a:t>
            </a:r>
            <a:r>
              <a:rPr lang="en-US" altLang="zh-CN" sz="1400" b="1" dirty="0"/>
              <a:t>MOV  AL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01H        	  </a:t>
            </a:r>
            <a:r>
              <a:rPr lang="zh-CN" altLang="en-US" sz="1400" b="1" dirty="0"/>
              <a:t>；写入</a:t>
            </a:r>
            <a:r>
              <a:rPr lang="en-US" altLang="zh-CN" sz="1400" b="1" dirty="0"/>
              <a:t>ICW4</a:t>
            </a:r>
            <a:r>
              <a:rPr lang="zh-CN" altLang="en-US" sz="1400" b="1" dirty="0"/>
              <a:t>，设定普通全嵌套方式，一般</a:t>
            </a:r>
            <a:r>
              <a:rPr lang="en-US" altLang="zh-CN" sz="1400" b="1" dirty="0"/>
              <a:t>EOI</a:t>
            </a:r>
            <a:r>
              <a:rPr lang="zh-CN" altLang="en-US" sz="1400" b="1" dirty="0"/>
              <a:t>方式</a:t>
            </a:r>
          </a:p>
          <a:p>
            <a:pPr marL="914400" lvl="2" indent="0">
              <a:lnSpc>
                <a:spcPct val="80000"/>
              </a:lnSpc>
              <a:buFontTx/>
              <a:buNone/>
              <a:defRPr/>
            </a:pPr>
            <a:r>
              <a:rPr lang="zh-CN" altLang="en-US" sz="1400" b="1" dirty="0"/>
              <a:t>              </a:t>
            </a:r>
            <a:r>
              <a:rPr lang="en-US" altLang="zh-CN" sz="1400" b="1" dirty="0"/>
              <a:t>OUT  0A1H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AL</a:t>
            </a:r>
          </a:p>
          <a:p>
            <a:pPr marL="914400" lvl="2" indent="0">
              <a:lnSpc>
                <a:spcPct val="80000"/>
              </a:lnSpc>
              <a:buFontTx/>
              <a:buNone/>
              <a:defRPr/>
            </a:pPr>
            <a:r>
              <a:rPr lang="en-US" altLang="zh-CN" sz="1200" b="1" dirty="0"/>
              <a:t>                        ┇ </a:t>
            </a: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94CBE9C-D830-4FA4-A45A-96605E5E8325}" type="slidenum">
              <a:rPr lang="zh-CN" altLang="en-US" smtClean="0"/>
              <a:t>11</a:t>
            </a:fld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14313"/>
            <a:ext cx="7289800" cy="1462087"/>
          </a:xfrm>
        </p:spPr>
        <p:txBody>
          <a:bodyPr/>
          <a:lstStyle/>
          <a:p>
            <a:pPr eaLnBrk="1" hangingPunct="1"/>
            <a:r>
              <a:rPr lang="en-US" altLang="zh-CN"/>
              <a:t>I/O</a:t>
            </a:r>
            <a:r>
              <a:rPr lang="zh-CN" altLang="en-US"/>
              <a:t>端口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331913" y="2600325"/>
            <a:ext cx="1066800" cy="32766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5400" cap="sq">
            <a:solidFill>
              <a:schemeClr val="tx1">
                <a:lumMod val="95000"/>
                <a:lumOff val="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998913" y="2600325"/>
            <a:ext cx="1066800" cy="32766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5400" cap="sq">
            <a:solidFill>
              <a:schemeClr val="tx1">
                <a:lumMod val="95000"/>
                <a:lumOff val="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6659563" y="2600325"/>
            <a:ext cx="1066800" cy="32766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5400" cap="sq">
            <a:solidFill>
              <a:schemeClr val="tx1">
                <a:lumMod val="95000"/>
                <a:lumOff val="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>
            <a:off x="3998913" y="3667125"/>
            <a:ext cx="1066800" cy="0"/>
          </a:xfrm>
          <a:prstGeom prst="line">
            <a:avLst/>
          </a:prstGeom>
          <a:noFill/>
          <a:ln w="25400" cap="sq">
            <a:solidFill>
              <a:schemeClr val="tx1">
                <a:lumMod val="95000"/>
                <a:lumOff val="5000"/>
              </a:schemeClr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3998913" y="4886325"/>
            <a:ext cx="1066800" cy="0"/>
          </a:xfrm>
          <a:prstGeom prst="line">
            <a:avLst/>
          </a:prstGeom>
          <a:noFill/>
          <a:ln w="25400" cap="sq">
            <a:solidFill>
              <a:schemeClr val="tx1">
                <a:lumMod val="95000"/>
                <a:lumOff val="5000"/>
              </a:schemeClr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1465263" y="3971925"/>
            <a:ext cx="93345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</a:rPr>
              <a:t>CPU</a:t>
            </a:r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4132263" y="2905125"/>
            <a:ext cx="93345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</a:rPr>
              <a:t>数据</a:t>
            </a:r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4151313" y="4048125"/>
            <a:ext cx="93345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</a:rPr>
              <a:t>状态</a:t>
            </a:r>
          </a:p>
        </p:txBody>
      </p: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4124325" y="5229225"/>
            <a:ext cx="93345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</a:rPr>
              <a:t>控制</a:t>
            </a:r>
          </a:p>
        </p:txBody>
      </p:sp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6859588" y="3971925"/>
            <a:ext cx="93345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</a:rPr>
              <a:t>外设</a:t>
            </a:r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 flipH="1" flipV="1">
            <a:off x="3203575" y="4365625"/>
            <a:ext cx="79533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 flipH="1">
            <a:off x="5065713" y="4352925"/>
            <a:ext cx="156527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41" name="Text Box 21"/>
          <p:cNvSpPr txBox="1">
            <a:spLocks noChangeArrowheads="1"/>
          </p:cNvSpPr>
          <p:nvPr/>
        </p:nvSpPr>
        <p:spPr bwMode="auto">
          <a:xfrm>
            <a:off x="3995738" y="2133600"/>
            <a:ext cx="1150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I/O</a:t>
            </a:r>
            <a:r>
              <a:rPr lang="zh-CN" altLang="en-US" b="1"/>
              <a:t>接口</a:t>
            </a:r>
          </a:p>
        </p:txBody>
      </p:sp>
      <p:sp>
        <p:nvSpPr>
          <p:cNvPr id="81943" name="Line 23"/>
          <p:cNvSpPr>
            <a:spLocks noChangeShapeType="1"/>
          </p:cNvSpPr>
          <p:nvPr/>
        </p:nvSpPr>
        <p:spPr bwMode="auto">
          <a:xfrm flipV="1">
            <a:off x="3203575" y="3284538"/>
            <a:ext cx="0" cy="106521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45" name="AutoShape 25"/>
          <p:cNvSpPr>
            <a:spLocks noChangeArrowheads="1"/>
          </p:cNvSpPr>
          <p:nvPr/>
        </p:nvSpPr>
        <p:spPr bwMode="auto">
          <a:xfrm>
            <a:off x="2411413" y="2997200"/>
            <a:ext cx="792162" cy="360363"/>
          </a:xfrm>
          <a:prstGeom prst="leftArrow">
            <a:avLst>
              <a:gd name="adj1" fmla="val 50000"/>
              <a:gd name="adj2" fmla="val 54956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46" name="AutoShape 26"/>
          <p:cNvSpPr>
            <a:spLocks noChangeArrowheads="1"/>
          </p:cNvSpPr>
          <p:nvPr/>
        </p:nvSpPr>
        <p:spPr bwMode="auto">
          <a:xfrm>
            <a:off x="3203575" y="2997200"/>
            <a:ext cx="809625" cy="358775"/>
          </a:xfrm>
          <a:prstGeom prst="rightArrow">
            <a:avLst>
              <a:gd name="adj1" fmla="val 50000"/>
              <a:gd name="adj2" fmla="val 56416"/>
            </a:avLst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47" name="AutoShape 27"/>
          <p:cNvSpPr>
            <a:spLocks noChangeArrowheads="1"/>
          </p:cNvSpPr>
          <p:nvPr/>
        </p:nvSpPr>
        <p:spPr bwMode="auto">
          <a:xfrm>
            <a:off x="5060950" y="2997200"/>
            <a:ext cx="792163" cy="360363"/>
          </a:xfrm>
          <a:prstGeom prst="leftArrow">
            <a:avLst>
              <a:gd name="adj1" fmla="val 50000"/>
              <a:gd name="adj2" fmla="val 54956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48" name="AutoShape 28"/>
          <p:cNvSpPr>
            <a:spLocks noChangeArrowheads="1"/>
          </p:cNvSpPr>
          <p:nvPr/>
        </p:nvSpPr>
        <p:spPr bwMode="auto">
          <a:xfrm>
            <a:off x="5853113" y="2997200"/>
            <a:ext cx="792162" cy="358775"/>
          </a:xfrm>
          <a:prstGeom prst="rightArrow">
            <a:avLst>
              <a:gd name="adj1" fmla="val 50000"/>
              <a:gd name="adj2" fmla="val 55199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49" name="AutoShape 29"/>
          <p:cNvSpPr>
            <a:spLocks noChangeArrowheads="1"/>
          </p:cNvSpPr>
          <p:nvPr/>
        </p:nvSpPr>
        <p:spPr bwMode="auto">
          <a:xfrm>
            <a:off x="2411413" y="3011488"/>
            <a:ext cx="792162" cy="323850"/>
          </a:xfrm>
          <a:prstGeom prst="leftArrow">
            <a:avLst>
              <a:gd name="adj1" fmla="val 50000"/>
              <a:gd name="adj2" fmla="val 61152"/>
            </a:avLst>
          </a:prstGeom>
          <a:solidFill>
            <a:srgbClr val="33CCCC"/>
          </a:solidFill>
          <a:ln w="25400" cap="sq">
            <a:solidFill>
              <a:srgbClr val="33CCCC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50" name="Text Box 30"/>
          <p:cNvSpPr txBox="1">
            <a:spLocks noChangeArrowheads="1"/>
          </p:cNvSpPr>
          <p:nvPr/>
        </p:nvSpPr>
        <p:spPr bwMode="auto">
          <a:xfrm>
            <a:off x="2700338" y="2565400"/>
            <a:ext cx="790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DB</a:t>
            </a:r>
            <a:endParaRPr lang="zh-CN" altLang="en-US" b="1"/>
          </a:p>
        </p:txBody>
      </p:sp>
      <p:sp>
        <p:nvSpPr>
          <p:cNvPr id="81951" name="AutoShape 31"/>
          <p:cNvSpPr>
            <a:spLocks noChangeArrowheads="1"/>
          </p:cNvSpPr>
          <p:nvPr/>
        </p:nvSpPr>
        <p:spPr bwMode="auto">
          <a:xfrm>
            <a:off x="2411413" y="5229225"/>
            <a:ext cx="1584325" cy="287338"/>
          </a:xfrm>
          <a:prstGeom prst="rightArrow">
            <a:avLst>
              <a:gd name="adj1" fmla="val 50000"/>
              <a:gd name="adj2" fmla="val 137845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52" name="AutoShape 32"/>
          <p:cNvSpPr>
            <a:spLocks noChangeArrowheads="1"/>
          </p:cNvSpPr>
          <p:nvPr/>
        </p:nvSpPr>
        <p:spPr bwMode="auto">
          <a:xfrm>
            <a:off x="5075238" y="5229225"/>
            <a:ext cx="1584325" cy="287338"/>
          </a:xfrm>
          <a:prstGeom prst="rightArrow">
            <a:avLst>
              <a:gd name="adj1" fmla="val 50000"/>
              <a:gd name="adj2" fmla="val 137845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219700" y="3933825"/>
            <a:ext cx="1296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外设状态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484438" y="4868863"/>
            <a:ext cx="1295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控制命令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10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8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8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8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8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8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  <p:bldP spid="81925" grpId="0" animBg="1"/>
      <p:bldP spid="81926" grpId="0" animBg="1"/>
      <p:bldP spid="81929" grpId="0"/>
      <p:bldP spid="81930" grpId="0"/>
      <p:bldP spid="81931" grpId="0"/>
      <p:bldP spid="81932" grpId="0"/>
      <p:bldP spid="81933" grpId="0"/>
      <p:bldP spid="81936" grpId="0" animBg="1"/>
      <p:bldP spid="81939" grpId="0" animBg="1"/>
      <p:bldP spid="81941" grpId="0"/>
      <p:bldP spid="81943" grpId="0" animBg="1"/>
      <p:bldP spid="81945" grpId="0" animBg="1"/>
      <p:bldP spid="81946" grpId="0" animBg="1"/>
      <p:bldP spid="81947" grpId="0" animBg="1"/>
      <p:bldP spid="81948" grpId="0" animBg="1"/>
      <p:bldP spid="81949" grpId="0" animBg="1"/>
      <p:bldP spid="81950" grpId="0"/>
      <p:bldP spid="81951" grpId="0" animBg="1"/>
      <p:bldP spid="81952" grpId="0" animBg="1"/>
      <p:bldP spid="26" grpId="0"/>
      <p:bldP spid="27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② </a:t>
            </a:r>
            <a:r>
              <a:rPr lang="zh-CN" altLang="en-US"/>
              <a:t>级联工作编程</a:t>
            </a:r>
          </a:p>
        </p:txBody>
      </p:sp>
      <p:sp>
        <p:nvSpPr>
          <p:cNvPr id="13926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FontTx/>
              <a:buNone/>
            </a:pPr>
            <a:r>
              <a:rPr lang="zh-CN" altLang="en-US" sz="1800" b="1" dirty="0"/>
              <a:t>；读</a:t>
            </a:r>
            <a:r>
              <a:rPr lang="en-US" altLang="zh-CN" sz="1800" b="1" dirty="0"/>
              <a:t>ISR</a:t>
            </a:r>
            <a:r>
              <a:rPr lang="zh-CN" altLang="en-US" sz="1800" b="1" dirty="0"/>
              <a:t>的内容</a:t>
            </a:r>
          </a:p>
          <a:p>
            <a:pPr marL="914400" lvl="2" indent="0">
              <a:buFontTx/>
              <a:buNone/>
            </a:pPr>
            <a:r>
              <a:rPr lang="zh-CN" altLang="en-US" sz="1800" b="1" dirty="0"/>
              <a:t>         </a:t>
            </a:r>
            <a:r>
              <a:rPr lang="en-US" altLang="zh-CN" sz="1800" b="1" dirty="0"/>
              <a:t>MOV  AL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0FH        </a:t>
            </a:r>
            <a:r>
              <a:rPr lang="zh-CN" altLang="en-US" sz="1800" b="1" dirty="0"/>
              <a:t>；写入</a:t>
            </a:r>
            <a:r>
              <a:rPr lang="en-US" altLang="zh-CN" sz="1800" b="1" dirty="0"/>
              <a:t>OCW3</a:t>
            </a:r>
            <a:r>
              <a:rPr lang="zh-CN" altLang="en-US" sz="1800" b="1" dirty="0"/>
              <a:t>，读</a:t>
            </a:r>
            <a:r>
              <a:rPr lang="en-US" altLang="zh-CN" sz="1800" b="1" dirty="0"/>
              <a:t>ISR</a:t>
            </a:r>
            <a:r>
              <a:rPr lang="zh-CN" altLang="en-US" sz="1800" b="1" dirty="0"/>
              <a:t>命令</a:t>
            </a:r>
          </a:p>
          <a:p>
            <a:pPr marL="914400" lvl="2" indent="0">
              <a:buFontTx/>
              <a:buNone/>
            </a:pPr>
            <a:r>
              <a:rPr lang="zh-CN" altLang="en-US" sz="1800" b="1" dirty="0"/>
              <a:t>         </a:t>
            </a:r>
            <a:r>
              <a:rPr lang="en-US" altLang="zh-CN" sz="1800" b="1" dirty="0"/>
              <a:t>OUT  0A0H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AL</a:t>
            </a:r>
          </a:p>
          <a:p>
            <a:pPr marL="914400" lvl="2" indent="0">
              <a:buFontTx/>
              <a:buNone/>
            </a:pPr>
            <a:r>
              <a:rPr lang="en-US" altLang="zh-CN" sz="1800" b="1" dirty="0"/>
              <a:t>         NOP             	</a:t>
            </a:r>
            <a:r>
              <a:rPr lang="zh-CN" altLang="en-US" sz="1800" b="1" dirty="0"/>
              <a:t>；延时，等待</a:t>
            </a:r>
            <a:r>
              <a:rPr lang="en-US" altLang="zh-CN" sz="1800" b="1" dirty="0"/>
              <a:t>8259A</a:t>
            </a:r>
            <a:r>
              <a:rPr lang="zh-CN" altLang="en-US" sz="1800" b="1" dirty="0"/>
              <a:t>操作结束</a:t>
            </a:r>
          </a:p>
          <a:p>
            <a:pPr marL="914400" lvl="2" indent="0">
              <a:buFontTx/>
              <a:buNone/>
            </a:pPr>
            <a:r>
              <a:rPr lang="zh-CN" altLang="en-US" sz="1800" b="1" dirty="0"/>
              <a:t>         </a:t>
            </a:r>
            <a:r>
              <a:rPr lang="en-US" altLang="zh-CN" sz="1800" b="1" dirty="0"/>
              <a:t>IN  AL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0A0H    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      </a:t>
            </a:r>
            <a:r>
              <a:rPr lang="zh-CN" altLang="en-US" sz="1800" b="1" dirty="0"/>
              <a:t>；读出</a:t>
            </a:r>
            <a:r>
              <a:rPr lang="en-US" altLang="zh-CN" sz="1800" b="1" dirty="0"/>
              <a:t>ISR</a:t>
            </a:r>
          </a:p>
          <a:p>
            <a:pPr marL="914400" lvl="2" indent="0">
              <a:buFontTx/>
              <a:buNone/>
            </a:pPr>
            <a:r>
              <a:rPr lang="en-US" altLang="zh-CN" sz="1800" b="1" dirty="0"/>
              <a:t>              ┇</a:t>
            </a:r>
          </a:p>
          <a:p>
            <a:pPr marL="914400" lvl="2" indent="0">
              <a:buFontTx/>
              <a:buNone/>
            </a:pPr>
            <a:r>
              <a:rPr lang="zh-CN" altLang="en-US" sz="1800" b="1" dirty="0"/>
              <a:t>；向从片发</a:t>
            </a:r>
            <a:r>
              <a:rPr lang="en-US" altLang="zh-CN" sz="1800" b="1" dirty="0"/>
              <a:t>EOI</a:t>
            </a:r>
            <a:r>
              <a:rPr lang="zh-CN" altLang="en-US" sz="1800" b="1" dirty="0"/>
              <a:t>命令</a:t>
            </a:r>
          </a:p>
          <a:p>
            <a:pPr marL="914400" lvl="2" indent="0">
              <a:buFontTx/>
              <a:buNone/>
            </a:pPr>
            <a:r>
              <a:rPr lang="zh-CN" altLang="en-US" sz="1800" b="1" dirty="0"/>
              <a:t>         </a:t>
            </a:r>
            <a:r>
              <a:rPr lang="en-US" altLang="zh-CN" sz="1800" b="1" dirty="0"/>
              <a:t>MOV  AL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20H</a:t>
            </a:r>
          </a:p>
          <a:p>
            <a:pPr marL="914400" lvl="2" indent="0">
              <a:buFontTx/>
              <a:buNone/>
            </a:pPr>
            <a:r>
              <a:rPr lang="en-US" altLang="zh-CN" sz="1800" b="1" dirty="0"/>
              <a:t>         OUT  0A0H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AL        </a:t>
            </a:r>
            <a:r>
              <a:rPr lang="zh-CN" altLang="en-US" sz="1800" b="1" dirty="0"/>
              <a:t>；写从片</a:t>
            </a:r>
            <a:r>
              <a:rPr lang="en-US" altLang="zh-CN" sz="1800" b="1" dirty="0"/>
              <a:t>EOI</a:t>
            </a:r>
            <a:r>
              <a:rPr lang="zh-CN" altLang="en-US" sz="1800" b="1" dirty="0"/>
              <a:t>命令</a:t>
            </a:r>
            <a:r>
              <a:rPr lang="en-US" altLang="zh-CN" sz="1800" b="1" dirty="0"/>
              <a:t>(OCW2)</a:t>
            </a:r>
            <a:endParaRPr lang="zh-CN" altLang="en-US" sz="1800" b="1" dirty="0"/>
          </a:p>
          <a:p>
            <a:pPr marL="914400" lvl="2" indent="0">
              <a:buFontTx/>
              <a:buNone/>
            </a:pPr>
            <a:r>
              <a:rPr lang="zh-CN" altLang="en-US" sz="1800" b="1" dirty="0"/>
              <a:t>              ┇</a:t>
            </a:r>
          </a:p>
          <a:p>
            <a:pPr marL="914400" lvl="2" indent="0">
              <a:buFontTx/>
              <a:buNone/>
            </a:pPr>
            <a:r>
              <a:rPr lang="zh-CN" altLang="en-US" sz="1800" b="1" dirty="0"/>
              <a:t>；向主片发</a:t>
            </a:r>
            <a:r>
              <a:rPr lang="en-US" altLang="zh-CN" sz="1800" b="1" dirty="0"/>
              <a:t>EOI</a:t>
            </a:r>
            <a:r>
              <a:rPr lang="zh-CN" altLang="en-US" sz="1800" b="1" dirty="0"/>
              <a:t>命令</a:t>
            </a:r>
          </a:p>
          <a:p>
            <a:pPr marL="914400" lvl="2" indent="0">
              <a:buFontTx/>
              <a:buNone/>
            </a:pPr>
            <a:r>
              <a:rPr lang="zh-CN" altLang="en-US" sz="1800" b="1" dirty="0"/>
              <a:t>         </a:t>
            </a:r>
            <a:r>
              <a:rPr lang="en-US" altLang="zh-CN" sz="1800" b="1" dirty="0"/>
              <a:t>MOV  AL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20H</a:t>
            </a:r>
          </a:p>
          <a:p>
            <a:pPr marL="914400" lvl="2" indent="0">
              <a:buFontTx/>
              <a:buNone/>
            </a:pPr>
            <a:r>
              <a:rPr lang="en-US" altLang="zh-CN" sz="1800" b="1" dirty="0"/>
              <a:t>         OUT  20H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AL         </a:t>
            </a:r>
            <a:r>
              <a:rPr lang="zh-CN" altLang="en-US" sz="1800" b="1" dirty="0"/>
              <a:t>；写主片</a:t>
            </a:r>
            <a:r>
              <a:rPr lang="en-US" altLang="zh-CN" sz="1800" b="1" dirty="0"/>
              <a:t>EOI</a:t>
            </a:r>
            <a:r>
              <a:rPr lang="zh-CN" altLang="en-US" sz="1800" b="1" dirty="0"/>
              <a:t>命令</a:t>
            </a:r>
            <a:r>
              <a:rPr lang="en-US" altLang="zh-CN" sz="1800" b="1" dirty="0"/>
              <a:t>(OCW2)</a:t>
            </a:r>
            <a:endParaRPr lang="zh-CN" altLang="en-US" sz="1800" b="1" dirty="0"/>
          </a:p>
          <a:p>
            <a:pPr marL="914400" lvl="2" indent="0">
              <a:buFontTx/>
              <a:buNone/>
            </a:pPr>
            <a:r>
              <a:rPr lang="zh-CN" altLang="en-US" sz="1800" b="1" dirty="0"/>
              <a:t>              ┇</a:t>
            </a:r>
          </a:p>
        </p:txBody>
      </p:sp>
    </p:spTree>
  </p:cSld>
  <p:clrMapOvr>
    <a:masterClrMapping/>
  </p:clrMapOvr>
  <p:transition>
    <p:random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幼圆" pitchFamily="49" charset="-122"/>
              </a:rPr>
              <a:t>编程注意事项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4171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保护现场能力，以防中断程序出故障。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在设置中断向量时，首先关中断，在初始化后再开中断。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在中断程序的入口处要立即开中断，并在程序结束之前予以恢复。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硬件中断程序执行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IRET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指令前，应向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发出中断结束命令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EOI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硬件中断服务程序不要使用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系统功能调用即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21H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，服务程序若要控制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设备，最好调用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ROM-BIOS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功能或对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直接编程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  <p:transition>
    <p:random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314" name="Group 2"/>
          <p:cNvGrpSpPr/>
          <p:nvPr/>
        </p:nvGrpSpPr>
        <p:grpSpPr bwMode="auto">
          <a:xfrm>
            <a:off x="219075" y="142875"/>
            <a:ext cx="7543800" cy="6400800"/>
            <a:chOff x="138" y="90"/>
            <a:chExt cx="4752" cy="4032"/>
          </a:xfrm>
        </p:grpSpPr>
        <p:sp>
          <p:nvSpPr>
            <p:cNvPr id="141316" name="Rectangle 3"/>
            <p:cNvSpPr>
              <a:spLocks noChangeArrowheads="1"/>
            </p:cNvSpPr>
            <p:nvPr/>
          </p:nvSpPr>
          <p:spPr bwMode="auto">
            <a:xfrm>
              <a:off x="3306" y="234"/>
              <a:ext cx="1152" cy="1824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CAS0      IR0</a:t>
              </a:r>
            </a:p>
            <a:p>
              <a:pPr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CAS1      IR1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CAS2      IR2</a:t>
              </a:r>
            </a:p>
            <a:p>
              <a:pPr eaLnBrk="1" hangingPunct="1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IR3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INTA      IR4</a:t>
              </a:r>
            </a:p>
            <a:p>
              <a:pPr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IR5</a:t>
              </a:r>
            </a:p>
            <a:p>
              <a:pPr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INT         IR6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IR7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SP/EN</a:t>
              </a:r>
            </a:p>
          </p:txBody>
        </p:sp>
        <p:sp>
          <p:nvSpPr>
            <p:cNvPr id="141317" name="Line 4"/>
            <p:cNvSpPr>
              <a:spLocks noChangeShapeType="1"/>
            </p:cNvSpPr>
            <p:nvPr/>
          </p:nvSpPr>
          <p:spPr bwMode="auto">
            <a:xfrm>
              <a:off x="3384" y="1047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18" name="Line 5"/>
            <p:cNvSpPr>
              <a:spLocks noChangeShapeType="1"/>
            </p:cNvSpPr>
            <p:nvPr/>
          </p:nvSpPr>
          <p:spPr bwMode="auto">
            <a:xfrm>
              <a:off x="3399" y="1818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19" name="Line 6"/>
            <p:cNvSpPr>
              <a:spLocks noChangeShapeType="1"/>
            </p:cNvSpPr>
            <p:nvPr/>
          </p:nvSpPr>
          <p:spPr bwMode="auto">
            <a:xfrm>
              <a:off x="3639" y="1818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20" name="Rectangle 7"/>
            <p:cNvSpPr>
              <a:spLocks noChangeArrowheads="1"/>
            </p:cNvSpPr>
            <p:nvPr/>
          </p:nvSpPr>
          <p:spPr bwMode="auto">
            <a:xfrm>
              <a:off x="858" y="714"/>
              <a:ext cx="1152" cy="1824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CAS0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r"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INTA   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CAS1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r" eaLnBrk="1" hangingPunct="1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CAS2</a:t>
              </a:r>
            </a:p>
            <a:p>
              <a:pPr algn="r"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INT</a:t>
              </a: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IR0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r" eaLnBrk="1" hangingPunct="1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IR1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r" eaLnBrk="1" hangingPunct="1"/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r" eaLnBrk="1" hangingPunct="1"/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r"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SP/EN      IR7</a:t>
              </a:r>
            </a:p>
          </p:txBody>
        </p:sp>
        <p:sp>
          <p:nvSpPr>
            <p:cNvPr id="141321" name="Line 8"/>
            <p:cNvSpPr>
              <a:spLocks noChangeShapeType="1"/>
            </p:cNvSpPr>
            <p:nvPr/>
          </p:nvSpPr>
          <p:spPr bwMode="auto">
            <a:xfrm>
              <a:off x="1722" y="196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22" name="Line 9"/>
            <p:cNvSpPr>
              <a:spLocks noChangeShapeType="1"/>
            </p:cNvSpPr>
            <p:nvPr/>
          </p:nvSpPr>
          <p:spPr bwMode="auto">
            <a:xfrm>
              <a:off x="891" y="969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23" name="Line 10"/>
            <p:cNvSpPr>
              <a:spLocks noChangeShapeType="1"/>
            </p:cNvSpPr>
            <p:nvPr/>
          </p:nvSpPr>
          <p:spPr bwMode="auto">
            <a:xfrm>
              <a:off x="906" y="2298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24" name="Line 11"/>
            <p:cNvSpPr>
              <a:spLocks noChangeShapeType="1"/>
            </p:cNvSpPr>
            <p:nvPr/>
          </p:nvSpPr>
          <p:spPr bwMode="auto">
            <a:xfrm>
              <a:off x="1146" y="2298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25" name="Rectangle 12"/>
            <p:cNvSpPr>
              <a:spLocks noChangeArrowheads="1"/>
            </p:cNvSpPr>
            <p:nvPr/>
          </p:nvSpPr>
          <p:spPr bwMode="auto">
            <a:xfrm>
              <a:off x="3306" y="2298"/>
              <a:ext cx="1152" cy="1824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CAS0      IR0</a:t>
              </a:r>
            </a:p>
            <a:p>
              <a:pPr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CAS1      IR1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CAS2      IR2</a:t>
              </a:r>
            </a:p>
            <a:p>
              <a:pPr eaLnBrk="1" hangingPunct="1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IR3</a:t>
              </a:r>
            </a:p>
            <a:p>
              <a:pPr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INTA      IR4</a:t>
              </a:r>
            </a:p>
            <a:p>
              <a:pPr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IR5</a:t>
              </a:r>
            </a:p>
            <a:p>
              <a:pPr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INT         IR6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IR7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SP/EN</a:t>
              </a:r>
            </a:p>
          </p:txBody>
        </p:sp>
        <p:sp>
          <p:nvSpPr>
            <p:cNvPr id="141326" name="Line 13"/>
            <p:cNvSpPr>
              <a:spLocks noChangeShapeType="1"/>
            </p:cNvSpPr>
            <p:nvPr/>
          </p:nvSpPr>
          <p:spPr bwMode="auto">
            <a:xfrm>
              <a:off x="3354" y="3111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27" name="Line 14"/>
            <p:cNvSpPr>
              <a:spLocks noChangeShapeType="1"/>
            </p:cNvSpPr>
            <p:nvPr/>
          </p:nvSpPr>
          <p:spPr bwMode="auto">
            <a:xfrm>
              <a:off x="3399" y="3882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28" name="Line 15"/>
            <p:cNvSpPr>
              <a:spLocks noChangeShapeType="1"/>
            </p:cNvSpPr>
            <p:nvPr/>
          </p:nvSpPr>
          <p:spPr bwMode="auto">
            <a:xfrm>
              <a:off x="3639" y="3882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41329" name="Group 16"/>
            <p:cNvGrpSpPr/>
            <p:nvPr/>
          </p:nvGrpSpPr>
          <p:grpSpPr bwMode="auto">
            <a:xfrm>
              <a:off x="4458" y="330"/>
              <a:ext cx="432" cy="1392"/>
              <a:chOff x="4800" y="288"/>
              <a:chExt cx="432" cy="1392"/>
            </a:xfrm>
          </p:grpSpPr>
          <p:sp>
            <p:nvSpPr>
              <p:cNvPr id="141380" name="Line 17"/>
              <p:cNvSpPr>
                <a:spLocks noChangeShapeType="1"/>
              </p:cNvSpPr>
              <p:nvPr/>
            </p:nvSpPr>
            <p:spPr bwMode="auto">
              <a:xfrm>
                <a:off x="4800" y="288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81" name="Line 18"/>
              <p:cNvSpPr>
                <a:spLocks noChangeShapeType="1"/>
              </p:cNvSpPr>
              <p:nvPr/>
            </p:nvSpPr>
            <p:spPr bwMode="auto">
              <a:xfrm>
                <a:off x="4800" y="480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82" name="Line 19"/>
              <p:cNvSpPr>
                <a:spLocks noChangeShapeType="1"/>
              </p:cNvSpPr>
              <p:nvPr/>
            </p:nvSpPr>
            <p:spPr bwMode="auto">
              <a:xfrm>
                <a:off x="4800" y="672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83" name="Line 20"/>
              <p:cNvSpPr>
                <a:spLocks noChangeShapeType="1"/>
              </p:cNvSpPr>
              <p:nvPr/>
            </p:nvSpPr>
            <p:spPr bwMode="auto">
              <a:xfrm>
                <a:off x="4800" y="912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84" name="Line 21"/>
              <p:cNvSpPr>
                <a:spLocks noChangeShapeType="1"/>
              </p:cNvSpPr>
              <p:nvPr/>
            </p:nvSpPr>
            <p:spPr bwMode="auto">
              <a:xfrm>
                <a:off x="4800" y="1104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85" name="Line 22"/>
              <p:cNvSpPr>
                <a:spLocks noChangeShapeType="1"/>
              </p:cNvSpPr>
              <p:nvPr/>
            </p:nvSpPr>
            <p:spPr bwMode="auto">
              <a:xfrm>
                <a:off x="4800" y="1296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86" name="Line 23"/>
              <p:cNvSpPr>
                <a:spLocks noChangeShapeType="1"/>
              </p:cNvSpPr>
              <p:nvPr/>
            </p:nvSpPr>
            <p:spPr bwMode="auto">
              <a:xfrm>
                <a:off x="4800" y="1488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87" name="Line 24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1330" name="Group 25"/>
            <p:cNvGrpSpPr/>
            <p:nvPr/>
          </p:nvGrpSpPr>
          <p:grpSpPr bwMode="auto">
            <a:xfrm>
              <a:off x="4458" y="2394"/>
              <a:ext cx="432" cy="1392"/>
              <a:chOff x="4800" y="288"/>
              <a:chExt cx="432" cy="1392"/>
            </a:xfrm>
          </p:grpSpPr>
          <p:sp>
            <p:nvSpPr>
              <p:cNvPr id="141372" name="Line 26"/>
              <p:cNvSpPr>
                <a:spLocks noChangeShapeType="1"/>
              </p:cNvSpPr>
              <p:nvPr/>
            </p:nvSpPr>
            <p:spPr bwMode="auto">
              <a:xfrm>
                <a:off x="4800" y="288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73" name="Line 27"/>
              <p:cNvSpPr>
                <a:spLocks noChangeShapeType="1"/>
              </p:cNvSpPr>
              <p:nvPr/>
            </p:nvSpPr>
            <p:spPr bwMode="auto">
              <a:xfrm>
                <a:off x="4800" y="480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74" name="Line 28"/>
              <p:cNvSpPr>
                <a:spLocks noChangeShapeType="1"/>
              </p:cNvSpPr>
              <p:nvPr/>
            </p:nvSpPr>
            <p:spPr bwMode="auto">
              <a:xfrm>
                <a:off x="4800" y="672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75" name="Line 29"/>
              <p:cNvSpPr>
                <a:spLocks noChangeShapeType="1"/>
              </p:cNvSpPr>
              <p:nvPr/>
            </p:nvSpPr>
            <p:spPr bwMode="auto">
              <a:xfrm>
                <a:off x="4800" y="912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76" name="Line 30"/>
              <p:cNvSpPr>
                <a:spLocks noChangeShapeType="1"/>
              </p:cNvSpPr>
              <p:nvPr/>
            </p:nvSpPr>
            <p:spPr bwMode="auto">
              <a:xfrm>
                <a:off x="4800" y="1104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77" name="Line 31"/>
              <p:cNvSpPr>
                <a:spLocks noChangeShapeType="1"/>
              </p:cNvSpPr>
              <p:nvPr/>
            </p:nvSpPr>
            <p:spPr bwMode="auto">
              <a:xfrm>
                <a:off x="4800" y="1296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78" name="Line 32"/>
              <p:cNvSpPr>
                <a:spLocks noChangeShapeType="1"/>
              </p:cNvSpPr>
              <p:nvPr/>
            </p:nvSpPr>
            <p:spPr bwMode="auto">
              <a:xfrm>
                <a:off x="4800" y="1488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79" name="Line 33"/>
              <p:cNvSpPr>
                <a:spLocks noChangeShapeType="1"/>
              </p:cNvSpPr>
              <p:nvPr/>
            </p:nvSpPr>
            <p:spPr bwMode="auto">
              <a:xfrm>
                <a:off x="4800" y="1680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1331" name="Group 34"/>
            <p:cNvGrpSpPr/>
            <p:nvPr/>
          </p:nvGrpSpPr>
          <p:grpSpPr bwMode="auto">
            <a:xfrm>
              <a:off x="2778" y="2394"/>
              <a:ext cx="528" cy="384"/>
              <a:chOff x="3120" y="288"/>
              <a:chExt cx="528" cy="384"/>
            </a:xfrm>
          </p:grpSpPr>
          <p:sp>
            <p:nvSpPr>
              <p:cNvPr id="141369" name="Line 35"/>
              <p:cNvSpPr>
                <a:spLocks noChangeShapeType="1"/>
              </p:cNvSpPr>
              <p:nvPr/>
            </p:nvSpPr>
            <p:spPr bwMode="auto">
              <a:xfrm>
                <a:off x="3120" y="288"/>
                <a:ext cx="5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70" name="Line 36"/>
              <p:cNvSpPr>
                <a:spLocks noChangeShapeType="1"/>
              </p:cNvSpPr>
              <p:nvPr/>
            </p:nvSpPr>
            <p:spPr bwMode="auto">
              <a:xfrm>
                <a:off x="3216" y="480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71" name="Line 37"/>
              <p:cNvSpPr>
                <a:spLocks noChangeShapeType="1"/>
              </p:cNvSpPr>
              <p:nvPr/>
            </p:nvSpPr>
            <p:spPr bwMode="auto">
              <a:xfrm>
                <a:off x="3312" y="672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1332" name="Group 38"/>
            <p:cNvGrpSpPr/>
            <p:nvPr/>
          </p:nvGrpSpPr>
          <p:grpSpPr bwMode="auto">
            <a:xfrm>
              <a:off x="2778" y="330"/>
              <a:ext cx="528" cy="384"/>
              <a:chOff x="3120" y="288"/>
              <a:chExt cx="528" cy="384"/>
            </a:xfrm>
          </p:grpSpPr>
          <p:sp>
            <p:nvSpPr>
              <p:cNvPr id="141366" name="Line 39"/>
              <p:cNvSpPr>
                <a:spLocks noChangeShapeType="1"/>
              </p:cNvSpPr>
              <p:nvPr/>
            </p:nvSpPr>
            <p:spPr bwMode="auto">
              <a:xfrm>
                <a:off x="3120" y="288"/>
                <a:ext cx="5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67" name="Line 40"/>
              <p:cNvSpPr>
                <a:spLocks noChangeShapeType="1"/>
              </p:cNvSpPr>
              <p:nvPr/>
            </p:nvSpPr>
            <p:spPr bwMode="auto">
              <a:xfrm>
                <a:off x="3216" y="480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68" name="Line 41"/>
              <p:cNvSpPr>
                <a:spLocks noChangeShapeType="1"/>
              </p:cNvSpPr>
              <p:nvPr/>
            </p:nvSpPr>
            <p:spPr bwMode="auto">
              <a:xfrm>
                <a:off x="3312" y="672"/>
                <a:ext cx="33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41333" name="Line 42"/>
            <p:cNvSpPr>
              <a:spLocks noChangeShapeType="1"/>
            </p:cNvSpPr>
            <p:nvPr/>
          </p:nvSpPr>
          <p:spPr bwMode="auto">
            <a:xfrm>
              <a:off x="2778" y="330"/>
              <a:ext cx="0" cy="20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34" name="Line 43"/>
            <p:cNvSpPr>
              <a:spLocks noChangeShapeType="1"/>
            </p:cNvSpPr>
            <p:nvPr/>
          </p:nvSpPr>
          <p:spPr bwMode="auto">
            <a:xfrm>
              <a:off x="2874" y="522"/>
              <a:ext cx="0" cy="20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35" name="Line 44"/>
            <p:cNvSpPr>
              <a:spLocks noChangeShapeType="1"/>
            </p:cNvSpPr>
            <p:nvPr/>
          </p:nvSpPr>
          <p:spPr bwMode="auto">
            <a:xfrm>
              <a:off x="2970" y="714"/>
              <a:ext cx="0" cy="206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36" name="Line 45"/>
            <p:cNvSpPr>
              <a:spLocks noChangeShapeType="1"/>
            </p:cNvSpPr>
            <p:nvPr/>
          </p:nvSpPr>
          <p:spPr bwMode="auto">
            <a:xfrm>
              <a:off x="2010" y="906"/>
              <a:ext cx="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oval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37" name="Line 46"/>
            <p:cNvSpPr>
              <a:spLocks noChangeShapeType="1"/>
            </p:cNvSpPr>
            <p:nvPr/>
          </p:nvSpPr>
          <p:spPr bwMode="auto">
            <a:xfrm>
              <a:off x="2010" y="1098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oval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38" name="Line 47"/>
            <p:cNvSpPr>
              <a:spLocks noChangeShapeType="1"/>
            </p:cNvSpPr>
            <p:nvPr/>
          </p:nvSpPr>
          <p:spPr bwMode="auto">
            <a:xfrm>
              <a:off x="2010" y="1338"/>
              <a:ext cx="9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oval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39" name="Line 48"/>
            <p:cNvSpPr>
              <a:spLocks noChangeShapeType="1"/>
            </p:cNvSpPr>
            <p:nvPr/>
          </p:nvSpPr>
          <p:spPr bwMode="auto">
            <a:xfrm>
              <a:off x="2010" y="1530"/>
              <a:ext cx="1296" cy="0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40" name="Line 49"/>
            <p:cNvSpPr>
              <a:spLocks noChangeShapeType="1"/>
            </p:cNvSpPr>
            <p:nvPr/>
          </p:nvSpPr>
          <p:spPr bwMode="auto">
            <a:xfrm>
              <a:off x="2010" y="1722"/>
              <a:ext cx="624" cy="0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41" name="Line 50"/>
            <p:cNvSpPr>
              <a:spLocks noChangeShapeType="1"/>
            </p:cNvSpPr>
            <p:nvPr/>
          </p:nvSpPr>
          <p:spPr bwMode="auto">
            <a:xfrm>
              <a:off x="2634" y="1722"/>
              <a:ext cx="0" cy="1824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42" name="Line 51"/>
            <p:cNvSpPr>
              <a:spLocks noChangeShapeType="1"/>
            </p:cNvSpPr>
            <p:nvPr/>
          </p:nvSpPr>
          <p:spPr bwMode="auto">
            <a:xfrm>
              <a:off x="2634" y="3546"/>
              <a:ext cx="672" cy="0"/>
            </a:xfrm>
            <a:prstGeom prst="line">
              <a:avLst/>
            </a:prstGeom>
            <a:noFill/>
            <a:ln w="28575" cap="sq">
              <a:solidFill>
                <a:schemeClr val="fol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43" name="Line 52"/>
            <p:cNvSpPr>
              <a:spLocks noChangeShapeType="1"/>
            </p:cNvSpPr>
            <p:nvPr/>
          </p:nvSpPr>
          <p:spPr bwMode="auto">
            <a:xfrm>
              <a:off x="2010" y="1914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44" name="Line 53"/>
            <p:cNvSpPr>
              <a:spLocks noChangeShapeType="1"/>
            </p:cNvSpPr>
            <p:nvPr/>
          </p:nvSpPr>
          <p:spPr bwMode="auto">
            <a:xfrm>
              <a:off x="2010" y="2442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45" name="Line 54"/>
            <p:cNvSpPr>
              <a:spLocks noChangeShapeType="1"/>
            </p:cNvSpPr>
            <p:nvPr/>
          </p:nvSpPr>
          <p:spPr bwMode="auto">
            <a:xfrm>
              <a:off x="2106" y="205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46" name="Line 55"/>
            <p:cNvSpPr>
              <a:spLocks noChangeShapeType="1"/>
            </p:cNvSpPr>
            <p:nvPr/>
          </p:nvSpPr>
          <p:spPr bwMode="auto">
            <a:xfrm flipH="1">
              <a:off x="522" y="1530"/>
              <a:ext cx="3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47" name="Line 56"/>
            <p:cNvSpPr>
              <a:spLocks noChangeShapeType="1"/>
            </p:cNvSpPr>
            <p:nvPr/>
          </p:nvSpPr>
          <p:spPr bwMode="auto">
            <a:xfrm>
              <a:off x="426" y="90"/>
              <a:ext cx="27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48" name="Line 57"/>
            <p:cNvSpPr>
              <a:spLocks noChangeShapeType="1"/>
            </p:cNvSpPr>
            <p:nvPr/>
          </p:nvSpPr>
          <p:spPr bwMode="auto">
            <a:xfrm flipV="1">
              <a:off x="666" y="90"/>
              <a:ext cx="0" cy="91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oval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49" name="Line 58"/>
            <p:cNvSpPr>
              <a:spLocks noChangeShapeType="1"/>
            </p:cNvSpPr>
            <p:nvPr/>
          </p:nvSpPr>
          <p:spPr bwMode="auto">
            <a:xfrm>
              <a:off x="666" y="1002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50" name="Text Box 59"/>
            <p:cNvSpPr txBox="1">
              <a:spLocks noChangeArrowheads="1"/>
            </p:cNvSpPr>
            <p:nvPr/>
          </p:nvSpPr>
          <p:spPr bwMode="auto">
            <a:xfrm>
              <a:off x="138" y="186"/>
              <a:ext cx="1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INTA</a:t>
              </a:r>
            </a:p>
          </p:txBody>
        </p:sp>
        <p:sp>
          <p:nvSpPr>
            <p:cNvPr id="141351" name="Line 60"/>
            <p:cNvSpPr>
              <a:spLocks noChangeShapeType="1"/>
            </p:cNvSpPr>
            <p:nvPr/>
          </p:nvSpPr>
          <p:spPr bwMode="auto">
            <a:xfrm>
              <a:off x="186" y="216"/>
              <a:ext cx="4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52" name="Text Box 61"/>
            <p:cNvSpPr txBox="1">
              <a:spLocks noChangeArrowheads="1"/>
            </p:cNvSpPr>
            <p:nvPr/>
          </p:nvSpPr>
          <p:spPr bwMode="auto">
            <a:xfrm>
              <a:off x="165" y="1242"/>
              <a:ext cx="7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INTR</a:t>
              </a:r>
            </a:p>
          </p:txBody>
        </p:sp>
        <p:sp>
          <p:nvSpPr>
            <p:cNvPr id="141353" name="Line 62"/>
            <p:cNvSpPr>
              <a:spLocks noChangeShapeType="1"/>
            </p:cNvSpPr>
            <p:nvPr/>
          </p:nvSpPr>
          <p:spPr bwMode="auto">
            <a:xfrm>
              <a:off x="3162" y="90"/>
              <a:ext cx="0" cy="29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54" name="Line 63"/>
            <p:cNvSpPr>
              <a:spLocks noChangeShapeType="1"/>
            </p:cNvSpPr>
            <p:nvPr/>
          </p:nvSpPr>
          <p:spPr bwMode="auto">
            <a:xfrm>
              <a:off x="3162" y="1098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oval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55" name="Line 64"/>
            <p:cNvSpPr>
              <a:spLocks noChangeShapeType="1"/>
            </p:cNvSpPr>
            <p:nvPr/>
          </p:nvSpPr>
          <p:spPr bwMode="auto">
            <a:xfrm flipH="1">
              <a:off x="3162" y="3066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56" name="Line 65"/>
            <p:cNvSpPr>
              <a:spLocks noChangeShapeType="1"/>
            </p:cNvSpPr>
            <p:nvPr/>
          </p:nvSpPr>
          <p:spPr bwMode="auto">
            <a:xfrm>
              <a:off x="3594" y="2058"/>
              <a:ext cx="0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57" name="Line 66"/>
            <p:cNvSpPr>
              <a:spLocks noChangeShapeType="1"/>
            </p:cNvSpPr>
            <p:nvPr/>
          </p:nvSpPr>
          <p:spPr bwMode="auto">
            <a:xfrm>
              <a:off x="3498" y="2202"/>
              <a:ext cx="19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58" name="Line 67"/>
            <p:cNvSpPr>
              <a:spLocks noChangeShapeType="1"/>
            </p:cNvSpPr>
            <p:nvPr/>
          </p:nvSpPr>
          <p:spPr bwMode="auto">
            <a:xfrm flipH="1">
              <a:off x="3066" y="3930"/>
              <a:ext cx="2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59" name="Line 68"/>
            <p:cNvSpPr>
              <a:spLocks noChangeShapeType="1"/>
            </p:cNvSpPr>
            <p:nvPr/>
          </p:nvSpPr>
          <p:spPr bwMode="auto">
            <a:xfrm>
              <a:off x="3066" y="3930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60" name="Line 69"/>
            <p:cNvSpPr>
              <a:spLocks noChangeShapeType="1"/>
            </p:cNvSpPr>
            <p:nvPr/>
          </p:nvSpPr>
          <p:spPr bwMode="auto">
            <a:xfrm>
              <a:off x="2970" y="4122"/>
              <a:ext cx="19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61" name="Line 70"/>
            <p:cNvSpPr>
              <a:spLocks noChangeShapeType="1"/>
            </p:cNvSpPr>
            <p:nvPr/>
          </p:nvSpPr>
          <p:spPr bwMode="auto">
            <a:xfrm>
              <a:off x="1146" y="2538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62" name="Rectangle 71"/>
            <p:cNvSpPr>
              <a:spLocks noChangeArrowheads="1"/>
            </p:cNvSpPr>
            <p:nvPr/>
          </p:nvSpPr>
          <p:spPr bwMode="auto">
            <a:xfrm>
              <a:off x="1098" y="2826"/>
              <a:ext cx="96" cy="336"/>
            </a:xfrm>
            <a:prstGeom prst="rect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Font typeface="Monotype Sorts" pitchFamily="2" charset="2"/>
                <a:buChar char="z"/>
              </a:pPr>
              <a:endParaRPr kumimoji="1" lang="zh-CN" altLang="en-US" sz="2800" b="1">
                <a:solidFill>
                  <a:srgbClr val="000000"/>
                </a:solidFill>
                <a:ea typeface="幼圆" pitchFamily="49" charset="-122"/>
              </a:endParaRPr>
            </a:p>
          </p:txBody>
        </p:sp>
        <p:sp>
          <p:nvSpPr>
            <p:cNvPr id="141363" name="Line 72"/>
            <p:cNvSpPr>
              <a:spLocks noChangeShapeType="1"/>
            </p:cNvSpPr>
            <p:nvPr/>
          </p:nvSpPr>
          <p:spPr bwMode="auto">
            <a:xfrm>
              <a:off x="1146" y="3162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1364" name="Text Box 73"/>
            <p:cNvSpPr txBox="1">
              <a:spLocks noChangeArrowheads="1"/>
            </p:cNvSpPr>
            <p:nvPr/>
          </p:nvSpPr>
          <p:spPr bwMode="auto">
            <a:xfrm>
              <a:off x="954" y="3498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+5V</a:t>
              </a:r>
            </a:p>
          </p:txBody>
        </p:sp>
        <p:sp>
          <p:nvSpPr>
            <p:cNvPr id="141365" name="Text Box 74"/>
            <p:cNvSpPr txBox="1">
              <a:spLocks noChangeArrowheads="1"/>
            </p:cNvSpPr>
            <p:nvPr/>
          </p:nvSpPr>
          <p:spPr bwMode="auto">
            <a:xfrm>
              <a:off x="234" y="3786"/>
              <a:ext cx="2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99CC00"/>
                  </a:solidFill>
                  <a:latin typeface="Times New Roman" panose="02020603050405020304" pitchFamily="18" charset="0"/>
                </a:rPr>
                <a:t>8259</a:t>
              </a:r>
              <a:r>
                <a:rPr kumimoji="1" lang="zh-CN" altLang="en-US" sz="2800" b="1">
                  <a:solidFill>
                    <a:srgbClr val="99CC00"/>
                  </a:solidFill>
                  <a:latin typeface="Times New Roman" panose="02020603050405020304" pitchFamily="18" charset="0"/>
                </a:rPr>
                <a:t>级联工作示意图</a:t>
              </a:r>
            </a:p>
          </p:txBody>
        </p:sp>
      </p:grpSp>
      <p:sp>
        <p:nvSpPr>
          <p:cNvPr id="141315" name="WordArt 75">
            <a:hlinkClick r:id="" action="ppaction://hlinkshowjump?jump=lastslideviewed"/>
          </p:cNvPr>
          <p:cNvSpPr>
            <a:spLocks noChangeArrowheads="1" noChangeShapeType="1" noTextEdit="1"/>
          </p:cNvSpPr>
          <p:nvPr/>
        </p:nvSpPr>
        <p:spPr bwMode="auto">
          <a:xfrm>
            <a:off x="8675688" y="6597650"/>
            <a:ext cx="433387" cy="2159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1400" b="1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返回</a:t>
            </a:r>
          </a:p>
        </p:txBody>
      </p:sp>
    </p:spTree>
  </p:cSld>
  <p:clrMapOvr>
    <a:masterClrMapping/>
  </p:clrMapOvr>
  <p:transition advClick="0">
    <p:random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38" name="Group 2"/>
          <p:cNvGrpSpPr/>
          <p:nvPr/>
        </p:nvGrpSpPr>
        <p:grpSpPr bwMode="auto">
          <a:xfrm>
            <a:off x="638175" y="785813"/>
            <a:ext cx="7516813" cy="5715000"/>
            <a:chOff x="1152" y="480"/>
            <a:chExt cx="4538" cy="3600"/>
          </a:xfrm>
        </p:grpSpPr>
        <p:sp>
          <p:nvSpPr>
            <p:cNvPr id="142341" name="AutoShape 3"/>
            <p:cNvSpPr>
              <a:spLocks noChangeArrowheads="1"/>
            </p:cNvSpPr>
            <p:nvPr/>
          </p:nvSpPr>
          <p:spPr bwMode="auto">
            <a:xfrm>
              <a:off x="1925" y="480"/>
              <a:ext cx="960" cy="288"/>
            </a:xfrm>
            <a:prstGeom prst="flowChartAlternateProcess">
              <a:avLst/>
            </a:prstGeom>
            <a:noFill/>
            <a:ln w="28575">
              <a:solidFill>
                <a:srgbClr val="FF9933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Font typeface="Monotype Sorts" pitchFamily="2" charset="2"/>
                <a:buChar char="z"/>
              </a:pPr>
              <a:endParaRPr kumimoji="1" lang="zh-CN" altLang="en-US" sz="2800" b="1">
                <a:solidFill>
                  <a:srgbClr val="000000"/>
                </a:solidFill>
                <a:ea typeface="幼圆" pitchFamily="49" charset="-122"/>
              </a:endParaRPr>
            </a:p>
          </p:txBody>
        </p:sp>
        <p:sp>
          <p:nvSpPr>
            <p:cNvPr id="142342" name="Text Box 4"/>
            <p:cNvSpPr txBox="1">
              <a:spLocks noChangeArrowheads="1"/>
            </p:cNvSpPr>
            <p:nvPr/>
          </p:nvSpPr>
          <p:spPr bwMode="auto">
            <a:xfrm>
              <a:off x="2037" y="480"/>
              <a:ext cx="21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写</a:t>
              </a:r>
              <a:r>
                <a:rPr kumimoji="1" lang="en-US" altLang="en-U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ICW</a:t>
              </a:r>
              <a:r>
                <a:rPr kumimoji="1" lang="en-US" altLang="en-US" sz="2400" b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1           </a:t>
              </a:r>
              <a:r>
                <a:rPr kumimoji="1" lang="en-US" altLang="en-U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r>
                <a:rPr kumimoji="1" lang="en-US" altLang="en-US" sz="2400" b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r>
                <a:rPr kumimoji="1" lang="en-US" altLang="en-U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=0</a:t>
              </a:r>
              <a:r>
                <a:rPr kumimoji="1" lang="zh-CN" altLang="en-U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，</a:t>
              </a:r>
              <a:r>
                <a:rPr kumimoji="1" lang="en-US" altLang="zh-CN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r>
                <a:rPr kumimoji="1" lang="en-US" altLang="zh-CN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=1</a:t>
              </a:r>
            </a:p>
          </p:txBody>
        </p:sp>
        <p:sp>
          <p:nvSpPr>
            <p:cNvPr id="142343" name="AutoShape 5"/>
            <p:cNvSpPr>
              <a:spLocks noChangeArrowheads="1"/>
            </p:cNvSpPr>
            <p:nvPr/>
          </p:nvSpPr>
          <p:spPr bwMode="auto">
            <a:xfrm>
              <a:off x="1925" y="1056"/>
              <a:ext cx="960" cy="288"/>
            </a:xfrm>
            <a:prstGeom prst="flowChartAlternateProcess">
              <a:avLst/>
            </a:prstGeom>
            <a:noFill/>
            <a:ln w="28575">
              <a:solidFill>
                <a:srgbClr val="FF9933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Font typeface="Monotype Sorts" pitchFamily="2" charset="2"/>
                <a:buChar char="z"/>
              </a:pPr>
              <a:endParaRPr kumimoji="1" lang="zh-CN" altLang="en-US" sz="2800" b="1">
                <a:solidFill>
                  <a:srgbClr val="000000"/>
                </a:solidFill>
                <a:ea typeface="幼圆" pitchFamily="49" charset="-122"/>
              </a:endParaRPr>
            </a:p>
          </p:txBody>
        </p:sp>
        <p:sp>
          <p:nvSpPr>
            <p:cNvPr id="142344" name="Text Box 6"/>
            <p:cNvSpPr txBox="1">
              <a:spLocks noChangeArrowheads="1"/>
            </p:cNvSpPr>
            <p:nvPr/>
          </p:nvSpPr>
          <p:spPr bwMode="auto">
            <a:xfrm>
              <a:off x="2037" y="1056"/>
              <a:ext cx="15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写</a:t>
              </a:r>
              <a:r>
                <a:rPr kumimoji="1" lang="en-US" altLang="en-U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ICW</a:t>
              </a:r>
              <a:r>
                <a:rPr kumimoji="1" lang="en-US" altLang="en-US" sz="2400" b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2           </a:t>
              </a:r>
              <a:r>
                <a:rPr kumimoji="1" lang="en-US" altLang="en-U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r>
                <a:rPr kumimoji="1" lang="en-US" altLang="en-US" sz="2400" b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r>
                <a:rPr kumimoji="1" lang="en-US" altLang="en-U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=1</a:t>
              </a:r>
              <a:endParaRPr kumimoji="1" lang="en-US" altLang="zh-CN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2345" name="AutoShape 7"/>
            <p:cNvSpPr>
              <a:spLocks noChangeArrowheads="1"/>
            </p:cNvSpPr>
            <p:nvPr/>
          </p:nvSpPr>
          <p:spPr bwMode="auto">
            <a:xfrm>
              <a:off x="1781" y="1584"/>
              <a:ext cx="1200" cy="480"/>
            </a:xfrm>
            <a:prstGeom prst="flowChartDecision">
              <a:avLst/>
            </a:prstGeom>
            <a:noFill/>
            <a:ln w="28575">
              <a:solidFill>
                <a:srgbClr val="FF9933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Font typeface="Monotype Sorts" pitchFamily="2" charset="2"/>
                <a:buChar char="z"/>
              </a:pPr>
              <a:endParaRPr kumimoji="1" lang="zh-CN" altLang="en-US" sz="2800" b="1">
                <a:solidFill>
                  <a:srgbClr val="000000"/>
                </a:solidFill>
                <a:ea typeface="幼圆" pitchFamily="49" charset="-122"/>
              </a:endParaRPr>
            </a:p>
          </p:txBody>
        </p:sp>
        <p:sp>
          <p:nvSpPr>
            <p:cNvPr id="142346" name="Text Box 8"/>
            <p:cNvSpPr txBox="1">
              <a:spLocks noChangeArrowheads="1"/>
            </p:cNvSpPr>
            <p:nvPr/>
          </p:nvSpPr>
          <p:spPr bwMode="auto">
            <a:xfrm>
              <a:off x="1973" y="1680"/>
              <a:ext cx="9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SNGL=1</a:t>
              </a:r>
            </a:p>
          </p:txBody>
        </p:sp>
        <p:sp>
          <p:nvSpPr>
            <p:cNvPr id="142347" name="AutoShape 9"/>
            <p:cNvSpPr>
              <a:spLocks noChangeArrowheads="1"/>
            </p:cNvSpPr>
            <p:nvPr/>
          </p:nvSpPr>
          <p:spPr bwMode="auto">
            <a:xfrm>
              <a:off x="1776" y="2832"/>
              <a:ext cx="1200" cy="480"/>
            </a:xfrm>
            <a:prstGeom prst="flowChartDecision">
              <a:avLst/>
            </a:prstGeom>
            <a:noFill/>
            <a:ln w="28575">
              <a:solidFill>
                <a:srgbClr val="FF9933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Font typeface="Monotype Sorts" pitchFamily="2" charset="2"/>
                <a:buChar char="z"/>
              </a:pPr>
              <a:endParaRPr kumimoji="1" lang="zh-CN" altLang="en-US" sz="2800" b="1">
                <a:solidFill>
                  <a:srgbClr val="000000"/>
                </a:solidFill>
                <a:ea typeface="幼圆" pitchFamily="49" charset="-122"/>
              </a:endParaRPr>
            </a:p>
          </p:txBody>
        </p:sp>
        <p:sp>
          <p:nvSpPr>
            <p:cNvPr id="142348" name="Text Box 10"/>
            <p:cNvSpPr txBox="1">
              <a:spLocks noChangeArrowheads="1"/>
            </p:cNvSpPr>
            <p:nvPr/>
          </p:nvSpPr>
          <p:spPr bwMode="auto">
            <a:xfrm>
              <a:off x="1968" y="2928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zh-CN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  </a:t>
              </a:r>
              <a:r>
                <a:rPr kumimoji="1" lang="en-US" altLang="zh-CN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IC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r>
                <a:rPr kumimoji="1" lang="en-US" altLang="zh-CN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=1</a:t>
              </a:r>
            </a:p>
          </p:txBody>
        </p:sp>
        <p:sp>
          <p:nvSpPr>
            <p:cNvPr id="142349" name="AutoShape 11"/>
            <p:cNvSpPr>
              <a:spLocks noChangeArrowheads="1"/>
            </p:cNvSpPr>
            <p:nvPr/>
          </p:nvSpPr>
          <p:spPr bwMode="auto">
            <a:xfrm>
              <a:off x="1925" y="2256"/>
              <a:ext cx="960" cy="288"/>
            </a:xfrm>
            <a:prstGeom prst="flowChartAlternateProcess">
              <a:avLst/>
            </a:prstGeom>
            <a:noFill/>
            <a:ln w="28575">
              <a:solidFill>
                <a:srgbClr val="FF9933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Font typeface="Monotype Sorts" pitchFamily="2" charset="2"/>
                <a:buChar char="z"/>
              </a:pPr>
              <a:endParaRPr kumimoji="1" lang="zh-CN" altLang="en-US" sz="2800" b="1">
                <a:solidFill>
                  <a:srgbClr val="000000"/>
                </a:solidFill>
                <a:ea typeface="幼圆" pitchFamily="49" charset="-122"/>
              </a:endParaRPr>
            </a:p>
          </p:txBody>
        </p:sp>
        <p:sp>
          <p:nvSpPr>
            <p:cNvPr id="142350" name="Text Box 12"/>
            <p:cNvSpPr txBox="1">
              <a:spLocks noChangeArrowheads="1"/>
            </p:cNvSpPr>
            <p:nvPr/>
          </p:nvSpPr>
          <p:spPr bwMode="auto">
            <a:xfrm>
              <a:off x="2037" y="2256"/>
              <a:ext cx="15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写</a:t>
              </a:r>
              <a:r>
                <a:rPr kumimoji="1" lang="en-US" altLang="en-U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ICW</a:t>
              </a:r>
              <a:r>
                <a:rPr kumimoji="1" lang="en-US" altLang="en-US" sz="2400" b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3           </a:t>
              </a:r>
              <a:r>
                <a:rPr kumimoji="1" lang="en-US" altLang="en-U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r>
                <a:rPr kumimoji="1" lang="en-US" altLang="en-US" sz="2400" b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r>
                <a:rPr kumimoji="1" lang="en-US" altLang="en-U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=1</a:t>
              </a:r>
              <a:endParaRPr kumimoji="1" lang="en-US" altLang="zh-CN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2351" name="AutoShape 13"/>
            <p:cNvSpPr>
              <a:spLocks noChangeArrowheads="1"/>
            </p:cNvSpPr>
            <p:nvPr/>
          </p:nvSpPr>
          <p:spPr bwMode="auto">
            <a:xfrm>
              <a:off x="1925" y="3504"/>
              <a:ext cx="960" cy="288"/>
            </a:xfrm>
            <a:prstGeom prst="flowChartAlternateProcess">
              <a:avLst/>
            </a:prstGeom>
            <a:noFill/>
            <a:ln w="28575">
              <a:solidFill>
                <a:srgbClr val="FF9933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Font typeface="Monotype Sorts" pitchFamily="2" charset="2"/>
                <a:buChar char="z"/>
              </a:pPr>
              <a:endParaRPr kumimoji="1" lang="zh-CN" altLang="en-US" sz="2800" b="1">
                <a:solidFill>
                  <a:srgbClr val="000000"/>
                </a:solidFill>
                <a:ea typeface="幼圆" pitchFamily="49" charset="-122"/>
              </a:endParaRPr>
            </a:p>
          </p:txBody>
        </p:sp>
        <p:sp>
          <p:nvSpPr>
            <p:cNvPr id="142352" name="Text Box 14"/>
            <p:cNvSpPr txBox="1">
              <a:spLocks noChangeArrowheads="1"/>
            </p:cNvSpPr>
            <p:nvPr/>
          </p:nvSpPr>
          <p:spPr bwMode="auto">
            <a:xfrm>
              <a:off x="2037" y="3504"/>
              <a:ext cx="15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写</a:t>
              </a:r>
              <a:r>
                <a:rPr kumimoji="1" lang="en-US" altLang="en-U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ICW</a:t>
              </a:r>
              <a:r>
                <a:rPr kumimoji="1" lang="en-US" altLang="en-US" sz="2400" b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4           </a:t>
              </a:r>
              <a:r>
                <a:rPr kumimoji="1" lang="en-US" altLang="en-U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r>
                <a:rPr kumimoji="1" lang="en-US" altLang="en-US" sz="2400" b="1" baseline="-25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r>
                <a:rPr kumimoji="1" lang="en-US" altLang="en-U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=1</a:t>
              </a:r>
              <a:endParaRPr kumimoji="1" lang="en-US" altLang="zh-CN" sz="24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2353" name="Line 15"/>
            <p:cNvSpPr>
              <a:spLocks noChangeShapeType="1"/>
            </p:cNvSpPr>
            <p:nvPr/>
          </p:nvSpPr>
          <p:spPr bwMode="auto">
            <a:xfrm>
              <a:off x="2400" y="780"/>
              <a:ext cx="0" cy="288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2354" name="Line 16"/>
            <p:cNvSpPr>
              <a:spLocks noChangeShapeType="1"/>
            </p:cNvSpPr>
            <p:nvPr/>
          </p:nvSpPr>
          <p:spPr bwMode="auto">
            <a:xfrm>
              <a:off x="2400" y="2544"/>
              <a:ext cx="0" cy="288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2355" name="Line 17"/>
            <p:cNvSpPr>
              <a:spLocks noChangeShapeType="1"/>
            </p:cNvSpPr>
            <p:nvPr/>
          </p:nvSpPr>
          <p:spPr bwMode="auto">
            <a:xfrm>
              <a:off x="2400" y="3312"/>
              <a:ext cx="0" cy="192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2356" name="Line 18"/>
            <p:cNvSpPr>
              <a:spLocks noChangeShapeType="1"/>
            </p:cNvSpPr>
            <p:nvPr/>
          </p:nvSpPr>
          <p:spPr bwMode="auto">
            <a:xfrm>
              <a:off x="2400" y="2064"/>
              <a:ext cx="0" cy="192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2357" name="Line 19"/>
            <p:cNvSpPr>
              <a:spLocks noChangeShapeType="1"/>
            </p:cNvSpPr>
            <p:nvPr/>
          </p:nvSpPr>
          <p:spPr bwMode="auto">
            <a:xfrm>
              <a:off x="2400" y="1344"/>
              <a:ext cx="0" cy="24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2358" name="Line 20"/>
            <p:cNvSpPr>
              <a:spLocks noChangeShapeType="1"/>
            </p:cNvSpPr>
            <p:nvPr/>
          </p:nvSpPr>
          <p:spPr bwMode="auto">
            <a:xfrm flipH="1">
              <a:off x="1152" y="1824"/>
              <a:ext cx="624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2359" name="Line 21"/>
            <p:cNvSpPr>
              <a:spLocks noChangeShapeType="1"/>
            </p:cNvSpPr>
            <p:nvPr/>
          </p:nvSpPr>
          <p:spPr bwMode="auto">
            <a:xfrm>
              <a:off x="1152" y="1824"/>
              <a:ext cx="0" cy="864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2360" name="Line 22"/>
            <p:cNvSpPr>
              <a:spLocks noChangeShapeType="1"/>
            </p:cNvSpPr>
            <p:nvPr/>
          </p:nvSpPr>
          <p:spPr bwMode="auto">
            <a:xfrm>
              <a:off x="1152" y="2688"/>
              <a:ext cx="1248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2361" name="Text Box 23"/>
            <p:cNvSpPr txBox="1">
              <a:spLocks noChangeArrowheads="1"/>
            </p:cNvSpPr>
            <p:nvPr/>
          </p:nvSpPr>
          <p:spPr bwMode="auto">
            <a:xfrm>
              <a:off x="1397" y="1536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99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是</a:t>
              </a:r>
            </a:p>
          </p:txBody>
        </p:sp>
        <p:sp>
          <p:nvSpPr>
            <p:cNvPr id="142362" name="Text Box 24"/>
            <p:cNvSpPr txBox="1">
              <a:spLocks noChangeArrowheads="1"/>
            </p:cNvSpPr>
            <p:nvPr/>
          </p:nvSpPr>
          <p:spPr bwMode="auto">
            <a:xfrm>
              <a:off x="2549" y="1968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99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否</a:t>
              </a:r>
            </a:p>
          </p:txBody>
        </p:sp>
        <p:sp>
          <p:nvSpPr>
            <p:cNvPr id="142363" name="Text Box 25"/>
            <p:cNvSpPr txBox="1">
              <a:spLocks noChangeArrowheads="1"/>
            </p:cNvSpPr>
            <p:nvPr/>
          </p:nvSpPr>
          <p:spPr bwMode="auto">
            <a:xfrm>
              <a:off x="2549" y="3168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99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是</a:t>
              </a:r>
            </a:p>
          </p:txBody>
        </p:sp>
        <p:sp>
          <p:nvSpPr>
            <p:cNvPr id="142364" name="Text Box 26"/>
            <p:cNvSpPr txBox="1">
              <a:spLocks noChangeArrowheads="1"/>
            </p:cNvSpPr>
            <p:nvPr/>
          </p:nvSpPr>
          <p:spPr bwMode="auto">
            <a:xfrm>
              <a:off x="1397" y="2784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99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否</a:t>
              </a:r>
            </a:p>
          </p:txBody>
        </p:sp>
        <p:sp>
          <p:nvSpPr>
            <p:cNvPr id="142365" name="Line 27"/>
            <p:cNvSpPr>
              <a:spLocks noChangeShapeType="1"/>
            </p:cNvSpPr>
            <p:nvPr/>
          </p:nvSpPr>
          <p:spPr bwMode="auto">
            <a:xfrm flipH="1">
              <a:off x="1152" y="3072"/>
              <a:ext cx="624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2366" name="Line 28"/>
            <p:cNvSpPr>
              <a:spLocks noChangeShapeType="1"/>
            </p:cNvSpPr>
            <p:nvPr/>
          </p:nvSpPr>
          <p:spPr bwMode="auto">
            <a:xfrm>
              <a:off x="1152" y="3072"/>
              <a:ext cx="0" cy="864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2367" name="Line 29"/>
            <p:cNvSpPr>
              <a:spLocks noChangeShapeType="1"/>
            </p:cNvSpPr>
            <p:nvPr/>
          </p:nvSpPr>
          <p:spPr bwMode="auto">
            <a:xfrm>
              <a:off x="1152" y="3936"/>
              <a:ext cx="1248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2368" name="Line 30"/>
            <p:cNvSpPr>
              <a:spLocks noChangeShapeType="1"/>
            </p:cNvSpPr>
            <p:nvPr/>
          </p:nvSpPr>
          <p:spPr bwMode="auto">
            <a:xfrm>
              <a:off x="2400" y="3792"/>
              <a:ext cx="0" cy="288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42369" name="Group 31"/>
            <p:cNvGrpSpPr/>
            <p:nvPr/>
          </p:nvGrpSpPr>
          <p:grpSpPr bwMode="auto">
            <a:xfrm>
              <a:off x="3744" y="1008"/>
              <a:ext cx="1946" cy="2832"/>
              <a:chOff x="3744" y="1008"/>
              <a:chExt cx="1946" cy="2832"/>
            </a:xfrm>
          </p:grpSpPr>
          <p:sp>
            <p:nvSpPr>
              <p:cNvPr id="142370" name="AutoShape 32"/>
              <p:cNvSpPr/>
              <p:nvPr/>
            </p:nvSpPr>
            <p:spPr bwMode="auto">
              <a:xfrm>
                <a:off x="3744" y="1008"/>
                <a:ext cx="528" cy="2832"/>
              </a:xfrm>
              <a:prstGeom prst="rightBrace">
                <a:avLst>
                  <a:gd name="adj1" fmla="val 44697"/>
                  <a:gd name="adj2" fmla="val 50000"/>
                </a:avLst>
              </a:prstGeom>
              <a:noFill/>
              <a:ln w="28575">
                <a:solidFill>
                  <a:srgbClr val="FF9933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rgbClr val="333399"/>
                  </a:buClr>
                  <a:buFont typeface="Monotype Sorts" pitchFamily="2" charset="2"/>
                  <a:buChar char="z"/>
                </a:pPr>
                <a:endParaRPr kumimoji="1" lang="zh-CN" altLang="en-US" sz="2800" b="1">
                  <a:solidFill>
                    <a:srgbClr val="000000"/>
                  </a:solidFill>
                  <a:ea typeface="幼圆" pitchFamily="49" charset="-122"/>
                </a:endParaRPr>
              </a:p>
            </p:txBody>
          </p:sp>
          <p:sp>
            <p:nvSpPr>
              <p:cNvPr id="142371" name="Text Box 33"/>
              <p:cNvSpPr txBox="1">
                <a:spLocks noChangeArrowheads="1"/>
              </p:cNvSpPr>
              <p:nvPr/>
            </p:nvSpPr>
            <p:spPr bwMode="auto">
              <a:xfrm>
                <a:off x="4225" y="2266"/>
                <a:ext cx="1465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9933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按顺序对</a:t>
                </a:r>
                <a:r>
                  <a:rPr kumimoji="1" lang="en-US" altLang="en-US" sz="2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A</a:t>
                </a:r>
                <a:r>
                  <a:rPr kumimoji="1" lang="en-US" altLang="en-US" sz="2400" b="1" baseline="-25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0</a:t>
                </a:r>
                <a:r>
                  <a:rPr kumimoji="1" lang="en-US" altLang="en-US" sz="2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=1</a:t>
                </a:r>
                <a:r>
                  <a:rPr kumimoji="1" lang="zh-CN" altLang="en-US" sz="2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端口写入命令字</a:t>
                </a:r>
              </a:p>
            </p:txBody>
          </p:sp>
        </p:grpSp>
      </p:grpSp>
      <p:sp>
        <p:nvSpPr>
          <p:cNvPr id="142339" name="Rectangle 34"/>
          <p:cNvSpPr>
            <a:spLocks noChangeArrowheads="1"/>
          </p:cNvSpPr>
          <p:nvPr/>
        </p:nvSpPr>
        <p:spPr bwMode="auto">
          <a:xfrm>
            <a:off x="3948113" y="71438"/>
            <a:ext cx="51244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>
                <a:solidFill>
                  <a:srgbClr val="000000"/>
                </a:solidFill>
                <a:ea typeface="黑体" panose="02010609060101010101" pitchFamily="2" charset="-122"/>
              </a:rPr>
              <a:t>8259</a:t>
            </a:r>
            <a:r>
              <a:rPr kumimoji="1" lang="en-US" altLang="en-US" sz="3200">
                <a:solidFill>
                  <a:srgbClr val="000000"/>
                </a:solidFill>
                <a:ea typeface="黑体" panose="02010609060101010101" pitchFamily="2" charset="-122"/>
              </a:rPr>
              <a:t>A</a:t>
            </a:r>
            <a:r>
              <a:rPr kumimoji="1" lang="zh-CN" altLang="en-US" sz="3200">
                <a:solidFill>
                  <a:srgbClr val="000000"/>
                </a:solidFill>
                <a:ea typeface="黑体" panose="02010609060101010101" pitchFamily="2" charset="-122"/>
              </a:rPr>
              <a:t>芯片的初始化流程</a:t>
            </a:r>
          </a:p>
        </p:txBody>
      </p:sp>
      <p:sp>
        <p:nvSpPr>
          <p:cNvPr id="142340" name="WordArt 35">
            <a:hlinkClick r:id="" action="ppaction://hlinkshowjump?jump=lastslideviewed"/>
          </p:cNvPr>
          <p:cNvSpPr>
            <a:spLocks noChangeArrowheads="1" noChangeShapeType="1" noTextEdit="1"/>
          </p:cNvSpPr>
          <p:nvPr/>
        </p:nvSpPr>
        <p:spPr bwMode="auto">
          <a:xfrm>
            <a:off x="8675688" y="6597650"/>
            <a:ext cx="433387" cy="2159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1400" b="1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返回</a:t>
            </a:r>
          </a:p>
        </p:txBody>
      </p:sp>
    </p:spTree>
  </p:cSld>
  <p:clrMapOvr>
    <a:masterClrMapping/>
  </p:clrMapOvr>
  <p:transition advClick="0">
    <p:random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P281</a:t>
            </a:r>
          </a:p>
          <a:p>
            <a:r>
              <a:rPr lang="en-US" altLang="zh-CN"/>
              <a:t>6.5, 6.6, 6.14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/>
          <a:p>
            <a:pPr>
              <a:defRPr/>
            </a:pPr>
            <a:fld id="{02DE0489-9FB0-4AC1-803E-74FE9B5C67B1}" type="slidenum">
              <a:rPr lang="zh-CN" altLang="en-US"/>
              <a:t>114</a:t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I/0</a:t>
            </a:r>
            <a:r>
              <a:rPr lang="zh-CN" altLang="en-US"/>
              <a:t>端口编址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291012"/>
          </a:xfrm>
        </p:spPr>
        <p:txBody>
          <a:bodyPr/>
          <a:lstStyle/>
          <a:p>
            <a:r>
              <a:rPr lang="zh-CN" altLang="en-US"/>
              <a:t>计算机系统中包含各类不同功能的接口电路。</a:t>
            </a:r>
            <a:endParaRPr lang="en-US" altLang="zh-CN"/>
          </a:p>
          <a:p>
            <a:r>
              <a:rPr lang="zh-CN" altLang="en-US"/>
              <a:t>每个接口中含</a:t>
            </a:r>
            <a:r>
              <a:rPr lang="en-US" altLang="zh-CN"/>
              <a:t>1</a:t>
            </a:r>
            <a:r>
              <a:rPr lang="zh-CN" altLang="en-US"/>
              <a:t>个或多个端口。</a:t>
            </a:r>
            <a:endParaRPr lang="en-US" altLang="zh-CN"/>
          </a:p>
          <a:p>
            <a:r>
              <a:rPr lang="zh-CN" altLang="en-US"/>
              <a:t>端口编址</a:t>
            </a:r>
            <a:endParaRPr lang="en-US" altLang="zh-CN"/>
          </a:p>
          <a:p>
            <a:pPr lvl="1"/>
            <a:r>
              <a:rPr lang="zh-CN" altLang="en-US"/>
              <a:t>为确保</a:t>
            </a:r>
            <a:r>
              <a:rPr lang="en-US" altLang="zh-CN"/>
              <a:t>CPU</a:t>
            </a:r>
            <a:r>
              <a:rPr lang="zh-CN" altLang="en-US"/>
              <a:t>能够访问到每个不同的端口</a:t>
            </a:r>
            <a:endParaRPr lang="en-US" altLang="zh-CN"/>
          </a:p>
          <a:p>
            <a:r>
              <a:rPr lang="zh-CN" altLang="en-US"/>
              <a:t>寻址端口的方法：</a:t>
            </a:r>
            <a:endParaRPr lang="en-US" altLang="zh-CN"/>
          </a:p>
          <a:p>
            <a:pPr lvl="1"/>
            <a:r>
              <a:rPr lang="zh-CN" altLang="en-US"/>
              <a:t>先找到端口所在的接口电路芯片</a:t>
            </a:r>
            <a:endParaRPr lang="en-US" altLang="zh-CN"/>
          </a:p>
          <a:p>
            <a:pPr lvl="1"/>
            <a:r>
              <a:rPr lang="zh-CN" altLang="en-US"/>
              <a:t>在该芯片上找到具体访问的端口</a:t>
            </a:r>
            <a:endParaRPr lang="en-US" altLang="zh-CN"/>
          </a:p>
          <a:p>
            <a:pPr lvl="2"/>
            <a:r>
              <a:rPr lang="zh-CN" altLang="en-US">
                <a:ea typeface="宋体" panose="02010600030101010101" pitchFamily="2" charset="-122"/>
              </a:rPr>
              <a:t>若接口中仅有一个端口，则找到芯片即找到端口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zh-CN" altLang="en-US">
                <a:ea typeface="宋体" panose="02010600030101010101" pitchFamily="2" charset="-122"/>
              </a:rPr>
              <a:t>若接口中有多个端口，则找到芯片后需再找端口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BEFFA9-A9AB-412B-9BFF-62BCB3E732F1}" type="slidenum">
              <a:rPr lang="zh-CN" altLang="en-US" smtClean="0"/>
              <a:t>12</a:t>
            </a:fld>
            <a:endParaRPr lang="en-US" altLang="zh-CN"/>
          </a:p>
        </p:txBody>
      </p:sp>
      <p:cxnSp>
        <p:nvCxnSpPr>
          <p:cNvPr id="38" name="直接箭头连接符 37"/>
          <p:cNvCxnSpPr>
            <a:cxnSpLocks noChangeShapeType="1"/>
          </p:cNvCxnSpPr>
          <p:nvPr/>
        </p:nvCxnSpPr>
        <p:spPr bwMode="auto">
          <a:xfrm>
            <a:off x="6421438" y="4762500"/>
            <a:ext cx="503237" cy="0"/>
          </a:xfrm>
          <a:prstGeom prst="straightConnector1">
            <a:avLst/>
          </a:prstGeom>
          <a:noFill/>
          <a:ln w="31750" cap="sq" algn="ctr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804025" y="4508500"/>
            <a:ext cx="1081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片选</a:t>
            </a:r>
          </a:p>
        </p:txBody>
      </p:sp>
      <p:cxnSp>
        <p:nvCxnSpPr>
          <p:cNvPr id="40" name="直接箭头连接符 39"/>
          <p:cNvCxnSpPr>
            <a:cxnSpLocks noChangeShapeType="1"/>
          </p:cNvCxnSpPr>
          <p:nvPr/>
        </p:nvCxnSpPr>
        <p:spPr bwMode="auto">
          <a:xfrm>
            <a:off x="6443663" y="5187950"/>
            <a:ext cx="504825" cy="0"/>
          </a:xfrm>
          <a:prstGeom prst="straightConnector1">
            <a:avLst/>
          </a:prstGeom>
          <a:noFill/>
          <a:ln w="31750" cap="sq" algn="ctr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827838" y="4935538"/>
            <a:ext cx="16319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片内寻址</a:t>
            </a:r>
          </a:p>
        </p:txBody>
      </p:sp>
      <p:grpSp>
        <p:nvGrpSpPr>
          <p:cNvPr id="2" name="组合 35"/>
          <p:cNvGrpSpPr/>
          <p:nvPr/>
        </p:nvGrpSpPr>
        <p:grpSpPr bwMode="auto">
          <a:xfrm>
            <a:off x="827584" y="2017679"/>
            <a:ext cx="7848600" cy="4321175"/>
            <a:chOff x="899592" y="2204864"/>
            <a:chExt cx="7848872" cy="4320480"/>
          </a:xfrm>
        </p:grpSpPr>
        <p:sp>
          <p:nvSpPr>
            <p:cNvPr id="15373" name="矩形 4"/>
            <p:cNvSpPr>
              <a:spLocks noChangeArrowheads="1"/>
            </p:cNvSpPr>
            <p:nvPr/>
          </p:nvSpPr>
          <p:spPr bwMode="auto">
            <a:xfrm>
              <a:off x="899592" y="2204864"/>
              <a:ext cx="7848872" cy="4320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 type="none" w="sm" len="sm"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Rectangle 3"/>
            <p:cNvSpPr txBox="1">
              <a:spLocks noChangeArrowheads="1"/>
            </p:cNvSpPr>
            <p:nvPr/>
          </p:nvSpPr>
          <p:spPr bwMode="auto">
            <a:xfrm>
              <a:off x="5319345" y="4293678"/>
              <a:ext cx="868393" cy="33173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lang="zh-CN" altLang="en-US" sz="3200" b="1" kern="0">
                  <a:solidFill>
                    <a:schemeClr val="tx2"/>
                  </a:solidFill>
                  <a:latin typeface="宋体" panose="02010600030101010101" pitchFamily="2" charset="-122"/>
                  <a:ea typeface="华文中宋" pitchFamily="2" charset="-122"/>
                </a:rPr>
                <a:t>┅</a:t>
              </a:r>
            </a:p>
          </p:txBody>
        </p:sp>
        <p:sp>
          <p:nvSpPr>
            <p:cNvPr id="15375" name="Rectangle 5"/>
            <p:cNvSpPr>
              <a:spLocks noChangeArrowheads="1"/>
            </p:cNvSpPr>
            <p:nvPr/>
          </p:nvSpPr>
          <p:spPr bwMode="auto">
            <a:xfrm>
              <a:off x="1574378" y="2997721"/>
              <a:ext cx="1066800" cy="3276600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6" name="Rectangle 6"/>
            <p:cNvSpPr>
              <a:spLocks noChangeArrowheads="1"/>
            </p:cNvSpPr>
            <p:nvPr/>
          </p:nvSpPr>
          <p:spPr bwMode="auto">
            <a:xfrm>
              <a:off x="3590503" y="2997721"/>
              <a:ext cx="1066800" cy="3276600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7" name="Rectangle 7"/>
            <p:cNvSpPr>
              <a:spLocks noChangeArrowheads="1"/>
            </p:cNvSpPr>
            <p:nvPr/>
          </p:nvSpPr>
          <p:spPr bwMode="auto">
            <a:xfrm>
              <a:off x="6457528" y="2997721"/>
              <a:ext cx="1066800" cy="3276600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8" name="Rectangle 8"/>
            <p:cNvSpPr>
              <a:spLocks noChangeArrowheads="1"/>
            </p:cNvSpPr>
            <p:nvPr/>
          </p:nvSpPr>
          <p:spPr bwMode="auto">
            <a:xfrm>
              <a:off x="1718841" y="3285059"/>
              <a:ext cx="792162" cy="541337"/>
            </a:xfrm>
            <a:prstGeom prst="rect">
              <a:avLst/>
            </a:prstGeom>
            <a:solidFill>
              <a:srgbClr val="FFFF99"/>
            </a:solidFill>
            <a:ln w="25400" cap="sq">
              <a:solidFill>
                <a:srgbClr val="FFFF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9" name="Rectangle 9"/>
            <p:cNvSpPr>
              <a:spLocks noChangeArrowheads="1"/>
            </p:cNvSpPr>
            <p:nvPr/>
          </p:nvSpPr>
          <p:spPr bwMode="auto">
            <a:xfrm>
              <a:off x="1718841" y="4077221"/>
              <a:ext cx="792162" cy="541338"/>
            </a:xfrm>
            <a:prstGeom prst="rect">
              <a:avLst/>
            </a:prstGeom>
            <a:solidFill>
              <a:srgbClr val="FFFF99"/>
            </a:solidFill>
            <a:ln w="25400" cap="sq">
              <a:solidFill>
                <a:srgbClr val="FFFF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0" name="Rectangle 10"/>
            <p:cNvSpPr>
              <a:spLocks noChangeArrowheads="1"/>
            </p:cNvSpPr>
            <p:nvPr/>
          </p:nvSpPr>
          <p:spPr bwMode="auto">
            <a:xfrm>
              <a:off x="1718841" y="5445646"/>
              <a:ext cx="792162" cy="541338"/>
            </a:xfrm>
            <a:prstGeom prst="rect">
              <a:avLst/>
            </a:prstGeom>
            <a:solidFill>
              <a:srgbClr val="FFFF99"/>
            </a:solidFill>
            <a:ln w="25400" cap="sq">
              <a:solidFill>
                <a:srgbClr val="FFFF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1" name="Rectangle 11"/>
            <p:cNvSpPr>
              <a:spLocks noChangeArrowheads="1"/>
            </p:cNvSpPr>
            <p:nvPr/>
          </p:nvSpPr>
          <p:spPr bwMode="auto">
            <a:xfrm>
              <a:off x="1863303" y="4869384"/>
              <a:ext cx="57467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400" b="1">
                  <a:solidFill>
                    <a:schemeClr val="bg1"/>
                  </a:solidFill>
                  <a:latin typeface="宋体" panose="02010600030101010101" pitchFamily="2" charset="-122"/>
                  <a:ea typeface="楷体_GB2312" pitchFamily="49" charset="-122"/>
                </a:rPr>
                <a:t>┅</a:t>
              </a:r>
            </a:p>
          </p:txBody>
        </p:sp>
        <p:sp>
          <p:nvSpPr>
            <p:cNvPr id="15382" name="Rectangle 12"/>
            <p:cNvSpPr>
              <a:spLocks noChangeArrowheads="1"/>
            </p:cNvSpPr>
            <p:nvPr/>
          </p:nvSpPr>
          <p:spPr bwMode="auto">
            <a:xfrm>
              <a:off x="3734966" y="3285059"/>
              <a:ext cx="792162" cy="541337"/>
            </a:xfrm>
            <a:prstGeom prst="rect">
              <a:avLst/>
            </a:prstGeom>
            <a:solidFill>
              <a:srgbClr val="FFFF99"/>
            </a:solidFill>
            <a:ln w="25400" cap="sq">
              <a:solidFill>
                <a:srgbClr val="FFFF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3" name="Rectangle 13"/>
            <p:cNvSpPr>
              <a:spLocks noChangeArrowheads="1"/>
            </p:cNvSpPr>
            <p:nvPr/>
          </p:nvSpPr>
          <p:spPr bwMode="auto">
            <a:xfrm>
              <a:off x="3734966" y="4077221"/>
              <a:ext cx="792162" cy="541338"/>
            </a:xfrm>
            <a:prstGeom prst="rect">
              <a:avLst/>
            </a:prstGeom>
            <a:solidFill>
              <a:srgbClr val="FFFF99"/>
            </a:solidFill>
            <a:ln w="25400" cap="sq">
              <a:solidFill>
                <a:srgbClr val="FFFF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4" name="Rectangle 14"/>
            <p:cNvSpPr>
              <a:spLocks noChangeArrowheads="1"/>
            </p:cNvSpPr>
            <p:nvPr/>
          </p:nvSpPr>
          <p:spPr bwMode="auto">
            <a:xfrm>
              <a:off x="3734966" y="5445646"/>
              <a:ext cx="792162" cy="541338"/>
            </a:xfrm>
            <a:prstGeom prst="rect">
              <a:avLst/>
            </a:prstGeom>
            <a:solidFill>
              <a:srgbClr val="FFFF99"/>
            </a:solidFill>
            <a:ln w="25400" cap="sq">
              <a:solidFill>
                <a:srgbClr val="FFFF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5" name="Rectangle 15"/>
            <p:cNvSpPr>
              <a:spLocks noChangeArrowheads="1"/>
            </p:cNvSpPr>
            <p:nvPr/>
          </p:nvSpPr>
          <p:spPr bwMode="auto">
            <a:xfrm>
              <a:off x="3879428" y="4869384"/>
              <a:ext cx="57467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400" b="1">
                  <a:solidFill>
                    <a:schemeClr val="bg1"/>
                  </a:solidFill>
                  <a:latin typeface="宋体" panose="02010600030101010101" pitchFamily="2" charset="-122"/>
                  <a:ea typeface="楷体_GB2312" pitchFamily="49" charset="-122"/>
                </a:rPr>
                <a:t>┅</a:t>
              </a:r>
            </a:p>
          </p:txBody>
        </p:sp>
        <p:sp>
          <p:nvSpPr>
            <p:cNvPr id="15386" name="Rectangle 16"/>
            <p:cNvSpPr>
              <a:spLocks noChangeArrowheads="1"/>
            </p:cNvSpPr>
            <p:nvPr/>
          </p:nvSpPr>
          <p:spPr bwMode="auto">
            <a:xfrm>
              <a:off x="6600403" y="3285059"/>
              <a:ext cx="792163" cy="541337"/>
            </a:xfrm>
            <a:prstGeom prst="rect">
              <a:avLst/>
            </a:prstGeom>
            <a:solidFill>
              <a:srgbClr val="FFFF99"/>
            </a:solidFill>
            <a:ln w="25400" cap="sq">
              <a:solidFill>
                <a:srgbClr val="FFFF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7" name="Rectangle 17"/>
            <p:cNvSpPr>
              <a:spLocks noChangeArrowheads="1"/>
            </p:cNvSpPr>
            <p:nvPr/>
          </p:nvSpPr>
          <p:spPr bwMode="auto">
            <a:xfrm>
              <a:off x="6600403" y="4077221"/>
              <a:ext cx="792163" cy="541338"/>
            </a:xfrm>
            <a:prstGeom prst="rect">
              <a:avLst/>
            </a:prstGeom>
            <a:solidFill>
              <a:srgbClr val="FFFF99"/>
            </a:solidFill>
            <a:ln w="25400" cap="sq">
              <a:solidFill>
                <a:srgbClr val="FFFF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8" name="Rectangle 18"/>
            <p:cNvSpPr>
              <a:spLocks noChangeArrowheads="1"/>
            </p:cNvSpPr>
            <p:nvPr/>
          </p:nvSpPr>
          <p:spPr bwMode="auto">
            <a:xfrm>
              <a:off x="6600403" y="5445646"/>
              <a:ext cx="792163" cy="541338"/>
            </a:xfrm>
            <a:prstGeom prst="rect">
              <a:avLst/>
            </a:prstGeom>
            <a:solidFill>
              <a:srgbClr val="FFFF99"/>
            </a:solidFill>
            <a:ln w="25400" cap="sq">
              <a:solidFill>
                <a:srgbClr val="FFFF99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9" name="Rectangle 19"/>
            <p:cNvSpPr>
              <a:spLocks noChangeArrowheads="1"/>
            </p:cNvSpPr>
            <p:nvPr/>
          </p:nvSpPr>
          <p:spPr bwMode="auto">
            <a:xfrm>
              <a:off x="6744866" y="4869384"/>
              <a:ext cx="574675" cy="331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400" b="1">
                  <a:solidFill>
                    <a:schemeClr val="bg1"/>
                  </a:solidFill>
                  <a:latin typeface="宋体" panose="02010600030101010101" pitchFamily="2" charset="-122"/>
                  <a:ea typeface="楷体_GB2312" pitchFamily="49" charset="-122"/>
                </a:rPr>
                <a:t>┅</a:t>
              </a:r>
            </a:p>
          </p:txBody>
        </p:sp>
        <p:sp>
          <p:nvSpPr>
            <p:cNvPr id="15390" name="Text Box 20"/>
            <p:cNvSpPr txBox="1">
              <a:spLocks noChangeArrowheads="1"/>
            </p:cNvSpPr>
            <p:nvPr/>
          </p:nvSpPr>
          <p:spPr bwMode="auto">
            <a:xfrm>
              <a:off x="1645816" y="2527821"/>
              <a:ext cx="10080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接口</a:t>
              </a:r>
              <a:r>
                <a:rPr lang="en-US" altLang="zh-CN" sz="2000" b="1"/>
                <a:t>1</a:t>
              </a:r>
            </a:p>
          </p:txBody>
        </p:sp>
        <p:sp>
          <p:nvSpPr>
            <p:cNvPr id="15391" name="Text Box 21"/>
            <p:cNvSpPr txBox="1">
              <a:spLocks noChangeArrowheads="1"/>
            </p:cNvSpPr>
            <p:nvPr/>
          </p:nvSpPr>
          <p:spPr bwMode="auto">
            <a:xfrm>
              <a:off x="3590503" y="2492896"/>
              <a:ext cx="10080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接口</a:t>
              </a:r>
              <a:r>
                <a:rPr lang="en-US" altLang="zh-CN" sz="2000" b="1"/>
                <a:t>2</a:t>
              </a:r>
            </a:p>
          </p:txBody>
        </p:sp>
        <p:sp>
          <p:nvSpPr>
            <p:cNvPr id="15392" name="Text Box 22"/>
            <p:cNvSpPr txBox="1">
              <a:spLocks noChangeArrowheads="1"/>
            </p:cNvSpPr>
            <p:nvPr/>
          </p:nvSpPr>
          <p:spPr bwMode="auto">
            <a:xfrm>
              <a:off x="6457528" y="2492896"/>
              <a:ext cx="10080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/>
                <a:t>接口</a:t>
              </a:r>
              <a:r>
                <a:rPr lang="en-US" altLang="zh-CN" sz="2000" b="1"/>
                <a:t>N</a:t>
              </a:r>
            </a:p>
          </p:txBody>
        </p:sp>
        <p:sp>
          <p:nvSpPr>
            <p:cNvPr id="15393" name="Text Box 23"/>
            <p:cNvSpPr txBox="1">
              <a:spLocks noChangeArrowheads="1"/>
            </p:cNvSpPr>
            <p:nvPr/>
          </p:nvSpPr>
          <p:spPr bwMode="auto">
            <a:xfrm>
              <a:off x="1707728" y="3364434"/>
              <a:ext cx="863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端口</a:t>
              </a:r>
              <a:r>
                <a:rPr lang="en-US" altLang="zh-CN" b="1"/>
                <a:t>1</a:t>
              </a:r>
            </a:p>
          </p:txBody>
        </p:sp>
        <p:sp>
          <p:nvSpPr>
            <p:cNvPr id="15394" name="Text Box 24"/>
            <p:cNvSpPr txBox="1">
              <a:spLocks noChangeArrowheads="1"/>
            </p:cNvSpPr>
            <p:nvPr/>
          </p:nvSpPr>
          <p:spPr bwMode="auto">
            <a:xfrm>
              <a:off x="1691853" y="4161359"/>
              <a:ext cx="863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端口</a:t>
              </a:r>
              <a:r>
                <a:rPr lang="en-US" altLang="zh-CN" b="1"/>
                <a:t>2</a:t>
              </a:r>
            </a:p>
          </p:txBody>
        </p:sp>
        <p:sp>
          <p:nvSpPr>
            <p:cNvPr id="15395" name="Text Box 25"/>
            <p:cNvSpPr txBox="1">
              <a:spLocks noChangeArrowheads="1"/>
            </p:cNvSpPr>
            <p:nvPr/>
          </p:nvSpPr>
          <p:spPr bwMode="auto">
            <a:xfrm>
              <a:off x="1707728" y="5517084"/>
              <a:ext cx="863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端口</a:t>
              </a:r>
              <a:r>
                <a:rPr lang="en-US" altLang="zh-CN" b="1"/>
                <a:t>m</a:t>
              </a:r>
            </a:p>
          </p:txBody>
        </p:sp>
        <p:sp>
          <p:nvSpPr>
            <p:cNvPr id="15396" name="Text Box 26"/>
            <p:cNvSpPr txBox="1">
              <a:spLocks noChangeArrowheads="1"/>
            </p:cNvSpPr>
            <p:nvPr/>
          </p:nvSpPr>
          <p:spPr bwMode="auto">
            <a:xfrm>
              <a:off x="3728616" y="3350146"/>
              <a:ext cx="863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端口</a:t>
              </a:r>
              <a:r>
                <a:rPr lang="en-US" altLang="zh-CN" b="1"/>
                <a:t>1</a:t>
              </a:r>
            </a:p>
          </p:txBody>
        </p:sp>
        <p:sp>
          <p:nvSpPr>
            <p:cNvPr id="15397" name="Text Box 27"/>
            <p:cNvSpPr txBox="1">
              <a:spLocks noChangeArrowheads="1"/>
            </p:cNvSpPr>
            <p:nvPr/>
          </p:nvSpPr>
          <p:spPr bwMode="auto">
            <a:xfrm>
              <a:off x="6600403" y="3358084"/>
              <a:ext cx="863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端口</a:t>
              </a:r>
              <a:r>
                <a:rPr lang="en-US" altLang="zh-CN" b="1"/>
                <a:t>1</a:t>
              </a:r>
            </a:p>
          </p:txBody>
        </p:sp>
        <p:sp>
          <p:nvSpPr>
            <p:cNvPr id="15398" name="Text Box 28"/>
            <p:cNvSpPr txBox="1">
              <a:spLocks noChangeArrowheads="1"/>
            </p:cNvSpPr>
            <p:nvPr/>
          </p:nvSpPr>
          <p:spPr bwMode="auto">
            <a:xfrm>
              <a:off x="3734966" y="4150246"/>
              <a:ext cx="863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端口</a:t>
              </a:r>
              <a:r>
                <a:rPr lang="en-US" altLang="zh-CN" b="1"/>
                <a:t>2</a:t>
              </a:r>
            </a:p>
          </p:txBody>
        </p:sp>
        <p:sp>
          <p:nvSpPr>
            <p:cNvPr id="15399" name="Text Box 29"/>
            <p:cNvSpPr txBox="1">
              <a:spLocks noChangeArrowheads="1"/>
            </p:cNvSpPr>
            <p:nvPr/>
          </p:nvSpPr>
          <p:spPr bwMode="auto">
            <a:xfrm>
              <a:off x="6601991" y="4150246"/>
              <a:ext cx="863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端口</a:t>
              </a:r>
              <a:r>
                <a:rPr lang="en-US" altLang="zh-CN" b="1"/>
                <a:t>2</a:t>
              </a:r>
            </a:p>
          </p:txBody>
        </p:sp>
        <p:sp>
          <p:nvSpPr>
            <p:cNvPr id="15400" name="Text Box 30"/>
            <p:cNvSpPr txBox="1">
              <a:spLocks noChangeArrowheads="1"/>
            </p:cNvSpPr>
            <p:nvPr/>
          </p:nvSpPr>
          <p:spPr bwMode="auto">
            <a:xfrm>
              <a:off x="3684166" y="5517084"/>
              <a:ext cx="863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端口</a:t>
              </a:r>
              <a:r>
                <a:rPr lang="en-US" altLang="zh-CN" b="1"/>
                <a:t>m</a:t>
              </a:r>
            </a:p>
          </p:txBody>
        </p:sp>
        <p:sp>
          <p:nvSpPr>
            <p:cNvPr id="15401" name="Text Box 31"/>
            <p:cNvSpPr txBox="1">
              <a:spLocks noChangeArrowheads="1"/>
            </p:cNvSpPr>
            <p:nvPr/>
          </p:nvSpPr>
          <p:spPr bwMode="auto">
            <a:xfrm>
              <a:off x="6555953" y="5517084"/>
              <a:ext cx="863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端口</a:t>
              </a:r>
              <a:r>
                <a:rPr lang="en-US" altLang="zh-CN" b="1"/>
                <a:t>m</a:t>
              </a:r>
            </a:p>
          </p:txBody>
        </p:sp>
        <p:sp>
          <p:nvSpPr>
            <p:cNvPr id="15402" name="TextBox 34"/>
            <p:cNvSpPr txBox="1">
              <a:spLocks noChangeArrowheads="1"/>
            </p:cNvSpPr>
            <p:nvPr/>
          </p:nvSpPr>
          <p:spPr bwMode="auto">
            <a:xfrm>
              <a:off x="7524328" y="4149080"/>
              <a:ext cx="12241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latin typeface="华文中宋" pitchFamily="2" charset="-122"/>
                  <a:ea typeface="华文中宋" pitchFamily="2" charset="-122"/>
                </a:rPr>
                <a:t>端口地址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079612" y="5933918"/>
            <a:ext cx="6984776" cy="769199"/>
          </a:xfrm>
          <a:prstGeom prst="rect">
            <a:avLst/>
          </a:prstGeom>
          <a:solidFill>
            <a:srgbClr val="DFC0F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tIns="180000" bIns="216000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每个端口地址</a:t>
            </a: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=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片选地址（高位地址）</a:t>
            </a:r>
            <a:r>
              <a:rPr lang="en-US" altLang="zh-CN" sz="2400" b="1" dirty="0">
                <a:latin typeface="华文中宋" pitchFamily="2" charset="-122"/>
                <a:ea typeface="华文中宋" pitchFamily="2" charset="-122"/>
              </a:rPr>
              <a:t>+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片内地址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A3C9920-235E-4794-A290-447B0E16ED2D}" type="slidenum">
              <a:rPr lang="zh-CN" altLang="en-US" smtClean="0"/>
              <a:t>13</a:t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I/O</a:t>
            </a:r>
            <a:r>
              <a:rPr lang="zh-CN" altLang="en-US"/>
              <a:t>端口的编址方式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122488"/>
            <a:ext cx="6264275" cy="4114800"/>
          </a:xfrm>
        </p:spPr>
        <p:txBody>
          <a:bodyPr/>
          <a:lstStyle/>
          <a:p>
            <a:pPr eaLnBrk="1" hangingPunct="1"/>
            <a:r>
              <a:rPr lang="en-US" altLang="zh-CN" dirty="0"/>
              <a:t>8086/8088</a:t>
            </a:r>
            <a:r>
              <a:rPr lang="zh-CN" altLang="en-US" dirty="0"/>
              <a:t>寻址端口的能力：</a:t>
            </a:r>
          </a:p>
          <a:p>
            <a:pPr lvl="1" eaLnBrk="1" hangingPunct="1"/>
            <a:r>
              <a:rPr lang="en-US" altLang="zh-CN" dirty="0"/>
              <a:t>64K</a:t>
            </a:r>
            <a:r>
              <a:rPr lang="zh-CN" altLang="en-US" dirty="0"/>
              <a:t>个端口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/>
              <a:t>端口的编址方式：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统一编址</a:t>
            </a:r>
            <a:r>
              <a:rPr lang="en-US" altLang="zh-CN" dirty="0"/>
              <a:t>(</a:t>
            </a:r>
            <a:r>
              <a:rPr lang="zh-CN" altLang="en-US" dirty="0">
                <a:sym typeface="+mn-ea"/>
              </a:rPr>
              <a:t>与内存</a:t>
            </a:r>
            <a:r>
              <a:rPr lang="en-US" altLang="zh-CN" dirty="0"/>
              <a:t>)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独立编址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1739058-C358-45D4-8A3B-DCA176650E3A}" type="slidenum">
              <a:rPr lang="zh-CN" altLang="en-US" smtClean="0"/>
              <a:t>14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I/O</a:t>
            </a:r>
            <a:r>
              <a:rPr lang="zh-CN" altLang="en-US"/>
              <a:t>端口与内存的统一编址（</a:t>
            </a:r>
            <a:r>
              <a:rPr lang="en-US" altLang="zh-CN"/>
              <a:t>51</a:t>
            </a:r>
            <a:r>
              <a:rPr lang="zh-CN" altLang="en-US"/>
              <a:t>）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205038"/>
            <a:ext cx="3600450" cy="3962400"/>
          </a:xfrm>
        </p:spPr>
        <p:txBody>
          <a:bodyPr/>
          <a:lstStyle/>
          <a:p>
            <a:pPr eaLnBrk="1" hangingPunct="1"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zh-CN" altLang="en-US" u="sng">
                <a:solidFill>
                  <a:schemeClr val="tx1"/>
                </a:solidFill>
              </a:rPr>
              <a:t>特点：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指令及控制信号统一；</a:t>
            </a:r>
            <a:endParaRPr lang="en-US" altLang="zh-CN" sz="2400"/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内存地址资源减少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5683250" y="2571750"/>
            <a:ext cx="1600200" cy="3657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5683250" y="508635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1" name="AutoShape 7"/>
          <p:cNvSpPr/>
          <p:nvPr/>
        </p:nvSpPr>
        <p:spPr bwMode="auto">
          <a:xfrm>
            <a:off x="7435850" y="2571750"/>
            <a:ext cx="228600" cy="2438400"/>
          </a:xfrm>
          <a:prstGeom prst="rightBrace">
            <a:avLst>
              <a:gd name="adj1" fmla="val 8888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2" name="AutoShape 8"/>
          <p:cNvSpPr/>
          <p:nvPr/>
        </p:nvSpPr>
        <p:spPr bwMode="auto">
          <a:xfrm>
            <a:off x="7435850" y="5162550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7740650" y="3333750"/>
            <a:ext cx="10795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latin typeface="华文中宋" pitchFamily="2" charset="-122"/>
                <a:ea typeface="华文中宋" pitchFamily="2" charset="-122"/>
              </a:rPr>
              <a:t>内存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latin typeface="华文中宋" pitchFamily="2" charset="-122"/>
                <a:ea typeface="华文中宋" pitchFamily="2" charset="-122"/>
              </a:rPr>
              <a:t>地址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960</a:t>
            </a:r>
            <a:r>
              <a:rPr kumimoji="1" lang="en-US" altLang="zh-CN" sz="2000" b="1">
                <a:latin typeface="Times New Roman" panose="02020603050405020304" pitchFamily="18" charset="0"/>
              </a:rPr>
              <a:t>KB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7664450" y="5241925"/>
            <a:ext cx="12954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I/O</a:t>
            </a:r>
            <a:r>
              <a:rPr kumimoji="1" lang="zh-CN" altLang="en-US" sz="2000" b="1">
                <a:latin typeface="Times New Roman" panose="02020603050405020304" pitchFamily="18" charset="0"/>
              </a:rPr>
              <a:t>地址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64</a:t>
            </a:r>
            <a:r>
              <a:rPr kumimoji="1" lang="en-US" altLang="zh-CN" sz="2000" b="1">
                <a:latin typeface="Times New Roman" panose="02020603050405020304" pitchFamily="18" charset="0"/>
              </a:rPr>
              <a:t>KB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4562475" y="2471738"/>
            <a:ext cx="1228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00000</a:t>
            </a:r>
            <a:r>
              <a:rPr kumimoji="1" lang="en-US" altLang="zh-CN" sz="2000" b="1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4562475" y="4886325"/>
            <a:ext cx="1304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F0000H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4483100" y="5924550"/>
            <a:ext cx="1457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FFFFFH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1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1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nimBg="1"/>
      <p:bldP spid="26630" grpId="0" animBg="1"/>
      <p:bldP spid="26631" grpId="0" animBg="1"/>
      <p:bldP spid="26632" grpId="0" animBg="1"/>
      <p:bldP spid="26633" grpId="0"/>
      <p:bldP spid="26634" grpId="0"/>
      <p:bldP spid="26635" grpId="0"/>
      <p:bldP spid="26636" grpId="0"/>
      <p:bldP spid="266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D5A17A6-F25B-4DDB-8D43-EF804F24FFDA}" type="slidenum">
              <a:rPr lang="zh-CN" altLang="en-US" smtClean="0"/>
              <a:t>15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I/O</a:t>
            </a:r>
            <a:r>
              <a:rPr lang="zh-CN" altLang="en-US"/>
              <a:t>端口的独立编址</a:t>
            </a:r>
            <a:r>
              <a:rPr lang="en-US" altLang="zh-CN"/>
              <a:t>(8086</a:t>
            </a:r>
            <a:r>
              <a:rPr lang="zh-CN" altLang="en-US"/>
              <a:t>）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93913"/>
            <a:ext cx="3838575" cy="2919412"/>
          </a:xfrm>
        </p:spPr>
        <p:txBody>
          <a:bodyPr/>
          <a:lstStyle/>
          <a:p>
            <a:pPr eaLnBrk="1" hangingPunct="1"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zh-CN" altLang="en-US" u="sng">
                <a:solidFill>
                  <a:schemeClr val="tx1"/>
                </a:solidFill>
              </a:rPr>
              <a:t>特点：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内存地址资源充分利用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能够应用于</a:t>
            </a:r>
            <a:r>
              <a:rPr lang="zh-CN" altLang="en-US" sz="2400">
                <a:solidFill>
                  <a:srgbClr val="FF0000"/>
                </a:solidFill>
              </a:rPr>
              <a:t>端口的指令</a:t>
            </a:r>
            <a:r>
              <a:rPr lang="zh-CN" altLang="en-US" sz="2400"/>
              <a:t>较少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5921375" y="2279650"/>
            <a:ext cx="1600200" cy="3751263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5921375" y="479425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7" name="AutoShape 7"/>
          <p:cNvSpPr/>
          <p:nvPr/>
        </p:nvSpPr>
        <p:spPr bwMode="auto">
          <a:xfrm>
            <a:off x="7673975" y="2279650"/>
            <a:ext cx="228600" cy="2438400"/>
          </a:xfrm>
          <a:prstGeom prst="rightBrace">
            <a:avLst>
              <a:gd name="adj1" fmla="val 8888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8" name="AutoShape 8"/>
          <p:cNvSpPr/>
          <p:nvPr/>
        </p:nvSpPr>
        <p:spPr bwMode="auto">
          <a:xfrm>
            <a:off x="7673975" y="4870450"/>
            <a:ext cx="138113" cy="1079500"/>
          </a:xfrm>
          <a:prstGeom prst="rightBrace">
            <a:avLst>
              <a:gd name="adj1" fmla="val 6513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7978775" y="3041650"/>
            <a:ext cx="8382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latin typeface="华文中宋" pitchFamily="2" charset="-122"/>
                <a:ea typeface="华文中宋" pitchFamily="2" charset="-122"/>
              </a:rPr>
              <a:t>内存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latin typeface="华文中宋" pitchFamily="2" charset="-122"/>
                <a:ea typeface="华文中宋" pitchFamily="2" charset="-122"/>
              </a:rPr>
              <a:t>地址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8054975" y="4870450"/>
            <a:ext cx="8382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I/O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latin typeface="华文中宋" pitchFamily="2" charset="-122"/>
                <a:ea typeface="华文中宋" pitchFamily="2" charset="-122"/>
              </a:rPr>
              <a:t>地址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4702175" y="2179638"/>
            <a:ext cx="1228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00000</a:t>
            </a:r>
            <a:r>
              <a:rPr kumimoji="1" lang="en-US" altLang="zh-CN" sz="2000" b="1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4572000" y="4492625"/>
            <a:ext cx="1457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FFFFFH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4702175" y="5708650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FFFFH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4778375" y="479425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0000</a:t>
            </a:r>
            <a:r>
              <a:rPr kumimoji="1" lang="en-US" altLang="zh-CN" sz="2000" b="1">
                <a:latin typeface="Times New Roman" panose="02020603050405020304" pitchFamily="18" charset="0"/>
              </a:rPr>
              <a:t>H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10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10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animBg="1"/>
      <p:bldP spid="35846" grpId="0" animBg="1"/>
      <p:bldP spid="35847" grpId="0" animBg="1"/>
      <p:bldP spid="35848" grpId="0" animBg="1"/>
      <p:bldP spid="35849" grpId="0"/>
      <p:bldP spid="35850" grpId="0"/>
      <p:bldP spid="35851" grpId="0"/>
      <p:bldP spid="35852" grpId="0"/>
      <p:bldP spid="35853" grpId="0"/>
      <p:bldP spid="358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697C679-EF58-4105-B0CB-4BF79CDCB651}" type="slidenum">
              <a:rPr lang="zh-CN" altLang="en-US" smtClean="0"/>
              <a:t>16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8088/8086的</a:t>
            </a:r>
            <a:r>
              <a:rPr lang="en-US" altLang="zh-CN"/>
              <a:t>I/O</a:t>
            </a:r>
            <a:r>
              <a:rPr lang="zh-CN" altLang="en-US"/>
              <a:t>端口编址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17713"/>
            <a:ext cx="8486775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ct val="10000"/>
              </a:spcAft>
            </a:pPr>
            <a:r>
              <a:rPr lang="zh-CN" altLang="en-US"/>
              <a:t>采用</a:t>
            </a:r>
            <a:r>
              <a:rPr lang="en-GB" altLang="zh-CN"/>
              <a:t>I/O</a:t>
            </a:r>
            <a:r>
              <a:rPr lang="zh-CN" altLang="en-US"/>
              <a:t>独立编址方式</a:t>
            </a:r>
            <a:r>
              <a:rPr lang="en-US" altLang="zh-CN"/>
              <a:t>(</a:t>
            </a:r>
            <a:r>
              <a:rPr lang="zh-CN" altLang="en-US"/>
              <a:t>但地址线与存储器共用</a:t>
            </a:r>
            <a:r>
              <a:rPr lang="en-US" altLang="zh-CN"/>
              <a:t>)</a:t>
            </a:r>
          </a:p>
          <a:p>
            <a:pPr eaLnBrk="1" hangingPunct="1">
              <a:lnSpc>
                <a:spcPct val="120000"/>
              </a:lnSpc>
              <a:spcAft>
                <a:spcPct val="10000"/>
              </a:spcAft>
            </a:pPr>
            <a:r>
              <a:rPr lang="zh-CN" altLang="en-GB"/>
              <a:t>地址线上的地址信号用</a:t>
            </a:r>
            <a:r>
              <a:rPr lang="en-GB" altLang="zh-CN"/>
              <a:t>IO/</a:t>
            </a:r>
            <a:r>
              <a:rPr lang="en-US" altLang="zh-CN"/>
              <a:t>#</a:t>
            </a:r>
            <a:r>
              <a:rPr lang="en-GB" altLang="zh-CN"/>
              <a:t>M</a:t>
            </a:r>
            <a:r>
              <a:rPr lang="zh-CN" altLang="en-GB"/>
              <a:t>来区分</a:t>
            </a:r>
          </a:p>
          <a:p>
            <a:pPr eaLnBrk="1" hangingPunct="1">
              <a:lnSpc>
                <a:spcPct val="120000"/>
              </a:lnSpc>
              <a:spcAft>
                <a:spcPct val="10000"/>
              </a:spcAft>
            </a:pPr>
            <a:r>
              <a:rPr lang="en-GB" altLang="zh-CN"/>
              <a:t>I/O</a:t>
            </a:r>
            <a:r>
              <a:rPr lang="zh-CN" altLang="en-GB"/>
              <a:t>操作只使用</a:t>
            </a:r>
            <a:r>
              <a:rPr lang="en-GB" altLang="zh-CN"/>
              <a:t>20</a:t>
            </a:r>
            <a:r>
              <a:rPr lang="zh-CN" altLang="en-GB"/>
              <a:t>根地址线中的</a:t>
            </a:r>
            <a:r>
              <a:rPr lang="en-GB" altLang="zh-CN">
                <a:solidFill>
                  <a:schemeClr val="hlink"/>
                </a:solidFill>
              </a:rPr>
              <a:t>16</a:t>
            </a:r>
            <a:r>
              <a:rPr lang="zh-CN" altLang="en-GB">
                <a:solidFill>
                  <a:schemeClr val="hlink"/>
                </a:solidFill>
              </a:rPr>
              <a:t>根：</a:t>
            </a:r>
            <a:r>
              <a:rPr lang="en-GB" altLang="zh-CN">
                <a:solidFill>
                  <a:schemeClr val="hlink"/>
                </a:solidFill>
              </a:rPr>
              <a:t>A</a:t>
            </a:r>
            <a:r>
              <a:rPr lang="en-GB" altLang="zh-CN" baseline="-10000">
                <a:solidFill>
                  <a:schemeClr val="hlink"/>
                </a:solidFill>
              </a:rPr>
              <a:t>15</a:t>
            </a:r>
            <a:r>
              <a:rPr lang="zh-CN" altLang="en-GB">
                <a:solidFill>
                  <a:schemeClr val="hlink"/>
                </a:solidFill>
              </a:rPr>
              <a:t>～</a:t>
            </a:r>
            <a:r>
              <a:rPr lang="en-GB" altLang="zh-CN">
                <a:solidFill>
                  <a:schemeClr val="hlink"/>
                </a:solidFill>
              </a:rPr>
              <a:t>A</a:t>
            </a:r>
            <a:r>
              <a:rPr lang="en-GB" altLang="zh-CN" baseline="-10000">
                <a:solidFill>
                  <a:schemeClr val="hlink"/>
                </a:solidFill>
              </a:rPr>
              <a:t>0</a:t>
            </a:r>
          </a:p>
          <a:p>
            <a:pPr eaLnBrk="1" hangingPunct="1">
              <a:lnSpc>
                <a:spcPct val="120000"/>
              </a:lnSpc>
              <a:spcAft>
                <a:spcPct val="10000"/>
              </a:spcAft>
            </a:pPr>
            <a:r>
              <a:rPr lang="zh-CN" altLang="en-GB"/>
              <a:t>可寻址的</a:t>
            </a:r>
            <a:r>
              <a:rPr lang="en-GB" altLang="zh-CN"/>
              <a:t>I/O</a:t>
            </a:r>
            <a:r>
              <a:rPr lang="zh-CN" altLang="en-GB"/>
              <a:t>端口数为</a:t>
            </a:r>
            <a:r>
              <a:rPr lang="en-GB" altLang="zh-CN"/>
              <a:t>64K(65536)</a:t>
            </a:r>
            <a:r>
              <a:rPr lang="zh-CN" altLang="en-GB"/>
              <a:t>个</a:t>
            </a:r>
          </a:p>
          <a:p>
            <a:pPr eaLnBrk="1" hangingPunct="1">
              <a:lnSpc>
                <a:spcPct val="120000"/>
              </a:lnSpc>
              <a:spcAft>
                <a:spcPct val="10000"/>
              </a:spcAft>
            </a:pPr>
            <a:r>
              <a:rPr lang="en-GB" altLang="zh-CN"/>
              <a:t>I/O</a:t>
            </a:r>
            <a:r>
              <a:rPr lang="zh-CN" altLang="en-GB"/>
              <a:t>地址范围为</a:t>
            </a:r>
            <a:r>
              <a:rPr lang="en-GB" altLang="zh-CN"/>
              <a:t>0</a:t>
            </a:r>
            <a:r>
              <a:rPr lang="zh-CN" altLang="en-GB"/>
              <a:t>～</a:t>
            </a:r>
            <a:r>
              <a:rPr lang="en-GB" altLang="zh-CN"/>
              <a:t>FFFFH</a:t>
            </a:r>
          </a:p>
          <a:p>
            <a:pPr eaLnBrk="1" hangingPunct="1">
              <a:lnSpc>
                <a:spcPct val="120000"/>
              </a:lnSpc>
              <a:spcAft>
                <a:spcPct val="10000"/>
              </a:spcAft>
            </a:pPr>
            <a:r>
              <a:rPr lang="en-GB" altLang="zh-CN"/>
              <a:t>IBM PC</a:t>
            </a:r>
            <a:r>
              <a:rPr lang="zh-CN" altLang="en-GB"/>
              <a:t>只使用了</a:t>
            </a:r>
            <a:r>
              <a:rPr lang="en-GB" altLang="zh-CN"/>
              <a:t>1024</a:t>
            </a:r>
            <a:r>
              <a:rPr lang="zh-CN" altLang="en-GB"/>
              <a:t>个</a:t>
            </a:r>
            <a:r>
              <a:rPr lang="en-GB" altLang="zh-CN"/>
              <a:t>I/O</a:t>
            </a:r>
            <a:r>
              <a:rPr lang="zh-CN" altLang="en-GB"/>
              <a:t>地址</a:t>
            </a:r>
            <a:r>
              <a:rPr lang="en-GB" altLang="zh-CN"/>
              <a:t>(0</a:t>
            </a:r>
            <a:r>
              <a:rPr lang="zh-CN" altLang="en-GB"/>
              <a:t>～</a:t>
            </a:r>
            <a:r>
              <a:rPr lang="en-GB" altLang="zh-CN"/>
              <a:t>3FFH)</a:t>
            </a:r>
            <a:endParaRPr lang="zh-CN" altLang="en-US" sz="3200" b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15DA47-B3E0-4F3C-A014-4CAC54B72EC3}" type="slidenum">
              <a:rPr lang="zh-CN" altLang="en-US" smtClean="0"/>
              <a:t>17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 I/O</a:t>
            </a:r>
            <a:r>
              <a:rPr lang="zh-CN" altLang="en-US"/>
              <a:t>地址的译码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213" y="1965325"/>
            <a:ext cx="6548437" cy="46323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zh-CN" altLang="en-US" sz="2400" dirty="0"/>
              <a:t>目的：</a:t>
            </a:r>
          </a:p>
          <a:p>
            <a:pPr lvl="1" eaLnBrk="1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zh-CN" altLang="en-US" sz="2000" dirty="0"/>
              <a:t>确定端口的地址</a:t>
            </a:r>
          </a:p>
          <a:p>
            <a:pPr eaLnBrk="1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zh-CN" altLang="en-US" sz="2400" dirty="0"/>
              <a:t>参加译码的信号：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000" dirty="0">
                <a:latin typeface="+mj-lt"/>
              </a:rPr>
              <a:t>#IOR，#IOW，</a:t>
            </a:r>
            <a:r>
              <a:rPr lang="zh-CN" altLang="en-GB" sz="2000" dirty="0">
                <a:latin typeface="+mj-lt"/>
              </a:rPr>
              <a:t>高位地址信号</a:t>
            </a:r>
            <a:endParaRPr lang="zh-CN" altLang="en-GB" sz="2000" baseline="-10000" dirty="0">
              <a:latin typeface="+mj-lt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dirty="0">
                <a:latin typeface="+mj-lt"/>
              </a:rPr>
              <a:t>产生条件</a:t>
            </a:r>
            <a:endParaRPr lang="en-US" altLang="zh-CN" dirty="0">
              <a:latin typeface="+mj-lt"/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000" dirty="0">
                <a:latin typeface="+mj-lt"/>
              </a:rPr>
              <a:t>IO/#M=1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000" dirty="0">
                <a:latin typeface="+mj-lt"/>
              </a:rPr>
              <a:t>#RD=0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000" dirty="0">
                <a:latin typeface="+mj-lt"/>
              </a:rPr>
              <a:t>#WR=0</a:t>
            </a:r>
          </a:p>
          <a:p>
            <a:pPr eaLnBrk="1" hangingPunct="1"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OUT</a:t>
            </a:r>
            <a:r>
              <a:rPr lang="zh-CN" altLang="en-US" sz="2400" dirty="0"/>
              <a:t>指令将使总线的</a:t>
            </a:r>
            <a:r>
              <a:rPr lang="en-US" altLang="zh-CN" sz="2400" dirty="0"/>
              <a:t>IOW</a:t>
            </a:r>
            <a:r>
              <a:rPr lang="zh-CN" altLang="en-US" sz="2400" dirty="0"/>
              <a:t>信号有效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IN</a:t>
            </a:r>
            <a:r>
              <a:rPr lang="zh-CN" altLang="en-US" sz="2400" dirty="0"/>
              <a:t>指令将使总线的</a:t>
            </a:r>
            <a:r>
              <a:rPr lang="en-US" altLang="zh-CN" sz="2400" dirty="0"/>
              <a:t>IOR</a:t>
            </a:r>
            <a:r>
              <a:rPr lang="zh-CN" altLang="en-US" sz="2400" dirty="0"/>
              <a:t>信号有效</a:t>
            </a:r>
            <a:endParaRPr lang="en-US" altLang="zh-CN" sz="2400" dirty="0"/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3708400" y="5053013"/>
            <a:ext cx="2376488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indent="-342900" eaLnBrk="0" hangingPunct="0"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kern="0" dirty="0">
                <a:latin typeface="+mj-lt"/>
                <a:ea typeface="华文楷体" pitchFamily="2" charset="-122"/>
              </a:rPr>
              <a:t>#IOW=0</a:t>
            </a:r>
            <a:endParaRPr lang="zh-CN" altLang="en-US" sz="2000" b="1" kern="0" dirty="0">
              <a:latin typeface="+mj-lt"/>
              <a:ea typeface="华文楷体" pitchFamily="2" charset="-122"/>
            </a:endParaRPr>
          </a:p>
        </p:txBody>
      </p:sp>
      <p:sp>
        <p:nvSpPr>
          <p:cNvPr id="11" name="内容占位符 2"/>
          <p:cNvSpPr txBox="1"/>
          <p:nvPr/>
        </p:nvSpPr>
        <p:spPr bwMode="auto">
          <a:xfrm>
            <a:off x="3708400" y="4648200"/>
            <a:ext cx="2173288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indent="-342900" eaLnBrk="0" hangingPunct="0"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000" b="1" kern="0" dirty="0">
                <a:latin typeface="+mj-lt"/>
                <a:ea typeface="华文楷体" pitchFamily="2" charset="-122"/>
              </a:rPr>
              <a:t>#IOR=0</a:t>
            </a:r>
            <a:endParaRPr lang="zh-CN" altLang="en-US" sz="2000" b="1" kern="0" dirty="0">
              <a:latin typeface="+mj-lt"/>
              <a:ea typeface="华文楷体" pitchFamily="2" charset="-122"/>
            </a:endParaRPr>
          </a:p>
        </p:txBody>
      </p: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>
            <a:off x="3203575" y="4870450"/>
            <a:ext cx="504825" cy="0"/>
          </a:xfrm>
          <a:prstGeom prst="straightConnector1">
            <a:avLst/>
          </a:prstGeom>
          <a:noFill/>
          <a:ln w="22225" cap="sq" algn="ctr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接箭头连接符 12"/>
          <p:cNvCxnSpPr>
            <a:cxnSpLocks noChangeShapeType="1"/>
          </p:cNvCxnSpPr>
          <p:nvPr/>
        </p:nvCxnSpPr>
        <p:spPr bwMode="auto">
          <a:xfrm>
            <a:off x="3203575" y="5259388"/>
            <a:ext cx="504825" cy="0"/>
          </a:xfrm>
          <a:prstGeom prst="straightConnector1">
            <a:avLst/>
          </a:prstGeom>
          <a:noFill/>
          <a:ln w="22225" cap="sq" algn="ctr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E1AD17D-1CF5-492F-B9DA-515307413631}" type="slidenum">
              <a:rPr lang="zh-CN" altLang="en-US" smtClean="0"/>
              <a:t>18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I/O</a:t>
            </a:r>
            <a:r>
              <a:rPr lang="zh-CN" altLang="en-US"/>
              <a:t>译码的地址信号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060575"/>
            <a:ext cx="7486650" cy="41148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dirty="0"/>
              <a:t>当接口只有一个端口时：</a:t>
            </a:r>
            <a:endParaRPr lang="en-US" altLang="zh-CN" dirty="0"/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/>
              <a:t>无片内地址，全部地址信号均为高位地址（可全部参与译码），译码输出直接选择该端口；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当接口具有多个端口时：</a:t>
            </a:r>
            <a:endParaRPr lang="en-US" altLang="zh-CN" dirty="0"/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/>
              <a:t>则</a:t>
            </a:r>
            <a:r>
              <a:rPr lang="en-GB" altLang="zh-CN" dirty="0"/>
              <a:t>16</a:t>
            </a:r>
            <a:r>
              <a:rPr lang="zh-CN" altLang="en-GB" dirty="0"/>
              <a:t>位地址线的高位</a:t>
            </a:r>
            <a:r>
              <a:rPr lang="zh-CN" altLang="en-US" dirty="0"/>
              <a:t>参与译码（决定接口的基地址），而低位则用于确定要访问哪一个端口。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5517232"/>
            <a:ext cx="8208912" cy="727274"/>
          </a:xfrm>
          <a:prstGeom prst="rect">
            <a:avLst/>
          </a:prstGeom>
          <a:solidFill>
            <a:srgbClr val="DFC0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tIns="144000" bIns="180000">
            <a:spAutoFit/>
          </a:bodyPr>
          <a:lstStyle/>
          <a:p>
            <a:pPr>
              <a:defRPr/>
            </a:pPr>
            <a:r>
              <a:rPr lang="zh-CN" altLang="en-US" sz="2600" b="1" dirty="0">
                <a:latin typeface="华文中宋" pitchFamily="2" charset="-122"/>
                <a:ea typeface="华文中宋" pitchFamily="2" charset="-122"/>
              </a:rPr>
              <a:t>由于端口资源丰富，端口地址译码常采用部分地址译码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277BED7-AC17-455D-8E05-1060A636AB22}" type="slidenum">
              <a:rPr lang="zh-CN" altLang="en-US" smtClean="0"/>
              <a:t>19</a:t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I/O</a:t>
            </a:r>
            <a:r>
              <a:rPr lang="zh-CN" altLang="en-US"/>
              <a:t>地址译码例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051050"/>
            <a:ext cx="727075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ct val="10000"/>
              </a:spcAft>
            </a:pPr>
            <a:r>
              <a:rPr lang="zh-CN" altLang="en-US" dirty="0"/>
              <a:t>某外设接口有</a:t>
            </a:r>
            <a:r>
              <a:rPr lang="en-US" altLang="zh-CN" dirty="0"/>
              <a:t>4</a:t>
            </a:r>
            <a:r>
              <a:rPr lang="zh-CN" altLang="en-US" dirty="0"/>
              <a:t>个端口，地址为</a:t>
            </a:r>
            <a:r>
              <a:rPr lang="en-US" altLang="zh-CN" dirty="0"/>
              <a:t>2F0H</a:t>
            </a:r>
            <a:r>
              <a:rPr lang="en-GB" altLang="zh-CN" dirty="0">
                <a:latin typeface="Arial" panose="020B0604020202020204" pitchFamily="34" charset="0"/>
              </a:rPr>
              <a:t>——</a:t>
            </a:r>
            <a:r>
              <a:rPr lang="en-GB" altLang="zh-CN" dirty="0"/>
              <a:t>2F3H</a:t>
            </a:r>
            <a:r>
              <a:rPr lang="zh-CN" altLang="en-GB" dirty="0"/>
              <a:t>，</a:t>
            </a:r>
            <a:r>
              <a:rPr lang="zh-CN" altLang="en-US" dirty="0"/>
              <a:t>由</a:t>
            </a:r>
            <a:r>
              <a:rPr lang="en-GB" altLang="zh-CN" dirty="0"/>
              <a:t>A</a:t>
            </a:r>
            <a:r>
              <a:rPr lang="en-GB" altLang="zh-CN" baseline="-10000" dirty="0"/>
              <a:t>15</a:t>
            </a:r>
            <a:r>
              <a:rPr lang="zh-CN" altLang="en-GB" dirty="0"/>
              <a:t>～</a:t>
            </a:r>
            <a:r>
              <a:rPr lang="en-GB" altLang="zh-CN" dirty="0"/>
              <a:t>A</a:t>
            </a:r>
            <a:r>
              <a:rPr lang="en-GB" altLang="zh-CN" baseline="-10000" dirty="0"/>
              <a:t>2</a:t>
            </a:r>
            <a:r>
              <a:rPr lang="zh-CN" altLang="en-GB" dirty="0"/>
              <a:t>译码得到，而</a:t>
            </a:r>
            <a:r>
              <a:rPr lang="en-GB" altLang="zh-CN" dirty="0"/>
              <a:t>A</a:t>
            </a:r>
            <a:r>
              <a:rPr lang="en-GB" altLang="zh-CN" baseline="-10000" dirty="0"/>
              <a:t>1</a:t>
            </a:r>
            <a:r>
              <a:rPr lang="zh-CN" altLang="en-GB" baseline="-10000" dirty="0"/>
              <a:t>、</a:t>
            </a:r>
            <a:r>
              <a:rPr lang="en-GB" altLang="zh-CN" dirty="0"/>
              <a:t>A</a:t>
            </a:r>
            <a:r>
              <a:rPr lang="en-GB" altLang="zh-CN" baseline="-10000" dirty="0"/>
              <a:t>0</a:t>
            </a:r>
            <a:r>
              <a:rPr lang="zh-CN" altLang="en-GB" dirty="0"/>
              <a:t>用来区分接口中的</a:t>
            </a:r>
            <a:r>
              <a:rPr lang="en-US" altLang="zh-CN" dirty="0"/>
              <a:t>4</a:t>
            </a:r>
            <a:r>
              <a:rPr lang="zh-CN" altLang="en-US" dirty="0"/>
              <a:t>个端口。试画该接口与系统的连接图。</a:t>
            </a:r>
          </a:p>
        </p:txBody>
      </p:sp>
    </p:spTree>
  </p:cSld>
  <p:clrMapOvr>
    <a:masterClrMapping/>
  </p:clrMapOvr>
  <p:transition spd="med">
    <p:blind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FDA3A1-9B93-4E73-ABAE-502E395D7B52}" type="slidenum">
              <a:rPr lang="zh-CN" altLang="en-US" smtClean="0"/>
              <a:t>2</a:t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1255" y="761365"/>
            <a:ext cx="7792720" cy="915035"/>
          </a:xfrm>
        </p:spPr>
        <p:txBody>
          <a:bodyPr/>
          <a:lstStyle/>
          <a:p>
            <a:pPr eaLnBrk="1" hangingPunct="1"/>
            <a:r>
              <a:rPr lang="zh-CN" altLang="en-US"/>
              <a:t>主要内容</a:t>
            </a:r>
            <a:r>
              <a:rPr lang="en-US" altLang="zh-CN"/>
              <a:t>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060575"/>
            <a:ext cx="6913562" cy="44640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dirty="0"/>
              <a:t>基本概念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dirty="0"/>
              <a:t>I/O</a:t>
            </a:r>
            <a:r>
              <a:rPr lang="zh-CN" altLang="en-US" dirty="0"/>
              <a:t>接口和端口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dirty="0"/>
              <a:t>端口的编址方式</a:t>
            </a:r>
          </a:p>
          <a:p>
            <a:pPr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dirty="0"/>
              <a:t>简单接口芯片及其应用</a:t>
            </a:r>
          </a:p>
          <a:p>
            <a:pPr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dirty="0"/>
              <a:t>基本输入输出方法</a:t>
            </a:r>
          </a:p>
          <a:p>
            <a:pPr eaLnBrk="1" hangingPunct="1">
              <a:lnSpc>
                <a:spcPct val="120000"/>
              </a:lnSpc>
              <a:spcBef>
                <a:spcPct val="25000"/>
              </a:spcBef>
            </a:pPr>
            <a:r>
              <a:rPr lang="zh-CN" altLang="en-US" dirty="0"/>
              <a:t>中断的基本概念及工作过程</a:t>
            </a:r>
          </a:p>
        </p:txBody>
      </p:sp>
    </p:spTree>
  </p:cSld>
  <p:clrMapOvr>
    <a:masterClrMapping/>
  </p:clrMapOvr>
  <p:transition spd="med">
    <p:blinds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4B4D770-E1F0-4DE4-9824-AAF8B8EC1BE1}" type="slidenum">
              <a:rPr lang="zh-CN" altLang="en-US" smtClean="0"/>
              <a:t>20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I/O</a:t>
            </a:r>
            <a:r>
              <a:rPr lang="zh-CN" altLang="en-US"/>
              <a:t>地址译码例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162175"/>
            <a:ext cx="7772400" cy="1771650"/>
          </a:xfrm>
        </p:spPr>
        <p:txBody>
          <a:bodyPr/>
          <a:lstStyle/>
          <a:p>
            <a:pPr eaLnBrk="1" hangingPunct="1">
              <a:spcAft>
                <a:spcPct val="35000"/>
              </a:spcAft>
            </a:pPr>
            <a:r>
              <a:rPr lang="zh-CN" altLang="en-US"/>
              <a:t>地址范围：</a:t>
            </a:r>
          </a:p>
          <a:p>
            <a:pPr lvl="1" eaLnBrk="1" hangingPunct="1"/>
            <a:r>
              <a:rPr lang="en-US" altLang="zh-CN">
                <a:cs typeface="Tahoma" panose="020B0604030504040204" pitchFamily="34" charset="0"/>
              </a:rPr>
              <a:t>× × × × </a:t>
            </a:r>
            <a:r>
              <a:rPr lang="en-US" altLang="zh-CN"/>
              <a:t>0 0 1 0 1 1 1 1 0 0 </a:t>
            </a:r>
            <a:r>
              <a:rPr lang="en-US" altLang="zh-CN">
                <a:solidFill>
                  <a:schemeClr val="hlink"/>
                </a:solidFill>
              </a:rPr>
              <a:t>0 0 </a:t>
            </a:r>
            <a:r>
              <a:rPr lang="zh-CN" altLang="en-US">
                <a:solidFill>
                  <a:schemeClr val="hlink"/>
                </a:solidFill>
              </a:rPr>
              <a:t>首地址</a:t>
            </a:r>
            <a:endParaRPr lang="en-US" altLang="zh-CN">
              <a:solidFill>
                <a:schemeClr val="hlink"/>
              </a:solidFill>
            </a:endParaRPr>
          </a:p>
          <a:p>
            <a:pPr lvl="1" eaLnBrk="1" hangingPunct="1"/>
            <a:r>
              <a:rPr lang="en-US" altLang="zh-CN"/>
              <a:t>× × × × 0 0 1 0 1 1 1 1 0 0 </a:t>
            </a:r>
            <a:r>
              <a:rPr lang="en-US" altLang="zh-CN">
                <a:solidFill>
                  <a:schemeClr val="hlink"/>
                </a:solidFill>
              </a:rPr>
              <a:t>1 1 </a:t>
            </a:r>
            <a:r>
              <a:rPr lang="zh-CN" altLang="en-US">
                <a:solidFill>
                  <a:schemeClr val="hlink"/>
                </a:solidFill>
              </a:rPr>
              <a:t>末地址</a:t>
            </a:r>
          </a:p>
        </p:txBody>
      </p:sp>
      <p:sp>
        <p:nvSpPr>
          <p:cNvPr id="195588" name="AutoShape 4"/>
          <p:cNvSpPr/>
          <p:nvPr/>
        </p:nvSpPr>
        <p:spPr bwMode="auto">
          <a:xfrm rot="-5400000">
            <a:off x="2663825" y="3162300"/>
            <a:ext cx="215900" cy="1295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589" name="Line 5"/>
          <p:cNvSpPr>
            <a:spLocks noChangeShapeType="1"/>
          </p:cNvSpPr>
          <p:nvPr/>
        </p:nvSpPr>
        <p:spPr bwMode="auto">
          <a:xfrm flipH="1">
            <a:off x="2555875" y="3990975"/>
            <a:ext cx="215900" cy="877888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1835150" y="48434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任意状态</a:t>
            </a:r>
          </a:p>
        </p:txBody>
      </p:sp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3692208" y="2484438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990033"/>
                </a:solidFill>
              </a:rPr>
              <a:t>A</a:t>
            </a:r>
            <a:r>
              <a:rPr lang="en-US" altLang="zh-CN" sz="1600" b="1">
                <a:solidFill>
                  <a:srgbClr val="990033"/>
                </a:solidFill>
              </a:rPr>
              <a:t>11</a:t>
            </a:r>
          </a:p>
        </p:txBody>
      </p:sp>
      <p:sp>
        <p:nvSpPr>
          <p:cNvPr id="195593" name="AutoShape 9"/>
          <p:cNvSpPr/>
          <p:nvPr/>
        </p:nvSpPr>
        <p:spPr bwMode="auto">
          <a:xfrm rot="-5400000">
            <a:off x="7113587" y="3666173"/>
            <a:ext cx="144463" cy="287338"/>
          </a:xfrm>
          <a:prstGeom prst="leftBrace">
            <a:avLst>
              <a:gd name="adj1" fmla="val 16575"/>
              <a:gd name="adj2" fmla="val 50000"/>
            </a:avLst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5594" name="Line 10"/>
          <p:cNvSpPr>
            <a:spLocks noChangeShapeType="1"/>
          </p:cNvSpPr>
          <p:nvPr/>
        </p:nvSpPr>
        <p:spPr bwMode="auto">
          <a:xfrm flipH="1">
            <a:off x="7149148" y="4026535"/>
            <a:ext cx="73025" cy="8064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595" name="Text Box 11"/>
          <p:cNvSpPr txBox="1">
            <a:spLocks noChangeArrowheads="1"/>
          </p:cNvSpPr>
          <p:nvPr/>
        </p:nvSpPr>
        <p:spPr bwMode="auto">
          <a:xfrm>
            <a:off x="5926138" y="4916488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片内地址</a:t>
            </a:r>
          </a:p>
        </p:txBody>
      </p:sp>
      <p:sp>
        <p:nvSpPr>
          <p:cNvPr id="195596" name="Line 12"/>
          <p:cNvSpPr>
            <a:spLocks noChangeShapeType="1"/>
          </p:cNvSpPr>
          <p:nvPr/>
        </p:nvSpPr>
        <p:spPr bwMode="auto">
          <a:xfrm flipH="1">
            <a:off x="2484438" y="5300663"/>
            <a:ext cx="0" cy="7207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597" name="Text Box 13"/>
          <p:cNvSpPr txBox="1">
            <a:spLocks noChangeArrowheads="1"/>
          </p:cNvSpPr>
          <p:nvPr/>
        </p:nvSpPr>
        <p:spPr bwMode="auto">
          <a:xfrm>
            <a:off x="1619250" y="6021388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图中不接入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9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9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animBg="1"/>
      <p:bldP spid="195589" grpId="0" animBg="1"/>
      <p:bldP spid="195590" grpId="0"/>
      <p:bldP spid="195592" grpId="0"/>
      <p:bldP spid="195593" grpId="0" bldLvl="0" animBg="1"/>
      <p:bldP spid="195594" grpId="0" bldLvl="0" animBg="1"/>
      <p:bldP spid="195595" grpId="0"/>
      <p:bldP spid="195596" grpId="0" animBg="1"/>
      <p:bldP spid="19559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9926F21-513B-4E67-88A9-10F5C452B1A7}" type="slidenum">
              <a:rPr lang="zh-CN" altLang="en-US" smtClean="0"/>
              <a:t>21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I/O</a:t>
            </a:r>
            <a:r>
              <a:rPr lang="zh-CN" altLang="en-US"/>
              <a:t>地址译码例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989138"/>
            <a:ext cx="4321175" cy="619125"/>
          </a:xfrm>
        </p:spPr>
        <p:txBody>
          <a:bodyPr/>
          <a:lstStyle/>
          <a:p>
            <a:pPr eaLnBrk="1" hangingPunct="1"/>
            <a:r>
              <a:rPr lang="zh-CN" altLang="en-US"/>
              <a:t>译码电路图：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7002463" y="2351088"/>
            <a:ext cx="1314450" cy="2592387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4554538" y="4006850"/>
            <a:ext cx="1027112" cy="2735263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6614" name="Rectangle 6"/>
          <p:cNvSpPr>
            <a:spLocks noChangeArrowheads="1"/>
          </p:cNvSpPr>
          <p:nvPr/>
        </p:nvSpPr>
        <p:spPr bwMode="auto">
          <a:xfrm>
            <a:off x="2754313" y="3860800"/>
            <a:ext cx="936625" cy="1655763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2827338" y="4338638"/>
            <a:ext cx="865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</a:rPr>
              <a:t>≥ 1</a:t>
            </a:r>
          </a:p>
        </p:txBody>
      </p:sp>
      <p:sp>
        <p:nvSpPr>
          <p:cNvPr id="24585" name="Line 8"/>
          <p:cNvSpPr>
            <a:spLocks noChangeShapeType="1"/>
          </p:cNvSpPr>
          <p:nvPr/>
        </p:nvSpPr>
        <p:spPr bwMode="auto">
          <a:xfrm>
            <a:off x="1889125" y="4076700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>
            <a:off x="1890713" y="4364038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7" name="Line 10"/>
          <p:cNvSpPr>
            <a:spLocks noChangeShapeType="1"/>
          </p:cNvSpPr>
          <p:nvPr/>
        </p:nvSpPr>
        <p:spPr bwMode="auto">
          <a:xfrm>
            <a:off x="1890713" y="4695825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8" name="Line 11"/>
          <p:cNvSpPr>
            <a:spLocks noChangeShapeType="1"/>
          </p:cNvSpPr>
          <p:nvPr/>
        </p:nvSpPr>
        <p:spPr bwMode="auto">
          <a:xfrm>
            <a:off x="1890713" y="5011738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9" name="Line 12"/>
          <p:cNvSpPr>
            <a:spLocks noChangeShapeType="1"/>
          </p:cNvSpPr>
          <p:nvPr/>
        </p:nvSpPr>
        <p:spPr bwMode="auto">
          <a:xfrm>
            <a:off x="1890713" y="5300663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0" name="Text Box 13"/>
          <p:cNvSpPr txBox="1">
            <a:spLocks noChangeArrowheads="1"/>
          </p:cNvSpPr>
          <p:nvPr/>
        </p:nvSpPr>
        <p:spPr bwMode="auto">
          <a:xfrm>
            <a:off x="1300163" y="38322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A</a:t>
            </a:r>
            <a:r>
              <a:rPr lang="en-US" altLang="zh-CN" sz="1600" b="1">
                <a:latin typeface="宋体" panose="02010600030101010101" pitchFamily="2" charset="-122"/>
              </a:rPr>
              <a:t>11</a:t>
            </a:r>
          </a:p>
        </p:txBody>
      </p:sp>
      <p:sp>
        <p:nvSpPr>
          <p:cNvPr id="24591" name="Text Box 14"/>
          <p:cNvSpPr txBox="1">
            <a:spLocks noChangeArrowheads="1"/>
          </p:cNvSpPr>
          <p:nvPr/>
        </p:nvSpPr>
        <p:spPr bwMode="auto">
          <a:xfrm>
            <a:off x="1300163" y="414813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A</a:t>
            </a:r>
            <a:r>
              <a:rPr lang="en-US" altLang="zh-CN" sz="1600" b="1">
                <a:latin typeface="宋体" panose="02010600030101010101" pitchFamily="2" charset="-122"/>
              </a:rPr>
              <a:t>10</a:t>
            </a:r>
          </a:p>
        </p:txBody>
      </p:sp>
      <p:sp>
        <p:nvSpPr>
          <p:cNvPr id="24592" name="Text Box 15"/>
          <p:cNvSpPr txBox="1">
            <a:spLocks noChangeArrowheads="1"/>
          </p:cNvSpPr>
          <p:nvPr/>
        </p:nvSpPr>
        <p:spPr bwMode="auto">
          <a:xfrm>
            <a:off x="1300163" y="4465638"/>
            <a:ext cx="7207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A</a:t>
            </a:r>
            <a:r>
              <a:rPr lang="en-US" altLang="zh-CN" sz="1600" b="1">
                <a:latin typeface="宋体" panose="02010600030101010101" pitchFamily="2" charset="-122"/>
              </a:rPr>
              <a:t>8</a:t>
            </a:r>
          </a:p>
        </p:txBody>
      </p:sp>
      <p:sp>
        <p:nvSpPr>
          <p:cNvPr id="24593" name="Text Box 16"/>
          <p:cNvSpPr txBox="1">
            <a:spLocks noChangeArrowheads="1"/>
          </p:cNvSpPr>
          <p:nvPr/>
        </p:nvSpPr>
        <p:spPr bwMode="auto">
          <a:xfrm>
            <a:off x="1314450" y="478155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A</a:t>
            </a:r>
            <a:r>
              <a:rPr lang="en-US" altLang="zh-CN" sz="1600" b="1">
                <a:latin typeface="宋体" panose="02010600030101010101" pitchFamily="2" charset="-122"/>
              </a:rPr>
              <a:t>3</a:t>
            </a:r>
          </a:p>
        </p:txBody>
      </p:sp>
      <p:sp>
        <p:nvSpPr>
          <p:cNvPr id="24594" name="Text Box 17"/>
          <p:cNvSpPr txBox="1">
            <a:spLocks noChangeArrowheads="1"/>
          </p:cNvSpPr>
          <p:nvPr/>
        </p:nvSpPr>
        <p:spPr bwMode="auto">
          <a:xfrm>
            <a:off x="1314450" y="5084763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A</a:t>
            </a:r>
            <a:r>
              <a:rPr lang="en-US" altLang="zh-CN" sz="1600" b="1">
                <a:latin typeface="宋体" panose="02010600030101010101" pitchFamily="2" charset="-122"/>
              </a:rPr>
              <a:t>2</a:t>
            </a:r>
          </a:p>
        </p:txBody>
      </p:sp>
      <p:sp>
        <p:nvSpPr>
          <p:cNvPr id="24595" name="Line 18"/>
          <p:cNvSpPr>
            <a:spLocks noChangeShapeType="1"/>
          </p:cNvSpPr>
          <p:nvPr/>
        </p:nvSpPr>
        <p:spPr bwMode="auto">
          <a:xfrm>
            <a:off x="3690938" y="4652963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6" name="Line 19"/>
          <p:cNvSpPr>
            <a:spLocks noChangeShapeType="1"/>
          </p:cNvSpPr>
          <p:nvPr/>
        </p:nvSpPr>
        <p:spPr bwMode="auto">
          <a:xfrm>
            <a:off x="1890713" y="5805488"/>
            <a:ext cx="26638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7" name="Line 20"/>
          <p:cNvSpPr>
            <a:spLocks noChangeShapeType="1"/>
          </p:cNvSpPr>
          <p:nvPr/>
        </p:nvSpPr>
        <p:spPr bwMode="auto">
          <a:xfrm>
            <a:off x="1890713" y="6092825"/>
            <a:ext cx="26638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1890713" y="6597650"/>
            <a:ext cx="26638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1385888" y="5553075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A</a:t>
            </a:r>
            <a:r>
              <a:rPr lang="en-US" altLang="zh-CN" sz="1600" b="1">
                <a:latin typeface="宋体" panose="02010600030101010101" pitchFamily="2" charset="-122"/>
              </a:rPr>
              <a:t>9</a:t>
            </a: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1385888" y="5889625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A</a:t>
            </a:r>
            <a:r>
              <a:rPr lang="en-US" altLang="zh-CN" sz="1600" b="1">
                <a:latin typeface="宋体" panose="02010600030101010101" pitchFamily="2" charset="-122"/>
              </a:rPr>
              <a:t>7</a:t>
            </a: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1385888" y="6345238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A</a:t>
            </a:r>
            <a:r>
              <a:rPr lang="en-US" altLang="zh-CN" sz="1600" b="1">
                <a:latin typeface="宋体" panose="02010600030101010101" pitchFamily="2" charset="-122"/>
              </a:rPr>
              <a:t>4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2827338" y="6165850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宋体" panose="02010600030101010101" pitchFamily="2" charset="-122"/>
              </a:rPr>
              <a:t>┇</a:t>
            </a:r>
          </a:p>
        </p:txBody>
      </p:sp>
      <p:sp>
        <p:nvSpPr>
          <p:cNvPr id="196635" name="Oval 27"/>
          <p:cNvSpPr>
            <a:spLocks noChangeArrowheads="1"/>
          </p:cNvSpPr>
          <p:nvPr/>
        </p:nvSpPr>
        <p:spPr bwMode="auto">
          <a:xfrm>
            <a:off x="3690938" y="4565650"/>
            <a:ext cx="144462" cy="144463"/>
          </a:xfrm>
          <a:prstGeom prst="ellipse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6636" name="Oval 28"/>
          <p:cNvSpPr>
            <a:spLocks noChangeArrowheads="1"/>
          </p:cNvSpPr>
          <p:nvPr/>
        </p:nvSpPr>
        <p:spPr bwMode="auto">
          <a:xfrm>
            <a:off x="5562600" y="5302250"/>
            <a:ext cx="144463" cy="144463"/>
          </a:xfrm>
          <a:prstGeom prst="ellipse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4843463" y="5159375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</a:rPr>
              <a:t>&amp;</a:t>
            </a:r>
          </a:p>
        </p:txBody>
      </p:sp>
      <p:sp>
        <p:nvSpPr>
          <p:cNvPr id="24606" name="Line 30"/>
          <p:cNvSpPr>
            <a:spLocks noChangeShapeType="1"/>
          </p:cNvSpPr>
          <p:nvPr/>
        </p:nvSpPr>
        <p:spPr bwMode="auto">
          <a:xfrm>
            <a:off x="5707063" y="5375275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7" name="Line 31"/>
          <p:cNvSpPr>
            <a:spLocks noChangeShapeType="1"/>
          </p:cNvSpPr>
          <p:nvPr/>
        </p:nvSpPr>
        <p:spPr bwMode="auto">
          <a:xfrm flipV="1">
            <a:off x="6570663" y="4583113"/>
            <a:ext cx="0" cy="7921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8" name="Line 32"/>
          <p:cNvSpPr>
            <a:spLocks noChangeShapeType="1"/>
          </p:cNvSpPr>
          <p:nvPr/>
        </p:nvSpPr>
        <p:spPr bwMode="auto">
          <a:xfrm>
            <a:off x="6570663" y="4583113"/>
            <a:ext cx="431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7002463" y="4341813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</a:rPr>
              <a:t>CE</a:t>
            </a:r>
          </a:p>
        </p:txBody>
      </p:sp>
      <p:sp>
        <p:nvSpPr>
          <p:cNvPr id="24610" name="Line 34"/>
          <p:cNvSpPr>
            <a:spLocks noChangeShapeType="1"/>
          </p:cNvSpPr>
          <p:nvPr/>
        </p:nvSpPr>
        <p:spPr bwMode="auto">
          <a:xfrm>
            <a:off x="7104063" y="4381500"/>
            <a:ext cx="360362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1" name="Line 35"/>
          <p:cNvSpPr>
            <a:spLocks noChangeShapeType="1"/>
          </p:cNvSpPr>
          <p:nvPr/>
        </p:nvSpPr>
        <p:spPr bwMode="auto">
          <a:xfrm>
            <a:off x="6138863" y="3646488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2" name="Line 36"/>
          <p:cNvSpPr>
            <a:spLocks noChangeShapeType="1"/>
          </p:cNvSpPr>
          <p:nvPr/>
        </p:nvSpPr>
        <p:spPr bwMode="auto">
          <a:xfrm>
            <a:off x="6138863" y="3214688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5707063" y="2998788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A</a:t>
            </a:r>
            <a:r>
              <a:rPr lang="en-US" altLang="zh-CN" sz="1600" b="1">
                <a:latin typeface="宋体" panose="02010600030101010101" pitchFamily="2" charset="-122"/>
              </a:rPr>
              <a:t>1</a:t>
            </a:r>
          </a:p>
        </p:txBody>
      </p:sp>
      <p:sp>
        <p:nvSpPr>
          <p:cNvPr id="24614" name="Text Box 38"/>
          <p:cNvSpPr txBox="1">
            <a:spLocks noChangeArrowheads="1"/>
          </p:cNvSpPr>
          <p:nvPr/>
        </p:nvSpPr>
        <p:spPr bwMode="auto">
          <a:xfrm>
            <a:off x="5692775" y="341630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A</a:t>
            </a:r>
            <a:r>
              <a:rPr lang="en-US" altLang="zh-CN" sz="1600" b="1">
                <a:latin typeface="宋体" panose="02010600030101010101" pitchFamily="2" charset="-122"/>
              </a:rPr>
              <a:t>0</a:t>
            </a:r>
          </a:p>
        </p:txBody>
      </p:sp>
      <p:sp>
        <p:nvSpPr>
          <p:cNvPr id="24615" name="Text Box 39"/>
          <p:cNvSpPr txBox="1">
            <a:spLocks noChangeArrowheads="1"/>
          </p:cNvSpPr>
          <p:nvPr/>
        </p:nvSpPr>
        <p:spPr bwMode="auto">
          <a:xfrm>
            <a:off x="7019925" y="1879600"/>
            <a:ext cx="1439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接口芯片</a:t>
            </a:r>
            <a:endParaRPr lang="zh-CN" altLang="en-US" sz="1600" b="1">
              <a:latin typeface="宋体" panose="02010600030101010101" pitchFamily="2" charset="-122"/>
            </a:endParaRPr>
          </a:p>
        </p:txBody>
      </p:sp>
      <p:sp>
        <p:nvSpPr>
          <p:cNvPr id="196657" name="Rectangle 49"/>
          <p:cNvSpPr>
            <a:spLocks noChangeArrowheads="1"/>
          </p:cNvSpPr>
          <p:nvPr/>
        </p:nvSpPr>
        <p:spPr bwMode="auto">
          <a:xfrm>
            <a:off x="2987675" y="2708275"/>
            <a:ext cx="647700" cy="865188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17" name="Line 50"/>
          <p:cNvSpPr>
            <a:spLocks noChangeShapeType="1"/>
          </p:cNvSpPr>
          <p:nvPr/>
        </p:nvSpPr>
        <p:spPr bwMode="auto">
          <a:xfrm>
            <a:off x="2124075" y="2924175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8" name="Line 51"/>
          <p:cNvSpPr>
            <a:spLocks noChangeShapeType="1"/>
          </p:cNvSpPr>
          <p:nvPr/>
        </p:nvSpPr>
        <p:spPr bwMode="auto">
          <a:xfrm>
            <a:off x="2124075" y="3357563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9" name="Text Box 52"/>
          <p:cNvSpPr txBox="1">
            <a:spLocks noChangeArrowheads="1"/>
          </p:cNvSpPr>
          <p:nvPr/>
        </p:nvSpPr>
        <p:spPr bwMode="auto">
          <a:xfrm>
            <a:off x="1258888" y="2708275"/>
            <a:ext cx="865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IOR</a:t>
            </a:r>
            <a:endParaRPr lang="en-US" altLang="zh-CN" sz="1600" b="1">
              <a:latin typeface="宋体" panose="02010600030101010101" pitchFamily="2" charset="-122"/>
            </a:endParaRPr>
          </a:p>
        </p:txBody>
      </p:sp>
      <p:sp>
        <p:nvSpPr>
          <p:cNvPr id="24620" name="Text Box 53"/>
          <p:cNvSpPr txBox="1">
            <a:spLocks noChangeArrowheads="1"/>
          </p:cNvSpPr>
          <p:nvPr/>
        </p:nvSpPr>
        <p:spPr bwMode="auto">
          <a:xfrm>
            <a:off x="1258888" y="3141663"/>
            <a:ext cx="865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IOW</a:t>
            </a:r>
            <a:endParaRPr lang="en-US" altLang="zh-CN" sz="1600" b="1">
              <a:latin typeface="宋体" panose="02010600030101010101" pitchFamily="2" charset="-122"/>
            </a:endParaRPr>
          </a:p>
        </p:txBody>
      </p:sp>
      <p:sp>
        <p:nvSpPr>
          <p:cNvPr id="24621" name="Line 54"/>
          <p:cNvSpPr>
            <a:spLocks noChangeShapeType="1"/>
          </p:cNvSpPr>
          <p:nvPr/>
        </p:nvSpPr>
        <p:spPr bwMode="auto">
          <a:xfrm>
            <a:off x="1320800" y="2747963"/>
            <a:ext cx="53975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2" name="Line 55"/>
          <p:cNvSpPr>
            <a:spLocks noChangeShapeType="1"/>
          </p:cNvSpPr>
          <p:nvPr/>
        </p:nvSpPr>
        <p:spPr bwMode="auto">
          <a:xfrm>
            <a:off x="1354138" y="3179763"/>
            <a:ext cx="576262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3" name="Text Box 56"/>
          <p:cNvSpPr txBox="1">
            <a:spLocks noChangeArrowheads="1"/>
          </p:cNvSpPr>
          <p:nvPr/>
        </p:nvSpPr>
        <p:spPr bwMode="auto">
          <a:xfrm>
            <a:off x="3097213" y="2924175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&amp;</a:t>
            </a:r>
          </a:p>
        </p:txBody>
      </p:sp>
      <p:sp>
        <p:nvSpPr>
          <p:cNvPr id="196665" name="Oval 57"/>
          <p:cNvSpPr>
            <a:spLocks noChangeArrowheads="1"/>
          </p:cNvSpPr>
          <p:nvPr/>
        </p:nvSpPr>
        <p:spPr bwMode="auto">
          <a:xfrm>
            <a:off x="3635375" y="3068638"/>
            <a:ext cx="144463" cy="144462"/>
          </a:xfrm>
          <a:prstGeom prst="ellipse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25" name="Line 58"/>
          <p:cNvSpPr>
            <a:spLocks noChangeShapeType="1"/>
          </p:cNvSpPr>
          <p:nvPr/>
        </p:nvSpPr>
        <p:spPr bwMode="auto">
          <a:xfrm>
            <a:off x="3779838" y="3141663"/>
            <a:ext cx="360362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6" name="Line 59"/>
          <p:cNvSpPr>
            <a:spLocks noChangeShapeType="1"/>
          </p:cNvSpPr>
          <p:nvPr/>
        </p:nvSpPr>
        <p:spPr bwMode="auto">
          <a:xfrm flipV="1">
            <a:off x="4140200" y="3141663"/>
            <a:ext cx="0" cy="10795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7" name="Line 60"/>
          <p:cNvSpPr>
            <a:spLocks noChangeShapeType="1"/>
          </p:cNvSpPr>
          <p:nvPr/>
        </p:nvSpPr>
        <p:spPr bwMode="auto">
          <a:xfrm>
            <a:off x="4140200" y="4221163"/>
            <a:ext cx="40957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椭圆 51"/>
          <p:cNvSpPr>
            <a:spLocks noChangeArrowheads="1"/>
          </p:cNvSpPr>
          <p:nvPr/>
        </p:nvSpPr>
        <p:spPr bwMode="auto">
          <a:xfrm>
            <a:off x="611188" y="2420938"/>
            <a:ext cx="2016125" cy="1295400"/>
          </a:xfrm>
          <a:prstGeom prst="ellipse">
            <a:avLst/>
          </a:prstGeom>
          <a:noFill/>
          <a:ln w="25400" cap="sq" algn="ctr">
            <a:solidFill>
              <a:srgbClr val="FF00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32485" y="3860800"/>
            <a:ext cx="52197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0</a:t>
            </a:r>
          </a:p>
          <a:p>
            <a:r>
              <a:rPr lang="en-US" altLang="zh-CN" sz="2000"/>
              <a:t>0</a:t>
            </a:r>
          </a:p>
          <a:p>
            <a:r>
              <a:rPr lang="en-US" altLang="zh-CN" sz="2000"/>
              <a:t>0</a:t>
            </a:r>
          </a:p>
          <a:p>
            <a:r>
              <a:rPr lang="en-US" altLang="zh-CN" sz="2000"/>
              <a:t>0</a:t>
            </a:r>
          </a:p>
          <a:p>
            <a:r>
              <a:rPr lang="en-US" altLang="zh-CN" sz="2000"/>
              <a:t>0</a:t>
            </a:r>
          </a:p>
          <a:p>
            <a:endParaRPr lang="en-US" altLang="zh-CN" sz="1400"/>
          </a:p>
          <a:p>
            <a:r>
              <a:rPr lang="en-US" altLang="zh-CN" sz="1800"/>
              <a:t>1</a:t>
            </a:r>
          </a:p>
          <a:p>
            <a:r>
              <a:rPr lang="en-US" altLang="zh-CN" sz="1800"/>
              <a:t>1</a:t>
            </a:r>
          </a:p>
          <a:p>
            <a:r>
              <a:rPr lang="en-US" altLang="zh-CN" sz="1800"/>
              <a:t>1</a:t>
            </a:r>
          </a:p>
          <a:p>
            <a:r>
              <a:rPr lang="en-US" altLang="zh-CN" sz="1800"/>
              <a:t>1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3" grpId="0" animBg="1"/>
      <p:bldP spid="196614" grpId="0" animBg="1"/>
      <p:bldP spid="196635" grpId="0" animBg="1"/>
      <p:bldP spid="196636" grpId="0" animBg="1"/>
      <p:bldP spid="196657" grpId="0" animBg="1"/>
      <p:bldP spid="196665" grpId="0" animBg="1"/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283AE40-5D16-45AB-AF9B-BA8121131974}" type="slidenum">
              <a:rPr lang="zh-CN" altLang="en-US" smtClean="0">
                <a:solidFill>
                  <a:schemeClr val="bg2"/>
                </a:solidFill>
              </a:rPr>
              <a:t>22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676400"/>
            <a:ext cx="7686675" cy="1462088"/>
          </a:xfrm>
        </p:spPr>
        <p:txBody>
          <a:bodyPr/>
          <a:lstStyle/>
          <a:p>
            <a:pPr algn="ctr" eaLnBrk="1" hangingPunct="1"/>
            <a:r>
              <a:rPr lang="zh-CN" altLang="en-US" sz="6000">
                <a:latin typeface="华文行楷" pitchFamily="2" charset="-122"/>
                <a:ea typeface="华文行楷" pitchFamily="2" charset="-122"/>
              </a:rPr>
              <a:t>二、简单接口电路</a:t>
            </a:r>
          </a:p>
        </p:txBody>
      </p:sp>
    </p:spTree>
  </p:cSld>
  <p:clrMapOvr>
    <a:masterClrMapping/>
  </p:clrMapOvr>
  <p:transition spd="med">
    <p:blinds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0494E6-7247-4B26-945A-05669F5CDAE1}" type="slidenum">
              <a:rPr lang="zh-CN" altLang="en-US" smtClean="0"/>
              <a:t>23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 </a:t>
            </a:r>
            <a:r>
              <a:rPr lang="zh-CN" altLang="en-US"/>
              <a:t>接口的类型及特点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42988" y="1916113"/>
            <a:ext cx="6985000" cy="4752975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/>
              <a:t>按传输信息的方向分类：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/>
              <a:t>输入接口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/>
              <a:t>输出接口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/>
              <a:t>按传输信息的类型分类：</a:t>
            </a:r>
            <a:endParaRPr lang="zh-CN" altLang="en-US"/>
          </a:p>
          <a:p>
            <a:pPr lvl="1" eaLnBrk="1" hangingPunct="1">
              <a:lnSpc>
                <a:spcPct val="110000"/>
              </a:lnSpc>
            </a:pPr>
            <a:r>
              <a:rPr lang="zh-CN" altLang="en-US"/>
              <a:t>数字接口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/>
              <a:t>模拟接口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/>
              <a:t>按传输信息的方式分类：</a:t>
            </a:r>
            <a:endParaRPr lang="zh-CN" altLang="en-US"/>
          </a:p>
          <a:p>
            <a:pPr lvl="1" eaLnBrk="1" hangingPunct="1">
              <a:lnSpc>
                <a:spcPct val="110000"/>
              </a:lnSpc>
            </a:pPr>
            <a:r>
              <a:rPr lang="zh-CN" altLang="en-US"/>
              <a:t>并行接口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/>
              <a:t>串行接口</a:t>
            </a:r>
          </a:p>
        </p:txBody>
      </p:sp>
    </p:spTree>
  </p:cSld>
  <p:clrMapOvr>
    <a:masterClrMapping/>
  </p:clrMapOvr>
  <p:transition spd="med">
    <p:blinds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9788" y="6308725"/>
            <a:ext cx="631825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8CA591-9655-4915-AAD6-661DE4F84D8A}" type="slidenum">
              <a:rPr lang="zh-CN" altLang="en-US" smtClean="0"/>
              <a:t>24</a:t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接口特点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060575"/>
            <a:ext cx="5327650" cy="3810000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/>
              <a:t>输入接口：</a:t>
            </a:r>
          </a:p>
          <a:p>
            <a:pPr lvl="1" eaLnBrk="1" hangingPunct="1">
              <a:spcAft>
                <a:spcPct val="40000"/>
              </a:spcAft>
            </a:pPr>
            <a:r>
              <a:rPr lang="zh-CN" altLang="en-US"/>
              <a:t>要求对数据具有控制能力</a:t>
            </a:r>
          </a:p>
          <a:p>
            <a:pPr lvl="1" eaLnBrk="1" hangingPunct="1">
              <a:spcAft>
                <a:spcPct val="40000"/>
              </a:spcAft>
            </a:pPr>
            <a:r>
              <a:rPr lang="zh-CN" altLang="en-US"/>
              <a:t>常用三态门实现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/>
              <a:t>输出接口：</a:t>
            </a:r>
          </a:p>
          <a:p>
            <a:pPr lvl="1" eaLnBrk="1" hangingPunct="1"/>
            <a:r>
              <a:rPr lang="zh-CN" altLang="en-US"/>
              <a:t>要求对数据具有锁存能力</a:t>
            </a:r>
          </a:p>
          <a:p>
            <a:pPr lvl="1" eaLnBrk="1" hangingPunct="1"/>
            <a:r>
              <a:rPr lang="zh-CN" altLang="en-US"/>
              <a:t>常用锁存器实现</a:t>
            </a:r>
          </a:p>
        </p:txBody>
      </p:sp>
      <p:grpSp>
        <p:nvGrpSpPr>
          <p:cNvPr id="2" name="组合 2"/>
          <p:cNvGrpSpPr/>
          <p:nvPr/>
        </p:nvGrpSpPr>
        <p:grpSpPr bwMode="auto">
          <a:xfrm>
            <a:off x="5867400" y="2276475"/>
            <a:ext cx="2857500" cy="1362075"/>
            <a:chOff x="5531550" y="3218658"/>
            <a:chExt cx="2856874" cy="1362470"/>
          </a:xfrm>
        </p:grpSpPr>
        <p:sp>
          <p:nvSpPr>
            <p:cNvPr id="27687" name="AutoShape 42"/>
            <p:cNvSpPr>
              <a:spLocks noChangeArrowheads="1"/>
            </p:cNvSpPr>
            <p:nvPr/>
          </p:nvSpPr>
          <p:spPr bwMode="auto">
            <a:xfrm rot="-5464848">
              <a:off x="6617543" y="3294858"/>
              <a:ext cx="762000" cy="609600"/>
            </a:xfrm>
            <a:prstGeom prst="triangle">
              <a:avLst>
                <a:gd name="adj" fmla="val 50000"/>
              </a:avLst>
            </a:prstGeom>
            <a:solidFill>
              <a:srgbClr val="33996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88" name="Line 43"/>
            <p:cNvSpPr>
              <a:spLocks noChangeShapeType="1"/>
            </p:cNvSpPr>
            <p:nvPr/>
          </p:nvSpPr>
          <p:spPr bwMode="auto">
            <a:xfrm>
              <a:off x="5963351" y="3589777"/>
              <a:ext cx="730392" cy="9881"/>
            </a:xfrm>
            <a:prstGeom prst="line">
              <a:avLst/>
            </a:prstGeom>
            <a:noFill/>
            <a:ln w="28575" cap="sq">
              <a:solidFill>
                <a:srgbClr val="339966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9" name="Line 44"/>
            <p:cNvSpPr>
              <a:spLocks noChangeShapeType="1"/>
            </p:cNvSpPr>
            <p:nvPr/>
          </p:nvSpPr>
          <p:spPr bwMode="auto">
            <a:xfrm flipV="1">
              <a:off x="7322393" y="3613946"/>
              <a:ext cx="561975" cy="0"/>
            </a:xfrm>
            <a:prstGeom prst="line">
              <a:avLst/>
            </a:prstGeom>
            <a:noFill/>
            <a:ln w="28575" cap="sq">
              <a:solidFill>
                <a:srgbClr val="339966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0" name="Line 45"/>
            <p:cNvSpPr>
              <a:spLocks noChangeShapeType="1"/>
            </p:cNvSpPr>
            <p:nvPr/>
          </p:nvSpPr>
          <p:spPr bwMode="auto">
            <a:xfrm flipH="1">
              <a:off x="6994909" y="3946449"/>
              <a:ext cx="0" cy="634679"/>
            </a:xfrm>
            <a:prstGeom prst="line">
              <a:avLst/>
            </a:prstGeom>
            <a:noFill/>
            <a:ln w="28575" cap="sq">
              <a:solidFill>
                <a:srgbClr val="339966"/>
              </a:solidFill>
              <a:round/>
              <a:headEnd type="triangle" w="lg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1" name="Oval 46"/>
            <p:cNvSpPr>
              <a:spLocks noChangeArrowheads="1"/>
            </p:cNvSpPr>
            <p:nvPr/>
          </p:nvSpPr>
          <p:spPr bwMode="auto">
            <a:xfrm>
              <a:off x="6922343" y="3794921"/>
              <a:ext cx="152400" cy="152400"/>
            </a:xfrm>
            <a:prstGeom prst="ellipse">
              <a:avLst/>
            </a:prstGeom>
            <a:solidFill>
              <a:srgbClr val="FF6600"/>
            </a:solidFill>
            <a:ln w="25400" cap="sq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92" name="TextBox 11"/>
            <p:cNvSpPr txBox="1">
              <a:spLocks noChangeArrowheads="1"/>
            </p:cNvSpPr>
            <p:nvPr/>
          </p:nvSpPr>
          <p:spPr bwMode="auto">
            <a:xfrm>
              <a:off x="7884368" y="3399603"/>
              <a:ext cx="5040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X</a:t>
              </a:r>
              <a:endParaRPr lang="zh-CN" altLang="en-US" sz="2000" b="1"/>
            </a:p>
          </p:txBody>
        </p:sp>
        <p:sp>
          <p:nvSpPr>
            <p:cNvPr id="27693" name="TextBox 12"/>
            <p:cNvSpPr txBox="1">
              <a:spLocks noChangeArrowheads="1"/>
            </p:cNvSpPr>
            <p:nvPr/>
          </p:nvSpPr>
          <p:spPr bwMode="auto">
            <a:xfrm>
              <a:off x="5531550" y="3377207"/>
              <a:ext cx="56078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Y</a:t>
              </a:r>
              <a:endParaRPr lang="zh-CN" altLang="en-US" sz="2000" b="1"/>
            </a:p>
          </p:txBody>
        </p:sp>
        <p:sp>
          <p:nvSpPr>
            <p:cNvPr id="27694" name="TextBox 13"/>
            <p:cNvSpPr txBox="1">
              <a:spLocks noChangeArrowheads="1"/>
            </p:cNvSpPr>
            <p:nvPr/>
          </p:nvSpPr>
          <p:spPr bwMode="auto">
            <a:xfrm>
              <a:off x="6482732" y="3986340"/>
              <a:ext cx="56078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C</a:t>
              </a:r>
              <a:endParaRPr lang="zh-CN" altLang="en-US" sz="2000" b="1"/>
            </a:p>
          </p:txBody>
        </p:sp>
      </p:grpSp>
      <p:grpSp>
        <p:nvGrpSpPr>
          <p:cNvPr id="3" name="组合 21"/>
          <p:cNvGrpSpPr/>
          <p:nvPr/>
        </p:nvGrpSpPr>
        <p:grpSpPr bwMode="auto">
          <a:xfrm>
            <a:off x="1619250" y="5445125"/>
            <a:ext cx="2173288" cy="1079500"/>
            <a:chOff x="6239907" y="4941168"/>
            <a:chExt cx="2173407" cy="1080120"/>
          </a:xfrm>
        </p:grpSpPr>
        <p:sp>
          <p:nvSpPr>
            <p:cNvPr id="4" name="矩形 3"/>
            <p:cNvSpPr/>
            <p:nvPr/>
          </p:nvSpPr>
          <p:spPr bwMode="auto">
            <a:xfrm>
              <a:off x="6914632" y="4941168"/>
              <a:ext cx="827132" cy="108012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5400" cap="sq" cmpd="sng" algn="ctr">
              <a:noFill/>
              <a:prstDash val="solid"/>
              <a:round/>
              <a:headEnd type="none" w="sm" len="sm"/>
              <a:tailEnd type="none" w="lg" len="lg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>
              <a:off x="6244670" y="5157192"/>
              <a:ext cx="669962" cy="0"/>
            </a:xfrm>
            <a:prstGeom prst="straightConnector1">
              <a:avLst/>
            </a:prstGeom>
            <a:solidFill>
              <a:schemeClr val="accent1"/>
            </a:solidFill>
            <a:ln w="25400" cap="sq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6239907" y="5733786"/>
              <a:ext cx="671550" cy="0"/>
            </a:xfrm>
            <a:prstGeom prst="straightConnector1">
              <a:avLst/>
            </a:prstGeom>
            <a:solidFill>
              <a:schemeClr val="accent1"/>
            </a:solidFill>
            <a:ln w="25400" cap="sq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>
              <a:off x="7741764" y="5733786"/>
              <a:ext cx="671550" cy="0"/>
            </a:xfrm>
            <a:prstGeom prst="straightConnector1">
              <a:avLst/>
            </a:prstGeom>
            <a:solidFill>
              <a:schemeClr val="accent1"/>
            </a:solidFill>
            <a:ln w="25400" cap="sq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</p:cxnSp>
        <p:sp>
          <p:nvSpPr>
            <p:cNvPr id="27681" name="TextBox 16"/>
            <p:cNvSpPr txBox="1">
              <a:spLocks noChangeArrowheads="1"/>
            </p:cNvSpPr>
            <p:nvPr/>
          </p:nvSpPr>
          <p:spPr bwMode="auto">
            <a:xfrm>
              <a:off x="6963456" y="4972526"/>
              <a:ext cx="365196" cy="36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27682" name="TextBox 22"/>
            <p:cNvSpPr txBox="1">
              <a:spLocks noChangeArrowheads="1"/>
            </p:cNvSpPr>
            <p:nvPr/>
          </p:nvSpPr>
          <p:spPr bwMode="auto">
            <a:xfrm>
              <a:off x="6889648" y="5554071"/>
              <a:ext cx="6480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bg1"/>
                  </a:solidFill>
                </a:rPr>
                <a:t>CP</a:t>
              </a:r>
              <a:endParaRPr lang="zh-CN" altLang="en-US" b="1">
                <a:solidFill>
                  <a:schemeClr val="bg1"/>
                </a:solidFill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 bwMode="auto">
            <a:xfrm>
              <a:off x="7740177" y="5228671"/>
              <a:ext cx="671549" cy="0"/>
            </a:xfrm>
            <a:prstGeom prst="straightConnector1">
              <a:avLst/>
            </a:prstGeom>
            <a:solidFill>
              <a:schemeClr val="accent1"/>
            </a:solidFill>
            <a:ln w="25400" cap="sq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triangle" w="lg" len="lg"/>
            </a:ln>
            <a:effectLst/>
          </p:spPr>
        </p:cxnSp>
        <p:sp>
          <p:nvSpPr>
            <p:cNvPr id="27684" name="TextBox 24"/>
            <p:cNvSpPr txBox="1">
              <a:spLocks noChangeArrowheads="1"/>
            </p:cNvSpPr>
            <p:nvPr/>
          </p:nvSpPr>
          <p:spPr bwMode="auto">
            <a:xfrm>
              <a:off x="7411995" y="5036622"/>
              <a:ext cx="3651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bg1"/>
                  </a:solidFill>
                </a:rPr>
                <a:t>Q</a:t>
              </a:r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7685" name="TextBox 25"/>
            <p:cNvSpPr txBox="1">
              <a:spLocks noChangeArrowheads="1"/>
            </p:cNvSpPr>
            <p:nvPr/>
          </p:nvSpPr>
          <p:spPr bwMode="auto">
            <a:xfrm>
              <a:off x="7411996" y="5540678"/>
              <a:ext cx="3651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bg1"/>
                  </a:solidFill>
                </a:rPr>
                <a:t>Q</a:t>
              </a:r>
              <a:endParaRPr lang="zh-CN" altLang="en-US" b="1">
                <a:solidFill>
                  <a:schemeClr val="bg1"/>
                </a:solidFill>
              </a:endParaRPr>
            </a:p>
          </p:txBody>
        </p:sp>
        <p:cxnSp>
          <p:nvCxnSpPr>
            <p:cNvPr id="27686" name="直接连接符 18"/>
            <p:cNvCxnSpPr>
              <a:cxnSpLocks noChangeShapeType="1"/>
            </p:cNvCxnSpPr>
            <p:nvPr/>
          </p:nvCxnSpPr>
          <p:spPr bwMode="auto">
            <a:xfrm>
              <a:off x="7475766" y="5589240"/>
              <a:ext cx="213852" cy="0"/>
            </a:xfrm>
            <a:prstGeom prst="line">
              <a:avLst/>
            </a:prstGeom>
            <a:noFill/>
            <a:ln w="25400" cap="sq" algn="ctr">
              <a:solidFill>
                <a:schemeClr val="bg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组合 26"/>
          <p:cNvGrpSpPr/>
          <p:nvPr/>
        </p:nvGrpSpPr>
        <p:grpSpPr bwMode="auto">
          <a:xfrm>
            <a:off x="6870700" y="3644900"/>
            <a:ext cx="1066800" cy="381000"/>
            <a:chOff x="6871288" y="3645024"/>
            <a:chExt cx="1066800" cy="381000"/>
          </a:xfrm>
        </p:grpSpPr>
        <p:sp>
          <p:nvSpPr>
            <p:cNvPr id="27672" name="Line 53"/>
            <p:cNvSpPr>
              <a:spLocks noChangeShapeType="1"/>
            </p:cNvSpPr>
            <p:nvPr/>
          </p:nvSpPr>
          <p:spPr bwMode="auto">
            <a:xfrm>
              <a:off x="6871288" y="3645024"/>
              <a:ext cx="304800" cy="0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3" name="Line 54"/>
            <p:cNvSpPr>
              <a:spLocks noChangeShapeType="1"/>
            </p:cNvSpPr>
            <p:nvPr/>
          </p:nvSpPr>
          <p:spPr bwMode="auto">
            <a:xfrm flipV="1">
              <a:off x="7557088" y="3645024"/>
              <a:ext cx="0" cy="381000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4" name="Line 55"/>
            <p:cNvSpPr>
              <a:spLocks noChangeShapeType="1"/>
            </p:cNvSpPr>
            <p:nvPr/>
          </p:nvSpPr>
          <p:spPr bwMode="auto">
            <a:xfrm>
              <a:off x="7557088" y="3645024"/>
              <a:ext cx="381000" cy="0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5" name="Line 56"/>
            <p:cNvSpPr>
              <a:spLocks noChangeShapeType="1"/>
            </p:cNvSpPr>
            <p:nvPr/>
          </p:nvSpPr>
          <p:spPr bwMode="auto">
            <a:xfrm>
              <a:off x="7176088" y="3645024"/>
              <a:ext cx="0" cy="381000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6" name="Line 57"/>
            <p:cNvSpPr>
              <a:spLocks noChangeShapeType="1"/>
            </p:cNvSpPr>
            <p:nvPr/>
          </p:nvSpPr>
          <p:spPr bwMode="auto">
            <a:xfrm>
              <a:off x="7176088" y="4026024"/>
              <a:ext cx="381000" cy="0"/>
            </a:xfrm>
            <a:prstGeom prst="line">
              <a:avLst/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011863" y="4221163"/>
            <a:ext cx="2663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若</a:t>
            </a:r>
            <a:r>
              <a:rPr lang="en-US" altLang="zh-CN" sz="2000" b="1"/>
              <a:t>C=</a:t>
            </a:r>
            <a:r>
              <a:rPr lang="en-US" altLang="zh-CN" sz="2000" b="1">
                <a:solidFill>
                  <a:srgbClr val="FF0000"/>
                </a:solidFill>
              </a:rPr>
              <a:t>0</a:t>
            </a:r>
            <a:r>
              <a:rPr lang="zh-CN" altLang="en-US" sz="2000" b="1"/>
              <a:t>，则：</a:t>
            </a:r>
            <a:r>
              <a:rPr lang="en-US" altLang="zh-CN" sz="2000" b="1"/>
              <a:t>X=Y</a:t>
            </a:r>
            <a:endParaRPr lang="zh-CN" altLang="en-US" sz="2000" b="1"/>
          </a:p>
        </p:txBody>
      </p:sp>
      <p:grpSp>
        <p:nvGrpSpPr>
          <p:cNvPr id="6" name="组合 28"/>
          <p:cNvGrpSpPr/>
          <p:nvPr/>
        </p:nvGrpSpPr>
        <p:grpSpPr bwMode="auto">
          <a:xfrm>
            <a:off x="5673725" y="2133600"/>
            <a:ext cx="3219450" cy="2414588"/>
            <a:chOff x="6105012" y="620688"/>
            <a:chExt cx="2859476" cy="2014788"/>
          </a:xfrm>
        </p:grpSpPr>
        <p:sp>
          <p:nvSpPr>
            <p:cNvPr id="27658" name="矩形 27"/>
            <p:cNvSpPr>
              <a:spLocks noChangeArrowheads="1"/>
            </p:cNvSpPr>
            <p:nvPr/>
          </p:nvSpPr>
          <p:spPr bwMode="auto">
            <a:xfrm>
              <a:off x="6105012" y="620688"/>
              <a:ext cx="2859476" cy="2014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 type="none" w="sm" len="sm"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7659" name="组合 36"/>
            <p:cNvGrpSpPr/>
            <p:nvPr/>
          </p:nvGrpSpPr>
          <p:grpSpPr bwMode="auto">
            <a:xfrm>
              <a:off x="6192657" y="714158"/>
              <a:ext cx="2684185" cy="1743470"/>
              <a:chOff x="986880" y="3218658"/>
              <a:chExt cx="2684185" cy="1743470"/>
            </a:xfrm>
          </p:grpSpPr>
          <p:sp>
            <p:nvSpPr>
              <p:cNvPr id="27660" name="AutoShape 37"/>
              <p:cNvSpPr>
                <a:spLocks noChangeArrowheads="1"/>
              </p:cNvSpPr>
              <p:nvPr/>
            </p:nvSpPr>
            <p:spPr bwMode="auto">
              <a:xfrm rot="-5464848">
                <a:off x="1953816" y="3294858"/>
                <a:ext cx="762000" cy="609600"/>
              </a:xfrm>
              <a:prstGeom prst="triangle">
                <a:avLst>
                  <a:gd name="adj" fmla="val 50000"/>
                </a:avLst>
              </a:prstGeom>
              <a:solidFill>
                <a:srgbClr val="339966"/>
              </a:solidFill>
              <a:ln w="25400" cap="sq">
                <a:solidFill>
                  <a:srgbClr val="3399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661" name="Line 39"/>
              <p:cNvSpPr>
                <a:spLocks noChangeShapeType="1"/>
              </p:cNvSpPr>
              <p:nvPr/>
            </p:nvSpPr>
            <p:spPr bwMode="auto">
              <a:xfrm>
                <a:off x="1403648" y="3601500"/>
                <a:ext cx="626368" cy="0"/>
              </a:xfrm>
              <a:prstGeom prst="line">
                <a:avLst/>
              </a:prstGeom>
              <a:noFill/>
              <a:ln w="28575" cap="sq">
                <a:solidFill>
                  <a:srgbClr val="339966"/>
                </a:solidFill>
                <a:round/>
                <a:headEnd type="triangl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2" name="Line 40"/>
              <p:cNvSpPr>
                <a:spLocks noChangeShapeType="1"/>
              </p:cNvSpPr>
              <p:nvPr/>
            </p:nvSpPr>
            <p:spPr bwMode="auto">
              <a:xfrm flipV="1">
                <a:off x="2658666" y="3589777"/>
                <a:ext cx="561975" cy="0"/>
              </a:xfrm>
              <a:prstGeom prst="line">
                <a:avLst/>
              </a:prstGeom>
              <a:noFill/>
              <a:ln w="28575" cap="sq">
                <a:solidFill>
                  <a:srgbClr val="339966"/>
                </a:solidFill>
                <a:round/>
                <a:headEnd type="triangl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3" name="Line 41"/>
              <p:cNvSpPr>
                <a:spLocks noChangeShapeType="1"/>
              </p:cNvSpPr>
              <p:nvPr/>
            </p:nvSpPr>
            <p:spPr bwMode="auto">
              <a:xfrm flipH="1">
                <a:off x="2346539" y="3793088"/>
                <a:ext cx="0" cy="716031"/>
              </a:xfrm>
              <a:prstGeom prst="line">
                <a:avLst/>
              </a:prstGeom>
              <a:noFill/>
              <a:ln w="28575" cap="sq">
                <a:solidFill>
                  <a:srgbClr val="339966"/>
                </a:solidFill>
                <a:round/>
                <a:headEnd type="triangle" w="lg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4" name="Line 47"/>
              <p:cNvSpPr>
                <a:spLocks noChangeShapeType="1"/>
              </p:cNvSpPr>
              <p:nvPr/>
            </p:nvSpPr>
            <p:spPr bwMode="auto">
              <a:xfrm>
                <a:off x="1849016" y="4962128"/>
                <a:ext cx="304800" cy="0"/>
              </a:xfrm>
              <a:prstGeom prst="line">
                <a:avLst/>
              </a:prstGeom>
              <a:noFill/>
              <a:ln w="25400" cap="sq">
                <a:solidFill>
                  <a:srgbClr val="FF66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5" name="Line 48"/>
              <p:cNvSpPr>
                <a:spLocks noChangeShapeType="1"/>
              </p:cNvSpPr>
              <p:nvPr/>
            </p:nvSpPr>
            <p:spPr bwMode="auto">
              <a:xfrm flipV="1">
                <a:off x="2153816" y="4581128"/>
                <a:ext cx="0" cy="381000"/>
              </a:xfrm>
              <a:prstGeom prst="line">
                <a:avLst/>
              </a:prstGeom>
              <a:noFill/>
              <a:ln w="25400" cap="sq">
                <a:solidFill>
                  <a:srgbClr val="FF66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6" name="Line 50"/>
              <p:cNvSpPr>
                <a:spLocks noChangeShapeType="1"/>
              </p:cNvSpPr>
              <p:nvPr/>
            </p:nvSpPr>
            <p:spPr bwMode="auto">
              <a:xfrm>
                <a:off x="2153816" y="4581128"/>
                <a:ext cx="381000" cy="0"/>
              </a:xfrm>
              <a:prstGeom prst="line">
                <a:avLst/>
              </a:prstGeom>
              <a:noFill/>
              <a:ln w="25400" cap="sq">
                <a:solidFill>
                  <a:srgbClr val="FF66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7" name="Line 51"/>
              <p:cNvSpPr>
                <a:spLocks noChangeShapeType="1"/>
              </p:cNvSpPr>
              <p:nvPr/>
            </p:nvSpPr>
            <p:spPr bwMode="auto">
              <a:xfrm>
                <a:off x="2534816" y="4581128"/>
                <a:ext cx="0" cy="381000"/>
              </a:xfrm>
              <a:prstGeom prst="line">
                <a:avLst/>
              </a:prstGeom>
              <a:noFill/>
              <a:ln w="25400" cap="sq">
                <a:solidFill>
                  <a:srgbClr val="FF66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8" name="Line 52"/>
              <p:cNvSpPr>
                <a:spLocks noChangeShapeType="1"/>
              </p:cNvSpPr>
              <p:nvPr/>
            </p:nvSpPr>
            <p:spPr bwMode="auto">
              <a:xfrm>
                <a:off x="2534816" y="4962128"/>
                <a:ext cx="381000" cy="0"/>
              </a:xfrm>
              <a:prstGeom prst="line">
                <a:avLst/>
              </a:prstGeom>
              <a:noFill/>
              <a:ln w="25400" cap="sq">
                <a:solidFill>
                  <a:srgbClr val="FF66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9" name="TextBox 46"/>
              <p:cNvSpPr txBox="1">
                <a:spLocks noChangeArrowheads="1"/>
              </p:cNvSpPr>
              <p:nvPr/>
            </p:nvSpPr>
            <p:spPr bwMode="auto">
              <a:xfrm>
                <a:off x="3167009" y="3380438"/>
                <a:ext cx="504056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X</a:t>
                </a:r>
                <a:endParaRPr lang="zh-CN" altLang="en-US" sz="2000" b="1"/>
              </a:p>
            </p:txBody>
          </p:sp>
          <p:sp>
            <p:nvSpPr>
              <p:cNvPr id="27670" name="TextBox 47"/>
              <p:cNvSpPr txBox="1">
                <a:spLocks noChangeArrowheads="1"/>
              </p:cNvSpPr>
              <p:nvPr/>
            </p:nvSpPr>
            <p:spPr bwMode="auto">
              <a:xfrm>
                <a:off x="986880" y="3393568"/>
                <a:ext cx="56078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Y</a:t>
                </a:r>
                <a:endParaRPr lang="zh-CN" altLang="en-US" sz="2000" b="1"/>
              </a:p>
            </p:txBody>
          </p:sp>
          <p:sp>
            <p:nvSpPr>
              <p:cNvPr id="27671" name="TextBox 48"/>
              <p:cNvSpPr txBox="1">
                <a:spLocks noChangeArrowheads="1"/>
              </p:cNvSpPr>
              <p:nvPr/>
            </p:nvSpPr>
            <p:spPr bwMode="auto">
              <a:xfrm>
                <a:off x="1862699" y="3884494"/>
                <a:ext cx="56078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b="1"/>
                  <a:t>C</a:t>
                </a:r>
                <a:endParaRPr lang="zh-CN" altLang="en-US" sz="2000" b="1"/>
              </a:p>
            </p:txBody>
          </p:sp>
        </p:grpSp>
      </p:grp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A4A834-0F9B-4F54-9B4E-9EFB3E40B465}" type="slidenum">
              <a:rPr lang="zh-CN" altLang="en-US" smtClean="0"/>
              <a:t>25</a:t>
            </a:fld>
            <a:endParaRPr lang="en-US" altLang="zh-CN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2.</a:t>
            </a:r>
            <a:r>
              <a:rPr lang="zh-CN" altLang="en-US" sz="3600" dirty="0"/>
              <a:t>简单接口电路之一</a:t>
            </a:r>
            <a:r>
              <a:rPr lang="en-US" altLang="zh-CN" sz="3600" dirty="0"/>
              <a:t>——</a:t>
            </a:r>
            <a:r>
              <a:rPr lang="zh-CN" altLang="en-US" sz="3600" dirty="0"/>
              <a:t>三态门接口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850" y="2049463"/>
            <a:ext cx="7772400" cy="947737"/>
          </a:xfrm>
        </p:spPr>
        <p:txBody>
          <a:bodyPr/>
          <a:lstStyle/>
          <a:p>
            <a:pPr eaLnBrk="1" hangingPunct="1"/>
            <a:r>
              <a:rPr lang="zh-CN" altLang="en-US"/>
              <a:t>高电平、低电平、</a:t>
            </a:r>
            <a:r>
              <a:rPr lang="zh-CN" altLang="en-US" u="sng"/>
              <a:t>高阻态</a:t>
            </a:r>
          </a:p>
          <a:p>
            <a:pPr eaLnBrk="1" hangingPunct="1"/>
            <a:endParaRPr lang="zh-CN" altLang="en-US"/>
          </a:p>
        </p:txBody>
      </p:sp>
      <p:sp>
        <p:nvSpPr>
          <p:cNvPr id="47109" name="AutoShape 37"/>
          <p:cNvSpPr>
            <a:spLocks noChangeArrowheads="1"/>
          </p:cNvSpPr>
          <p:nvPr/>
        </p:nvSpPr>
        <p:spPr bwMode="auto">
          <a:xfrm rot="-5464848">
            <a:off x="2667000" y="3581400"/>
            <a:ext cx="762000" cy="609600"/>
          </a:xfrm>
          <a:prstGeom prst="triangle">
            <a:avLst>
              <a:gd name="adj" fmla="val 50000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10" name="Line 39"/>
          <p:cNvSpPr>
            <a:spLocks noChangeShapeType="1"/>
          </p:cNvSpPr>
          <p:nvPr/>
        </p:nvSpPr>
        <p:spPr bwMode="auto">
          <a:xfrm>
            <a:off x="1828800" y="3886200"/>
            <a:ext cx="914400" cy="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1" name="Line 40"/>
          <p:cNvSpPr>
            <a:spLocks noChangeShapeType="1"/>
          </p:cNvSpPr>
          <p:nvPr/>
        </p:nvSpPr>
        <p:spPr bwMode="auto">
          <a:xfrm flipV="1">
            <a:off x="3371850" y="3886200"/>
            <a:ext cx="1123950" cy="14288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2" name="Line 41"/>
          <p:cNvSpPr>
            <a:spLocks noChangeShapeType="1"/>
          </p:cNvSpPr>
          <p:nvPr/>
        </p:nvSpPr>
        <p:spPr bwMode="auto">
          <a:xfrm>
            <a:off x="3067050" y="4114800"/>
            <a:ext cx="0" cy="106680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3" name="AutoShape 42"/>
          <p:cNvSpPr>
            <a:spLocks noChangeArrowheads="1"/>
          </p:cNvSpPr>
          <p:nvPr/>
        </p:nvSpPr>
        <p:spPr bwMode="auto">
          <a:xfrm rot="-5464848">
            <a:off x="6324600" y="3657600"/>
            <a:ext cx="762000" cy="609600"/>
          </a:xfrm>
          <a:prstGeom prst="triangle">
            <a:avLst>
              <a:gd name="adj" fmla="val 50000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14" name="Line 43"/>
          <p:cNvSpPr>
            <a:spLocks noChangeShapeType="1"/>
          </p:cNvSpPr>
          <p:nvPr/>
        </p:nvSpPr>
        <p:spPr bwMode="auto">
          <a:xfrm>
            <a:off x="5486400" y="3962400"/>
            <a:ext cx="914400" cy="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5" name="Line 44"/>
          <p:cNvSpPr>
            <a:spLocks noChangeShapeType="1"/>
          </p:cNvSpPr>
          <p:nvPr/>
        </p:nvSpPr>
        <p:spPr bwMode="auto">
          <a:xfrm flipV="1">
            <a:off x="7029450" y="3962400"/>
            <a:ext cx="1123950" cy="14288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6" name="Line 45"/>
          <p:cNvSpPr>
            <a:spLocks noChangeShapeType="1"/>
          </p:cNvSpPr>
          <p:nvPr/>
        </p:nvSpPr>
        <p:spPr bwMode="auto">
          <a:xfrm>
            <a:off x="6710363" y="4262438"/>
            <a:ext cx="0" cy="106680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7" name="Oval 46"/>
          <p:cNvSpPr>
            <a:spLocks noChangeArrowheads="1"/>
          </p:cNvSpPr>
          <p:nvPr/>
        </p:nvSpPr>
        <p:spPr bwMode="auto">
          <a:xfrm>
            <a:off x="6629400" y="4157663"/>
            <a:ext cx="152400" cy="152400"/>
          </a:xfrm>
          <a:prstGeom prst="ellipse">
            <a:avLst/>
          </a:prstGeom>
          <a:solidFill>
            <a:srgbClr val="FF6600"/>
          </a:solidFill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18" name="Line 47"/>
          <p:cNvSpPr>
            <a:spLocks noChangeShapeType="1"/>
          </p:cNvSpPr>
          <p:nvPr/>
        </p:nvSpPr>
        <p:spPr bwMode="auto">
          <a:xfrm>
            <a:off x="2819400" y="5791200"/>
            <a:ext cx="304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9" name="Line 48"/>
          <p:cNvSpPr>
            <a:spLocks noChangeShapeType="1"/>
          </p:cNvSpPr>
          <p:nvPr/>
        </p:nvSpPr>
        <p:spPr bwMode="auto">
          <a:xfrm flipV="1">
            <a:off x="3124200" y="5410200"/>
            <a:ext cx="0" cy="381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0" name="Line 50"/>
          <p:cNvSpPr>
            <a:spLocks noChangeShapeType="1"/>
          </p:cNvSpPr>
          <p:nvPr/>
        </p:nvSpPr>
        <p:spPr bwMode="auto">
          <a:xfrm>
            <a:off x="3124200" y="5410200"/>
            <a:ext cx="381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1" name="Line 51"/>
          <p:cNvSpPr>
            <a:spLocks noChangeShapeType="1"/>
          </p:cNvSpPr>
          <p:nvPr/>
        </p:nvSpPr>
        <p:spPr bwMode="auto">
          <a:xfrm>
            <a:off x="3505200" y="5410200"/>
            <a:ext cx="0" cy="381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2" name="Line 52"/>
          <p:cNvSpPr>
            <a:spLocks noChangeShapeType="1"/>
          </p:cNvSpPr>
          <p:nvPr/>
        </p:nvSpPr>
        <p:spPr bwMode="auto">
          <a:xfrm>
            <a:off x="3505200" y="5791200"/>
            <a:ext cx="381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3" name="Line 53"/>
          <p:cNvSpPr>
            <a:spLocks noChangeShapeType="1"/>
          </p:cNvSpPr>
          <p:nvPr/>
        </p:nvSpPr>
        <p:spPr bwMode="auto">
          <a:xfrm>
            <a:off x="6019800" y="5486400"/>
            <a:ext cx="304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4" name="Line 54"/>
          <p:cNvSpPr>
            <a:spLocks noChangeShapeType="1"/>
          </p:cNvSpPr>
          <p:nvPr/>
        </p:nvSpPr>
        <p:spPr bwMode="auto">
          <a:xfrm flipV="1">
            <a:off x="6705600" y="5486400"/>
            <a:ext cx="0" cy="381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5" name="Line 55"/>
          <p:cNvSpPr>
            <a:spLocks noChangeShapeType="1"/>
          </p:cNvSpPr>
          <p:nvPr/>
        </p:nvSpPr>
        <p:spPr bwMode="auto">
          <a:xfrm>
            <a:off x="6705600" y="5486400"/>
            <a:ext cx="381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6" name="Line 56"/>
          <p:cNvSpPr>
            <a:spLocks noChangeShapeType="1"/>
          </p:cNvSpPr>
          <p:nvPr/>
        </p:nvSpPr>
        <p:spPr bwMode="auto">
          <a:xfrm>
            <a:off x="6324600" y="5486400"/>
            <a:ext cx="0" cy="381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7" name="Line 57"/>
          <p:cNvSpPr>
            <a:spLocks noChangeShapeType="1"/>
          </p:cNvSpPr>
          <p:nvPr/>
        </p:nvSpPr>
        <p:spPr bwMode="auto">
          <a:xfrm>
            <a:off x="6324600" y="5867400"/>
            <a:ext cx="381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DB83057-0F4C-498A-814A-42D5BE224E54}" type="slidenum">
              <a:rPr lang="zh-CN" altLang="en-US" smtClean="0"/>
              <a:t>26</a:t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74</a:t>
            </a:r>
            <a:r>
              <a:rPr lang="en-US" altLang="zh-CN"/>
              <a:t>LS244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7772400" cy="33528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Aft>
                <a:spcPct val="5000"/>
              </a:spcAft>
            </a:pPr>
            <a:r>
              <a:rPr lang="zh-CN" altLang="en-US" dirty="0"/>
              <a:t>含8个三态门的集成电路芯片</a:t>
            </a:r>
          </a:p>
          <a:p>
            <a:pPr eaLnBrk="1" hangingPunct="1">
              <a:lnSpc>
                <a:spcPct val="125000"/>
              </a:lnSpc>
              <a:spcAft>
                <a:spcPct val="5000"/>
              </a:spcAft>
            </a:pPr>
            <a:r>
              <a:rPr lang="zh-CN" altLang="en-US" dirty="0"/>
              <a:t>在外设具有数据保持能力时用来</a:t>
            </a:r>
            <a:r>
              <a:rPr lang="zh-CN" altLang="en-US" dirty="0">
                <a:solidFill>
                  <a:srgbClr val="FF0000"/>
                </a:solidFill>
              </a:rPr>
              <a:t>输入</a:t>
            </a:r>
            <a:r>
              <a:rPr lang="zh-CN" altLang="en-US" dirty="0"/>
              <a:t>接口</a:t>
            </a:r>
          </a:p>
          <a:p>
            <a:pPr eaLnBrk="1" hangingPunct="1">
              <a:lnSpc>
                <a:spcPct val="125000"/>
              </a:lnSpc>
              <a:spcAft>
                <a:spcPct val="5000"/>
              </a:spcAft>
            </a:pPr>
            <a:r>
              <a:rPr lang="zh-CN" altLang="en-US" dirty="0"/>
              <a:t>74</a:t>
            </a:r>
            <a:r>
              <a:rPr lang="en-US" altLang="zh-CN" dirty="0"/>
              <a:t>LS244</a:t>
            </a:r>
            <a:r>
              <a:rPr lang="zh-CN" altLang="en-US" dirty="0"/>
              <a:t>应用例</a:t>
            </a:r>
          </a:p>
          <a:p>
            <a:pPr lvl="1" eaLnBrk="1" hangingPunct="1">
              <a:lnSpc>
                <a:spcPct val="125000"/>
              </a:lnSpc>
              <a:spcAft>
                <a:spcPct val="5000"/>
              </a:spcAft>
            </a:pPr>
            <a:r>
              <a:rPr lang="zh-CN" altLang="en-US" dirty="0"/>
              <a:t>教材</a:t>
            </a:r>
            <a:r>
              <a:rPr lang="en-US" altLang="zh-CN" dirty="0"/>
              <a:t>P245</a:t>
            </a:r>
          </a:p>
        </p:txBody>
      </p:sp>
      <p:sp>
        <p:nvSpPr>
          <p:cNvPr id="94212" name="Oval 4"/>
          <p:cNvSpPr>
            <a:spLocks noChangeArrowheads="1"/>
          </p:cNvSpPr>
          <p:nvPr/>
        </p:nvSpPr>
        <p:spPr bwMode="auto">
          <a:xfrm>
            <a:off x="7451725" y="5805488"/>
            <a:ext cx="990600" cy="685800"/>
          </a:xfrm>
          <a:prstGeom prst="ellipse">
            <a:avLst/>
          </a:prstGeom>
          <a:solidFill>
            <a:srgbClr val="993300"/>
          </a:solidFill>
          <a:ln w="25400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7415213" y="595471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P244</a:t>
            </a:r>
            <a:r>
              <a:rPr kumimoji="1" lang="zh-CN" altLang="en-US" sz="2000" b="1">
                <a:latin typeface="Times New Roman" panose="02020603050405020304" pitchFamily="18" charset="0"/>
              </a:rPr>
              <a:t>图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nimBg="1"/>
      <p:bldP spid="942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9A0447D-A886-4DDF-8007-2BDCA6AA4A92}" type="slidenum">
              <a:rPr lang="zh-CN" altLang="en-US" smtClean="0"/>
              <a:t>27</a:t>
            </a:fld>
            <a:endParaRPr lang="en-US" altLang="zh-CN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</a:t>
            </a:r>
            <a:r>
              <a:rPr lang="zh-CN" altLang="en-US" sz="3600" dirty="0">
                <a:sym typeface="+mn-ea"/>
              </a:rPr>
              <a:t>简单接口电路之二</a:t>
            </a:r>
            <a:r>
              <a:rPr lang="en-US" altLang="zh-CN" sz="3600" dirty="0">
                <a:sym typeface="+mn-ea"/>
              </a:rPr>
              <a:t>——</a:t>
            </a:r>
            <a:r>
              <a:rPr lang="en-US" altLang="zh-CN" sz="3600"/>
              <a:t> </a:t>
            </a:r>
            <a:r>
              <a:rPr lang="zh-CN" altLang="en-US" sz="3600"/>
              <a:t>锁存器接口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133600"/>
            <a:ext cx="7772400" cy="3468688"/>
          </a:xfrm>
        </p:spPr>
        <p:txBody>
          <a:bodyPr/>
          <a:lstStyle/>
          <a:p>
            <a:pPr eaLnBrk="1" hangingPunct="1">
              <a:spcAft>
                <a:spcPct val="25000"/>
              </a:spcAft>
            </a:pPr>
            <a:r>
              <a:rPr lang="zh-CN" altLang="en-US" dirty="0"/>
              <a:t>通常由</a:t>
            </a:r>
            <a:r>
              <a:rPr lang="en-US" altLang="zh-CN" dirty="0"/>
              <a:t>D</a:t>
            </a:r>
            <a:r>
              <a:rPr lang="zh-CN" altLang="en-US" dirty="0"/>
              <a:t>触发器构成；</a:t>
            </a:r>
          </a:p>
          <a:p>
            <a:pPr eaLnBrk="1" hangingPunct="1">
              <a:spcAft>
                <a:spcPct val="25000"/>
              </a:spcAft>
            </a:pPr>
            <a:r>
              <a:rPr lang="zh-CN" altLang="en-US" dirty="0"/>
              <a:t>特点：</a:t>
            </a:r>
          </a:p>
          <a:p>
            <a:pPr lvl="1" eaLnBrk="1" hangingPunct="1">
              <a:spcAft>
                <a:spcPct val="25000"/>
              </a:spcAft>
            </a:pPr>
            <a:r>
              <a:rPr lang="zh-CN" altLang="en-US" dirty="0"/>
              <a:t>具有对数据的锁存能力</a:t>
            </a:r>
          </a:p>
          <a:p>
            <a:pPr lvl="1" eaLnBrk="1" hangingPunct="1">
              <a:spcAft>
                <a:spcPct val="25000"/>
              </a:spcAft>
            </a:pPr>
            <a:r>
              <a:rPr lang="zh-CN" altLang="en-US" dirty="0"/>
              <a:t>不具备对数据的控制能力</a:t>
            </a:r>
          </a:p>
        </p:txBody>
      </p:sp>
    </p:spTree>
  </p:cSld>
  <p:clrMapOvr>
    <a:masterClrMapping/>
  </p:clrMapOvr>
  <p:transition spd="med">
    <p:blinds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05813" y="6356350"/>
            <a:ext cx="630237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531651E-BA0E-4B89-ADDC-87D6F256A349}" type="slidenum">
              <a:rPr lang="zh-CN" altLang="en-US" smtClean="0"/>
              <a:t>28</a:t>
            </a:fld>
            <a:endParaRPr lang="en-US" altLang="zh-CN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常用锁存器芯片</a:t>
            </a:r>
            <a:endParaRPr lang="en-US" altLang="zh-CN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850" y="1989138"/>
            <a:ext cx="7772400" cy="4476750"/>
          </a:xfrm>
        </p:spPr>
        <p:txBody>
          <a:bodyPr/>
          <a:lstStyle/>
          <a:p>
            <a:pPr eaLnBrk="1" hangingPunct="1"/>
            <a:r>
              <a:rPr lang="zh-CN" altLang="en-US" dirty="0"/>
              <a:t>74</a:t>
            </a:r>
            <a:r>
              <a:rPr lang="en-US" altLang="zh-CN" dirty="0"/>
              <a:t>LS273</a:t>
            </a:r>
          </a:p>
          <a:p>
            <a:pPr lvl="1" eaLnBrk="1" hangingPunct="1"/>
            <a:r>
              <a:rPr lang="en-US" altLang="zh-CN" dirty="0"/>
              <a:t>8D</a:t>
            </a:r>
            <a:r>
              <a:rPr lang="zh-CN" altLang="en-US" dirty="0"/>
              <a:t>触发器，不具备数据的控制能力</a:t>
            </a:r>
            <a:r>
              <a:rPr lang="en-US" altLang="zh-CN" dirty="0"/>
              <a:t>,</a:t>
            </a:r>
            <a:r>
              <a:rPr lang="zh-CN" altLang="en-US" dirty="0">
                <a:sym typeface="+mn-ea"/>
              </a:rPr>
              <a:t>做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输出</a:t>
            </a:r>
            <a:r>
              <a:rPr lang="zh-CN" altLang="en-US" dirty="0">
                <a:sym typeface="+mn-ea"/>
              </a:rPr>
              <a:t>接口。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74</a:t>
            </a:r>
            <a:r>
              <a:rPr lang="en-US" altLang="zh-CN" dirty="0"/>
              <a:t>LS373</a:t>
            </a:r>
            <a:r>
              <a:rPr lang="zh-CN" altLang="en-US" dirty="0"/>
              <a:t>（</a:t>
            </a:r>
            <a:r>
              <a:rPr lang="en-US" altLang="zh-CN" dirty="0"/>
              <a:t>74LS374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含三态的</a:t>
            </a:r>
            <a:r>
              <a:rPr lang="en-US" altLang="zh-CN" dirty="0"/>
              <a:t>8D</a:t>
            </a:r>
            <a:r>
              <a:rPr lang="zh-CN" altLang="en-US" dirty="0"/>
              <a:t>触发器，具有对数据的控制能力。</a:t>
            </a:r>
          </a:p>
          <a:p>
            <a:pPr lvl="1" eaLnBrk="1" hangingPunct="1"/>
            <a:r>
              <a:rPr lang="zh-CN" altLang="en-US" dirty="0"/>
              <a:t>既可以做</a:t>
            </a:r>
            <a:r>
              <a:rPr lang="zh-CN" altLang="en-US" dirty="0">
                <a:solidFill>
                  <a:srgbClr val="FF0000"/>
                </a:solidFill>
              </a:rPr>
              <a:t>输入</a:t>
            </a:r>
            <a:r>
              <a:rPr lang="zh-CN" altLang="en-US" dirty="0"/>
              <a:t>接口，也可以做</a:t>
            </a:r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zh-CN" altLang="en-US" dirty="0"/>
              <a:t>接口。</a:t>
            </a: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5292725" y="3357563"/>
            <a:ext cx="1676400" cy="838200"/>
            <a:chOff x="5292725" y="3357563"/>
            <a:chExt cx="1676400" cy="838200"/>
          </a:xfrm>
        </p:grpSpPr>
        <p:sp>
          <p:nvSpPr>
            <p:cNvPr id="30726" name="Oval 4"/>
            <p:cNvSpPr>
              <a:spLocks noChangeArrowheads="1"/>
            </p:cNvSpPr>
            <p:nvPr/>
          </p:nvSpPr>
          <p:spPr bwMode="auto">
            <a:xfrm>
              <a:off x="5292725" y="3357563"/>
              <a:ext cx="1676400" cy="838200"/>
            </a:xfrm>
            <a:prstGeom prst="ellipse">
              <a:avLst/>
            </a:prstGeom>
            <a:solidFill>
              <a:srgbClr val="993300"/>
            </a:solidFill>
            <a:ln w="25400" cap="sq">
              <a:solidFill>
                <a:srgbClr val="99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5652120" y="3548063"/>
              <a:ext cx="1143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 dirty="0">
                  <a:latin typeface="Times New Roman" panose="02020603050405020304" pitchFamily="18" charset="0"/>
                </a:rPr>
                <a:t>P246</a:t>
              </a:r>
              <a:r>
                <a:rPr kumimoji="1" lang="zh-CN" altLang="en-US" sz="2400" b="1" dirty="0">
                  <a:latin typeface="Times New Roman" panose="02020603050405020304" pitchFamily="18" charset="0"/>
                </a:rPr>
                <a:t>图</a:t>
              </a:r>
            </a:p>
          </p:txBody>
        </p:sp>
      </p:grp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918DC69-F509-4DD9-A80C-64DF17F50320}" type="slidenum">
              <a:rPr lang="zh-CN" altLang="en-US" smtClean="0"/>
              <a:t>29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3813" y="214313"/>
            <a:ext cx="7435850" cy="1462087"/>
          </a:xfrm>
        </p:spPr>
        <p:txBody>
          <a:bodyPr/>
          <a:lstStyle/>
          <a:p>
            <a:pPr eaLnBrk="1" hangingPunct="1"/>
            <a:r>
              <a:rPr lang="en-US" altLang="zh-CN"/>
              <a:t>I/O</a:t>
            </a:r>
            <a:r>
              <a:rPr lang="zh-CN" altLang="en-US"/>
              <a:t>简单接口应用举例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1976438"/>
            <a:ext cx="7626350" cy="325278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/>
              <a:t>根据开关状态在</a:t>
            </a:r>
            <a:r>
              <a:rPr lang="en-US" altLang="zh-CN"/>
              <a:t>7</a:t>
            </a:r>
            <a:r>
              <a:rPr lang="zh-CN" altLang="en-US"/>
              <a:t>段数码管上显示数字或符号</a:t>
            </a:r>
          </a:p>
          <a:p>
            <a:pPr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/>
              <a:t>设输出接口的地址为</a:t>
            </a:r>
            <a:r>
              <a:rPr lang="en-US" altLang="zh-CN"/>
              <a:t>0F0H</a:t>
            </a:r>
          </a:p>
          <a:p>
            <a:pPr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/>
              <a:t>设输入接口地址为</a:t>
            </a:r>
            <a:r>
              <a:rPr lang="en-US" altLang="zh-CN"/>
              <a:t>0F1H</a:t>
            </a:r>
          </a:p>
          <a:p>
            <a:pPr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/>
              <a:t>当开关的状态分别为</a:t>
            </a:r>
            <a:r>
              <a:rPr lang="en-US" altLang="zh-CN"/>
              <a:t>0000</a:t>
            </a:r>
            <a:r>
              <a:rPr lang="zh-CN" altLang="en-US"/>
              <a:t>～</a:t>
            </a:r>
            <a:r>
              <a:rPr lang="en-US" altLang="zh-CN"/>
              <a:t>1111</a:t>
            </a:r>
            <a:r>
              <a:rPr lang="zh-CN" altLang="en-US"/>
              <a:t>时，在</a:t>
            </a:r>
            <a:r>
              <a:rPr lang="en-US" altLang="zh-CN"/>
              <a:t>7</a:t>
            </a:r>
            <a:r>
              <a:rPr lang="zh-CN" altLang="en-US"/>
              <a:t>段数码管上对应显示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0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zh-CN" altLang="en-US"/>
              <a:t>～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F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endParaRPr lang="zh-CN" altLang="en-US"/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2339975" y="5264150"/>
            <a:ext cx="3960813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华文中宋" pitchFamily="2" charset="-122"/>
                <a:ea typeface="华文中宋" pitchFamily="2" charset="-122"/>
              </a:rPr>
              <a:t>7</a:t>
            </a:r>
            <a:r>
              <a:rPr kumimoji="1" lang="zh-CN" altLang="en-US" sz="2000" b="1">
                <a:latin typeface="华文中宋" pitchFamily="2" charset="-122"/>
                <a:ea typeface="华文中宋" pitchFamily="2" charset="-122"/>
              </a:rPr>
              <a:t>段数码管图见教材</a:t>
            </a:r>
            <a:r>
              <a:rPr kumimoji="1" lang="en-US" altLang="zh-CN" sz="2000" b="1">
                <a:latin typeface="华文中宋" pitchFamily="2" charset="-122"/>
                <a:ea typeface="华文中宋" pitchFamily="2" charset="-122"/>
              </a:rPr>
              <a:t>P</a:t>
            </a:r>
            <a:r>
              <a:rPr kumimoji="1" lang="en-US" altLang="zh-CN" sz="2000" b="1">
                <a:latin typeface="Times New Roman" panose="02020603050405020304" pitchFamily="18" charset="0"/>
              </a:rPr>
              <a:t>248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2A6E96-C40E-4288-968E-9B7271B04809}" type="slidenum">
              <a:rPr lang="zh-CN" altLang="en-US" smtClean="0">
                <a:solidFill>
                  <a:schemeClr val="bg2"/>
                </a:solidFill>
              </a:rPr>
              <a:t>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253288" cy="1462088"/>
          </a:xfrm>
        </p:spPr>
        <p:txBody>
          <a:bodyPr/>
          <a:lstStyle/>
          <a:p>
            <a:pPr algn="ctr" eaLnBrk="1" hangingPunct="1"/>
            <a:r>
              <a:rPr lang="zh-CN" altLang="en-US" sz="5400">
                <a:latin typeface="华文行楷" pitchFamily="2" charset="-122"/>
                <a:ea typeface="华文行楷" pitchFamily="2" charset="-122"/>
              </a:rPr>
              <a:t>一、基本概念</a:t>
            </a:r>
          </a:p>
        </p:txBody>
      </p:sp>
    </p:spTree>
  </p:cSld>
  <p:clrMapOvr>
    <a:masterClrMapping/>
  </p:clrMapOvr>
  <p:transition spd="med">
    <p:blinds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1482725" y="2181225"/>
            <a:ext cx="2736850" cy="4392613"/>
          </a:xfrm>
          <a:prstGeom prst="rect">
            <a:avLst/>
          </a:prstGeom>
          <a:solidFill>
            <a:srgbClr val="339966"/>
          </a:solidFill>
          <a:ln w="12700">
            <a:solidFill>
              <a:srgbClr val="339966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7675563" y="1028700"/>
            <a:ext cx="433387" cy="2447925"/>
          </a:xfrm>
          <a:prstGeom prst="rect">
            <a:avLst/>
          </a:prstGeom>
          <a:solidFill>
            <a:srgbClr val="339966"/>
          </a:solidFill>
          <a:ln w="12700">
            <a:solidFill>
              <a:srgbClr val="339966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5300663" y="4484688"/>
            <a:ext cx="647700" cy="180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latin typeface="Times New Roman" panose="02020603050405020304" pitchFamily="18" charset="0"/>
              </a:rPr>
              <a:t>O1   I1</a:t>
            </a:r>
          </a:p>
          <a:p>
            <a:pPr algn="ctr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latin typeface="Times New Roman" panose="02020603050405020304" pitchFamily="18" charset="0"/>
              </a:rPr>
              <a:t>O2   I2</a:t>
            </a:r>
          </a:p>
          <a:p>
            <a:pPr algn="ctr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latin typeface="Times New Roman" panose="02020603050405020304" pitchFamily="18" charset="0"/>
              </a:rPr>
              <a:t>O3   I3</a:t>
            </a:r>
          </a:p>
          <a:p>
            <a:pPr algn="ctr"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latin typeface="Times New Roman" panose="02020603050405020304" pitchFamily="18" charset="0"/>
              </a:rPr>
              <a:t>O4   I4</a:t>
            </a:r>
          </a:p>
          <a:p>
            <a:pPr algn="ctr" eaLnBrk="1" hangingPunct="1"/>
            <a:r>
              <a:rPr lang="en-US" altLang="zh-CN">
                <a:latin typeface="Arial" panose="020B0604020202020204" pitchFamily="34" charset="0"/>
              </a:rPr>
              <a:t>E1</a:t>
            </a:r>
            <a:r>
              <a:rPr lang="en-US" altLang="zh-CN">
                <a:latin typeface="Times New Roman" panose="02020603050405020304" pitchFamily="18" charset="0"/>
              </a:rPr>
              <a:t>    </a:t>
            </a:r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>
            <a:off x="5948363" y="4700588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6" name="Oval 8"/>
          <p:cNvSpPr>
            <a:spLocks noChangeArrowheads="1"/>
          </p:cNvSpPr>
          <p:nvPr/>
        </p:nvSpPr>
        <p:spPr bwMode="auto">
          <a:xfrm>
            <a:off x="7459663" y="4657725"/>
            <a:ext cx="107950" cy="107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57" name="Oval 9"/>
          <p:cNvSpPr>
            <a:spLocks noChangeArrowheads="1"/>
          </p:cNvSpPr>
          <p:nvPr/>
        </p:nvSpPr>
        <p:spPr bwMode="auto">
          <a:xfrm>
            <a:off x="7920038" y="4643438"/>
            <a:ext cx="107950" cy="107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58" name="Line 10"/>
          <p:cNvSpPr>
            <a:spLocks noChangeShapeType="1"/>
          </p:cNvSpPr>
          <p:nvPr/>
        </p:nvSpPr>
        <p:spPr bwMode="auto">
          <a:xfrm flipV="1">
            <a:off x="7575550" y="4543425"/>
            <a:ext cx="315913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9" name="Line 11"/>
          <p:cNvSpPr>
            <a:spLocks noChangeShapeType="1"/>
          </p:cNvSpPr>
          <p:nvPr/>
        </p:nvSpPr>
        <p:spPr bwMode="auto">
          <a:xfrm>
            <a:off x="8035925" y="470058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60" name="Line 12"/>
          <p:cNvSpPr>
            <a:spLocks noChangeShapeType="1"/>
          </p:cNvSpPr>
          <p:nvPr/>
        </p:nvSpPr>
        <p:spPr bwMode="auto">
          <a:xfrm>
            <a:off x="5948363" y="5060950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61" name="Oval 13"/>
          <p:cNvSpPr>
            <a:spLocks noChangeArrowheads="1"/>
          </p:cNvSpPr>
          <p:nvPr/>
        </p:nvSpPr>
        <p:spPr bwMode="auto">
          <a:xfrm>
            <a:off x="7459663" y="5018088"/>
            <a:ext cx="107950" cy="107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62" name="Oval 14"/>
          <p:cNvSpPr>
            <a:spLocks noChangeArrowheads="1"/>
          </p:cNvSpPr>
          <p:nvPr/>
        </p:nvSpPr>
        <p:spPr bwMode="auto">
          <a:xfrm>
            <a:off x="7920038" y="5003800"/>
            <a:ext cx="107950" cy="107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63" name="Line 15"/>
          <p:cNvSpPr>
            <a:spLocks noChangeShapeType="1"/>
          </p:cNvSpPr>
          <p:nvPr/>
        </p:nvSpPr>
        <p:spPr bwMode="auto">
          <a:xfrm flipV="1">
            <a:off x="7575550" y="4903788"/>
            <a:ext cx="315913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64" name="Line 16"/>
          <p:cNvSpPr>
            <a:spLocks noChangeShapeType="1"/>
          </p:cNvSpPr>
          <p:nvPr/>
        </p:nvSpPr>
        <p:spPr bwMode="auto">
          <a:xfrm>
            <a:off x="8035925" y="506095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65" name="Line 17"/>
          <p:cNvSpPr>
            <a:spLocks noChangeShapeType="1"/>
          </p:cNvSpPr>
          <p:nvPr/>
        </p:nvSpPr>
        <p:spPr bwMode="auto">
          <a:xfrm>
            <a:off x="5948363" y="5421313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66" name="Oval 18"/>
          <p:cNvSpPr>
            <a:spLocks noChangeArrowheads="1"/>
          </p:cNvSpPr>
          <p:nvPr/>
        </p:nvSpPr>
        <p:spPr bwMode="auto">
          <a:xfrm>
            <a:off x="7459663" y="5378450"/>
            <a:ext cx="107950" cy="107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67" name="Oval 19"/>
          <p:cNvSpPr>
            <a:spLocks noChangeArrowheads="1"/>
          </p:cNvSpPr>
          <p:nvPr/>
        </p:nvSpPr>
        <p:spPr bwMode="auto">
          <a:xfrm>
            <a:off x="7920038" y="5364163"/>
            <a:ext cx="107950" cy="107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68" name="Line 20"/>
          <p:cNvSpPr>
            <a:spLocks noChangeShapeType="1"/>
          </p:cNvSpPr>
          <p:nvPr/>
        </p:nvSpPr>
        <p:spPr bwMode="auto">
          <a:xfrm flipV="1">
            <a:off x="7575550" y="5264150"/>
            <a:ext cx="315913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69" name="Line 21"/>
          <p:cNvSpPr>
            <a:spLocks noChangeShapeType="1"/>
          </p:cNvSpPr>
          <p:nvPr/>
        </p:nvSpPr>
        <p:spPr bwMode="auto">
          <a:xfrm>
            <a:off x="8035925" y="542131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70" name="Line 22"/>
          <p:cNvSpPr>
            <a:spLocks noChangeShapeType="1"/>
          </p:cNvSpPr>
          <p:nvPr/>
        </p:nvSpPr>
        <p:spPr bwMode="auto">
          <a:xfrm>
            <a:off x="5948363" y="5781675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71" name="Oval 23"/>
          <p:cNvSpPr>
            <a:spLocks noChangeArrowheads="1"/>
          </p:cNvSpPr>
          <p:nvPr/>
        </p:nvSpPr>
        <p:spPr bwMode="auto">
          <a:xfrm>
            <a:off x="7459663" y="5738813"/>
            <a:ext cx="107950" cy="107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72" name="Oval 24"/>
          <p:cNvSpPr>
            <a:spLocks noChangeArrowheads="1"/>
          </p:cNvSpPr>
          <p:nvPr/>
        </p:nvSpPr>
        <p:spPr bwMode="auto">
          <a:xfrm>
            <a:off x="7920038" y="5724525"/>
            <a:ext cx="107950" cy="107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73" name="Line 25"/>
          <p:cNvSpPr>
            <a:spLocks noChangeShapeType="1"/>
          </p:cNvSpPr>
          <p:nvPr/>
        </p:nvSpPr>
        <p:spPr bwMode="auto">
          <a:xfrm flipV="1">
            <a:off x="7575550" y="5624513"/>
            <a:ext cx="315913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74" name="Line 26"/>
          <p:cNvSpPr>
            <a:spLocks noChangeShapeType="1"/>
          </p:cNvSpPr>
          <p:nvPr/>
        </p:nvSpPr>
        <p:spPr bwMode="auto">
          <a:xfrm>
            <a:off x="8035925" y="578167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75" name="Line 27"/>
          <p:cNvSpPr>
            <a:spLocks noChangeShapeType="1"/>
          </p:cNvSpPr>
          <p:nvPr/>
        </p:nvSpPr>
        <p:spPr bwMode="auto">
          <a:xfrm>
            <a:off x="8324850" y="4700588"/>
            <a:ext cx="0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76" name="Line 28"/>
          <p:cNvSpPr>
            <a:spLocks noChangeShapeType="1"/>
          </p:cNvSpPr>
          <p:nvPr/>
        </p:nvSpPr>
        <p:spPr bwMode="auto">
          <a:xfrm>
            <a:off x="8180388" y="5997575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77" name="Line 29"/>
          <p:cNvSpPr>
            <a:spLocks noChangeShapeType="1"/>
          </p:cNvSpPr>
          <p:nvPr/>
        </p:nvSpPr>
        <p:spPr bwMode="auto">
          <a:xfrm>
            <a:off x="8251825" y="6056313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78" name="Line 30"/>
          <p:cNvSpPr>
            <a:spLocks noChangeShapeType="1"/>
          </p:cNvSpPr>
          <p:nvPr/>
        </p:nvSpPr>
        <p:spPr bwMode="auto">
          <a:xfrm>
            <a:off x="8296275" y="6127750"/>
            <a:ext cx="71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79" name="Rectangle 31"/>
          <p:cNvSpPr>
            <a:spLocks noChangeArrowheads="1"/>
          </p:cNvSpPr>
          <p:nvPr/>
        </p:nvSpPr>
        <p:spPr bwMode="auto">
          <a:xfrm>
            <a:off x="6235700" y="4197350"/>
            <a:ext cx="144463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80" name="Line 32"/>
          <p:cNvSpPr>
            <a:spLocks noChangeShapeType="1"/>
          </p:cNvSpPr>
          <p:nvPr/>
        </p:nvSpPr>
        <p:spPr bwMode="auto">
          <a:xfrm>
            <a:off x="6308725" y="44846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81" name="Line 33"/>
          <p:cNvSpPr>
            <a:spLocks noChangeShapeType="1"/>
          </p:cNvSpPr>
          <p:nvPr/>
        </p:nvSpPr>
        <p:spPr bwMode="auto">
          <a:xfrm flipV="1">
            <a:off x="6308725" y="4125913"/>
            <a:ext cx="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82" name="Line 34"/>
          <p:cNvSpPr>
            <a:spLocks noChangeShapeType="1"/>
          </p:cNvSpPr>
          <p:nvPr/>
        </p:nvSpPr>
        <p:spPr bwMode="auto">
          <a:xfrm>
            <a:off x="6308725" y="4125913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83" name="Rectangle 35"/>
          <p:cNvSpPr>
            <a:spLocks noChangeArrowheads="1"/>
          </p:cNvSpPr>
          <p:nvPr/>
        </p:nvSpPr>
        <p:spPr bwMode="auto">
          <a:xfrm>
            <a:off x="6524625" y="4197350"/>
            <a:ext cx="144463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84" name="Line 36"/>
          <p:cNvSpPr>
            <a:spLocks noChangeShapeType="1"/>
          </p:cNvSpPr>
          <p:nvPr/>
        </p:nvSpPr>
        <p:spPr bwMode="auto">
          <a:xfrm flipH="1">
            <a:off x="6596063" y="4484688"/>
            <a:ext cx="1587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85" name="Line 37"/>
          <p:cNvSpPr>
            <a:spLocks noChangeShapeType="1"/>
          </p:cNvSpPr>
          <p:nvPr/>
        </p:nvSpPr>
        <p:spPr bwMode="auto">
          <a:xfrm flipV="1">
            <a:off x="6597650" y="4125913"/>
            <a:ext cx="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86" name="Rectangle 38"/>
          <p:cNvSpPr>
            <a:spLocks noChangeArrowheads="1"/>
          </p:cNvSpPr>
          <p:nvPr/>
        </p:nvSpPr>
        <p:spPr bwMode="auto">
          <a:xfrm>
            <a:off x="6811963" y="4197350"/>
            <a:ext cx="144462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87" name="Line 39"/>
          <p:cNvSpPr>
            <a:spLocks noChangeShapeType="1"/>
          </p:cNvSpPr>
          <p:nvPr/>
        </p:nvSpPr>
        <p:spPr bwMode="auto">
          <a:xfrm flipH="1">
            <a:off x="6883400" y="4484688"/>
            <a:ext cx="1588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88" name="Line 40"/>
          <p:cNvSpPr>
            <a:spLocks noChangeShapeType="1"/>
          </p:cNvSpPr>
          <p:nvPr/>
        </p:nvSpPr>
        <p:spPr bwMode="auto">
          <a:xfrm flipV="1">
            <a:off x="6884988" y="4125913"/>
            <a:ext cx="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89" name="Rectangle 41"/>
          <p:cNvSpPr>
            <a:spLocks noChangeArrowheads="1"/>
          </p:cNvSpPr>
          <p:nvPr/>
        </p:nvSpPr>
        <p:spPr bwMode="auto">
          <a:xfrm>
            <a:off x="7100888" y="4197350"/>
            <a:ext cx="144462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90" name="Line 42"/>
          <p:cNvSpPr>
            <a:spLocks noChangeShapeType="1"/>
          </p:cNvSpPr>
          <p:nvPr/>
        </p:nvSpPr>
        <p:spPr bwMode="auto">
          <a:xfrm flipH="1">
            <a:off x="7172325" y="4484688"/>
            <a:ext cx="1588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91" name="Line 43"/>
          <p:cNvSpPr>
            <a:spLocks noChangeShapeType="1"/>
          </p:cNvSpPr>
          <p:nvPr/>
        </p:nvSpPr>
        <p:spPr bwMode="auto">
          <a:xfrm flipV="1">
            <a:off x="7173913" y="4125913"/>
            <a:ext cx="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92" name="Oval 44"/>
          <p:cNvSpPr>
            <a:spLocks noChangeArrowheads="1"/>
          </p:cNvSpPr>
          <p:nvPr/>
        </p:nvSpPr>
        <p:spPr bwMode="auto">
          <a:xfrm>
            <a:off x="8324850" y="4052888"/>
            <a:ext cx="107950" cy="107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93" name="Text Box 45"/>
          <p:cNvSpPr txBox="1">
            <a:spLocks noChangeArrowheads="1"/>
          </p:cNvSpPr>
          <p:nvPr/>
        </p:nvSpPr>
        <p:spPr bwMode="auto">
          <a:xfrm>
            <a:off x="7459663" y="4197350"/>
            <a:ext cx="792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latin typeface="Arial" panose="020B0604020202020204" pitchFamily="34" charset="0"/>
              </a:rPr>
              <a:t>K0</a:t>
            </a:r>
            <a:r>
              <a:rPr lang="zh-CN" altLang="en-US" sz="1600" b="1">
                <a:latin typeface="Arial" panose="020B0604020202020204" pitchFamily="34" charset="0"/>
              </a:rPr>
              <a:t>～</a:t>
            </a:r>
            <a:r>
              <a:rPr lang="en-US" altLang="zh-CN" sz="1600" b="1">
                <a:latin typeface="Arial" panose="020B0604020202020204" pitchFamily="34" charset="0"/>
              </a:rPr>
              <a:t>K3</a:t>
            </a:r>
          </a:p>
        </p:txBody>
      </p:sp>
      <p:sp>
        <p:nvSpPr>
          <p:cNvPr id="104494" name="Text Box 46"/>
          <p:cNvSpPr txBox="1">
            <a:spLocks noChangeArrowheads="1"/>
          </p:cNvSpPr>
          <p:nvPr/>
        </p:nvSpPr>
        <p:spPr bwMode="auto">
          <a:xfrm>
            <a:off x="8518525" y="3938588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latin typeface="Arial" panose="020B0604020202020204" pitchFamily="34" charset="0"/>
              </a:rPr>
              <a:t>+5V</a:t>
            </a:r>
          </a:p>
        </p:txBody>
      </p:sp>
      <p:sp>
        <p:nvSpPr>
          <p:cNvPr id="104495" name="Rectangle 47"/>
          <p:cNvSpPr>
            <a:spLocks noChangeArrowheads="1"/>
          </p:cNvSpPr>
          <p:nvPr/>
        </p:nvSpPr>
        <p:spPr bwMode="auto">
          <a:xfrm>
            <a:off x="2274888" y="3405188"/>
            <a:ext cx="792162" cy="2160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 G</a:t>
            </a:r>
          </a:p>
          <a:p>
            <a:pPr eaLnBrk="1" hangingPunct="1"/>
            <a:endParaRPr lang="en-US" altLang="zh-CN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 G</a:t>
            </a:r>
            <a:r>
              <a:rPr lang="en-US" altLang="zh-CN" sz="1200">
                <a:latin typeface="Arial" panose="020B0604020202020204" pitchFamily="34" charset="0"/>
              </a:rPr>
              <a:t>2A</a:t>
            </a:r>
          </a:p>
          <a:p>
            <a:pPr eaLnBrk="1" hangingPunct="1"/>
            <a:endParaRPr lang="en-US" altLang="zh-CN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 G</a:t>
            </a:r>
            <a:r>
              <a:rPr lang="en-US" altLang="zh-CN" sz="1200">
                <a:latin typeface="Arial" panose="020B0604020202020204" pitchFamily="34" charset="0"/>
              </a:rPr>
              <a:t>2B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 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Arial" panose="020B0604020202020204" pitchFamily="34" charset="0"/>
              </a:rPr>
              <a:t> 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Arial" panose="020B0604020202020204" pitchFamily="34" charset="0"/>
              </a:rPr>
              <a:t> A</a:t>
            </a:r>
          </a:p>
        </p:txBody>
      </p:sp>
      <p:sp>
        <p:nvSpPr>
          <p:cNvPr id="104496" name="Rectangle 48"/>
          <p:cNvSpPr>
            <a:spLocks noChangeArrowheads="1"/>
          </p:cNvSpPr>
          <p:nvPr/>
        </p:nvSpPr>
        <p:spPr bwMode="auto">
          <a:xfrm>
            <a:off x="3643313" y="5781675"/>
            <a:ext cx="35877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latin typeface="宋体" panose="02010600030101010101" pitchFamily="2" charset="-122"/>
              </a:rPr>
              <a:t>≥1</a:t>
            </a:r>
          </a:p>
        </p:txBody>
      </p:sp>
      <p:sp>
        <p:nvSpPr>
          <p:cNvPr id="104497" name="Line 49"/>
          <p:cNvSpPr>
            <a:spLocks noChangeShapeType="1"/>
          </p:cNvSpPr>
          <p:nvPr/>
        </p:nvSpPr>
        <p:spPr bwMode="auto">
          <a:xfrm flipV="1">
            <a:off x="4003675" y="6099175"/>
            <a:ext cx="1296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98" name="Line 50"/>
          <p:cNvSpPr>
            <a:spLocks noChangeShapeType="1"/>
          </p:cNvSpPr>
          <p:nvPr/>
        </p:nvSpPr>
        <p:spPr bwMode="auto">
          <a:xfrm flipV="1">
            <a:off x="1339850" y="6213475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99" name="Line 51"/>
          <p:cNvSpPr>
            <a:spLocks noChangeShapeType="1"/>
          </p:cNvSpPr>
          <p:nvPr/>
        </p:nvSpPr>
        <p:spPr bwMode="auto">
          <a:xfrm>
            <a:off x="3067050" y="520541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00" name="Line 52"/>
          <p:cNvSpPr>
            <a:spLocks noChangeShapeType="1"/>
          </p:cNvSpPr>
          <p:nvPr/>
        </p:nvSpPr>
        <p:spPr bwMode="auto">
          <a:xfrm>
            <a:off x="3355975" y="5205413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01" name="Line 53"/>
          <p:cNvSpPr>
            <a:spLocks noChangeShapeType="1"/>
          </p:cNvSpPr>
          <p:nvPr/>
        </p:nvSpPr>
        <p:spPr bwMode="auto">
          <a:xfrm>
            <a:off x="3355975" y="594042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02" name="Text Box 54"/>
          <p:cNvSpPr txBox="1">
            <a:spLocks noChangeArrowheads="1"/>
          </p:cNvSpPr>
          <p:nvPr/>
        </p:nvSpPr>
        <p:spPr bwMode="auto">
          <a:xfrm>
            <a:off x="5156200" y="4197350"/>
            <a:ext cx="936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latin typeface="Arial" panose="020B0604020202020204" pitchFamily="34" charset="0"/>
              </a:rPr>
              <a:t>74LS244</a:t>
            </a:r>
          </a:p>
        </p:txBody>
      </p:sp>
      <p:sp>
        <p:nvSpPr>
          <p:cNvPr id="104503" name="Line 55"/>
          <p:cNvSpPr>
            <a:spLocks noChangeShapeType="1"/>
          </p:cNvSpPr>
          <p:nvPr/>
        </p:nvSpPr>
        <p:spPr bwMode="auto">
          <a:xfrm>
            <a:off x="4435475" y="1533525"/>
            <a:ext cx="0" cy="4103688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04" name="Line 56"/>
          <p:cNvSpPr>
            <a:spLocks noChangeShapeType="1"/>
          </p:cNvSpPr>
          <p:nvPr/>
        </p:nvSpPr>
        <p:spPr bwMode="auto">
          <a:xfrm>
            <a:off x="4579938" y="5781675"/>
            <a:ext cx="720725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05" name="Line 57"/>
          <p:cNvSpPr>
            <a:spLocks noChangeShapeType="1"/>
          </p:cNvSpPr>
          <p:nvPr/>
        </p:nvSpPr>
        <p:spPr bwMode="auto">
          <a:xfrm>
            <a:off x="4435475" y="5637213"/>
            <a:ext cx="144463" cy="14446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06" name="Line 58"/>
          <p:cNvSpPr>
            <a:spLocks noChangeShapeType="1"/>
          </p:cNvSpPr>
          <p:nvPr/>
        </p:nvSpPr>
        <p:spPr bwMode="auto">
          <a:xfrm>
            <a:off x="4579938" y="5421313"/>
            <a:ext cx="720725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07" name="Line 59"/>
          <p:cNvSpPr>
            <a:spLocks noChangeShapeType="1"/>
          </p:cNvSpPr>
          <p:nvPr/>
        </p:nvSpPr>
        <p:spPr bwMode="auto">
          <a:xfrm>
            <a:off x="4579938" y="5060950"/>
            <a:ext cx="720725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08" name="Line 60"/>
          <p:cNvSpPr>
            <a:spLocks noChangeShapeType="1"/>
          </p:cNvSpPr>
          <p:nvPr/>
        </p:nvSpPr>
        <p:spPr bwMode="auto">
          <a:xfrm>
            <a:off x="4579938" y="4700588"/>
            <a:ext cx="720725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09" name="Line 61"/>
          <p:cNvSpPr>
            <a:spLocks noChangeShapeType="1"/>
          </p:cNvSpPr>
          <p:nvPr/>
        </p:nvSpPr>
        <p:spPr bwMode="auto">
          <a:xfrm>
            <a:off x="4435475" y="5276850"/>
            <a:ext cx="144463" cy="144463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10" name="Line 62"/>
          <p:cNvSpPr>
            <a:spLocks noChangeShapeType="1"/>
          </p:cNvSpPr>
          <p:nvPr/>
        </p:nvSpPr>
        <p:spPr bwMode="auto">
          <a:xfrm>
            <a:off x="4435475" y="4918075"/>
            <a:ext cx="144463" cy="144463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11" name="Line 63"/>
          <p:cNvSpPr>
            <a:spLocks noChangeShapeType="1"/>
          </p:cNvSpPr>
          <p:nvPr/>
        </p:nvSpPr>
        <p:spPr bwMode="auto">
          <a:xfrm>
            <a:off x="4435475" y="4557713"/>
            <a:ext cx="144463" cy="14446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12" name="Rectangle 64"/>
          <p:cNvSpPr>
            <a:spLocks noChangeArrowheads="1"/>
          </p:cNvSpPr>
          <p:nvPr/>
        </p:nvSpPr>
        <p:spPr bwMode="auto">
          <a:xfrm>
            <a:off x="4867275" y="1101725"/>
            <a:ext cx="720725" cy="2305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en-US" altLang="zh-CN" sz="12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  Q</a:t>
            </a:r>
            <a:r>
              <a:rPr lang="en-US" altLang="zh-CN" sz="1200">
                <a:latin typeface="Times New Roman" panose="02020603050405020304" pitchFamily="18" charset="0"/>
              </a:rPr>
              <a:t>0</a:t>
            </a:r>
          </a:p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 |    Q</a:t>
            </a:r>
            <a:r>
              <a:rPr lang="en-US" altLang="zh-CN" sz="1200">
                <a:latin typeface="Times New Roman" panose="02020603050405020304" pitchFamily="18" charset="0"/>
              </a:rPr>
              <a:t>1</a:t>
            </a:r>
          </a:p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en-US" altLang="zh-CN" sz="1200">
                <a:latin typeface="Times New Roman" panose="02020603050405020304" pitchFamily="18" charset="0"/>
              </a:rPr>
              <a:t>7</a:t>
            </a:r>
            <a:r>
              <a:rPr lang="en-US" altLang="zh-CN">
                <a:latin typeface="Times New Roman" panose="02020603050405020304" pitchFamily="18" charset="0"/>
              </a:rPr>
              <a:t>  Q</a:t>
            </a:r>
            <a:r>
              <a:rPr lang="en-US" altLang="zh-CN" sz="1200">
                <a:latin typeface="Times New Roman" panose="02020603050405020304" pitchFamily="18" charset="0"/>
              </a:rPr>
              <a:t>2</a:t>
            </a:r>
          </a:p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      Q</a:t>
            </a:r>
            <a:r>
              <a:rPr lang="en-US" altLang="zh-CN" sz="1200">
                <a:latin typeface="Times New Roman" panose="02020603050405020304" pitchFamily="18" charset="0"/>
              </a:rPr>
              <a:t>3</a:t>
            </a:r>
          </a:p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      Q</a:t>
            </a:r>
            <a:r>
              <a:rPr lang="en-US" altLang="zh-CN" sz="1200">
                <a:latin typeface="Times New Roman" panose="02020603050405020304" pitchFamily="18" charset="0"/>
              </a:rPr>
              <a:t>4</a:t>
            </a:r>
          </a:p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CP  Q</a:t>
            </a:r>
            <a:r>
              <a:rPr lang="en-US" altLang="zh-CN" sz="1200">
                <a:latin typeface="Times New Roman" panose="02020603050405020304" pitchFamily="18" charset="0"/>
              </a:rPr>
              <a:t>5 </a:t>
            </a:r>
          </a:p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      Q</a:t>
            </a:r>
            <a:r>
              <a:rPr lang="en-US" altLang="zh-CN" sz="1200">
                <a:latin typeface="Times New Roman" panose="02020603050405020304" pitchFamily="18" charset="0"/>
              </a:rPr>
              <a:t>6</a:t>
            </a:r>
          </a:p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      Q</a:t>
            </a:r>
            <a:r>
              <a:rPr lang="en-US" altLang="zh-CN" sz="12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04513" name="AutoShape 65"/>
          <p:cNvSpPr>
            <a:spLocks noChangeArrowheads="1"/>
          </p:cNvSpPr>
          <p:nvPr/>
        </p:nvSpPr>
        <p:spPr bwMode="auto">
          <a:xfrm>
            <a:off x="1555750" y="1317625"/>
            <a:ext cx="3311525" cy="358775"/>
          </a:xfrm>
          <a:prstGeom prst="leftRightArrow">
            <a:avLst>
              <a:gd name="adj1" fmla="val 49556"/>
              <a:gd name="adj2" fmla="val 56406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514" name="Rectangle 66"/>
          <p:cNvSpPr>
            <a:spLocks noChangeArrowheads="1"/>
          </p:cNvSpPr>
          <p:nvPr/>
        </p:nvSpPr>
        <p:spPr bwMode="auto">
          <a:xfrm>
            <a:off x="7100888" y="1173163"/>
            <a:ext cx="433387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515" name="Line 67"/>
          <p:cNvSpPr>
            <a:spLocks noChangeShapeType="1"/>
          </p:cNvSpPr>
          <p:nvPr/>
        </p:nvSpPr>
        <p:spPr bwMode="auto">
          <a:xfrm>
            <a:off x="6870700" y="12446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16" name="Line 68"/>
          <p:cNvSpPr>
            <a:spLocks noChangeShapeType="1"/>
          </p:cNvSpPr>
          <p:nvPr/>
        </p:nvSpPr>
        <p:spPr bwMode="auto">
          <a:xfrm>
            <a:off x="7548563" y="12446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17" name="Line 69"/>
          <p:cNvSpPr>
            <a:spLocks noChangeShapeType="1"/>
          </p:cNvSpPr>
          <p:nvPr/>
        </p:nvSpPr>
        <p:spPr bwMode="auto">
          <a:xfrm>
            <a:off x="7778750" y="11303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18" name="AutoShape 70"/>
          <p:cNvSpPr>
            <a:spLocks noChangeArrowheads="1"/>
          </p:cNvSpPr>
          <p:nvPr/>
        </p:nvSpPr>
        <p:spPr bwMode="auto">
          <a:xfrm rot="-5400000">
            <a:off x="7796213" y="1130300"/>
            <a:ext cx="215900" cy="2159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519" name="Line 71"/>
          <p:cNvSpPr>
            <a:spLocks noChangeShapeType="1"/>
          </p:cNvSpPr>
          <p:nvPr/>
        </p:nvSpPr>
        <p:spPr bwMode="auto">
          <a:xfrm>
            <a:off x="7994650" y="12446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20" name="Rectangle 72"/>
          <p:cNvSpPr>
            <a:spLocks noChangeArrowheads="1"/>
          </p:cNvSpPr>
          <p:nvPr/>
        </p:nvSpPr>
        <p:spPr bwMode="auto">
          <a:xfrm>
            <a:off x="7100888" y="1460500"/>
            <a:ext cx="433387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521" name="Line 73"/>
          <p:cNvSpPr>
            <a:spLocks noChangeShapeType="1"/>
          </p:cNvSpPr>
          <p:nvPr/>
        </p:nvSpPr>
        <p:spPr bwMode="auto">
          <a:xfrm>
            <a:off x="6870700" y="15319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22" name="Line 74"/>
          <p:cNvSpPr>
            <a:spLocks noChangeShapeType="1"/>
          </p:cNvSpPr>
          <p:nvPr/>
        </p:nvSpPr>
        <p:spPr bwMode="auto">
          <a:xfrm>
            <a:off x="7548563" y="15319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23" name="Line 75"/>
          <p:cNvSpPr>
            <a:spLocks noChangeShapeType="1"/>
          </p:cNvSpPr>
          <p:nvPr/>
        </p:nvSpPr>
        <p:spPr bwMode="auto">
          <a:xfrm>
            <a:off x="7778750" y="14176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24" name="AutoShape 76"/>
          <p:cNvSpPr>
            <a:spLocks noChangeArrowheads="1"/>
          </p:cNvSpPr>
          <p:nvPr/>
        </p:nvSpPr>
        <p:spPr bwMode="auto">
          <a:xfrm rot="-5400000">
            <a:off x="7796213" y="1417638"/>
            <a:ext cx="215900" cy="2159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525" name="Line 77"/>
          <p:cNvSpPr>
            <a:spLocks noChangeShapeType="1"/>
          </p:cNvSpPr>
          <p:nvPr/>
        </p:nvSpPr>
        <p:spPr bwMode="auto">
          <a:xfrm>
            <a:off x="7994650" y="15319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26" name="Rectangle 78"/>
          <p:cNvSpPr>
            <a:spLocks noChangeArrowheads="1"/>
          </p:cNvSpPr>
          <p:nvPr/>
        </p:nvSpPr>
        <p:spPr bwMode="auto">
          <a:xfrm>
            <a:off x="7100888" y="1747838"/>
            <a:ext cx="433387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527" name="Line 79"/>
          <p:cNvSpPr>
            <a:spLocks noChangeShapeType="1"/>
          </p:cNvSpPr>
          <p:nvPr/>
        </p:nvSpPr>
        <p:spPr bwMode="auto">
          <a:xfrm>
            <a:off x="6870700" y="18192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28" name="Line 80"/>
          <p:cNvSpPr>
            <a:spLocks noChangeShapeType="1"/>
          </p:cNvSpPr>
          <p:nvPr/>
        </p:nvSpPr>
        <p:spPr bwMode="auto">
          <a:xfrm>
            <a:off x="7548563" y="18192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29" name="Line 81"/>
          <p:cNvSpPr>
            <a:spLocks noChangeShapeType="1"/>
          </p:cNvSpPr>
          <p:nvPr/>
        </p:nvSpPr>
        <p:spPr bwMode="auto">
          <a:xfrm>
            <a:off x="7778750" y="17049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30" name="AutoShape 82"/>
          <p:cNvSpPr>
            <a:spLocks noChangeArrowheads="1"/>
          </p:cNvSpPr>
          <p:nvPr/>
        </p:nvSpPr>
        <p:spPr bwMode="auto">
          <a:xfrm rot="-5400000">
            <a:off x="7796213" y="1704975"/>
            <a:ext cx="215900" cy="2159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531" name="Line 83"/>
          <p:cNvSpPr>
            <a:spLocks noChangeShapeType="1"/>
          </p:cNvSpPr>
          <p:nvPr/>
        </p:nvSpPr>
        <p:spPr bwMode="auto">
          <a:xfrm>
            <a:off x="7994650" y="18192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32" name="Rectangle 84"/>
          <p:cNvSpPr>
            <a:spLocks noChangeArrowheads="1"/>
          </p:cNvSpPr>
          <p:nvPr/>
        </p:nvSpPr>
        <p:spPr bwMode="auto">
          <a:xfrm>
            <a:off x="6091238" y="1101725"/>
            <a:ext cx="792162" cy="2303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      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4533" name="AutoShape 85"/>
          <p:cNvSpPr>
            <a:spLocks noChangeArrowheads="1"/>
          </p:cNvSpPr>
          <p:nvPr/>
        </p:nvSpPr>
        <p:spPr bwMode="auto">
          <a:xfrm rot="5400000">
            <a:off x="6231731" y="2118520"/>
            <a:ext cx="346075" cy="239712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534" name="Oval 86"/>
          <p:cNvSpPr>
            <a:spLocks noChangeArrowheads="1"/>
          </p:cNvSpPr>
          <p:nvPr/>
        </p:nvSpPr>
        <p:spPr bwMode="auto">
          <a:xfrm>
            <a:off x="6510338" y="2181225"/>
            <a:ext cx="107950" cy="107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535" name="Line 87"/>
          <p:cNvSpPr>
            <a:spLocks noChangeShapeType="1"/>
          </p:cNvSpPr>
          <p:nvPr/>
        </p:nvSpPr>
        <p:spPr bwMode="auto">
          <a:xfrm>
            <a:off x="6149975" y="2252663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36" name="Line 88"/>
          <p:cNvSpPr>
            <a:spLocks noChangeShapeType="1"/>
          </p:cNvSpPr>
          <p:nvPr/>
        </p:nvSpPr>
        <p:spPr bwMode="auto">
          <a:xfrm>
            <a:off x="6611938" y="2238375"/>
            <a:ext cx="200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37" name="Rectangle 89"/>
          <p:cNvSpPr>
            <a:spLocks noChangeArrowheads="1"/>
          </p:cNvSpPr>
          <p:nvPr/>
        </p:nvSpPr>
        <p:spPr bwMode="auto">
          <a:xfrm>
            <a:off x="7100888" y="2038350"/>
            <a:ext cx="433387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538" name="Line 90"/>
          <p:cNvSpPr>
            <a:spLocks noChangeShapeType="1"/>
          </p:cNvSpPr>
          <p:nvPr/>
        </p:nvSpPr>
        <p:spPr bwMode="auto">
          <a:xfrm>
            <a:off x="6870700" y="210978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39" name="Line 91"/>
          <p:cNvSpPr>
            <a:spLocks noChangeShapeType="1"/>
          </p:cNvSpPr>
          <p:nvPr/>
        </p:nvSpPr>
        <p:spPr bwMode="auto">
          <a:xfrm>
            <a:off x="7548563" y="210978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40" name="Line 92"/>
          <p:cNvSpPr>
            <a:spLocks noChangeShapeType="1"/>
          </p:cNvSpPr>
          <p:nvPr/>
        </p:nvSpPr>
        <p:spPr bwMode="auto">
          <a:xfrm>
            <a:off x="7778750" y="19954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41" name="AutoShape 93"/>
          <p:cNvSpPr>
            <a:spLocks noChangeArrowheads="1"/>
          </p:cNvSpPr>
          <p:nvPr/>
        </p:nvSpPr>
        <p:spPr bwMode="auto">
          <a:xfrm rot="-5400000">
            <a:off x="7796213" y="1995488"/>
            <a:ext cx="215900" cy="2159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542" name="Line 94"/>
          <p:cNvSpPr>
            <a:spLocks noChangeShapeType="1"/>
          </p:cNvSpPr>
          <p:nvPr/>
        </p:nvSpPr>
        <p:spPr bwMode="auto">
          <a:xfrm>
            <a:off x="7994650" y="210978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43" name="Rectangle 95"/>
          <p:cNvSpPr>
            <a:spLocks noChangeArrowheads="1"/>
          </p:cNvSpPr>
          <p:nvPr/>
        </p:nvSpPr>
        <p:spPr bwMode="auto">
          <a:xfrm>
            <a:off x="7113588" y="2901950"/>
            <a:ext cx="433387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544" name="Line 96"/>
          <p:cNvSpPr>
            <a:spLocks noChangeShapeType="1"/>
          </p:cNvSpPr>
          <p:nvPr/>
        </p:nvSpPr>
        <p:spPr bwMode="auto">
          <a:xfrm>
            <a:off x="6883400" y="297338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45" name="Line 97"/>
          <p:cNvSpPr>
            <a:spLocks noChangeShapeType="1"/>
          </p:cNvSpPr>
          <p:nvPr/>
        </p:nvSpPr>
        <p:spPr bwMode="auto">
          <a:xfrm>
            <a:off x="7561263" y="297338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46" name="Line 98"/>
          <p:cNvSpPr>
            <a:spLocks noChangeShapeType="1"/>
          </p:cNvSpPr>
          <p:nvPr/>
        </p:nvSpPr>
        <p:spPr bwMode="auto">
          <a:xfrm>
            <a:off x="7791450" y="28590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47" name="AutoShape 99"/>
          <p:cNvSpPr>
            <a:spLocks noChangeArrowheads="1"/>
          </p:cNvSpPr>
          <p:nvPr/>
        </p:nvSpPr>
        <p:spPr bwMode="auto">
          <a:xfrm rot="-5400000">
            <a:off x="7808913" y="2859088"/>
            <a:ext cx="215900" cy="2159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548" name="Line 100"/>
          <p:cNvSpPr>
            <a:spLocks noChangeShapeType="1"/>
          </p:cNvSpPr>
          <p:nvPr/>
        </p:nvSpPr>
        <p:spPr bwMode="auto">
          <a:xfrm>
            <a:off x="8007350" y="297338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49" name="Rectangle 101"/>
          <p:cNvSpPr>
            <a:spLocks noChangeArrowheads="1"/>
          </p:cNvSpPr>
          <p:nvPr/>
        </p:nvSpPr>
        <p:spPr bwMode="auto">
          <a:xfrm>
            <a:off x="7113588" y="3189288"/>
            <a:ext cx="433387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550" name="Line 102"/>
          <p:cNvSpPr>
            <a:spLocks noChangeShapeType="1"/>
          </p:cNvSpPr>
          <p:nvPr/>
        </p:nvSpPr>
        <p:spPr bwMode="auto">
          <a:xfrm>
            <a:off x="6883400" y="32607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51" name="Line 103"/>
          <p:cNvSpPr>
            <a:spLocks noChangeShapeType="1"/>
          </p:cNvSpPr>
          <p:nvPr/>
        </p:nvSpPr>
        <p:spPr bwMode="auto">
          <a:xfrm>
            <a:off x="7561263" y="32607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52" name="Line 104"/>
          <p:cNvSpPr>
            <a:spLocks noChangeShapeType="1"/>
          </p:cNvSpPr>
          <p:nvPr/>
        </p:nvSpPr>
        <p:spPr bwMode="auto">
          <a:xfrm>
            <a:off x="7791450" y="31464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53" name="AutoShape 105"/>
          <p:cNvSpPr>
            <a:spLocks noChangeArrowheads="1"/>
          </p:cNvSpPr>
          <p:nvPr/>
        </p:nvSpPr>
        <p:spPr bwMode="auto">
          <a:xfrm rot="-5400000">
            <a:off x="7808913" y="3146425"/>
            <a:ext cx="215900" cy="2159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554" name="Line 106"/>
          <p:cNvSpPr>
            <a:spLocks noChangeShapeType="1"/>
          </p:cNvSpPr>
          <p:nvPr/>
        </p:nvSpPr>
        <p:spPr bwMode="auto">
          <a:xfrm>
            <a:off x="8007350" y="32607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55" name="Rectangle 107"/>
          <p:cNvSpPr>
            <a:spLocks noChangeArrowheads="1"/>
          </p:cNvSpPr>
          <p:nvPr/>
        </p:nvSpPr>
        <p:spPr bwMode="auto">
          <a:xfrm>
            <a:off x="7100888" y="2325688"/>
            <a:ext cx="433387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556" name="Line 108"/>
          <p:cNvSpPr>
            <a:spLocks noChangeShapeType="1"/>
          </p:cNvSpPr>
          <p:nvPr/>
        </p:nvSpPr>
        <p:spPr bwMode="auto">
          <a:xfrm>
            <a:off x="6870700" y="23971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57" name="Line 109"/>
          <p:cNvSpPr>
            <a:spLocks noChangeShapeType="1"/>
          </p:cNvSpPr>
          <p:nvPr/>
        </p:nvSpPr>
        <p:spPr bwMode="auto">
          <a:xfrm>
            <a:off x="7548563" y="23971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58" name="Line 110"/>
          <p:cNvSpPr>
            <a:spLocks noChangeShapeType="1"/>
          </p:cNvSpPr>
          <p:nvPr/>
        </p:nvSpPr>
        <p:spPr bwMode="auto">
          <a:xfrm>
            <a:off x="7778750" y="22828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59" name="AutoShape 111"/>
          <p:cNvSpPr>
            <a:spLocks noChangeArrowheads="1"/>
          </p:cNvSpPr>
          <p:nvPr/>
        </p:nvSpPr>
        <p:spPr bwMode="auto">
          <a:xfrm rot="-5400000">
            <a:off x="7796213" y="2282825"/>
            <a:ext cx="215900" cy="2159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560" name="Line 112"/>
          <p:cNvSpPr>
            <a:spLocks noChangeShapeType="1"/>
          </p:cNvSpPr>
          <p:nvPr/>
        </p:nvSpPr>
        <p:spPr bwMode="auto">
          <a:xfrm>
            <a:off x="7994650" y="23971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61" name="Rectangle 113"/>
          <p:cNvSpPr>
            <a:spLocks noChangeArrowheads="1"/>
          </p:cNvSpPr>
          <p:nvPr/>
        </p:nvSpPr>
        <p:spPr bwMode="auto">
          <a:xfrm>
            <a:off x="7100888" y="2613025"/>
            <a:ext cx="433387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562" name="Line 114"/>
          <p:cNvSpPr>
            <a:spLocks noChangeShapeType="1"/>
          </p:cNvSpPr>
          <p:nvPr/>
        </p:nvSpPr>
        <p:spPr bwMode="auto">
          <a:xfrm>
            <a:off x="6870700" y="26844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63" name="Line 115"/>
          <p:cNvSpPr>
            <a:spLocks noChangeShapeType="1"/>
          </p:cNvSpPr>
          <p:nvPr/>
        </p:nvSpPr>
        <p:spPr bwMode="auto">
          <a:xfrm>
            <a:off x="7548563" y="26844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64" name="Line 116"/>
          <p:cNvSpPr>
            <a:spLocks noChangeShapeType="1"/>
          </p:cNvSpPr>
          <p:nvPr/>
        </p:nvSpPr>
        <p:spPr bwMode="auto">
          <a:xfrm>
            <a:off x="7778750" y="25701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65" name="AutoShape 117"/>
          <p:cNvSpPr>
            <a:spLocks noChangeArrowheads="1"/>
          </p:cNvSpPr>
          <p:nvPr/>
        </p:nvSpPr>
        <p:spPr bwMode="auto">
          <a:xfrm rot="-5400000">
            <a:off x="7796213" y="2570163"/>
            <a:ext cx="215900" cy="2159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566" name="Line 118"/>
          <p:cNvSpPr>
            <a:spLocks noChangeShapeType="1"/>
          </p:cNvSpPr>
          <p:nvPr/>
        </p:nvSpPr>
        <p:spPr bwMode="auto">
          <a:xfrm>
            <a:off x="7994650" y="26844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67" name="Line 119"/>
          <p:cNvSpPr>
            <a:spLocks noChangeShapeType="1"/>
          </p:cNvSpPr>
          <p:nvPr/>
        </p:nvSpPr>
        <p:spPr bwMode="auto">
          <a:xfrm>
            <a:off x="5588000" y="124460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68" name="Line 120"/>
          <p:cNvSpPr>
            <a:spLocks noChangeShapeType="1"/>
          </p:cNvSpPr>
          <p:nvPr/>
        </p:nvSpPr>
        <p:spPr bwMode="auto">
          <a:xfrm>
            <a:off x="5588000" y="1533525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69" name="Line 121"/>
          <p:cNvSpPr>
            <a:spLocks noChangeShapeType="1"/>
          </p:cNvSpPr>
          <p:nvPr/>
        </p:nvSpPr>
        <p:spPr bwMode="auto">
          <a:xfrm>
            <a:off x="5588000" y="1820863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70" name="Line 122"/>
          <p:cNvSpPr>
            <a:spLocks noChangeShapeType="1"/>
          </p:cNvSpPr>
          <p:nvPr/>
        </p:nvSpPr>
        <p:spPr bwMode="auto">
          <a:xfrm>
            <a:off x="5588000" y="2109788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71" name="Line 123"/>
          <p:cNvSpPr>
            <a:spLocks noChangeShapeType="1"/>
          </p:cNvSpPr>
          <p:nvPr/>
        </p:nvSpPr>
        <p:spPr bwMode="auto">
          <a:xfrm>
            <a:off x="5588000" y="2397125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72" name="Line 124"/>
          <p:cNvSpPr>
            <a:spLocks noChangeShapeType="1"/>
          </p:cNvSpPr>
          <p:nvPr/>
        </p:nvSpPr>
        <p:spPr bwMode="auto">
          <a:xfrm>
            <a:off x="5588000" y="2684463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73" name="Line 125"/>
          <p:cNvSpPr>
            <a:spLocks noChangeShapeType="1"/>
          </p:cNvSpPr>
          <p:nvPr/>
        </p:nvSpPr>
        <p:spPr bwMode="auto">
          <a:xfrm>
            <a:off x="5588000" y="2973388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74" name="Line 126"/>
          <p:cNvSpPr>
            <a:spLocks noChangeShapeType="1"/>
          </p:cNvSpPr>
          <p:nvPr/>
        </p:nvSpPr>
        <p:spPr bwMode="auto">
          <a:xfrm>
            <a:off x="5588000" y="3260725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75" name="Line 127"/>
          <p:cNvSpPr>
            <a:spLocks noChangeShapeType="1"/>
          </p:cNvSpPr>
          <p:nvPr/>
        </p:nvSpPr>
        <p:spPr bwMode="auto">
          <a:xfrm>
            <a:off x="8223250" y="1244600"/>
            <a:ext cx="0" cy="288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76" name="Text Box 128"/>
          <p:cNvSpPr txBox="1">
            <a:spLocks noChangeArrowheads="1"/>
          </p:cNvSpPr>
          <p:nvPr/>
        </p:nvSpPr>
        <p:spPr bwMode="auto">
          <a:xfrm>
            <a:off x="8396288" y="1101725"/>
            <a:ext cx="360362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en-US" altLang="zh-CN">
                <a:latin typeface="Times New Roman" panose="02020603050405020304" pitchFamily="18" charset="0"/>
              </a:rPr>
              <a:t>a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>
                <a:latin typeface="Times New Roman" panose="02020603050405020304" pitchFamily="18" charset="0"/>
              </a:rPr>
              <a:t>b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>
                <a:latin typeface="Times New Roman" panose="02020603050405020304" pitchFamily="18" charset="0"/>
              </a:rPr>
              <a:t>c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>
                <a:latin typeface="Times New Roman" panose="02020603050405020304" pitchFamily="18" charset="0"/>
              </a:rPr>
              <a:t>d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>
                <a:latin typeface="Times New Roman" panose="02020603050405020304" pitchFamily="18" charset="0"/>
              </a:rPr>
              <a:t>e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>
                <a:latin typeface="Times New Roman" panose="02020603050405020304" pitchFamily="18" charset="0"/>
              </a:rPr>
              <a:t>f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>
                <a:latin typeface="Times New Roman" panose="02020603050405020304" pitchFamily="18" charset="0"/>
              </a:rPr>
              <a:t>g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>
                <a:latin typeface="Times New Roman" panose="02020603050405020304" pitchFamily="18" charset="0"/>
              </a:rPr>
              <a:t>DP</a:t>
            </a:r>
          </a:p>
        </p:txBody>
      </p:sp>
      <p:sp>
        <p:nvSpPr>
          <p:cNvPr id="104577" name="Text Box 129"/>
          <p:cNvSpPr txBox="1">
            <a:spLocks noChangeArrowheads="1"/>
          </p:cNvSpPr>
          <p:nvPr/>
        </p:nvSpPr>
        <p:spPr bwMode="auto">
          <a:xfrm>
            <a:off x="6235700" y="812800"/>
            <a:ext cx="576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latin typeface="Arial" panose="020B0604020202020204" pitchFamily="34" charset="0"/>
              </a:rPr>
              <a:t>7406</a:t>
            </a:r>
          </a:p>
        </p:txBody>
      </p:sp>
      <p:sp>
        <p:nvSpPr>
          <p:cNvPr id="104578" name="Text Box 130"/>
          <p:cNvSpPr txBox="1">
            <a:spLocks noChangeArrowheads="1"/>
          </p:cNvSpPr>
          <p:nvPr/>
        </p:nvSpPr>
        <p:spPr bwMode="auto">
          <a:xfrm>
            <a:off x="6164263" y="1460500"/>
            <a:ext cx="647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 b="1">
                <a:latin typeface="Arial" panose="020B0604020202020204" pitchFamily="34" charset="0"/>
              </a:rPr>
              <a:t>反相器</a:t>
            </a:r>
          </a:p>
        </p:txBody>
      </p:sp>
      <p:sp>
        <p:nvSpPr>
          <p:cNvPr id="104579" name="Text Box 131"/>
          <p:cNvSpPr txBox="1">
            <a:spLocks noChangeArrowheads="1"/>
          </p:cNvSpPr>
          <p:nvPr/>
        </p:nvSpPr>
        <p:spPr bwMode="auto">
          <a:xfrm>
            <a:off x="4795838" y="812800"/>
            <a:ext cx="936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latin typeface="Arial" panose="020B0604020202020204" pitchFamily="34" charset="0"/>
              </a:rPr>
              <a:t>74LS273</a:t>
            </a:r>
          </a:p>
        </p:txBody>
      </p:sp>
      <p:sp>
        <p:nvSpPr>
          <p:cNvPr id="104580" name="Text Box 132"/>
          <p:cNvSpPr txBox="1">
            <a:spLocks noChangeArrowheads="1"/>
          </p:cNvSpPr>
          <p:nvPr/>
        </p:nvSpPr>
        <p:spPr bwMode="auto">
          <a:xfrm>
            <a:off x="7099300" y="812800"/>
            <a:ext cx="4333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latin typeface="Arial" panose="020B0604020202020204" pitchFamily="34" charset="0"/>
              </a:rPr>
              <a:t>Rx8</a:t>
            </a:r>
          </a:p>
        </p:txBody>
      </p:sp>
      <p:sp>
        <p:nvSpPr>
          <p:cNvPr id="104581" name="Rectangle 133"/>
          <p:cNvSpPr>
            <a:spLocks noChangeArrowheads="1"/>
          </p:cNvSpPr>
          <p:nvPr/>
        </p:nvSpPr>
        <p:spPr bwMode="auto">
          <a:xfrm>
            <a:off x="3659188" y="2368550"/>
            <a:ext cx="35877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latin typeface="宋体" panose="02010600030101010101" pitchFamily="2" charset="-122"/>
              </a:rPr>
              <a:t>≥1</a:t>
            </a:r>
          </a:p>
        </p:txBody>
      </p:sp>
      <p:sp>
        <p:nvSpPr>
          <p:cNvPr id="104582" name="Line 134"/>
          <p:cNvSpPr>
            <a:spLocks noChangeShapeType="1"/>
          </p:cNvSpPr>
          <p:nvPr/>
        </p:nvSpPr>
        <p:spPr bwMode="auto">
          <a:xfrm>
            <a:off x="4038600" y="2667000"/>
            <a:ext cx="828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83" name="Line 135"/>
          <p:cNvSpPr>
            <a:spLocks noChangeShapeType="1"/>
          </p:cNvSpPr>
          <p:nvPr/>
        </p:nvSpPr>
        <p:spPr bwMode="auto">
          <a:xfrm>
            <a:off x="3067050" y="370681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84" name="Line 136"/>
          <p:cNvSpPr>
            <a:spLocks noChangeShapeType="1"/>
          </p:cNvSpPr>
          <p:nvPr/>
        </p:nvSpPr>
        <p:spPr bwMode="auto">
          <a:xfrm>
            <a:off x="3355975" y="2900363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85" name="Line 137"/>
          <p:cNvSpPr>
            <a:spLocks noChangeShapeType="1"/>
          </p:cNvSpPr>
          <p:nvPr/>
        </p:nvSpPr>
        <p:spPr bwMode="auto">
          <a:xfrm>
            <a:off x="3355975" y="290036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87" name="Line 139"/>
          <p:cNvSpPr>
            <a:spLocks noChangeShapeType="1"/>
          </p:cNvSpPr>
          <p:nvPr/>
        </p:nvSpPr>
        <p:spPr bwMode="auto">
          <a:xfrm>
            <a:off x="1411288" y="2541588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88" name="Text Box 140"/>
          <p:cNvSpPr txBox="1">
            <a:spLocks noChangeArrowheads="1"/>
          </p:cNvSpPr>
          <p:nvPr/>
        </p:nvSpPr>
        <p:spPr bwMode="auto">
          <a:xfrm>
            <a:off x="2203450" y="3117850"/>
            <a:ext cx="936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latin typeface="Arial" panose="020B0604020202020204" pitchFamily="34" charset="0"/>
              </a:rPr>
              <a:t>74LS138</a:t>
            </a:r>
          </a:p>
        </p:txBody>
      </p:sp>
      <p:sp>
        <p:nvSpPr>
          <p:cNvPr id="104589" name="Text Box 141"/>
          <p:cNvSpPr txBox="1">
            <a:spLocks noChangeArrowheads="1"/>
          </p:cNvSpPr>
          <p:nvPr/>
        </p:nvSpPr>
        <p:spPr bwMode="auto">
          <a:xfrm>
            <a:off x="547688" y="1317625"/>
            <a:ext cx="86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D0</a:t>
            </a:r>
            <a:r>
              <a:rPr lang="zh-CN" altLang="en-US" b="1">
                <a:latin typeface="Arial" panose="020B0604020202020204" pitchFamily="34" charset="0"/>
              </a:rPr>
              <a:t>～</a:t>
            </a:r>
            <a:r>
              <a:rPr lang="en-US" altLang="zh-CN" b="1">
                <a:latin typeface="Arial" panose="020B0604020202020204" pitchFamily="34" charset="0"/>
              </a:rPr>
              <a:t>D7</a:t>
            </a:r>
          </a:p>
        </p:txBody>
      </p:sp>
      <p:sp>
        <p:nvSpPr>
          <p:cNvPr id="104590" name="Text Box 142"/>
          <p:cNvSpPr txBox="1">
            <a:spLocks noChangeArrowheads="1"/>
          </p:cNvSpPr>
          <p:nvPr/>
        </p:nvSpPr>
        <p:spPr bwMode="auto">
          <a:xfrm>
            <a:off x="547688" y="2397125"/>
            <a:ext cx="7207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IOW</a:t>
            </a:r>
          </a:p>
        </p:txBody>
      </p:sp>
      <p:sp>
        <p:nvSpPr>
          <p:cNvPr id="104591" name="Text Box 143"/>
          <p:cNvSpPr txBox="1">
            <a:spLocks noChangeArrowheads="1"/>
          </p:cNvSpPr>
          <p:nvPr/>
        </p:nvSpPr>
        <p:spPr bwMode="auto">
          <a:xfrm>
            <a:off x="547688" y="6069013"/>
            <a:ext cx="7207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IOR</a:t>
            </a:r>
          </a:p>
        </p:txBody>
      </p:sp>
      <p:sp>
        <p:nvSpPr>
          <p:cNvPr id="104592" name="Text Box 144"/>
          <p:cNvSpPr txBox="1">
            <a:spLocks noChangeArrowheads="1"/>
          </p:cNvSpPr>
          <p:nvPr/>
        </p:nvSpPr>
        <p:spPr bwMode="auto">
          <a:xfrm>
            <a:off x="3140075" y="3765550"/>
            <a:ext cx="3603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Y</a:t>
            </a:r>
            <a:r>
              <a:rPr lang="en-US" altLang="zh-CN" sz="1400" b="1">
                <a:latin typeface="Arial" panose="020B0604020202020204" pitchFamily="34" charset="0"/>
              </a:rPr>
              <a:t>0</a:t>
            </a:r>
            <a:endParaRPr lang="zh-CN" altLang="en-US" sz="1400" b="1">
              <a:latin typeface="Arial" panose="020B0604020202020204" pitchFamily="34" charset="0"/>
            </a:endParaRPr>
          </a:p>
        </p:txBody>
      </p:sp>
      <p:sp>
        <p:nvSpPr>
          <p:cNvPr id="104593" name="Text Box 145"/>
          <p:cNvSpPr txBox="1">
            <a:spLocks noChangeArrowheads="1"/>
          </p:cNvSpPr>
          <p:nvPr/>
        </p:nvSpPr>
        <p:spPr bwMode="auto">
          <a:xfrm>
            <a:off x="3140075" y="4889500"/>
            <a:ext cx="4333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Y</a:t>
            </a:r>
            <a:r>
              <a:rPr lang="en-US" altLang="zh-CN" sz="1400" b="1">
                <a:latin typeface="Arial" panose="020B0604020202020204" pitchFamily="34" charset="0"/>
              </a:rPr>
              <a:t>1</a:t>
            </a:r>
            <a:endParaRPr lang="zh-CN" altLang="en-US" sz="1400" b="1">
              <a:latin typeface="Arial" panose="020B0604020202020204" pitchFamily="34" charset="0"/>
            </a:endParaRPr>
          </a:p>
        </p:txBody>
      </p:sp>
      <p:sp>
        <p:nvSpPr>
          <p:cNvPr id="104594" name="Line 146"/>
          <p:cNvSpPr>
            <a:spLocks noChangeShapeType="1"/>
          </p:cNvSpPr>
          <p:nvPr/>
        </p:nvSpPr>
        <p:spPr bwMode="auto">
          <a:xfrm>
            <a:off x="2332038" y="3979863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95" name="Line 147"/>
          <p:cNvSpPr>
            <a:spLocks noChangeShapeType="1"/>
          </p:cNvSpPr>
          <p:nvPr/>
        </p:nvSpPr>
        <p:spPr bwMode="auto">
          <a:xfrm>
            <a:off x="2346325" y="4543425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96" name="Line 148"/>
          <p:cNvSpPr>
            <a:spLocks noChangeShapeType="1"/>
          </p:cNvSpPr>
          <p:nvPr/>
        </p:nvSpPr>
        <p:spPr bwMode="auto">
          <a:xfrm>
            <a:off x="3140075" y="3765550"/>
            <a:ext cx="252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97" name="Line 149"/>
          <p:cNvSpPr>
            <a:spLocks noChangeShapeType="1"/>
          </p:cNvSpPr>
          <p:nvPr/>
        </p:nvSpPr>
        <p:spPr bwMode="auto">
          <a:xfrm>
            <a:off x="3140075" y="4903788"/>
            <a:ext cx="252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98" name="Text Box 150"/>
          <p:cNvSpPr txBox="1">
            <a:spLocks noChangeArrowheads="1"/>
          </p:cNvSpPr>
          <p:nvPr/>
        </p:nvSpPr>
        <p:spPr bwMode="auto">
          <a:xfrm>
            <a:off x="539750" y="260350"/>
            <a:ext cx="25193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F0H = 1111  0000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b="1">
                <a:solidFill>
                  <a:schemeClr val="hlink"/>
                </a:solidFill>
                <a:latin typeface="Times New Roman" panose="02020603050405020304" pitchFamily="18" charset="0"/>
              </a:rPr>
              <a:t>F1H = 1111  0001</a:t>
            </a:r>
          </a:p>
        </p:txBody>
      </p:sp>
      <p:sp>
        <p:nvSpPr>
          <p:cNvPr id="104599" name="Rectangle 151"/>
          <p:cNvSpPr>
            <a:spLocks noChangeArrowheads="1"/>
          </p:cNvSpPr>
          <p:nvPr/>
        </p:nvSpPr>
        <p:spPr bwMode="auto">
          <a:xfrm>
            <a:off x="1555750" y="3117850"/>
            <a:ext cx="360363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rIns="0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Arial" panose="020B0604020202020204" pitchFamily="34" charset="0"/>
              </a:rPr>
              <a:t>&amp;</a:t>
            </a:r>
          </a:p>
        </p:txBody>
      </p:sp>
      <p:sp>
        <p:nvSpPr>
          <p:cNvPr id="104601" name="Line 153"/>
          <p:cNvSpPr>
            <a:spLocks noChangeShapeType="1"/>
          </p:cNvSpPr>
          <p:nvPr/>
        </p:nvSpPr>
        <p:spPr bwMode="auto">
          <a:xfrm>
            <a:off x="2132013" y="3549650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02" name="Line 154"/>
          <p:cNvSpPr>
            <a:spLocks noChangeShapeType="1"/>
          </p:cNvSpPr>
          <p:nvPr/>
        </p:nvSpPr>
        <p:spPr bwMode="auto">
          <a:xfrm>
            <a:off x="1339850" y="31908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03" name="Line 155"/>
          <p:cNvSpPr>
            <a:spLocks noChangeShapeType="1"/>
          </p:cNvSpPr>
          <p:nvPr/>
        </p:nvSpPr>
        <p:spPr bwMode="auto">
          <a:xfrm>
            <a:off x="1339850" y="33575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04" name="Line 156"/>
          <p:cNvSpPr>
            <a:spLocks noChangeShapeType="1"/>
          </p:cNvSpPr>
          <p:nvPr/>
        </p:nvSpPr>
        <p:spPr bwMode="auto">
          <a:xfrm>
            <a:off x="1339850" y="35734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14" name="Line 166"/>
          <p:cNvSpPr>
            <a:spLocks noChangeShapeType="1"/>
          </p:cNvSpPr>
          <p:nvPr/>
        </p:nvSpPr>
        <p:spPr bwMode="auto">
          <a:xfrm flipV="1">
            <a:off x="1936750" y="4097338"/>
            <a:ext cx="331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15" name="Line 167"/>
          <p:cNvSpPr>
            <a:spLocks noChangeShapeType="1"/>
          </p:cNvSpPr>
          <p:nvPr/>
        </p:nvSpPr>
        <p:spPr bwMode="auto">
          <a:xfrm>
            <a:off x="1339850" y="4629150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16" name="Line 168"/>
          <p:cNvSpPr>
            <a:spLocks noChangeShapeType="1"/>
          </p:cNvSpPr>
          <p:nvPr/>
        </p:nvSpPr>
        <p:spPr bwMode="auto">
          <a:xfrm>
            <a:off x="1339850" y="4918075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17" name="Line 169"/>
          <p:cNvSpPr>
            <a:spLocks noChangeShapeType="1"/>
          </p:cNvSpPr>
          <p:nvPr/>
        </p:nvSpPr>
        <p:spPr bwMode="auto">
          <a:xfrm>
            <a:off x="1339850" y="5133975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18" name="Line 170"/>
          <p:cNvSpPr>
            <a:spLocks noChangeShapeType="1"/>
          </p:cNvSpPr>
          <p:nvPr/>
        </p:nvSpPr>
        <p:spPr bwMode="auto">
          <a:xfrm>
            <a:off x="1339850" y="5421313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19" name="Line 171"/>
          <p:cNvSpPr>
            <a:spLocks noChangeShapeType="1"/>
          </p:cNvSpPr>
          <p:nvPr/>
        </p:nvSpPr>
        <p:spPr bwMode="auto">
          <a:xfrm flipV="1">
            <a:off x="2132013" y="340518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20" name="Line 172"/>
          <p:cNvSpPr>
            <a:spLocks noChangeShapeType="1"/>
          </p:cNvSpPr>
          <p:nvPr/>
        </p:nvSpPr>
        <p:spPr bwMode="auto">
          <a:xfrm flipH="1">
            <a:off x="1916113" y="340518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21" name="AutoShape 173"/>
          <p:cNvSpPr/>
          <p:nvPr/>
        </p:nvSpPr>
        <p:spPr bwMode="auto">
          <a:xfrm>
            <a:off x="1195388" y="3189288"/>
            <a:ext cx="69850" cy="384175"/>
          </a:xfrm>
          <a:prstGeom prst="leftBrace">
            <a:avLst>
              <a:gd name="adj1" fmla="val 45833"/>
              <a:gd name="adj2" fmla="val 50000"/>
            </a:avLst>
          </a:prstGeom>
          <a:noFill/>
          <a:ln w="127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623" name="Text Box 175"/>
          <p:cNvSpPr txBox="1">
            <a:spLocks noChangeArrowheads="1"/>
          </p:cNvSpPr>
          <p:nvPr/>
        </p:nvSpPr>
        <p:spPr bwMode="auto">
          <a:xfrm>
            <a:off x="323850" y="3270250"/>
            <a:ext cx="8572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zh-CN" b="1">
                <a:latin typeface="Arial" panose="020B0604020202020204" pitchFamily="34" charset="0"/>
              </a:rPr>
              <a:t>A</a:t>
            </a:r>
            <a:r>
              <a:rPr lang="en-US" altLang="zh-CN" sz="1400" b="1">
                <a:latin typeface="Arial" panose="020B0604020202020204" pitchFamily="34" charset="0"/>
              </a:rPr>
              <a:t>6</a:t>
            </a:r>
            <a:r>
              <a:rPr lang="zh-CN" altLang="en-US" sz="1400" b="1">
                <a:latin typeface="Arial" panose="020B0604020202020204" pitchFamily="34" charset="0"/>
              </a:rPr>
              <a:t>～</a:t>
            </a:r>
            <a:r>
              <a:rPr lang="en-US" altLang="zh-CN" b="1">
                <a:latin typeface="Arial" panose="020B0604020202020204" pitchFamily="34" charset="0"/>
              </a:rPr>
              <a:t>A</a:t>
            </a:r>
            <a:r>
              <a:rPr lang="en-US" altLang="zh-CN" sz="14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04625" name="Text Box 177"/>
          <p:cNvSpPr txBox="1">
            <a:spLocks noChangeArrowheads="1"/>
          </p:cNvSpPr>
          <p:nvPr/>
        </p:nvSpPr>
        <p:spPr bwMode="auto">
          <a:xfrm>
            <a:off x="835025" y="4529138"/>
            <a:ext cx="360363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zh-CN" sz="1600" b="1">
                <a:latin typeface="Arial" panose="020B0604020202020204" pitchFamily="34" charset="0"/>
              </a:rPr>
              <a:t>A3</a:t>
            </a:r>
          </a:p>
        </p:txBody>
      </p:sp>
      <p:sp>
        <p:nvSpPr>
          <p:cNvPr id="104626" name="Text Box 178"/>
          <p:cNvSpPr txBox="1">
            <a:spLocks noChangeArrowheads="1"/>
          </p:cNvSpPr>
          <p:nvPr/>
        </p:nvSpPr>
        <p:spPr bwMode="auto">
          <a:xfrm>
            <a:off x="835025" y="4802188"/>
            <a:ext cx="360363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zh-CN" sz="1600" b="1">
                <a:latin typeface="Arial" panose="020B0604020202020204" pitchFamily="34" charset="0"/>
              </a:rPr>
              <a:t>A2</a:t>
            </a:r>
          </a:p>
        </p:txBody>
      </p:sp>
      <p:sp>
        <p:nvSpPr>
          <p:cNvPr id="104627" name="Text Box 179"/>
          <p:cNvSpPr txBox="1">
            <a:spLocks noChangeArrowheads="1"/>
          </p:cNvSpPr>
          <p:nvPr/>
        </p:nvSpPr>
        <p:spPr bwMode="auto">
          <a:xfrm>
            <a:off x="835025" y="5048250"/>
            <a:ext cx="36036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zh-CN" sz="1600" b="1">
                <a:latin typeface="Arial" panose="020B0604020202020204" pitchFamily="34" charset="0"/>
              </a:rPr>
              <a:t>A1</a:t>
            </a:r>
          </a:p>
        </p:txBody>
      </p:sp>
      <p:sp>
        <p:nvSpPr>
          <p:cNvPr id="104628" name="Text Box 180"/>
          <p:cNvSpPr txBox="1">
            <a:spLocks noChangeArrowheads="1"/>
          </p:cNvSpPr>
          <p:nvPr/>
        </p:nvSpPr>
        <p:spPr bwMode="auto">
          <a:xfrm>
            <a:off x="835025" y="5335588"/>
            <a:ext cx="360363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zh-CN" sz="1600" b="1">
                <a:latin typeface="Arial" panose="020B0604020202020204" pitchFamily="34" charset="0"/>
              </a:rPr>
              <a:t>A0</a:t>
            </a:r>
          </a:p>
        </p:txBody>
      </p:sp>
      <p:sp>
        <p:nvSpPr>
          <p:cNvPr id="104629" name="Text Box 181"/>
          <p:cNvSpPr txBox="1">
            <a:spLocks noChangeArrowheads="1"/>
          </p:cNvSpPr>
          <p:nvPr/>
        </p:nvSpPr>
        <p:spPr bwMode="auto">
          <a:xfrm>
            <a:off x="4795838" y="4484688"/>
            <a:ext cx="3603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zh-CN" sz="1600" b="1">
                <a:latin typeface="Arial" panose="020B0604020202020204" pitchFamily="34" charset="0"/>
              </a:rPr>
              <a:t>D0</a:t>
            </a:r>
          </a:p>
        </p:txBody>
      </p:sp>
      <p:sp>
        <p:nvSpPr>
          <p:cNvPr id="104630" name="Text Box 182"/>
          <p:cNvSpPr txBox="1">
            <a:spLocks noChangeArrowheads="1"/>
          </p:cNvSpPr>
          <p:nvPr/>
        </p:nvSpPr>
        <p:spPr bwMode="auto">
          <a:xfrm>
            <a:off x="4795838" y="4845050"/>
            <a:ext cx="360362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zh-CN" sz="1600" b="1">
                <a:latin typeface="Arial" panose="020B0604020202020204" pitchFamily="34" charset="0"/>
              </a:rPr>
              <a:t>D1</a:t>
            </a:r>
          </a:p>
        </p:txBody>
      </p:sp>
      <p:sp>
        <p:nvSpPr>
          <p:cNvPr id="104631" name="Text Box 183"/>
          <p:cNvSpPr txBox="1">
            <a:spLocks noChangeArrowheads="1"/>
          </p:cNvSpPr>
          <p:nvPr/>
        </p:nvSpPr>
        <p:spPr bwMode="auto">
          <a:xfrm>
            <a:off x="4795838" y="5205413"/>
            <a:ext cx="3603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zh-CN" sz="1600" b="1">
                <a:latin typeface="Arial" panose="020B0604020202020204" pitchFamily="34" charset="0"/>
              </a:rPr>
              <a:t>D2</a:t>
            </a:r>
          </a:p>
        </p:txBody>
      </p:sp>
      <p:sp>
        <p:nvSpPr>
          <p:cNvPr id="104632" name="Text Box 184"/>
          <p:cNvSpPr txBox="1">
            <a:spLocks noChangeArrowheads="1"/>
          </p:cNvSpPr>
          <p:nvPr/>
        </p:nvSpPr>
        <p:spPr bwMode="auto">
          <a:xfrm>
            <a:off x="4795838" y="5565775"/>
            <a:ext cx="360362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zh-CN" sz="1600" b="1">
                <a:latin typeface="Arial" panose="020B0604020202020204" pitchFamily="34" charset="0"/>
              </a:rPr>
              <a:t>D3</a:t>
            </a:r>
          </a:p>
        </p:txBody>
      </p:sp>
      <p:sp>
        <p:nvSpPr>
          <p:cNvPr id="104633" name="Text Box 185"/>
          <p:cNvSpPr txBox="1">
            <a:spLocks noChangeArrowheads="1"/>
          </p:cNvSpPr>
          <p:nvPr/>
        </p:nvSpPr>
        <p:spPr bwMode="auto">
          <a:xfrm>
            <a:off x="2058988" y="1892300"/>
            <a:ext cx="7207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latin typeface="Arial" panose="020B0604020202020204" pitchFamily="34" charset="0"/>
              </a:rPr>
              <a:t>译码器</a:t>
            </a:r>
          </a:p>
        </p:txBody>
      </p:sp>
      <p:sp>
        <p:nvSpPr>
          <p:cNvPr id="104634" name="Line 186"/>
          <p:cNvSpPr>
            <a:spLocks noChangeShapeType="1"/>
          </p:cNvSpPr>
          <p:nvPr/>
        </p:nvSpPr>
        <p:spPr bwMode="auto">
          <a:xfrm>
            <a:off x="5391150" y="59436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35" name="Text Box 187"/>
          <p:cNvSpPr txBox="1">
            <a:spLocks noChangeArrowheads="1"/>
          </p:cNvSpPr>
          <p:nvPr/>
        </p:nvSpPr>
        <p:spPr bwMode="auto">
          <a:xfrm>
            <a:off x="784225" y="3883025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A</a:t>
            </a:r>
            <a:r>
              <a:rPr lang="en-US" altLang="zh-CN" sz="1400" b="1"/>
              <a:t>7</a:t>
            </a:r>
            <a:endParaRPr lang="zh-CN" altLang="en-US" sz="1400" b="1"/>
          </a:p>
        </p:txBody>
      </p:sp>
      <p:sp>
        <p:nvSpPr>
          <p:cNvPr id="104636" name="Line 188"/>
          <p:cNvSpPr>
            <a:spLocks noChangeShapeType="1"/>
          </p:cNvSpPr>
          <p:nvPr/>
        </p:nvSpPr>
        <p:spPr bwMode="auto">
          <a:xfrm>
            <a:off x="698500" y="6049963"/>
            <a:ext cx="395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37" name="Line 189"/>
          <p:cNvSpPr>
            <a:spLocks noChangeShapeType="1"/>
          </p:cNvSpPr>
          <p:nvPr/>
        </p:nvSpPr>
        <p:spPr bwMode="auto">
          <a:xfrm>
            <a:off x="692150" y="2378075"/>
            <a:ext cx="395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38" name="Text Box 190"/>
          <p:cNvSpPr txBox="1">
            <a:spLocks noChangeArrowheads="1"/>
          </p:cNvSpPr>
          <p:nvPr/>
        </p:nvSpPr>
        <p:spPr bwMode="auto">
          <a:xfrm>
            <a:off x="3059113" y="231775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A</a:t>
            </a:r>
            <a:r>
              <a:rPr lang="en-US" altLang="zh-CN"/>
              <a:t>0</a:t>
            </a:r>
          </a:p>
        </p:txBody>
      </p:sp>
      <p:sp>
        <p:nvSpPr>
          <p:cNvPr id="104639" name="Rectangle 191"/>
          <p:cNvSpPr>
            <a:spLocks noChangeArrowheads="1"/>
          </p:cNvSpPr>
          <p:nvPr/>
        </p:nvSpPr>
        <p:spPr bwMode="auto">
          <a:xfrm>
            <a:off x="1562100" y="3862388"/>
            <a:ext cx="360363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rIns="0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4640" name="Oval 192"/>
          <p:cNvSpPr>
            <a:spLocks noChangeArrowheads="1"/>
          </p:cNvSpPr>
          <p:nvPr/>
        </p:nvSpPr>
        <p:spPr bwMode="auto">
          <a:xfrm>
            <a:off x="1908175" y="4064000"/>
            <a:ext cx="71438" cy="71438"/>
          </a:xfrm>
          <a:prstGeom prst="ellipse">
            <a:avLst/>
          </a:prstGeom>
          <a:solidFill>
            <a:schemeClr val="tx1"/>
          </a:solidFill>
          <a:ln w="1905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641" name="Line 193"/>
          <p:cNvSpPr>
            <a:spLocks noChangeShapeType="1"/>
          </p:cNvSpPr>
          <p:nvPr/>
        </p:nvSpPr>
        <p:spPr bwMode="auto">
          <a:xfrm flipV="1">
            <a:off x="1230313" y="4090988"/>
            <a:ext cx="3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42" name="Line 194"/>
          <p:cNvSpPr>
            <a:spLocks noChangeShapeType="1"/>
          </p:cNvSpPr>
          <p:nvPr/>
        </p:nvSpPr>
        <p:spPr bwMode="auto">
          <a:xfrm flipV="1">
            <a:off x="2627313" y="476250"/>
            <a:ext cx="431800" cy="2159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10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10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10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0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0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10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10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10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00"/>
                                        <p:tgtEl>
                                          <p:spTgt spid="10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10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1000"/>
                                        <p:tgtEl>
                                          <p:spTgt spid="10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10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10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1000"/>
                                        <p:tgtEl>
                                          <p:spTgt spid="10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1000"/>
                                        <p:tgtEl>
                                          <p:spTgt spid="10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1000"/>
                                        <p:tgtEl>
                                          <p:spTgt spid="10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1000"/>
                                        <p:tgtEl>
                                          <p:spTgt spid="10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1000"/>
                                        <p:tgtEl>
                                          <p:spTgt spid="10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1000"/>
                                        <p:tgtEl>
                                          <p:spTgt spid="10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1000"/>
                                        <p:tgtEl>
                                          <p:spTgt spid="10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1000"/>
                                        <p:tgtEl>
                                          <p:spTgt spid="10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1000"/>
                                        <p:tgtEl>
                                          <p:spTgt spid="10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1000"/>
                                        <p:tgtEl>
                                          <p:spTgt spid="10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1000"/>
                                        <p:tgtEl>
                                          <p:spTgt spid="10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1000"/>
                                        <p:tgtEl>
                                          <p:spTgt spid="10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1000"/>
                                        <p:tgtEl>
                                          <p:spTgt spid="10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1000"/>
                                        <p:tgtEl>
                                          <p:spTgt spid="10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1000"/>
                                        <p:tgtEl>
                                          <p:spTgt spid="10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1000"/>
                                        <p:tgtEl>
                                          <p:spTgt spid="10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1000"/>
                                        <p:tgtEl>
                                          <p:spTgt spid="10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1000"/>
                                        <p:tgtEl>
                                          <p:spTgt spid="10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1000"/>
                                        <p:tgtEl>
                                          <p:spTgt spid="10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1000"/>
                                        <p:tgtEl>
                                          <p:spTgt spid="10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1000"/>
                                        <p:tgtEl>
                                          <p:spTgt spid="10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1000"/>
                                        <p:tgtEl>
                                          <p:spTgt spid="10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1000"/>
                                        <p:tgtEl>
                                          <p:spTgt spid="10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1000"/>
                                        <p:tgtEl>
                                          <p:spTgt spid="10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1000"/>
                                        <p:tgtEl>
                                          <p:spTgt spid="10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1000"/>
                                        <p:tgtEl>
                                          <p:spTgt spid="10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1000"/>
                                        <p:tgtEl>
                                          <p:spTgt spid="10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1000"/>
                                        <p:tgtEl>
                                          <p:spTgt spid="10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1000"/>
                                        <p:tgtEl>
                                          <p:spTgt spid="10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1000"/>
                                        <p:tgtEl>
                                          <p:spTgt spid="10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1000"/>
                                        <p:tgtEl>
                                          <p:spTgt spid="10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1000"/>
                                        <p:tgtEl>
                                          <p:spTgt spid="10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1000"/>
                                        <p:tgtEl>
                                          <p:spTgt spid="104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1000"/>
                                        <p:tgtEl>
                                          <p:spTgt spid="10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1000"/>
                                        <p:tgtEl>
                                          <p:spTgt spid="104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1000"/>
                                        <p:tgtEl>
                                          <p:spTgt spid="104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1000"/>
                                        <p:tgtEl>
                                          <p:spTgt spid="10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1000"/>
                                        <p:tgtEl>
                                          <p:spTgt spid="10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1000"/>
                                        <p:tgtEl>
                                          <p:spTgt spid="10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1000"/>
                                        <p:tgtEl>
                                          <p:spTgt spid="10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1000"/>
                                        <p:tgtEl>
                                          <p:spTgt spid="10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1000"/>
                                        <p:tgtEl>
                                          <p:spTgt spid="10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1000"/>
                                        <p:tgtEl>
                                          <p:spTgt spid="10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1000"/>
                                        <p:tgtEl>
                                          <p:spTgt spid="10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1000"/>
                                        <p:tgtEl>
                                          <p:spTgt spid="10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1000"/>
                                        <p:tgtEl>
                                          <p:spTgt spid="10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1000"/>
                                        <p:tgtEl>
                                          <p:spTgt spid="10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1000"/>
                                        <p:tgtEl>
                                          <p:spTgt spid="10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1000"/>
                                        <p:tgtEl>
                                          <p:spTgt spid="10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1000"/>
                                        <p:tgtEl>
                                          <p:spTgt spid="10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1000"/>
                                        <p:tgtEl>
                                          <p:spTgt spid="10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1000"/>
                                        <p:tgtEl>
                                          <p:spTgt spid="10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1000"/>
                                        <p:tgtEl>
                                          <p:spTgt spid="10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1000"/>
                                        <p:tgtEl>
                                          <p:spTgt spid="10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10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1000"/>
                                        <p:tgtEl>
                                          <p:spTgt spid="104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1000"/>
                                        <p:tgtEl>
                                          <p:spTgt spid="104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10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5" dur="10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10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1" dur="10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4" dur="10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7" dur="10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0" dur="10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3" dur="10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6" dur="10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10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2" dur="1000"/>
                                        <p:tgtEl>
                                          <p:spTgt spid="10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5" dur="1000"/>
                                        <p:tgtEl>
                                          <p:spTgt spid="10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8" dur="1000"/>
                                        <p:tgtEl>
                                          <p:spTgt spid="10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1" dur="1000"/>
                                        <p:tgtEl>
                                          <p:spTgt spid="10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4" dur="1000"/>
                                        <p:tgtEl>
                                          <p:spTgt spid="10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7" dur="1000"/>
                                        <p:tgtEl>
                                          <p:spTgt spid="10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0" dur="1000"/>
                                        <p:tgtEl>
                                          <p:spTgt spid="10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3" dur="1000"/>
                                        <p:tgtEl>
                                          <p:spTgt spid="10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6" dur="1000"/>
                                        <p:tgtEl>
                                          <p:spTgt spid="10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9" dur="1000"/>
                                        <p:tgtEl>
                                          <p:spTgt spid="10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2" dur="1000"/>
                                        <p:tgtEl>
                                          <p:spTgt spid="10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5" dur="1000"/>
                                        <p:tgtEl>
                                          <p:spTgt spid="10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8" dur="1000"/>
                                        <p:tgtEl>
                                          <p:spTgt spid="10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1" dur="1000"/>
                                        <p:tgtEl>
                                          <p:spTgt spid="10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4" dur="1000"/>
                                        <p:tgtEl>
                                          <p:spTgt spid="104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7" dur="1000"/>
                                        <p:tgtEl>
                                          <p:spTgt spid="104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0" dur="1000"/>
                                        <p:tgtEl>
                                          <p:spTgt spid="104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3" dur="1000"/>
                                        <p:tgtEl>
                                          <p:spTgt spid="10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6" dur="1000"/>
                                        <p:tgtEl>
                                          <p:spTgt spid="1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9" dur="1000"/>
                                        <p:tgtEl>
                                          <p:spTgt spid="10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2" dur="1000"/>
                                        <p:tgtEl>
                                          <p:spTgt spid="1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5" dur="1000"/>
                                        <p:tgtEl>
                                          <p:spTgt spid="10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8" dur="1000"/>
                                        <p:tgtEl>
                                          <p:spTgt spid="10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1" dur="1000"/>
                                        <p:tgtEl>
                                          <p:spTgt spid="104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4" dur="1000"/>
                                        <p:tgtEl>
                                          <p:spTgt spid="10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7" dur="1000"/>
                                        <p:tgtEl>
                                          <p:spTgt spid="10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0" dur="1000"/>
                                        <p:tgtEl>
                                          <p:spTgt spid="10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3" dur="1000"/>
                                        <p:tgtEl>
                                          <p:spTgt spid="10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6" dur="1000"/>
                                        <p:tgtEl>
                                          <p:spTgt spid="10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9" dur="1000"/>
                                        <p:tgtEl>
                                          <p:spTgt spid="10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2" dur="1000"/>
                                        <p:tgtEl>
                                          <p:spTgt spid="10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7" dur="500"/>
                                        <p:tgtEl>
                                          <p:spTgt spid="10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500"/>
                            </p:stCondLst>
                            <p:childTnLst>
                              <p:par>
                                <p:cTn id="3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1" dur="500"/>
                                        <p:tgtEl>
                                          <p:spTgt spid="10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6" dur="1000"/>
                                        <p:tgtEl>
                                          <p:spTgt spid="104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9" dur="1000"/>
                                        <p:tgtEl>
                                          <p:spTgt spid="104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2" dur="1000"/>
                                        <p:tgtEl>
                                          <p:spTgt spid="10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5" dur="1000"/>
                                        <p:tgtEl>
                                          <p:spTgt spid="10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1000"/>
                            </p:stCondLst>
                            <p:childTnLst>
                              <p:par>
                                <p:cTn id="36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9" dur="1000"/>
                                        <p:tgtEl>
                                          <p:spTgt spid="10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2" dur="1000"/>
                                        <p:tgtEl>
                                          <p:spTgt spid="10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5" dur="1000"/>
                                        <p:tgtEl>
                                          <p:spTgt spid="10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8" dur="1000"/>
                                        <p:tgtEl>
                                          <p:spTgt spid="10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2000"/>
                            </p:stCondLst>
                            <p:childTnLst>
                              <p:par>
                                <p:cTn id="38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2" dur="1000"/>
                                        <p:tgtEl>
                                          <p:spTgt spid="10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3000"/>
                            </p:stCondLst>
                            <p:childTnLst>
                              <p:par>
                                <p:cTn id="38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6" dur="500"/>
                                        <p:tgtEl>
                                          <p:spTgt spid="10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0" dur="500"/>
                                        <p:tgtEl>
                                          <p:spTgt spid="10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4000"/>
                            </p:stCondLst>
                            <p:childTnLst>
                              <p:par>
                                <p:cTn id="39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4" dur="500"/>
                                        <p:tgtEl>
                                          <p:spTgt spid="10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4500"/>
                            </p:stCondLst>
                            <p:childTnLst>
                              <p:par>
                                <p:cTn id="39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8" dur="500"/>
                                        <p:tgtEl>
                                          <p:spTgt spid="10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3" dur="500"/>
                                        <p:tgtEl>
                                          <p:spTgt spid="104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500"/>
                            </p:stCondLst>
                            <p:childTnLst>
                              <p:par>
                                <p:cTn id="40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7" dur="500"/>
                                        <p:tgtEl>
                                          <p:spTgt spid="104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2" dur="1000"/>
                                        <p:tgtEl>
                                          <p:spTgt spid="10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000"/>
                            </p:stCondLst>
                            <p:childTnLst>
                              <p:par>
                                <p:cTn id="4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6" dur="500"/>
                                        <p:tgtEl>
                                          <p:spTgt spid="10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1" dur="10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2" dur="10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5" dur="1000" fill="hold"/>
                                        <p:tgtEl>
                                          <p:spTgt spid="104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6" dur="1000" fill="hold"/>
                                        <p:tgtEl>
                                          <p:spTgt spid="104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9" dur="1000" fill="hold"/>
                                        <p:tgtEl>
                                          <p:spTgt spid="104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0" dur="1000" fill="hold"/>
                                        <p:tgtEl>
                                          <p:spTgt spid="104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3" dur="1000" fill="hold"/>
                                        <p:tgtEl>
                                          <p:spTgt spid="104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4" dur="1000" fill="hold"/>
                                        <p:tgtEl>
                                          <p:spTgt spid="104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7" dur="1000" fill="hold"/>
                                        <p:tgtEl>
                                          <p:spTgt spid="104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8" dur="1000" fill="hold"/>
                                        <p:tgtEl>
                                          <p:spTgt spid="104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1" dur="1000" fill="hold"/>
                                        <p:tgtEl>
                                          <p:spTgt spid="104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2" dur="1000" fill="hold"/>
                                        <p:tgtEl>
                                          <p:spTgt spid="104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5" dur="1000" fill="hold"/>
                                        <p:tgtEl>
                                          <p:spTgt spid="104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6" dur="1000" fill="hold"/>
                                        <p:tgtEl>
                                          <p:spTgt spid="104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9" dur="1000" fill="hold"/>
                                        <p:tgtEl>
                                          <p:spTgt spid="10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0" dur="1000" fill="hold"/>
                                        <p:tgtEl>
                                          <p:spTgt spid="10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3" dur="1000" fill="hold"/>
                                        <p:tgtEl>
                                          <p:spTgt spid="10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4" dur="1000" fill="hold"/>
                                        <p:tgtEl>
                                          <p:spTgt spid="10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7" dur="1000" fill="hold"/>
                                        <p:tgtEl>
                                          <p:spTgt spid="10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8" dur="1000" fill="hold"/>
                                        <p:tgtEl>
                                          <p:spTgt spid="10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1" dur="1000" fill="hold"/>
                                        <p:tgtEl>
                                          <p:spTgt spid="10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2" dur="1000" fill="hold"/>
                                        <p:tgtEl>
                                          <p:spTgt spid="10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5" dur="1000" fill="hold"/>
                                        <p:tgtEl>
                                          <p:spTgt spid="10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6" dur="1000" fill="hold"/>
                                        <p:tgtEl>
                                          <p:spTgt spid="10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9" dur="1000" fill="hold"/>
                                        <p:tgtEl>
                                          <p:spTgt spid="10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0" dur="1000" fill="hold"/>
                                        <p:tgtEl>
                                          <p:spTgt spid="10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3" dur="1000" fill="hold"/>
                                        <p:tgtEl>
                                          <p:spTgt spid="104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4" dur="1000" fill="hold"/>
                                        <p:tgtEl>
                                          <p:spTgt spid="104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7" dur="1000" fill="hold"/>
                                        <p:tgtEl>
                                          <p:spTgt spid="104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8" dur="1000" fill="hold"/>
                                        <p:tgtEl>
                                          <p:spTgt spid="104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1" dur="1000" fill="hold"/>
                                        <p:tgtEl>
                                          <p:spTgt spid="104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2" dur="1000" fill="hold"/>
                                        <p:tgtEl>
                                          <p:spTgt spid="104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5" dur="1000" fill="hold"/>
                                        <p:tgtEl>
                                          <p:spTgt spid="104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6" dur="1000" fill="hold"/>
                                        <p:tgtEl>
                                          <p:spTgt spid="104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9" dur="1000" fill="hold"/>
                                        <p:tgtEl>
                                          <p:spTgt spid="104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0" dur="1000" fill="hold"/>
                                        <p:tgtEl>
                                          <p:spTgt spid="104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3" dur="1000" fill="hold"/>
                                        <p:tgtEl>
                                          <p:spTgt spid="104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4" dur="1000" fill="hold"/>
                                        <p:tgtEl>
                                          <p:spTgt spid="104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7" dur="1000" fill="hold"/>
                                        <p:tgtEl>
                                          <p:spTgt spid="104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8" dur="1000" fill="hold"/>
                                        <p:tgtEl>
                                          <p:spTgt spid="104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1" dur="1000" fill="hold"/>
                                        <p:tgtEl>
                                          <p:spTgt spid="104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2" dur="1000" fill="hold"/>
                                        <p:tgtEl>
                                          <p:spTgt spid="104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5" dur="1000" fill="hold"/>
                                        <p:tgtEl>
                                          <p:spTgt spid="104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6" dur="1000" fill="hold"/>
                                        <p:tgtEl>
                                          <p:spTgt spid="104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9" dur="1000" fill="hold"/>
                                        <p:tgtEl>
                                          <p:spTgt spid="104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0" dur="1000" fill="hold"/>
                                        <p:tgtEl>
                                          <p:spTgt spid="104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3" dur="1000" fill="hold"/>
                                        <p:tgtEl>
                                          <p:spTgt spid="104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4" dur="1000" fill="hold"/>
                                        <p:tgtEl>
                                          <p:spTgt spid="104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7" dur="1000" fill="hold"/>
                                        <p:tgtEl>
                                          <p:spTgt spid="104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8" dur="1000" fill="hold"/>
                                        <p:tgtEl>
                                          <p:spTgt spid="104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1" dur="1000" fill="hold"/>
                                        <p:tgtEl>
                                          <p:spTgt spid="104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2" dur="1000" fill="hold"/>
                                        <p:tgtEl>
                                          <p:spTgt spid="104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5" dur="1000" fill="hold"/>
                                        <p:tgtEl>
                                          <p:spTgt spid="104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6" dur="1000" fill="hold"/>
                                        <p:tgtEl>
                                          <p:spTgt spid="10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9" dur="1000" fill="hold"/>
                                        <p:tgtEl>
                                          <p:spTgt spid="104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0" dur="1000" fill="hold"/>
                                        <p:tgtEl>
                                          <p:spTgt spid="104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3" dur="1000" fill="hold"/>
                                        <p:tgtEl>
                                          <p:spTgt spid="10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4" dur="1000" fill="hold"/>
                                        <p:tgtEl>
                                          <p:spTgt spid="10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7" dur="1000" fill="hold"/>
                                        <p:tgtEl>
                                          <p:spTgt spid="104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8" dur="1000" fill="hold"/>
                                        <p:tgtEl>
                                          <p:spTgt spid="104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1" dur="1000" fill="hold"/>
                                        <p:tgtEl>
                                          <p:spTgt spid="104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2" dur="1000" fill="hold"/>
                                        <p:tgtEl>
                                          <p:spTgt spid="104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5" dur="1000" fill="hold"/>
                                        <p:tgtEl>
                                          <p:spTgt spid="104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6" dur="1000" fill="hold"/>
                                        <p:tgtEl>
                                          <p:spTgt spid="104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9" dur="1000" fill="hold"/>
                                        <p:tgtEl>
                                          <p:spTgt spid="104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0" dur="1000" fill="hold"/>
                                        <p:tgtEl>
                                          <p:spTgt spid="104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3" dur="1000" fill="hold"/>
                                        <p:tgtEl>
                                          <p:spTgt spid="10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4" dur="1000" fill="hold"/>
                                        <p:tgtEl>
                                          <p:spTgt spid="104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7" dur="1000" fill="hold"/>
                                        <p:tgtEl>
                                          <p:spTgt spid="104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8" dur="1000" fill="hold"/>
                                        <p:tgtEl>
                                          <p:spTgt spid="104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1" dur="1000" fill="hold"/>
                                        <p:tgtEl>
                                          <p:spTgt spid="104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2" dur="1000" fill="hold"/>
                                        <p:tgtEl>
                                          <p:spTgt spid="104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5" dur="1000" fill="hold"/>
                                        <p:tgtEl>
                                          <p:spTgt spid="104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6" dur="1000" fill="hold"/>
                                        <p:tgtEl>
                                          <p:spTgt spid="104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9" dur="1000" fill="hold"/>
                                        <p:tgtEl>
                                          <p:spTgt spid="104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0" dur="1000" fill="hold"/>
                                        <p:tgtEl>
                                          <p:spTgt spid="104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3" dur="1000" fill="hold"/>
                                        <p:tgtEl>
                                          <p:spTgt spid="104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4" dur="1000" fill="hold"/>
                                        <p:tgtEl>
                                          <p:spTgt spid="10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7" dur="1000" fill="hold"/>
                                        <p:tgtEl>
                                          <p:spTgt spid="104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8" dur="1000" fill="hold"/>
                                        <p:tgtEl>
                                          <p:spTgt spid="104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1" dur="1000" fill="hold"/>
                                        <p:tgtEl>
                                          <p:spTgt spid="104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2" dur="1000" fill="hold"/>
                                        <p:tgtEl>
                                          <p:spTgt spid="104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5" dur="1000" fill="hold"/>
                                        <p:tgtEl>
                                          <p:spTgt spid="104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6" dur="1000" fill="hold"/>
                                        <p:tgtEl>
                                          <p:spTgt spid="104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9" dur="1000" fill="hold"/>
                                        <p:tgtEl>
                                          <p:spTgt spid="104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0" dur="1000" fill="hold"/>
                                        <p:tgtEl>
                                          <p:spTgt spid="104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3" dur="1000" fill="hold"/>
                                        <p:tgtEl>
                                          <p:spTgt spid="104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4" dur="1000" fill="hold"/>
                                        <p:tgtEl>
                                          <p:spTgt spid="104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7" dur="1000" fill="hold"/>
                                        <p:tgtEl>
                                          <p:spTgt spid="104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8" dur="1000" fill="hold"/>
                                        <p:tgtEl>
                                          <p:spTgt spid="104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1" dur="1000" fill="hold"/>
                                        <p:tgtEl>
                                          <p:spTgt spid="104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2" dur="1000" fill="hold"/>
                                        <p:tgtEl>
                                          <p:spTgt spid="104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7" dur="500"/>
                                        <p:tgtEl>
                                          <p:spTgt spid="10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2" dur="500"/>
                                        <p:tgtEl>
                                          <p:spTgt spid="10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animBg="1"/>
      <p:bldP spid="104453" grpId="0" animBg="1"/>
      <p:bldP spid="104454" grpId="0" animBg="1"/>
      <p:bldP spid="104455" grpId="0" animBg="1"/>
      <p:bldP spid="104456" grpId="0" animBg="1"/>
      <p:bldP spid="104457" grpId="0" animBg="1"/>
      <p:bldP spid="104458" grpId="0" animBg="1"/>
      <p:bldP spid="104459" grpId="0" animBg="1"/>
      <p:bldP spid="104460" grpId="0" animBg="1"/>
      <p:bldP spid="104461" grpId="0" animBg="1"/>
      <p:bldP spid="104462" grpId="0" animBg="1"/>
      <p:bldP spid="104463" grpId="0" animBg="1"/>
      <p:bldP spid="104464" grpId="0" animBg="1"/>
      <p:bldP spid="104465" grpId="0" animBg="1"/>
      <p:bldP spid="104466" grpId="0" animBg="1"/>
      <p:bldP spid="104467" grpId="0" animBg="1"/>
      <p:bldP spid="104468" grpId="0" animBg="1"/>
      <p:bldP spid="104469" grpId="0" animBg="1"/>
      <p:bldP spid="104470" grpId="0" animBg="1"/>
      <p:bldP spid="104471" grpId="0" animBg="1"/>
      <p:bldP spid="104472" grpId="0" animBg="1"/>
      <p:bldP spid="104473" grpId="0" animBg="1"/>
      <p:bldP spid="104474" grpId="0" animBg="1"/>
      <p:bldP spid="104475" grpId="0" animBg="1"/>
      <p:bldP spid="104476" grpId="0" animBg="1"/>
      <p:bldP spid="104477" grpId="0" animBg="1"/>
      <p:bldP spid="104478" grpId="0" animBg="1"/>
      <p:bldP spid="104479" grpId="0" animBg="1"/>
      <p:bldP spid="104480" grpId="0" animBg="1"/>
      <p:bldP spid="104481" grpId="0" animBg="1"/>
      <p:bldP spid="104482" grpId="0" animBg="1"/>
      <p:bldP spid="104483" grpId="0" animBg="1"/>
      <p:bldP spid="104484" grpId="0" animBg="1"/>
      <p:bldP spid="104485" grpId="0" animBg="1"/>
      <p:bldP spid="104486" grpId="0" animBg="1"/>
      <p:bldP spid="104487" grpId="0" animBg="1"/>
      <p:bldP spid="104488" grpId="0" animBg="1"/>
      <p:bldP spid="104489" grpId="0" animBg="1"/>
      <p:bldP spid="104490" grpId="0" animBg="1"/>
      <p:bldP spid="104491" grpId="0" animBg="1"/>
      <p:bldP spid="104492" grpId="0" animBg="1"/>
      <p:bldP spid="104493" grpId="0"/>
      <p:bldP spid="104494" grpId="0"/>
      <p:bldP spid="104495" grpId="0" animBg="1"/>
      <p:bldP spid="104496" grpId="0" animBg="1"/>
      <p:bldP spid="104497" grpId="0" animBg="1"/>
      <p:bldP spid="104498" grpId="0" animBg="1"/>
      <p:bldP spid="104499" grpId="0" animBg="1"/>
      <p:bldP spid="104500" grpId="0" animBg="1"/>
      <p:bldP spid="104501" grpId="0" animBg="1"/>
      <p:bldP spid="104502" grpId="0"/>
      <p:bldP spid="104503" grpId="0" animBg="1"/>
      <p:bldP spid="104504" grpId="0" animBg="1"/>
      <p:bldP spid="104505" grpId="0" animBg="1"/>
      <p:bldP spid="104506" grpId="0" animBg="1"/>
      <p:bldP spid="104507" grpId="0" animBg="1"/>
      <p:bldP spid="104508" grpId="0" animBg="1"/>
      <p:bldP spid="104509" grpId="0" animBg="1"/>
      <p:bldP spid="104510" grpId="0" animBg="1"/>
      <p:bldP spid="104511" grpId="0" animBg="1"/>
      <p:bldP spid="104512" grpId="0" animBg="1"/>
      <p:bldP spid="104513" grpId="0" animBg="1"/>
      <p:bldP spid="104514" grpId="0" animBg="1"/>
      <p:bldP spid="104515" grpId="0" animBg="1"/>
      <p:bldP spid="104516" grpId="0" animBg="1"/>
      <p:bldP spid="104517" grpId="0" animBg="1"/>
      <p:bldP spid="104518" grpId="0" animBg="1"/>
      <p:bldP spid="104519" grpId="0" animBg="1"/>
      <p:bldP spid="104520" grpId="0" animBg="1"/>
      <p:bldP spid="104521" grpId="0" animBg="1"/>
      <p:bldP spid="104522" grpId="0" animBg="1"/>
      <p:bldP spid="104523" grpId="0" animBg="1"/>
      <p:bldP spid="104524" grpId="0" animBg="1"/>
      <p:bldP spid="104525" grpId="0" animBg="1"/>
      <p:bldP spid="104526" grpId="0" animBg="1"/>
      <p:bldP spid="104527" grpId="0" animBg="1"/>
      <p:bldP spid="104528" grpId="0" animBg="1"/>
      <p:bldP spid="104529" grpId="0" animBg="1"/>
      <p:bldP spid="104530" grpId="0" animBg="1"/>
      <p:bldP spid="104531" grpId="0" animBg="1"/>
      <p:bldP spid="104532" grpId="0" animBg="1"/>
      <p:bldP spid="104533" grpId="0" animBg="1"/>
      <p:bldP spid="104534" grpId="0" animBg="1"/>
      <p:bldP spid="104535" grpId="0" animBg="1"/>
      <p:bldP spid="104536" grpId="0" animBg="1"/>
      <p:bldP spid="104537" grpId="0" animBg="1"/>
      <p:bldP spid="104538" grpId="0" animBg="1"/>
      <p:bldP spid="104539" grpId="0" animBg="1"/>
      <p:bldP spid="104540" grpId="0" animBg="1"/>
      <p:bldP spid="104541" grpId="0" animBg="1"/>
      <p:bldP spid="104542" grpId="0" animBg="1"/>
      <p:bldP spid="104543" grpId="0" animBg="1"/>
      <p:bldP spid="104544" grpId="0" animBg="1"/>
      <p:bldP spid="104545" grpId="0" animBg="1"/>
      <p:bldP spid="104546" grpId="0" animBg="1"/>
      <p:bldP spid="104547" grpId="0" animBg="1"/>
      <p:bldP spid="104548" grpId="0" animBg="1"/>
      <p:bldP spid="104549" grpId="0" animBg="1"/>
      <p:bldP spid="104550" grpId="0" animBg="1"/>
      <p:bldP spid="104551" grpId="0" animBg="1"/>
      <p:bldP spid="104552" grpId="0" animBg="1"/>
      <p:bldP spid="104553" grpId="0" animBg="1"/>
      <p:bldP spid="104554" grpId="0" animBg="1"/>
      <p:bldP spid="104555" grpId="0" animBg="1"/>
      <p:bldP spid="104556" grpId="0" animBg="1"/>
      <p:bldP spid="104557" grpId="0" animBg="1"/>
      <p:bldP spid="104558" grpId="0" animBg="1"/>
      <p:bldP spid="104559" grpId="0" animBg="1"/>
      <p:bldP spid="104560" grpId="0" animBg="1"/>
      <p:bldP spid="104561" grpId="0" animBg="1"/>
      <p:bldP spid="104562" grpId="0" animBg="1"/>
      <p:bldP spid="104563" grpId="0" animBg="1"/>
      <p:bldP spid="104564" grpId="0" animBg="1"/>
      <p:bldP spid="104565" grpId="0" animBg="1"/>
      <p:bldP spid="104566" grpId="0" animBg="1"/>
      <p:bldP spid="104567" grpId="0" animBg="1"/>
      <p:bldP spid="104568" grpId="0" animBg="1"/>
      <p:bldP spid="104569" grpId="0" animBg="1"/>
      <p:bldP spid="104570" grpId="0" animBg="1"/>
      <p:bldP spid="104571" grpId="0" animBg="1"/>
      <p:bldP spid="104572" grpId="0" animBg="1"/>
      <p:bldP spid="104573" grpId="0" animBg="1"/>
      <p:bldP spid="104574" grpId="0" animBg="1"/>
      <p:bldP spid="104575" grpId="0" animBg="1"/>
      <p:bldP spid="104576" grpId="0"/>
      <p:bldP spid="104577" grpId="0"/>
      <p:bldP spid="104578" grpId="0"/>
      <p:bldP spid="104579" grpId="0"/>
      <p:bldP spid="104580" grpId="0"/>
      <p:bldP spid="104581" grpId="0" animBg="1"/>
      <p:bldP spid="104582" grpId="0" animBg="1"/>
      <p:bldP spid="104583" grpId="0" animBg="1"/>
      <p:bldP spid="104584" grpId="0" animBg="1"/>
      <p:bldP spid="104585" grpId="0" animBg="1"/>
      <p:bldP spid="104587" grpId="0" animBg="1"/>
      <p:bldP spid="104588" grpId="0"/>
      <p:bldP spid="104589" grpId="0"/>
      <p:bldP spid="104590" grpId="0"/>
      <p:bldP spid="104591" grpId="0"/>
      <p:bldP spid="104592" grpId="0"/>
      <p:bldP spid="104593" grpId="0"/>
      <p:bldP spid="104594" grpId="0" animBg="1"/>
      <p:bldP spid="104595" grpId="0" animBg="1"/>
      <p:bldP spid="104596" grpId="0" animBg="1"/>
      <p:bldP spid="104597" grpId="0" animBg="1"/>
      <p:bldP spid="104599" grpId="0" animBg="1"/>
      <p:bldP spid="104601" grpId="0" animBg="1"/>
      <p:bldP spid="104602" grpId="0" animBg="1"/>
      <p:bldP spid="104603" grpId="0" animBg="1"/>
      <p:bldP spid="104604" grpId="0" animBg="1"/>
      <p:bldP spid="104614" grpId="0" animBg="1"/>
      <p:bldP spid="104615" grpId="0" animBg="1"/>
      <p:bldP spid="104616" grpId="0" animBg="1"/>
      <p:bldP spid="104617" grpId="0" animBg="1"/>
      <p:bldP spid="104618" grpId="0" animBg="1"/>
      <p:bldP spid="104619" grpId="0" animBg="1"/>
      <p:bldP spid="104620" grpId="0" animBg="1"/>
      <p:bldP spid="104621" grpId="0" animBg="1"/>
      <p:bldP spid="104623" grpId="0"/>
      <p:bldP spid="104625" grpId="0"/>
      <p:bldP spid="104626" grpId="0"/>
      <p:bldP spid="104627" grpId="0"/>
      <p:bldP spid="104628" grpId="0"/>
      <p:bldP spid="104629" grpId="0"/>
      <p:bldP spid="104630" grpId="0"/>
      <p:bldP spid="104631" grpId="0"/>
      <p:bldP spid="104632" grpId="0"/>
      <p:bldP spid="104633" grpId="0"/>
      <p:bldP spid="104634" grpId="0" animBg="1"/>
      <p:bldP spid="104635" grpId="0"/>
      <p:bldP spid="104636" grpId="0" animBg="1"/>
      <p:bldP spid="104637" grpId="0" animBg="1"/>
      <p:bldP spid="104638" grpId="0"/>
      <p:bldP spid="104639" grpId="0" animBg="1"/>
      <p:bldP spid="104640" grpId="0" animBg="1"/>
      <p:bldP spid="104641" grpId="0" animBg="1"/>
      <p:bldP spid="10464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822" name="Group 6"/>
          <p:cNvGraphicFramePr>
            <a:graphicFrameLocks noGrp="1"/>
          </p:cNvGraphicFramePr>
          <p:nvPr/>
        </p:nvGraphicFramePr>
        <p:xfrm>
          <a:off x="323850" y="765175"/>
          <a:ext cx="8486775" cy="5438776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2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符号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形状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7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段码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.gfedcba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符号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形状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7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段码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.gfedcba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00111111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8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01111111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00000110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9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01100111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01011011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01110111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01001111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01111100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4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01100110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00111001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5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01101101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D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01011110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6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01111101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01111001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7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00000111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楷体_GB2312" pitchFamily="49" charset="-122"/>
                        </a:rPr>
                        <a:t>01110001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3866" name="Line 78"/>
          <p:cNvSpPr>
            <a:spLocks noChangeShapeType="1"/>
          </p:cNvSpPr>
          <p:nvPr/>
        </p:nvSpPr>
        <p:spPr bwMode="auto">
          <a:xfrm>
            <a:off x="2124075" y="1487488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67" name="Line 79"/>
          <p:cNvSpPr>
            <a:spLocks noChangeShapeType="1"/>
          </p:cNvSpPr>
          <p:nvPr/>
        </p:nvSpPr>
        <p:spPr bwMode="auto">
          <a:xfrm>
            <a:off x="2095500" y="1516063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68" name="Line 80"/>
          <p:cNvSpPr>
            <a:spLocks noChangeShapeType="1"/>
          </p:cNvSpPr>
          <p:nvPr/>
        </p:nvSpPr>
        <p:spPr bwMode="auto">
          <a:xfrm>
            <a:off x="2368550" y="1516063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69" name="Line 81"/>
          <p:cNvSpPr>
            <a:spLocks noChangeShapeType="1"/>
          </p:cNvSpPr>
          <p:nvPr/>
        </p:nvSpPr>
        <p:spPr bwMode="auto">
          <a:xfrm>
            <a:off x="2124075" y="1919288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70" name="Line 82"/>
          <p:cNvSpPr>
            <a:spLocks noChangeShapeType="1"/>
          </p:cNvSpPr>
          <p:nvPr/>
        </p:nvSpPr>
        <p:spPr bwMode="auto">
          <a:xfrm>
            <a:off x="2095500" y="1731963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71" name="Line 83"/>
          <p:cNvSpPr>
            <a:spLocks noChangeShapeType="1"/>
          </p:cNvSpPr>
          <p:nvPr/>
        </p:nvSpPr>
        <p:spPr bwMode="auto">
          <a:xfrm>
            <a:off x="2368550" y="1731963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72" name="Line 84"/>
          <p:cNvSpPr>
            <a:spLocks noChangeShapeType="1"/>
          </p:cNvSpPr>
          <p:nvPr/>
        </p:nvSpPr>
        <p:spPr bwMode="auto">
          <a:xfrm>
            <a:off x="2368550" y="2136775"/>
            <a:ext cx="0" cy="1444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73" name="Line 85"/>
          <p:cNvSpPr>
            <a:spLocks noChangeShapeType="1"/>
          </p:cNvSpPr>
          <p:nvPr/>
        </p:nvSpPr>
        <p:spPr bwMode="auto">
          <a:xfrm>
            <a:off x="2368550" y="2352675"/>
            <a:ext cx="0" cy="1444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74" name="Line 86"/>
          <p:cNvSpPr>
            <a:spLocks noChangeShapeType="1"/>
          </p:cNvSpPr>
          <p:nvPr/>
        </p:nvSpPr>
        <p:spPr bwMode="auto">
          <a:xfrm>
            <a:off x="2124075" y="2703513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75" name="Line 87"/>
          <p:cNvSpPr>
            <a:spLocks noChangeShapeType="1"/>
          </p:cNvSpPr>
          <p:nvPr/>
        </p:nvSpPr>
        <p:spPr bwMode="auto">
          <a:xfrm>
            <a:off x="2368550" y="2732088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76" name="Line 88"/>
          <p:cNvSpPr>
            <a:spLocks noChangeShapeType="1"/>
          </p:cNvSpPr>
          <p:nvPr/>
        </p:nvSpPr>
        <p:spPr bwMode="auto">
          <a:xfrm>
            <a:off x="2124075" y="2919413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77" name="Line 89"/>
          <p:cNvSpPr>
            <a:spLocks noChangeShapeType="1"/>
          </p:cNvSpPr>
          <p:nvPr/>
        </p:nvSpPr>
        <p:spPr bwMode="auto">
          <a:xfrm>
            <a:off x="2124075" y="3135313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78" name="Line 90"/>
          <p:cNvSpPr>
            <a:spLocks noChangeShapeType="1"/>
          </p:cNvSpPr>
          <p:nvPr/>
        </p:nvSpPr>
        <p:spPr bwMode="auto">
          <a:xfrm>
            <a:off x="2095500" y="2947988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79" name="Line 91"/>
          <p:cNvSpPr>
            <a:spLocks noChangeShapeType="1"/>
          </p:cNvSpPr>
          <p:nvPr/>
        </p:nvSpPr>
        <p:spPr bwMode="auto">
          <a:xfrm>
            <a:off x="2124075" y="3355975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80" name="Line 92"/>
          <p:cNvSpPr>
            <a:spLocks noChangeShapeType="1"/>
          </p:cNvSpPr>
          <p:nvPr/>
        </p:nvSpPr>
        <p:spPr bwMode="auto">
          <a:xfrm>
            <a:off x="2368550" y="3406775"/>
            <a:ext cx="0" cy="1444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81" name="Line 93"/>
          <p:cNvSpPr>
            <a:spLocks noChangeShapeType="1"/>
          </p:cNvSpPr>
          <p:nvPr/>
        </p:nvSpPr>
        <p:spPr bwMode="auto">
          <a:xfrm>
            <a:off x="2124075" y="3594100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82" name="Line 94"/>
          <p:cNvSpPr>
            <a:spLocks noChangeShapeType="1"/>
          </p:cNvSpPr>
          <p:nvPr/>
        </p:nvSpPr>
        <p:spPr bwMode="auto">
          <a:xfrm>
            <a:off x="2124075" y="3810000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83" name="Line 95"/>
          <p:cNvSpPr>
            <a:spLocks noChangeShapeType="1"/>
          </p:cNvSpPr>
          <p:nvPr/>
        </p:nvSpPr>
        <p:spPr bwMode="auto">
          <a:xfrm>
            <a:off x="2368550" y="3622675"/>
            <a:ext cx="0" cy="1444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84" name="Line 96"/>
          <p:cNvSpPr>
            <a:spLocks noChangeShapeType="1"/>
          </p:cNvSpPr>
          <p:nvPr/>
        </p:nvSpPr>
        <p:spPr bwMode="auto">
          <a:xfrm>
            <a:off x="2095500" y="3983038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85" name="Line 97"/>
          <p:cNvSpPr>
            <a:spLocks noChangeShapeType="1"/>
          </p:cNvSpPr>
          <p:nvPr/>
        </p:nvSpPr>
        <p:spPr bwMode="auto">
          <a:xfrm>
            <a:off x="2368550" y="3983038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86" name="Line 98"/>
          <p:cNvSpPr>
            <a:spLocks noChangeShapeType="1"/>
          </p:cNvSpPr>
          <p:nvPr/>
        </p:nvSpPr>
        <p:spPr bwMode="auto">
          <a:xfrm>
            <a:off x="2124075" y="4170363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87" name="Line 99"/>
          <p:cNvSpPr>
            <a:spLocks noChangeShapeType="1"/>
          </p:cNvSpPr>
          <p:nvPr/>
        </p:nvSpPr>
        <p:spPr bwMode="auto">
          <a:xfrm>
            <a:off x="2368550" y="4198938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88" name="Line 100"/>
          <p:cNvSpPr>
            <a:spLocks noChangeShapeType="1"/>
          </p:cNvSpPr>
          <p:nvPr/>
        </p:nvSpPr>
        <p:spPr bwMode="auto">
          <a:xfrm>
            <a:off x="2124075" y="4602163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89" name="Line 101"/>
          <p:cNvSpPr>
            <a:spLocks noChangeShapeType="1"/>
          </p:cNvSpPr>
          <p:nvPr/>
        </p:nvSpPr>
        <p:spPr bwMode="auto">
          <a:xfrm>
            <a:off x="2095500" y="4630738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90" name="Line 102"/>
          <p:cNvSpPr>
            <a:spLocks noChangeShapeType="1"/>
          </p:cNvSpPr>
          <p:nvPr/>
        </p:nvSpPr>
        <p:spPr bwMode="auto">
          <a:xfrm>
            <a:off x="2124075" y="4818063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91" name="Line 103"/>
          <p:cNvSpPr>
            <a:spLocks noChangeShapeType="1"/>
          </p:cNvSpPr>
          <p:nvPr/>
        </p:nvSpPr>
        <p:spPr bwMode="auto">
          <a:xfrm>
            <a:off x="2124075" y="5033963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92" name="Line 104"/>
          <p:cNvSpPr>
            <a:spLocks noChangeShapeType="1"/>
          </p:cNvSpPr>
          <p:nvPr/>
        </p:nvSpPr>
        <p:spPr bwMode="auto">
          <a:xfrm>
            <a:off x="2368550" y="4846638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93" name="Line 105"/>
          <p:cNvSpPr>
            <a:spLocks noChangeShapeType="1"/>
          </p:cNvSpPr>
          <p:nvPr/>
        </p:nvSpPr>
        <p:spPr bwMode="auto">
          <a:xfrm>
            <a:off x="2124075" y="5178425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94" name="Line 106"/>
          <p:cNvSpPr>
            <a:spLocks noChangeShapeType="1"/>
          </p:cNvSpPr>
          <p:nvPr/>
        </p:nvSpPr>
        <p:spPr bwMode="auto">
          <a:xfrm>
            <a:off x="2095500" y="5207000"/>
            <a:ext cx="0" cy="1444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95" name="Line 107"/>
          <p:cNvSpPr>
            <a:spLocks noChangeShapeType="1"/>
          </p:cNvSpPr>
          <p:nvPr/>
        </p:nvSpPr>
        <p:spPr bwMode="auto">
          <a:xfrm>
            <a:off x="2124075" y="5394325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96" name="Line 108"/>
          <p:cNvSpPr>
            <a:spLocks noChangeShapeType="1"/>
          </p:cNvSpPr>
          <p:nvPr/>
        </p:nvSpPr>
        <p:spPr bwMode="auto">
          <a:xfrm>
            <a:off x="2124075" y="5610225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97" name="Line 109"/>
          <p:cNvSpPr>
            <a:spLocks noChangeShapeType="1"/>
          </p:cNvSpPr>
          <p:nvPr/>
        </p:nvSpPr>
        <p:spPr bwMode="auto">
          <a:xfrm>
            <a:off x="2095500" y="5422900"/>
            <a:ext cx="0" cy="1444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98" name="Line 110"/>
          <p:cNvSpPr>
            <a:spLocks noChangeShapeType="1"/>
          </p:cNvSpPr>
          <p:nvPr/>
        </p:nvSpPr>
        <p:spPr bwMode="auto">
          <a:xfrm>
            <a:off x="2368550" y="5422900"/>
            <a:ext cx="0" cy="1444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99" name="Line 111"/>
          <p:cNvSpPr>
            <a:spLocks noChangeShapeType="1"/>
          </p:cNvSpPr>
          <p:nvPr/>
        </p:nvSpPr>
        <p:spPr bwMode="auto">
          <a:xfrm>
            <a:off x="2124075" y="5754688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00" name="Line 112"/>
          <p:cNvSpPr>
            <a:spLocks noChangeShapeType="1"/>
          </p:cNvSpPr>
          <p:nvPr/>
        </p:nvSpPr>
        <p:spPr bwMode="auto">
          <a:xfrm>
            <a:off x="2368550" y="5783263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01" name="Line 113"/>
          <p:cNvSpPr>
            <a:spLocks noChangeShapeType="1"/>
          </p:cNvSpPr>
          <p:nvPr/>
        </p:nvSpPr>
        <p:spPr bwMode="auto">
          <a:xfrm>
            <a:off x="2368550" y="5999163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02" name="Line 114"/>
          <p:cNvSpPr>
            <a:spLocks noChangeShapeType="1"/>
          </p:cNvSpPr>
          <p:nvPr/>
        </p:nvSpPr>
        <p:spPr bwMode="auto">
          <a:xfrm>
            <a:off x="6516688" y="1520825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03" name="Line 115"/>
          <p:cNvSpPr>
            <a:spLocks noChangeShapeType="1"/>
          </p:cNvSpPr>
          <p:nvPr/>
        </p:nvSpPr>
        <p:spPr bwMode="auto">
          <a:xfrm>
            <a:off x="6488113" y="1549400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04" name="Line 116"/>
          <p:cNvSpPr>
            <a:spLocks noChangeShapeType="1"/>
          </p:cNvSpPr>
          <p:nvPr/>
        </p:nvSpPr>
        <p:spPr bwMode="auto">
          <a:xfrm>
            <a:off x="6761163" y="1549400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05" name="Line 117"/>
          <p:cNvSpPr>
            <a:spLocks noChangeShapeType="1"/>
          </p:cNvSpPr>
          <p:nvPr/>
        </p:nvSpPr>
        <p:spPr bwMode="auto">
          <a:xfrm>
            <a:off x="6516688" y="1736725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06" name="Line 118"/>
          <p:cNvSpPr>
            <a:spLocks noChangeShapeType="1"/>
          </p:cNvSpPr>
          <p:nvPr/>
        </p:nvSpPr>
        <p:spPr bwMode="auto">
          <a:xfrm>
            <a:off x="6516688" y="1952625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07" name="Line 119"/>
          <p:cNvSpPr>
            <a:spLocks noChangeShapeType="1"/>
          </p:cNvSpPr>
          <p:nvPr/>
        </p:nvSpPr>
        <p:spPr bwMode="auto">
          <a:xfrm>
            <a:off x="6488113" y="1765300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08" name="Line 120"/>
          <p:cNvSpPr>
            <a:spLocks noChangeShapeType="1"/>
          </p:cNvSpPr>
          <p:nvPr/>
        </p:nvSpPr>
        <p:spPr bwMode="auto">
          <a:xfrm>
            <a:off x="6761163" y="1765300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09" name="Line 121"/>
          <p:cNvSpPr>
            <a:spLocks noChangeShapeType="1"/>
          </p:cNvSpPr>
          <p:nvPr/>
        </p:nvSpPr>
        <p:spPr bwMode="auto">
          <a:xfrm>
            <a:off x="6516688" y="2154238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10" name="Line 122"/>
          <p:cNvSpPr>
            <a:spLocks noChangeShapeType="1"/>
          </p:cNvSpPr>
          <p:nvPr/>
        </p:nvSpPr>
        <p:spPr bwMode="auto">
          <a:xfrm>
            <a:off x="6488113" y="2182813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11" name="Line 123"/>
          <p:cNvSpPr>
            <a:spLocks noChangeShapeType="1"/>
          </p:cNvSpPr>
          <p:nvPr/>
        </p:nvSpPr>
        <p:spPr bwMode="auto">
          <a:xfrm>
            <a:off x="6761163" y="2182813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12" name="Line 124"/>
          <p:cNvSpPr>
            <a:spLocks noChangeShapeType="1"/>
          </p:cNvSpPr>
          <p:nvPr/>
        </p:nvSpPr>
        <p:spPr bwMode="auto">
          <a:xfrm>
            <a:off x="6516688" y="2370138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13" name="Line 125"/>
          <p:cNvSpPr>
            <a:spLocks noChangeShapeType="1"/>
          </p:cNvSpPr>
          <p:nvPr/>
        </p:nvSpPr>
        <p:spPr bwMode="auto">
          <a:xfrm>
            <a:off x="6761163" y="2398713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14" name="Line 126"/>
          <p:cNvSpPr>
            <a:spLocks noChangeShapeType="1"/>
          </p:cNvSpPr>
          <p:nvPr/>
        </p:nvSpPr>
        <p:spPr bwMode="auto">
          <a:xfrm>
            <a:off x="6516688" y="2801938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15" name="Line 127"/>
          <p:cNvSpPr>
            <a:spLocks noChangeShapeType="1"/>
          </p:cNvSpPr>
          <p:nvPr/>
        </p:nvSpPr>
        <p:spPr bwMode="auto">
          <a:xfrm>
            <a:off x="6488113" y="2830513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16" name="Line 128"/>
          <p:cNvSpPr>
            <a:spLocks noChangeShapeType="1"/>
          </p:cNvSpPr>
          <p:nvPr/>
        </p:nvSpPr>
        <p:spPr bwMode="auto">
          <a:xfrm>
            <a:off x="6761163" y="2830513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17" name="Line 129"/>
          <p:cNvSpPr>
            <a:spLocks noChangeShapeType="1"/>
          </p:cNvSpPr>
          <p:nvPr/>
        </p:nvSpPr>
        <p:spPr bwMode="auto">
          <a:xfrm>
            <a:off x="6516688" y="3017838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18" name="Line 130"/>
          <p:cNvSpPr>
            <a:spLocks noChangeShapeType="1"/>
          </p:cNvSpPr>
          <p:nvPr/>
        </p:nvSpPr>
        <p:spPr bwMode="auto">
          <a:xfrm>
            <a:off x="6488113" y="3046413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19" name="Line 131"/>
          <p:cNvSpPr>
            <a:spLocks noChangeShapeType="1"/>
          </p:cNvSpPr>
          <p:nvPr/>
        </p:nvSpPr>
        <p:spPr bwMode="auto">
          <a:xfrm>
            <a:off x="6761163" y="3046413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20" name="Line 132"/>
          <p:cNvSpPr>
            <a:spLocks noChangeShapeType="1"/>
          </p:cNvSpPr>
          <p:nvPr/>
        </p:nvSpPr>
        <p:spPr bwMode="auto">
          <a:xfrm>
            <a:off x="6488113" y="3406775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21" name="Line 133"/>
          <p:cNvSpPr>
            <a:spLocks noChangeShapeType="1"/>
          </p:cNvSpPr>
          <p:nvPr/>
        </p:nvSpPr>
        <p:spPr bwMode="auto">
          <a:xfrm>
            <a:off x="6516688" y="3594100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22" name="Line 134"/>
          <p:cNvSpPr>
            <a:spLocks noChangeShapeType="1"/>
          </p:cNvSpPr>
          <p:nvPr/>
        </p:nvSpPr>
        <p:spPr bwMode="auto">
          <a:xfrm>
            <a:off x="6516688" y="3810000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23" name="Line 135"/>
          <p:cNvSpPr>
            <a:spLocks noChangeShapeType="1"/>
          </p:cNvSpPr>
          <p:nvPr/>
        </p:nvSpPr>
        <p:spPr bwMode="auto">
          <a:xfrm>
            <a:off x="6488113" y="3622675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24" name="Line 136"/>
          <p:cNvSpPr>
            <a:spLocks noChangeShapeType="1"/>
          </p:cNvSpPr>
          <p:nvPr/>
        </p:nvSpPr>
        <p:spPr bwMode="auto">
          <a:xfrm>
            <a:off x="6761163" y="3622675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25" name="Line 137"/>
          <p:cNvSpPr>
            <a:spLocks noChangeShapeType="1"/>
          </p:cNvSpPr>
          <p:nvPr/>
        </p:nvSpPr>
        <p:spPr bwMode="auto">
          <a:xfrm>
            <a:off x="6516688" y="3954463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26" name="Line 138"/>
          <p:cNvSpPr>
            <a:spLocks noChangeShapeType="1"/>
          </p:cNvSpPr>
          <p:nvPr/>
        </p:nvSpPr>
        <p:spPr bwMode="auto">
          <a:xfrm>
            <a:off x="6488113" y="3983038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27" name="Line 139"/>
          <p:cNvSpPr>
            <a:spLocks noChangeShapeType="1"/>
          </p:cNvSpPr>
          <p:nvPr/>
        </p:nvSpPr>
        <p:spPr bwMode="auto">
          <a:xfrm>
            <a:off x="6516688" y="4386263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28" name="Line 140"/>
          <p:cNvSpPr>
            <a:spLocks noChangeShapeType="1"/>
          </p:cNvSpPr>
          <p:nvPr/>
        </p:nvSpPr>
        <p:spPr bwMode="auto">
          <a:xfrm>
            <a:off x="6488113" y="4198938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29" name="Line 141"/>
          <p:cNvSpPr>
            <a:spLocks noChangeShapeType="1"/>
          </p:cNvSpPr>
          <p:nvPr/>
        </p:nvSpPr>
        <p:spPr bwMode="auto">
          <a:xfrm>
            <a:off x="6761163" y="4602163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30" name="Line 142"/>
          <p:cNvSpPr>
            <a:spLocks noChangeShapeType="1"/>
          </p:cNvSpPr>
          <p:nvPr/>
        </p:nvSpPr>
        <p:spPr bwMode="auto">
          <a:xfrm>
            <a:off x="6516688" y="4789488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31" name="Line 143"/>
          <p:cNvSpPr>
            <a:spLocks noChangeShapeType="1"/>
          </p:cNvSpPr>
          <p:nvPr/>
        </p:nvSpPr>
        <p:spPr bwMode="auto">
          <a:xfrm>
            <a:off x="6516688" y="5005388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32" name="Line 144"/>
          <p:cNvSpPr>
            <a:spLocks noChangeShapeType="1"/>
          </p:cNvSpPr>
          <p:nvPr/>
        </p:nvSpPr>
        <p:spPr bwMode="auto">
          <a:xfrm>
            <a:off x="6488113" y="4818063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33" name="Line 145"/>
          <p:cNvSpPr>
            <a:spLocks noChangeShapeType="1"/>
          </p:cNvSpPr>
          <p:nvPr/>
        </p:nvSpPr>
        <p:spPr bwMode="auto">
          <a:xfrm>
            <a:off x="6761163" y="4818063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34" name="Line 146"/>
          <p:cNvSpPr>
            <a:spLocks noChangeShapeType="1"/>
          </p:cNvSpPr>
          <p:nvPr/>
        </p:nvSpPr>
        <p:spPr bwMode="auto">
          <a:xfrm>
            <a:off x="6516688" y="5178425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35" name="Line 147"/>
          <p:cNvSpPr>
            <a:spLocks noChangeShapeType="1"/>
          </p:cNvSpPr>
          <p:nvPr/>
        </p:nvSpPr>
        <p:spPr bwMode="auto">
          <a:xfrm>
            <a:off x="6488113" y="5207000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36" name="Line 148"/>
          <p:cNvSpPr>
            <a:spLocks noChangeShapeType="1"/>
          </p:cNvSpPr>
          <p:nvPr/>
        </p:nvSpPr>
        <p:spPr bwMode="auto">
          <a:xfrm>
            <a:off x="6516688" y="5394325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37" name="Line 149"/>
          <p:cNvSpPr>
            <a:spLocks noChangeShapeType="1"/>
          </p:cNvSpPr>
          <p:nvPr/>
        </p:nvSpPr>
        <p:spPr bwMode="auto">
          <a:xfrm>
            <a:off x="6516688" y="5610225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38" name="Line 150"/>
          <p:cNvSpPr>
            <a:spLocks noChangeShapeType="1"/>
          </p:cNvSpPr>
          <p:nvPr/>
        </p:nvSpPr>
        <p:spPr bwMode="auto">
          <a:xfrm>
            <a:off x="6488113" y="5422900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39" name="Line 151"/>
          <p:cNvSpPr>
            <a:spLocks noChangeShapeType="1"/>
          </p:cNvSpPr>
          <p:nvPr/>
        </p:nvSpPr>
        <p:spPr bwMode="auto">
          <a:xfrm>
            <a:off x="6516688" y="5754688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40" name="Line 152"/>
          <p:cNvSpPr>
            <a:spLocks noChangeShapeType="1"/>
          </p:cNvSpPr>
          <p:nvPr/>
        </p:nvSpPr>
        <p:spPr bwMode="auto">
          <a:xfrm>
            <a:off x="6488113" y="5783263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41" name="Line 153"/>
          <p:cNvSpPr>
            <a:spLocks noChangeShapeType="1"/>
          </p:cNvSpPr>
          <p:nvPr/>
        </p:nvSpPr>
        <p:spPr bwMode="auto">
          <a:xfrm>
            <a:off x="6516688" y="5970588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942" name="Line 154"/>
          <p:cNvSpPr>
            <a:spLocks noChangeShapeType="1"/>
          </p:cNvSpPr>
          <p:nvPr/>
        </p:nvSpPr>
        <p:spPr bwMode="auto">
          <a:xfrm>
            <a:off x="6488113" y="5999163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EE55FD0-A16A-41B3-A675-2F14F96C5F11}" type="slidenum">
              <a:rPr lang="zh-CN" altLang="en-US" smtClean="0"/>
              <a:t>32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272337" cy="792162"/>
          </a:xfrm>
        </p:spPr>
        <p:txBody>
          <a:bodyPr/>
          <a:lstStyle/>
          <a:p>
            <a:pPr eaLnBrk="1" hangingPunct="1"/>
            <a:r>
              <a:rPr lang="en-US" altLang="zh-CN" sz="3200"/>
              <a:t>I/O</a:t>
            </a:r>
            <a:r>
              <a:rPr lang="zh-CN" altLang="en-US" sz="3200"/>
              <a:t>简单接口应用举例 </a:t>
            </a:r>
            <a:r>
              <a:rPr lang="en-US" altLang="zh-CN" sz="3200">
                <a:solidFill>
                  <a:schemeClr val="tx1"/>
                </a:solidFill>
                <a:latin typeface="Arial" panose="020B0604020202020204" pitchFamily="34" charset="0"/>
              </a:rPr>
              <a:t>——</a:t>
            </a:r>
            <a:r>
              <a:rPr lang="en-US" altLang="zh-CN" sz="3200">
                <a:solidFill>
                  <a:schemeClr val="tx1"/>
                </a:solidFill>
              </a:rPr>
              <a:t> </a:t>
            </a:r>
            <a:r>
              <a:rPr lang="zh-CN" altLang="en-US" sz="3200">
                <a:solidFill>
                  <a:schemeClr val="tx1"/>
                </a:solidFill>
              </a:rPr>
              <a:t>程序段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196975"/>
            <a:ext cx="7345363" cy="53276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900" b="0">
                <a:latin typeface="Tahoma" panose="020B0604030504040204" pitchFamily="34" charset="0"/>
              </a:rPr>
              <a:t>	</a:t>
            </a:r>
            <a:r>
              <a:rPr lang="en-US" altLang="zh-CN" sz="1900">
                <a:latin typeface="Tahoma" panose="020B0604030504040204" pitchFamily="34" charset="0"/>
              </a:rPr>
              <a:t>	       ……</a:t>
            </a:r>
            <a:endParaRPr lang="zh-CN" altLang="en-US" sz="1900">
              <a:latin typeface="Tahoma" panose="020B0604030504040204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900">
                <a:solidFill>
                  <a:schemeClr val="tx1"/>
                </a:solidFill>
                <a:latin typeface="Tahoma" panose="020B0604030504040204" pitchFamily="34" charset="0"/>
              </a:rPr>
              <a:t>Seg7  DB</a:t>
            </a:r>
            <a:r>
              <a:rPr lang="en-US" altLang="zh-CN" sz="1900">
                <a:latin typeface="Tahoma" panose="020B0604030504040204" pitchFamily="34" charset="0"/>
              </a:rPr>
              <a:t> 3FH,06H,5BH,4FH,66H,6DH,7DH,07H,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900">
                <a:latin typeface="Tahoma" panose="020B0604030504040204" pitchFamily="34" charset="0"/>
              </a:rPr>
              <a:t>                7FH,67H,77H,7CH,39H,5EH,79H,71H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900">
                <a:latin typeface="Tahoma" panose="020B0604030504040204" pitchFamily="34" charset="0"/>
              </a:rPr>
              <a:t>                   ……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900">
              <a:latin typeface="Tahoma" panose="020B0604030504040204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900">
                <a:latin typeface="Tahoma" panose="020B0604030504040204" pitchFamily="34" charset="0"/>
              </a:rPr>
              <a:t>         LEA   BX, Seg7	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1900">
                <a:latin typeface="Tahoma" panose="020B0604030504040204" pitchFamily="34" charset="0"/>
              </a:rPr>
              <a:t>         MOV  AH, 0</a:t>
            </a:r>
          </a:p>
          <a:p>
            <a:pPr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900">
                <a:latin typeface="Tahoma" panose="020B0604030504040204" pitchFamily="34" charset="0"/>
              </a:rPr>
              <a:t>GO:  IN  AL, 0F1H		;</a:t>
            </a:r>
            <a:r>
              <a:rPr kumimoji="1" lang="zh-CN" altLang="en-US" sz="1900">
                <a:latin typeface="Tahoma" panose="020B0604030504040204" pitchFamily="34" charset="0"/>
              </a:rPr>
              <a:t>读按键</a:t>
            </a:r>
            <a:endParaRPr kumimoji="1" lang="en-US" altLang="zh-CN" sz="1900">
              <a:latin typeface="Tahoma" panose="020B0604030504040204" pitchFamily="34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900">
                <a:latin typeface="Tahoma" panose="020B0604030504040204" pitchFamily="34" charset="0"/>
              </a:rPr>
              <a:t>          AND    AL, 0FH     </a:t>
            </a:r>
            <a:endParaRPr kumimoji="1" lang="zh-CN" altLang="en-US" sz="1900">
              <a:latin typeface="Tahoma" panose="020B0604030504040204" pitchFamily="34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900">
                <a:latin typeface="Tahoma" panose="020B0604030504040204" pitchFamily="34" charset="0"/>
              </a:rPr>
              <a:t>          MOV    SI, AX     </a:t>
            </a:r>
          </a:p>
          <a:p>
            <a:pPr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900">
                <a:latin typeface="Tahoma" panose="020B0604030504040204" pitchFamily="34" charset="0"/>
              </a:rPr>
              <a:t>          MOV    AL, </a:t>
            </a:r>
            <a:r>
              <a:rPr kumimoji="1" lang="zh-CN" altLang="en-US" sz="1900">
                <a:latin typeface="Tahoma" panose="020B0604030504040204" pitchFamily="34" charset="0"/>
              </a:rPr>
              <a:t>［</a:t>
            </a:r>
            <a:r>
              <a:rPr kumimoji="1" lang="en-US" altLang="zh-CN" sz="1900">
                <a:latin typeface="Tahoma" panose="020B0604030504040204" pitchFamily="34" charset="0"/>
              </a:rPr>
              <a:t>BX+SI</a:t>
            </a:r>
            <a:r>
              <a:rPr kumimoji="1" lang="zh-CN" altLang="en-US" sz="1900">
                <a:latin typeface="Tahoma" panose="020B0604030504040204" pitchFamily="34" charset="0"/>
              </a:rPr>
              <a:t>］</a:t>
            </a:r>
          </a:p>
          <a:p>
            <a:pPr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900">
                <a:latin typeface="Tahoma" panose="020B0604030504040204" pitchFamily="34" charset="0"/>
              </a:rPr>
              <a:t>          OUT    0F0H, AL		;</a:t>
            </a:r>
            <a:r>
              <a:rPr kumimoji="1" lang="zh-CN" altLang="en-US" sz="1900">
                <a:latin typeface="Tahoma" panose="020B0604030504040204" pitchFamily="34" charset="0"/>
              </a:rPr>
              <a:t>把接收的按键值显示出来</a:t>
            </a:r>
            <a:endParaRPr kumimoji="1" lang="en-US" altLang="zh-CN" sz="1900">
              <a:latin typeface="Tahoma" panose="020B0604030504040204" pitchFamily="34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1900">
                <a:latin typeface="Tahoma" panose="020B0604030504040204" pitchFamily="34" charset="0"/>
              </a:rPr>
              <a:t>          JMP    GO</a:t>
            </a:r>
            <a:endParaRPr kumimoji="1" lang="zh-CN" altLang="en-US" sz="1900">
              <a:latin typeface="Tahoma" panose="020B0604030504040204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19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9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9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9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9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AA9027-F65D-47A3-99CA-21463D876767}" type="slidenum">
              <a:rPr lang="zh-CN" altLang="en-US" smtClean="0">
                <a:solidFill>
                  <a:schemeClr val="bg2"/>
                </a:solidFill>
              </a:rPr>
              <a:t>33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5650" y="1676400"/>
            <a:ext cx="7829550" cy="1462088"/>
          </a:xfrm>
        </p:spPr>
        <p:txBody>
          <a:bodyPr/>
          <a:lstStyle/>
          <a:p>
            <a:pPr algn="ctr" eaLnBrk="1" hangingPunct="1"/>
            <a:r>
              <a:rPr lang="zh-CN" altLang="en-US" sz="5400">
                <a:latin typeface="华文行楷" pitchFamily="2" charset="-122"/>
                <a:ea typeface="华文行楷" pitchFamily="2" charset="-122"/>
              </a:rPr>
              <a:t>三、基本输入/输出方式</a:t>
            </a:r>
          </a:p>
        </p:txBody>
      </p:sp>
    </p:spTree>
  </p:cSld>
  <p:clrMapOvr>
    <a:masterClrMapping/>
  </p:clrMapOvr>
  <p:transition spd="med">
    <p:blinds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9AFF0B-7F5C-4DD1-A28E-5EEB29F56404}" type="slidenum">
              <a:rPr lang="zh-CN" altLang="en-US" smtClean="0"/>
              <a:t>34</a:t>
            </a:fld>
            <a:endParaRPr lang="en-US" altLang="zh-CN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8388" y="549275"/>
            <a:ext cx="7391400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隶书" pitchFamily="49" charset="-122"/>
              </a:rPr>
              <a:t>基本输入/输出方法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0" y="2352675"/>
            <a:ext cx="5943600" cy="3524250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zh-CN" altLang="en-US" sz="2800"/>
              <a:t>无条件传送</a:t>
            </a:r>
          </a:p>
          <a:p>
            <a:pPr lvl="1" eaLnBrk="1" hangingPunct="1">
              <a:lnSpc>
                <a:spcPct val="120000"/>
              </a:lnSpc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zh-CN" altLang="en-US" sz="2800"/>
              <a:t>查询式传送</a:t>
            </a:r>
          </a:p>
          <a:p>
            <a:pPr lvl="1" eaLnBrk="1" hangingPunct="1">
              <a:lnSpc>
                <a:spcPct val="120000"/>
              </a:lnSpc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zh-CN" altLang="en-US" sz="2800"/>
              <a:t>中断方式传送</a:t>
            </a:r>
          </a:p>
          <a:p>
            <a:pPr lvl="1" eaLnBrk="1" hangingPunct="1">
              <a:lnSpc>
                <a:spcPct val="120000"/>
              </a:lnSpc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zh-CN" altLang="en-US" sz="2800"/>
              <a:t>直接存储器存取</a:t>
            </a:r>
            <a:r>
              <a:rPr lang="en-US" altLang="zh-CN" sz="2800"/>
              <a:t>(DMA)</a:t>
            </a:r>
            <a:endParaRPr lang="zh-CN" altLang="en-US" sz="2800"/>
          </a:p>
        </p:txBody>
      </p:sp>
      <p:sp>
        <p:nvSpPr>
          <p:cNvPr id="36869" name="AutoShape 4"/>
          <p:cNvSpPr/>
          <p:nvPr/>
        </p:nvSpPr>
        <p:spPr bwMode="auto">
          <a:xfrm>
            <a:off x="1763713" y="2590800"/>
            <a:ext cx="250825" cy="2278063"/>
          </a:xfrm>
          <a:prstGeom prst="leftBrace">
            <a:avLst>
              <a:gd name="adj1" fmla="val 7568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4529138" y="2708275"/>
            <a:ext cx="2663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华文中宋" pitchFamily="2" charset="-122"/>
                <a:ea typeface="华文中宋" pitchFamily="2" charset="-122"/>
              </a:rPr>
              <a:t>程序控制方式</a:t>
            </a:r>
          </a:p>
        </p:txBody>
      </p:sp>
      <p:sp>
        <p:nvSpPr>
          <p:cNvPr id="99334" name="AutoShape 6"/>
          <p:cNvSpPr/>
          <p:nvPr/>
        </p:nvSpPr>
        <p:spPr bwMode="auto">
          <a:xfrm flipH="1">
            <a:off x="4284663" y="2565400"/>
            <a:ext cx="215900" cy="836613"/>
          </a:xfrm>
          <a:prstGeom prst="leftBrace">
            <a:avLst>
              <a:gd name="adj1" fmla="val 32292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3" grpId="0"/>
      <p:bldP spid="993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22AE687-B681-4537-8C81-809413E65194}" type="slidenum">
              <a:rPr lang="zh-CN" altLang="en-US" smtClean="0"/>
              <a:t>35</a:t>
            </a:fld>
            <a:endParaRPr lang="en-US" altLang="zh-CN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ahoma" panose="020B0604030504040204" pitchFamily="34" charset="0"/>
              </a:rPr>
              <a:t>1. </a:t>
            </a:r>
            <a:r>
              <a:rPr lang="zh-CN" altLang="en-US"/>
              <a:t>无条件传送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060575"/>
            <a:ext cx="7993063" cy="38893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5000"/>
              </a:spcBef>
            </a:pPr>
            <a:r>
              <a:rPr lang="zh-CN" altLang="en-US"/>
              <a:t>要求外设总是处于准备好状态</a:t>
            </a:r>
          </a:p>
          <a:p>
            <a:pPr eaLnBrk="1" hangingPunct="1">
              <a:lnSpc>
                <a:spcPct val="120000"/>
              </a:lnSpc>
              <a:spcBef>
                <a:spcPct val="15000"/>
              </a:spcBef>
            </a:pPr>
            <a:r>
              <a:rPr lang="zh-CN" altLang="en-US"/>
              <a:t>优点：</a:t>
            </a:r>
          </a:p>
          <a:p>
            <a:pPr lvl="1" eaLnBrk="1" hangingPunct="1">
              <a:lnSpc>
                <a:spcPct val="120000"/>
              </a:lnSpc>
              <a:spcBef>
                <a:spcPct val="5000"/>
              </a:spcBef>
            </a:pPr>
            <a:r>
              <a:rPr lang="zh-CN" altLang="en-US"/>
              <a:t>软件及接口硬件简单</a:t>
            </a:r>
          </a:p>
          <a:p>
            <a:pPr eaLnBrk="1" hangingPunct="1">
              <a:lnSpc>
                <a:spcPct val="120000"/>
              </a:lnSpc>
              <a:spcBef>
                <a:spcPct val="15000"/>
              </a:spcBef>
            </a:pPr>
            <a:r>
              <a:rPr lang="zh-CN" altLang="en-US"/>
              <a:t>缺点：</a:t>
            </a:r>
          </a:p>
          <a:p>
            <a:pPr lvl="1" eaLnBrk="1" hangingPunct="1">
              <a:lnSpc>
                <a:spcPct val="120000"/>
              </a:lnSpc>
              <a:spcBef>
                <a:spcPct val="5000"/>
              </a:spcBef>
            </a:pPr>
            <a:r>
              <a:rPr lang="zh-CN" altLang="en-US"/>
              <a:t>只适用于简单外设，适应范围较窄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4"/>
          <p:cNvSpPr>
            <a:spLocks noChangeArrowheads="1"/>
          </p:cNvSpPr>
          <p:nvPr/>
        </p:nvSpPr>
        <p:spPr bwMode="auto">
          <a:xfrm rot="-5386489">
            <a:off x="4984750" y="4949825"/>
            <a:ext cx="533400" cy="60960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15" name="Line 5"/>
          <p:cNvSpPr>
            <a:spLocks noChangeShapeType="1"/>
          </p:cNvSpPr>
          <p:nvPr/>
        </p:nvSpPr>
        <p:spPr bwMode="auto">
          <a:xfrm>
            <a:off x="5280025" y="5508625"/>
            <a:ext cx="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6" name="Oval 6"/>
          <p:cNvSpPr>
            <a:spLocks noChangeArrowheads="1"/>
          </p:cNvSpPr>
          <p:nvPr/>
        </p:nvSpPr>
        <p:spPr bwMode="auto">
          <a:xfrm>
            <a:off x="5202238" y="5391150"/>
            <a:ext cx="144462" cy="142875"/>
          </a:xfrm>
          <a:prstGeom prst="ellipse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 flipH="1">
            <a:off x="4098925" y="5265738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 flipH="1">
            <a:off x="5556250" y="5218113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9" name="Rectangle 9"/>
          <p:cNvSpPr>
            <a:spLocks noChangeArrowheads="1"/>
          </p:cNvSpPr>
          <p:nvPr/>
        </p:nvSpPr>
        <p:spPr bwMode="auto">
          <a:xfrm>
            <a:off x="4156075" y="3570288"/>
            <a:ext cx="990600" cy="11430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0" name="Line 10"/>
          <p:cNvSpPr>
            <a:spLocks noChangeShapeType="1"/>
          </p:cNvSpPr>
          <p:nvPr/>
        </p:nvSpPr>
        <p:spPr bwMode="auto">
          <a:xfrm flipH="1">
            <a:off x="3317875" y="3875088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triangle" w="lg" len="lg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1" name="Line 11"/>
          <p:cNvSpPr>
            <a:spLocks noChangeShapeType="1"/>
          </p:cNvSpPr>
          <p:nvPr/>
        </p:nvSpPr>
        <p:spPr bwMode="auto">
          <a:xfrm flipH="1">
            <a:off x="5146675" y="3875088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2" name="Rectangle 12"/>
          <p:cNvSpPr>
            <a:spLocks noChangeArrowheads="1"/>
          </p:cNvSpPr>
          <p:nvPr/>
        </p:nvSpPr>
        <p:spPr bwMode="auto">
          <a:xfrm>
            <a:off x="5984875" y="3570288"/>
            <a:ext cx="4572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3" name="Oval 13"/>
          <p:cNvSpPr>
            <a:spLocks noChangeArrowheads="1"/>
          </p:cNvSpPr>
          <p:nvPr/>
        </p:nvSpPr>
        <p:spPr bwMode="auto">
          <a:xfrm>
            <a:off x="6442075" y="3798888"/>
            <a:ext cx="152400" cy="152400"/>
          </a:xfrm>
          <a:prstGeom prst="ellipse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4" name="Line 14"/>
          <p:cNvSpPr>
            <a:spLocks noChangeShapeType="1"/>
          </p:cNvSpPr>
          <p:nvPr/>
        </p:nvSpPr>
        <p:spPr bwMode="auto">
          <a:xfrm flipH="1">
            <a:off x="6594475" y="3875088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5" name="Rectangle 15"/>
          <p:cNvSpPr>
            <a:spLocks noChangeArrowheads="1"/>
          </p:cNvSpPr>
          <p:nvPr/>
        </p:nvSpPr>
        <p:spPr bwMode="auto">
          <a:xfrm>
            <a:off x="7356475" y="2046288"/>
            <a:ext cx="152400" cy="6858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6" name="AutoShape 16"/>
          <p:cNvSpPr>
            <a:spLocks noChangeArrowheads="1"/>
          </p:cNvSpPr>
          <p:nvPr/>
        </p:nvSpPr>
        <p:spPr bwMode="auto">
          <a:xfrm rot="-10708236">
            <a:off x="7156450" y="3141663"/>
            <a:ext cx="533400" cy="381000"/>
          </a:xfrm>
          <a:prstGeom prst="triangle">
            <a:avLst>
              <a:gd name="adj" fmla="val 50000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7" name="Line 17"/>
          <p:cNvSpPr>
            <a:spLocks noChangeShapeType="1"/>
          </p:cNvSpPr>
          <p:nvPr/>
        </p:nvSpPr>
        <p:spPr bwMode="auto">
          <a:xfrm>
            <a:off x="7432675" y="3417888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8" name="Line 18"/>
          <p:cNvSpPr>
            <a:spLocks noChangeShapeType="1"/>
          </p:cNvSpPr>
          <p:nvPr/>
        </p:nvSpPr>
        <p:spPr bwMode="auto">
          <a:xfrm>
            <a:off x="7432675" y="2760663"/>
            <a:ext cx="0" cy="381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9" name="Line 19"/>
          <p:cNvSpPr>
            <a:spLocks noChangeShapeType="1"/>
          </p:cNvSpPr>
          <p:nvPr/>
        </p:nvSpPr>
        <p:spPr bwMode="auto">
          <a:xfrm>
            <a:off x="7432675" y="1636713"/>
            <a:ext cx="0" cy="381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0" name="Line 20"/>
          <p:cNvSpPr>
            <a:spLocks noChangeShapeType="1"/>
          </p:cNvSpPr>
          <p:nvPr/>
        </p:nvSpPr>
        <p:spPr bwMode="auto">
          <a:xfrm>
            <a:off x="6423025" y="5265738"/>
            <a:ext cx="0" cy="304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1" name="Line 21"/>
          <p:cNvSpPr>
            <a:spLocks noChangeShapeType="1"/>
          </p:cNvSpPr>
          <p:nvPr/>
        </p:nvSpPr>
        <p:spPr bwMode="auto">
          <a:xfrm>
            <a:off x="6223000" y="5570538"/>
            <a:ext cx="381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2" name="Line 22"/>
          <p:cNvSpPr>
            <a:spLocks noChangeShapeType="1"/>
          </p:cNvSpPr>
          <p:nvPr/>
        </p:nvSpPr>
        <p:spPr bwMode="auto">
          <a:xfrm>
            <a:off x="6223000" y="5722938"/>
            <a:ext cx="381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3" name="Line 23"/>
          <p:cNvSpPr>
            <a:spLocks noChangeShapeType="1"/>
          </p:cNvSpPr>
          <p:nvPr/>
        </p:nvSpPr>
        <p:spPr bwMode="auto">
          <a:xfrm>
            <a:off x="6423025" y="5722938"/>
            <a:ext cx="0" cy="8810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4" name="Line 24"/>
          <p:cNvSpPr>
            <a:spLocks noChangeShapeType="1"/>
          </p:cNvSpPr>
          <p:nvPr/>
        </p:nvSpPr>
        <p:spPr bwMode="auto">
          <a:xfrm>
            <a:off x="6470650" y="6208713"/>
            <a:ext cx="304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5" name="Line 25"/>
          <p:cNvSpPr>
            <a:spLocks noChangeShapeType="1"/>
          </p:cNvSpPr>
          <p:nvPr/>
        </p:nvSpPr>
        <p:spPr bwMode="auto">
          <a:xfrm>
            <a:off x="6423025" y="5218113"/>
            <a:ext cx="21812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6" name="Line 26"/>
          <p:cNvSpPr>
            <a:spLocks noChangeShapeType="1"/>
          </p:cNvSpPr>
          <p:nvPr/>
        </p:nvSpPr>
        <p:spPr bwMode="auto">
          <a:xfrm>
            <a:off x="6818313" y="5246688"/>
            <a:ext cx="0" cy="304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7" name="Line 27"/>
          <p:cNvSpPr>
            <a:spLocks noChangeShapeType="1"/>
          </p:cNvSpPr>
          <p:nvPr/>
        </p:nvSpPr>
        <p:spPr bwMode="auto">
          <a:xfrm>
            <a:off x="6804025" y="5903913"/>
            <a:ext cx="0" cy="304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8" name="Line 28"/>
          <p:cNvSpPr>
            <a:spLocks noChangeShapeType="1"/>
          </p:cNvSpPr>
          <p:nvPr/>
        </p:nvSpPr>
        <p:spPr bwMode="auto">
          <a:xfrm flipH="1">
            <a:off x="6804025" y="5522913"/>
            <a:ext cx="228600" cy="304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9" name="Line 29"/>
          <p:cNvSpPr>
            <a:spLocks noChangeShapeType="1"/>
          </p:cNvSpPr>
          <p:nvPr/>
        </p:nvSpPr>
        <p:spPr bwMode="auto">
          <a:xfrm>
            <a:off x="7461250" y="1865313"/>
            <a:ext cx="1143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0" name="Line 30"/>
          <p:cNvSpPr>
            <a:spLocks noChangeShapeType="1"/>
          </p:cNvSpPr>
          <p:nvPr/>
        </p:nvSpPr>
        <p:spPr bwMode="auto">
          <a:xfrm>
            <a:off x="8604250" y="1865313"/>
            <a:ext cx="0" cy="3352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1" name="Rectangle 31"/>
          <p:cNvSpPr>
            <a:spLocks noChangeArrowheads="1"/>
          </p:cNvSpPr>
          <p:nvPr/>
        </p:nvSpPr>
        <p:spPr bwMode="auto">
          <a:xfrm rot="5400000">
            <a:off x="7804150" y="4875213"/>
            <a:ext cx="152400" cy="6858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42" name="Line 32"/>
          <p:cNvSpPr>
            <a:spLocks noChangeShapeType="1"/>
          </p:cNvSpPr>
          <p:nvPr/>
        </p:nvSpPr>
        <p:spPr bwMode="auto">
          <a:xfrm>
            <a:off x="6289675" y="6604000"/>
            <a:ext cx="304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3" name="Oval 33"/>
          <p:cNvSpPr>
            <a:spLocks noChangeArrowheads="1"/>
          </p:cNvSpPr>
          <p:nvPr/>
        </p:nvSpPr>
        <p:spPr bwMode="auto">
          <a:xfrm>
            <a:off x="6351588" y="6127750"/>
            <a:ext cx="130175" cy="130175"/>
          </a:xfrm>
          <a:prstGeom prst="ellipse">
            <a:avLst/>
          </a:prstGeom>
          <a:solidFill>
            <a:srgbClr val="FF6600"/>
          </a:solidFill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44" name="Oval 34"/>
          <p:cNvSpPr>
            <a:spLocks noChangeArrowheads="1"/>
          </p:cNvSpPr>
          <p:nvPr/>
        </p:nvSpPr>
        <p:spPr bwMode="auto">
          <a:xfrm>
            <a:off x="6353175" y="5156200"/>
            <a:ext cx="130175" cy="130175"/>
          </a:xfrm>
          <a:prstGeom prst="ellipse">
            <a:avLst/>
          </a:prstGeom>
          <a:solidFill>
            <a:srgbClr val="FF6600"/>
          </a:solidFill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45" name="Oval 35"/>
          <p:cNvSpPr>
            <a:spLocks noChangeArrowheads="1"/>
          </p:cNvSpPr>
          <p:nvPr/>
        </p:nvSpPr>
        <p:spPr bwMode="auto">
          <a:xfrm>
            <a:off x="6738938" y="5156200"/>
            <a:ext cx="130175" cy="130175"/>
          </a:xfrm>
          <a:prstGeom prst="ellipse">
            <a:avLst/>
          </a:prstGeom>
          <a:solidFill>
            <a:srgbClr val="FF6600"/>
          </a:solidFill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46" name="Oval 36"/>
          <p:cNvSpPr>
            <a:spLocks noChangeArrowheads="1"/>
          </p:cNvSpPr>
          <p:nvPr/>
        </p:nvSpPr>
        <p:spPr bwMode="auto">
          <a:xfrm>
            <a:off x="7361238" y="1789113"/>
            <a:ext cx="130175" cy="130175"/>
          </a:xfrm>
          <a:prstGeom prst="ellipse">
            <a:avLst/>
          </a:prstGeom>
          <a:solidFill>
            <a:srgbClr val="FF6600"/>
          </a:solidFill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47" name="Line 37"/>
          <p:cNvSpPr>
            <a:spLocks noChangeShapeType="1"/>
          </p:cNvSpPr>
          <p:nvPr/>
        </p:nvSpPr>
        <p:spPr bwMode="auto">
          <a:xfrm>
            <a:off x="7232650" y="3527425"/>
            <a:ext cx="381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8" name="Line 38"/>
          <p:cNvSpPr>
            <a:spLocks noChangeShapeType="1"/>
          </p:cNvSpPr>
          <p:nvPr/>
        </p:nvSpPr>
        <p:spPr bwMode="auto">
          <a:xfrm flipH="1">
            <a:off x="3346450" y="4456113"/>
            <a:ext cx="77628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triangle" w="lg" len="lg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9" name="Text Box 39"/>
          <p:cNvSpPr txBox="1">
            <a:spLocks noChangeArrowheads="1"/>
          </p:cNvSpPr>
          <p:nvPr/>
        </p:nvSpPr>
        <p:spPr bwMode="auto">
          <a:xfrm>
            <a:off x="4184650" y="362267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8950" name="Text Box 40"/>
          <p:cNvSpPr txBox="1">
            <a:spLocks noChangeArrowheads="1"/>
          </p:cNvSpPr>
          <p:nvPr/>
        </p:nvSpPr>
        <p:spPr bwMode="auto">
          <a:xfrm>
            <a:off x="4184650" y="422751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CP</a:t>
            </a:r>
          </a:p>
        </p:txBody>
      </p:sp>
      <p:sp>
        <p:nvSpPr>
          <p:cNvPr id="38951" name="Text Box 41"/>
          <p:cNvSpPr txBox="1">
            <a:spLocks noChangeArrowheads="1"/>
          </p:cNvSpPr>
          <p:nvPr/>
        </p:nvSpPr>
        <p:spPr bwMode="auto">
          <a:xfrm>
            <a:off x="4794250" y="361791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Q</a:t>
            </a:r>
          </a:p>
        </p:txBody>
      </p:sp>
      <p:sp>
        <p:nvSpPr>
          <p:cNvPr id="38952" name="Text Box 42"/>
          <p:cNvSpPr txBox="1">
            <a:spLocks noChangeArrowheads="1"/>
          </p:cNvSpPr>
          <p:nvPr/>
        </p:nvSpPr>
        <p:spPr bwMode="auto">
          <a:xfrm>
            <a:off x="3498850" y="50657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D0</a:t>
            </a:r>
          </a:p>
        </p:txBody>
      </p:sp>
      <p:sp>
        <p:nvSpPr>
          <p:cNvPr id="38953" name="Text Box 43"/>
          <p:cNvSpPr txBox="1">
            <a:spLocks noChangeArrowheads="1"/>
          </p:cNvSpPr>
          <p:nvPr/>
        </p:nvSpPr>
        <p:spPr bwMode="auto">
          <a:xfrm>
            <a:off x="2736850" y="36179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D1</a:t>
            </a:r>
          </a:p>
        </p:txBody>
      </p:sp>
      <p:sp>
        <p:nvSpPr>
          <p:cNvPr id="38954" name="Text Box 44"/>
          <p:cNvSpPr txBox="1">
            <a:spLocks noChangeArrowheads="1"/>
          </p:cNvSpPr>
          <p:nvPr/>
        </p:nvSpPr>
        <p:spPr bwMode="auto">
          <a:xfrm>
            <a:off x="1822450" y="4149725"/>
            <a:ext cx="152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华文中宋" pitchFamily="2" charset="-122"/>
                <a:ea typeface="华文中宋" pitchFamily="2" charset="-122"/>
              </a:rPr>
              <a:t>输出口地址38</a:t>
            </a:r>
            <a:r>
              <a:rPr kumimoji="1" lang="en-US" altLang="zh-CN" sz="2000" b="1">
                <a:latin typeface="华文中宋" pitchFamily="2" charset="-122"/>
                <a:ea typeface="华文中宋" pitchFamily="2" charset="-122"/>
              </a:rPr>
              <a:t>F3H</a:t>
            </a:r>
          </a:p>
        </p:txBody>
      </p:sp>
      <p:sp>
        <p:nvSpPr>
          <p:cNvPr id="38955" name="Text Box 45"/>
          <p:cNvSpPr txBox="1">
            <a:spLocks noChangeArrowheads="1"/>
          </p:cNvSpPr>
          <p:nvPr/>
        </p:nvSpPr>
        <p:spPr bwMode="auto">
          <a:xfrm>
            <a:off x="1974850" y="5745163"/>
            <a:ext cx="152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华文中宋" pitchFamily="2" charset="-122"/>
                <a:ea typeface="华文中宋" pitchFamily="2" charset="-122"/>
              </a:rPr>
              <a:t>输入口地址38</a:t>
            </a:r>
            <a:r>
              <a:rPr kumimoji="1" lang="en-US" altLang="zh-CN" sz="2000" b="1">
                <a:latin typeface="华文中宋" pitchFamily="2" charset="-122"/>
                <a:ea typeface="华文中宋" pitchFamily="2" charset="-122"/>
              </a:rPr>
              <a:t>F0H</a:t>
            </a:r>
          </a:p>
        </p:txBody>
      </p:sp>
      <p:sp>
        <p:nvSpPr>
          <p:cNvPr id="38956" name="Line 46"/>
          <p:cNvSpPr>
            <a:spLocks noChangeShapeType="1"/>
          </p:cNvSpPr>
          <p:nvPr/>
        </p:nvSpPr>
        <p:spPr bwMode="auto">
          <a:xfrm>
            <a:off x="3451225" y="6111875"/>
            <a:ext cx="1828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7" name="Text Box 47"/>
          <p:cNvSpPr txBox="1">
            <a:spLocks noChangeArrowheads="1"/>
          </p:cNvSpPr>
          <p:nvPr/>
        </p:nvSpPr>
        <p:spPr bwMode="auto">
          <a:xfrm>
            <a:off x="7156450" y="1171575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+5V</a:t>
            </a:r>
          </a:p>
        </p:txBody>
      </p:sp>
      <p:sp>
        <p:nvSpPr>
          <p:cNvPr id="38958" name="Text Box 48"/>
          <p:cNvSpPr txBox="1">
            <a:spLocks noChangeArrowheads="1"/>
          </p:cNvSpPr>
          <p:nvPr/>
        </p:nvSpPr>
        <p:spPr bwMode="auto">
          <a:xfrm>
            <a:off x="6013450" y="361791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8959" name="Line 49"/>
          <p:cNvSpPr>
            <a:spLocks noChangeShapeType="1"/>
          </p:cNvSpPr>
          <p:nvPr/>
        </p:nvSpPr>
        <p:spPr bwMode="auto">
          <a:xfrm flipH="1">
            <a:off x="7918450" y="3008313"/>
            <a:ext cx="152400" cy="304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0" name="Line 50"/>
          <p:cNvSpPr>
            <a:spLocks noChangeShapeType="1"/>
          </p:cNvSpPr>
          <p:nvPr/>
        </p:nvSpPr>
        <p:spPr bwMode="auto">
          <a:xfrm>
            <a:off x="7918450" y="3313113"/>
            <a:ext cx="152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1" name="Line 51"/>
          <p:cNvSpPr>
            <a:spLocks noChangeShapeType="1"/>
          </p:cNvSpPr>
          <p:nvPr/>
        </p:nvSpPr>
        <p:spPr bwMode="auto">
          <a:xfrm flipH="1">
            <a:off x="7842250" y="3313113"/>
            <a:ext cx="228600" cy="381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574675" y="1165225"/>
            <a:ext cx="6438900" cy="1095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defRPr/>
            </a:pPr>
            <a:r>
              <a:rPr lang="zh-CN" altLang="en-US" sz="2400" kern="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读取开关的状态；</a:t>
            </a:r>
          </a:p>
          <a:p>
            <a:pPr algn="l" eaLnBrk="1" hangingPunct="1">
              <a:lnSpc>
                <a:spcPct val="125000"/>
              </a:lnSpc>
              <a:defRPr/>
            </a:pPr>
            <a:r>
              <a:rPr lang="zh-CN" altLang="en-US" sz="2400" kern="0" dirty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当开关闭合时，输出编码使发光二极管亮。</a:t>
            </a:r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379413" y="115888"/>
            <a:ext cx="4697412" cy="776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9900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无条件传送例</a:t>
            </a:r>
          </a:p>
        </p:txBody>
      </p:sp>
    </p:spTree>
  </p:cSld>
  <p:clrMapOvr>
    <a:masterClrMapping/>
  </p:clrMapOvr>
  <p:transition spd="med">
    <p:blinds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11E6DAC-137F-4B60-AA3F-501FA9BF5BE5}" type="slidenum">
              <a:rPr lang="zh-CN" altLang="en-US" smtClean="0"/>
              <a:t>37</a:t>
            </a:fld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ahoma" panose="020B0604030504040204" pitchFamily="34" charset="0"/>
              </a:rPr>
              <a:t>2. </a:t>
            </a:r>
            <a:r>
              <a:rPr lang="zh-CN" altLang="en-US"/>
              <a:t>查询工作方式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017713"/>
            <a:ext cx="7772400" cy="443547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Aft>
                <a:spcPct val="5000"/>
              </a:spcAft>
            </a:pPr>
            <a:r>
              <a:rPr lang="zh-CN" altLang="en-US"/>
              <a:t>仅当条件满足时才能进行数据传送；</a:t>
            </a:r>
          </a:p>
          <a:p>
            <a:pPr eaLnBrk="1" hangingPunct="1">
              <a:lnSpc>
                <a:spcPct val="105000"/>
              </a:lnSpc>
              <a:spcAft>
                <a:spcPct val="5000"/>
              </a:spcAft>
            </a:pPr>
            <a:r>
              <a:rPr lang="zh-CN" altLang="en-US">
                <a:solidFill>
                  <a:schemeClr val="hlink"/>
                </a:solidFill>
              </a:rPr>
              <a:t>每满足一次条件只能进行一次数据传送。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spcAft>
                <a:spcPct val="15000"/>
              </a:spcAft>
            </a:pPr>
            <a:r>
              <a:rPr lang="zh-CN" altLang="en-US"/>
              <a:t>适用场合：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/>
              <a:t>外设并不总是准备好</a:t>
            </a:r>
          </a:p>
          <a:p>
            <a:pPr lvl="1" eaLnBrk="1" hangingPunct="1"/>
            <a:r>
              <a:rPr lang="zh-CN" altLang="en-US"/>
              <a:t>对传送速率和效率要求不高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spcAft>
                <a:spcPct val="15000"/>
              </a:spcAft>
            </a:pPr>
            <a:r>
              <a:rPr lang="zh-CN" altLang="en-US"/>
              <a:t>工作条件：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/>
              <a:t>外设应提供设备状态信息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/>
              <a:t>接口应具备状态端口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49" name="Line 37"/>
          <p:cNvSpPr>
            <a:spLocks noChangeShapeType="1"/>
          </p:cNvSpPr>
          <p:nvPr/>
        </p:nvSpPr>
        <p:spPr bwMode="auto">
          <a:xfrm>
            <a:off x="4830763" y="1560513"/>
            <a:ext cx="0" cy="792162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18" name="AutoShape 6"/>
          <p:cNvSpPr>
            <a:spLocks noChangeArrowheads="1"/>
          </p:cNvSpPr>
          <p:nvPr/>
        </p:nvSpPr>
        <p:spPr bwMode="auto">
          <a:xfrm>
            <a:off x="3592513" y="3157538"/>
            <a:ext cx="2492375" cy="628650"/>
          </a:xfrm>
          <a:prstGeom prst="flowChartDecision">
            <a:avLst/>
          </a:prstGeom>
          <a:solidFill>
            <a:schemeClr val="bg2">
              <a:lumMod val="10000"/>
              <a:lumOff val="90000"/>
            </a:schemeClr>
          </a:solidFill>
          <a:ln w="9525">
            <a:solidFill>
              <a:srgbClr val="339966"/>
            </a:solidFill>
            <a:miter lim="800000"/>
          </a:ln>
        </p:spPr>
        <p:txBody>
          <a:bodyPr tIns="10800"/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</a:rPr>
              <a:t>READY?</a:t>
            </a:r>
          </a:p>
        </p:txBody>
      </p:sp>
      <p:sp>
        <p:nvSpPr>
          <p:cNvPr id="115719" name="AutoShape 7"/>
          <p:cNvSpPr>
            <a:spLocks noChangeArrowheads="1"/>
          </p:cNvSpPr>
          <p:nvPr/>
        </p:nvSpPr>
        <p:spPr bwMode="auto">
          <a:xfrm>
            <a:off x="3756025" y="4098925"/>
            <a:ext cx="2151063" cy="628650"/>
          </a:xfrm>
          <a:prstGeom prst="flowChartPredefinedProcess">
            <a:avLst/>
          </a:prstGeom>
          <a:solidFill>
            <a:schemeClr val="bg2">
              <a:lumMod val="10000"/>
              <a:lumOff val="90000"/>
            </a:schemeClr>
          </a:solidFill>
          <a:ln w="9525">
            <a:solidFill>
              <a:srgbClr val="339966"/>
            </a:solidFill>
            <a:miter lim="800000"/>
          </a:ln>
        </p:spPr>
        <p:txBody>
          <a:bodyPr tIns="10800"/>
          <a:lstStyle/>
          <a:p>
            <a:pPr algn="ctr">
              <a:defRPr/>
            </a:pPr>
            <a:r>
              <a: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</a:rPr>
              <a:t>进行一次</a:t>
            </a:r>
          </a:p>
          <a:p>
            <a:pPr algn="ctr">
              <a:defRPr/>
            </a:pPr>
            <a:r>
              <a: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</a:rPr>
              <a:t>数据交换</a:t>
            </a:r>
          </a:p>
        </p:txBody>
      </p:sp>
      <p:sp>
        <p:nvSpPr>
          <p:cNvPr id="115720" name="Line 8"/>
          <p:cNvSpPr>
            <a:spLocks noChangeShapeType="1"/>
          </p:cNvSpPr>
          <p:nvPr/>
        </p:nvSpPr>
        <p:spPr bwMode="auto">
          <a:xfrm>
            <a:off x="4830763" y="1949450"/>
            <a:ext cx="0" cy="409575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1" name="Line 9"/>
          <p:cNvSpPr>
            <a:spLocks noChangeShapeType="1"/>
          </p:cNvSpPr>
          <p:nvPr/>
        </p:nvSpPr>
        <p:spPr bwMode="auto">
          <a:xfrm>
            <a:off x="4830763" y="3786188"/>
            <a:ext cx="0" cy="312737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2" name="Line 10"/>
          <p:cNvSpPr>
            <a:spLocks noChangeShapeType="1"/>
          </p:cNvSpPr>
          <p:nvPr/>
        </p:nvSpPr>
        <p:spPr bwMode="auto">
          <a:xfrm flipH="1">
            <a:off x="2681288" y="3471863"/>
            <a:ext cx="1039812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3" name="Line 11"/>
          <p:cNvSpPr>
            <a:spLocks noChangeShapeType="1"/>
          </p:cNvSpPr>
          <p:nvPr/>
        </p:nvSpPr>
        <p:spPr bwMode="auto">
          <a:xfrm flipV="1">
            <a:off x="2684463" y="1949450"/>
            <a:ext cx="0" cy="151130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4" name="Line 12"/>
          <p:cNvSpPr>
            <a:spLocks noChangeShapeType="1"/>
          </p:cNvSpPr>
          <p:nvPr/>
        </p:nvSpPr>
        <p:spPr bwMode="auto">
          <a:xfrm>
            <a:off x="2670175" y="1949450"/>
            <a:ext cx="2149475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5" name="Line 13"/>
          <p:cNvSpPr>
            <a:spLocks noChangeShapeType="1"/>
          </p:cNvSpPr>
          <p:nvPr/>
        </p:nvSpPr>
        <p:spPr bwMode="auto">
          <a:xfrm>
            <a:off x="4830763" y="4727575"/>
            <a:ext cx="0" cy="312738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9" name="AutoShape 17"/>
          <p:cNvSpPr>
            <a:spLocks noChangeArrowheads="1"/>
          </p:cNvSpPr>
          <p:nvPr/>
        </p:nvSpPr>
        <p:spPr bwMode="auto">
          <a:xfrm>
            <a:off x="3338513" y="2373313"/>
            <a:ext cx="2954337" cy="471487"/>
          </a:xfrm>
          <a:prstGeom prst="flowChartProcess">
            <a:avLst/>
          </a:prstGeom>
          <a:solidFill>
            <a:schemeClr val="bg2">
              <a:lumMod val="10000"/>
              <a:lumOff val="90000"/>
            </a:schemeClr>
          </a:solidFill>
          <a:ln w="9525">
            <a:solidFill>
              <a:srgbClr val="339966"/>
            </a:solidFill>
            <a:miter lim="800000"/>
          </a:ln>
        </p:spPr>
        <p:txBody>
          <a:bodyPr tIns="82800"/>
          <a:lstStyle/>
          <a:p>
            <a:pPr algn="ctr">
              <a:defRPr/>
            </a:pPr>
            <a:r>
              <a: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</a:rPr>
              <a:t>读入并测试外设状态</a:t>
            </a:r>
          </a:p>
        </p:txBody>
      </p:sp>
      <p:sp>
        <p:nvSpPr>
          <p:cNvPr id="115730" name="Line 18"/>
          <p:cNvSpPr>
            <a:spLocks noChangeShapeType="1"/>
          </p:cNvSpPr>
          <p:nvPr/>
        </p:nvSpPr>
        <p:spPr bwMode="auto">
          <a:xfrm>
            <a:off x="4830763" y="2844800"/>
            <a:ext cx="0" cy="312738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33" name="Text Box 21"/>
          <p:cNvSpPr txBox="1">
            <a:spLocks noChangeArrowheads="1"/>
          </p:cNvSpPr>
          <p:nvPr/>
        </p:nvSpPr>
        <p:spPr bwMode="auto">
          <a:xfrm>
            <a:off x="4913313" y="3763963"/>
            <a:ext cx="2873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15734" name="Text Box 22"/>
          <p:cNvSpPr txBox="1">
            <a:spLocks noChangeArrowheads="1"/>
          </p:cNvSpPr>
          <p:nvPr/>
        </p:nvSpPr>
        <p:spPr bwMode="auto">
          <a:xfrm>
            <a:off x="3328988" y="3154363"/>
            <a:ext cx="2873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15735" name="AutoShape 23"/>
          <p:cNvSpPr>
            <a:spLocks noChangeArrowheads="1"/>
          </p:cNvSpPr>
          <p:nvPr/>
        </p:nvSpPr>
        <p:spPr bwMode="auto">
          <a:xfrm>
            <a:off x="3663950" y="5040313"/>
            <a:ext cx="2322513" cy="628650"/>
          </a:xfrm>
          <a:prstGeom prst="flowChartDecision">
            <a:avLst/>
          </a:prstGeom>
          <a:solidFill>
            <a:schemeClr val="bg2">
              <a:lumMod val="10000"/>
              <a:lumOff val="90000"/>
            </a:schemeClr>
          </a:solidFill>
          <a:ln w="9525">
            <a:solidFill>
              <a:srgbClr val="339966"/>
            </a:solidFill>
            <a:miter lim="800000"/>
          </a:ln>
        </p:spPr>
        <p:txBody>
          <a:bodyPr tIns="10800"/>
          <a:lstStyle/>
          <a:p>
            <a:pPr algn="ctr">
              <a:defRPr/>
            </a:pPr>
            <a:r>
              <a: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</a:rPr>
              <a:t>传送完？</a:t>
            </a:r>
          </a:p>
        </p:txBody>
      </p:sp>
      <p:sp>
        <p:nvSpPr>
          <p:cNvPr id="115736" name="Line 24"/>
          <p:cNvSpPr>
            <a:spLocks noChangeShapeType="1"/>
          </p:cNvSpPr>
          <p:nvPr/>
        </p:nvSpPr>
        <p:spPr bwMode="auto">
          <a:xfrm flipH="1">
            <a:off x="2681288" y="5357813"/>
            <a:ext cx="1039812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38" name="Line 26"/>
          <p:cNvSpPr>
            <a:spLocks noChangeShapeType="1"/>
          </p:cNvSpPr>
          <p:nvPr/>
        </p:nvSpPr>
        <p:spPr bwMode="auto">
          <a:xfrm>
            <a:off x="4841875" y="5688013"/>
            <a:ext cx="0" cy="388937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40" name="Line 28"/>
          <p:cNvSpPr>
            <a:spLocks noChangeShapeType="1"/>
          </p:cNvSpPr>
          <p:nvPr/>
        </p:nvSpPr>
        <p:spPr bwMode="auto">
          <a:xfrm flipV="1">
            <a:off x="2684463" y="1949450"/>
            <a:ext cx="0" cy="34067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42" name="Text Box 30"/>
          <p:cNvSpPr txBox="1">
            <a:spLocks noChangeArrowheads="1"/>
          </p:cNvSpPr>
          <p:nvPr/>
        </p:nvSpPr>
        <p:spPr bwMode="auto">
          <a:xfrm>
            <a:off x="4913313" y="5688013"/>
            <a:ext cx="2873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15744" name="AutoShape 32"/>
          <p:cNvSpPr>
            <a:spLocks noChangeArrowheads="1"/>
          </p:cNvSpPr>
          <p:nvPr/>
        </p:nvSpPr>
        <p:spPr bwMode="auto">
          <a:xfrm>
            <a:off x="4095750" y="6053138"/>
            <a:ext cx="1511300" cy="471487"/>
          </a:xfrm>
          <a:prstGeom prst="flowChartProcess">
            <a:avLst/>
          </a:prstGeom>
          <a:solidFill>
            <a:schemeClr val="bg2">
              <a:lumMod val="10000"/>
              <a:lumOff val="90000"/>
            </a:schemeClr>
          </a:solidFill>
          <a:ln w="9525">
            <a:solidFill>
              <a:srgbClr val="339966"/>
            </a:solidFill>
            <a:miter lim="800000"/>
          </a:ln>
        </p:spPr>
        <p:txBody>
          <a:bodyPr tIns="82800"/>
          <a:lstStyle/>
          <a:p>
            <a:pPr algn="ctr">
              <a:defRPr/>
            </a:pPr>
            <a:r>
              <a: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</a:rPr>
              <a:t>结 束</a:t>
            </a:r>
          </a:p>
        </p:txBody>
      </p:sp>
      <p:sp>
        <p:nvSpPr>
          <p:cNvPr id="115745" name="Text Box 33"/>
          <p:cNvSpPr txBox="1">
            <a:spLocks noChangeArrowheads="1"/>
          </p:cNvSpPr>
          <p:nvPr/>
        </p:nvSpPr>
        <p:spPr bwMode="auto">
          <a:xfrm>
            <a:off x="3346450" y="5059363"/>
            <a:ext cx="2873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115746" name="Line 34"/>
          <p:cNvSpPr>
            <a:spLocks noChangeShapeType="1"/>
          </p:cNvSpPr>
          <p:nvPr/>
        </p:nvSpPr>
        <p:spPr bwMode="auto">
          <a:xfrm>
            <a:off x="2670175" y="1949450"/>
            <a:ext cx="214947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47" name="Line 35"/>
          <p:cNvSpPr>
            <a:spLocks noChangeShapeType="1"/>
          </p:cNvSpPr>
          <p:nvPr/>
        </p:nvSpPr>
        <p:spPr bwMode="auto">
          <a:xfrm>
            <a:off x="4830763" y="1943100"/>
            <a:ext cx="0" cy="4095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50" name="AutoShape 38"/>
          <p:cNvSpPr>
            <a:spLocks noChangeArrowheads="1"/>
          </p:cNvSpPr>
          <p:nvPr/>
        </p:nvSpPr>
        <p:spPr bwMode="auto">
          <a:xfrm>
            <a:off x="6804025" y="3605213"/>
            <a:ext cx="2160588" cy="1552575"/>
          </a:xfrm>
          <a:prstGeom prst="cloudCallout">
            <a:avLst>
              <a:gd name="adj1" fmla="val -94894"/>
              <a:gd name="adj2" fmla="val -6134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每满足一次条件只能进行一次数据传送</a:t>
            </a:r>
          </a:p>
        </p:txBody>
      </p:sp>
      <p:grpSp>
        <p:nvGrpSpPr>
          <p:cNvPr id="2" name="Group 41"/>
          <p:cNvGrpSpPr/>
          <p:nvPr/>
        </p:nvGrpSpPr>
        <p:grpSpPr bwMode="auto">
          <a:xfrm>
            <a:off x="4116388" y="1108075"/>
            <a:ext cx="1439862" cy="433388"/>
            <a:chOff x="2412" y="496"/>
            <a:chExt cx="907" cy="273"/>
          </a:xfrm>
        </p:grpSpPr>
        <p:sp>
          <p:nvSpPr>
            <p:cNvPr id="48155" name="AutoShape 39"/>
            <p:cNvSpPr>
              <a:spLocks noChangeArrowheads="1"/>
            </p:cNvSpPr>
            <p:nvPr/>
          </p:nvSpPr>
          <p:spPr bwMode="auto">
            <a:xfrm>
              <a:off x="2412" y="496"/>
              <a:ext cx="907" cy="273"/>
            </a:xfrm>
            <a:prstGeom prst="flowChartAlternateProcess">
              <a:avLst/>
            </a:prstGeom>
            <a:solidFill>
              <a:schemeClr val="bg2">
                <a:lumMod val="10000"/>
                <a:lumOff val="90000"/>
              </a:schemeClr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</a:endParaRPr>
            </a:p>
          </p:txBody>
        </p:sp>
        <p:sp>
          <p:nvSpPr>
            <p:cNvPr id="48156" name="Text Box 40"/>
            <p:cNvSpPr txBox="1">
              <a:spLocks noChangeArrowheads="1"/>
            </p:cNvSpPr>
            <p:nvPr/>
          </p:nvSpPr>
          <p:spPr bwMode="auto">
            <a:xfrm>
              <a:off x="2654" y="506"/>
              <a:ext cx="544" cy="231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中宋" pitchFamily="2" charset="-122"/>
                  <a:ea typeface="华文中宋" pitchFamily="2" charset="-122"/>
                </a:rPr>
                <a:t>开 始</a:t>
              </a:r>
            </a:p>
          </p:txBody>
        </p:sp>
      </p:grpSp>
      <p:sp>
        <p:nvSpPr>
          <p:cNvPr id="115754" name="Text Box 42"/>
          <p:cNvSpPr txBox="1">
            <a:spLocks noChangeArrowheads="1"/>
          </p:cNvSpPr>
          <p:nvPr/>
        </p:nvSpPr>
        <p:spPr bwMode="auto">
          <a:xfrm>
            <a:off x="323850" y="333375"/>
            <a:ext cx="3887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华文中宋" pitchFamily="2" charset="-122"/>
                <a:ea typeface="华文中宋" pitchFamily="2" charset="-122"/>
              </a:rPr>
              <a:t>查询工作方式流程图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5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5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10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10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1000"/>
                                        <p:tgtEl>
                                          <p:spTgt spid="11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15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1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15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15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9" dur="500"/>
                                        <p:tgtEl>
                                          <p:spTgt spid="11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15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7" dur="1000"/>
                                        <p:tgtEl>
                                          <p:spTgt spid="11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1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5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15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1157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1157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49" grpId="0" animBg="1"/>
      <p:bldP spid="115718" grpId="0" animBg="1"/>
      <p:bldP spid="115719" grpId="0" animBg="1"/>
      <p:bldP spid="115720" grpId="0" animBg="1"/>
      <p:bldP spid="115721" grpId="0" animBg="1"/>
      <p:bldP spid="115722" grpId="0" animBg="1"/>
      <p:bldP spid="115723" grpId="0" animBg="1"/>
      <p:bldP spid="115724" grpId="0" animBg="1"/>
      <p:bldP spid="115725" grpId="0" animBg="1"/>
      <p:bldP spid="115730" grpId="0" animBg="1"/>
      <p:bldP spid="115733" grpId="0"/>
      <p:bldP spid="115735" grpId="0" animBg="1"/>
      <p:bldP spid="115736" grpId="0" animBg="1"/>
      <p:bldP spid="115738" grpId="0" animBg="1"/>
      <p:bldP spid="115740" grpId="0" animBg="1"/>
      <p:bldP spid="115742" grpId="0"/>
      <p:bldP spid="115744" grpId="0" animBg="1"/>
      <p:bldP spid="115745" grpId="0"/>
      <p:bldP spid="115746" grpId="0" animBg="1"/>
      <p:bldP spid="115747" grpId="0" animBg="1"/>
      <p:bldP spid="115750" grpId="0" animBg="1"/>
      <p:bldP spid="115750" grpId="1" animBg="1"/>
      <p:bldP spid="11575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Line 2"/>
          <p:cNvSpPr>
            <a:spLocks noChangeShapeType="1"/>
          </p:cNvSpPr>
          <p:nvPr/>
        </p:nvSpPr>
        <p:spPr bwMode="auto">
          <a:xfrm>
            <a:off x="4543425" y="566738"/>
            <a:ext cx="0" cy="557212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7" name="AutoShape 3"/>
          <p:cNvSpPr>
            <a:spLocks noChangeArrowheads="1"/>
          </p:cNvSpPr>
          <p:nvPr/>
        </p:nvSpPr>
        <p:spPr bwMode="auto">
          <a:xfrm>
            <a:off x="3468688" y="1119188"/>
            <a:ext cx="2151062" cy="625475"/>
          </a:xfrm>
          <a:prstGeom prst="flowChartDecision">
            <a:avLst/>
          </a:prstGeom>
          <a:solidFill>
            <a:srgbClr val="33CCCC"/>
          </a:solidFill>
          <a:ln w="9525">
            <a:solidFill>
              <a:srgbClr val="33CCCC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zh-CN" altLang="en-US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超时</a:t>
            </a:r>
            <a:r>
              <a:rPr lang="en-US" altLang="zh-CN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?</a:t>
            </a:r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3468688" y="3197225"/>
            <a:ext cx="2151062" cy="628650"/>
          </a:xfrm>
          <a:prstGeom prst="flowChartDecision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</a:ln>
        </p:spPr>
        <p:txBody>
          <a:bodyPr tIns="108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READY?</a:t>
            </a:r>
          </a:p>
        </p:txBody>
      </p:sp>
      <p:sp>
        <p:nvSpPr>
          <p:cNvPr id="41989" name="AutoShape 5"/>
          <p:cNvSpPr>
            <a:spLocks noChangeArrowheads="1"/>
          </p:cNvSpPr>
          <p:nvPr/>
        </p:nvSpPr>
        <p:spPr bwMode="auto">
          <a:xfrm>
            <a:off x="3468688" y="4138613"/>
            <a:ext cx="2151062" cy="628650"/>
          </a:xfrm>
          <a:prstGeom prst="flowChartPredefinedProcess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</a:ln>
        </p:spPr>
        <p:txBody>
          <a:bodyPr tIns="108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与外设进</a:t>
            </a:r>
          </a:p>
          <a:p>
            <a:pPr algn="ctr" eaLnBrk="1" hangingPunct="1"/>
            <a:r>
              <a:rPr lang="zh-CN" altLang="en-US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行数据交换</a:t>
            </a:r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 flipH="1">
            <a:off x="4529138" y="1758950"/>
            <a:ext cx="0" cy="625475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4543425" y="3825875"/>
            <a:ext cx="0" cy="312738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 flipH="1">
            <a:off x="2393950" y="3511550"/>
            <a:ext cx="1074738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 flipV="1">
            <a:off x="2382838" y="852488"/>
            <a:ext cx="11112" cy="3368675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2414588" y="854075"/>
            <a:ext cx="2149475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4543425" y="4767263"/>
            <a:ext cx="0" cy="312737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6" name="AutoShape 12"/>
          <p:cNvSpPr>
            <a:spLocks noChangeArrowheads="1"/>
          </p:cNvSpPr>
          <p:nvPr/>
        </p:nvSpPr>
        <p:spPr bwMode="auto">
          <a:xfrm>
            <a:off x="6692900" y="2212975"/>
            <a:ext cx="1612900" cy="469900"/>
          </a:xfrm>
          <a:prstGeom prst="flowChartTerminator">
            <a:avLst/>
          </a:prstGeom>
          <a:solidFill>
            <a:srgbClr val="33CCCC"/>
          </a:solidFill>
          <a:ln w="9525">
            <a:solidFill>
              <a:srgbClr val="33CCCC"/>
            </a:solidFill>
            <a:miter lim="800000"/>
          </a:ln>
        </p:spPr>
        <p:txBody>
          <a:bodyPr tIns="108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超时错</a:t>
            </a:r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5619750" y="1430338"/>
            <a:ext cx="1879600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7499350" y="1427163"/>
            <a:ext cx="0" cy="785812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9" name="AutoShape 15"/>
          <p:cNvSpPr>
            <a:spLocks noChangeArrowheads="1"/>
          </p:cNvSpPr>
          <p:nvPr/>
        </p:nvSpPr>
        <p:spPr bwMode="auto">
          <a:xfrm>
            <a:off x="3051175" y="2413000"/>
            <a:ext cx="2954338" cy="471488"/>
          </a:xfrm>
          <a:prstGeom prst="flowChartProcess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</a:ln>
        </p:spPr>
        <p:txBody>
          <a:bodyPr tIns="828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读入并测试外设状态</a:t>
            </a:r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>
            <a:off x="4543425" y="2884488"/>
            <a:ext cx="0" cy="312737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6354763" y="1135063"/>
            <a:ext cx="2873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4625975" y="2098675"/>
            <a:ext cx="2873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42003" name="Text Box 19"/>
          <p:cNvSpPr txBox="1">
            <a:spLocks noChangeArrowheads="1"/>
          </p:cNvSpPr>
          <p:nvPr/>
        </p:nvSpPr>
        <p:spPr bwMode="auto">
          <a:xfrm>
            <a:off x="4625975" y="3803650"/>
            <a:ext cx="2873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3041650" y="3194050"/>
            <a:ext cx="2873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42005" name="AutoShape 21"/>
          <p:cNvSpPr>
            <a:spLocks noChangeArrowheads="1"/>
          </p:cNvSpPr>
          <p:nvPr/>
        </p:nvSpPr>
        <p:spPr bwMode="auto">
          <a:xfrm>
            <a:off x="3376613" y="5080000"/>
            <a:ext cx="2322512" cy="628650"/>
          </a:xfrm>
          <a:prstGeom prst="flowChartDecision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</a:ln>
        </p:spPr>
        <p:txBody>
          <a:bodyPr tIns="108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传送完？</a:t>
            </a:r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 flipH="1">
            <a:off x="2393950" y="5397500"/>
            <a:ext cx="1039813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7" name="AutoShape 23"/>
          <p:cNvSpPr>
            <a:spLocks noChangeArrowheads="1"/>
          </p:cNvSpPr>
          <p:nvPr/>
        </p:nvSpPr>
        <p:spPr bwMode="auto">
          <a:xfrm>
            <a:off x="5938838" y="333375"/>
            <a:ext cx="1873250" cy="503238"/>
          </a:xfrm>
          <a:prstGeom prst="wedgeRoundRectCallout">
            <a:avLst>
              <a:gd name="adj1" fmla="val -91019"/>
              <a:gd name="adj2" fmla="val 135491"/>
              <a:gd name="adj3" fmla="val 16667"/>
            </a:avLst>
          </a:prstGeom>
          <a:solidFill>
            <a:srgbClr val="993300"/>
          </a:solidFill>
          <a:ln w="9525">
            <a:solidFill>
              <a:srgbClr val="993300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防止死循环</a:t>
            </a:r>
          </a:p>
        </p:txBody>
      </p:sp>
      <p:sp>
        <p:nvSpPr>
          <p:cNvPr id="42008" name="Line 24"/>
          <p:cNvSpPr>
            <a:spLocks noChangeShapeType="1"/>
          </p:cNvSpPr>
          <p:nvPr/>
        </p:nvSpPr>
        <p:spPr bwMode="auto">
          <a:xfrm>
            <a:off x="4554538" y="5727700"/>
            <a:ext cx="0" cy="388938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9" name="AutoShape 25"/>
          <p:cNvSpPr>
            <a:spLocks noChangeArrowheads="1"/>
          </p:cNvSpPr>
          <p:nvPr/>
        </p:nvSpPr>
        <p:spPr bwMode="auto">
          <a:xfrm>
            <a:off x="1646238" y="4197350"/>
            <a:ext cx="1511300" cy="471488"/>
          </a:xfrm>
          <a:prstGeom prst="flowChartProcess">
            <a:avLst/>
          </a:prstGeom>
          <a:solidFill>
            <a:srgbClr val="33CCCC"/>
          </a:solidFill>
          <a:ln w="9525">
            <a:solidFill>
              <a:srgbClr val="33CCCC"/>
            </a:solidFill>
            <a:miter lim="800000"/>
          </a:ln>
        </p:spPr>
        <p:txBody>
          <a:bodyPr tIns="828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复位计时器</a:t>
            </a:r>
          </a:p>
        </p:txBody>
      </p:sp>
      <p:sp>
        <p:nvSpPr>
          <p:cNvPr id="42010" name="Line 26"/>
          <p:cNvSpPr>
            <a:spLocks noChangeShapeType="1"/>
          </p:cNvSpPr>
          <p:nvPr/>
        </p:nvSpPr>
        <p:spPr bwMode="auto">
          <a:xfrm flipV="1">
            <a:off x="2393950" y="4676775"/>
            <a:ext cx="0" cy="719138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3041650" y="5080000"/>
            <a:ext cx="2873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42012" name="Text Box 28"/>
          <p:cNvSpPr txBox="1">
            <a:spLocks noChangeArrowheads="1"/>
          </p:cNvSpPr>
          <p:nvPr/>
        </p:nvSpPr>
        <p:spPr bwMode="auto">
          <a:xfrm>
            <a:off x="4625975" y="5727700"/>
            <a:ext cx="2873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42013" name="AutoShape 29"/>
          <p:cNvSpPr>
            <a:spLocks noChangeArrowheads="1"/>
          </p:cNvSpPr>
          <p:nvPr/>
        </p:nvSpPr>
        <p:spPr bwMode="auto">
          <a:xfrm>
            <a:off x="3808413" y="6092825"/>
            <a:ext cx="1511300" cy="471488"/>
          </a:xfrm>
          <a:prstGeom prst="flowChartProcess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</a:ln>
        </p:spPr>
        <p:txBody>
          <a:bodyPr tIns="8280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结 束</a:t>
            </a:r>
          </a:p>
        </p:txBody>
      </p:sp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3059113" y="5084763"/>
            <a:ext cx="2873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N</a:t>
            </a:r>
          </a:p>
        </p:txBody>
      </p:sp>
    </p:spTree>
  </p:cSld>
  <p:clrMapOvr>
    <a:masterClrMapping/>
  </p:clrMapOvr>
  <p:transition spd="med">
    <p:blind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3C0F26-0486-41F2-AECA-0FE5E6BDF774}" type="slidenum">
              <a:rPr lang="zh-CN" altLang="en-US" smtClean="0"/>
              <a:t>4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了解和掌握：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051050"/>
            <a:ext cx="6918325" cy="41148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Aft>
                <a:spcPct val="5000"/>
              </a:spcAft>
            </a:pPr>
            <a:r>
              <a:rPr lang="en-US" altLang="zh-CN" dirty="0"/>
              <a:t>I/O</a:t>
            </a:r>
            <a:r>
              <a:rPr lang="zh-CN" altLang="en-US" dirty="0"/>
              <a:t>接口的基本功能</a:t>
            </a:r>
          </a:p>
          <a:p>
            <a:pPr eaLnBrk="1" hangingPunct="1">
              <a:lnSpc>
                <a:spcPct val="115000"/>
              </a:lnSpc>
              <a:spcAft>
                <a:spcPct val="5000"/>
              </a:spcAft>
            </a:pPr>
            <a:r>
              <a:rPr lang="zh-CN" altLang="en-US" dirty="0"/>
              <a:t>端口的概念及编址方式</a:t>
            </a:r>
          </a:p>
          <a:p>
            <a:pPr eaLnBrk="1" hangingPunct="1">
              <a:lnSpc>
                <a:spcPct val="115000"/>
              </a:lnSpc>
              <a:spcAft>
                <a:spcPct val="5000"/>
              </a:spcAft>
            </a:pPr>
            <a:r>
              <a:rPr lang="en-US" altLang="zh-CN" dirty="0"/>
              <a:t>I/O</a:t>
            </a:r>
            <a:r>
              <a:rPr lang="zh-CN" altLang="en-US" dirty="0"/>
              <a:t>地址译码</a:t>
            </a:r>
          </a:p>
        </p:txBody>
      </p:sp>
    </p:spTree>
  </p:cSld>
  <p:clrMapOvr>
    <a:masterClrMapping/>
  </p:clrMapOvr>
  <p:transition spd="med">
    <p:blinds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6F4A0D9-7178-45C4-A95E-E49F18DA89E1}" type="slidenum">
              <a:rPr lang="zh-CN" altLang="en-US" smtClean="0"/>
              <a:t>40</a:t>
            </a:fld>
            <a:endParaRPr lang="en-US" altLang="zh-CN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查询工作方式例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1050"/>
            <a:ext cx="8062913" cy="41148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</a:rPr>
              <a:t>外设状态端口地址为0</a:t>
            </a:r>
            <a:r>
              <a:rPr lang="en-US" altLang="zh-CN" dirty="0">
                <a:latin typeface="Times New Roman" panose="02020603050405020304" pitchFamily="18" charset="0"/>
              </a:rPr>
              <a:t>3FBH</a:t>
            </a:r>
            <a:r>
              <a:rPr lang="zh-CN" altLang="en-US" dirty="0">
                <a:latin typeface="Times New Roman" panose="02020603050405020304" pitchFamily="18" charset="0"/>
              </a:rPr>
              <a:t>，第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位</a:t>
            </a:r>
            <a:r>
              <a:rPr lang="en-US" altLang="zh-CN" dirty="0">
                <a:latin typeface="Times New Roman" panose="02020603050405020304" pitchFamily="18" charset="0"/>
              </a:rPr>
              <a:t>(bit5)</a:t>
            </a:r>
            <a:r>
              <a:rPr lang="zh-CN" altLang="en-US" dirty="0">
                <a:latin typeface="Times New Roman" panose="02020603050405020304" pitchFamily="18" charset="0"/>
              </a:rPr>
              <a:t>为状态标志（</a:t>
            </a:r>
            <a:r>
              <a:rPr lang="en-US" altLang="zh-CN" dirty="0">
                <a:latin typeface="Times New Roman" panose="02020603050405020304" pitchFamily="18" charset="0"/>
              </a:rPr>
              <a:t>=1</a:t>
            </a:r>
            <a:r>
              <a:rPr lang="zh-CN" altLang="en-US" dirty="0">
                <a:latin typeface="Times New Roman" panose="02020603050405020304" pitchFamily="18" charset="0"/>
              </a:rPr>
              <a:t>忙，</a:t>
            </a:r>
            <a:r>
              <a:rPr lang="en-US" altLang="zh-CN" dirty="0">
                <a:latin typeface="Times New Roman" panose="02020603050405020304" pitchFamily="18" charset="0"/>
              </a:rPr>
              <a:t>=0</a:t>
            </a:r>
            <a:r>
              <a:rPr lang="zh-CN" altLang="en-US" dirty="0">
                <a:latin typeface="Times New Roman" panose="02020603050405020304" pitchFamily="18" charset="0"/>
              </a:rPr>
              <a:t>准备好）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</a:rPr>
              <a:t>外设数据端口地址为0</a:t>
            </a:r>
            <a:r>
              <a:rPr lang="en-US" altLang="zh-CN" dirty="0">
                <a:latin typeface="Times New Roman" panose="02020603050405020304" pitchFamily="18" charset="0"/>
              </a:rPr>
              <a:t>3F8H</a:t>
            </a:r>
            <a:r>
              <a:rPr lang="zh-CN" altLang="en-US" dirty="0">
                <a:latin typeface="Times New Roman" panose="02020603050405020304" pitchFamily="18" charset="0"/>
              </a:rPr>
              <a:t>，写入数据会使状态标志置</a:t>
            </a:r>
            <a:r>
              <a:rPr lang="en-US" altLang="zh-CN" dirty="0">
                <a:latin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</a:rPr>
              <a:t>；外设把数据读走后又把它置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</a:rPr>
              <a:t>试画出其电路图，并将</a:t>
            </a:r>
            <a:r>
              <a:rPr lang="en-US" altLang="zh-CN" dirty="0">
                <a:latin typeface="Times New Roman" panose="02020603050405020304" pitchFamily="18" charset="0"/>
              </a:rPr>
              <a:t>DATA</a:t>
            </a:r>
            <a:r>
              <a:rPr lang="zh-CN" altLang="en-US" dirty="0">
                <a:latin typeface="Times New Roman" panose="02020603050405020304" pitchFamily="18" charset="0"/>
              </a:rPr>
              <a:t>下100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数据输出。</a:t>
            </a:r>
            <a:r>
              <a:rPr lang="en-US" altLang="zh-CN" dirty="0">
                <a:latin typeface="Times New Roman" panose="02020603050405020304" pitchFamily="18" charset="0"/>
              </a:rPr>
              <a:t>		</a:t>
            </a:r>
            <a:endParaRPr lang="en-US" altLang="zh-CN" dirty="0"/>
          </a:p>
        </p:txBody>
      </p:sp>
    </p:spTree>
  </p:cSld>
  <p:clrMapOvr>
    <a:masterClrMapping/>
  </p:clrMapOvr>
  <p:transition spd="med">
    <p:blinds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查询工作方式例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3288" y="2017713"/>
            <a:ext cx="7772400" cy="457993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dirty="0"/>
              <a:t>题目分析</a:t>
            </a:r>
            <a:r>
              <a:rPr lang="en-US" altLang="zh-CN" sz="2400" dirty="0"/>
              <a:t>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/>
              <a:t>外设有</a:t>
            </a:r>
            <a:r>
              <a:rPr lang="en-US" altLang="zh-CN" sz="2000" dirty="0"/>
              <a:t>1</a:t>
            </a:r>
            <a:r>
              <a:rPr lang="zh-CN" altLang="en-US" sz="2000" dirty="0"/>
              <a:t>位状态位，需要通过输入接口将状态信息输入系统；</a:t>
            </a:r>
            <a:endParaRPr lang="en-US" altLang="zh-CN" sz="2000" dirty="0"/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zh-CN" altLang="en-US" sz="1800" dirty="0">
                <a:ea typeface="宋体" panose="02010600030101010101" pitchFamily="2" charset="-122"/>
              </a:rPr>
              <a:t>可选择一个三态门或</a:t>
            </a:r>
            <a:r>
              <a:rPr lang="en-US" altLang="zh-CN" sz="1800" dirty="0">
                <a:ea typeface="宋体" panose="02010600030101010101" pitchFamily="2" charset="-122"/>
              </a:rPr>
              <a:t>74LS244</a:t>
            </a:r>
            <a:r>
              <a:rPr lang="zh-CN" altLang="en-US" sz="1800" dirty="0">
                <a:ea typeface="宋体" panose="02010600030101010101" pitchFamily="2" charset="-122"/>
              </a:rPr>
              <a:t>接口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/>
              <a:t>数据需由系统输出，需要通过输出接口</a:t>
            </a:r>
            <a:endParaRPr lang="en-US" altLang="zh-CN" sz="2000" dirty="0"/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zh-CN" altLang="en-US" sz="1800" dirty="0">
                <a:ea typeface="宋体" panose="02010600030101010101" pitchFamily="2" charset="-122"/>
              </a:rPr>
              <a:t>可选择</a:t>
            </a:r>
            <a:r>
              <a:rPr lang="en-US" altLang="zh-CN" sz="1800" dirty="0">
                <a:ea typeface="宋体" panose="02010600030101010101" pitchFamily="2" charset="-122"/>
              </a:rPr>
              <a:t>74LS273</a:t>
            </a:r>
            <a:r>
              <a:rPr lang="zh-CN" altLang="en-US" sz="1800" dirty="0">
                <a:ea typeface="宋体" panose="02010600030101010101" pitchFamily="2" charset="-122"/>
              </a:rPr>
              <a:t>接口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/>
              <a:t>输入接口地址</a:t>
            </a:r>
            <a:r>
              <a:rPr lang="en-US" altLang="zh-CN" sz="2000" dirty="0"/>
              <a:t>=</a:t>
            </a:r>
            <a:r>
              <a:rPr lang="zh-CN" altLang="en-US" sz="2000" dirty="0">
                <a:latin typeface="Times New Roman" panose="02020603050405020304" pitchFamily="18" charset="0"/>
              </a:rPr>
              <a:t> 0</a:t>
            </a:r>
            <a:r>
              <a:rPr lang="en-US" altLang="zh-CN" sz="2000" dirty="0">
                <a:latin typeface="Times New Roman" panose="02020603050405020304" pitchFamily="18" charset="0"/>
              </a:rPr>
              <a:t>3FBH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bit5=1</a:t>
            </a:r>
            <a:r>
              <a:rPr lang="zh-CN" altLang="en-US" sz="2000" dirty="0">
                <a:latin typeface="Times New Roman" panose="02020603050405020304" pitchFamily="18" charset="0"/>
              </a:rPr>
              <a:t>表示“忙”；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</a:rPr>
              <a:t>输出接口地址</a:t>
            </a:r>
            <a:r>
              <a:rPr lang="en-US" altLang="zh-CN" sz="2000" dirty="0">
                <a:latin typeface="Times New Roman" panose="02020603050405020304" pitchFamily="18" charset="0"/>
              </a:rPr>
              <a:t>=03F8H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</a:rPr>
              <a:t>待输出数据在内存中的首地址</a:t>
            </a:r>
            <a:r>
              <a:rPr lang="en-US" altLang="zh-CN" sz="2000" dirty="0">
                <a:latin typeface="Times New Roman" panose="02020603050405020304" pitchFamily="18" charset="0"/>
              </a:rPr>
              <a:t>=DATA</a:t>
            </a:r>
            <a:r>
              <a:rPr lang="zh-CN" altLang="en-US" sz="2000" dirty="0">
                <a:latin typeface="Times New Roman" panose="02020603050405020304" pitchFamily="18" charset="0"/>
              </a:rPr>
              <a:t>；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</a:rPr>
              <a:t>待输出数据块大小</a:t>
            </a:r>
            <a:r>
              <a:rPr lang="en-US" altLang="zh-CN" sz="2000" dirty="0">
                <a:latin typeface="Times New Roman" panose="02020603050405020304" pitchFamily="18" charset="0"/>
              </a:rPr>
              <a:t>=100B</a:t>
            </a:r>
            <a:endParaRPr lang="zh-CN" altLang="en-US" sz="2000" dirty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85DAA6-B0A6-4D7E-9B68-D6B1A2216379}" type="slidenum">
              <a:rPr lang="zh-CN" altLang="en-US" smtClean="0"/>
              <a:t>41</a:t>
            </a:fld>
            <a:endParaRPr lang="en-US" altLang="zh-CN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2"/>
          <p:cNvGrpSpPr/>
          <p:nvPr/>
        </p:nvGrpSpPr>
        <p:grpSpPr bwMode="auto">
          <a:xfrm>
            <a:off x="4572000" y="3879850"/>
            <a:ext cx="1008063" cy="1728788"/>
            <a:chOff x="2880" y="2296"/>
            <a:chExt cx="635" cy="1089"/>
          </a:xfrm>
        </p:grpSpPr>
        <p:sp>
          <p:nvSpPr>
            <p:cNvPr id="45147" name="Rectangle 4"/>
            <p:cNvSpPr>
              <a:spLocks noChangeArrowheads="1"/>
            </p:cNvSpPr>
            <p:nvPr/>
          </p:nvSpPr>
          <p:spPr bwMode="auto">
            <a:xfrm>
              <a:off x="2880" y="2296"/>
              <a:ext cx="635" cy="108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CCFFFF"/>
              </a:solidFill>
              <a:prstDash val="dash"/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5148" name="Group 33"/>
            <p:cNvGrpSpPr/>
            <p:nvPr/>
          </p:nvGrpSpPr>
          <p:grpSpPr bwMode="auto">
            <a:xfrm>
              <a:off x="2976" y="2353"/>
              <a:ext cx="287" cy="240"/>
              <a:chOff x="3288" y="1848"/>
              <a:chExt cx="288" cy="250"/>
            </a:xfrm>
          </p:grpSpPr>
          <p:sp>
            <p:nvSpPr>
              <p:cNvPr id="45151" name="AutoShape 34"/>
              <p:cNvSpPr>
                <a:spLocks noChangeArrowheads="1"/>
              </p:cNvSpPr>
              <p:nvPr/>
            </p:nvSpPr>
            <p:spPr bwMode="auto">
              <a:xfrm>
                <a:off x="3288" y="1848"/>
                <a:ext cx="288" cy="250"/>
              </a:xfrm>
              <a:prstGeom prst="triangle">
                <a:avLst>
                  <a:gd name="adj" fmla="val 50000"/>
                </a:avLst>
              </a:prstGeom>
              <a:solidFill>
                <a:srgbClr val="339966"/>
              </a:solidFill>
              <a:ln w="9525">
                <a:solidFill>
                  <a:srgbClr val="339966"/>
                </a:solidFill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152" name="Oval 35"/>
              <p:cNvSpPr>
                <a:spLocks noChangeArrowheads="1"/>
              </p:cNvSpPr>
              <p:nvPr/>
            </p:nvSpPr>
            <p:spPr bwMode="auto">
              <a:xfrm rot="5400000">
                <a:off x="3311" y="1944"/>
                <a:ext cx="45" cy="45"/>
              </a:xfrm>
              <a:prstGeom prst="ellipse">
                <a:avLst/>
              </a:prstGeom>
              <a:solidFill>
                <a:srgbClr val="339966"/>
              </a:solidFill>
              <a:ln w="9525">
                <a:solidFill>
                  <a:srgbClr val="339966"/>
                </a:solidFill>
                <a:rou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45149" name="Text Box 46"/>
            <p:cNvSpPr txBox="1">
              <a:spLocks noChangeArrowheads="1"/>
            </p:cNvSpPr>
            <p:nvPr/>
          </p:nvSpPr>
          <p:spPr bwMode="auto">
            <a:xfrm>
              <a:off x="2939" y="3113"/>
              <a:ext cx="519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solidFill>
                    <a:srgbClr val="FF0066"/>
                  </a:solidFill>
                  <a:latin typeface="Times New Roman" panose="02020603050405020304" pitchFamily="18" charset="0"/>
                </a:rPr>
                <a:t>状态端口</a:t>
              </a:r>
            </a:p>
          </p:txBody>
        </p:sp>
        <p:sp>
          <p:nvSpPr>
            <p:cNvPr id="45150" name="Line 98"/>
            <p:cNvSpPr>
              <a:spLocks noChangeShapeType="1"/>
            </p:cNvSpPr>
            <p:nvPr/>
          </p:nvSpPr>
          <p:spPr bwMode="auto">
            <a:xfrm>
              <a:off x="3127" y="2594"/>
              <a:ext cx="0" cy="22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4962525" y="1952625"/>
            <a:ext cx="28733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>
                <a:latin typeface="Arial" panose="020B0604020202020204" pitchFamily="34" charset="0"/>
              </a:rPr>
              <a:t>D5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785813" y="1647825"/>
            <a:ext cx="63182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200" b="1">
                <a:latin typeface="Arial" panose="020B0604020202020204" pitchFamily="34" charset="0"/>
              </a:rPr>
              <a:t>D7-D0</a:t>
            </a:r>
          </a:p>
          <a:p>
            <a:pPr eaLnBrk="1" hangingPunct="1"/>
            <a:endParaRPr lang="en-US" altLang="zh-CN" sz="1200" b="1">
              <a:latin typeface="Arial" panose="020B0604020202020204" pitchFamily="34" charset="0"/>
            </a:endParaRP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779463" y="3071813"/>
            <a:ext cx="23812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latin typeface="Arial" panose="020B0604020202020204" pitchFamily="34" charset="0"/>
              </a:rPr>
              <a:t>A9</a:t>
            </a:r>
          </a:p>
          <a:p>
            <a:pPr algn="ctr" eaLnBrk="1" hangingPunct="1"/>
            <a:r>
              <a:rPr lang="en-US" altLang="zh-CN" sz="1200" b="1">
                <a:latin typeface="Arial" panose="020B0604020202020204" pitchFamily="34" charset="0"/>
              </a:rPr>
              <a:t>|</a:t>
            </a:r>
          </a:p>
          <a:p>
            <a:pPr algn="ctr" eaLnBrk="1" hangingPunct="1"/>
            <a:r>
              <a:rPr lang="en-US" altLang="zh-CN" sz="1200" b="1">
                <a:latin typeface="Arial" panose="020B0604020202020204" pitchFamily="34" charset="0"/>
              </a:rPr>
              <a:t>A3</a:t>
            </a:r>
          </a:p>
          <a:p>
            <a:pPr eaLnBrk="1" hangingPunct="1"/>
            <a:endParaRPr lang="en-US" altLang="zh-CN" sz="1200" b="1">
              <a:latin typeface="Arial" panose="020B0604020202020204" pitchFamily="34" charset="0"/>
            </a:endParaRPr>
          </a:p>
        </p:txBody>
      </p:sp>
      <p:sp>
        <p:nvSpPr>
          <p:cNvPr id="116745" name="Rectangle 9"/>
          <p:cNvSpPr>
            <a:spLocks noChangeArrowheads="1"/>
          </p:cNvSpPr>
          <p:nvPr/>
        </p:nvSpPr>
        <p:spPr bwMode="auto">
          <a:xfrm>
            <a:off x="1649413" y="3736975"/>
            <a:ext cx="327025" cy="647700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</a:ln>
        </p:spPr>
        <p:txBody>
          <a:bodyPr lIns="0" tIns="14400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>
                <a:latin typeface="Arial" panose="020B0604020202020204" pitchFamily="34" charset="0"/>
              </a:rPr>
              <a:t>≥1</a:t>
            </a:r>
          </a:p>
        </p:txBody>
      </p:sp>
      <p:sp>
        <p:nvSpPr>
          <p:cNvPr id="116746" name="Rectangle 10"/>
          <p:cNvSpPr>
            <a:spLocks noChangeArrowheads="1"/>
          </p:cNvSpPr>
          <p:nvPr/>
        </p:nvSpPr>
        <p:spPr bwMode="auto">
          <a:xfrm>
            <a:off x="1649413" y="2965450"/>
            <a:ext cx="330200" cy="720725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</a:ln>
        </p:spPr>
        <p:txBody>
          <a:bodyPr lIns="0" tIns="190800" r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latin typeface="Arial" panose="020B0604020202020204" pitchFamily="34" charset="0"/>
              </a:rPr>
              <a:t>&amp;</a:t>
            </a:r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116747" name="Line 11"/>
          <p:cNvSpPr>
            <a:spLocks noChangeShapeType="1"/>
          </p:cNvSpPr>
          <p:nvPr/>
        </p:nvSpPr>
        <p:spPr bwMode="auto">
          <a:xfrm>
            <a:off x="1136650" y="3324225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48" name="Line 12"/>
          <p:cNvSpPr>
            <a:spLocks noChangeShapeType="1"/>
          </p:cNvSpPr>
          <p:nvPr/>
        </p:nvSpPr>
        <p:spPr bwMode="auto">
          <a:xfrm>
            <a:off x="1136650" y="3125788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49" name="Line 13"/>
          <p:cNvSpPr>
            <a:spLocks noChangeShapeType="1"/>
          </p:cNvSpPr>
          <p:nvPr/>
        </p:nvSpPr>
        <p:spPr bwMode="auto">
          <a:xfrm>
            <a:off x="1136650" y="3422650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50" name="Line 14"/>
          <p:cNvSpPr>
            <a:spLocks noChangeShapeType="1"/>
          </p:cNvSpPr>
          <p:nvPr/>
        </p:nvSpPr>
        <p:spPr bwMode="auto">
          <a:xfrm>
            <a:off x="1136650" y="3224213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51" name="Line 15"/>
          <p:cNvSpPr>
            <a:spLocks noChangeShapeType="1"/>
          </p:cNvSpPr>
          <p:nvPr/>
        </p:nvSpPr>
        <p:spPr bwMode="auto">
          <a:xfrm>
            <a:off x="1136650" y="3522663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52" name="Line 16"/>
          <p:cNvSpPr>
            <a:spLocks noChangeShapeType="1"/>
          </p:cNvSpPr>
          <p:nvPr/>
        </p:nvSpPr>
        <p:spPr bwMode="auto">
          <a:xfrm>
            <a:off x="1136650" y="3621088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53" name="Line 17"/>
          <p:cNvSpPr>
            <a:spLocks noChangeShapeType="1"/>
          </p:cNvSpPr>
          <p:nvPr/>
        </p:nvSpPr>
        <p:spPr bwMode="auto">
          <a:xfrm>
            <a:off x="1136650" y="3027363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684213" y="3783013"/>
            <a:ext cx="314325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200" b="1">
                <a:latin typeface="Arial" panose="020B0604020202020204" pitchFamily="34" charset="0"/>
              </a:rPr>
              <a:t>A15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zh-CN" sz="1200" b="1">
                <a:latin typeface="Times New Roman" panose="02020603050405020304" pitchFamily="18" charset="0"/>
              </a:rPr>
              <a:t>|</a:t>
            </a:r>
            <a:endParaRPr lang="zh-CN" altLang="en-US" sz="1200" b="1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zh-CN" sz="1200" b="1">
                <a:latin typeface="Arial" panose="020B0604020202020204" pitchFamily="34" charset="0"/>
              </a:rPr>
              <a:t>A10</a:t>
            </a:r>
          </a:p>
        </p:txBody>
      </p: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3810000" y="2871788"/>
            <a:ext cx="457200" cy="890587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</a:ln>
        </p:spPr>
        <p:txBody>
          <a:bodyPr lIns="0" r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b="1"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zh-CN" b="1">
                <a:latin typeface="Arial" panose="020B0604020202020204" pitchFamily="34" charset="0"/>
              </a:rPr>
              <a:t>≥1</a:t>
            </a:r>
          </a:p>
        </p:txBody>
      </p:sp>
      <p:sp>
        <p:nvSpPr>
          <p:cNvPr id="116756" name="Line 20"/>
          <p:cNvSpPr>
            <a:spLocks noChangeShapeType="1"/>
          </p:cNvSpPr>
          <p:nvPr/>
        </p:nvSpPr>
        <p:spPr bwMode="auto">
          <a:xfrm>
            <a:off x="1984375" y="3305175"/>
            <a:ext cx="301625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59" name="Line 23"/>
          <p:cNvSpPr>
            <a:spLocks noChangeShapeType="1"/>
          </p:cNvSpPr>
          <p:nvPr/>
        </p:nvSpPr>
        <p:spPr bwMode="auto">
          <a:xfrm flipV="1">
            <a:off x="4276725" y="3305175"/>
            <a:ext cx="1439863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4246563" y="3079750"/>
            <a:ext cx="504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00" b="1">
                <a:latin typeface="Arial" panose="020B0604020202020204" pitchFamily="34" charset="0"/>
              </a:rPr>
              <a:t>3F8H</a:t>
            </a:r>
          </a:p>
        </p:txBody>
      </p:sp>
      <p:sp>
        <p:nvSpPr>
          <p:cNvPr id="116766" name="AutoShape 30"/>
          <p:cNvSpPr>
            <a:spLocks noChangeArrowheads="1"/>
          </p:cNvSpPr>
          <p:nvPr/>
        </p:nvSpPr>
        <p:spPr bwMode="auto">
          <a:xfrm>
            <a:off x="1433513" y="1647825"/>
            <a:ext cx="4283075" cy="233363"/>
          </a:xfrm>
          <a:prstGeom prst="leftRightArrow">
            <a:avLst>
              <a:gd name="adj1" fmla="val 57824"/>
              <a:gd name="adj2" fmla="val 92533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6767" name="Line 31"/>
          <p:cNvSpPr>
            <a:spLocks noChangeShapeType="1"/>
          </p:cNvSpPr>
          <p:nvPr/>
        </p:nvSpPr>
        <p:spPr bwMode="auto">
          <a:xfrm flipH="1">
            <a:off x="4241800" y="5105400"/>
            <a:ext cx="2159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72" name="Line 36"/>
          <p:cNvSpPr>
            <a:spLocks noChangeShapeType="1"/>
          </p:cNvSpPr>
          <p:nvPr/>
        </p:nvSpPr>
        <p:spPr bwMode="auto">
          <a:xfrm>
            <a:off x="6521450" y="1860550"/>
            <a:ext cx="90011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73" name="Line 37"/>
          <p:cNvSpPr>
            <a:spLocks noChangeShapeType="1"/>
          </p:cNvSpPr>
          <p:nvPr/>
        </p:nvSpPr>
        <p:spPr bwMode="auto">
          <a:xfrm>
            <a:off x="6521450" y="2058988"/>
            <a:ext cx="90011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74" name="Line 38"/>
          <p:cNvSpPr>
            <a:spLocks noChangeShapeType="1"/>
          </p:cNvSpPr>
          <p:nvPr/>
        </p:nvSpPr>
        <p:spPr bwMode="auto">
          <a:xfrm>
            <a:off x="6521450" y="2257425"/>
            <a:ext cx="90011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75" name="Line 39"/>
          <p:cNvSpPr>
            <a:spLocks noChangeShapeType="1"/>
          </p:cNvSpPr>
          <p:nvPr/>
        </p:nvSpPr>
        <p:spPr bwMode="auto">
          <a:xfrm>
            <a:off x="6521450" y="2455863"/>
            <a:ext cx="90011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76" name="Line 40"/>
          <p:cNvSpPr>
            <a:spLocks noChangeShapeType="1"/>
          </p:cNvSpPr>
          <p:nvPr/>
        </p:nvSpPr>
        <p:spPr bwMode="auto">
          <a:xfrm>
            <a:off x="6521450" y="2652713"/>
            <a:ext cx="90011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77" name="Line 41"/>
          <p:cNvSpPr>
            <a:spLocks noChangeShapeType="1"/>
          </p:cNvSpPr>
          <p:nvPr/>
        </p:nvSpPr>
        <p:spPr bwMode="auto">
          <a:xfrm>
            <a:off x="6521450" y="2851150"/>
            <a:ext cx="90011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78" name="Line 42"/>
          <p:cNvSpPr>
            <a:spLocks noChangeShapeType="1"/>
          </p:cNvSpPr>
          <p:nvPr/>
        </p:nvSpPr>
        <p:spPr bwMode="auto">
          <a:xfrm>
            <a:off x="6521450" y="3049588"/>
            <a:ext cx="90011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79" name="Line 43"/>
          <p:cNvSpPr>
            <a:spLocks noChangeShapeType="1"/>
          </p:cNvSpPr>
          <p:nvPr/>
        </p:nvSpPr>
        <p:spPr bwMode="auto">
          <a:xfrm>
            <a:off x="6521450" y="3248025"/>
            <a:ext cx="90011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83" name="AutoShape 47"/>
          <p:cNvSpPr/>
          <p:nvPr/>
        </p:nvSpPr>
        <p:spPr bwMode="auto">
          <a:xfrm>
            <a:off x="1030288" y="3038475"/>
            <a:ext cx="71437" cy="576263"/>
          </a:xfrm>
          <a:prstGeom prst="leftBrace">
            <a:avLst>
              <a:gd name="adj1" fmla="val 67223"/>
              <a:gd name="adj2" fmla="val 50000"/>
            </a:avLst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6784" name="Line 48"/>
          <p:cNvSpPr>
            <a:spLocks noChangeShapeType="1"/>
          </p:cNvSpPr>
          <p:nvPr/>
        </p:nvSpPr>
        <p:spPr bwMode="auto">
          <a:xfrm>
            <a:off x="1136650" y="4114800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85" name="Line 49"/>
          <p:cNvSpPr>
            <a:spLocks noChangeShapeType="1"/>
          </p:cNvSpPr>
          <p:nvPr/>
        </p:nvSpPr>
        <p:spPr bwMode="auto">
          <a:xfrm>
            <a:off x="1136650" y="3916363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86" name="Line 50"/>
          <p:cNvSpPr>
            <a:spLocks noChangeShapeType="1"/>
          </p:cNvSpPr>
          <p:nvPr/>
        </p:nvSpPr>
        <p:spPr bwMode="auto">
          <a:xfrm>
            <a:off x="1136650" y="4213225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87" name="Line 51"/>
          <p:cNvSpPr>
            <a:spLocks noChangeShapeType="1"/>
          </p:cNvSpPr>
          <p:nvPr/>
        </p:nvSpPr>
        <p:spPr bwMode="auto">
          <a:xfrm>
            <a:off x="1136650" y="4014788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88" name="Line 52"/>
          <p:cNvSpPr>
            <a:spLocks noChangeShapeType="1"/>
          </p:cNvSpPr>
          <p:nvPr/>
        </p:nvSpPr>
        <p:spPr bwMode="auto">
          <a:xfrm>
            <a:off x="1136650" y="4313238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89" name="Line 53"/>
          <p:cNvSpPr>
            <a:spLocks noChangeShapeType="1"/>
          </p:cNvSpPr>
          <p:nvPr/>
        </p:nvSpPr>
        <p:spPr bwMode="auto">
          <a:xfrm>
            <a:off x="1136650" y="3817938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91" name="AutoShape 55"/>
          <p:cNvSpPr/>
          <p:nvPr/>
        </p:nvSpPr>
        <p:spPr bwMode="auto">
          <a:xfrm>
            <a:off x="1031875" y="3783013"/>
            <a:ext cx="71438" cy="530225"/>
          </a:xfrm>
          <a:prstGeom prst="leftBrace">
            <a:avLst>
              <a:gd name="adj1" fmla="val 61851"/>
              <a:gd name="adj2" fmla="val 50000"/>
            </a:avLst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6794" name="Line 58"/>
          <p:cNvSpPr>
            <a:spLocks noChangeShapeType="1"/>
          </p:cNvSpPr>
          <p:nvPr/>
        </p:nvSpPr>
        <p:spPr bwMode="auto">
          <a:xfrm>
            <a:off x="2154238" y="3833813"/>
            <a:ext cx="144462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95" name="Line 59"/>
          <p:cNvSpPr>
            <a:spLocks noChangeShapeType="1"/>
          </p:cNvSpPr>
          <p:nvPr/>
        </p:nvSpPr>
        <p:spPr bwMode="auto">
          <a:xfrm>
            <a:off x="2154238" y="4168775"/>
            <a:ext cx="144462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96" name="Line 60"/>
          <p:cNvSpPr>
            <a:spLocks noChangeShapeType="1"/>
          </p:cNvSpPr>
          <p:nvPr/>
        </p:nvSpPr>
        <p:spPr bwMode="auto">
          <a:xfrm>
            <a:off x="2154238" y="3833813"/>
            <a:ext cx="0" cy="32385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97" name="Line 61"/>
          <p:cNvSpPr>
            <a:spLocks noChangeShapeType="1"/>
          </p:cNvSpPr>
          <p:nvPr/>
        </p:nvSpPr>
        <p:spPr bwMode="auto">
          <a:xfrm flipH="1">
            <a:off x="1976438" y="4024313"/>
            <a:ext cx="179387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98" name="Line 62"/>
          <p:cNvSpPr>
            <a:spLocks noChangeShapeType="1"/>
          </p:cNvSpPr>
          <p:nvPr/>
        </p:nvSpPr>
        <p:spPr bwMode="auto">
          <a:xfrm>
            <a:off x="1146175" y="4672013"/>
            <a:ext cx="1152525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99" name="Line 63"/>
          <p:cNvSpPr>
            <a:spLocks noChangeShapeType="1"/>
          </p:cNvSpPr>
          <p:nvPr/>
        </p:nvSpPr>
        <p:spPr bwMode="auto">
          <a:xfrm>
            <a:off x="1146175" y="4927600"/>
            <a:ext cx="1152525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00" name="Line 64"/>
          <p:cNvSpPr>
            <a:spLocks noChangeShapeType="1"/>
          </p:cNvSpPr>
          <p:nvPr/>
        </p:nvSpPr>
        <p:spPr bwMode="auto">
          <a:xfrm>
            <a:off x="1146175" y="5176838"/>
            <a:ext cx="1152525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01" name="Text Box 65"/>
          <p:cNvSpPr txBox="1">
            <a:spLocks noChangeArrowheads="1"/>
          </p:cNvSpPr>
          <p:nvPr/>
        </p:nvSpPr>
        <p:spPr bwMode="auto">
          <a:xfrm>
            <a:off x="765175" y="4576763"/>
            <a:ext cx="309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1200" b="1">
                <a:latin typeface="Arial" panose="020B0604020202020204" pitchFamily="34" charset="0"/>
              </a:rPr>
              <a:t>A2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zh-CN" sz="1200" b="1">
                <a:latin typeface="Arial" panose="020B0604020202020204" pitchFamily="34" charset="0"/>
              </a:rPr>
              <a:t>A1</a:t>
            </a:r>
          </a:p>
          <a:p>
            <a:pPr algn="ctr" eaLnBrk="1" hangingPunct="1">
              <a:lnSpc>
                <a:spcPct val="120000"/>
              </a:lnSpc>
              <a:spcBef>
                <a:spcPct val="25000"/>
              </a:spcBef>
            </a:pPr>
            <a:r>
              <a:rPr lang="en-US" altLang="zh-CN" sz="1200" b="1">
                <a:latin typeface="Arial" panose="020B0604020202020204" pitchFamily="34" charset="0"/>
              </a:rPr>
              <a:t>A0</a:t>
            </a:r>
          </a:p>
        </p:txBody>
      </p:sp>
      <p:grpSp>
        <p:nvGrpSpPr>
          <p:cNvPr id="4" name="Group 130"/>
          <p:cNvGrpSpPr/>
          <p:nvPr/>
        </p:nvGrpSpPr>
        <p:grpSpPr bwMode="auto">
          <a:xfrm>
            <a:off x="2263775" y="2897188"/>
            <a:ext cx="936625" cy="2424112"/>
            <a:chOff x="1426" y="1825"/>
            <a:chExt cx="590" cy="1527"/>
          </a:xfrm>
        </p:grpSpPr>
        <p:sp>
          <p:nvSpPr>
            <p:cNvPr id="51287" name="Rectangle 54"/>
            <p:cNvSpPr>
              <a:spLocks noChangeArrowheads="1"/>
            </p:cNvSpPr>
            <p:nvPr/>
          </p:nvSpPr>
          <p:spPr bwMode="auto">
            <a:xfrm>
              <a:off x="1448" y="1991"/>
              <a:ext cx="499" cy="1361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>
              <a:solidFill>
                <a:srgbClr val="339966"/>
              </a:solidFill>
              <a:miter lim="800000"/>
            </a:ln>
          </p:spPr>
          <p:txBody>
            <a:bodyPr wrap="none" lIns="3600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Arial" panose="020B0604020202020204" pitchFamily="34" charset="0"/>
                </a:rPr>
                <a:t>G</a:t>
              </a:r>
            </a:p>
            <a:p>
              <a:pPr eaLnBrk="1" hangingPunct="1"/>
              <a:endParaRPr lang="en-US" altLang="zh-CN">
                <a:latin typeface="Arial" panose="020B0604020202020204" pitchFamily="34" charset="0"/>
              </a:endParaRPr>
            </a:p>
            <a:p>
              <a:pPr eaLnBrk="1" hangingPunct="1"/>
              <a:r>
                <a:rPr lang="en-US" altLang="zh-CN">
                  <a:latin typeface="Arial" panose="020B0604020202020204" pitchFamily="34" charset="0"/>
                </a:rPr>
                <a:t>G</a:t>
              </a:r>
              <a:r>
                <a:rPr lang="en-US" altLang="zh-CN" sz="1200">
                  <a:latin typeface="Arial" panose="020B0604020202020204" pitchFamily="34" charset="0"/>
                </a:rPr>
                <a:t>2A</a:t>
              </a:r>
            </a:p>
            <a:p>
              <a:pPr eaLnBrk="1" hangingPunct="1"/>
              <a:r>
                <a:rPr lang="en-US" altLang="zh-CN">
                  <a:latin typeface="Arial" panose="020B0604020202020204" pitchFamily="34" charset="0"/>
                </a:rPr>
                <a:t>G</a:t>
              </a:r>
              <a:r>
                <a:rPr lang="en-US" altLang="zh-CN" sz="1200">
                  <a:latin typeface="Arial" panose="020B0604020202020204" pitchFamily="34" charset="0"/>
                </a:rPr>
                <a:t>2B</a:t>
              </a:r>
            </a:p>
            <a:p>
              <a:pPr eaLnBrk="1" hangingPunct="1"/>
              <a:endParaRPr lang="en-US" altLang="zh-CN">
                <a:latin typeface="Arial" panose="020B0604020202020204" pitchFamily="34" charset="0"/>
              </a:endParaRPr>
            </a:p>
            <a:p>
              <a:pPr eaLnBrk="1" hangingPunct="1"/>
              <a:r>
                <a:rPr lang="en-US" altLang="zh-CN">
                  <a:latin typeface="Arial" panose="020B0604020202020204" pitchFamily="34" charset="0"/>
                </a:rPr>
                <a:t>C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zh-CN">
                  <a:latin typeface="Arial" panose="020B0604020202020204" pitchFamily="34" charset="0"/>
                </a:rPr>
                <a:t>B</a:t>
              </a:r>
            </a:p>
            <a:p>
              <a:pPr eaLnBrk="1" hangingPunct="1">
                <a:lnSpc>
                  <a:spcPct val="90000"/>
                </a:lnSpc>
              </a:pPr>
              <a:r>
                <a:rPr lang="en-US" altLang="zh-CN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45144" name="Line 56"/>
            <p:cNvSpPr>
              <a:spLocks noChangeShapeType="1"/>
            </p:cNvSpPr>
            <p:nvPr/>
          </p:nvSpPr>
          <p:spPr bwMode="auto">
            <a:xfrm>
              <a:off x="1469" y="2346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45" name="Line 57"/>
            <p:cNvSpPr>
              <a:spLocks noChangeShapeType="1"/>
            </p:cNvSpPr>
            <p:nvPr/>
          </p:nvSpPr>
          <p:spPr bwMode="auto">
            <a:xfrm>
              <a:off x="1469" y="2527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46" name="Text Box 66"/>
            <p:cNvSpPr txBox="1">
              <a:spLocks noChangeArrowheads="1"/>
            </p:cNvSpPr>
            <p:nvPr/>
          </p:nvSpPr>
          <p:spPr bwMode="auto">
            <a:xfrm>
              <a:off x="1426" y="1825"/>
              <a:ext cx="59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latin typeface="Arial" panose="020B0604020202020204" pitchFamily="34" charset="0"/>
                </a:rPr>
                <a:t>74LS138</a:t>
              </a:r>
            </a:p>
          </p:txBody>
        </p:sp>
      </p:grpSp>
      <p:sp>
        <p:nvSpPr>
          <p:cNvPr id="116803" name="Line 67"/>
          <p:cNvSpPr>
            <a:spLocks noChangeShapeType="1"/>
          </p:cNvSpPr>
          <p:nvPr/>
        </p:nvSpPr>
        <p:spPr bwMode="auto">
          <a:xfrm>
            <a:off x="1433513" y="2513013"/>
            <a:ext cx="2016125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04" name="Line 68"/>
          <p:cNvSpPr>
            <a:spLocks noChangeShapeType="1"/>
          </p:cNvSpPr>
          <p:nvPr/>
        </p:nvSpPr>
        <p:spPr bwMode="auto">
          <a:xfrm>
            <a:off x="3449638" y="3089275"/>
            <a:ext cx="360362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05" name="Line 69"/>
          <p:cNvSpPr>
            <a:spLocks noChangeShapeType="1"/>
          </p:cNvSpPr>
          <p:nvPr/>
        </p:nvSpPr>
        <p:spPr bwMode="auto">
          <a:xfrm>
            <a:off x="3449638" y="2513013"/>
            <a:ext cx="0" cy="576262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06" name="Line 70"/>
          <p:cNvSpPr>
            <a:spLocks noChangeShapeType="1"/>
          </p:cNvSpPr>
          <p:nvPr/>
        </p:nvSpPr>
        <p:spPr bwMode="auto">
          <a:xfrm>
            <a:off x="3090863" y="3521075"/>
            <a:ext cx="719137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132"/>
          <p:cNvGrpSpPr/>
          <p:nvPr/>
        </p:nvGrpSpPr>
        <p:grpSpPr bwMode="auto">
          <a:xfrm>
            <a:off x="3233738" y="3295650"/>
            <a:ext cx="288925" cy="244475"/>
            <a:chOff x="2037" y="2076"/>
            <a:chExt cx="182" cy="154"/>
          </a:xfrm>
        </p:grpSpPr>
        <p:sp>
          <p:nvSpPr>
            <p:cNvPr id="45141" name="Text Box 71"/>
            <p:cNvSpPr txBox="1">
              <a:spLocks noChangeArrowheads="1"/>
            </p:cNvSpPr>
            <p:nvPr/>
          </p:nvSpPr>
          <p:spPr bwMode="auto">
            <a:xfrm>
              <a:off x="2037" y="2076"/>
              <a:ext cx="18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>
                  <a:latin typeface="Arial" panose="020B0604020202020204" pitchFamily="34" charset="0"/>
                </a:rPr>
                <a:t>Y</a:t>
              </a:r>
              <a:r>
                <a:rPr lang="en-US" altLang="zh-CN" sz="1200" b="1">
                  <a:latin typeface="Arial" panose="020B0604020202020204" pitchFamily="34" charset="0"/>
                </a:rPr>
                <a:t>0</a:t>
              </a:r>
              <a:endParaRPr lang="zh-CN" altLang="en-US" sz="1200" b="1">
                <a:latin typeface="Arial" panose="020B0604020202020204" pitchFamily="34" charset="0"/>
              </a:endParaRPr>
            </a:p>
          </p:txBody>
        </p:sp>
        <p:sp>
          <p:nvSpPr>
            <p:cNvPr id="45142" name="Line 72"/>
            <p:cNvSpPr>
              <a:spLocks noChangeShapeType="1"/>
            </p:cNvSpPr>
            <p:nvPr/>
          </p:nvSpPr>
          <p:spPr bwMode="auto">
            <a:xfrm>
              <a:off x="2053" y="2082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809" name="Rectangle 73"/>
          <p:cNvSpPr>
            <a:spLocks noChangeArrowheads="1"/>
          </p:cNvSpPr>
          <p:nvPr/>
        </p:nvSpPr>
        <p:spPr bwMode="auto">
          <a:xfrm>
            <a:off x="3810000" y="4672013"/>
            <a:ext cx="457200" cy="890587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</a:ln>
        </p:spPr>
        <p:txBody>
          <a:bodyPr lIns="0" r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b="1"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zh-CN" b="1">
                <a:latin typeface="Arial" panose="020B0604020202020204" pitchFamily="34" charset="0"/>
              </a:rPr>
              <a:t>≥1</a:t>
            </a:r>
          </a:p>
        </p:txBody>
      </p:sp>
      <p:sp>
        <p:nvSpPr>
          <p:cNvPr id="116810" name="Line 74"/>
          <p:cNvSpPr>
            <a:spLocks noChangeShapeType="1"/>
          </p:cNvSpPr>
          <p:nvPr/>
        </p:nvSpPr>
        <p:spPr bwMode="auto">
          <a:xfrm>
            <a:off x="3090863" y="4889500"/>
            <a:ext cx="719137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11" name="Line 75"/>
          <p:cNvSpPr>
            <a:spLocks noChangeShapeType="1"/>
          </p:cNvSpPr>
          <p:nvPr/>
        </p:nvSpPr>
        <p:spPr bwMode="auto">
          <a:xfrm>
            <a:off x="3449638" y="5392738"/>
            <a:ext cx="0" cy="4318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12" name="Line 76"/>
          <p:cNvSpPr>
            <a:spLocks noChangeShapeType="1"/>
          </p:cNvSpPr>
          <p:nvPr/>
        </p:nvSpPr>
        <p:spPr bwMode="auto">
          <a:xfrm>
            <a:off x="3449638" y="5392738"/>
            <a:ext cx="360362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13" name="Line 77"/>
          <p:cNvSpPr>
            <a:spLocks noChangeShapeType="1"/>
          </p:cNvSpPr>
          <p:nvPr/>
        </p:nvSpPr>
        <p:spPr bwMode="auto">
          <a:xfrm>
            <a:off x="1433513" y="5824538"/>
            <a:ext cx="2016125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16" name="Line 80"/>
          <p:cNvSpPr>
            <a:spLocks noChangeShapeType="1"/>
          </p:cNvSpPr>
          <p:nvPr/>
        </p:nvSpPr>
        <p:spPr bwMode="auto">
          <a:xfrm>
            <a:off x="4457700" y="4157663"/>
            <a:ext cx="32385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126"/>
          <p:cNvGrpSpPr/>
          <p:nvPr/>
        </p:nvGrpSpPr>
        <p:grpSpPr bwMode="auto">
          <a:xfrm>
            <a:off x="5681663" y="1216025"/>
            <a:ext cx="936625" cy="2520950"/>
            <a:chOff x="3579" y="618"/>
            <a:chExt cx="590" cy="1588"/>
          </a:xfrm>
        </p:grpSpPr>
        <p:sp>
          <p:nvSpPr>
            <p:cNvPr id="51280" name="Rectangle 22"/>
            <p:cNvSpPr>
              <a:spLocks noChangeArrowheads="1"/>
            </p:cNvSpPr>
            <p:nvPr/>
          </p:nvSpPr>
          <p:spPr bwMode="auto">
            <a:xfrm>
              <a:off x="3604" y="800"/>
              <a:ext cx="504" cy="1406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>
              <a:solidFill>
                <a:srgbClr val="339966"/>
              </a:solidFill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5137" name="Text Box 24"/>
            <p:cNvSpPr txBox="1">
              <a:spLocks noChangeArrowheads="1"/>
            </p:cNvSpPr>
            <p:nvPr/>
          </p:nvSpPr>
          <p:spPr bwMode="auto">
            <a:xfrm>
              <a:off x="3633" y="903"/>
              <a:ext cx="280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en-US" altLang="zh-CN" sz="1200" b="1">
                  <a:latin typeface="Arial" panose="020B0604020202020204" pitchFamily="34" charset="0"/>
                </a:rPr>
                <a:t>D7-D0</a:t>
              </a:r>
            </a:p>
            <a:p>
              <a:pPr algn="r" eaLnBrk="1" hangingPunct="1"/>
              <a:endParaRPr lang="en-US" altLang="zh-CN" sz="1200" b="1">
                <a:latin typeface="Arial" panose="020B0604020202020204" pitchFamily="34" charset="0"/>
              </a:endParaRPr>
            </a:p>
          </p:txBody>
        </p:sp>
        <p:sp>
          <p:nvSpPr>
            <p:cNvPr id="45138" name="Text Box 44"/>
            <p:cNvSpPr txBox="1">
              <a:spLocks noChangeArrowheads="1"/>
            </p:cNvSpPr>
            <p:nvPr/>
          </p:nvSpPr>
          <p:spPr bwMode="auto">
            <a:xfrm>
              <a:off x="3609" y="1874"/>
              <a:ext cx="181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Arial" panose="020B0604020202020204" pitchFamily="34" charset="0"/>
                </a:rPr>
                <a:t>CP</a:t>
              </a:r>
            </a:p>
          </p:txBody>
        </p:sp>
        <p:sp>
          <p:nvSpPr>
            <p:cNvPr id="45139" name="Text Box 45"/>
            <p:cNvSpPr txBox="1">
              <a:spLocks noChangeArrowheads="1"/>
            </p:cNvSpPr>
            <p:nvPr/>
          </p:nvSpPr>
          <p:spPr bwMode="auto">
            <a:xfrm>
              <a:off x="3942" y="952"/>
              <a:ext cx="136" cy="1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10000"/>
                </a:lnSpc>
              </a:pPr>
              <a:r>
                <a:rPr lang="en-US" altLang="zh-CN" sz="1200" b="1">
                  <a:latin typeface="Arial" panose="020B0604020202020204" pitchFamily="34" charset="0"/>
                </a:rPr>
                <a:t>Q7</a:t>
              </a:r>
            </a:p>
            <a:p>
              <a:pPr algn="r" eaLnBrk="1" hangingPunct="1">
                <a:lnSpc>
                  <a:spcPct val="110000"/>
                </a:lnSpc>
              </a:pPr>
              <a:r>
                <a:rPr lang="en-US" altLang="zh-CN" sz="1200" b="1">
                  <a:latin typeface="Arial" panose="020B0604020202020204" pitchFamily="34" charset="0"/>
                </a:rPr>
                <a:t>Q6</a:t>
              </a:r>
            </a:p>
            <a:p>
              <a:pPr algn="r" eaLnBrk="1" hangingPunct="1">
                <a:lnSpc>
                  <a:spcPct val="110000"/>
                </a:lnSpc>
              </a:pPr>
              <a:r>
                <a:rPr lang="en-US" altLang="zh-CN" sz="1200" b="1">
                  <a:latin typeface="Arial" panose="020B0604020202020204" pitchFamily="34" charset="0"/>
                </a:rPr>
                <a:t>Q5</a:t>
              </a:r>
            </a:p>
            <a:p>
              <a:pPr algn="r" eaLnBrk="1" hangingPunct="1">
                <a:lnSpc>
                  <a:spcPct val="110000"/>
                </a:lnSpc>
              </a:pPr>
              <a:r>
                <a:rPr lang="en-US" altLang="zh-CN" sz="1200" b="1">
                  <a:latin typeface="Arial" panose="020B0604020202020204" pitchFamily="34" charset="0"/>
                </a:rPr>
                <a:t>Q4</a:t>
              </a:r>
            </a:p>
            <a:p>
              <a:pPr algn="r" eaLnBrk="1" hangingPunct="1">
                <a:lnSpc>
                  <a:spcPct val="110000"/>
                </a:lnSpc>
              </a:pPr>
              <a:r>
                <a:rPr lang="en-US" altLang="zh-CN" sz="1200" b="1">
                  <a:latin typeface="Arial" panose="020B0604020202020204" pitchFamily="34" charset="0"/>
                </a:rPr>
                <a:t>Q3</a:t>
              </a:r>
            </a:p>
            <a:p>
              <a:pPr algn="r" eaLnBrk="1" hangingPunct="1">
                <a:lnSpc>
                  <a:spcPct val="110000"/>
                </a:lnSpc>
              </a:pPr>
              <a:r>
                <a:rPr lang="en-US" altLang="zh-CN" sz="1200" b="1">
                  <a:latin typeface="Arial" panose="020B0604020202020204" pitchFamily="34" charset="0"/>
                </a:rPr>
                <a:t>Q2</a:t>
              </a:r>
            </a:p>
            <a:p>
              <a:pPr algn="r" eaLnBrk="1" hangingPunct="1">
                <a:lnSpc>
                  <a:spcPct val="110000"/>
                </a:lnSpc>
              </a:pPr>
              <a:r>
                <a:rPr lang="en-US" altLang="zh-CN" sz="1200" b="1">
                  <a:latin typeface="Arial" panose="020B0604020202020204" pitchFamily="34" charset="0"/>
                </a:rPr>
                <a:t>Q1</a:t>
              </a:r>
            </a:p>
            <a:p>
              <a:pPr algn="r" eaLnBrk="1" hangingPunct="1">
                <a:lnSpc>
                  <a:spcPct val="110000"/>
                </a:lnSpc>
              </a:pPr>
              <a:r>
                <a:rPr lang="en-US" altLang="zh-CN" sz="1200" b="1">
                  <a:latin typeface="Arial" panose="020B0604020202020204" pitchFamily="34" charset="0"/>
                </a:rPr>
                <a:t>Q0</a:t>
              </a:r>
            </a:p>
            <a:p>
              <a:pPr eaLnBrk="1" hangingPunct="1">
                <a:lnSpc>
                  <a:spcPct val="110000"/>
                </a:lnSpc>
              </a:pPr>
              <a:endParaRPr lang="en-US" altLang="zh-CN" sz="1200" b="1">
                <a:latin typeface="Arial" panose="020B0604020202020204" pitchFamily="34" charset="0"/>
              </a:endParaRPr>
            </a:p>
          </p:txBody>
        </p:sp>
        <p:sp>
          <p:nvSpPr>
            <p:cNvPr id="45140" name="Text Box 84"/>
            <p:cNvSpPr txBox="1">
              <a:spLocks noChangeArrowheads="1"/>
            </p:cNvSpPr>
            <p:nvPr/>
          </p:nvSpPr>
          <p:spPr bwMode="auto">
            <a:xfrm>
              <a:off x="3579" y="618"/>
              <a:ext cx="59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latin typeface="Arial" panose="020B0604020202020204" pitchFamily="34" charset="0"/>
                </a:rPr>
                <a:t>74LS273</a:t>
              </a:r>
            </a:p>
          </p:txBody>
        </p:sp>
      </p:grpSp>
      <p:sp>
        <p:nvSpPr>
          <p:cNvPr id="116835" name="Line 99"/>
          <p:cNvSpPr>
            <a:spLocks noChangeShapeType="1"/>
          </p:cNvSpPr>
          <p:nvPr/>
        </p:nvSpPr>
        <p:spPr bwMode="auto">
          <a:xfrm>
            <a:off x="4962525" y="4705350"/>
            <a:ext cx="2447925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119"/>
          <p:cNvGrpSpPr/>
          <p:nvPr/>
        </p:nvGrpSpPr>
        <p:grpSpPr bwMode="auto">
          <a:xfrm>
            <a:off x="7410450" y="1504950"/>
            <a:ext cx="936625" cy="4062413"/>
            <a:chOff x="4668" y="800"/>
            <a:chExt cx="590" cy="2559"/>
          </a:xfrm>
        </p:grpSpPr>
        <p:sp>
          <p:nvSpPr>
            <p:cNvPr id="51275" name="Rectangle 26"/>
            <p:cNvSpPr>
              <a:spLocks noChangeArrowheads="1"/>
            </p:cNvSpPr>
            <p:nvPr/>
          </p:nvSpPr>
          <p:spPr bwMode="auto">
            <a:xfrm>
              <a:off x="4668" y="800"/>
              <a:ext cx="590" cy="2559"/>
            </a:xfrm>
            <a:prstGeom prst="rect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>
              <a:solidFill>
                <a:srgbClr val="339966"/>
              </a:solidFill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5132" name="Text Box 27"/>
            <p:cNvSpPr txBox="1">
              <a:spLocks noChangeArrowheads="1"/>
            </p:cNvSpPr>
            <p:nvPr/>
          </p:nvSpPr>
          <p:spPr bwMode="auto">
            <a:xfrm>
              <a:off x="4940" y="2024"/>
              <a:ext cx="216" cy="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 b="1">
                  <a:latin typeface="Times New Roman" panose="02020603050405020304" pitchFamily="18" charset="0"/>
                </a:rPr>
                <a:t>外设</a:t>
              </a:r>
            </a:p>
          </p:txBody>
        </p:sp>
        <p:sp>
          <p:nvSpPr>
            <p:cNvPr id="45133" name="Text Box 28"/>
            <p:cNvSpPr txBox="1">
              <a:spLocks noChangeArrowheads="1"/>
            </p:cNvSpPr>
            <p:nvPr/>
          </p:nvSpPr>
          <p:spPr bwMode="auto">
            <a:xfrm>
              <a:off x="4711" y="954"/>
              <a:ext cx="162" cy="1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zh-CN" sz="1200" b="1">
                  <a:latin typeface="Arial" panose="020B0604020202020204" pitchFamily="34" charset="0"/>
                </a:rPr>
                <a:t>D7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zh-CN" sz="1200" b="1">
                  <a:latin typeface="Arial" panose="020B0604020202020204" pitchFamily="34" charset="0"/>
                </a:rPr>
                <a:t>D6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zh-CN" sz="1200" b="1">
                  <a:latin typeface="Arial" panose="020B0604020202020204" pitchFamily="34" charset="0"/>
                </a:rPr>
                <a:t>D5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zh-CN" sz="1200" b="1">
                  <a:latin typeface="Arial" panose="020B0604020202020204" pitchFamily="34" charset="0"/>
                </a:rPr>
                <a:t>D4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zh-CN" sz="1200" b="1">
                  <a:latin typeface="Arial" panose="020B0604020202020204" pitchFamily="34" charset="0"/>
                </a:rPr>
                <a:t>D3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zh-CN" sz="1200" b="1">
                  <a:latin typeface="Arial" panose="020B0604020202020204" pitchFamily="34" charset="0"/>
                </a:rPr>
                <a:t>D2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zh-CN" sz="1200" b="1">
                  <a:latin typeface="Arial" panose="020B0604020202020204" pitchFamily="34" charset="0"/>
                </a:rPr>
                <a:t>D1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zh-CN" sz="1200" b="1">
                  <a:latin typeface="Arial" panose="020B0604020202020204" pitchFamily="34" charset="0"/>
                </a:rPr>
                <a:t>D0</a:t>
              </a:r>
            </a:p>
            <a:p>
              <a:pPr algn="ctr" eaLnBrk="1" hangingPunct="1">
                <a:lnSpc>
                  <a:spcPct val="110000"/>
                </a:lnSpc>
              </a:pPr>
              <a:endParaRPr lang="en-US" altLang="zh-CN" sz="1200" b="1">
                <a:latin typeface="Arial" panose="020B0604020202020204" pitchFamily="34" charset="0"/>
              </a:endParaRPr>
            </a:p>
          </p:txBody>
        </p:sp>
        <p:sp>
          <p:nvSpPr>
            <p:cNvPr id="45134" name="Text Box 29"/>
            <p:cNvSpPr txBox="1">
              <a:spLocks noChangeArrowheads="1"/>
            </p:cNvSpPr>
            <p:nvPr/>
          </p:nvSpPr>
          <p:spPr bwMode="auto">
            <a:xfrm>
              <a:off x="4752" y="2736"/>
              <a:ext cx="344" cy="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400" b="1">
                  <a:solidFill>
                    <a:schemeClr val="bg2"/>
                  </a:solidFill>
                  <a:latin typeface="Arial" panose="020B0604020202020204" pitchFamily="34" charset="0"/>
                </a:rPr>
                <a:t>BUSY</a:t>
              </a:r>
            </a:p>
            <a:p>
              <a:pPr eaLnBrk="1" hangingPunct="1"/>
              <a:endParaRPr lang="en-US" altLang="zh-CN" sz="1400" b="1">
                <a:latin typeface="Arial" panose="020B0604020202020204" pitchFamily="34" charset="0"/>
              </a:endParaRPr>
            </a:p>
          </p:txBody>
        </p:sp>
        <p:sp>
          <p:nvSpPr>
            <p:cNvPr id="45135" name="Line 103"/>
            <p:cNvSpPr>
              <a:spLocks noChangeShapeType="1"/>
            </p:cNvSpPr>
            <p:nvPr/>
          </p:nvSpPr>
          <p:spPr bwMode="auto">
            <a:xfrm>
              <a:off x="4750" y="2726"/>
              <a:ext cx="317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31"/>
          <p:cNvGrpSpPr/>
          <p:nvPr/>
        </p:nvGrpSpPr>
        <p:grpSpPr bwMode="auto">
          <a:xfrm>
            <a:off x="3233738" y="4600575"/>
            <a:ext cx="288925" cy="244475"/>
            <a:chOff x="2037" y="2898"/>
            <a:chExt cx="182" cy="154"/>
          </a:xfrm>
        </p:grpSpPr>
        <p:sp>
          <p:nvSpPr>
            <p:cNvPr id="45129" name="Text Box 79"/>
            <p:cNvSpPr txBox="1">
              <a:spLocks noChangeArrowheads="1"/>
            </p:cNvSpPr>
            <p:nvPr/>
          </p:nvSpPr>
          <p:spPr bwMode="auto">
            <a:xfrm>
              <a:off x="2037" y="2898"/>
              <a:ext cx="18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>
                  <a:latin typeface="Arial" panose="020B0604020202020204" pitchFamily="34" charset="0"/>
                </a:rPr>
                <a:t>Y</a:t>
              </a:r>
              <a:r>
                <a:rPr lang="en-US" altLang="zh-CN" sz="1200" b="1">
                  <a:latin typeface="Arial" panose="020B0604020202020204" pitchFamily="34" charset="0"/>
                </a:rPr>
                <a:t>3</a:t>
              </a:r>
              <a:endParaRPr lang="zh-CN" altLang="en-US" sz="1200" b="1">
                <a:latin typeface="Arial" panose="020B0604020202020204" pitchFamily="34" charset="0"/>
              </a:endParaRPr>
            </a:p>
          </p:txBody>
        </p:sp>
        <p:sp>
          <p:nvSpPr>
            <p:cNvPr id="45130" name="Line 107"/>
            <p:cNvSpPr>
              <a:spLocks noChangeShapeType="1"/>
            </p:cNvSpPr>
            <p:nvPr/>
          </p:nvSpPr>
          <p:spPr bwMode="auto">
            <a:xfrm>
              <a:off x="2054" y="2898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844" name="Text Box 108"/>
          <p:cNvSpPr txBox="1">
            <a:spLocks noChangeArrowheads="1"/>
          </p:cNvSpPr>
          <p:nvPr/>
        </p:nvSpPr>
        <p:spPr bwMode="auto">
          <a:xfrm>
            <a:off x="3921125" y="4240213"/>
            <a:ext cx="504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00" b="1">
                <a:latin typeface="Arial" panose="020B0604020202020204" pitchFamily="34" charset="0"/>
              </a:rPr>
              <a:t>3FBH</a:t>
            </a:r>
          </a:p>
        </p:txBody>
      </p:sp>
      <p:grpSp>
        <p:nvGrpSpPr>
          <p:cNvPr id="9" name="Group 134"/>
          <p:cNvGrpSpPr/>
          <p:nvPr/>
        </p:nvGrpSpPr>
        <p:grpSpPr bwMode="auto">
          <a:xfrm>
            <a:off x="930275" y="2414588"/>
            <a:ext cx="454025" cy="214312"/>
            <a:chOff x="586" y="1521"/>
            <a:chExt cx="286" cy="135"/>
          </a:xfrm>
        </p:grpSpPr>
        <p:sp>
          <p:nvSpPr>
            <p:cNvPr id="45127" name="Text Box 21"/>
            <p:cNvSpPr txBox="1">
              <a:spLocks noChangeArrowheads="1"/>
            </p:cNvSpPr>
            <p:nvPr/>
          </p:nvSpPr>
          <p:spPr bwMode="auto">
            <a:xfrm>
              <a:off x="586" y="1537"/>
              <a:ext cx="286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b="1">
                  <a:latin typeface="Arial" panose="020B0604020202020204" pitchFamily="34" charset="0"/>
                </a:rPr>
                <a:t>IOW</a:t>
              </a:r>
            </a:p>
            <a:p>
              <a:pPr algn="ctr" eaLnBrk="1" hangingPunct="1"/>
              <a:endParaRPr lang="en-US" altLang="zh-CN" sz="1200" b="1">
                <a:latin typeface="Arial" panose="020B0604020202020204" pitchFamily="34" charset="0"/>
              </a:endParaRPr>
            </a:p>
          </p:txBody>
        </p:sp>
        <p:sp>
          <p:nvSpPr>
            <p:cNvPr id="45128" name="Line 109"/>
            <p:cNvSpPr>
              <a:spLocks noChangeShapeType="1"/>
            </p:cNvSpPr>
            <p:nvPr/>
          </p:nvSpPr>
          <p:spPr bwMode="auto">
            <a:xfrm>
              <a:off x="628" y="1521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135"/>
          <p:cNvGrpSpPr/>
          <p:nvPr/>
        </p:nvGrpSpPr>
        <p:grpSpPr bwMode="auto">
          <a:xfrm>
            <a:off x="930275" y="5730875"/>
            <a:ext cx="454025" cy="211138"/>
            <a:chOff x="586" y="3610"/>
            <a:chExt cx="286" cy="133"/>
          </a:xfrm>
        </p:grpSpPr>
        <p:sp>
          <p:nvSpPr>
            <p:cNvPr id="45125" name="Text Box 78"/>
            <p:cNvSpPr txBox="1">
              <a:spLocks noChangeArrowheads="1"/>
            </p:cNvSpPr>
            <p:nvPr/>
          </p:nvSpPr>
          <p:spPr bwMode="auto">
            <a:xfrm>
              <a:off x="586" y="3624"/>
              <a:ext cx="286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 b="1">
                  <a:latin typeface="Arial" panose="020B0604020202020204" pitchFamily="34" charset="0"/>
                </a:rPr>
                <a:t>IOR</a:t>
              </a:r>
            </a:p>
            <a:p>
              <a:pPr algn="ctr" eaLnBrk="1" hangingPunct="1"/>
              <a:endParaRPr lang="en-US" altLang="zh-CN" sz="1200" b="1">
                <a:latin typeface="Arial" panose="020B0604020202020204" pitchFamily="34" charset="0"/>
              </a:endParaRPr>
            </a:p>
          </p:txBody>
        </p:sp>
        <p:sp>
          <p:nvSpPr>
            <p:cNvPr id="45126" name="Line 110"/>
            <p:cNvSpPr>
              <a:spLocks noChangeShapeType="1"/>
            </p:cNvSpPr>
            <p:nvPr/>
          </p:nvSpPr>
          <p:spPr bwMode="auto">
            <a:xfrm>
              <a:off x="620" y="3610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768" name="Line 32"/>
          <p:cNvSpPr>
            <a:spLocks noChangeShapeType="1"/>
          </p:cNvSpPr>
          <p:nvPr/>
        </p:nvSpPr>
        <p:spPr bwMode="auto">
          <a:xfrm flipV="1">
            <a:off x="4951413" y="1841500"/>
            <a:ext cx="0" cy="2138363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17" name="Line 81"/>
          <p:cNvSpPr>
            <a:spLocks noChangeShapeType="1"/>
          </p:cNvSpPr>
          <p:nvPr/>
        </p:nvSpPr>
        <p:spPr bwMode="auto">
          <a:xfrm flipV="1">
            <a:off x="4457700" y="4168775"/>
            <a:ext cx="0" cy="935038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64" name="Text Box 128"/>
          <p:cNvSpPr txBox="1">
            <a:spLocks noChangeArrowheads="1"/>
          </p:cNvSpPr>
          <p:nvPr/>
        </p:nvSpPr>
        <p:spPr bwMode="auto">
          <a:xfrm>
            <a:off x="406400" y="115888"/>
            <a:ext cx="827005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华文中宋" pitchFamily="2" charset="-122"/>
                <a:ea typeface="华文中宋" pitchFamily="2" charset="-122"/>
              </a:rPr>
              <a:t>状态端口地址</a:t>
            </a:r>
            <a:r>
              <a:rPr lang="zh-CN" altLang="en-US" sz="2000" b="1" dirty="0"/>
              <a:t>：</a:t>
            </a:r>
            <a:r>
              <a:rPr lang="en-US" altLang="zh-CN" sz="2000" b="1" dirty="0">
                <a:solidFill>
                  <a:schemeClr val="hlink"/>
                </a:solidFill>
              </a:rPr>
              <a:t>0000 0011 1111 10</a:t>
            </a:r>
            <a:r>
              <a:rPr lang="en-US" altLang="zh-CN" sz="2000" b="1" dirty="0"/>
              <a:t>11   </a:t>
            </a:r>
            <a:r>
              <a:rPr lang="zh-CN" altLang="en-US" sz="2000" b="1" dirty="0"/>
              <a:t>外设状态端口地址为</a:t>
            </a:r>
            <a:r>
              <a:rPr lang="en-US" altLang="zh-CN" sz="2000" b="1" dirty="0"/>
              <a:t>03FBH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/>
              <a:t>  </a:t>
            </a:r>
          </a:p>
        </p:txBody>
      </p:sp>
      <p:sp>
        <p:nvSpPr>
          <p:cNvPr id="116865" name="Text Box 129"/>
          <p:cNvSpPr txBox="1">
            <a:spLocks noChangeArrowheads="1"/>
          </p:cNvSpPr>
          <p:nvPr/>
        </p:nvSpPr>
        <p:spPr bwMode="auto">
          <a:xfrm>
            <a:off x="395288" y="571500"/>
            <a:ext cx="864120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华文中宋" pitchFamily="2" charset="-122"/>
                <a:ea typeface="华文中宋" pitchFamily="2" charset="-122"/>
              </a:rPr>
              <a:t>数据端口地址：</a:t>
            </a:r>
            <a:r>
              <a:rPr lang="en-US" altLang="zh-CN" sz="2000" b="1" dirty="0">
                <a:solidFill>
                  <a:schemeClr val="hlink"/>
                </a:solidFill>
              </a:rPr>
              <a:t>0000 0011 1111 10</a:t>
            </a:r>
            <a:r>
              <a:rPr lang="en-US" altLang="zh-CN" sz="2000" b="1" dirty="0"/>
              <a:t>00   </a:t>
            </a:r>
            <a:r>
              <a:rPr lang="zh-CN" altLang="en-US" sz="2000" b="1" dirty="0"/>
              <a:t>外设数据端口地址为</a:t>
            </a:r>
            <a:r>
              <a:rPr lang="en-US" altLang="zh-CN" sz="2000" b="1" dirty="0"/>
              <a:t>03F8H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537835" y="4006850"/>
            <a:ext cx="1194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74LS244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1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16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6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6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1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1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11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11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1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1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11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11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3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6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2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5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5" dur="500"/>
                                        <p:tgtEl>
                                          <p:spTgt spid="116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9" dur="500"/>
                                        <p:tgtEl>
                                          <p:spTgt spid="11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4" dur="500"/>
                                        <p:tgtEl>
                                          <p:spTgt spid="11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7" dur="500"/>
                                        <p:tgtEl>
                                          <p:spTgt spid="11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0" dur="500"/>
                                        <p:tgtEl>
                                          <p:spTgt spid="11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3" dur="500"/>
                                        <p:tgtEl>
                                          <p:spTgt spid="11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6" dur="500"/>
                                        <p:tgtEl>
                                          <p:spTgt spid="11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9" dur="500"/>
                                        <p:tgtEl>
                                          <p:spTgt spid="11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3" dur="500"/>
                                        <p:tgtEl>
                                          <p:spTgt spid="11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500"/>
                            </p:stCondLst>
                            <p:childTnLst>
                              <p:par>
                                <p:cTn id="1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116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000"/>
                            </p:stCondLst>
                            <p:childTnLst>
                              <p:par>
                                <p:cTn id="1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116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500"/>
                            </p:stCondLst>
                            <p:childTnLst>
                              <p:par>
                                <p:cTn id="1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116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3000"/>
                            </p:stCondLst>
                            <p:childTnLst>
                              <p:par>
                                <p:cTn id="1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116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1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3" dur="500"/>
                                        <p:tgtEl>
                                          <p:spTgt spid="116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6" dur="500"/>
                                        <p:tgtEl>
                                          <p:spTgt spid="116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9" dur="500"/>
                                        <p:tgtEl>
                                          <p:spTgt spid="11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4" dur="500"/>
                                        <p:tgtEl>
                                          <p:spTgt spid="11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3" dur="500"/>
                                        <p:tgtEl>
                                          <p:spTgt spid="11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00"/>
                            </p:stCondLst>
                            <p:childTnLst>
                              <p:par>
                                <p:cTn id="20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500"/>
                            </p:stCondLst>
                            <p:childTnLst>
                              <p:par>
                                <p:cTn id="2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5" dur="500"/>
                                        <p:tgtEl>
                                          <p:spTgt spid="11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000"/>
                            </p:stCondLst>
                            <p:childTnLst>
                              <p:par>
                                <p:cTn id="2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9" dur="500"/>
                                        <p:tgtEl>
                                          <p:spTgt spid="11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3" dur="500"/>
                                        <p:tgtEl>
                                          <p:spTgt spid="11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500"/>
                                        <p:tgtEl>
                                          <p:spTgt spid="11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2" dur="500"/>
                                        <p:tgtEl>
                                          <p:spTgt spid="11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000"/>
                            </p:stCondLst>
                            <p:childTnLst>
                              <p:par>
                                <p:cTn id="23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6" dur="500"/>
                                        <p:tgtEl>
                                          <p:spTgt spid="11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500"/>
                            </p:stCondLst>
                            <p:childTnLst>
                              <p:par>
                                <p:cTn id="2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0" dur="500"/>
                                        <p:tgtEl>
                                          <p:spTgt spid="11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2000"/>
                            </p:stCondLst>
                            <p:childTnLst>
                              <p:par>
                                <p:cTn id="2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116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3" dur="500"/>
                                        <p:tgtEl>
                                          <p:spTgt spid="11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7" dur="500"/>
                                        <p:tgtEl>
                                          <p:spTgt spid="11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500"/>
                            </p:stCondLst>
                            <p:childTnLst>
                              <p:par>
                                <p:cTn id="25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1" dur="500"/>
                                        <p:tgtEl>
                                          <p:spTgt spid="11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6" dur="500"/>
                                        <p:tgtEl>
                                          <p:spTgt spid="11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0" dur="500"/>
                                        <p:tgtEl>
                                          <p:spTgt spid="11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1000"/>
                            </p:stCondLst>
                            <p:childTnLst>
                              <p:par>
                                <p:cTn id="2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4" dur="500"/>
                                        <p:tgtEl>
                                          <p:spTgt spid="11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/>
      <p:bldP spid="116743" grpId="0"/>
      <p:bldP spid="116744" grpId="0"/>
      <p:bldP spid="116745" grpId="0" animBg="1"/>
      <p:bldP spid="116746" grpId="0" animBg="1"/>
      <p:bldP spid="116747" grpId="0" animBg="1"/>
      <p:bldP spid="116748" grpId="0" animBg="1"/>
      <p:bldP spid="116749" grpId="0" animBg="1"/>
      <p:bldP spid="116750" grpId="0" animBg="1"/>
      <p:bldP spid="116751" grpId="0" animBg="1"/>
      <p:bldP spid="116752" grpId="0" animBg="1"/>
      <p:bldP spid="116753" grpId="0" animBg="1"/>
      <p:bldP spid="116754" grpId="0"/>
      <p:bldP spid="116755" grpId="0" animBg="1"/>
      <p:bldP spid="116756" grpId="0" animBg="1"/>
      <p:bldP spid="116759" grpId="0" animBg="1"/>
      <p:bldP spid="116761" grpId="0"/>
      <p:bldP spid="116766" grpId="0" animBg="1"/>
      <p:bldP spid="116767" grpId="0" animBg="1"/>
      <p:bldP spid="116772" grpId="0" animBg="1"/>
      <p:bldP spid="116773" grpId="0" animBg="1"/>
      <p:bldP spid="116774" grpId="0" animBg="1"/>
      <p:bldP spid="116775" grpId="0" animBg="1"/>
      <p:bldP spid="116776" grpId="0" animBg="1"/>
      <p:bldP spid="116777" grpId="0" animBg="1"/>
      <p:bldP spid="116778" grpId="0" animBg="1"/>
      <p:bldP spid="116779" grpId="0" animBg="1"/>
      <p:bldP spid="116783" grpId="0" animBg="1"/>
      <p:bldP spid="116784" grpId="0" animBg="1"/>
      <p:bldP spid="116785" grpId="0" animBg="1"/>
      <p:bldP spid="116786" grpId="0" animBg="1"/>
      <p:bldP spid="116787" grpId="0" animBg="1"/>
      <p:bldP spid="116788" grpId="0" animBg="1"/>
      <p:bldP spid="116789" grpId="0" animBg="1"/>
      <p:bldP spid="116791" grpId="0" animBg="1"/>
      <p:bldP spid="116794" grpId="0" animBg="1"/>
      <p:bldP spid="116795" grpId="0" animBg="1"/>
      <p:bldP spid="116796" grpId="0" animBg="1"/>
      <p:bldP spid="116797" grpId="0" animBg="1"/>
      <p:bldP spid="116798" grpId="0" animBg="1"/>
      <p:bldP spid="116799" grpId="0" animBg="1"/>
      <p:bldP spid="116800" grpId="0" animBg="1"/>
      <p:bldP spid="116801" grpId="0"/>
      <p:bldP spid="116803" grpId="0" animBg="1"/>
      <p:bldP spid="116804" grpId="0" animBg="1"/>
      <p:bldP spid="116805" grpId="0" animBg="1"/>
      <p:bldP spid="116806" grpId="0" animBg="1"/>
      <p:bldP spid="116809" grpId="0" animBg="1"/>
      <p:bldP spid="116810" grpId="0" animBg="1"/>
      <p:bldP spid="116811" grpId="0" animBg="1"/>
      <p:bldP spid="116812" grpId="0" animBg="1"/>
      <p:bldP spid="116813" grpId="0" animBg="1"/>
      <p:bldP spid="116816" grpId="0" animBg="1"/>
      <p:bldP spid="116835" grpId="0" animBg="1"/>
      <p:bldP spid="116844" grpId="0"/>
      <p:bldP spid="116768" grpId="0" animBg="1"/>
      <p:bldP spid="116817" grpId="0" animBg="1"/>
      <p:bldP spid="116864" grpId="0"/>
      <p:bldP spid="11686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687070"/>
            <a:ext cx="4610100" cy="603059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+mj-lt"/>
              </a:rPr>
              <a:t>DATA   DB   100 DUP(?)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+mj-lt"/>
              </a:rPr>
              <a:t>            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+mj-lt"/>
              </a:rPr>
              <a:t>		   LEA SI,DATA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+mj-lt"/>
              </a:rPr>
              <a:t>               MOV CX,100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+mj-lt"/>
              </a:rPr>
              <a:t>AGAIN : MOV DX,03FBH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j-lt"/>
              </a:rPr>
              <a:t>WAITT</a:t>
            </a:r>
            <a:r>
              <a:rPr lang="zh-CN" altLang="en-US" sz="2000" dirty="0">
                <a:solidFill>
                  <a:schemeClr val="tx1"/>
                </a:solidFill>
                <a:latin typeface="+mj-lt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latin typeface="+mj-lt"/>
              </a:rPr>
              <a:t>IN AL,DX	     ;</a:t>
            </a:r>
            <a:r>
              <a:rPr lang="zh-CN" altLang="en-US" sz="2000" dirty="0">
                <a:solidFill>
                  <a:schemeClr val="tx1"/>
                </a:solidFill>
                <a:latin typeface="+mj-lt"/>
              </a:rPr>
              <a:t>读状态</a:t>
            </a:r>
            <a:endParaRPr lang="en-US" altLang="zh-CN" sz="2000" dirty="0">
              <a:solidFill>
                <a:schemeClr val="tx1"/>
              </a:solidFill>
              <a:latin typeface="+mj-lt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j-lt"/>
              </a:rPr>
              <a:t>               TEST AL,20H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  <a:latin typeface="+mj-lt"/>
              </a:rPr>
              <a:t>               JNZ   WAITT  ;</a:t>
            </a:r>
            <a:r>
              <a:rPr lang="zh-CN" altLang="en-US" sz="2000" dirty="0">
                <a:solidFill>
                  <a:schemeClr val="tx1"/>
                </a:solidFill>
                <a:latin typeface="+mj-lt"/>
              </a:rPr>
              <a:t>非</a:t>
            </a:r>
            <a:r>
              <a:rPr lang="en-US" altLang="zh-CN" sz="2000" dirty="0">
                <a:solidFill>
                  <a:schemeClr val="tx1"/>
                </a:solidFill>
                <a:latin typeface="+mj-lt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+mj-lt"/>
              </a:rPr>
              <a:t>，则跳转</a:t>
            </a:r>
            <a:endParaRPr lang="en-US" altLang="zh-CN" sz="2000" dirty="0">
              <a:solidFill>
                <a:schemeClr val="tx1"/>
              </a:solidFill>
              <a:latin typeface="+mj-lt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+mj-lt"/>
              </a:rPr>
              <a:t>               MOV DX,03F8H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+mj-lt"/>
              </a:rPr>
              <a:t>               </a:t>
            </a:r>
            <a:r>
              <a:rPr lang="en-US" altLang="zh-CN" sz="2000" dirty="0">
                <a:solidFill>
                  <a:schemeClr val="hlink"/>
                </a:solidFill>
                <a:latin typeface="+mj-lt"/>
              </a:rPr>
              <a:t>MOV AL</a:t>
            </a:r>
            <a:r>
              <a:rPr lang="zh-CN" altLang="en-US" sz="2000" dirty="0">
                <a:solidFill>
                  <a:schemeClr val="hlink"/>
                </a:solidFill>
                <a:latin typeface="+mj-lt"/>
              </a:rPr>
              <a:t>，</a:t>
            </a:r>
            <a:r>
              <a:rPr lang="en-US" altLang="zh-CN" sz="2000" dirty="0">
                <a:solidFill>
                  <a:schemeClr val="hlink"/>
                </a:solidFill>
                <a:latin typeface="+mj-lt"/>
              </a:rPr>
              <a:t>[SI]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hlink"/>
                </a:solidFill>
                <a:latin typeface="+mj-lt"/>
              </a:rPr>
              <a:t>               OUT DX</a:t>
            </a:r>
            <a:r>
              <a:rPr lang="zh-CN" altLang="en-US" sz="2000" dirty="0">
                <a:solidFill>
                  <a:schemeClr val="hlink"/>
                </a:solidFill>
                <a:latin typeface="+mj-lt"/>
              </a:rPr>
              <a:t>，</a:t>
            </a:r>
            <a:r>
              <a:rPr lang="en-US" altLang="zh-CN" sz="2000" dirty="0">
                <a:solidFill>
                  <a:schemeClr val="hlink"/>
                </a:solidFill>
                <a:latin typeface="+mj-lt"/>
              </a:rPr>
              <a:t>AL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+mj-lt"/>
              </a:rPr>
              <a:t>               INC SI	    ;</a:t>
            </a:r>
            <a:r>
              <a:rPr lang="zh-CN" altLang="en-US" sz="2000" dirty="0">
                <a:latin typeface="+mj-lt"/>
              </a:rPr>
              <a:t>指针</a:t>
            </a:r>
            <a:r>
              <a:rPr lang="en-US" altLang="zh-CN" sz="2000" dirty="0">
                <a:latin typeface="+mj-lt"/>
              </a:rPr>
              <a:t>+1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+mj-lt"/>
              </a:rPr>
              <a:t>               LOOP  AGAIN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+mj-lt"/>
              </a:rPr>
              <a:t>               HLT</a:t>
            </a: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6300788" y="1247775"/>
            <a:ext cx="2087562" cy="40005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1" lang="zh-CN" altLang="en-US" sz="2000" b="1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 读状态</a:t>
            </a: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6300788" y="3343275"/>
            <a:ext cx="2087562" cy="40005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1" lang="zh-CN" altLang="en-US" sz="2000" b="1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进行一次传送</a:t>
            </a:r>
          </a:p>
        </p:txBody>
      </p:sp>
      <p:sp>
        <p:nvSpPr>
          <p:cNvPr id="166921" name="AutoShape 9"/>
          <p:cNvSpPr>
            <a:spLocks noChangeArrowheads="1"/>
          </p:cNvSpPr>
          <p:nvPr/>
        </p:nvSpPr>
        <p:spPr bwMode="auto">
          <a:xfrm>
            <a:off x="6156325" y="2119313"/>
            <a:ext cx="2339975" cy="719137"/>
          </a:xfrm>
          <a:prstGeom prst="flowChartDecision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66922" name="Text Box 10"/>
          <p:cNvSpPr txBox="1">
            <a:spLocks noChangeArrowheads="1"/>
          </p:cNvSpPr>
          <p:nvPr/>
        </p:nvSpPr>
        <p:spPr bwMode="auto">
          <a:xfrm>
            <a:off x="6732588" y="2238375"/>
            <a:ext cx="1295400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en-US" altLang="zh-CN" sz="2000" b="1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Bit5=1?</a:t>
            </a:r>
          </a:p>
        </p:txBody>
      </p:sp>
      <p:sp>
        <p:nvSpPr>
          <p:cNvPr id="166924" name="AutoShape 12"/>
          <p:cNvSpPr>
            <a:spLocks noChangeArrowheads="1"/>
          </p:cNvSpPr>
          <p:nvPr/>
        </p:nvSpPr>
        <p:spPr bwMode="auto">
          <a:xfrm>
            <a:off x="6167438" y="5130800"/>
            <a:ext cx="2339975" cy="719138"/>
          </a:xfrm>
          <a:prstGeom prst="flowChartDecision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66925" name="Text Box 13"/>
          <p:cNvSpPr txBox="1">
            <a:spLocks noChangeArrowheads="1"/>
          </p:cNvSpPr>
          <p:nvPr/>
        </p:nvSpPr>
        <p:spPr bwMode="auto">
          <a:xfrm>
            <a:off x="6677025" y="5264150"/>
            <a:ext cx="1711325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000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传送完否</a:t>
            </a:r>
            <a:r>
              <a:rPr kumimoji="1" lang="en-US" altLang="zh-CN" sz="2000" b="1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?</a:t>
            </a:r>
          </a:p>
        </p:txBody>
      </p:sp>
      <p:sp>
        <p:nvSpPr>
          <p:cNvPr id="166926" name="Text Box 14"/>
          <p:cNvSpPr txBox="1">
            <a:spLocks noChangeArrowheads="1"/>
          </p:cNvSpPr>
          <p:nvPr/>
        </p:nvSpPr>
        <p:spPr bwMode="auto">
          <a:xfrm>
            <a:off x="6300788" y="4222750"/>
            <a:ext cx="2087562" cy="40005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1" lang="zh-CN" altLang="en-US" sz="2000" b="1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修改地址指针</a:t>
            </a:r>
          </a:p>
        </p:txBody>
      </p:sp>
      <p:sp>
        <p:nvSpPr>
          <p:cNvPr id="166927" name="AutoShape 15"/>
          <p:cNvSpPr>
            <a:spLocks noChangeArrowheads="1"/>
          </p:cNvSpPr>
          <p:nvPr/>
        </p:nvSpPr>
        <p:spPr bwMode="auto">
          <a:xfrm>
            <a:off x="6300788" y="219075"/>
            <a:ext cx="2087562" cy="503238"/>
          </a:xfrm>
          <a:prstGeom prst="flowChartAlternate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6727825" y="252413"/>
            <a:ext cx="1368425" cy="39687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000" b="1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 初始化</a:t>
            </a:r>
          </a:p>
        </p:txBody>
      </p:sp>
      <p:sp>
        <p:nvSpPr>
          <p:cNvPr id="166928" name="Line 16"/>
          <p:cNvSpPr>
            <a:spLocks noChangeShapeType="1"/>
          </p:cNvSpPr>
          <p:nvPr/>
        </p:nvSpPr>
        <p:spPr bwMode="auto">
          <a:xfrm>
            <a:off x="7334250" y="735013"/>
            <a:ext cx="0" cy="503237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6929" name="Line 17"/>
          <p:cNvSpPr>
            <a:spLocks noChangeShapeType="1"/>
          </p:cNvSpPr>
          <p:nvPr/>
        </p:nvSpPr>
        <p:spPr bwMode="auto">
          <a:xfrm>
            <a:off x="7329488" y="1657350"/>
            <a:ext cx="0" cy="46831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6930" name="Line 18"/>
          <p:cNvSpPr>
            <a:spLocks noChangeShapeType="1"/>
          </p:cNvSpPr>
          <p:nvPr/>
        </p:nvSpPr>
        <p:spPr bwMode="auto">
          <a:xfrm>
            <a:off x="7319963" y="2832100"/>
            <a:ext cx="0" cy="503238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6933" name="Line 21"/>
          <p:cNvSpPr>
            <a:spLocks noChangeShapeType="1"/>
          </p:cNvSpPr>
          <p:nvPr/>
        </p:nvSpPr>
        <p:spPr bwMode="auto">
          <a:xfrm flipH="1">
            <a:off x="5278438" y="5487988"/>
            <a:ext cx="900112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934" name="Line 22"/>
          <p:cNvSpPr>
            <a:spLocks noChangeShapeType="1"/>
          </p:cNvSpPr>
          <p:nvPr/>
        </p:nvSpPr>
        <p:spPr bwMode="auto">
          <a:xfrm flipH="1" flipV="1">
            <a:off x="5264150" y="974725"/>
            <a:ext cx="0" cy="14827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935" name="Line 23"/>
          <p:cNvSpPr>
            <a:spLocks noChangeShapeType="1"/>
          </p:cNvSpPr>
          <p:nvPr/>
        </p:nvSpPr>
        <p:spPr bwMode="auto">
          <a:xfrm>
            <a:off x="5278438" y="968375"/>
            <a:ext cx="20161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936" name="Line 24"/>
          <p:cNvSpPr>
            <a:spLocks noChangeShapeType="1"/>
          </p:cNvSpPr>
          <p:nvPr/>
        </p:nvSpPr>
        <p:spPr bwMode="auto">
          <a:xfrm flipH="1">
            <a:off x="5292725" y="2476500"/>
            <a:ext cx="900113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937" name="Text Box 25"/>
          <p:cNvSpPr txBox="1">
            <a:spLocks noChangeArrowheads="1"/>
          </p:cNvSpPr>
          <p:nvPr/>
        </p:nvSpPr>
        <p:spPr bwMode="auto">
          <a:xfrm>
            <a:off x="5580063" y="206057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  <a:ea typeface="隶书" pitchFamily="49" charset="-122"/>
              </a:rPr>
              <a:t>Y</a:t>
            </a:r>
          </a:p>
        </p:txBody>
      </p:sp>
      <p:sp>
        <p:nvSpPr>
          <p:cNvPr id="166938" name="Text Box 26"/>
          <p:cNvSpPr txBox="1">
            <a:spLocks noChangeArrowheads="1"/>
          </p:cNvSpPr>
          <p:nvPr/>
        </p:nvSpPr>
        <p:spPr bwMode="auto">
          <a:xfrm>
            <a:off x="7380288" y="28273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N</a:t>
            </a:r>
          </a:p>
        </p:txBody>
      </p:sp>
      <p:sp>
        <p:nvSpPr>
          <p:cNvPr id="166939" name="Text Box 27"/>
          <p:cNvSpPr txBox="1">
            <a:spLocks noChangeArrowheads="1"/>
          </p:cNvSpPr>
          <p:nvPr/>
        </p:nvSpPr>
        <p:spPr bwMode="auto">
          <a:xfrm>
            <a:off x="5637213" y="50133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  <a:ea typeface="隶书" pitchFamily="49" charset="-122"/>
              </a:rPr>
              <a:t>N</a:t>
            </a:r>
          </a:p>
        </p:txBody>
      </p:sp>
      <p:sp>
        <p:nvSpPr>
          <p:cNvPr id="166940" name="Text Box 28"/>
          <p:cNvSpPr txBox="1">
            <a:spLocks noChangeArrowheads="1"/>
          </p:cNvSpPr>
          <p:nvPr/>
        </p:nvSpPr>
        <p:spPr bwMode="auto">
          <a:xfrm>
            <a:off x="7380288" y="58039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rPr>
              <a:t>Y</a:t>
            </a:r>
          </a:p>
        </p:txBody>
      </p:sp>
      <p:sp>
        <p:nvSpPr>
          <p:cNvPr id="166943" name="Line 31"/>
          <p:cNvSpPr>
            <a:spLocks noChangeShapeType="1"/>
          </p:cNvSpPr>
          <p:nvPr/>
        </p:nvSpPr>
        <p:spPr bwMode="auto">
          <a:xfrm>
            <a:off x="7337425" y="3819525"/>
            <a:ext cx="0" cy="395288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6944" name="Line 32"/>
          <p:cNvSpPr>
            <a:spLocks noChangeShapeType="1"/>
          </p:cNvSpPr>
          <p:nvPr/>
        </p:nvSpPr>
        <p:spPr bwMode="auto">
          <a:xfrm>
            <a:off x="7337425" y="4725988"/>
            <a:ext cx="0" cy="395287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6945" name="Line 33"/>
          <p:cNvSpPr>
            <a:spLocks noChangeShapeType="1"/>
          </p:cNvSpPr>
          <p:nvPr/>
        </p:nvSpPr>
        <p:spPr bwMode="auto">
          <a:xfrm>
            <a:off x="7337425" y="5872163"/>
            <a:ext cx="0" cy="395287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6946" name="Text Box 34"/>
          <p:cNvSpPr txBox="1">
            <a:spLocks noChangeArrowheads="1"/>
          </p:cNvSpPr>
          <p:nvPr/>
        </p:nvSpPr>
        <p:spPr bwMode="auto">
          <a:xfrm>
            <a:off x="6286500" y="6259513"/>
            <a:ext cx="2087563" cy="40005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kumimoji="1" lang="zh-CN" altLang="en-US" sz="2000" b="1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结 束</a:t>
            </a:r>
          </a:p>
        </p:txBody>
      </p:sp>
      <p:sp>
        <p:nvSpPr>
          <p:cNvPr id="166947" name="Line 35"/>
          <p:cNvSpPr>
            <a:spLocks noChangeShapeType="1"/>
          </p:cNvSpPr>
          <p:nvPr/>
        </p:nvSpPr>
        <p:spPr bwMode="auto">
          <a:xfrm flipH="1" flipV="1">
            <a:off x="5264150" y="965200"/>
            <a:ext cx="0" cy="450215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948" name="Line 36"/>
          <p:cNvSpPr>
            <a:spLocks noChangeShapeType="1"/>
          </p:cNvSpPr>
          <p:nvPr/>
        </p:nvSpPr>
        <p:spPr bwMode="auto">
          <a:xfrm>
            <a:off x="5278438" y="966788"/>
            <a:ext cx="2016125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9" name="Text Box 37"/>
          <p:cNvSpPr txBox="1">
            <a:spLocks noChangeArrowheads="1"/>
          </p:cNvSpPr>
          <p:nvPr/>
        </p:nvSpPr>
        <p:spPr bwMode="auto">
          <a:xfrm>
            <a:off x="323850" y="188913"/>
            <a:ext cx="26638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控制程序</a:t>
            </a:r>
          </a:p>
        </p:txBody>
      </p:sp>
      <p:sp>
        <p:nvSpPr>
          <p:cNvPr id="2" name="椭圆 1"/>
          <p:cNvSpPr>
            <a:spLocks noChangeArrowheads="1"/>
          </p:cNvSpPr>
          <p:nvPr/>
        </p:nvSpPr>
        <p:spPr bwMode="auto">
          <a:xfrm>
            <a:off x="1475740" y="2850515"/>
            <a:ext cx="2159000" cy="496888"/>
          </a:xfrm>
          <a:prstGeom prst="ellipse">
            <a:avLst/>
          </a:prstGeom>
          <a:noFill/>
          <a:ln w="25400" cap="sq" algn="ctr">
            <a:solidFill>
              <a:srgbClr val="FF00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4" name="直接连接符 3"/>
          <p:cNvCxnSpPr>
            <a:cxnSpLocks noChangeShapeType="1"/>
          </p:cNvCxnSpPr>
          <p:nvPr/>
        </p:nvCxnSpPr>
        <p:spPr bwMode="auto">
          <a:xfrm>
            <a:off x="1655763" y="3615055"/>
            <a:ext cx="1692275" cy="0"/>
          </a:xfrm>
          <a:prstGeom prst="line">
            <a:avLst/>
          </a:prstGeom>
          <a:noFill/>
          <a:ln w="25400" cap="sq" algn="ctr">
            <a:solidFill>
              <a:srgbClr val="FF00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椭圆 32"/>
          <p:cNvSpPr>
            <a:spLocks noChangeArrowheads="1"/>
          </p:cNvSpPr>
          <p:nvPr/>
        </p:nvSpPr>
        <p:spPr bwMode="auto">
          <a:xfrm>
            <a:off x="1422400" y="5379085"/>
            <a:ext cx="2159000" cy="496888"/>
          </a:xfrm>
          <a:prstGeom prst="ellipse">
            <a:avLst/>
          </a:prstGeom>
          <a:noFill/>
          <a:ln w="25400" cap="sq" algn="ctr">
            <a:solidFill>
              <a:srgbClr val="FF00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66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1000"/>
                                        <p:tgtEl>
                                          <p:spTgt spid="16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1000"/>
                                        <p:tgtEl>
                                          <p:spTgt spid="16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66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6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66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6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6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6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66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6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66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5" dur="500"/>
                                        <p:tgtEl>
                                          <p:spTgt spid="16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6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3" dur="1000"/>
                                        <p:tgtEl>
                                          <p:spTgt spid="16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6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66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166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66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/>
      <p:bldP spid="166919" grpId="0" animBg="1"/>
      <p:bldP spid="166920" grpId="0" animBg="1"/>
      <p:bldP spid="166921" grpId="0" animBg="1"/>
      <p:bldP spid="166922" grpId="0"/>
      <p:bldP spid="166924" grpId="0" animBg="1"/>
      <p:bldP spid="166925" grpId="0"/>
      <p:bldP spid="166926" grpId="0" animBg="1"/>
      <p:bldP spid="166927" grpId="0" animBg="1"/>
      <p:bldP spid="166918" grpId="0"/>
      <p:bldP spid="166928" grpId="0" animBg="1"/>
      <p:bldP spid="166929" grpId="0" animBg="1"/>
      <p:bldP spid="166930" grpId="0" animBg="1"/>
      <p:bldP spid="166933" grpId="0" animBg="1"/>
      <p:bldP spid="166934" grpId="0" animBg="1"/>
      <p:bldP spid="166935" grpId="0" animBg="1"/>
      <p:bldP spid="166936" grpId="0" animBg="1"/>
      <p:bldP spid="166937" grpId="0"/>
      <p:bldP spid="166938" grpId="0"/>
      <p:bldP spid="166939" grpId="0"/>
      <p:bldP spid="166940" grpId="0"/>
      <p:bldP spid="166943" grpId="0" animBg="1"/>
      <p:bldP spid="166944" grpId="0" animBg="1"/>
      <p:bldP spid="166945" grpId="0" animBg="1"/>
      <p:bldP spid="166946" grpId="0" animBg="1"/>
      <p:bldP spid="166947" grpId="0" animBg="1"/>
      <p:bldP spid="166948" grpId="0" animBg="1"/>
      <p:bldP spid="2" grpId="0" bldLvl="0" animBg="1"/>
      <p:bldP spid="33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title"/>
          </p:nvPr>
        </p:nvSpPr>
        <p:spPr>
          <a:xfrm>
            <a:off x="571500" y="214313"/>
            <a:ext cx="7793038" cy="1000125"/>
          </a:xfrm>
        </p:spPr>
        <p:txBody>
          <a:bodyPr/>
          <a:lstStyle/>
          <a:p>
            <a:r>
              <a:rPr lang="zh-CN" altLang="en-US" dirty="0"/>
              <a:t>查询工作方式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8" y="1600200"/>
            <a:ext cx="3643312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优点：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软硬件比较简单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缺点：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/>
              <a:t>CPU</a:t>
            </a:r>
            <a:r>
              <a:rPr lang="zh-CN" altLang="en-US"/>
              <a:t>效率低，数据传送的实时性差，速度较慢。当多个外设工作时的流程见右图。</a:t>
            </a:r>
          </a:p>
        </p:txBody>
      </p:sp>
      <p:sp>
        <p:nvSpPr>
          <p:cNvPr id="205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9792B2-1067-44A9-89E6-208CFF82CF37}" type="slidenum">
              <a:rPr lang="zh-CN" altLang="en-US" smtClean="0"/>
              <a:t>44</a:t>
            </a:fld>
            <a:endParaRPr lang="en-US" altLang="zh-CN"/>
          </a:p>
        </p:txBody>
      </p:sp>
      <p:graphicFrame>
        <p:nvGraphicFramePr>
          <p:cNvPr id="114691" name="Object 3"/>
          <p:cNvGraphicFramePr>
            <a:graphicFrameLocks noChangeAspect="1"/>
          </p:cNvGraphicFramePr>
          <p:nvPr/>
        </p:nvGraphicFramePr>
        <p:xfrm>
          <a:off x="4429125" y="1120775"/>
          <a:ext cx="4357688" cy="502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155315" imgH="3496310" progId="Visio.Drawing.11">
                  <p:embed/>
                </p:oleObj>
              </mc:Choice>
              <mc:Fallback>
                <p:oleObj name="Visio" r:id="rId2" imgW="3155315" imgH="349631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1120775"/>
                        <a:ext cx="4357688" cy="502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337867-F03C-4C1C-BC82-31F13F835679}" type="slidenum">
              <a:rPr lang="zh-CN" altLang="en-US" smtClean="0"/>
              <a:t>45</a:t>
            </a:fld>
            <a:endParaRPr lang="en-US" altLang="zh-CN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ahoma" panose="020B0604030504040204" pitchFamily="34" charset="0"/>
                <a:ea typeface="华文中宋" pitchFamily="2" charset="-122"/>
              </a:rPr>
              <a:t>3. </a:t>
            </a:r>
            <a:r>
              <a:rPr lang="zh-CN" altLang="en-US"/>
              <a:t>中断控制方式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06912"/>
          </a:xfrm>
        </p:spPr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zh-CN" altLang="en-US"/>
              <a:t>特点：</a:t>
            </a:r>
          </a:p>
          <a:p>
            <a:pPr lvl="1" eaLnBrk="1" hangingPunct="1">
              <a:lnSpc>
                <a:spcPct val="110000"/>
              </a:lnSpc>
              <a:spcBef>
                <a:spcPct val="5000"/>
              </a:spcBef>
            </a:pPr>
            <a:r>
              <a:rPr lang="zh-CN" altLang="en-US"/>
              <a:t>外设在需要时向</a:t>
            </a:r>
            <a:r>
              <a:rPr lang="en-US" altLang="zh-CN"/>
              <a:t>CPU</a:t>
            </a:r>
            <a:r>
              <a:rPr lang="zh-CN" altLang="en-US"/>
              <a:t>提出请求，</a:t>
            </a:r>
            <a:r>
              <a:rPr lang="en-US" altLang="zh-CN"/>
              <a:t>CPU</a:t>
            </a:r>
            <a:r>
              <a:rPr lang="zh-CN" altLang="en-US"/>
              <a:t>再去为它</a:t>
            </a:r>
          </a:p>
          <a:p>
            <a:pPr lvl="1" eaLnBrk="1" hangingPunct="1">
              <a:lnSpc>
                <a:spcPct val="11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/>
              <a:t>   服务。服务结束后或在外设不需要时，</a:t>
            </a:r>
            <a:r>
              <a:rPr lang="en-US" altLang="zh-CN"/>
              <a:t>CPU</a:t>
            </a:r>
            <a:r>
              <a:rPr lang="zh-CN" altLang="en-US"/>
              <a:t>可</a:t>
            </a:r>
          </a:p>
          <a:p>
            <a:pPr lvl="1" eaLnBrk="1" hangingPunct="1">
              <a:lnSpc>
                <a:spcPct val="11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/>
              <a:t>   执行自己的程序。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GB"/>
              <a:t>优点：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GB" altLang="zh-CN"/>
              <a:t>CPU</a:t>
            </a:r>
            <a:r>
              <a:rPr lang="zh-CN" altLang="en-GB"/>
              <a:t>效率高，实时性好，速度快。</a:t>
            </a:r>
          </a:p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zh-CN" altLang="en-US"/>
              <a:t>缺点：</a:t>
            </a:r>
          </a:p>
          <a:p>
            <a:pPr lvl="1" eaLnBrk="1" hangingPunct="1">
              <a:lnSpc>
                <a:spcPct val="110000"/>
              </a:lnSpc>
              <a:spcBef>
                <a:spcPct val="5000"/>
              </a:spcBef>
            </a:pPr>
            <a:r>
              <a:rPr lang="zh-CN" altLang="en-US"/>
              <a:t>程序编制相对较为复杂。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1899CD4-CAB3-48D4-AB16-583A8B6D843C}" type="slidenum">
              <a:rPr lang="zh-CN" altLang="en-US" smtClean="0"/>
              <a:t>46</a:t>
            </a:fld>
            <a:endParaRPr lang="en-US" altLang="zh-CN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6734175" cy="1462087"/>
          </a:xfrm>
        </p:spPr>
        <p:txBody>
          <a:bodyPr/>
          <a:lstStyle/>
          <a:p>
            <a:pPr eaLnBrk="1" hangingPunct="1"/>
            <a:r>
              <a:rPr lang="zh-CN" altLang="en-US"/>
              <a:t>以上三种</a:t>
            </a:r>
            <a:r>
              <a:rPr lang="en-US" altLang="zh-CN"/>
              <a:t>I/O</a:t>
            </a:r>
            <a:r>
              <a:rPr lang="zh-CN" altLang="en-US"/>
              <a:t>方式的共性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2159000"/>
            <a:ext cx="7097713" cy="364648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Aft>
                <a:spcPct val="10000"/>
              </a:spcAft>
            </a:pPr>
            <a:r>
              <a:rPr lang="zh-CN" altLang="en-US" sz="2400">
                <a:solidFill>
                  <a:schemeClr val="hlink"/>
                </a:solidFill>
              </a:rPr>
              <a:t>信息的传送均需通过</a:t>
            </a:r>
            <a:r>
              <a:rPr lang="en-US" altLang="zh-CN" sz="2400">
                <a:solidFill>
                  <a:schemeClr val="hlink"/>
                </a:solidFill>
              </a:rPr>
              <a:t>CPU</a:t>
            </a:r>
            <a:endParaRPr lang="zh-CN" altLang="en-US" sz="2400">
              <a:solidFill>
                <a:schemeClr val="hlink"/>
              </a:solidFill>
            </a:endParaRPr>
          </a:p>
          <a:p>
            <a:pPr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 sz="2400"/>
              <a:t>软件： </a:t>
            </a:r>
          </a:p>
          <a:p>
            <a:pPr lvl="1" eaLnBrk="1" hangingPunct="1">
              <a:lnSpc>
                <a:spcPct val="110000"/>
              </a:lnSpc>
              <a:spcBef>
                <a:spcPct val="5000"/>
              </a:spcBef>
            </a:pPr>
            <a:r>
              <a:rPr lang="zh-CN" altLang="en-US" sz="2000"/>
              <a:t>外设与内存之间的数据传送是通过</a:t>
            </a:r>
            <a:r>
              <a:rPr lang="en-US" altLang="zh-CN" sz="2000"/>
              <a:t>CPU</a:t>
            </a:r>
            <a:r>
              <a:rPr lang="zh-CN" altLang="en-US" sz="2000"/>
              <a:t>执行程序来完成的（</a:t>
            </a:r>
            <a:r>
              <a:rPr lang="en-US" altLang="zh-CN" sz="2000"/>
              <a:t>PIO</a:t>
            </a:r>
            <a:r>
              <a:rPr lang="zh-CN" altLang="en-US" sz="2000"/>
              <a:t>方式）；</a:t>
            </a:r>
          </a:p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zh-CN" altLang="en-US" sz="2400"/>
              <a:t>硬件：</a:t>
            </a:r>
          </a:p>
          <a:p>
            <a:pPr lvl="1" eaLnBrk="1" hangingPunct="1">
              <a:lnSpc>
                <a:spcPct val="110000"/>
              </a:lnSpc>
              <a:spcBef>
                <a:spcPct val="5000"/>
              </a:spcBef>
            </a:pPr>
            <a:r>
              <a:rPr lang="en-US" altLang="zh-CN" sz="2000"/>
              <a:t>I/O</a:t>
            </a:r>
            <a:r>
              <a:rPr lang="zh-CN" altLang="en-US" sz="2000"/>
              <a:t>接口和存储器的读写控制信号、地址信号都是由</a:t>
            </a:r>
            <a:r>
              <a:rPr lang="en-US" altLang="zh-CN" sz="2000"/>
              <a:t>CPU</a:t>
            </a:r>
            <a:r>
              <a:rPr lang="zh-CN" altLang="en-US" sz="2000"/>
              <a:t>发出的。</a:t>
            </a:r>
          </a:p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zh-CN" altLang="en-US" sz="2400"/>
              <a:t> 缺点：</a:t>
            </a:r>
          </a:p>
          <a:p>
            <a:pPr lvl="1" eaLnBrk="1" hangingPunct="1">
              <a:lnSpc>
                <a:spcPct val="110000"/>
              </a:lnSpc>
              <a:spcBef>
                <a:spcPct val="5000"/>
              </a:spcBef>
            </a:pPr>
            <a:r>
              <a:rPr lang="zh-CN" altLang="en-US" sz="2000"/>
              <a:t>程序的执行速度限定了传送的最大速度</a:t>
            </a:r>
          </a:p>
        </p:txBody>
      </p:sp>
      <p:grpSp>
        <p:nvGrpSpPr>
          <p:cNvPr id="2" name="组合 25"/>
          <p:cNvGrpSpPr/>
          <p:nvPr/>
        </p:nvGrpSpPr>
        <p:grpSpPr bwMode="auto">
          <a:xfrm>
            <a:off x="791528" y="2204403"/>
            <a:ext cx="7561262" cy="3744912"/>
            <a:chOff x="4572000" y="2276872"/>
            <a:chExt cx="6120680" cy="3456384"/>
          </a:xfrm>
        </p:grpSpPr>
        <p:sp>
          <p:nvSpPr>
            <p:cNvPr id="48139" name="矩形 4"/>
            <p:cNvSpPr>
              <a:spLocks noChangeArrowheads="1"/>
            </p:cNvSpPr>
            <p:nvPr/>
          </p:nvSpPr>
          <p:spPr bwMode="auto">
            <a:xfrm>
              <a:off x="4572000" y="2276872"/>
              <a:ext cx="6120680" cy="3456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 type="none" w="sm" len="sm"/>
                  <a:tailEnd type="none" w="lg" len="lg"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6012538" y="3573565"/>
              <a:ext cx="935514" cy="647614"/>
            </a:xfrm>
            <a:prstGeom prst="roundRect">
              <a:avLst/>
            </a:prstGeom>
            <a:noFill/>
            <a:ln w="25400" cap="sq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  <p:txBody>
            <a:bodyPr anchor="ctr" anchorCtr="1"/>
            <a:lstStyle/>
            <a:p>
              <a:pPr>
                <a:defRPr/>
              </a:pPr>
              <a:r>
                <a:rPr lang="en-US" altLang="zh-CN" sz="2000" b="1" dirty="0">
                  <a:ea typeface="宋体" panose="02010600030101010101" pitchFamily="2" charset="-122"/>
                </a:rPr>
                <a:t>CPU</a:t>
              </a: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8207398" y="2780898"/>
              <a:ext cx="1044744" cy="647614"/>
            </a:xfrm>
            <a:prstGeom prst="roundRect">
              <a:avLst/>
            </a:prstGeom>
            <a:noFill/>
            <a:ln w="25400" cap="sq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  <p:txBody>
            <a:bodyPr anchor="ctr" anchorCtr="1"/>
            <a:lstStyle/>
            <a:p>
              <a:pPr>
                <a:defRPr/>
              </a:pPr>
              <a:r>
                <a:rPr lang="en-US" altLang="zh-CN" sz="2000" b="1" dirty="0">
                  <a:ea typeface="宋体" panose="02010600030101010101" pitchFamily="2" charset="-122"/>
                </a:rPr>
                <a:t>MEM</a:t>
              </a: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8207398" y="4436563"/>
              <a:ext cx="1044744" cy="649079"/>
            </a:xfrm>
            <a:prstGeom prst="roundRect">
              <a:avLst/>
            </a:prstGeom>
            <a:noFill/>
            <a:ln w="25400" cap="sq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  <p:txBody>
            <a:bodyPr anchor="ctr" anchorCtr="1"/>
            <a:lstStyle/>
            <a:p>
              <a:pPr>
                <a:defRPr/>
              </a:pPr>
              <a:r>
                <a:rPr lang="en-US" altLang="zh-CN" sz="2000" b="1" dirty="0">
                  <a:ea typeface="宋体" panose="02010600030101010101" pitchFamily="2" charset="-122"/>
                </a:rPr>
                <a:t>I/O</a:t>
              </a:r>
              <a:endParaRPr lang="zh-CN" altLang="en-US" sz="2000" b="1" dirty="0">
                <a:ea typeface="宋体" panose="02010600030101010101" pitchFamily="2" charset="-122"/>
              </a:endParaRPr>
            </a:p>
          </p:txBody>
        </p:sp>
      </p:grpSp>
      <p:cxnSp>
        <p:nvCxnSpPr>
          <p:cNvPr id="11" name="直接箭头连接符 10"/>
          <p:cNvCxnSpPr>
            <a:cxnSpLocks noChangeShapeType="1"/>
            <a:stCxn id="7" idx="2"/>
            <a:endCxn id="8" idx="0"/>
          </p:cNvCxnSpPr>
          <p:nvPr/>
        </p:nvCxnSpPr>
        <p:spPr bwMode="auto">
          <a:xfrm>
            <a:off x="5928043" y="3452178"/>
            <a:ext cx="0" cy="1092200"/>
          </a:xfrm>
          <a:prstGeom prst="straightConnector1">
            <a:avLst/>
          </a:prstGeom>
          <a:noFill/>
          <a:ln w="38100" cap="sq" algn="ctr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接箭头连接符 12"/>
          <p:cNvCxnSpPr>
            <a:cxnSpLocks noChangeShapeType="1"/>
          </p:cNvCxnSpPr>
          <p:nvPr/>
        </p:nvCxnSpPr>
        <p:spPr bwMode="auto">
          <a:xfrm flipH="1">
            <a:off x="3708400" y="2924175"/>
            <a:ext cx="1584325" cy="720725"/>
          </a:xfrm>
          <a:prstGeom prst="straightConnector1">
            <a:avLst/>
          </a:prstGeom>
          <a:noFill/>
          <a:ln w="25400" cap="sq" algn="ctr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箭头连接符 13"/>
          <p:cNvCxnSpPr>
            <a:cxnSpLocks noChangeShapeType="1"/>
            <a:endCxn id="8" idx="1"/>
          </p:cNvCxnSpPr>
          <p:nvPr/>
        </p:nvCxnSpPr>
        <p:spPr bwMode="auto">
          <a:xfrm>
            <a:off x="3742373" y="4221798"/>
            <a:ext cx="1539875" cy="674687"/>
          </a:xfrm>
          <a:prstGeom prst="straightConnector1">
            <a:avLst/>
          </a:prstGeom>
          <a:noFill/>
          <a:ln w="25400" cap="sq" algn="ctr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箭头连接符 17"/>
          <p:cNvCxnSpPr>
            <a:cxnSpLocks noChangeShapeType="1"/>
            <a:endCxn id="7" idx="1"/>
          </p:cNvCxnSpPr>
          <p:nvPr/>
        </p:nvCxnSpPr>
        <p:spPr bwMode="auto">
          <a:xfrm flipV="1">
            <a:off x="3742373" y="3101975"/>
            <a:ext cx="1539875" cy="687388"/>
          </a:xfrm>
          <a:prstGeom prst="straightConnector1">
            <a:avLst/>
          </a:prstGeom>
          <a:noFill/>
          <a:ln w="25400" cap="sq" algn="ctr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箭头连接符 20"/>
          <p:cNvCxnSpPr>
            <a:cxnSpLocks noChangeShapeType="1"/>
          </p:cNvCxnSpPr>
          <p:nvPr/>
        </p:nvCxnSpPr>
        <p:spPr bwMode="auto">
          <a:xfrm flipH="1" flipV="1">
            <a:off x="3635375" y="4365625"/>
            <a:ext cx="1657350" cy="719138"/>
          </a:xfrm>
          <a:prstGeom prst="straightConnector1">
            <a:avLst/>
          </a:prstGeom>
          <a:noFill/>
          <a:ln w="25400" cap="sq" algn="ctr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/>
          <p:cNvSpPr txBox="1"/>
          <p:nvPr/>
        </p:nvSpPr>
        <p:spPr>
          <a:xfrm>
            <a:off x="5508625" y="3727450"/>
            <a:ext cx="816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</a:t>
            </a:r>
            <a:r>
              <a:rPr lang="en-US" altLang="zh-CN" sz="3200">
                <a:solidFill>
                  <a:srgbClr val="FF0000"/>
                </a:solidFill>
              </a:rPr>
              <a:t>X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0ABFD4C-C1BC-4718-BBF9-214778756CC7}" type="slidenum">
              <a:rPr lang="zh-CN" altLang="en-US" smtClean="0"/>
              <a:t>47</a:t>
            </a:fld>
            <a:endParaRPr lang="en-US" altLang="zh-CN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ahoma" panose="020B0604030504040204" pitchFamily="34" charset="0"/>
              </a:rPr>
              <a:t>4.  </a:t>
            </a:r>
            <a:r>
              <a:rPr lang="en-US" altLang="zh-CN"/>
              <a:t>DMA</a:t>
            </a:r>
            <a:r>
              <a:rPr lang="zh-CN" altLang="en-US"/>
              <a:t>控制方式</a:t>
            </a:r>
            <a:r>
              <a:rPr lang="zh-CN" altLang="en-US" sz="3200"/>
              <a:t>（直接存储器存取）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017713"/>
            <a:ext cx="8066087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GB"/>
              <a:t>特点：</a:t>
            </a:r>
          </a:p>
          <a:p>
            <a:pPr lvl="1" eaLnBrk="1" hangingPunct="1">
              <a:lnSpc>
                <a:spcPct val="120000"/>
              </a:lnSpc>
              <a:spcAft>
                <a:spcPct val="5000"/>
              </a:spcAft>
            </a:pPr>
            <a:r>
              <a:rPr lang="zh-CN" altLang="en-GB"/>
              <a:t>外设直接与存储器进行数据交换</a:t>
            </a:r>
            <a:r>
              <a:rPr lang="zh-CN" altLang="en-US"/>
              <a:t> ，</a:t>
            </a:r>
            <a:r>
              <a:rPr lang="en-US" altLang="zh-CN"/>
              <a:t>CPU</a:t>
            </a:r>
            <a:r>
              <a:rPr lang="zh-CN" altLang="en-US"/>
              <a:t>不再担当数据传输的中介者；</a:t>
            </a:r>
          </a:p>
          <a:p>
            <a:pPr lvl="1" eaLnBrk="1" hangingPunct="1">
              <a:lnSpc>
                <a:spcPct val="120000"/>
              </a:lnSpc>
              <a:spcAft>
                <a:spcPct val="5000"/>
              </a:spcAft>
            </a:pPr>
            <a:r>
              <a:rPr lang="zh-CN" altLang="en-US"/>
              <a:t>总线由</a:t>
            </a:r>
            <a:r>
              <a:rPr lang="en-US" altLang="zh-CN"/>
              <a:t>DMA</a:t>
            </a:r>
            <a:r>
              <a:rPr lang="zh-CN" altLang="en-US"/>
              <a:t>控制器（</a:t>
            </a:r>
            <a:r>
              <a:rPr lang="en-US" altLang="zh-CN"/>
              <a:t>DMAC</a:t>
            </a:r>
            <a:r>
              <a:rPr lang="zh-CN" altLang="en-US"/>
              <a:t>）进行控制（</a:t>
            </a:r>
            <a:r>
              <a:rPr lang="en-US" altLang="zh-CN"/>
              <a:t>CPU</a:t>
            </a:r>
            <a:r>
              <a:rPr lang="zh-CN" altLang="en-US"/>
              <a:t>要放弃总线控制权），内存</a:t>
            </a:r>
            <a:r>
              <a:rPr lang="en-US" altLang="zh-CN"/>
              <a:t>/</a:t>
            </a:r>
            <a:r>
              <a:rPr lang="zh-CN" altLang="en-US"/>
              <a:t>外设的地址和读写控制信号均由</a:t>
            </a:r>
            <a:r>
              <a:rPr lang="en-US" altLang="zh-CN"/>
              <a:t>DMAC</a:t>
            </a:r>
            <a:r>
              <a:rPr lang="zh-CN" altLang="en-US"/>
              <a:t>提供。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826284-ADE7-450F-8B25-3F3EDA617D43}" type="slidenum">
              <a:rPr lang="zh-CN" altLang="en-US" smtClean="0"/>
              <a:t>48</a:t>
            </a:fld>
            <a:endParaRPr lang="en-US" altLang="zh-CN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7793037" cy="1462088"/>
          </a:xfrm>
        </p:spPr>
        <p:txBody>
          <a:bodyPr/>
          <a:lstStyle/>
          <a:p>
            <a:pPr eaLnBrk="1" hangingPunct="1"/>
            <a:r>
              <a:rPr lang="en-US" altLang="zh-CN"/>
              <a:t>DMA</a:t>
            </a:r>
            <a:r>
              <a:rPr lang="zh-CN" altLang="en-US"/>
              <a:t>控制方式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371600" y="4179888"/>
            <a:ext cx="1219200" cy="2057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4038600" y="4179888"/>
            <a:ext cx="1219200" cy="2057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6705600" y="4179888"/>
            <a:ext cx="1219200" cy="2057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 flipH="1">
            <a:off x="5257800" y="4637088"/>
            <a:ext cx="1447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4114800" y="4865688"/>
            <a:ext cx="126365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1"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DMAC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6934200" y="4789488"/>
            <a:ext cx="838200" cy="830262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1"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</a:rPr>
              <a:t>外设</a:t>
            </a:r>
          </a:p>
          <a:p>
            <a:pPr eaLnBrk="0" hangingPunct="0">
              <a:defRPr/>
            </a:pPr>
            <a:r>
              <a:rPr kumimoji="1"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</a:rPr>
              <a:t>接口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1600200" y="4941888"/>
            <a:ext cx="106680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1" lang="en-US" altLang="zh-CN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</a:p>
        </p:txBody>
      </p:sp>
      <p:sp>
        <p:nvSpPr>
          <p:cNvPr id="120843" name="Text Box 11"/>
          <p:cNvSpPr txBox="1">
            <a:spLocks noChangeArrowheads="1"/>
          </p:cNvSpPr>
          <p:nvPr/>
        </p:nvSpPr>
        <p:spPr bwMode="auto">
          <a:xfrm>
            <a:off x="5486400" y="4179888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>
                <a:latin typeface="Times New Roman" panose="02020603050405020304" pitchFamily="18" charset="0"/>
              </a:rPr>
              <a:t>QRD</a:t>
            </a:r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 flipH="1">
            <a:off x="2590800" y="4637088"/>
            <a:ext cx="1447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>
            <a:off x="2590800" y="5780088"/>
            <a:ext cx="1447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>
            <a:off x="5257800" y="5780088"/>
            <a:ext cx="1447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1" name="Rectangle 15"/>
          <p:cNvSpPr>
            <a:spLocks noChangeArrowheads="1"/>
          </p:cNvSpPr>
          <p:nvPr/>
        </p:nvSpPr>
        <p:spPr bwMode="auto">
          <a:xfrm>
            <a:off x="6443663" y="1916113"/>
            <a:ext cx="1600200" cy="914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0848" name="AutoShape 16"/>
          <p:cNvSpPr>
            <a:spLocks noChangeArrowheads="1"/>
          </p:cNvSpPr>
          <p:nvPr/>
        </p:nvSpPr>
        <p:spPr bwMode="auto">
          <a:xfrm>
            <a:off x="7134225" y="2852738"/>
            <a:ext cx="333375" cy="1296987"/>
          </a:xfrm>
          <a:prstGeom prst="upDownArrow">
            <a:avLst>
              <a:gd name="adj1" fmla="val 50000"/>
              <a:gd name="adj2" fmla="val 77809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37" name="Text Box 17"/>
          <p:cNvSpPr txBox="1">
            <a:spLocks noChangeArrowheads="1"/>
          </p:cNvSpPr>
          <p:nvPr/>
        </p:nvSpPr>
        <p:spPr bwMode="auto">
          <a:xfrm>
            <a:off x="6791325" y="2144713"/>
            <a:ext cx="1263650" cy="457200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1" lang="en-US" altLang="zh-CN"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MEM</a:t>
            </a:r>
          </a:p>
        </p:txBody>
      </p:sp>
      <p:sp>
        <p:nvSpPr>
          <p:cNvPr id="50194" name="AutoShape 22"/>
          <p:cNvSpPr>
            <a:spLocks noChangeArrowheads="1"/>
          </p:cNvSpPr>
          <p:nvPr/>
        </p:nvSpPr>
        <p:spPr bwMode="auto">
          <a:xfrm>
            <a:off x="914400" y="3121025"/>
            <a:ext cx="838200" cy="457200"/>
          </a:xfrm>
          <a:prstGeom prst="leftArrow">
            <a:avLst>
              <a:gd name="adj1" fmla="val 50000"/>
              <a:gd name="adj2" fmla="val 45833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95" name="AutoShape 23"/>
          <p:cNvSpPr>
            <a:spLocks noChangeArrowheads="1"/>
          </p:cNvSpPr>
          <p:nvPr/>
        </p:nvSpPr>
        <p:spPr bwMode="auto">
          <a:xfrm>
            <a:off x="7620000" y="3121025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96" name="Rectangle 24"/>
          <p:cNvSpPr>
            <a:spLocks noChangeArrowheads="1"/>
          </p:cNvSpPr>
          <p:nvPr/>
        </p:nvSpPr>
        <p:spPr bwMode="auto">
          <a:xfrm>
            <a:off x="1752600" y="3240088"/>
            <a:ext cx="5943600" cy="228600"/>
          </a:xfrm>
          <a:prstGeom prst="rect">
            <a:avLst/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0857" name="Line 25"/>
          <p:cNvSpPr>
            <a:spLocks noChangeShapeType="1"/>
          </p:cNvSpPr>
          <p:nvPr/>
        </p:nvSpPr>
        <p:spPr bwMode="auto">
          <a:xfrm flipV="1">
            <a:off x="4284663" y="3500438"/>
            <a:ext cx="0" cy="6794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 flipV="1">
            <a:off x="4953000" y="3500438"/>
            <a:ext cx="0" cy="6794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59" name="Text Box 27"/>
          <p:cNvSpPr txBox="1">
            <a:spLocks noChangeArrowheads="1"/>
          </p:cNvSpPr>
          <p:nvPr/>
        </p:nvSpPr>
        <p:spPr bwMode="auto">
          <a:xfrm>
            <a:off x="5219700" y="5780088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>
                <a:latin typeface="Times New Roman" panose="02020603050405020304" pitchFamily="18" charset="0"/>
              </a:rPr>
              <a:t>DACK</a:t>
            </a:r>
          </a:p>
        </p:txBody>
      </p:sp>
      <p:sp>
        <p:nvSpPr>
          <p:cNvPr id="120860" name="Text Box 28"/>
          <p:cNvSpPr txBox="1">
            <a:spLocks noChangeArrowheads="1"/>
          </p:cNvSpPr>
          <p:nvPr/>
        </p:nvSpPr>
        <p:spPr bwMode="auto">
          <a:xfrm>
            <a:off x="2555875" y="4149725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>
                <a:latin typeface="Times New Roman" panose="02020603050405020304" pitchFamily="18" charset="0"/>
              </a:rPr>
              <a:t>HOLD</a:t>
            </a:r>
          </a:p>
        </p:txBody>
      </p:sp>
      <p:sp>
        <p:nvSpPr>
          <p:cNvPr id="120861" name="Text Box 29"/>
          <p:cNvSpPr txBox="1">
            <a:spLocks noChangeArrowheads="1"/>
          </p:cNvSpPr>
          <p:nvPr/>
        </p:nvSpPr>
        <p:spPr bwMode="auto">
          <a:xfrm>
            <a:off x="2555875" y="5300663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>
                <a:latin typeface="Times New Roman" panose="02020603050405020304" pitchFamily="18" charset="0"/>
              </a:rPr>
              <a:t>HLDA</a:t>
            </a:r>
          </a:p>
        </p:txBody>
      </p:sp>
      <p:sp>
        <p:nvSpPr>
          <p:cNvPr id="120862" name="Text Box 30"/>
          <p:cNvSpPr txBox="1">
            <a:spLocks noChangeArrowheads="1"/>
          </p:cNvSpPr>
          <p:nvPr/>
        </p:nvSpPr>
        <p:spPr bwMode="auto">
          <a:xfrm>
            <a:off x="4295775" y="3435350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600" b="1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50203" name="Text Box 31"/>
          <p:cNvSpPr txBox="1">
            <a:spLocks noChangeArrowheads="1"/>
          </p:cNvSpPr>
          <p:nvPr/>
        </p:nvSpPr>
        <p:spPr bwMode="auto">
          <a:xfrm>
            <a:off x="2057400" y="267811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>
                <a:latin typeface="Times New Roman" panose="02020603050405020304" pitchFamily="18" charset="0"/>
              </a:rPr>
              <a:t>BUS</a:t>
            </a:r>
          </a:p>
        </p:txBody>
      </p:sp>
      <p:sp>
        <p:nvSpPr>
          <p:cNvPr id="120864" name="Text Box 32"/>
          <p:cNvSpPr txBox="1">
            <a:spLocks noChangeArrowheads="1"/>
          </p:cNvSpPr>
          <p:nvPr/>
        </p:nvSpPr>
        <p:spPr bwMode="auto">
          <a:xfrm>
            <a:off x="4932363" y="3573463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000" b="1">
                <a:latin typeface="华文中宋" pitchFamily="2" charset="-122"/>
                <a:ea typeface="华文中宋" pitchFamily="2" charset="-122"/>
              </a:rPr>
              <a:t>控制信号</a:t>
            </a:r>
          </a:p>
        </p:txBody>
      </p:sp>
      <p:sp>
        <p:nvSpPr>
          <p:cNvPr id="120866" name="Text Box 34"/>
          <p:cNvSpPr txBox="1">
            <a:spLocks noChangeArrowheads="1"/>
          </p:cNvSpPr>
          <p:nvPr/>
        </p:nvSpPr>
        <p:spPr bwMode="auto">
          <a:xfrm>
            <a:off x="3048000" y="3608388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000" b="1">
                <a:latin typeface="华文中宋" pitchFamily="2" charset="-122"/>
                <a:ea typeface="华文中宋" pitchFamily="2" charset="-122"/>
              </a:rPr>
              <a:t>地址信号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0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12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20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9" grpId="0" animBg="1"/>
      <p:bldP spid="120843" grpId="0"/>
      <p:bldP spid="120844" grpId="0" animBg="1"/>
      <p:bldP spid="120845" grpId="0" animBg="1"/>
      <p:bldP spid="120846" grpId="0" animBg="1"/>
      <p:bldP spid="120848" grpId="0" animBg="1"/>
      <p:bldP spid="120857" grpId="0" animBg="1"/>
      <p:bldP spid="120858" grpId="0" animBg="1"/>
      <p:bldP spid="120859" grpId="0"/>
      <p:bldP spid="120860" grpId="0"/>
      <p:bldP spid="120861" grpId="0"/>
      <p:bldP spid="120862" grpId="0"/>
      <p:bldP spid="120864" grpId="0"/>
      <p:bldP spid="12086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638AA0D-C399-4F1A-A4C9-FFE958DBA074}" type="slidenum">
              <a:rPr lang="zh-CN" altLang="en-US" smtClean="0"/>
              <a:t>49</a:t>
            </a:fld>
            <a:endParaRPr lang="en-US" altLang="zh-CN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DMA</a:t>
            </a:r>
            <a:r>
              <a:rPr lang="zh-CN" altLang="en-US"/>
              <a:t>控制方式的工作过程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73288"/>
            <a:ext cx="8029575" cy="391953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外设向</a:t>
            </a:r>
            <a:r>
              <a:rPr lang="en-GB" altLang="zh-CN" sz="2400" dirty="0">
                <a:latin typeface="Times New Roman" panose="02020603050405020304" pitchFamily="18" charset="0"/>
              </a:rPr>
              <a:t>DMA</a:t>
            </a:r>
            <a:r>
              <a:rPr lang="zh-CN" altLang="en-US" sz="2400" dirty="0">
                <a:latin typeface="Times New Roman" panose="02020603050405020304" pitchFamily="18" charset="0"/>
              </a:rPr>
              <a:t>控制器发出“</a:t>
            </a:r>
            <a:r>
              <a:rPr lang="en-GB" altLang="zh-CN" sz="2400" dirty="0">
                <a:latin typeface="Times New Roman" panose="02020603050405020304" pitchFamily="18" charset="0"/>
              </a:rPr>
              <a:t>DMA</a:t>
            </a:r>
            <a:r>
              <a:rPr lang="zh-CN" altLang="en-US" sz="2400" dirty="0">
                <a:latin typeface="Times New Roman" panose="02020603050405020304" pitchFamily="18" charset="0"/>
              </a:rPr>
              <a:t>传送请求”信号</a:t>
            </a:r>
            <a:r>
              <a:rPr lang="en-GB" altLang="zh-CN" sz="2400" dirty="0">
                <a:latin typeface="Times New Roman" panose="02020603050405020304" pitchFamily="18" charset="0"/>
              </a:rPr>
              <a:t>DRQ</a:t>
            </a:r>
            <a:r>
              <a:rPr lang="zh-CN" altLang="en-US" sz="2400" dirty="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20000"/>
              </a:lnSpc>
            </a:pPr>
            <a:r>
              <a:rPr lang="en-GB" altLang="zh-CN" sz="2400" dirty="0">
                <a:latin typeface="Times New Roman" panose="02020603050405020304" pitchFamily="18" charset="0"/>
              </a:rPr>
              <a:t>DMA</a:t>
            </a:r>
            <a:r>
              <a:rPr lang="zh-CN" altLang="en-US" sz="2400" dirty="0">
                <a:latin typeface="Times New Roman" panose="02020603050405020304" pitchFamily="18" charset="0"/>
              </a:rPr>
              <a:t>控制器收到请求后，向</a:t>
            </a:r>
            <a:r>
              <a:rPr lang="en-GB" altLang="zh-CN" sz="2400" dirty="0">
                <a:latin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</a:rPr>
              <a:t>发出“总线请求”信号</a:t>
            </a:r>
            <a:r>
              <a:rPr lang="en-GB" altLang="zh-CN" sz="2400" dirty="0">
                <a:latin typeface="Times New Roman" panose="02020603050405020304" pitchFamily="18" charset="0"/>
              </a:rPr>
              <a:t>HOLD</a:t>
            </a:r>
            <a:r>
              <a:rPr lang="en-US" altLang="zh-CN" sz="2400" dirty="0">
                <a:latin typeface="Times New Roman" panose="02020603050405020304" pitchFamily="18" charset="0"/>
              </a:rPr>
              <a:t>；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GB" altLang="zh-CN" sz="2400" dirty="0">
                <a:latin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</a:rPr>
              <a:t>在完成当前总线周期后会立即发出</a:t>
            </a:r>
            <a:r>
              <a:rPr lang="en-US" altLang="zh-CN" sz="2400" dirty="0">
                <a:latin typeface="Times New Roman" panose="02020603050405020304" pitchFamily="18" charset="0"/>
              </a:rPr>
              <a:t>HLDA</a:t>
            </a:r>
            <a:r>
              <a:rPr lang="zh-CN" altLang="en-US" sz="2400" dirty="0">
                <a:latin typeface="Times New Roman" panose="02020603050405020304" pitchFamily="18" charset="0"/>
              </a:rPr>
              <a:t>信号，对</a:t>
            </a:r>
            <a:r>
              <a:rPr lang="en-GB" altLang="zh-CN" sz="2400" dirty="0">
                <a:latin typeface="Times New Roman" panose="02020603050405020304" pitchFamily="18" charset="0"/>
              </a:rPr>
              <a:t>HOLD</a:t>
            </a:r>
            <a:r>
              <a:rPr lang="zh-CN" altLang="en-US" sz="2400" dirty="0">
                <a:latin typeface="Times New Roman" panose="02020603050405020304" pitchFamily="18" charset="0"/>
              </a:rPr>
              <a:t>信号进行响应；</a:t>
            </a:r>
          </a:p>
          <a:p>
            <a:pPr eaLnBrk="1" hangingPunct="1">
              <a:lnSpc>
                <a:spcPct val="120000"/>
              </a:lnSpc>
            </a:pPr>
            <a:r>
              <a:rPr lang="en-GB" altLang="zh-CN" sz="2400" dirty="0">
                <a:latin typeface="Times New Roman" panose="02020603050405020304" pitchFamily="18" charset="0"/>
              </a:rPr>
              <a:t>DMA</a:t>
            </a:r>
            <a:r>
              <a:rPr lang="zh-CN" altLang="en-US" sz="2400" dirty="0">
                <a:latin typeface="Times New Roman" panose="02020603050405020304" pitchFamily="18" charset="0"/>
              </a:rPr>
              <a:t>控制器收到</a:t>
            </a:r>
            <a:r>
              <a:rPr lang="en-GB" altLang="zh-CN" sz="2400" dirty="0">
                <a:latin typeface="Times New Roman" panose="02020603050405020304" pitchFamily="18" charset="0"/>
              </a:rPr>
              <a:t>HLDA</a:t>
            </a:r>
            <a:r>
              <a:rPr lang="zh-CN" altLang="en-US" sz="2400" dirty="0">
                <a:latin typeface="Times New Roman" panose="02020603050405020304" pitchFamily="18" charset="0"/>
              </a:rPr>
              <a:t>信号后，就开始控制总线，并向外设发出</a:t>
            </a:r>
            <a:r>
              <a:rPr lang="en-GB" altLang="zh-CN" sz="2400" dirty="0">
                <a:latin typeface="Times New Roman" panose="02020603050405020304" pitchFamily="18" charset="0"/>
              </a:rPr>
              <a:t>DMA</a:t>
            </a:r>
            <a:r>
              <a:rPr lang="zh-CN" altLang="en-US" sz="2400" dirty="0">
                <a:latin typeface="Times New Roman" panose="02020603050405020304" pitchFamily="18" charset="0"/>
              </a:rPr>
              <a:t>响应信号</a:t>
            </a:r>
            <a:r>
              <a:rPr lang="en-GB" altLang="zh-CN" sz="2400" dirty="0">
                <a:latin typeface="Times New Roman" panose="02020603050405020304" pitchFamily="18" charset="0"/>
              </a:rPr>
              <a:t>DACK</a:t>
            </a:r>
            <a:r>
              <a:rPr lang="zh-CN" altLang="en-GB" sz="2400" dirty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1. I/O</a:t>
            </a:r>
            <a:r>
              <a:rPr lang="zh-CN" altLang="en-US"/>
              <a:t>接口</a:t>
            </a:r>
          </a:p>
        </p:txBody>
      </p:sp>
      <p:pic>
        <p:nvPicPr>
          <p:cNvPr id="4099" name="Picture 81" descr="图6-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7995" y="1881505"/>
            <a:ext cx="8128635" cy="48685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17E27DD-2520-4167-9D31-9661E366A777}" type="slidenum">
              <a:rPr lang="zh-CN" altLang="en-US" smtClean="0"/>
              <a:t>50</a:t>
            </a:fld>
            <a:endParaRPr lang="en-US" altLang="zh-CN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DMA</a:t>
            </a:r>
            <a:r>
              <a:rPr lang="zh-CN" altLang="en-US"/>
              <a:t>工作方式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772400" cy="460851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r>
              <a:rPr lang="zh-CN" altLang="en-US" dirty="0"/>
              <a:t>周期窃取：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200" dirty="0"/>
              <a:t>每个</a:t>
            </a:r>
            <a:r>
              <a:rPr lang="en-US" altLang="zh-CN" sz="2200" dirty="0"/>
              <a:t>DMA</a:t>
            </a:r>
            <a:r>
              <a:rPr lang="zh-CN" altLang="en-US" sz="2200" dirty="0"/>
              <a:t>周期只传送一个字节或一个字就立即释放总线。</a:t>
            </a:r>
          </a:p>
          <a:p>
            <a:pPr eaLnBrk="1" hangingPunct="1">
              <a:lnSpc>
                <a:spcPct val="110000"/>
              </a:lnSpc>
              <a:spcBef>
                <a:spcPts val="1800"/>
              </a:spcBef>
              <a:spcAft>
                <a:spcPct val="5000"/>
              </a:spcAft>
            </a:pPr>
            <a:r>
              <a:rPr lang="zh-CN" altLang="en-US" dirty="0"/>
              <a:t>数据块传送：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 dirty="0"/>
              <a:t>DMAC</a:t>
            </a:r>
            <a:r>
              <a:rPr lang="zh-CN" altLang="en-US" sz="2200" dirty="0"/>
              <a:t>在申请到总线后，将一块数据传送完后才释放总线，而不管中间</a:t>
            </a:r>
            <a:r>
              <a:rPr lang="en-US" altLang="zh-CN" sz="2200" dirty="0"/>
              <a:t>DREQ</a:t>
            </a:r>
            <a:r>
              <a:rPr lang="zh-CN" altLang="en-US" sz="2200" dirty="0"/>
              <a:t>是否有效。</a:t>
            </a:r>
          </a:p>
          <a:p>
            <a:pPr eaLnBrk="1" hangingPunct="1">
              <a:lnSpc>
                <a:spcPct val="110000"/>
              </a:lnSpc>
              <a:spcBef>
                <a:spcPts val="1800"/>
              </a:spcBef>
              <a:spcAft>
                <a:spcPct val="5000"/>
              </a:spcAft>
            </a:pPr>
            <a:r>
              <a:rPr lang="zh-CN" altLang="en-US" dirty="0"/>
              <a:t>直接存取方式：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200" dirty="0"/>
              <a:t>DMA</a:t>
            </a:r>
            <a:r>
              <a:rPr lang="zh-CN" altLang="en-US" sz="2200" dirty="0"/>
              <a:t>的数据传送请求直接发到主存储器，在得到响应后，整个工作过程在</a:t>
            </a:r>
            <a:r>
              <a:rPr lang="en-US" altLang="zh-CN" sz="2200" dirty="0"/>
              <a:t>DMA</a:t>
            </a:r>
            <a:r>
              <a:rPr lang="zh-CN" altLang="en-US" sz="2200" dirty="0"/>
              <a:t>控制器中由硬件完成。</a:t>
            </a:r>
          </a:p>
        </p:txBody>
      </p:sp>
      <p:sp>
        <p:nvSpPr>
          <p:cNvPr id="5" name="线形标注 1 4"/>
          <p:cNvSpPr/>
          <p:nvPr/>
        </p:nvSpPr>
        <p:spPr bwMode="auto">
          <a:xfrm>
            <a:off x="4140200" y="3068638"/>
            <a:ext cx="1511300" cy="647700"/>
          </a:xfrm>
          <a:prstGeom prst="borderCallout1">
            <a:avLst>
              <a:gd name="adj1" fmla="val 18750"/>
              <a:gd name="adj2" fmla="val -8333"/>
              <a:gd name="adj3" fmla="val 60042"/>
              <a:gd name="adj4" fmla="val -60042"/>
            </a:avLst>
          </a:prstGeom>
          <a:noFill/>
          <a:ln w="9525" cap="sq" algn="ctr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要求接口要有较大缓存</a:t>
            </a:r>
          </a:p>
        </p:txBody>
      </p:sp>
      <p:sp>
        <p:nvSpPr>
          <p:cNvPr id="6" name="线形标注 1 5"/>
          <p:cNvSpPr/>
          <p:nvPr/>
        </p:nvSpPr>
        <p:spPr bwMode="auto">
          <a:xfrm>
            <a:off x="5940425" y="4581525"/>
            <a:ext cx="1295400" cy="647700"/>
          </a:xfrm>
          <a:prstGeom prst="borderCallout1">
            <a:avLst>
              <a:gd name="adj1" fmla="val 18750"/>
              <a:gd name="adj2" fmla="val -8333"/>
              <a:gd name="adj3" fmla="val 61852"/>
              <a:gd name="adj4" fmla="val -184727"/>
            </a:avLst>
          </a:prstGeom>
          <a:noFill/>
          <a:ln w="9525" cap="sq" algn="ctr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对硬件有较高要求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88913"/>
            <a:ext cx="6965950" cy="762000"/>
          </a:xfrm>
        </p:spPr>
        <p:txBody>
          <a:bodyPr/>
          <a:lstStyle/>
          <a:p>
            <a:pPr eaLnBrk="1" hangingPunct="1"/>
            <a:r>
              <a:rPr lang="zh-CN" altLang="en-US" sz="4000" b="0"/>
              <a:t>周期窃取的</a:t>
            </a:r>
            <a:r>
              <a:rPr lang="en-US" altLang="zh-CN" sz="3600"/>
              <a:t>DMA</a:t>
            </a:r>
            <a:r>
              <a:rPr lang="zh-CN" altLang="en-US" sz="4000" b="0"/>
              <a:t>方式：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2541588" y="2106613"/>
            <a:ext cx="179387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1600" b="1">
                <a:solidFill>
                  <a:srgbClr val="0D0D0D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53252" name="Text Box 5"/>
          <p:cNvSpPr txBox="1">
            <a:spLocks noChangeArrowheads="1"/>
          </p:cNvSpPr>
          <p:nvPr/>
        </p:nvSpPr>
        <p:spPr bwMode="auto">
          <a:xfrm>
            <a:off x="4338638" y="2673350"/>
            <a:ext cx="21590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1600" b="1">
                <a:solidFill>
                  <a:srgbClr val="0D0D0D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53253" name="Text Box 6"/>
          <p:cNvSpPr txBox="1">
            <a:spLocks noChangeArrowheads="1"/>
          </p:cNvSpPr>
          <p:nvPr/>
        </p:nvSpPr>
        <p:spPr bwMode="auto">
          <a:xfrm>
            <a:off x="4305300" y="5235575"/>
            <a:ext cx="21590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1600" b="1">
                <a:solidFill>
                  <a:srgbClr val="0D0D0D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53254" name="Line 7"/>
          <p:cNvSpPr>
            <a:spLocks noChangeShapeType="1"/>
          </p:cNvSpPr>
          <p:nvPr/>
        </p:nvSpPr>
        <p:spPr bwMode="auto">
          <a:xfrm>
            <a:off x="4186238" y="1668463"/>
            <a:ext cx="0" cy="328612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0423" name="Text Box 8"/>
          <p:cNvSpPr txBox="1">
            <a:spLocks noChangeArrowheads="1"/>
          </p:cNvSpPr>
          <p:nvPr/>
        </p:nvSpPr>
        <p:spPr bwMode="auto">
          <a:xfrm>
            <a:off x="3217863" y="1422400"/>
            <a:ext cx="1936750" cy="246063"/>
          </a:xfrm>
          <a:prstGeom prst="rect">
            <a:avLst/>
          </a:prstGeom>
          <a:solidFill>
            <a:srgbClr val="339966"/>
          </a:solidFill>
          <a:ln w="25400" algn="ctr">
            <a:solidFill>
              <a:srgbClr val="339966"/>
            </a:solidFill>
            <a:miter lim="800000"/>
          </a:ln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zh-CN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允许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</a:t>
            </a:r>
          </a:p>
        </p:txBody>
      </p:sp>
      <p:sp>
        <p:nvSpPr>
          <p:cNvPr id="53256" name="Line 9"/>
          <p:cNvSpPr>
            <a:spLocks noChangeShapeType="1"/>
          </p:cNvSpPr>
          <p:nvPr/>
        </p:nvSpPr>
        <p:spPr bwMode="auto">
          <a:xfrm>
            <a:off x="4171950" y="2649538"/>
            <a:ext cx="0" cy="287337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0425" name="Rectangle 10"/>
          <p:cNvSpPr>
            <a:spLocks noChangeArrowheads="1"/>
          </p:cNvSpPr>
          <p:nvPr/>
        </p:nvSpPr>
        <p:spPr bwMode="auto">
          <a:xfrm>
            <a:off x="3203575" y="2935288"/>
            <a:ext cx="1936750" cy="246062"/>
          </a:xfrm>
          <a:prstGeom prst="rect">
            <a:avLst/>
          </a:prstGeom>
          <a:solidFill>
            <a:srgbClr val="339966"/>
          </a:solidFill>
          <a:ln w="25400" algn="ctr">
            <a:solidFill>
              <a:srgbClr val="339966"/>
            </a:solidFill>
            <a:miter lim="800000"/>
          </a:ln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DMAC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请求总线</a:t>
            </a:r>
          </a:p>
        </p:txBody>
      </p:sp>
      <p:sp>
        <p:nvSpPr>
          <p:cNvPr id="53258" name="Line 11"/>
          <p:cNvSpPr>
            <a:spLocks noChangeShapeType="1"/>
          </p:cNvSpPr>
          <p:nvPr/>
        </p:nvSpPr>
        <p:spPr bwMode="auto">
          <a:xfrm>
            <a:off x="4171950" y="3181350"/>
            <a:ext cx="0" cy="246063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0427" name="Text Box 12"/>
          <p:cNvSpPr txBox="1">
            <a:spLocks noChangeArrowheads="1"/>
          </p:cNvSpPr>
          <p:nvPr/>
        </p:nvSpPr>
        <p:spPr bwMode="auto">
          <a:xfrm>
            <a:off x="2903538" y="3427413"/>
            <a:ext cx="2519362" cy="246062"/>
          </a:xfrm>
          <a:prstGeom prst="rect">
            <a:avLst/>
          </a:prstGeom>
          <a:solidFill>
            <a:srgbClr val="339966"/>
          </a:solidFill>
          <a:ln w="25400" algn="ctr">
            <a:solidFill>
              <a:srgbClr val="339966"/>
            </a:solidFill>
            <a:miter lim="800000"/>
          </a:ln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en-US" altLang="zh-CN" sz="1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1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响应</a:t>
            </a:r>
            <a:r>
              <a:rPr lang="en-US" altLang="zh-CN" sz="1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DMAC</a:t>
            </a:r>
            <a:r>
              <a:rPr lang="zh-CN" altLang="en-US" sz="1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获总线控制权</a:t>
            </a:r>
          </a:p>
        </p:txBody>
      </p:sp>
      <p:sp>
        <p:nvSpPr>
          <p:cNvPr id="53260" name="Line 13"/>
          <p:cNvSpPr>
            <a:spLocks noChangeShapeType="1"/>
          </p:cNvSpPr>
          <p:nvPr/>
        </p:nvSpPr>
        <p:spPr bwMode="auto">
          <a:xfrm>
            <a:off x="4171950" y="3673475"/>
            <a:ext cx="0" cy="24765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0429" name="Text Box 14"/>
          <p:cNvSpPr txBox="1">
            <a:spLocks noChangeArrowheads="1"/>
          </p:cNvSpPr>
          <p:nvPr/>
        </p:nvSpPr>
        <p:spPr bwMode="auto">
          <a:xfrm>
            <a:off x="3203575" y="3921125"/>
            <a:ext cx="1936750" cy="246063"/>
          </a:xfrm>
          <a:prstGeom prst="rect">
            <a:avLst/>
          </a:prstGeom>
          <a:solidFill>
            <a:srgbClr val="339966"/>
          </a:solidFill>
          <a:ln w="25400" algn="ctr">
            <a:solidFill>
              <a:srgbClr val="339966"/>
            </a:solidFill>
            <a:miter lim="800000"/>
          </a:ln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传送一个数据</a:t>
            </a:r>
          </a:p>
        </p:txBody>
      </p:sp>
      <p:sp>
        <p:nvSpPr>
          <p:cNvPr id="60430" name="AutoShape 15"/>
          <p:cNvSpPr>
            <a:spLocks noChangeArrowheads="1"/>
          </p:cNvSpPr>
          <p:nvPr/>
        </p:nvSpPr>
        <p:spPr bwMode="auto">
          <a:xfrm>
            <a:off x="3065463" y="4906963"/>
            <a:ext cx="2212975" cy="333375"/>
          </a:xfrm>
          <a:prstGeom prst="flowChartDecision">
            <a:avLst/>
          </a:prstGeom>
          <a:solidFill>
            <a:srgbClr val="339966"/>
          </a:solidFill>
          <a:ln w="25400" algn="ctr">
            <a:solidFill>
              <a:srgbClr val="339966"/>
            </a:solidFill>
            <a:miter lim="800000"/>
          </a:ln>
        </p:spPr>
        <p:txBody>
          <a:bodyPr lIns="0" tIns="0" rIns="0" bIns="0"/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zh-CN" altLang="en-US" sz="1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块结束？</a:t>
            </a:r>
          </a:p>
        </p:txBody>
      </p:sp>
      <p:sp>
        <p:nvSpPr>
          <p:cNvPr id="53263" name="Line 16"/>
          <p:cNvSpPr>
            <a:spLocks noChangeShapeType="1"/>
          </p:cNvSpPr>
          <p:nvPr/>
        </p:nvSpPr>
        <p:spPr bwMode="auto">
          <a:xfrm>
            <a:off x="4171950" y="5235575"/>
            <a:ext cx="0" cy="246063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0432" name="Text Box 17"/>
          <p:cNvSpPr txBox="1">
            <a:spLocks noChangeArrowheads="1"/>
          </p:cNvSpPr>
          <p:nvPr/>
        </p:nvSpPr>
        <p:spPr bwMode="auto">
          <a:xfrm>
            <a:off x="3065463" y="5481638"/>
            <a:ext cx="2212975" cy="246062"/>
          </a:xfrm>
          <a:prstGeom prst="rect">
            <a:avLst/>
          </a:prstGeom>
          <a:solidFill>
            <a:srgbClr val="339966"/>
          </a:solidFill>
          <a:ln w="25400" algn="ctr">
            <a:solidFill>
              <a:srgbClr val="339966"/>
            </a:solidFill>
            <a:miter lim="800000"/>
          </a:ln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zh-CN" altLang="en-US" sz="1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释放总线至少一个总线周期</a:t>
            </a:r>
          </a:p>
        </p:txBody>
      </p:sp>
      <p:sp>
        <p:nvSpPr>
          <p:cNvPr id="53265" name="Line 18"/>
          <p:cNvSpPr>
            <a:spLocks noChangeShapeType="1"/>
          </p:cNvSpPr>
          <p:nvPr/>
        </p:nvSpPr>
        <p:spPr bwMode="auto">
          <a:xfrm>
            <a:off x="5278438" y="5072063"/>
            <a:ext cx="1366837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3266" name="Line 19"/>
          <p:cNvSpPr>
            <a:spLocks noChangeShapeType="1"/>
          </p:cNvSpPr>
          <p:nvPr/>
        </p:nvSpPr>
        <p:spPr bwMode="auto">
          <a:xfrm>
            <a:off x="4171950" y="4167188"/>
            <a:ext cx="0" cy="246062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0435" name="Text Box 20"/>
          <p:cNvSpPr txBox="1">
            <a:spLocks noChangeArrowheads="1"/>
          </p:cNvSpPr>
          <p:nvPr/>
        </p:nvSpPr>
        <p:spPr bwMode="auto">
          <a:xfrm>
            <a:off x="3203575" y="4413250"/>
            <a:ext cx="1936750" cy="247650"/>
          </a:xfrm>
          <a:prstGeom prst="rect">
            <a:avLst/>
          </a:prstGeom>
          <a:solidFill>
            <a:srgbClr val="339966"/>
          </a:solidFill>
          <a:ln w="25400" algn="ctr">
            <a:solidFill>
              <a:srgbClr val="339966"/>
            </a:solidFill>
            <a:miter lim="800000"/>
          </a:ln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zh-CN" altLang="en-US" sz="1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地址增量，计数器减量</a:t>
            </a:r>
          </a:p>
        </p:txBody>
      </p:sp>
      <p:sp>
        <p:nvSpPr>
          <p:cNvPr id="53268" name="Line 21"/>
          <p:cNvSpPr>
            <a:spLocks noChangeShapeType="1"/>
          </p:cNvSpPr>
          <p:nvPr/>
        </p:nvSpPr>
        <p:spPr bwMode="auto">
          <a:xfrm>
            <a:off x="4171950" y="4660900"/>
            <a:ext cx="0" cy="246063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3269" name="Line 22"/>
          <p:cNvSpPr>
            <a:spLocks noChangeShapeType="1"/>
          </p:cNvSpPr>
          <p:nvPr/>
        </p:nvSpPr>
        <p:spPr bwMode="auto">
          <a:xfrm flipH="1" flipV="1">
            <a:off x="2392363" y="2328863"/>
            <a:ext cx="395287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3270" name="Line 23"/>
          <p:cNvSpPr>
            <a:spLocks noChangeShapeType="1"/>
          </p:cNvSpPr>
          <p:nvPr/>
        </p:nvSpPr>
        <p:spPr bwMode="auto">
          <a:xfrm>
            <a:off x="2382838" y="1830388"/>
            <a:ext cx="0" cy="43180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3271" name="Line 24"/>
          <p:cNvSpPr>
            <a:spLocks noChangeShapeType="1"/>
          </p:cNvSpPr>
          <p:nvPr/>
        </p:nvSpPr>
        <p:spPr bwMode="auto">
          <a:xfrm flipV="1">
            <a:off x="2387600" y="1833563"/>
            <a:ext cx="1798638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0440" name="Text Box 25"/>
          <p:cNvSpPr txBox="1">
            <a:spLocks noChangeArrowheads="1"/>
          </p:cNvSpPr>
          <p:nvPr/>
        </p:nvSpPr>
        <p:spPr bwMode="auto">
          <a:xfrm>
            <a:off x="5807075" y="6154738"/>
            <a:ext cx="1658938" cy="246062"/>
          </a:xfrm>
          <a:prstGeom prst="rect">
            <a:avLst/>
          </a:prstGeom>
          <a:solidFill>
            <a:srgbClr val="339966"/>
          </a:solidFill>
          <a:ln w="25400" algn="ctr">
            <a:solidFill>
              <a:srgbClr val="339966"/>
            </a:solidFill>
            <a:miter lim="800000"/>
          </a:ln>
        </p:spPr>
        <p:txBody>
          <a:bodyPr lIns="0" tIns="0" rIns="0" bIns="0"/>
          <a:lstStyle/>
          <a:p>
            <a:pPr algn="ctr" eaLnBrk="0" hangingPunct="0">
              <a:defRPr/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DMAC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释放总线</a:t>
            </a:r>
          </a:p>
        </p:txBody>
      </p:sp>
      <p:sp>
        <p:nvSpPr>
          <p:cNvPr id="53273" name="Line 26"/>
          <p:cNvSpPr>
            <a:spLocks noChangeShapeType="1"/>
          </p:cNvSpPr>
          <p:nvPr/>
        </p:nvSpPr>
        <p:spPr bwMode="auto">
          <a:xfrm>
            <a:off x="4171950" y="5727700"/>
            <a:ext cx="0" cy="4318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3274" name="Line 27"/>
          <p:cNvSpPr>
            <a:spLocks noChangeShapeType="1"/>
          </p:cNvSpPr>
          <p:nvPr/>
        </p:nvSpPr>
        <p:spPr bwMode="auto">
          <a:xfrm flipH="1">
            <a:off x="6645275" y="5072063"/>
            <a:ext cx="0" cy="10795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3275" name="Text Box 28"/>
          <p:cNvSpPr txBox="1">
            <a:spLocks noChangeArrowheads="1"/>
          </p:cNvSpPr>
          <p:nvPr/>
        </p:nvSpPr>
        <p:spPr bwMode="auto">
          <a:xfrm>
            <a:off x="5416550" y="4799013"/>
            <a:ext cx="2936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1600" b="1">
                <a:solidFill>
                  <a:srgbClr val="0D0D0D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60444" name="AutoShape 29"/>
          <p:cNvSpPr>
            <a:spLocks noChangeArrowheads="1"/>
          </p:cNvSpPr>
          <p:nvPr/>
        </p:nvSpPr>
        <p:spPr bwMode="auto">
          <a:xfrm>
            <a:off x="2786063" y="1998663"/>
            <a:ext cx="2765425" cy="657225"/>
          </a:xfrm>
          <a:prstGeom prst="flowChartDecision">
            <a:avLst/>
          </a:prstGeom>
          <a:solidFill>
            <a:srgbClr val="339966"/>
          </a:solidFill>
          <a:ln w="25400" algn="ctr">
            <a:solidFill>
              <a:srgbClr val="339966"/>
            </a:solidFill>
            <a:miter lim="800000"/>
          </a:ln>
        </p:spPr>
        <p:txBody>
          <a:bodyPr lIns="0" tIns="0" rIns="0" bIns="0"/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测试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DREQ DMA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请求？</a:t>
            </a:r>
          </a:p>
        </p:txBody>
      </p:sp>
      <p:sp>
        <p:nvSpPr>
          <p:cNvPr id="53277" name="Line 30"/>
          <p:cNvSpPr>
            <a:spLocks noChangeShapeType="1"/>
          </p:cNvSpPr>
          <p:nvPr/>
        </p:nvSpPr>
        <p:spPr bwMode="auto">
          <a:xfrm>
            <a:off x="2382838" y="6156325"/>
            <a:ext cx="178435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35891A-C68B-4236-A48C-4FBFBFBF0E50}" type="slidenum">
              <a:rPr lang="zh-CN" altLang="en-US" smtClean="0"/>
              <a:t>52</a:t>
            </a:fld>
            <a:endParaRPr lang="en-US" altLang="zh-CN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DMA</a:t>
            </a:r>
            <a:r>
              <a:rPr lang="zh-CN" altLang="en-US"/>
              <a:t>控制方式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051050"/>
            <a:ext cx="7772400" cy="353853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数据传输</a:t>
            </a:r>
            <a:r>
              <a:rPr lang="zh-CN" altLang="en-GB"/>
              <a:t>由</a:t>
            </a:r>
            <a:r>
              <a:rPr lang="en-GB" altLang="zh-CN"/>
              <a:t>DMA</a:t>
            </a:r>
            <a:r>
              <a:rPr lang="zh-CN" altLang="en-GB"/>
              <a:t>硬件来控制，数据</a:t>
            </a:r>
            <a:r>
              <a:rPr lang="zh-CN" altLang="en-US"/>
              <a:t>直接在内存和外设之间交换，可以达到很高的传输速率。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控制复杂，硬件成本相对较高。</a:t>
            </a:r>
          </a:p>
        </p:txBody>
      </p:sp>
    </p:spTree>
  </p:cSld>
  <p:clrMapOvr>
    <a:masterClrMapping/>
  </p:clrMapOvr>
  <p:transition spd="med">
    <p:blinds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F8B1C8-8508-4571-ACE4-F5AF55B84384}" type="slidenum">
              <a:rPr lang="zh-CN" altLang="en-US" smtClean="0">
                <a:solidFill>
                  <a:schemeClr val="bg2"/>
                </a:solidFill>
              </a:rPr>
              <a:t>53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529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110413" cy="1462088"/>
          </a:xfrm>
        </p:spPr>
        <p:txBody>
          <a:bodyPr/>
          <a:lstStyle/>
          <a:p>
            <a:pPr algn="ctr" eaLnBrk="1" hangingPunct="1"/>
            <a:r>
              <a:rPr lang="zh-CN" altLang="en-US" sz="6000">
                <a:ea typeface="华文行楷" pitchFamily="2" charset="-122"/>
              </a:rPr>
              <a:t>四、中断技术</a:t>
            </a:r>
          </a:p>
        </p:txBody>
      </p:sp>
    </p:spTree>
  </p:cSld>
  <p:clrMapOvr>
    <a:masterClrMapping/>
  </p:clrMapOvr>
  <p:transition spd="med">
    <p:blinds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A63C52-98FA-40DB-A355-54B5EA8B17CC}" type="slidenum">
              <a:rPr lang="zh-CN" altLang="en-US" smtClean="0"/>
              <a:t>54</a:t>
            </a:fld>
            <a:endParaRPr lang="en-US" altLang="zh-CN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掌握：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2060575"/>
            <a:ext cx="6934200" cy="358140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/>
              <a:t>中断的基本概念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/>
              <a:t>中断响应的一般过程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/>
              <a:t>中断向量表及其初始化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/>
              <a:t>8088/8086中断系统</a:t>
            </a:r>
          </a:p>
        </p:txBody>
      </p:sp>
    </p:spTree>
  </p:cSld>
  <p:clrMapOvr>
    <a:masterClrMapping/>
  </p:clrMapOvr>
  <p:transition spd="med">
    <p:blinds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E69A642-5266-469E-878E-3C552C3F8476}" type="slidenum">
              <a:rPr lang="zh-CN" altLang="en-US" smtClean="0"/>
              <a:t>55</a:t>
            </a:fld>
            <a:endParaRPr lang="en-US" altLang="zh-CN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1. </a:t>
            </a:r>
            <a:r>
              <a:rPr lang="zh-CN" altLang="en-US"/>
              <a:t>中断的基本概念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3" y="2046288"/>
            <a:ext cx="7772400" cy="3111500"/>
          </a:xfrm>
        </p:spPr>
        <p:txBody>
          <a:bodyPr/>
          <a:lstStyle/>
          <a:p>
            <a:pPr eaLnBrk="1" hangingPunct="1"/>
            <a:r>
              <a:rPr lang="zh-CN" altLang="en-US" sz="3200"/>
              <a:t>中断：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/>
              <a:t>CPU</a:t>
            </a:r>
            <a:r>
              <a:rPr lang="zh-CN" altLang="en-US"/>
              <a:t>执行程序时，由于发生了某种随机的</a:t>
            </a:r>
            <a:r>
              <a:rPr lang="zh-CN" altLang="en-US">
                <a:solidFill>
                  <a:srgbClr val="FF0000"/>
                </a:solidFill>
              </a:rPr>
              <a:t>事件</a:t>
            </a:r>
            <a:r>
              <a:rPr lang="en-US" altLang="zh-CN"/>
              <a:t>(</a:t>
            </a:r>
            <a:r>
              <a:rPr lang="zh-CN" altLang="en-US"/>
              <a:t>外部或内部</a:t>
            </a:r>
            <a:r>
              <a:rPr lang="en-US" altLang="zh-CN"/>
              <a:t>)</a:t>
            </a:r>
            <a:r>
              <a:rPr lang="zh-CN" altLang="en-US"/>
              <a:t>，引起</a:t>
            </a:r>
            <a:r>
              <a:rPr lang="en-US" altLang="zh-CN"/>
              <a:t>CPU</a:t>
            </a:r>
            <a:r>
              <a:rPr lang="zh-CN" altLang="en-US"/>
              <a:t>暂时中断正在运行的程序，转去执行</a:t>
            </a:r>
            <a:r>
              <a:rPr lang="zh-CN" altLang="en-US">
                <a:solidFill>
                  <a:srgbClr val="FF0000"/>
                </a:solidFill>
              </a:rPr>
              <a:t>一段特殊的服务程序</a:t>
            </a:r>
            <a:r>
              <a:rPr lang="zh-CN" altLang="en-US"/>
              <a:t>，以处理该事件，该事件处理完后又返回被中断的程序继续执行，这一过程称为中断。</a:t>
            </a:r>
            <a:endParaRPr lang="en-US" altLang="zh-CN"/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7020878" y="3068638"/>
            <a:ext cx="576262" cy="0"/>
          </a:xfrm>
          <a:prstGeom prst="line">
            <a:avLst/>
          </a:prstGeom>
          <a:solidFill>
            <a:schemeClr val="accent1"/>
          </a:solidFill>
          <a:ln w="25400" cap="sq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8" name="直接箭头连接符 7"/>
          <p:cNvCxnSpPr>
            <a:cxnSpLocks noChangeShapeType="1"/>
          </p:cNvCxnSpPr>
          <p:nvPr/>
        </p:nvCxnSpPr>
        <p:spPr bwMode="auto">
          <a:xfrm flipH="1">
            <a:off x="6875463" y="3141663"/>
            <a:ext cx="576262" cy="2016125"/>
          </a:xfrm>
          <a:prstGeom prst="straightConnector1">
            <a:avLst/>
          </a:prstGeom>
          <a:noFill/>
          <a:ln w="25400" cap="sq" algn="ctr">
            <a:solidFill>
              <a:srgbClr val="FF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300788" y="5229225"/>
            <a:ext cx="1008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华文中宋" pitchFamily="2" charset="-122"/>
                <a:ea typeface="华文中宋" pitchFamily="2" charset="-122"/>
              </a:rPr>
              <a:t>中断源</a:t>
            </a: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2316163" y="3957638"/>
            <a:ext cx="2663825" cy="0"/>
          </a:xfrm>
          <a:prstGeom prst="line">
            <a:avLst/>
          </a:prstGeom>
          <a:solidFill>
            <a:schemeClr val="accent1"/>
          </a:solidFill>
          <a:ln w="25400" cap="sq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 flipH="1">
            <a:off x="3419475" y="4037013"/>
            <a:ext cx="431800" cy="1479550"/>
          </a:xfrm>
          <a:prstGeom prst="straightConnector1">
            <a:avLst/>
          </a:prstGeom>
          <a:noFill/>
          <a:ln w="25400" cap="sq" algn="ctr">
            <a:solidFill>
              <a:srgbClr val="FF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835150" y="5589588"/>
            <a:ext cx="3241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华文中宋" pitchFamily="2" charset="-122"/>
                <a:ea typeface="华文中宋" pitchFamily="2" charset="-122"/>
              </a:rPr>
              <a:t>中断服务（处理）子程序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2401F2-CCB5-4C0D-A899-D81F5BD4DA40}" type="slidenum">
              <a:rPr lang="zh-CN" altLang="en-US" smtClean="0"/>
              <a:t>56</a:t>
            </a:fld>
            <a:endParaRPr lang="en-US" altLang="zh-CN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引入中断的原因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071688"/>
            <a:ext cx="7772400" cy="37338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/>
              <a:t>提高对外设请求的响应实时性。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/>
              <a:t>提高了</a:t>
            </a:r>
            <a:r>
              <a:rPr lang="en-US" altLang="zh-CN"/>
              <a:t>CPU</a:t>
            </a:r>
            <a:r>
              <a:rPr lang="zh-CN" altLang="en-US"/>
              <a:t>的利用率</a:t>
            </a:r>
            <a:endParaRPr lang="en-US" altLang="zh-CN"/>
          </a:p>
          <a:p>
            <a:pPr lvl="1" eaLnBrk="1" hangingPunct="1">
              <a:lnSpc>
                <a:spcPct val="125000"/>
              </a:lnSpc>
            </a:pPr>
            <a:r>
              <a:rPr lang="zh-CN" altLang="en-US"/>
              <a:t>避免了</a:t>
            </a:r>
            <a:r>
              <a:rPr lang="en-US" altLang="zh-CN"/>
              <a:t>CPU</a:t>
            </a:r>
            <a:r>
              <a:rPr lang="zh-CN" altLang="en-US"/>
              <a:t>不断检测外设状态的过程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203D8AE-257B-483C-85F3-D351B6BFC3F5}" type="slidenum">
              <a:rPr lang="zh-CN" altLang="en-US" smtClean="0"/>
              <a:t>57</a:t>
            </a:fld>
            <a:endParaRPr lang="en-US" altLang="zh-CN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中断类型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017713"/>
            <a:ext cx="7772400" cy="979487"/>
          </a:xfrm>
        </p:spPr>
        <p:txBody>
          <a:bodyPr/>
          <a:lstStyle/>
          <a:p>
            <a:pPr eaLnBrk="1" hangingPunct="1"/>
            <a:r>
              <a:rPr lang="zh-CN" altLang="en-US"/>
              <a:t>根据中断请求的来源分为：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1416050" y="3357563"/>
            <a:ext cx="1931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华文中宋" pitchFamily="2" charset="-122"/>
                <a:ea typeface="华文中宋" pitchFamily="2" charset="-122"/>
              </a:rPr>
              <a:t>内部中断</a:t>
            </a:r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1403350" y="499745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华文中宋" pitchFamily="2" charset="-122"/>
                <a:ea typeface="华文中宋" pitchFamily="2" charset="-122"/>
              </a:rPr>
              <a:t>外部中断</a:t>
            </a: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3244850" y="3062288"/>
            <a:ext cx="1828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华文中宋" pitchFamily="2" charset="-122"/>
                <a:ea typeface="华文中宋" pitchFamily="2" charset="-122"/>
              </a:rPr>
              <a:t>异常中断</a:t>
            </a:r>
          </a:p>
        </p:txBody>
      </p:sp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3203575" y="3716338"/>
            <a:ext cx="1676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华文中宋" pitchFamily="2" charset="-122"/>
                <a:ea typeface="华文中宋" pitchFamily="2" charset="-122"/>
              </a:rPr>
              <a:t>软件中断</a:t>
            </a:r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3265488" y="4581525"/>
            <a:ext cx="213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华文中宋" pitchFamily="2" charset="-122"/>
                <a:ea typeface="华文中宋" pitchFamily="2" charset="-122"/>
              </a:rPr>
              <a:t>可屏蔽中断</a:t>
            </a:r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3232150" y="5373688"/>
            <a:ext cx="2133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华文中宋" pitchFamily="2" charset="-122"/>
                <a:ea typeface="华文中宋" pitchFamily="2" charset="-122"/>
              </a:rPr>
              <a:t>非屏蔽中断</a:t>
            </a:r>
          </a:p>
        </p:txBody>
      </p:sp>
      <p:sp>
        <p:nvSpPr>
          <p:cNvPr id="134154" name="AutoShape 10"/>
          <p:cNvSpPr/>
          <p:nvPr/>
        </p:nvSpPr>
        <p:spPr bwMode="auto">
          <a:xfrm>
            <a:off x="1258888" y="3644900"/>
            <a:ext cx="228600" cy="1600200"/>
          </a:xfrm>
          <a:prstGeom prst="leftBrace">
            <a:avLst>
              <a:gd name="adj1" fmla="val 5833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4155" name="AutoShape 11"/>
          <p:cNvSpPr/>
          <p:nvPr/>
        </p:nvSpPr>
        <p:spPr bwMode="auto">
          <a:xfrm>
            <a:off x="3035300" y="3284538"/>
            <a:ext cx="168275" cy="720725"/>
          </a:xfrm>
          <a:prstGeom prst="leftBrace">
            <a:avLst>
              <a:gd name="adj1" fmla="val 35315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4156" name="AutoShape 12"/>
          <p:cNvSpPr/>
          <p:nvPr/>
        </p:nvSpPr>
        <p:spPr bwMode="auto">
          <a:xfrm>
            <a:off x="3090863" y="4797425"/>
            <a:ext cx="185737" cy="923925"/>
          </a:xfrm>
          <a:prstGeom prst="leftBrace">
            <a:avLst>
              <a:gd name="adj1" fmla="val 3611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4157" name="Line 13"/>
          <p:cNvSpPr>
            <a:spLocks noChangeShapeType="1"/>
          </p:cNvSpPr>
          <p:nvPr/>
        </p:nvSpPr>
        <p:spPr bwMode="auto">
          <a:xfrm>
            <a:off x="4678363" y="3357563"/>
            <a:ext cx="685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58" name="Text Box 14"/>
          <p:cNvSpPr txBox="1">
            <a:spLocks noChangeArrowheads="1"/>
          </p:cNvSpPr>
          <p:nvPr/>
        </p:nvSpPr>
        <p:spPr bwMode="auto">
          <a:xfrm>
            <a:off x="5364163" y="3117850"/>
            <a:ext cx="251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华文中宋" pitchFamily="2" charset="-122"/>
                <a:ea typeface="华文中宋" pitchFamily="2" charset="-122"/>
              </a:rPr>
              <a:t>异常事件引起</a:t>
            </a:r>
          </a:p>
        </p:txBody>
      </p:sp>
      <p:sp>
        <p:nvSpPr>
          <p:cNvPr id="134159" name="Text Box 15"/>
          <p:cNvSpPr txBox="1">
            <a:spLocks noChangeArrowheads="1"/>
          </p:cNvSpPr>
          <p:nvPr/>
        </p:nvSpPr>
        <p:spPr bwMode="auto">
          <a:xfrm>
            <a:off x="5308600" y="3738563"/>
            <a:ext cx="2514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华文中宋" pitchFamily="2" charset="-122"/>
                <a:ea typeface="华文中宋" pitchFamily="2" charset="-122"/>
              </a:rPr>
              <a:t>中断指令引起</a:t>
            </a:r>
          </a:p>
        </p:txBody>
      </p:sp>
      <p:sp>
        <p:nvSpPr>
          <p:cNvPr id="134160" name="Line 16"/>
          <p:cNvSpPr>
            <a:spLocks noChangeShapeType="1"/>
          </p:cNvSpPr>
          <p:nvPr/>
        </p:nvSpPr>
        <p:spPr bwMode="auto">
          <a:xfrm>
            <a:off x="4660900" y="3984625"/>
            <a:ext cx="685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61" name="Line 17"/>
          <p:cNvSpPr>
            <a:spLocks noChangeShapeType="1"/>
          </p:cNvSpPr>
          <p:nvPr/>
        </p:nvSpPr>
        <p:spPr bwMode="auto">
          <a:xfrm>
            <a:off x="5064125" y="4872038"/>
            <a:ext cx="685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62" name="Line 18"/>
          <p:cNvSpPr>
            <a:spLocks noChangeShapeType="1"/>
          </p:cNvSpPr>
          <p:nvPr/>
        </p:nvSpPr>
        <p:spPr bwMode="auto">
          <a:xfrm>
            <a:off x="5064125" y="5664200"/>
            <a:ext cx="685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63" name="Text Box 19"/>
          <p:cNvSpPr txBox="1">
            <a:spLocks noChangeArrowheads="1"/>
          </p:cNvSpPr>
          <p:nvPr/>
        </p:nvSpPr>
        <p:spPr bwMode="auto">
          <a:xfrm>
            <a:off x="5783263" y="4630738"/>
            <a:ext cx="2133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华文中宋" pitchFamily="2" charset="-122"/>
                <a:ea typeface="华文中宋" pitchFamily="2" charset="-122"/>
              </a:rPr>
              <a:t>INTR</a:t>
            </a:r>
            <a:r>
              <a:rPr kumimoji="1" lang="zh-CN" altLang="en-US" sz="2400" b="1">
                <a:latin typeface="华文中宋" pitchFamily="2" charset="-122"/>
                <a:ea typeface="华文中宋" pitchFamily="2" charset="-122"/>
              </a:rPr>
              <a:t>中断</a:t>
            </a:r>
          </a:p>
        </p:txBody>
      </p:sp>
      <p:sp>
        <p:nvSpPr>
          <p:cNvPr id="134164" name="Text Box 20"/>
          <p:cNvSpPr txBox="1">
            <a:spLocks noChangeArrowheads="1"/>
          </p:cNvSpPr>
          <p:nvPr/>
        </p:nvSpPr>
        <p:spPr bwMode="auto">
          <a:xfrm>
            <a:off x="5761038" y="5408613"/>
            <a:ext cx="2133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华文中宋" pitchFamily="2" charset="-122"/>
                <a:ea typeface="华文中宋" pitchFamily="2" charset="-122"/>
              </a:rPr>
              <a:t>NMI</a:t>
            </a:r>
            <a:r>
              <a:rPr kumimoji="1" lang="zh-CN" altLang="en-US" sz="2400" b="1">
                <a:latin typeface="华文中宋" pitchFamily="2" charset="-122"/>
                <a:ea typeface="华文中宋" pitchFamily="2" charset="-122"/>
              </a:rPr>
              <a:t>中断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/>
      <p:bldP spid="134149" grpId="0"/>
      <p:bldP spid="134150" grpId="0"/>
      <p:bldP spid="134151" grpId="0"/>
      <p:bldP spid="134152" grpId="0"/>
      <p:bldP spid="134153" grpId="0"/>
      <p:bldP spid="134154" grpId="0" animBg="1"/>
      <p:bldP spid="134155" grpId="0" animBg="1"/>
      <p:bldP spid="134156" grpId="0" animBg="1"/>
      <p:bldP spid="134157" grpId="0" animBg="1"/>
      <p:bldP spid="134158" grpId="0"/>
      <p:bldP spid="134159" grpId="0"/>
      <p:bldP spid="134160" grpId="0" animBg="1"/>
      <p:bldP spid="134161" grpId="0" animBg="1"/>
      <p:bldP spid="134162" grpId="0" animBg="1"/>
      <p:bldP spid="134163" grpId="0"/>
      <p:bldP spid="13416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98E0B8-7593-4FEA-A56F-69D8AABC2A5E}" type="slidenum">
              <a:rPr lang="zh-CN" altLang="en-US" smtClean="0"/>
              <a:t>58</a:t>
            </a:fld>
            <a:endParaRPr lang="en-US" altLang="zh-CN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935038"/>
            <a:ext cx="7488238" cy="838200"/>
          </a:xfrm>
        </p:spPr>
        <p:txBody>
          <a:bodyPr/>
          <a:lstStyle/>
          <a:p>
            <a:pPr eaLnBrk="1" hangingPunct="1"/>
            <a:r>
              <a:rPr lang="en-US" altLang="zh-CN"/>
              <a:t>2. </a:t>
            </a:r>
            <a:r>
              <a:rPr lang="zh-CN" altLang="en-US"/>
              <a:t>外部中断响应的一般过程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2071688"/>
            <a:ext cx="6629400" cy="3733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中断请求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中断源识别及中断判优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中断响应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中断处理（服务）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中断返回</a:t>
            </a:r>
          </a:p>
        </p:txBody>
      </p:sp>
    </p:spTree>
  </p:cSld>
  <p:clrMapOvr>
    <a:masterClrMapping/>
  </p:clrMapOvr>
  <p:transition spd="med">
    <p:blinds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D0CCC5-F0B6-43CA-8294-633F270D252E}" type="slidenum">
              <a:rPr lang="zh-CN" altLang="en-US" smtClean="0"/>
              <a:t>59</a:t>
            </a:fld>
            <a:endParaRPr lang="en-US" altLang="zh-CN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(1)</a:t>
            </a:r>
            <a:r>
              <a:rPr lang="zh-CN" altLang="en-US"/>
              <a:t>中断请求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3743325"/>
            <a:ext cx="7772400" cy="2133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中断请求信号应保持到中断被处理为止；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CPU</a:t>
            </a:r>
            <a:r>
              <a:rPr lang="zh-CN" altLang="en-US"/>
              <a:t>响应中断后，中断请求信号应及时撤销。</a:t>
            </a:r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2492375" y="2276793"/>
            <a:ext cx="20574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NMI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INTR</a:t>
            </a:r>
          </a:p>
        </p:txBody>
      </p:sp>
      <p:sp>
        <p:nvSpPr>
          <p:cNvPr id="61446" name="AutoShape 5"/>
          <p:cNvSpPr/>
          <p:nvPr/>
        </p:nvSpPr>
        <p:spPr bwMode="auto">
          <a:xfrm>
            <a:off x="2339975" y="2443163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00A414-F922-47F1-8321-28C0EB2A5E15}" type="slidenum">
              <a:rPr lang="zh-CN" altLang="en-US" smtClean="0"/>
              <a:t>6</a:t>
            </a:fld>
            <a:endParaRPr lang="en-US" altLang="zh-CN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1. I/O</a:t>
            </a:r>
            <a:r>
              <a:rPr lang="zh-CN" altLang="en-US"/>
              <a:t>接口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2054225"/>
            <a:ext cx="4384675" cy="4038600"/>
          </a:xfrm>
        </p:spPr>
        <p:txBody>
          <a:bodyPr/>
          <a:lstStyle/>
          <a:p>
            <a:pPr eaLnBrk="1" fontAlgn="t" hangingPunct="1">
              <a:lnSpc>
                <a:spcPct val="120000"/>
              </a:lnSpc>
            </a:pPr>
            <a:r>
              <a:rPr lang="zh-CN" altLang="en-US" dirty="0"/>
              <a:t>接口要解决的问题</a:t>
            </a:r>
            <a:endParaRPr lang="zh-CN" altLang="en-GB" dirty="0"/>
          </a:p>
          <a:p>
            <a:pPr lvl="1" eaLnBrk="1" fontAlgn="t" hangingPunct="1">
              <a:lnSpc>
                <a:spcPct val="120000"/>
              </a:lnSpc>
            </a:pPr>
            <a:r>
              <a:rPr lang="zh-CN" altLang="en-GB" dirty="0"/>
              <a:t>速度匹配</a:t>
            </a:r>
            <a:endParaRPr lang="en-US" altLang="zh-CN" dirty="0"/>
          </a:p>
          <a:p>
            <a:pPr lvl="1" eaLnBrk="1" fontAlgn="t" hangingPunct="1">
              <a:lnSpc>
                <a:spcPct val="120000"/>
              </a:lnSpc>
            </a:pPr>
            <a:r>
              <a:rPr lang="zh-CN" altLang="en-GB" dirty="0"/>
              <a:t>信号的驱动能力</a:t>
            </a:r>
            <a:r>
              <a:rPr lang="en-US" altLang="zh-CN" dirty="0"/>
              <a:t> </a:t>
            </a:r>
          </a:p>
          <a:p>
            <a:pPr lvl="1" eaLnBrk="1" fontAlgn="t" hangingPunct="1">
              <a:lnSpc>
                <a:spcPct val="120000"/>
              </a:lnSpc>
            </a:pPr>
            <a:r>
              <a:rPr lang="zh-CN" altLang="en-GB" dirty="0"/>
              <a:t>信号形式和电平的匹配</a:t>
            </a:r>
            <a:r>
              <a:rPr lang="zh-CN" altLang="en-US" dirty="0"/>
              <a:t> </a:t>
            </a:r>
          </a:p>
          <a:p>
            <a:pPr lvl="1" eaLnBrk="1" fontAlgn="t" hangingPunct="1">
              <a:lnSpc>
                <a:spcPct val="120000"/>
              </a:lnSpc>
            </a:pPr>
            <a:r>
              <a:rPr lang="zh-CN" altLang="en-GB" dirty="0"/>
              <a:t>信息格式</a:t>
            </a:r>
            <a:r>
              <a:rPr lang="en-US" altLang="zh-CN" dirty="0"/>
              <a:t> </a:t>
            </a:r>
          </a:p>
          <a:p>
            <a:pPr lvl="1" eaLnBrk="1" fontAlgn="t" hangingPunct="1">
              <a:lnSpc>
                <a:spcPct val="120000"/>
              </a:lnSpc>
            </a:pPr>
            <a:r>
              <a:rPr lang="zh-CN" altLang="en-GB" dirty="0"/>
              <a:t>时序匹配</a:t>
            </a:r>
            <a:r>
              <a:rPr lang="zh-CN" altLang="en-US" dirty="0"/>
              <a:t>（</a:t>
            </a:r>
            <a:r>
              <a:rPr lang="zh-CN" altLang="en-GB" dirty="0"/>
              <a:t>定时关系</a:t>
            </a:r>
            <a:r>
              <a:rPr lang="zh-CN" altLang="en-US" dirty="0"/>
              <a:t>）</a:t>
            </a:r>
            <a:endParaRPr lang="en-GB" altLang="zh-CN" dirty="0"/>
          </a:p>
          <a:p>
            <a:pPr lvl="1" eaLnBrk="1" fontAlgn="t" hangingPunct="1">
              <a:lnSpc>
                <a:spcPct val="120000"/>
              </a:lnSpc>
            </a:pPr>
            <a:r>
              <a:rPr lang="zh-CN" altLang="en-GB" dirty="0"/>
              <a:t>总线隔离</a:t>
            </a:r>
            <a:r>
              <a:rPr lang="zh-CN" altLang="en-US" dirty="0"/>
              <a:t>（</a:t>
            </a:r>
            <a:r>
              <a:rPr lang="zh-CN" altLang="en-GB" dirty="0"/>
              <a:t>三态门</a:t>
            </a:r>
            <a:r>
              <a:rPr lang="zh-CN" altLang="en-US" dirty="0"/>
              <a:t>）</a:t>
            </a:r>
          </a:p>
        </p:txBody>
      </p:sp>
      <p:cxnSp>
        <p:nvCxnSpPr>
          <p:cNvPr id="6" name="直接箭头连接符 5"/>
          <p:cNvCxnSpPr>
            <a:cxnSpLocks noChangeShapeType="1"/>
          </p:cNvCxnSpPr>
          <p:nvPr/>
        </p:nvCxnSpPr>
        <p:spPr bwMode="auto">
          <a:xfrm>
            <a:off x="3132138" y="2924175"/>
            <a:ext cx="792162" cy="0"/>
          </a:xfrm>
          <a:prstGeom prst="straightConnector1">
            <a:avLst/>
          </a:prstGeom>
          <a:noFill/>
          <a:ln w="25400" cap="sq" algn="ctr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995738" y="2708275"/>
            <a:ext cx="28082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数据的缓冲与暂存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752975" y="3255963"/>
            <a:ext cx="16906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信号</a:t>
            </a:r>
            <a:r>
              <a:rPr lang="zh-CN" altLang="en-GB" sz="2400" b="1">
                <a:latin typeface="华文中宋" pitchFamily="2" charset="-122"/>
                <a:ea typeface="华文中宋" pitchFamily="2" charset="-122"/>
              </a:rPr>
              <a:t>驱动</a:t>
            </a:r>
            <a:endParaRPr lang="zh-CN" altLang="en-US" sz="2400" b="1">
              <a:latin typeface="华文中宋" pitchFamily="2" charset="-122"/>
              <a:ea typeface="华文中宋" pitchFamily="2" charset="-122"/>
            </a:endParaRPr>
          </a:p>
        </p:txBody>
      </p: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>
            <a:off x="3995738" y="3500438"/>
            <a:ext cx="792162" cy="0"/>
          </a:xfrm>
          <a:prstGeom prst="straightConnector1">
            <a:avLst/>
          </a:prstGeom>
          <a:noFill/>
          <a:ln w="25400" cap="sq" algn="ctr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688013" y="3716338"/>
            <a:ext cx="2484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信号类型</a:t>
            </a:r>
            <a:r>
              <a:rPr lang="zh-CN" altLang="en-GB" sz="2400" b="1" dirty="0">
                <a:latin typeface="华文中宋" pitchFamily="2" charset="-122"/>
                <a:ea typeface="华文中宋" pitchFamily="2" charset="-122"/>
              </a:rPr>
              <a:t>转换</a:t>
            </a:r>
            <a:endParaRPr lang="zh-CN" altLang="en-US" sz="2400" b="1" dirty="0">
              <a:latin typeface="华文中宋" pitchFamily="2" charset="-122"/>
              <a:ea typeface="华文中宋" pitchFamily="2" charset="-122"/>
            </a:endParaRPr>
          </a:p>
        </p:txBody>
      </p:sp>
      <p:cxnSp>
        <p:nvCxnSpPr>
          <p:cNvPr id="11" name="直接箭头连接符 10"/>
          <p:cNvCxnSpPr>
            <a:cxnSpLocks noChangeShapeType="1"/>
          </p:cNvCxnSpPr>
          <p:nvPr/>
        </p:nvCxnSpPr>
        <p:spPr bwMode="auto">
          <a:xfrm>
            <a:off x="4932363" y="3962400"/>
            <a:ext cx="792162" cy="0"/>
          </a:xfrm>
          <a:prstGeom prst="straightConnector1">
            <a:avLst/>
          </a:prstGeom>
          <a:noFill/>
          <a:ln w="25400" cap="sq" algn="ctr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364163" y="4221163"/>
            <a:ext cx="2484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信号格式</a:t>
            </a:r>
            <a:r>
              <a:rPr lang="zh-CN" altLang="en-GB" sz="2400" b="1" dirty="0">
                <a:latin typeface="华文中宋" pitchFamily="2" charset="-122"/>
                <a:ea typeface="华文中宋" pitchFamily="2" charset="-122"/>
              </a:rPr>
              <a:t>转换</a:t>
            </a:r>
            <a:endParaRPr lang="zh-CN" altLang="en-US" sz="2400" b="1" dirty="0">
              <a:latin typeface="华文中宋" pitchFamily="2" charset="-122"/>
              <a:ea typeface="华文中宋" pitchFamily="2" charset="-122"/>
            </a:endParaRPr>
          </a:p>
        </p:txBody>
      </p:sp>
      <p:cxnSp>
        <p:nvCxnSpPr>
          <p:cNvPr id="14" name="直接箭头连接符 13"/>
          <p:cNvCxnSpPr>
            <a:cxnSpLocks noChangeShapeType="1"/>
          </p:cNvCxnSpPr>
          <p:nvPr/>
        </p:nvCxnSpPr>
        <p:spPr bwMode="auto">
          <a:xfrm>
            <a:off x="3240088" y="4471988"/>
            <a:ext cx="2124075" cy="0"/>
          </a:xfrm>
          <a:prstGeom prst="straightConnector1">
            <a:avLst/>
          </a:prstGeom>
          <a:noFill/>
          <a:ln w="25400" cap="sq" algn="ctr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5988056-F103-4EE5-BFDA-8F7879D8F61E}" type="slidenum">
              <a:rPr lang="zh-CN" altLang="en-US" smtClean="0"/>
              <a:t>60</a:t>
            </a:fld>
            <a:endParaRPr lang="en-US" altLang="zh-CN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(2)</a:t>
            </a:r>
            <a:r>
              <a:rPr lang="zh-CN" altLang="en-US"/>
              <a:t>中断源识别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051050"/>
            <a:ext cx="7350125" cy="4618038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sz="2600" dirty="0"/>
              <a:t>软件查询法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600" dirty="0"/>
              <a:t>中断矢量法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由中断源提供中断类型号，</a:t>
            </a:r>
            <a:r>
              <a:rPr lang="en-US" altLang="zh-CN" dirty="0"/>
              <a:t>CPU</a:t>
            </a:r>
            <a:r>
              <a:rPr lang="zh-CN" altLang="en-US" dirty="0"/>
              <a:t>根据类型确定中断源。</a:t>
            </a:r>
            <a:endParaRPr lang="en-US" altLang="zh-CN" dirty="0"/>
          </a:p>
          <a:p>
            <a:pPr eaLnBrk="1" hangingPunct="1">
              <a:lnSpc>
                <a:spcPct val="110000"/>
              </a:lnSpc>
            </a:pPr>
            <a:r>
              <a:rPr lang="zh-CN" altLang="en-US" sz="2600" dirty="0"/>
              <a:t>当有多个中断源同时提出请求时，需要确定首先响应哪一个中断源</a:t>
            </a:r>
            <a:endParaRPr lang="en-US" altLang="zh-CN" sz="2600" dirty="0"/>
          </a:p>
          <a:p>
            <a:pPr lvl="1" eaLnBrk="1" hangingPunct="1"/>
            <a:r>
              <a:rPr lang="zh-CN" altLang="en-US" dirty="0"/>
              <a:t>优先级法则</a:t>
            </a:r>
          </a:p>
          <a:p>
            <a:pPr lvl="2" eaLnBrk="1" hangingPunct="1"/>
            <a:r>
              <a:rPr lang="zh-CN" altLang="en-US" dirty="0">
                <a:solidFill>
                  <a:srgbClr val="990033"/>
                </a:solidFill>
                <a:latin typeface="华文中宋" pitchFamily="2" charset="-122"/>
                <a:ea typeface="华文中宋" pitchFamily="2" charset="-122"/>
              </a:rPr>
              <a:t>低优先级的中断程序允许被高优先级的中断源所中断</a:t>
            </a:r>
          </a:p>
          <a:p>
            <a:pPr lvl="1" eaLnBrk="1" hangingPunct="1"/>
            <a:r>
              <a:rPr lang="zh-CN" altLang="en-US" dirty="0"/>
              <a:t>排队法则</a:t>
            </a:r>
          </a:p>
          <a:p>
            <a:pPr lvl="2" eaLnBrk="1" hangingPunct="1"/>
            <a:r>
              <a:rPr lang="zh-CN" altLang="en-US" dirty="0">
                <a:solidFill>
                  <a:srgbClr val="990033"/>
                </a:solidFill>
                <a:latin typeface="华文中宋" pitchFamily="2" charset="-122"/>
                <a:ea typeface="华文中宋" pitchFamily="2" charset="-122"/>
              </a:rPr>
              <a:t>先来先响应</a:t>
            </a:r>
            <a:endParaRPr lang="en-US" altLang="zh-CN" dirty="0">
              <a:solidFill>
                <a:srgbClr val="990033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1500166" y="5857892"/>
            <a:ext cx="6912768" cy="685348"/>
          </a:xfrm>
          <a:prstGeom prst="rect">
            <a:avLst/>
          </a:prstGeom>
          <a:solidFill>
            <a:srgbClr val="CCCCFF"/>
          </a:solidFill>
          <a:ln w="25400" cap="sq">
            <a:noFill/>
            <a:miter lim="800000"/>
            <a:headEnd type="none" w="sm" len="sm"/>
            <a:tailEnd type="none" w="lg" len="lg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tIns="108000" bIns="144000" anchor="ctr" anchorCtr="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中断源识别及判优由硬件系统完成</a:t>
            </a:r>
          </a:p>
        </p:txBody>
      </p:sp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>
            <a:off x="4643438" y="4724400"/>
            <a:ext cx="720725" cy="0"/>
          </a:xfrm>
          <a:prstGeom prst="straightConnector1">
            <a:avLst/>
          </a:prstGeom>
          <a:noFill/>
          <a:ln w="25400" cap="sq" algn="ctr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5364163" y="4486275"/>
            <a:ext cx="2133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600" b="1">
                <a:latin typeface="华文中宋" pitchFamily="2" charset="-122"/>
                <a:ea typeface="华文中宋" pitchFamily="2" charset="-122"/>
              </a:rPr>
              <a:t>中断判优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DA20AEF-AA72-452E-B7F4-F8110A7B52DF}" type="slidenum">
              <a:rPr lang="zh-CN" altLang="en-US" smtClean="0"/>
              <a:t>61</a:t>
            </a:fld>
            <a:endParaRPr lang="en-US" altLang="zh-CN"/>
          </a:p>
        </p:txBody>
      </p:sp>
      <p:sp>
        <p:nvSpPr>
          <p:cNvPr id="63491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中断判优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63492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900113" y="2205038"/>
            <a:ext cx="7488237" cy="40322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/>
              <a:t>软件判优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/>
              <a:t>顺序查询中断请求，先查询的先服务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>
                <a:ea typeface="宋体" panose="02010600030101010101" pitchFamily="2" charset="-122"/>
              </a:rPr>
              <a:t>即先查询的优先级别高</a:t>
            </a:r>
          </a:p>
          <a:p>
            <a:pPr eaLnBrk="1" hangingPunct="1">
              <a:lnSpc>
                <a:spcPct val="110000"/>
              </a:lnSpc>
              <a:spcBef>
                <a:spcPct val="45000"/>
              </a:spcBef>
            </a:pPr>
            <a:r>
              <a:rPr lang="zh-CN" altLang="en-US"/>
              <a:t>硬件判优</a:t>
            </a:r>
          </a:p>
          <a:p>
            <a:pPr lvl="1" eaLnBrk="1" hangingPunct="1"/>
            <a:r>
              <a:rPr lang="zh-CN" altLang="en-US"/>
              <a:t>链式判优、并行判优（中断向量法）</a:t>
            </a:r>
          </a:p>
        </p:txBody>
      </p:sp>
    </p:spTree>
  </p:cSld>
  <p:clrMapOvr>
    <a:masterClrMapping/>
  </p:clrMapOvr>
  <p:transition spd="med">
    <p:blinds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4"/>
          <p:cNvSpPr txBox="1">
            <a:spLocks noChangeArrowheads="1"/>
          </p:cNvSpPr>
          <p:nvPr/>
        </p:nvSpPr>
        <p:spPr bwMode="auto">
          <a:xfrm>
            <a:off x="827088" y="476250"/>
            <a:ext cx="280828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GB" sz="2800" b="1">
                <a:solidFill>
                  <a:schemeClr val="tx2"/>
                </a:solidFill>
                <a:latin typeface="Arial" panose="020B0604020202020204" pitchFamily="34" charset="0"/>
              </a:rPr>
              <a:t>菊花链逻辑电路</a:t>
            </a:r>
            <a:endParaRPr lang="zh-CN" altLang="en-US" sz="2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64515" name="Rectangle 5"/>
          <p:cNvSpPr>
            <a:spLocks noChangeArrowheads="1"/>
          </p:cNvSpPr>
          <p:nvPr/>
        </p:nvSpPr>
        <p:spPr bwMode="auto">
          <a:xfrm>
            <a:off x="3016250" y="1268413"/>
            <a:ext cx="4189413" cy="1906587"/>
          </a:xfrm>
          <a:prstGeom prst="rect">
            <a:avLst/>
          </a:prstGeom>
          <a:solidFill>
            <a:srgbClr val="339966"/>
          </a:solidFill>
          <a:ln w="9525" algn="ctr">
            <a:solidFill>
              <a:srgbClr val="339966"/>
            </a:solidFill>
            <a:prstDash val="dash"/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16" name="Text Box 6"/>
          <p:cNvSpPr txBox="1">
            <a:spLocks noChangeArrowheads="1"/>
          </p:cNvSpPr>
          <p:nvPr/>
        </p:nvSpPr>
        <p:spPr bwMode="auto">
          <a:xfrm>
            <a:off x="1619250" y="5268913"/>
            <a:ext cx="8826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INTA</a:t>
            </a:r>
            <a:r>
              <a:rPr lang="en-US" altLang="zh-CN" sz="2000" b="1" baseline="-25000">
                <a:latin typeface="Arial" panose="020B0604020202020204" pitchFamily="34" charset="0"/>
              </a:rPr>
              <a:t>i</a:t>
            </a:r>
            <a:r>
              <a:rPr lang="en-US" altLang="zh-CN" sz="1600" b="1" baseline="-250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64517" name="Line 7"/>
          <p:cNvSpPr>
            <a:spLocks noChangeShapeType="1"/>
          </p:cNvSpPr>
          <p:nvPr/>
        </p:nvSpPr>
        <p:spPr bwMode="auto">
          <a:xfrm>
            <a:off x="1595438" y="5291138"/>
            <a:ext cx="576262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18" name="Rectangle 8"/>
          <p:cNvSpPr>
            <a:spLocks noChangeArrowheads="1"/>
          </p:cNvSpPr>
          <p:nvPr/>
        </p:nvSpPr>
        <p:spPr bwMode="auto">
          <a:xfrm>
            <a:off x="3089275" y="3686175"/>
            <a:ext cx="2867025" cy="2071688"/>
          </a:xfrm>
          <a:prstGeom prst="rect">
            <a:avLst/>
          </a:prstGeom>
          <a:solidFill>
            <a:srgbClr val="339966"/>
          </a:solidFill>
          <a:ln w="9525" algn="ctr">
            <a:solidFill>
              <a:srgbClr val="339966"/>
            </a:solidFill>
            <a:prstDash val="dash"/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19" name="Text Box 9"/>
          <p:cNvSpPr txBox="1">
            <a:spLocks noChangeArrowheads="1"/>
          </p:cNvSpPr>
          <p:nvPr/>
        </p:nvSpPr>
        <p:spPr bwMode="auto">
          <a:xfrm>
            <a:off x="6746875" y="3252788"/>
            <a:ext cx="660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IREQ</a:t>
            </a:r>
          </a:p>
        </p:txBody>
      </p:sp>
      <p:sp>
        <p:nvSpPr>
          <p:cNvPr id="64520" name="Text Box 10"/>
          <p:cNvSpPr txBox="1">
            <a:spLocks noChangeArrowheads="1"/>
          </p:cNvSpPr>
          <p:nvPr/>
        </p:nvSpPr>
        <p:spPr bwMode="auto">
          <a:xfrm>
            <a:off x="1931988" y="6034088"/>
            <a:ext cx="623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INTR</a:t>
            </a:r>
          </a:p>
        </p:txBody>
      </p:sp>
      <p:sp>
        <p:nvSpPr>
          <p:cNvPr id="64521" name="Rectangle 11"/>
          <p:cNvSpPr>
            <a:spLocks noChangeArrowheads="1"/>
          </p:cNvSpPr>
          <p:nvPr/>
        </p:nvSpPr>
        <p:spPr bwMode="auto">
          <a:xfrm>
            <a:off x="3309938" y="3962400"/>
            <a:ext cx="1322387" cy="414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b="1">
                <a:latin typeface="Arial" panose="020B0604020202020204" pitchFamily="34" charset="0"/>
              </a:rPr>
              <a:t>&amp;</a:t>
            </a:r>
          </a:p>
        </p:txBody>
      </p:sp>
      <p:sp>
        <p:nvSpPr>
          <p:cNvPr id="64522" name="AutoShape 12"/>
          <p:cNvSpPr>
            <a:spLocks noChangeArrowheads="1"/>
          </p:cNvSpPr>
          <p:nvPr/>
        </p:nvSpPr>
        <p:spPr bwMode="auto">
          <a:xfrm>
            <a:off x="3879850" y="3856038"/>
            <a:ext cx="138113" cy="100012"/>
          </a:xfrm>
          <a:prstGeom prst="flowChartConnector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23" name="Line 13"/>
          <p:cNvSpPr>
            <a:spLocks noChangeShapeType="1"/>
          </p:cNvSpPr>
          <p:nvPr/>
        </p:nvSpPr>
        <p:spPr bwMode="auto">
          <a:xfrm>
            <a:off x="3629025" y="4376738"/>
            <a:ext cx="0" cy="276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4" name="Line 14"/>
          <p:cNvSpPr>
            <a:spLocks noChangeShapeType="1"/>
          </p:cNvSpPr>
          <p:nvPr/>
        </p:nvSpPr>
        <p:spPr bwMode="auto">
          <a:xfrm>
            <a:off x="4357688" y="4376738"/>
            <a:ext cx="0" cy="6905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4525" name="Group 15"/>
          <p:cNvGrpSpPr/>
          <p:nvPr/>
        </p:nvGrpSpPr>
        <p:grpSpPr bwMode="auto">
          <a:xfrm>
            <a:off x="3346450" y="4652963"/>
            <a:ext cx="554038" cy="387350"/>
            <a:chOff x="4440" y="4053"/>
            <a:chExt cx="454" cy="438"/>
          </a:xfrm>
        </p:grpSpPr>
        <p:sp>
          <p:nvSpPr>
            <p:cNvPr id="64558" name="Rectangle 16"/>
            <p:cNvSpPr>
              <a:spLocks noChangeArrowheads="1"/>
            </p:cNvSpPr>
            <p:nvPr/>
          </p:nvSpPr>
          <p:spPr bwMode="auto">
            <a:xfrm>
              <a:off x="4440" y="4179"/>
              <a:ext cx="454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1600" b="1">
                  <a:latin typeface="Arial" panose="020B0604020202020204" pitchFamily="34" charset="0"/>
                </a:rPr>
                <a:t>=1</a:t>
              </a:r>
            </a:p>
          </p:txBody>
        </p:sp>
        <p:sp>
          <p:nvSpPr>
            <p:cNvPr id="64559" name="AutoShape 17"/>
            <p:cNvSpPr>
              <a:spLocks noChangeArrowheads="1"/>
            </p:cNvSpPr>
            <p:nvPr/>
          </p:nvSpPr>
          <p:spPr bwMode="auto">
            <a:xfrm>
              <a:off x="4620" y="4053"/>
              <a:ext cx="113" cy="114"/>
            </a:xfrm>
            <a:prstGeom prst="flowChartConnector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4526" name="Line 18"/>
          <p:cNvSpPr>
            <a:spLocks noChangeShapeType="1"/>
          </p:cNvSpPr>
          <p:nvPr/>
        </p:nvSpPr>
        <p:spPr bwMode="auto">
          <a:xfrm>
            <a:off x="6616700" y="3155950"/>
            <a:ext cx="0" cy="3024188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7" name="Line 19"/>
          <p:cNvSpPr>
            <a:spLocks noChangeShapeType="1"/>
          </p:cNvSpPr>
          <p:nvPr/>
        </p:nvSpPr>
        <p:spPr bwMode="auto">
          <a:xfrm flipH="1">
            <a:off x="2647950" y="6170613"/>
            <a:ext cx="3970338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8" name="Rectangle 20"/>
          <p:cNvSpPr>
            <a:spLocks noChangeArrowheads="1"/>
          </p:cNvSpPr>
          <p:nvPr/>
        </p:nvSpPr>
        <p:spPr bwMode="auto">
          <a:xfrm rot="5400000">
            <a:off x="4794250" y="4986338"/>
            <a:ext cx="690563" cy="573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lIns="7200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4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>
                <a:latin typeface="宋体" panose="02010600030101010101" pitchFamily="2" charset="-122"/>
              </a:rPr>
              <a:t> </a:t>
            </a:r>
            <a:r>
              <a:rPr lang="en-US" altLang="zh-CN" sz="1600" b="1">
                <a:latin typeface="Arial" panose="020B0604020202020204" pitchFamily="34" charset="0"/>
              </a:rPr>
              <a:t>≥1</a:t>
            </a:r>
          </a:p>
        </p:txBody>
      </p:sp>
      <p:sp>
        <p:nvSpPr>
          <p:cNvPr id="64529" name="Line 21"/>
          <p:cNvSpPr>
            <a:spLocks noChangeShapeType="1"/>
          </p:cNvSpPr>
          <p:nvPr/>
        </p:nvSpPr>
        <p:spPr bwMode="auto">
          <a:xfrm>
            <a:off x="3640138" y="5053013"/>
            <a:ext cx="0" cy="4143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0" name="Line 22"/>
          <p:cNvSpPr>
            <a:spLocks noChangeShapeType="1"/>
          </p:cNvSpPr>
          <p:nvPr/>
        </p:nvSpPr>
        <p:spPr bwMode="auto">
          <a:xfrm>
            <a:off x="2647950" y="5480050"/>
            <a:ext cx="2205038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1" name="Line 23"/>
          <p:cNvSpPr>
            <a:spLocks noChangeShapeType="1"/>
          </p:cNvSpPr>
          <p:nvPr/>
        </p:nvSpPr>
        <p:spPr bwMode="auto">
          <a:xfrm>
            <a:off x="4357688" y="5067300"/>
            <a:ext cx="495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2" name="Line 24"/>
          <p:cNvSpPr>
            <a:spLocks noChangeShapeType="1"/>
          </p:cNvSpPr>
          <p:nvPr/>
        </p:nvSpPr>
        <p:spPr bwMode="auto">
          <a:xfrm>
            <a:off x="5422900" y="5264150"/>
            <a:ext cx="276225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3" name="Line 25"/>
          <p:cNvSpPr>
            <a:spLocks noChangeShapeType="1"/>
          </p:cNvSpPr>
          <p:nvPr/>
        </p:nvSpPr>
        <p:spPr bwMode="auto">
          <a:xfrm flipV="1">
            <a:off x="5705475" y="5480050"/>
            <a:ext cx="1763713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4" name="Line 26"/>
          <p:cNvSpPr>
            <a:spLocks noChangeShapeType="1"/>
          </p:cNvSpPr>
          <p:nvPr/>
        </p:nvSpPr>
        <p:spPr bwMode="auto">
          <a:xfrm>
            <a:off x="5705475" y="5260975"/>
            <a:ext cx="0" cy="211138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5" name="Line 27"/>
          <p:cNvSpPr>
            <a:spLocks noChangeShapeType="1"/>
          </p:cNvSpPr>
          <p:nvPr/>
        </p:nvSpPr>
        <p:spPr bwMode="auto">
          <a:xfrm>
            <a:off x="4357688" y="4652963"/>
            <a:ext cx="22479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6" name="Text Box 28"/>
          <p:cNvSpPr txBox="1">
            <a:spLocks noChangeArrowheads="1"/>
          </p:cNvSpPr>
          <p:nvPr/>
        </p:nvSpPr>
        <p:spPr bwMode="auto">
          <a:xfrm>
            <a:off x="7591425" y="5283200"/>
            <a:ext cx="108426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INTAout</a:t>
            </a:r>
          </a:p>
        </p:txBody>
      </p:sp>
      <p:sp>
        <p:nvSpPr>
          <p:cNvPr id="64537" name="Line 29"/>
          <p:cNvSpPr>
            <a:spLocks noChangeShapeType="1"/>
          </p:cNvSpPr>
          <p:nvPr/>
        </p:nvSpPr>
        <p:spPr bwMode="auto">
          <a:xfrm>
            <a:off x="7599363" y="5305425"/>
            <a:ext cx="935037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8" name="Line 30"/>
          <p:cNvSpPr>
            <a:spLocks noChangeShapeType="1"/>
          </p:cNvSpPr>
          <p:nvPr/>
        </p:nvSpPr>
        <p:spPr bwMode="auto">
          <a:xfrm>
            <a:off x="2862263" y="5480050"/>
            <a:ext cx="220662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39" name="Line 31"/>
          <p:cNvSpPr>
            <a:spLocks noChangeShapeType="1"/>
          </p:cNvSpPr>
          <p:nvPr/>
        </p:nvSpPr>
        <p:spPr bwMode="auto">
          <a:xfrm flipH="1">
            <a:off x="5956300" y="4652963"/>
            <a:ext cx="22066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0" name="Line 32"/>
          <p:cNvSpPr>
            <a:spLocks noChangeShapeType="1"/>
          </p:cNvSpPr>
          <p:nvPr/>
        </p:nvSpPr>
        <p:spPr bwMode="auto">
          <a:xfrm flipH="1">
            <a:off x="2647950" y="6170613"/>
            <a:ext cx="220663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1" name="Line 33"/>
          <p:cNvSpPr>
            <a:spLocks noChangeShapeType="1"/>
          </p:cNvSpPr>
          <p:nvPr/>
        </p:nvSpPr>
        <p:spPr bwMode="auto">
          <a:xfrm flipV="1">
            <a:off x="3946525" y="3187700"/>
            <a:ext cx="0" cy="1365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42" name="Text Box 34"/>
          <p:cNvSpPr txBox="1">
            <a:spLocks noChangeArrowheads="1"/>
          </p:cNvSpPr>
          <p:nvPr/>
        </p:nvSpPr>
        <p:spPr bwMode="auto">
          <a:xfrm>
            <a:off x="1763713" y="2060575"/>
            <a:ext cx="6619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>
                <a:latin typeface="Arial" panose="020B0604020202020204" pitchFamily="34" charset="0"/>
              </a:rPr>
              <a:t>DB</a:t>
            </a:r>
          </a:p>
        </p:txBody>
      </p:sp>
      <p:sp>
        <p:nvSpPr>
          <p:cNvPr id="64543" name="Rectangle 35"/>
          <p:cNvSpPr>
            <a:spLocks noChangeArrowheads="1"/>
          </p:cNvSpPr>
          <p:nvPr/>
        </p:nvSpPr>
        <p:spPr bwMode="auto">
          <a:xfrm>
            <a:off x="3395663" y="1616075"/>
            <a:ext cx="1101725" cy="124142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44" name="AutoShape 36"/>
          <p:cNvSpPr>
            <a:spLocks noChangeArrowheads="1"/>
          </p:cNvSpPr>
          <p:nvPr/>
        </p:nvSpPr>
        <p:spPr bwMode="auto">
          <a:xfrm rot="5400000">
            <a:off x="3777457" y="1993106"/>
            <a:ext cx="317500" cy="382587"/>
          </a:xfrm>
          <a:prstGeom prst="flowChartMerge">
            <a:avLst/>
          </a:prstGeom>
          <a:solidFill>
            <a:srgbClr val="FF6600"/>
          </a:solidFill>
          <a:ln w="9525" algn="ctr">
            <a:solidFill>
              <a:srgbClr val="FF6600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45" name="AutoShape 39"/>
          <p:cNvSpPr>
            <a:spLocks noChangeArrowheads="1"/>
          </p:cNvSpPr>
          <p:nvPr/>
        </p:nvSpPr>
        <p:spPr bwMode="auto">
          <a:xfrm>
            <a:off x="3897313" y="2273300"/>
            <a:ext cx="95250" cy="69850"/>
          </a:xfrm>
          <a:prstGeom prst="flowChartConnector">
            <a:avLst/>
          </a:prstGeom>
          <a:noFill/>
          <a:ln w="9525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46" name="AutoShape 40"/>
          <p:cNvSpPr>
            <a:spLocks noChangeArrowheads="1"/>
          </p:cNvSpPr>
          <p:nvPr/>
        </p:nvSpPr>
        <p:spPr bwMode="auto">
          <a:xfrm>
            <a:off x="2509838" y="2051050"/>
            <a:ext cx="882650" cy="274638"/>
          </a:xfrm>
          <a:prstGeom prst="leftArrow">
            <a:avLst>
              <a:gd name="adj1" fmla="val 50000"/>
              <a:gd name="adj2" fmla="val 80347"/>
            </a:avLst>
          </a:prstGeom>
          <a:solidFill>
            <a:srgbClr val="FF6600"/>
          </a:solidFill>
          <a:ln w="9525" algn="ctr">
            <a:solidFill>
              <a:srgbClr val="FF6600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47" name="AutoShape 41"/>
          <p:cNvSpPr>
            <a:spLocks noChangeArrowheads="1"/>
          </p:cNvSpPr>
          <p:nvPr/>
        </p:nvSpPr>
        <p:spPr bwMode="auto">
          <a:xfrm>
            <a:off x="4497388" y="2043113"/>
            <a:ext cx="882650" cy="276225"/>
          </a:xfrm>
          <a:prstGeom prst="leftArrow">
            <a:avLst>
              <a:gd name="adj1" fmla="val 50000"/>
              <a:gd name="adj2" fmla="val 79885"/>
            </a:avLst>
          </a:prstGeom>
          <a:solidFill>
            <a:srgbClr val="FF6600"/>
          </a:solidFill>
          <a:ln w="9525" algn="ctr">
            <a:solidFill>
              <a:srgbClr val="FF6600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48" name="Text Box 42"/>
          <p:cNvSpPr txBox="1">
            <a:spLocks noChangeArrowheads="1"/>
          </p:cNvSpPr>
          <p:nvPr/>
        </p:nvSpPr>
        <p:spPr bwMode="auto">
          <a:xfrm>
            <a:off x="3616325" y="1646238"/>
            <a:ext cx="661988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 b="1">
                <a:latin typeface="Times New Roman" panose="02020603050405020304" pitchFamily="18" charset="0"/>
              </a:rPr>
              <a:t>三态门</a:t>
            </a:r>
            <a:endParaRPr lang="zh-CN" altLang="en-US" sz="1600" b="1">
              <a:latin typeface="Arial" panose="020B0604020202020204" pitchFamily="34" charset="0"/>
            </a:endParaRPr>
          </a:p>
        </p:txBody>
      </p:sp>
      <p:sp>
        <p:nvSpPr>
          <p:cNvPr id="64549" name="Text Box 43"/>
          <p:cNvSpPr txBox="1">
            <a:spLocks noChangeArrowheads="1"/>
          </p:cNvSpPr>
          <p:nvPr/>
        </p:nvSpPr>
        <p:spPr bwMode="auto">
          <a:xfrm>
            <a:off x="5414963" y="1543050"/>
            <a:ext cx="441325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2000"/>
              </a:lnSpc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中</a:t>
            </a:r>
          </a:p>
          <a:p>
            <a:pPr algn="ctr" eaLnBrk="1" hangingPunct="1">
              <a:lnSpc>
                <a:spcPct val="72000"/>
              </a:lnSpc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断</a:t>
            </a:r>
          </a:p>
          <a:p>
            <a:pPr algn="ctr" eaLnBrk="1" hangingPunct="1">
              <a:lnSpc>
                <a:spcPct val="72000"/>
              </a:lnSpc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向</a:t>
            </a:r>
          </a:p>
          <a:p>
            <a:pPr algn="ctr" eaLnBrk="1" hangingPunct="1">
              <a:lnSpc>
                <a:spcPct val="72000"/>
              </a:lnSpc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量</a:t>
            </a:r>
          </a:p>
          <a:p>
            <a:pPr algn="ctr" eaLnBrk="1" hangingPunct="1">
              <a:lnSpc>
                <a:spcPct val="72000"/>
              </a:lnSpc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码</a:t>
            </a:r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64550" name="Line 44"/>
          <p:cNvSpPr>
            <a:spLocks noChangeShapeType="1"/>
          </p:cNvSpPr>
          <p:nvPr/>
        </p:nvSpPr>
        <p:spPr bwMode="auto">
          <a:xfrm>
            <a:off x="3946525" y="2335213"/>
            <a:ext cx="0" cy="151765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51" name="Text Box 45"/>
          <p:cNvSpPr txBox="1">
            <a:spLocks noChangeArrowheads="1"/>
          </p:cNvSpPr>
          <p:nvPr/>
        </p:nvSpPr>
        <p:spPr bwMode="auto">
          <a:xfrm>
            <a:off x="3665538" y="2943225"/>
            <a:ext cx="220662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 b="1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64552" name="Line 46"/>
          <p:cNvSpPr>
            <a:spLocks noChangeShapeType="1"/>
          </p:cNvSpPr>
          <p:nvPr/>
        </p:nvSpPr>
        <p:spPr bwMode="auto">
          <a:xfrm>
            <a:off x="3702050" y="2924175"/>
            <a:ext cx="144463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53" name="Text Box 47"/>
          <p:cNvSpPr txBox="1">
            <a:spLocks noChangeArrowheads="1"/>
          </p:cNvSpPr>
          <p:nvPr/>
        </p:nvSpPr>
        <p:spPr bwMode="auto">
          <a:xfrm>
            <a:off x="5829300" y="1339850"/>
            <a:ext cx="1322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外设接口</a:t>
            </a:r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64554" name="Text Box 48"/>
          <p:cNvSpPr txBox="1">
            <a:spLocks noChangeArrowheads="1"/>
          </p:cNvSpPr>
          <p:nvPr/>
        </p:nvSpPr>
        <p:spPr bwMode="auto">
          <a:xfrm>
            <a:off x="2843213" y="3273425"/>
            <a:ext cx="944562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 b="1">
                <a:latin typeface="Times New Roman" panose="02020603050405020304" pitchFamily="18" charset="0"/>
              </a:rPr>
              <a:t>中断确认</a:t>
            </a:r>
          </a:p>
        </p:txBody>
      </p:sp>
      <p:sp>
        <p:nvSpPr>
          <p:cNvPr id="64555" name="Text Box 49"/>
          <p:cNvSpPr txBox="1">
            <a:spLocks noChangeArrowheads="1"/>
          </p:cNvSpPr>
          <p:nvPr/>
        </p:nvSpPr>
        <p:spPr bwMode="auto">
          <a:xfrm>
            <a:off x="4779963" y="3779838"/>
            <a:ext cx="1011237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 b="1">
                <a:latin typeface="Times New Roman" panose="02020603050405020304" pitchFamily="18" charset="0"/>
              </a:rPr>
              <a:t>菊花链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 b="1">
                <a:latin typeface="Times New Roman" panose="02020603050405020304" pitchFamily="18" charset="0"/>
              </a:rPr>
              <a:t>逻辑电路</a:t>
            </a:r>
            <a:endParaRPr lang="zh-CN" altLang="en-US" sz="1600" b="1">
              <a:latin typeface="Arial" panose="020B0604020202020204" pitchFamily="34" charset="0"/>
            </a:endParaRPr>
          </a:p>
        </p:txBody>
      </p:sp>
      <p:sp>
        <p:nvSpPr>
          <p:cNvPr id="64556" name="Line 50"/>
          <p:cNvSpPr>
            <a:spLocks noChangeShapeType="1"/>
          </p:cNvSpPr>
          <p:nvPr/>
        </p:nvSpPr>
        <p:spPr bwMode="auto">
          <a:xfrm>
            <a:off x="4141788" y="2178050"/>
            <a:ext cx="228600" cy="0"/>
          </a:xfrm>
          <a:prstGeom prst="line">
            <a:avLst/>
          </a:prstGeom>
          <a:noFill/>
          <a:ln w="19050" cap="sq">
            <a:solidFill>
              <a:schemeClr val="bg2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57" name="Line 51"/>
          <p:cNvSpPr>
            <a:spLocks noChangeShapeType="1"/>
          </p:cNvSpPr>
          <p:nvPr/>
        </p:nvSpPr>
        <p:spPr bwMode="auto">
          <a:xfrm>
            <a:off x="3544888" y="2178050"/>
            <a:ext cx="228600" cy="0"/>
          </a:xfrm>
          <a:prstGeom prst="line">
            <a:avLst/>
          </a:prstGeom>
          <a:noFill/>
          <a:ln w="19050" cap="sq">
            <a:solidFill>
              <a:schemeClr val="bg2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DE65F22-5BDB-464C-8C6E-7F1F7BA070ED}" type="slidenum">
              <a:rPr lang="zh-CN" altLang="en-US" smtClean="0"/>
              <a:t>63</a:t>
            </a:fld>
            <a:endParaRPr lang="en-US" altLang="zh-CN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(3)</a:t>
            </a:r>
            <a:r>
              <a:rPr lang="zh-CN" altLang="en-US" sz="3200"/>
              <a:t>中断响应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195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GB"/>
              <a:t>向中断源发出</a:t>
            </a:r>
            <a:r>
              <a:rPr lang="en-GB" altLang="zh-CN"/>
              <a:t>INTA</a:t>
            </a:r>
            <a:r>
              <a:rPr lang="zh-CN" altLang="en-GB"/>
              <a:t>中断响应信号；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GB"/>
              <a:t>关中断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GB"/>
              <a:t>保护硬件现场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GB"/>
              <a:t>将</a:t>
            </a:r>
            <a:r>
              <a:rPr lang="en-GB" altLang="zh-CN"/>
              <a:t>FLAGS</a:t>
            </a:r>
            <a:r>
              <a:rPr lang="zh-CN" altLang="en-GB"/>
              <a:t>压入堆栈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GB"/>
              <a:t>保护断点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GB"/>
              <a:t>将</a:t>
            </a:r>
            <a:r>
              <a:rPr lang="en-GB" altLang="zh-CN"/>
              <a:t>CS</a:t>
            </a:r>
            <a:r>
              <a:rPr lang="zh-CN" altLang="en-GB"/>
              <a:t>、</a:t>
            </a:r>
            <a:r>
              <a:rPr lang="en-GB" altLang="zh-CN"/>
              <a:t>IP</a:t>
            </a:r>
            <a:r>
              <a:rPr lang="zh-CN" altLang="en-GB"/>
              <a:t>压入堆栈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GB"/>
              <a:t>获得中断服务程序入口地址</a:t>
            </a:r>
            <a:endParaRPr lang="zh-CN" altLang="en-US"/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7596188" y="3068638"/>
            <a:ext cx="4318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由硬件系统完成</a:t>
            </a:r>
          </a:p>
        </p:txBody>
      </p:sp>
      <p:sp>
        <p:nvSpPr>
          <p:cNvPr id="140295" name="Line 7"/>
          <p:cNvSpPr>
            <a:spLocks noChangeShapeType="1"/>
          </p:cNvSpPr>
          <p:nvPr/>
        </p:nvSpPr>
        <p:spPr bwMode="auto">
          <a:xfrm>
            <a:off x="3776663" y="2133600"/>
            <a:ext cx="838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296" name="AutoShape 8"/>
          <p:cNvSpPr/>
          <p:nvPr/>
        </p:nvSpPr>
        <p:spPr bwMode="auto">
          <a:xfrm rot="10800000">
            <a:off x="7164388" y="2276475"/>
            <a:ext cx="287337" cy="3529013"/>
          </a:xfrm>
          <a:prstGeom prst="leftBrace">
            <a:avLst>
              <a:gd name="adj1" fmla="val 102348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46" name="AutoShape 5"/>
          <p:cNvSpPr/>
          <p:nvPr/>
        </p:nvSpPr>
        <p:spPr bwMode="auto">
          <a:xfrm>
            <a:off x="3559810" y="864553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851910" y="761365"/>
            <a:ext cx="23799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GB">
                <a:sym typeface="+mn-ea"/>
              </a:rPr>
              <a:t>在一条指令结束后</a:t>
            </a:r>
          </a:p>
          <a:p>
            <a:endParaRPr lang="zh-CN" altLang="en-GB">
              <a:sym typeface="+mn-ea"/>
            </a:endParaRPr>
          </a:p>
          <a:p>
            <a:r>
              <a:rPr lang="zh-CN" altLang="en-GB">
                <a:sym typeface="+mn-ea"/>
              </a:rPr>
              <a:t>且开中断</a:t>
            </a:r>
            <a:r>
              <a:rPr lang="en-US" altLang="zh-CN">
                <a:sym typeface="+mn-ea"/>
              </a:rPr>
              <a:t>IF=1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/>
      <p:bldP spid="140295" grpId="0" animBg="1"/>
      <p:bldP spid="14029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61ACBE3-4E62-4BC3-8472-DD500297FBDC}" type="slidenum">
              <a:rPr lang="zh-CN" altLang="en-US" smtClean="0"/>
              <a:t>64</a:t>
            </a:fld>
            <a:endParaRPr lang="en-US" altLang="zh-CN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(4)</a:t>
            </a:r>
            <a:r>
              <a:rPr lang="zh-CN" altLang="en-US"/>
              <a:t>中断处理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133600"/>
            <a:ext cx="7772400" cy="41148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Aft>
                <a:spcPct val="5000"/>
              </a:spcAft>
            </a:pPr>
            <a:r>
              <a:rPr lang="zh-CN" altLang="en-US"/>
              <a:t>执行中断服务子程序</a:t>
            </a:r>
          </a:p>
          <a:p>
            <a:pPr eaLnBrk="1" hangingPunct="1">
              <a:lnSpc>
                <a:spcPct val="115000"/>
              </a:lnSpc>
              <a:spcAft>
                <a:spcPct val="5000"/>
              </a:spcAft>
            </a:pPr>
            <a:r>
              <a:rPr lang="zh-CN" altLang="en-US"/>
              <a:t>中断服务子程序的特点：</a:t>
            </a:r>
          </a:p>
          <a:p>
            <a:pPr lvl="1" eaLnBrk="1" hangingPunct="1">
              <a:lnSpc>
                <a:spcPct val="115000"/>
              </a:lnSpc>
              <a:spcBef>
                <a:spcPct val="35000"/>
              </a:spcBef>
              <a:spcAft>
                <a:spcPct val="5000"/>
              </a:spcAft>
            </a:pPr>
            <a:r>
              <a:rPr lang="zh-CN" altLang="en-US"/>
              <a:t>为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zh-CN" altLang="en-US"/>
              <a:t>远过程</a:t>
            </a:r>
            <a:r>
              <a:rPr lang="zh-CN" altLang="en-US">
                <a:latin typeface="Arial" panose="020B0604020202020204" pitchFamily="34" charset="0"/>
              </a:rPr>
              <a:t>”</a:t>
            </a:r>
            <a:endParaRPr lang="zh-CN" altLang="en-US"/>
          </a:p>
          <a:p>
            <a:pPr lvl="1" eaLnBrk="1" hangingPunct="1">
              <a:lnSpc>
                <a:spcPct val="120000"/>
              </a:lnSpc>
            </a:pPr>
            <a:r>
              <a:rPr lang="zh-CN" altLang="en-GB"/>
              <a:t>用</a:t>
            </a:r>
            <a:r>
              <a:rPr lang="en-GB" altLang="zh-CN" b="0"/>
              <a:t>IRET</a:t>
            </a:r>
            <a:r>
              <a:rPr lang="zh-CN" altLang="en-GB"/>
              <a:t>指令返回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  <p:transition spd="med">
    <p:blinds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79D877-421E-47E5-879F-6B7348AE75AF}" type="slidenum">
              <a:rPr lang="zh-CN" altLang="en-US" smtClean="0"/>
              <a:t>65</a:t>
            </a:fld>
            <a:endParaRPr lang="en-US" altLang="zh-CN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087438"/>
            <a:ext cx="7010400" cy="685800"/>
          </a:xfrm>
        </p:spPr>
        <p:txBody>
          <a:bodyPr/>
          <a:lstStyle/>
          <a:p>
            <a:pPr eaLnBrk="1" hangingPunct="1"/>
            <a:r>
              <a:rPr lang="zh-CN" altLang="en-US"/>
              <a:t>中断服务子程序完成的工作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6025" y="2060575"/>
            <a:ext cx="7388225" cy="4248150"/>
          </a:xfrm>
        </p:spPr>
        <p:txBody>
          <a:bodyPr/>
          <a:lstStyle/>
          <a:p>
            <a:pPr eaLnBrk="1" hangingPunct="1"/>
            <a:r>
              <a:rPr lang="zh-CN" altLang="en-US" sz="2000">
                <a:solidFill>
                  <a:schemeClr val="tx1"/>
                </a:solidFill>
              </a:rPr>
              <a:t>关中断，保护现场，保护断点，找入口地址（硬件自动完成）</a:t>
            </a:r>
            <a:endParaRPr lang="zh-CN" altLang="en-US">
              <a:solidFill>
                <a:schemeClr val="tx1"/>
              </a:solidFill>
            </a:endParaRPr>
          </a:p>
          <a:p>
            <a:pPr eaLnBrk="1" hangingPunct="1"/>
            <a:r>
              <a:rPr lang="zh-CN" altLang="en-US"/>
              <a:t>保护软件现场（参数）</a:t>
            </a:r>
          </a:p>
          <a:p>
            <a:pPr eaLnBrk="1" hangingPunct="1"/>
            <a:r>
              <a:rPr lang="zh-CN" altLang="en-US"/>
              <a:t>开中断（</a:t>
            </a:r>
            <a:r>
              <a:rPr lang="en-US" altLang="zh-CN"/>
              <a:t>STI）</a:t>
            </a:r>
          </a:p>
          <a:p>
            <a:pPr eaLnBrk="1" hangingPunct="1"/>
            <a:r>
              <a:rPr lang="zh-CN" altLang="en-US"/>
              <a:t>中断处理</a:t>
            </a:r>
          </a:p>
          <a:p>
            <a:pPr eaLnBrk="1" hangingPunct="1"/>
            <a:r>
              <a:rPr lang="zh-CN" altLang="en-US"/>
              <a:t>关中断（</a:t>
            </a:r>
            <a:r>
              <a:rPr lang="en-US" altLang="zh-CN"/>
              <a:t>CLI）</a:t>
            </a:r>
            <a:endParaRPr lang="zh-CN" altLang="en-US"/>
          </a:p>
          <a:p>
            <a:pPr eaLnBrk="1" hangingPunct="1"/>
            <a:r>
              <a:rPr lang="zh-CN" altLang="en-US"/>
              <a:t>恢复现场</a:t>
            </a:r>
          </a:p>
          <a:p>
            <a:pPr eaLnBrk="1" hangingPunct="1"/>
            <a:r>
              <a:rPr lang="zh-CN" altLang="en-US"/>
              <a:t>中断返回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6F20979-5DA4-4586-B516-F17E38A914E0}" type="slidenum">
              <a:rPr lang="zh-CN" altLang="en-US" smtClean="0"/>
              <a:t>66</a:t>
            </a:fld>
            <a:endParaRPr lang="en-US" altLang="zh-CN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(5)</a:t>
            </a:r>
            <a:r>
              <a:rPr lang="zh-CN" altLang="en-US"/>
              <a:t>中断返回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350125" cy="3200400"/>
          </a:xfrm>
        </p:spPr>
        <p:txBody>
          <a:bodyPr/>
          <a:lstStyle/>
          <a:p>
            <a:pPr eaLnBrk="1" hangingPunct="1">
              <a:lnSpc>
                <a:spcPct val="145000"/>
              </a:lnSpc>
            </a:pPr>
            <a:r>
              <a:rPr lang="zh-CN" altLang="en-US"/>
              <a:t>执行</a:t>
            </a:r>
            <a:r>
              <a:rPr lang="en-US" altLang="zh-CN"/>
              <a:t>IRET</a:t>
            </a:r>
            <a:r>
              <a:rPr lang="zh-CN" altLang="en-US"/>
              <a:t>指令，使</a:t>
            </a:r>
            <a:r>
              <a:rPr lang="en-US" altLang="zh-CN"/>
              <a:t>IP、CS</a:t>
            </a:r>
            <a:r>
              <a:rPr lang="zh-CN" altLang="en-US"/>
              <a:t>和</a:t>
            </a:r>
            <a:r>
              <a:rPr lang="en-US" altLang="zh-CN"/>
              <a:t>FLAGS</a:t>
            </a:r>
            <a:r>
              <a:rPr lang="zh-CN" altLang="en-US"/>
              <a:t>从堆栈弹出</a:t>
            </a:r>
          </a:p>
        </p:txBody>
      </p:sp>
      <p:sp>
        <p:nvSpPr>
          <p:cNvPr id="146436" name="Line 4"/>
          <p:cNvSpPr>
            <a:spLocks noChangeShapeType="1"/>
          </p:cNvSpPr>
          <p:nvPr/>
        </p:nvSpPr>
        <p:spPr bwMode="auto">
          <a:xfrm flipH="1">
            <a:off x="5148263" y="2781300"/>
            <a:ext cx="287337" cy="1295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3635375" y="4149725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恢复断点和硬件现场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 animBg="1"/>
      <p:bldP spid="14643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title"/>
          </p:nvPr>
        </p:nvSpPr>
        <p:spPr>
          <a:xfrm>
            <a:off x="250825" y="333375"/>
            <a:ext cx="3960813" cy="765175"/>
          </a:xfrm>
        </p:spPr>
        <p:txBody>
          <a:bodyPr/>
          <a:lstStyle/>
          <a:p>
            <a:r>
              <a:rPr lang="zh-CN" altLang="en-US">
                <a:latin typeface="华文行楷" pitchFamily="2" charset="-122"/>
                <a:ea typeface="华文行楷" pitchFamily="2" charset="-122"/>
              </a:rPr>
              <a:t>中断处理过程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264286"/>
              </p:ext>
            </p:extLst>
          </p:nvPr>
        </p:nvGraphicFramePr>
        <p:xfrm>
          <a:off x="4259263" y="215900"/>
          <a:ext cx="4560887" cy="638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143040" imgH="4409950" progId="Visio.Drawing.11">
                  <p:embed/>
                </p:oleObj>
              </mc:Choice>
              <mc:Fallback>
                <p:oleObj name="Visio" r:id="rId2" imgW="3143040" imgH="44099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263" y="215900"/>
                        <a:ext cx="4560887" cy="638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椭圆形标注 7"/>
          <p:cNvSpPr>
            <a:spLocks noChangeArrowheads="1"/>
          </p:cNvSpPr>
          <p:nvPr/>
        </p:nvSpPr>
        <p:spPr bwMode="auto">
          <a:xfrm>
            <a:off x="1547813" y="1557338"/>
            <a:ext cx="1944687" cy="1366837"/>
          </a:xfrm>
          <a:prstGeom prst="wedgeEllipseCallout">
            <a:avLst>
              <a:gd name="adj1" fmla="val 90676"/>
              <a:gd name="adj2" fmla="val -84602"/>
            </a:avLst>
          </a:prstGeom>
          <a:noFill/>
          <a:ln w="25400" cap="sq" algn="ctr">
            <a:solidFill>
              <a:srgbClr val="FF00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请求信号应保持到本次中断被响应</a:t>
            </a:r>
          </a:p>
        </p:txBody>
      </p:sp>
      <p:sp>
        <p:nvSpPr>
          <p:cNvPr id="9" name="椭圆形标注 8"/>
          <p:cNvSpPr>
            <a:spLocks noChangeArrowheads="1"/>
          </p:cNvSpPr>
          <p:nvPr/>
        </p:nvSpPr>
        <p:spPr bwMode="auto">
          <a:xfrm>
            <a:off x="1403350" y="2420938"/>
            <a:ext cx="1944688" cy="1079500"/>
          </a:xfrm>
          <a:prstGeom prst="wedgeEllipseCallout">
            <a:avLst>
              <a:gd name="adj1" fmla="val 98264"/>
              <a:gd name="adj2" fmla="val -106449"/>
            </a:avLst>
          </a:prstGeom>
          <a:noFill/>
          <a:ln w="25400" cap="sq" algn="ctr">
            <a:solidFill>
              <a:srgbClr val="FF00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通过中断类型码区分</a:t>
            </a:r>
          </a:p>
        </p:txBody>
      </p:sp>
      <p:sp>
        <p:nvSpPr>
          <p:cNvPr id="10" name="椭圆形标注 9"/>
          <p:cNvSpPr>
            <a:spLocks noChangeArrowheads="1"/>
          </p:cNvSpPr>
          <p:nvPr/>
        </p:nvSpPr>
        <p:spPr bwMode="auto">
          <a:xfrm>
            <a:off x="1331913" y="3716338"/>
            <a:ext cx="1584325" cy="1008062"/>
          </a:xfrm>
          <a:prstGeom prst="wedgeEllipseCallout">
            <a:avLst>
              <a:gd name="adj1" fmla="val 104782"/>
              <a:gd name="adj2" fmla="val -49394"/>
            </a:avLst>
          </a:prstGeom>
          <a:noFill/>
          <a:ln w="25400" cap="sq" algn="ctr">
            <a:solidFill>
              <a:srgbClr val="FF00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硬件系统完成</a:t>
            </a:r>
          </a:p>
        </p:txBody>
      </p:sp>
      <p:sp>
        <p:nvSpPr>
          <p:cNvPr id="11" name="左大括号 10"/>
          <p:cNvSpPr/>
          <p:nvPr/>
        </p:nvSpPr>
        <p:spPr bwMode="auto">
          <a:xfrm>
            <a:off x="3779838" y="2420938"/>
            <a:ext cx="504825" cy="2663825"/>
          </a:xfrm>
          <a:prstGeom prst="leftBrace">
            <a:avLst/>
          </a:prstGeom>
          <a:noFill/>
          <a:ln w="25400" cap="sq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" name="椭圆形标注 11"/>
          <p:cNvSpPr>
            <a:spLocks noChangeArrowheads="1"/>
          </p:cNvSpPr>
          <p:nvPr/>
        </p:nvSpPr>
        <p:spPr bwMode="auto">
          <a:xfrm>
            <a:off x="1619250" y="5516563"/>
            <a:ext cx="1584325" cy="1008062"/>
          </a:xfrm>
          <a:prstGeom prst="wedgeEllipseCallout">
            <a:avLst>
              <a:gd name="adj1" fmla="val 112227"/>
              <a:gd name="adj2" fmla="val -18671"/>
            </a:avLst>
          </a:prstGeom>
          <a:noFill/>
          <a:ln w="25400" cap="sq" algn="ctr">
            <a:solidFill>
              <a:srgbClr val="FF00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软件系统完成</a:t>
            </a:r>
          </a:p>
        </p:txBody>
      </p:sp>
      <p:sp>
        <p:nvSpPr>
          <p:cNvPr id="14" name="椭圆 13"/>
          <p:cNvSpPr/>
          <p:nvPr/>
        </p:nvSpPr>
        <p:spPr bwMode="auto">
          <a:xfrm>
            <a:off x="6659563" y="333375"/>
            <a:ext cx="2484437" cy="3382963"/>
          </a:xfrm>
          <a:prstGeom prst="ellipse">
            <a:avLst/>
          </a:prstGeom>
          <a:noFill/>
          <a:ln w="25400" cap="sq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3995738" y="5373688"/>
            <a:ext cx="2089150" cy="1008062"/>
          </a:xfrm>
          <a:prstGeom prst="ellipse">
            <a:avLst/>
          </a:prstGeom>
          <a:noFill/>
          <a:ln w="25400" cap="sq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6" name="椭圆 15"/>
          <p:cNvSpPr>
            <a:spLocks noChangeArrowheads="1"/>
          </p:cNvSpPr>
          <p:nvPr/>
        </p:nvSpPr>
        <p:spPr bwMode="auto">
          <a:xfrm>
            <a:off x="6804025" y="3644900"/>
            <a:ext cx="2089150" cy="3024188"/>
          </a:xfrm>
          <a:prstGeom prst="ellipse">
            <a:avLst/>
          </a:prstGeom>
          <a:noFill/>
          <a:ln w="25400" cap="sq" algn="ctr">
            <a:solidFill>
              <a:srgbClr val="FF00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椭圆形标注 16"/>
          <p:cNvSpPr>
            <a:spLocks noChangeArrowheads="1"/>
          </p:cNvSpPr>
          <p:nvPr/>
        </p:nvSpPr>
        <p:spPr bwMode="auto">
          <a:xfrm>
            <a:off x="5580063" y="3213100"/>
            <a:ext cx="1584325" cy="1008063"/>
          </a:xfrm>
          <a:prstGeom prst="wedgeEllipseCallout">
            <a:avLst>
              <a:gd name="adj1" fmla="val 58208"/>
              <a:gd name="adj2" fmla="val 72032"/>
            </a:avLst>
          </a:prstGeom>
          <a:noFill/>
          <a:ln w="25400" cap="sq" algn="ctr">
            <a:solidFill>
              <a:srgbClr val="FF00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硬件系统完成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38BC53-1AC7-4A4A-8548-61975E64B241}" type="slidenum">
              <a:rPr lang="zh-CN" altLang="en-US" smtClean="0"/>
              <a:t>68</a:t>
            </a:fld>
            <a:endParaRPr lang="en-US" altLang="zh-CN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  </a:t>
            </a:r>
            <a:r>
              <a:rPr lang="zh-CN" altLang="en-US"/>
              <a:t>8088/8086中断系统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1825" y="3276600"/>
            <a:ext cx="2819400" cy="2971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内部中断</a:t>
            </a:r>
          </a:p>
          <a:p>
            <a:pPr eaLnBrk="1" hangingPunct="1"/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外部中断</a:t>
            </a:r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3917950" y="2773363"/>
            <a:ext cx="2819400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zh-CN" altLang="en-US" sz="2800" b="1">
                <a:latin typeface="华文中宋" pitchFamily="2" charset="-122"/>
                <a:ea typeface="华文中宋" pitchFamily="2" charset="-122"/>
              </a:rPr>
              <a:t>异常中断</a:t>
            </a:r>
          </a:p>
          <a:p>
            <a:pPr>
              <a:lnSpc>
                <a:spcPct val="75000"/>
              </a:lnSpc>
              <a:spcBef>
                <a:spcPct val="50000"/>
              </a:spcBef>
            </a:pPr>
            <a:endParaRPr kumimoji="1" lang="zh-CN" altLang="en-US" sz="2800" b="1"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75000"/>
              </a:lnSpc>
              <a:spcBef>
                <a:spcPct val="50000"/>
              </a:spcBef>
            </a:pPr>
            <a:r>
              <a:rPr kumimoji="1" lang="zh-CN" altLang="en-US" sz="2800" b="1">
                <a:latin typeface="华文中宋" pitchFamily="2" charset="-122"/>
                <a:ea typeface="华文中宋" pitchFamily="2" charset="-122"/>
              </a:rPr>
              <a:t>软件中断</a:t>
            </a:r>
          </a:p>
        </p:txBody>
      </p:sp>
      <p:sp>
        <p:nvSpPr>
          <p:cNvPr id="69638" name="Text Box 5"/>
          <p:cNvSpPr txBox="1">
            <a:spLocks noChangeArrowheads="1"/>
          </p:cNvSpPr>
          <p:nvPr/>
        </p:nvSpPr>
        <p:spPr bwMode="auto">
          <a:xfrm>
            <a:off x="3868738" y="5013325"/>
            <a:ext cx="20574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华文中宋" pitchFamily="2" charset="-122"/>
                <a:ea typeface="华文中宋" pitchFamily="2" charset="-122"/>
              </a:rPr>
              <a:t>非屏蔽中断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华文中宋" pitchFamily="2" charset="-122"/>
                <a:ea typeface="华文中宋" pitchFamily="2" charset="-122"/>
              </a:rPr>
              <a:t>可屏蔽中断</a:t>
            </a:r>
          </a:p>
        </p:txBody>
      </p:sp>
      <p:sp>
        <p:nvSpPr>
          <p:cNvPr id="69639" name="AutoShape 6"/>
          <p:cNvSpPr/>
          <p:nvPr/>
        </p:nvSpPr>
        <p:spPr bwMode="auto">
          <a:xfrm>
            <a:off x="1619250" y="3573463"/>
            <a:ext cx="288925" cy="2087562"/>
          </a:xfrm>
          <a:prstGeom prst="leftBrace">
            <a:avLst>
              <a:gd name="adj1" fmla="val 60211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40" name="AutoShape 7"/>
          <p:cNvSpPr/>
          <p:nvPr/>
        </p:nvSpPr>
        <p:spPr bwMode="auto">
          <a:xfrm>
            <a:off x="3557588" y="2917825"/>
            <a:ext cx="288925" cy="1223963"/>
          </a:xfrm>
          <a:prstGeom prst="leftBrace">
            <a:avLst>
              <a:gd name="adj1" fmla="val 35302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9641" name="AutoShape 8"/>
          <p:cNvSpPr/>
          <p:nvPr/>
        </p:nvSpPr>
        <p:spPr bwMode="auto">
          <a:xfrm>
            <a:off x="3563938" y="5241925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9642" name="Text Box 9"/>
          <p:cNvSpPr txBox="1">
            <a:spLocks noChangeArrowheads="1"/>
          </p:cNvSpPr>
          <p:nvPr/>
        </p:nvSpPr>
        <p:spPr bwMode="auto">
          <a:xfrm>
            <a:off x="684213" y="3895725"/>
            <a:ext cx="10668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华文中宋" pitchFamily="2" charset="-122"/>
                <a:ea typeface="华文中宋" pitchFamily="2" charset="-122"/>
              </a:rPr>
              <a:t>256个中断源</a:t>
            </a:r>
          </a:p>
        </p:txBody>
      </p:sp>
      <p:sp>
        <p:nvSpPr>
          <p:cNvPr id="69643" name="Text Box 10"/>
          <p:cNvSpPr txBox="1">
            <a:spLocks noChangeArrowheads="1"/>
          </p:cNvSpPr>
          <p:nvPr/>
        </p:nvSpPr>
        <p:spPr bwMode="auto">
          <a:xfrm>
            <a:off x="5862638" y="2060575"/>
            <a:ext cx="2819400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"/>
              </a:spcBef>
            </a:pPr>
            <a:r>
              <a:rPr kumimoji="1" lang="zh-CN" altLang="en-US" sz="2800" b="1">
                <a:latin typeface="华文中宋" pitchFamily="2" charset="-122"/>
                <a:ea typeface="华文中宋" pitchFamily="2" charset="-122"/>
              </a:rPr>
              <a:t>除法错中断</a:t>
            </a:r>
          </a:p>
          <a:p>
            <a:pPr>
              <a:spcBef>
                <a:spcPct val="5000"/>
              </a:spcBef>
            </a:pPr>
            <a:r>
              <a:rPr kumimoji="1" lang="zh-CN" altLang="en-US" sz="2800" b="1">
                <a:latin typeface="华文中宋" pitchFamily="2" charset="-122"/>
                <a:ea typeface="华文中宋" pitchFamily="2" charset="-122"/>
              </a:rPr>
              <a:t>溢出中断</a:t>
            </a:r>
          </a:p>
          <a:p>
            <a:pPr>
              <a:spcBef>
                <a:spcPct val="5000"/>
              </a:spcBef>
            </a:pPr>
            <a:r>
              <a:rPr kumimoji="1" lang="zh-CN" altLang="en-US" sz="2800" b="1">
                <a:latin typeface="华文中宋" pitchFamily="2" charset="-122"/>
                <a:ea typeface="华文中宋" pitchFamily="2" charset="-122"/>
              </a:rPr>
              <a:t>单步中断</a:t>
            </a:r>
          </a:p>
          <a:p>
            <a:pPr>
              <a:spcBef>
                <a:spcPct val="5000"/>
              </a:spcBef>
            </a:pPr>
            <a:r>
              <a:rPr kumimoji="1" lang="en-US" altLang="zh-CN" sz="2800" b="1">
                <a:latin typeface="华文中宋" pitchFamily="2" charset="-122"/>
                <a:ea typeface="华文中宋" pitchFamily="2" charset="-122"/>
              </a:rPr>
              <a:t>     …</a:t>
            </a:r>
            <a:endParaRPr kumimoji="1" lang="zh-CN" altLang="en-US" sz="2800" b="1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9644" name="AutoShape 11"/>
          <p:cNvSpPr/>
          <p:nvPr/>
        </p:nvSpPr>
        <p:spPr bwMode="auto">
          <a:xfrm>
            <a:off x="5580063" y="2278063"/>
            <a:ext cx="287337" cy="1511300"/>
          </a:xfrm>
          <a:prstGeom prst="leftBrace">
            <a:avLst>
              <a:gd name="adj1" fmla="val 43831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 spd="med">
    <p:blinds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AutoShape 4"/>
          <p:cNvSpPr>
            <a:spLocks noChangeAspect="1" noChangeArrowheads="1"/>
          </p:cNvSpPr>
          <p:nvPr/>
        </p:nvSpPr>
        <p:spPr bwMode="auto">
          <a:xfrm>
            <a:off x="735013" y="1557338"/>
            <a:ext cx="8027987" cy="468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659" name="Text Box 5"/>
          <p:cNvSpPr txBox="1">
            <a:spLocks noChangeArrowheads="1"/>
          </p:cNvSpPr>
          <p:nvPr/>
        </p:nvSpPr>
        <p:spPr bwMode="auto">
          <a:xfrm>
            <a:off x="5272088" y="2312988"/>
            <a:ext cx="6985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b="1">
                <a:latin typeface="Arial" panose="020B0604020202020204" pitchFamily="34" charset="0"/>
              </a:rPr>
              <a:t>NMI</a:t>
            </a:r>
          </a:p>
        </p:txBody>
      </p:sp>
      <p:sp>
        <p:nvSpPr>
          <p:cNvPr id="70660" name="Text Box 6"/>
          <p:cNvSpPr txBox="1">
            <a:spLocks noChangeArrowheads="1"/>
          </p:cNvSpPr>
          <p:nvPr/>
        </p:nvSpPr>
        <p:spPr bwMode="auto">
          <a:xfrm>
            <a:off x="5403850" y="4179888"/>
            <a:ext cx="495300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b="1">
                <a:latin typeface="Arial" panose="020B0604020202020204" pitchFamily="34" charset="0"/>
              </a:rPr>
              <a:t>INTR</a:t>
            </a:r>
          </a:p>
        </p:txBody>
      </p:sp>
      <p:sp>
        <p:nvSpPr>
          <p:cNvPr id="70661" name="Rectangle 7"/>
          <p:cNvSpPr>
            <a:spLocks noChangeArrowheads="1"/>
          </p:cNvSpPr>
          <p:nvPr/>
        </p:nvSpPr>
        <p:spPr bwMode="auto">
          <a:xfrm>
            <a:off x="1084263" y="1708150"/>
            <a:ext cx="4189412" cy="3933825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prstDash val="dash"/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662" name="Rectangle 8"/>
          <p:cNvSpPr>
            <a:spLocks noChangeArrowheads="1"/>
          </p:cNvSpPr>
          <p:nvPr/>
        </p:nvSpPr>
        <p:spPr bwMode="auto">
          <a:xfrm>
            <a:off x="3527425" y="2312988"/>
            <a:ext cx="1222375" cy="241935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Char char="n"/>
            </a:pPr>
            <a:endParaRPr lang="zh-CN" altLang="en-US" sz="1600" b="1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Char char="n"/>
            </a:pPr>
            <a:endParaRPr lang="zh-CN" altLang="en-US" sz="1600" b="1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Char char="n"/>
            </a:pPr>
            <a:endParaRPr lang="zh-CN" altLang="en-US" sz="1600" b="1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 b="1">
                <a:solidFill>
                  <a:schemeClr val="bg2"/>
                </a:solidFill>
                <a:latin typeface="Times New Roman" panose="02020603050405020304" pitchFamily="18" charset="0"/>
              </a:rPr>
              <a:t>中断逻辑</a:t>
            </a:r>
          </a:p>
        </p:txBody>
      </p:sp>
      <p:sp>
        <p:nvSpPr>
          <p:cNvPr id="70663" name="Rectangle 9"/>
          <p:cNvSpPr>
            <a:spLocks noChangeArrowheads="1"/>
          </p:cNvSpPr>
          <p:nvPr/>
        </p:nvSpPr>
        <p:spPr bwMode="auto">
          <a:xfrm>
            <a:off x="1258888" y="1860550"/>
            <a:ext cx="1276350" cy="4524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 lIns="0" tIns="3600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 b="1">
                <a:solidFill>
                  <a:schemeClr val="bg1"/>
                </a:solidFill>
                <a:latin typeface="宋体" panose="02010600030101010101" pitchFamily="2" charset="-122"/>
              </a:rPr>
              <a:t>软件中断指令</a:t>
            </a:r>
          </a:p>
        </p:txBody>
      </p:sp>
      <p:sp>
        <p:nvSpPr>
          <p:cNvPr id="70664" name="Rectangle 10"/>
          <p:cNvSpPr>
            <a:spLocks noChangeArrowheads="1"/>
          </p:cNvSpPr>
          <p:nvPr/>
        </p:nvSpPr>
        <p:spPr bwMode="auto">
          <a:xfrm>
            <a:off x="1258888" y="2616200"/>
            <a:ext cx="1220787" cy="454025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</a:ln>
        </p:spPr>
        <p:txBody>
          <a:bodyPr lIns="0" tIns="3600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 b="1">
                <a:solidFill>
                  <a:schemeClr val="bg1"/>
                </a:solidFill>
                <a:latin typeface="宋体" panose="02010600030101010101" pitchFamily="2" charset="-122"/>
              </a:rPr>
              <a:t>溢出中断</a:t>
            </a:r>
          </a:p>
        </p:txBody>
      </p:sp>
      <p:sp>
        <p:nvSpPr>
          <p:cNvPr id="70665" name="Rectangle 11"/>
          <p:cNvSpPr>
            <a:spLocks noChangeArrowheads="1"/>
          </p:cNvSpPr>
          <p:nvPr/>
        </p:nvSpPr>
        <p:spPr bwMode="auto">
          <a:xfrm>
            <a:off x="1258888" y="3898900"/>
            <a:ext cx="1220787" cy="452438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</a:ln>
        </p:spPr>
        <p:txBody>
          <a:bodyPr lIns="0" tIns="3600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 b="1">
                <a:solidFill>
                  <a:schemeClr val="bg1"/>
                </a:solidFill>
                <a:latin typeface="Times New Roman" panose="02020603050405020304" pitchFamily="18" charset="0"/>
              </a:rPr>
              <a:t>除法错</a:t>
            </a:r>
            <a:endParaRPr lang="zh-CN" altLang="en-US" sz="16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0666" name="Rectangle 12"/>
          <p:cNvSpPr>
            <a:spLocks noChangeArrowheads="1"/>
          </p:cNvSpPr>
          <p:nvPr/>
        </p:nvSpPr>
        <p:spPr bwMode="auto">
          <a:xfrm>
            <a:off x="1258888" y="4668838"/>
            <a:ext cx="1220787" cy="454025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</a:ln>
        </p:spPr>
        <p:txBody>
          <a:bodyPr lIns="0" tIns="3600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 b="1">
                <a:solidFill>
                  <a:schemeClr val="bg1"/>
                </a:solidFill>
                <a:latin typeface="Times New Roman" panose="02020603050405020304" pitchFamily="18" charset="0"/>
              </a:rPr>
              <a:t>单步中断</a:t>
            </a:r>
          </a:p>
        </p:txBody>
      </p:sp>
      <p:sp>
        <p:nvSpPr>
          <p:cNvPr id="70667" name="Line 13"/>
          <p:cNvSpPr>
            <a:spLocks noChangeShapeType="1"/>
          </p:cNvSpPr>
          <p:nvPr/>
        </p:nvSpPr>
        <p:spPr bwMode="auto">
          <a:xfrm>
            <a:off x="2479675" y="2822575"/>
            <a:ext cx="104775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8" name="Line 14"/>
          <p:cNvSpPr>
            <a:spLocks noChangeShapeType="1"/>
          </p:cNvSpPr>
          <p:nvPr/>
        </p:nvSpPr>
        <p:spPr bwMode="auto">
          <a:xfrm>
            <a:off x="2479675" y="4127500"/>
            <a:ext cx="104775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9" name="Line 15"/>
          <p:cNvSpPr>
            <a:spLocks noChangeShapeType="1"/>
          </p:cNvSpPr>
          <p:nvPr/>
        </p:nvSpPr>
        <p:spPr bwMode="auto">
          <a:xfrm>
            <a:off x="2479675" y="4884738"/>
            <a:ext cx="5238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0" name="Line 16"/>
          <p:cNvSpPr>
            <a:spLocks noChangeShapeType="1"/>
          </p:cNvSpPr>
          <p:nvPr/>
        </p:nvSpPr>
        <p:spPr bwMode="auto">
          <a:xfrm flipV="1">
            <a:off x="3003550" y="4581525"/>
            <a:ext cx="1588" cy="303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1" name="Line 17"/>
          <p:cNvSpPr>
            <a:spLocks noChangeShapeType="1"/>
          </p:cNvSpPr>
          <p:nvPr/>
        </p:nvSpPr>
        <p:spPr bwMode="auto">
          <a:xfrm>
            <a:off x="3003550" y="4581525"/>
            <a:ext cx="5238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2" name="Line 18"/>
          <p:cNvSpPr>
            <a:spLocks noChangeShapeType="1"/>
          </p:cNvSpPr>
          <p:nvPr/>
        </p:nvSpPr>
        <p:spPr bwMode="auto">
          <a:xfrm>
            <a:off x="2535238" y="2133600"/>
            <a:ext cx="4683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3" name="Line 19"/>
          <p:cNvSpPr>
            <a:spLocks noChangeShapeType="1"/>
          </p:cNvSpPr>
          <p:nvPr/>
        </p:nvSpPr>
        <p:spPr bwMode="auto">
          <a:xfrm flipV="1">
            <a:off x="3003550" y="2132013"/>
            <a:ext cx="1588" cy="323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4" name="Line 20"/>
          <p:cNvSpPr>
            <a:spLocks noChangeShapeType="1"/>
          </p:cNvSpPr>
          <p:nvPr/>
        </p:nvSpPr>
        <p:spPr bwMode="auto">
          <a:xfrm>
            <a:off x="3003550" y="2465388"/>
            <a:ext cx="5238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5" name="Rectangle 21"/>
          <p:cNvSpPr>
            <a:spLocks noChangeArrowheads="1"/>
          </p:cNvSpPr>
          <p:nvPr/>
        </p:nvSpPr>
        <p:spPr bwMode="auto">
          <a:xfrm>
            <a:off x="5970588" y="2471738"/>
            <a:ext cx="1878012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非屏蔽中断请求</a:t>
            </a:r>
          </a:p>
        </p:txBody>
      </p:sp>
      <p:sp>
        <p:nvSpPr>
          <p:cNvPr id="70676" name="Rectangle 22"/>
          <p:cNvSpPr>
            <a:spLocks noChangeArrowheads="1"/>
          </p:cNvSpPr>
          <p:nvPr/>
        </p:nvSpPr>
        <p:spPr bwMode="auto">
          <a:xfrm>
            <a:off x="5970588" y="3221038"/>
            <a:ext cx="1222375" cy="24209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Char char="n"/>
            </a:pPr>
            <a:endParaRPr lang="zh-CN" altLang="en-US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chemeClr val="bg1"/>
                </a:solidFill>
                <a:latin typeface="宋体" panose="02010600030101010101" pitchFamily="2" charset="-122"/>
              </a:rPr>
              <a:t>中断控</a:t>
            </a:r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chemeClr val="bg1"/>
                </a:solidFill>
                <a:latin typeface="宋体" panose="02010600030101010101" pitchFamily="2" charset="-122"/>
              </a:rPr>
              <a:t>制器</a:t>
            </a:r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</a:rPr>
              <a:t>8259A</a:t>
            </a:r>
          </a:p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</a:rPr>
              <a:t>PIC</a:t>
            </a:r>
          </a:p>
        </p:txBody>
      </p:sp>
      <p:sp>
        <p:nvSpPr>
          <p:cNvPr id="70677" name="Line 23"/>
          <p:cNvSpPr>
            <a:spLocks noChangeShapeType="1"/>
          </p:cNvSpPr>
          <p:nvPr/>
        </p:nvSpPr>
        <p:spPr bwMode="auto">
          <a:xfrm flipH="1" flipV="1">
            <a:off x="4749800" y="2616200"/>
            <a:ext cx="1220788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8" name="Line 24"/>
          <p:cNvSpPr>
            <a:spLocks noChangeShapeType="1"/>
          </p:cNvSpPr>
          <p:nvPr/>
        </p:nvSpPr>
        <p:spPr bwMode="auto">
          <a:xfrm flipH="1">
            <a:off x="4749800" y="4432300"/>
            <a:ext cx="1220788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9" name="Line 25"/>
          <p:cNvSpPr>
            <a:spLocks noChangeShapeType="1"/>
          </p:cNvSpPr>
          <p:nvPr/>
        </p:nvSpPr>
        <p:spPr bwMode="auto">
          <a:xfrm flipH="1">
            <a:off x="7192963" y="3370263"/>
            <a:ext cx="522287" cy="31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80" name="Line 26"/>
          <p:cNvSpPr>
            <a:spLocks noChangeShapeType="1"/>
          </p:cNvSpPr>
          <p:nvPr/>
        </p:nvSpPr>
        <p:spPr bwMode="auto">
          <a:xfrm flipH="1">
            <a:off x="7192963" y="3675063"/>
            <a:ext cx="522287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81" name="Line 27"/>
          <p:cNvSpPr>
            <a:spLocks noChangeShapeType="1"/>
          </p:cNvSpPr>
          <p:nvPr/>
        </p:nvSpPr>
        <p:spPr bwMode="auto">
          <a:xfrm flipH="1">
            <a:off x="7192963" y="3976688"/>
            <a:ext cx="522287" cy="1587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82" name="Line 28"/>
          <p:cNvSpPr>
            <a:spLocks noChangeShapeType="1"/>
          </p:cNvSpPr>
          <p:nvPr/>
        </p:nvSpPr>
        <p:spPr bwMode="auto">
          <a:xfrm flipH="1">
            <a:off x="7192963" y="4281488"/>
            <a:ext cx="522287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83" name="Line 29"/>
          <p:cNvSpPr>
            <a:spLocks noChangeShapeType="1"/>
          </p:cNvSpPr>
          <p:nvPr/>
        </p:nvSpPr>
        <p:spPr bwMode="auto">
          <a:xfrm flipH="1">
            <a:off x="7192963" y="4581525"/>
            <a:ext cx="522287" cy="1588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84" name="Line 30"/>
          <p:cNvSpPr>
            <a:spLocks noChangeShapeType="1"/>
          </p:cNvSpPr>
          <p:nvPr/>
        </p:nvSpPr>
        <p:spPr bwMode="auto">
          <a:xfrm flipH="1">
            <a:off x="7192963" y="4884738"/>
            <a:ext cx="522287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85" name="Line 31"/>
          <p:cNvSpPr>
            <a:spLocks noChangeShapeType="1"/>
          </p:cNvSpPr>
          <p:nvPr/>
        </p:nvSpPr>
        <p:spPr bwMode="auto">
          <a:xfrm flipH="1">
            <a:off x="7192963" y="5186363"/>
            <a:ext cx="522287" cy="1587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86" name="Line 32"/>
          <p:cNvSpPr>
            <a:spLocks noChangeShapeType="1"/>
          </p:cNvSpPr>
          <p:nvPr/>
        </p:nvSpPr>
        <p:spPr bwMode="auto">
          <a:xfrm flipH="1">
            <a:off x="7192963" y="5491163"/>
            <a:ext cx="522287" cy="1587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87" name="Text Box 33"/>
          <p:cNvSpPr txBox="1">
            <a:spLocks noChangeArrowheads="1"/>
          </p:cNvSpPr>
          <p:nvPr/>
        </p:nvSpPr>
        <p:spPr bwMode="auto">
          <a:xfrm>
            <a:off x="2822575" y="5229225"/>
            <a:ext cx="2268538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17970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b="1">
                <a:latin typeface="宋体" panose="02010600030101010101" pitchFamily="2" charset="-122"/>
              </a:rPr>
              <a:t>8086/8088CPU</a:t>
            </a:r>
            <a:r>
              <a:rPr lang="zh-CN" altLang="en-US" sz="1600" b="1">
                <a:latin typeface="宋体" panose="02010600030101010101" pitchFamily="2" charset="-122"/>
              </a:rPr>
              <a:t>内部逻辑</a:t>
            </a:r>
            <a:endParaRPr lang="zh-CN" altLang="en-US" sz="1600" b="1">
              <a:latin typeface="Arial" panose="020B0604020202020204" pitchFamily="34" charset="0"/>
            </a:endParaRPr>
          </a:p>
        </p:txBody>
      </p:sp>
      <p:sp>
        <p:nvSpPr>
          <p:cNvPr id="70688" name="AutoShape 34"/>
          <p:cNvSpPr/>
          <p:nvPr/>
        </p:nvSpPr>
        <p:spPr bwMode="auto">
          <a:xfrm>
            <a:off x="7889875" y="3371850"/>
            <a:ext cx="174625" cy="2117725"/>
          </a:xfrm>
          <a:prstGeom prst="rightBrace">
            <a:avLst>
              <a:gd name="adj1" fmla="val 101061"/>
              <a:gd name="adj2" fmla="val 50000"/>
            </a:avLst>
          </a:prstGeom>
          <a:noFill/>
          <a:ln w="25400">
            <a:solidFill>
              <a:srgbClr val="FF66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689" name="Rectangle 35"/>
          <p:cNvSpPr>
            <a:spLocks noChangeArrowheads="1"/>
          </p:cNvSpPr>
          <p:nvPr/>
        </p:nvSpPr>
        <p:spPr bwMode="auto">
          <a:xfrm>
            <a:off x="1258888" y="3221038"/>
            <a:ext cx="1220787" cy="454025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</a:ln>
        </p:spPr>
        <p:txBody>
          <a:bodyPr lIns="0" tIns="3600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 b="1">
                <a:solidFill>
                  <a:schemeClr val="bg1"/>
                </a:solidFill>
                <a:latin typeface="Times New Roman" panose="02020603050405020304" pitchFamily="18" charset="0"/>
              </a:rPr>
              <a:t>断点中断</a:t>
            </a:r>
          </a:p>
        </p:txBody>
      </p:sp>
      <p:sp>
        <p:nvSpPr>
          <p:cNvPr id="70690" name="Line 36"/>
          <p:cNvSpPr>
            <a:spLocks noChangeShapeType="1"/>
          </p:cNvSpPr>
          <p:nvPr/>
        </p:nvSpPr>
        <p:spPr bwMode="auto">
          <a:xfrm>
            <a:off x="2479675" y="3435350"/>
            <a:ext cx="104775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91" name="Text Box 37"/>
          <p:cNvSpPr txBox="1">
            <a:spLocks noChangeArrowheads="1"/>
          </p:cNvSpPr>
          <p:nvPr/>
        </p:nvSpPr>
        <p:spPr bwMode="auto">
          <a:xfrm>
            <a:off x="7696200" y="3343275"/>
            <a:ext cx="12192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22605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latin typeface="Arial" panose="020B0604020202020204" pitchFamily="34" charset="0"/>
              </a:rPr>
              <a:t>可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latin typeface="Arial" panose="020B0604020202020204" pitchFamily="34" charset="0"/>
              </a:rPr>
              <a:t>屏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latin typeface="Arial" panose="020B0604020202020204" pitchFamily="34" charset="0"/>
              </a:rPr>
              <a:t>蔽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latin typeface="Arial" panose="020B0604020202020204" pitchFamily="34" charset="0"/>
              </a:rPr>
              <a:t>中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latin typeface="Arial" panose="020B0604020202020204" pitchFamily="34" charset="0"/>
              </a:rPr>
              <a:t>断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latin typeface="Arial" panose="020B0604020202020204" pitchFamily="34" charset="0"/>
              </a:rPr>
              <a:t>请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latin typeface="Arial" panose="020B0604020202020204" pitchFamily="34" charset="0"/>
              </a:rPr>
              <a:t>求</a:t>
            </a:r>
          </a:p>
        </p:txBody>
      </p:sp>
      <p:sp>
        <p:nvSpPr>
          <p:cNvPr id="70692" name="Text Box 38"/>
          <p:cNvSpPr txBox="1">
            <a:spLocks noChangeArrowheads="1"/>
          </p:cNvSpPr>
          <p:nvPr/>
        </p:nvSpPr>
        <p:spPr bwMode="auto">
          <a:xfrm>
            <a:off x="3152775" y="2247900"/>
            <a:ext cx="14446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b="1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70693" name="Text Box 39"/>
          <p:cNvSpPr txBox="1">
            <a:spLocks noChangeArrowheads="1"/>
          </p:cNvSpPr>
          <p:nvPr/>
        </p:nvSpPr>
        <p:spPr bwMode="auto">
          <a:xfrm>
            <a:off x="3154363" y="2636838"/>
            <a:ext cx="144462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70694" name="Text Box 40"/>
          <p:cNvSpPr txBox="1">
            <a:spLocks noChangeArrowheads="1"/>
          </p:cNvSpPr>
          <p:nvPr/>
        </p:nvSpPr>
        <p:spPr bwMode="auto">
          <a:xfrm>
            <a:off x="3140075" y="3213100"/>
            <a:ext cx="14446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70695" name="Text Box 41"/>
          <p:cNvSpPr txBox="1">
            <a:spLocks noChangeArrowheads="1"/>
          </p:cNvSpPr>
          <p:nvPr/>
        </p:nvSpPr>
        <p:spPr bwMode="auto">
          <a:xfrm>
            <a:off x="3140075" y="3933825"/>
            <a:ext cx="14446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b="1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70696" name="Text Box 42"/>
          <p:cNvSpPr txBox="1">
            <a:spLocks noChangeArrowheads="1"/>
          </p:cNvSpPr>
          <p:nvPr/>
        </p:nvSpPr>
        <p:spPr bwMode="auto">
          <a:xfrm>
            <a:off x="3140075" y="4408488"/>
            <a:ext cx="14446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0697" name="Text Box 43"/>
          <p:cNvSpPr txBox="1">
            <a:spLocks noChangeArrowheads="1"/>
          </p:cNvSpPr>
          <p:nvPr/>
        </p:nvSpPr>
        <p:spPr bwMode="auto">
          <a:xfrm>
            <a:off x="4911725" y="2420938"/>
            <a:ext cx="14446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70698" name="Text Box 44"/>
          <p:cNvSpPr txBox="1">
            <a:spLocks noChangeArrowheads="1"/>
          </p:cNvSpPr>
          <p:nvPr/>
        </p:nvSpPr>
        <p:spPr bwMode="auto">
          <a:xfrm>
            <a:off x="1295400" y="457200"/>
            <a:ext cx="480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latin typeface="Arial" panose="020B0604020202020204" pitchFamily="34" charset="0"/>
              </a:rPr>
              <a:t>8086/8088</a:t>
            </a:r>
            <a:r>
              <a:rPr lang="zh-CN" altLang="en-US" sz="3200" b="1">
                <a:latin typeface="Arial" panose="020B0604020202020204" pitchFamily="34" charset="0"/>
              </a:rPr>
              <a:t>中断源类型：</a:t>
            </a:r>
          </a:p>
        </p:txBody>
      </p:sp>
    </p:spTree>
  </p:cSld>
  <p:clrMapOvr>
    <a:masterClrMapping/>
  </p:clrMapOvr>
  <p:transition spd="med">
    <p:blind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2123440"/>
            <a:ext cx="8447405" cy="375412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GB" sz="2800" b="1" i="0" u="none" strike="noStrike" kern="0" cap="none" spc="0" normalizeH="0" baseline="0" dirty="0">
                <a:solidFill>
                  <a:schemeClr val="tx1"/>
                </a:solidFill>
                <a:cs typeface="+mn-ea"/>
              </a:rPr>
              <a:t>接口的作用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GB" sz="2800" b="1" i="0" u="none" strike="noStrike" kern="0" cap="none" spc="0" normalizeH="0" baseline="0" dirty="0">
                <a:solidFill>
                  <a:schemeClr val="tx1"/>
                </a:solidFill>
                <a:cs typeface="+mn-ea"/>
              </a:rPr>
              <a:t>接收、转换、解释并执行CPU发来的</a:t>
            </a:r>
            <a:r>
              <a:rPr kumimoji="0" lang="zh-CN" altLang="en-GB" sz="2800" b="1" i="0" u="none" strike="noStrike" kern="0" cap="none" spc="0" normalizeH="0" baseline="0" dirty="0">
                <a:solidFill>
                  <a:srgbClr val="FF0000"/>
                </a:solidFill>
                <a:cs typeface="+mn-ea"/>
              </a:rPr>
              <a:t>命令</a:t>
            </a:r>
            <a:endParaRPr kumimoji="0" lang="zh-CN" altLang="en-GB" sz="2800" b="1" i="0" u="none" strike="noStrike" kern="0" cap="none" spc="0" normalizeH="0" baseline="0" dirty="0"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GB" sz="2800" b="1" i="0" u="none" strike="noStrike" kern="0" cap="none" spc="0" normalizeH="0" baseline="0" dirty="0">
                <a:solidFill>
                  <a:schemeClr val="tx1"/>
                </a:solidFill>
                <a:cs typeface="+mn-ea"/>
              </a:rPr>
              <a:t>传送外设的</a:t>
            </a:r>
            <a:r>
              <a:rPr kumimoji="0" lang="zh-CN" altLang="en-GB" sz="2800" b="1" i="0" u="none" strike="noStrike" kern="0" cap="none" spc="0" normalizeH="0" baseline="0" dirty="0">
                <a:cs typeface="+mn-ea"/>
              </a:rPr>
              <a:t>状态</a:t>
            </a:r>
            <a:r>
              <a:rPr kumimoji="0" lang="zh-CN" altLang="en-GB" sz="2800" b="1" i="0" u="none" strike="noStrike" kern="0" cap="none" spc="0" normalizeH="0" baseline="0" dirty="0">
                <a:solidFill>
                  <a:schemeClr val="tx1"/>
                </a:solidFill>
                <a:cs typeface="+mn-ea"/>
              </a:rPr>
              <a:t>以及CPU与外设之间的</a:t>
            </a:r>
            <a:r>
              <a:rPr kumimoji="0" lang="zh-CN" altLang="en-GB" sz="2800" b="1" i="0" u="none" strike="noStrike" kern="0" cap="none" spc="0" normalizeH="0" baseline="0" dirty="0">
                <a:solidFill>
                  <a:srgbClr val="FF0000"/>
                </a:solidFill>
                <a:cs typeface="+mn-ea"/>
              </a:rPr>
              <a:t>数据</a:t>
            </a:r>
            <a:r>
              <a:rPr kumimoji="0" lang="zh-CN" altLang="en-GB" sz="2800" b="1" i="0" u="none" strike="noStrike" kern="0" cap="none" spc="0" normalizeH="0" baseline="0" dirty="0">
                <a:solidFill>
                  <a:schemeClr val="tx1"/>
                </a:solidFill>
                <a:cs typeface="+mn-ea"/>
              </a:rPr>
              <a:t>等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GB" sz="2800" b="1" i="0" u="none" strike="noStrike" kern="0" cap="none" spc="0" normalizeH="0" baseline="0" dirty="0">
                <a:solidFill>
                  <a:schemeClr val="tx1"/>
                </a:solidFill>
                <a:cs typeface="+mn-ea"/>
              </a:rPr>
              <a:t>管理双方的工作逻辑、协调它们的</a:t>
            </a:r>
            <a:r>
              <a:rPr kumimoji="0" lang="zh-CN" altLang="en-GB" sz="2800" b="1" i="0" u="none" strike="noStrike" kern="0" cap="none" spc="0" normalizeH="0" baseline="0" dirty="0">
                <a:solidFill>
                  <a:srgbClr val="FF0000"/>
                </a:solidFill>
                <a:cs typeface="+mn-ea"/>
              </a:rPr>
              <a:t>工作时序</a:t>
            </a:r>
            <a:endParaRPr kumimoji="0" lang="zh-CN" altLang="en-GB" sz="2800" b="1" i="0" u="none" strike="noStrike" kern="0" cap="none" spc="0" normalizeH="0" baseline="0" dirty="0">
              <a:cs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GB" sz="2800" b="1" i="0" u="none" strike="noStrike" kern="0" cap="none" spc="0" normalizeH="0" baseline="0" dirty="0">
                <a:solidFill>
                  <a:schemeClr val="tx1"/>
                </a:solidFill>
                <a:cs typeface="+mn-ea"/>
              </a:rPr>
              <a:t>包括数据缓冲功能、设备选择功能、信号转换功能、接收、解释并执行CPU命令的功能、中断管理功能、可编程功能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bldLvl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74FB44-6EFF-4F3E-A613-CFD6D62C74F4}" type="slidenum">
              <a:rPr lang="zh-CN" altLang="en-US" smtClean="0"/>
              <a:t>70</a:t>
            </a:fld>
            <a:endParaRPr lang="en-US" altLang="zh-CN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中断向量表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3276600" y="2209800"/>
            <a:ext cx="1676400" cy="3962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>
            <a:off x="3276600" y="2590800"/>
            <a:ext cx="1676400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>
            <a:off x="3276600" y="2971800"/>
            <a:ext cx="1676400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>
            <a:off x="3276600" y="3352800"/>
            <a:ext cx="1676400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>
            <a:off x="3276600" y="3733800"/>
            <a:ext cx="1676400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3810000" y="3733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┇</a:t>
            </a:r>
            <a:endParaRPr kumimoji="1" lang="zh-CN" altLang="en-US" sz="24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>
            <a:off x="3276600" y="4191000"/>
            <a:ext cx="1676400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1" name="Line 11"/>
          <p:cNvSpPr>
            <a:spLocks noChangeShapeType="1"/>
          </p:cNvSpPr>
          <p:nvPr/>
        </p:nvSpPr>
        <p:spPr bwMode="auto">
          <a:xfrm>
            <a:off x="3276600" y="4648200"/>
            <a:ext cx="1676400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3810000" y="4724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┇</a:t>
            </a:r>
            <a:endParaRPr kumimoji="1" lang="zh-CN" altLang="en-US" sz="24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2057400" y="22098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00000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2057400" y="4224338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003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FFH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71695" name="AutoShape 15"/>
          <p:cNvSpPr/>
          <p:nvPr/>
        </p:nvSpPr>
        <p:spPr bwMode="auto">
          <a:xfrm>
            <a:off x="5138738" y="2314575"/>
            <a:ext cx="228600" cy="2286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5410200" y="32004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1KB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8" name="椭圆形标注 7"/>
          <p:cNvSpPr>
            <a:spLocks noChangeArrowheads="1"/>
          </p:cNvSpPr>
          <p:nvPr/>
        </p:nvSpPr>
        <p:spPr bwMode="auto">
          <a:xfrm>
            <a:off x="107315" y="2852420"/>
            <a:ext cx="1684655" cy="611505"/>
          </a:xfrm>
          <a:prstGeom prst="wedgeEllipseCallout">
            <a:avLst>
              <a:gd name="adj1" fmla="val 90676"/>
              <a:gd name="adj2" fmla="val -84602"/>
            </a:avLst>
          </a:prstGeom>
          <a:noFill/>
          <a:ln w="25400" cap="sq" algn="ctr">
            <a:solidFill>
              <a:srgbClr val="FF00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物理地址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8" grpId="1" bldLvl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96BB00-E3C1-42D1-8A05-7AC22C65AE6F}" type="slidenum">
              <a:rPr lang="zh-CN" altLang="en-US" smtClean="0"/>
              <a:t>71</a:t>
            </a:fld>
            <a:endParaRPr lang="en-US" altLang="zh-CN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中断向量表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017713"/>
            <a:ext cx="77724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/>
              <a:t>存放各类中断的中断服务程序的入口地址；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/>
              <a:t>每个入口占用</a:t>
            </a:r>
            <a:r>
              <a:rPr lang="en-US" altLang="zh-CN"/>
              <a:t>4 Bytes</a:t>
            </a:r>
            <a:r>
              <a:rPr lang="zh-CN" altLang="en-US"/>
              <a:t>，其中：</a:t>
            </a:r>
            <a:endParaRPr lang="en-US" altLang="zh-CN"/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/>
              <a:t>低地址字单元中存放入口的偏移地址，高地址字单元中存放入口的段基址；</a:t>
            </a:r>
            <a:endParaRPr lang="en-US" altLang="zh-CN"/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/>
              <a:t>表的地址位于内存的</a:t>
            </a:r>
            <a:r>
              <a:rPr lang="en-US" altLang="zh-CN"/>
              <a:t>00000H</a:t>
            </a:r>
            <a:r>
              <a:rPr lang="zh-CN" altLang="en-US"/>
              <a:t>～</a:t>
            </a:r>
            <a:r>
              <a:rPr lang="en-US" altLang="zh-CN"/>
              <a:t>003FFH</a:t>
            </a:r>
            <a:r>
              <a:rPr lang="zh-CN" altLang="en-US"/>
              <a:t>，大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/>
              <a:t>   小为</a:t>
            </a:r>
            <a:r>
              <a:rPr lang="en-US" altLang="zh-CN"/>
              <a:t>1KB</a:t>
            </a:r>
            <a:r>
              <a:rPr lang="zh-CN" altLang="en-US"/>
              <a:t>，共</a:t>
            </a:r>
            <a:r>
              <a:rPr lang="en-US" altLang="zh-CN"/>
              <a:t>256</a:t>
            </a:r>
            <a:r>
              <a:rPr lang="zh-CN" altLang="en-US"/>
              <a:t>个入口。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0CC7B75-B15E-4E1A-969E-BC36D84A80EE}" type="slidenum">
              <a:rPr lang="zh-CN" altLang="en-US" smtClean="0"/>
              <a:t>72</a:t>
            </a:fld>
            <a:endParaRPr lang="en-US" altLang="zh-CN"/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中断向量表的初始化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133600"/>
            <a:ext cx="77724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/>
              <a:t>将用户自定义的中断服务程序入口地址放入向量表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/>
              <a:t>注意点：</a:t>
            </a:r>
          </a:p>
          <a:p>
            <a:pPr lvl="1" eaLnBrk="1" hangingPunct="1"/>
            <a:r>
              <a:rPr lang="zh-CN" altLang="en-US"/>
              <a:t>向量表所在的段地址</a:t>
            </a:r>
            <a:r>
              <a:rPr lang="en-US" altLang="zh-CN"/>
              <a:t>=0</a:t>
            </a:r>
          </a:p>
          <a:p>
            <a:pPr lvl="1" eaLnBrk="1" hangingPunct="1"/>
            <a:r>
              <a:rPr lang="zh-CN" altLang="en-US"/>
              <a:t>存放子程序入口的单元的偏移地址</a:t>
            </a:r>
            <a:r>
              <a:rPr lang="en-US" altLang="zh-CN"/>
              <a:t>=n×4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/>
              <a:t>例：</a:t>
            </a:r>
          </a:p>
          <a:p>
            <a:pPr lvl="1" eaLnBrk="1" hangingPunct="1"/>
            <a:r>
              <a:rPr lang="zh-CN" altLang="en-US"/>
              <a:t>将中断向量码为48</a:t>
            </a:r>
            <a:r>
              <a:rPr lang="en-US" altLang="zh-CN"/>
              <a:t>H</a:t>
            </a:r>
            <a:r>
              <a:rPr lang="zh-CN" altLang="en-US"/>
              <a:t>的服务程序入口地址放入向量表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D6EEA7C-40D2-43E0-AA68-14EDE7FF2C23}" type="slidenum">
              <a:rPr lang="zh-CN" altLang="en-US" smtClean="0"/>
              <a:t>73</a:t>
            </a:fld>
            <a:endParaRPr lang="en-US" altLang="zh-CN"/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中断向量表的初始化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4425" y="2060575"/>
            <a:ext cx="7129463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/>
              <a:t>MOV AX，0000H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/>
              <a:t>MOV DS，AX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/>
              <a:t>MOV SI，</a:t>
            </a:r>
            <a:r>
              <a:rPr lang="en-US" altLang="zh-CN">
                <a:solidFill>
                  <a:srgbClr val="FF0000"/>
                </a:solidFill>
              </a:rPr>
              <a:t>0120</a:t>
            </a:r>
            <a:r>
              <a:rPr lang="en-US" altLang="zh-CN"/>
              <a:t>H		</a:t>
            </a:r>
            <a:r>
              <a:rPr lang="zh-CN" altLang="en-US"/>
              <a:t>；</a:t>
            </a:r>
            <a:r>
              <a:rPr lang="en-US" altLang="zh-CN"/>
              <a:t>48H*4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/>
              <a:t>MOV BX，OFFSET TIMER;</a:t>
            </a:r>
            <a:r>
              <a:rPr lang="zh-CN" altLang="en-US" sz="2000"/>
              <a:t>计算</a:t>
            </a:r>
            <a:r>
              <a:rPr lang="en-US" altLang="zh-CN" sz="2000"/>
              <a:t>TIMER</a:t>
            </a:r>
            <a:r>
              <a:rPr lang="zh-CN" altLang="en-US" sz="2000"/>
              <a:t>的偏移地址</a:t>
            </a:r>
            <a:endParaRPr lang="en-US" altLang="zh-CN"/>
          </a:p>
          <a:p>
            <a:pPr eaLnBrk="1" hangingPunct="1">
              <a:lnSpc>
                <a:spcPct val="110000"/>
              </a:lnSpc>
            </a:pPr>
            <a:r>
              <a:rPr lang="en-US" altLang="zh-CN"/>
              <a:t>MOV [SI]，BX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/>
              <a:t>MOV BX，SEG TIMER	  </a:t>
            </a:r>
            <a:r>
              <a:rPr lang="en-US" altLang="zh-CN">
                <a:sym typeface="+mn-ea"/>
              </a:rPr>
              <a:t>;</a:t>
            </a:r>
            <a:r>
              <a:rPr lang="zh-CN" altLang="en-US" sz="2000">
                <a:sym typeface="+mn-ea"/>
              </a:rPr>
              <a:t>计算</a:t>
            </a:r>
            <a:r>
              <a:rPr lang="en-US" altLang="zh-CN" sz="2000">
                <a:sym typeface="+mn-ea"/>
              </a:rPr>
              <a:t>TIMER</a:t>
            </a:r>
            <a:r>
              <a:rPr lang="zh-CN" altLang="en-US" sz="2000">
                <a:sym typeface="+mn-ea"/>
              </a:rPr>
              <a:t>的段地址</a:t>
            </a:r>
            <a:r>
              <a:rPr lang="en-US" altLang="zh-CN"/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/>
              <a:t>MOV [SI+2]，BX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69A9D13-31BC-4725-AE60-278516DCDB58}" type="slidenum">
              <a:rPr lang="zh-CN" altLang="en-US" smtClean="0"/>
              <a:t>74</a:t>
            </a:fld>
            <a:endParaRPr lang="en-US" altLang="zh-CN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5. </a:t>
            </a:r>
            <a:r>
              <a:rPr lang="zh-CN" altLang="en-US"/>
              <a:t>8088内部中断与</a:t>
            </a:r>
            <a:r>
              <a:rPr lang="en-US" altLang="zh-CN"/>
              <a:t>NMI</a:t>
            </a:r>
            <a:r>
              <a:rPr lang="zh-CN" altLang="en-US"/>
              <a:t>中断</a:t>
            </a:r>
            <a:endParaRPr lang="en-US" altLang="zh-CN"/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3429000"/>
          </a:xfrm>
        </p:spPr>
        <p:txBody>
          <a:bodyPr/>
          <a:lstStyle/>
          <a:p>
            <a:pPr eaLnBrk="1" hangingPunct="1">
              <a:spcAft>
                <a:spcPct val="55000"/>
              </a:spcAft>
              <a:buFont typeface="Wingdings" panose="05000000000000000000" pitchFamily="2" charset="2"/>
              <a:buNone/>
            </a:pPr>
            <a:r>
              <a:rPr lang="zh-CN" altLang="en-GB" sz="3200" u="sng">
                <a:solidFill>
                  <a:schemeClr val="tx1"/>
                </a:solidFill>
              </a:rPr>
              <a:t>特点：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3200" b="0"/>
              <a:t>无</a:t>
            </a:r>
            <a:r>
              <a:rPr lang="en-US" altLang="zh-CN" sz="3200" b="0"/>
              <a:t>INTA</a:t>
            </a:r>
            <a:r>
              <a:rPr lang="zh-CN" altLang="en-US" sz="3200"/>
              <a:t>周期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GB" sz="3200"/>
              <a:t>中断类型码固定或由指令给出</a:t>
            </a:r>
            <a:endParaRPr lang="zh-CN" altLang="en-US" sz="3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3" name="Line 4"/>
          <p:cNvSpPr>
            <a:spLocks noChangeShapeType="1"/>
          </p:cNvSpPr>
          <p:nvPr/>
        </p:nvSpPr>
        <p:spPr bwMode="auto">
          <a:xfrm>
            <a:off x="2051050" y="3068638"/>
            <a:ext cx="720725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8208963" cy="766762"/>
          </a:xfrm>
        </p:spPr>
        <p:txBody>
          <a:bodyPr/>
          <a:lstStyle/>
          <a:p>
            <a:pPr eaLnBrk="1" hangingPunct="1"/>
            <a:r>
              <a:rPr lang="zh-CN" altLang="en-US" sz="3600" b="1"/>
              <a:t>8088/8086</a:t>
            </a:r>
            <a:r>
              <a:rPr lang="zh-CN" altLang="en-US" sz="4000"/>
              <a:t> 中断响应和处理流程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79980" y="803910"/>
            <a:ext cx="4830445" cy="6064250"/>
          </a:xfrm>
          <a:prstGeom prst="rect">
            <a:avLst/>
          </a:prstGeom>
        </p:spPr>
      </p:pic>
    </p:spTree>
  </p:cSld>
  <p:clrMapOvr>
    <a:masterClrMapping/>
  </p:clrMapOvr>
  <p:transition spd="med">
    <p:blinds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中断控制器</a:t>
            </a:r>
            <a:r>
              <a:rPr lang="en-US" altLang="zh-CN" dirty="0"/>
              <a:t>8259A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2089720"/>
            <a:ext cx="7488832" cy="400357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可编程中断控制器，</a:t>
            </a:r>
            <a:r>
              <a:rPr lang="zh-CN" altLang="zh-CN" dirty="0"/>
              <a:t>用于可屏蔽中断管理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单片</a:t>
            </a:r>
            <a:r>
              <a:rPr lang="en-US" altLang="zh-CN" dirty="0"/>
              <a:t>8259A</a:t>
            </a:r>
            <a:r>
              <a:rPr lang="zh-CN" altLang="en-US" dirty="0"/>
              <a:t>可管理</a:t>
            </a:r>
            <a:r>
              <a:rPr lang="en-US" altLang="zh-CN" dirty="0"/>
              <a:t>8</a:t>
            </a:r>
            <a:r>
              <a:rPr lang="zh-CN" altLang="en-US" dirty="0"/>
              <a:t>个外边中断源，通过级联，最多可以管理</a:t>
            </a:r>
            <a:r>
              <a:rPr lang="en-US" altLang="zh-CN" dirty="0"/>
              <a:t>64</a:t>
            </a:r>
            <a:r>
              <a:rPr lang="zh-CN" altLang="en-US" dirty="0"/>
              <a:t>个外部中断源。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/>
              <a:t>了解：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主要引线及内部结构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工作过程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工作方式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4EAD35-0546-4108-86A5-2F58508C4C02}" type="slidenum">
              <a:rPr lang="zh-CN" altLang="en-US" smtClean="0"/>
              <a:t>76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14313"/>
            <a:ext cx="5112568" cy="622399"/>
          </a:xfrm>
        </p:spPr>
        <p:txBody>
          <a:bodyPr/>
          <a:lstStyle/>
          <a:p>
            <a:r>
              <a:rPr lang="en-US" altLang="zh-CN" sz="3600" dirty="0"/>
              <a:t>1</a:t>
            </a:r>
            <a:r>
              <a:rPr lang="zh-CN" altLang="en-US" sz="3600" dirty="0"/>
              <a:t>）引线及内部结构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23528" y="1310688"/>
          <a:ext cx="7966062" cy="507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113780" imgH="3944620" progId="Visio.Drawing.11">
                  <p:embed/>
                </p:oleObj>
              </mc:Choice>
              <mc:Fallback>
                <p:oleObj name="Visio" r:id="rId3" imgW="6113780" imgH="3944620" progId="Visio.Drawing.11">
                  <p:embed/>
                  <p:pic>
                    <p:nvPicPr>
                      <p:cNvPr id="0" name="图片 1055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310688"/>
                        <a:ext cx="7966062" cy="5070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任意多边形 7"/>
          <p:cNvSpPr/>
          <p:nvPr/>
        </p:nvSpPr>
        <p:spPr bwMode="auto">
          <a:xfrm>
            <a:off x="7524328" y="1175741"/>
            <a:ext cx="212271" cy="2613299"/>
          </a:xfrm>
          <a:custGeom>
            <a:avLst/>
            <a:gdLst>
              <a:gd name="connsiteX0" fmla="*/ 0 w 212271"/>
              <a:gd name="connsiteY0" fmla="*/ 2106386 h 2106386"/>
              <a:gd name="connsiteX1" fmla="*/ 65314 w 212271"/>
              <a:gd name="connsiteY1" fmla="*/ 1845129 h 2106386"/>
              <a:gd name="connsiteX2" fmla="*/ 114300 w 212271"/>
              <a:gd name="connsiteY2" fmla="*/ 1632857 h 2106386"/>
              <a:gd name="connsiteX3" fmla="*/ 163286 w 212271"/>
              <a:gd name="connsiteY3" fmla="*/ 1453243 h 2106386"/>
              <a:gd name="connsiteX4" fmla="*/ 179614 w 212271"/>
              <a:gd name="connsiteY4" fmla="*/ 1126671 h 2106386"/>
              <a:gd name="connsiteX5" fmla="*/ 212271 w 212271"/>
              <a:gd name="connsiteY5" fmla="*/ 767443 h 2106386"/>
              <a:gd name="connsiteX6" fmla="*/ 195943 w 212271"/>
              <a:gd name="connsiteY6" fmla="*/ 718457 h 2106386"/>
              <a:gd name="connsiteX7" fmla="*/ 81643 w 212271"/>
              <a:gd name="connsiteY7" fmla="*/ 718457 h 2106386"/>
              <a:gd name="connsiteX8" fmla="*/ 48986 w 212271"/>
              <a:gd name="connsiteY8" fmla="*/ 767443 h 2106386"/>
              <a:gd name="connsiteX9" fmla="*/ 146957 w 212271"/>
              <a:gd name="connsiteY9" fmla="*/ 702129 h 2106386"/>
              <a:gd name="connsiteX10" fmla="*/ 163286 w 212271"/>
              <a:gd name="connsiteY10" fmla="*/ 571500 h 2106386"/>
              <a:gd name="connsiteX11" fmla="*/ 179614 w 212271"/>
              <a:gd name="connsiteY11" fmla="*/ 0 h 2106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2271" h="2106386">
                <a:moveTo>
                  <a:pt x="0" y="2106386"/>
                </a:moveTo>
                <a:cubicBezTo>
                  <a:pt x="36891" y="1921935"/>
                  <a:pt x="-9736" y="2145332"/>
                  <a:pt x="65314" y="1845129"/>
                </a:cubicBezTo>
                <a:cubicBezTo>
                  <a:pt x="116345" y="1641003"/>
                  <a:pt x="33026" y="1917316"/>
                  <a:pt x="114300" y="1632857"/>
                </a:cubicBezTo>
                <a:cubicBezTo>
                  <a:pt x="153122" y="1496979"/>
                  <a:pt x="137346" y="1556998"/>
                  <a:pt x="163286" y="1453243"/>
                </a:cubicBezTo>
                <a:cubicBezTo>
                  <a:pt x="168729" y="1344386"/>
                  <a:pt x="173885" y="1235514"/>
                  <a:pt x="179614" y="1126671"/>
                </a:cubicBezTo>
                <a:cubicBezTo>
                  <a:pt x="196016" y="815039"/>
                  <a:pt x="172414" y="926877"/>
                  <a:pt x="212271" y="767443"/>
                </a:cubicBezTo>
                <a:cubicBezTo>
                  <a:pt x="206828" y="751114"/>
                  <a:pt x="208114" y="730628"/>
                  <a:pt x="195943" y="718457"/>
                </a:cubicBezTo>
                <a:cubicBezTo>
                  <a:pt x="163149" y="685663"/>
                  <a:pt x="114786" y="710172"/>
                  <a:pt x="81643" y="718457"/>
                </a:cubicBezTo>
                <a:cubicBezTo>
                  <a:pt x="70757" y="734786"/>
                  <a:pt x="35109" y="753566"/>
                  <a:pt x="48986" y="767443"/>
                </a:cubicBezTo>
                <a:cubicBezTo>
                  <a:pt x="91162" y="809619"/>
                  <a:pt x="138734" y="714464"/>
                  <a:pt x="146957" y="702129"/>
                </a:cubicBezTo>
                <a:cubicBezTo>
                  <a:pt x="152400" y="658586"/>
                  <a:pt x="161039" y="615324"/>
                  <a:pt x="163286" y="571500"/>
                </a:cubicBezTo>
                <a:cubicBezTo>
                  <a:pt x="180316" y="239415"/>
                  <a:pt x="179614" y="208871"/>
                  <a:pt x="179614" y="0"/>
                </a:cubicBezTo>
              </a:path>
            </a:pathLst>
          </a:custGeom>
          <a:noFill/>
          <a:ln w="9525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20272" y="478413"/>
            <a:ext cx="1943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保存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来自</a:t>
            </a:r>
            <a:r>
              <a:rPr lang="en-GB" altLang="zh-CN" b="1" dirty="0">
                <a:latin typeface="华文楷体" pitchFamily="2" charset="-122"/>
                <a:ea typeface="华文楷体" pitchFamily="2" charset="-122"/>
              </a:rPr>
              <a:t>IR</a:t>
            </a:r>
            <a:r>
              <a:rPr lang="en-GB" altLang="zh-CN" b="1" baseline="-25000" dirty="0"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～</a:t>
            </a:r>
            <a:r>
              <a:rPr lang="en-GB" altLang="zh-CN" b="1" dirty="0">
                <a:latin typeface="华文楷体" pitchFamily="2" charset="-122"/>
                <a:ea typeface="华文楷体" pitchFamily="2" charset="-122"/>
              </a:rPr>
              <a:t>IR</a:t>
            </a:r>
            <a:r>
              <a:rPr lang="en-GB" altLang="zh-CN" b="1" baseline="-25000" dirty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的中断请求信号</a:t>
            </a:r>
            <a:endParaRPr lang="zh-CN" altLang="en-US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4711" y="332656"/>
            <a:ext cx="200154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保存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正在响应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的中断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源（正在响应的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IR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对应位为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）</a:t>
            </a:r>
          </a:p>
        </p:txBody>
      </p:sp>
      <p:sp>
        <p:nvSpPr>
          <p:cNvPr id="13" name="任意多边形 12"/>
          <p:cNvSpPr/>
          <p:nvPr/>
        </p:nvSpPr>
        <p:spPr bwMode="auto">
          <a:xfrm>
            <a:off x="4355976" y="1255986"/>
            <a:ext cx="607910" cy="2483257"/>
          </a:xfrm>
          <a:custGeom>
            <a:avLst/>
            <a:gdLst>
              <a:gd name="connsiteX0" fmla="*/ 97972 w 440872"/>
              <a:gd name="connsiteY0" fmla="*/ 2351314 h 2351314"/>
              <a:gd name="connsiteX1" fmla="*/ 81643 w 440872"/>
              <a:gd name="connsiteY1" fmla="*/ 2204357 h 2351314"/>
              <a:gd name="connsiteX2" fmla="*/ 65315 w 440872"/>
              <a:gd name="connsiteY2" fmla="*/ 2139042 h 2351314"/>
              <a:gd name="connsiteX3" fmla="*/ 48986 w 440872"/>
              <a:gd name="connsiteY3" fmla="*/ 2024742 h 2351314"/>
              <a:gd name="connsiteX4" fmla="*/ 32657 w 440872"/>
              <a:gd name="connsiteY4" fmla="*/ 1975757 h 2351314"/>
              <a:gd name="connsiteX5" fmla="*/ 0 w 440872"/>
              <a:gd name="connsiteY5" fmla="*/ 1845128 h 2351314"/>
              <a:gd name="connsiteX6" fmla="*/ 16329 w 440872"/>
              <a:gd name="connsiteY6" fmla="*/ 1208314 h 2351314"/>
              <a:gd name="connsiteX7" fmla="*/ 48986 w 440872"/>
              <a:gd name="connsiteY7" fmla="*/ 930728 h 2351314"/>
              <a:gd name="connsiteX8" fmla="*/ 97972 w 440872"/>
              <a:gd name="connsiteY8" fmla="*/ 947057 h 2351314"/>
              <a:gd name="connsiteX9" fmla="*/ 81643 w 440872"/>
              <a:gd name="connsiteY9" fmla="*/ 996042 h 2351314"/>
              <a:gd name="connsiteX10" fmla="*/ 114300 w 440872"/>
              <a:gd name="connsiteY10" fmla="*/ 718457 h 2351314"/>
              <a:gd name="connsiteX11" fmla="*/ 146957 w 440872"/>
              <a:gd name="connsiteY11" fmla="*/ 669471 h 2351314"/>
              <a:gd name="connsiteX12" fmla="*/ 163286 w 440872"/>
              <a:gd name="connsiteY12" fmla="*/ 604157 h 2351314"/>
              <a:gd name="connsiteX13" fmla="*/ 228600 w 440872"/>
              <a:gd name="connsiteY13" fmla="*/ 473528 h 2351314"/>
              <a:gd name="connsiteX14" fmla="*/ 277586 w 440872"/>
              <a:gd name="connsiteY14" fmla="*/ 359228 h 2351314"/>
              <a:gd name="connsiteX15" fmla="*/ 293915 w 440872"/>
              <a:gd name="connsiteY15" fmla="*/ 310242 h 2351314"/>
              <a:gd name="connsiteX16" fmla="*/ 326572 w 440872"/>
              <a:gd name="connsiteY16" fmla="*/ 244928 h 2351314"/>
              <a:gd name="connsiteX17" fmla="*/ 391886 w 440872"/>
              <a:gd name="connsiteY17" fmla="*/ 130628 h 2351314"/>
              <a:gd name="connsiteX18" fmla="*/ 408215 w 440872"/>
              <a:gd name="connsiteY18" fmla="*/ 48985 h 2351314"/>
              <a:gd name="connsiteX19" fmla="*/ 440872 w 440872"/>
              <a:gd name="connsiteY19" fmla="*/ 0 h 235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0872" h="2351314">
                <a:moveTo>
                  <a:pt x="97972" y="2351314"/>
                </a:moveTo>
                <a:cubicBezTo>
                  <a:pt x="92529" y="2302328"/>
                  <a:pt x="89137" y="2253071"/>
                  <a:pt x="81643" y="2204357"/>
                </a:cubicBezTo>
                <a:cubicBezTo>
                  <a:pt x="78231" y="2182176"/>
                  <a:pt x="69329" y="2161122"/>
                  <a:pt x="65315" y="2139042"/>
                </a:cubicBezTo>
                <a:cubicBezTo>
                  <a:pt x="58430" y="2101176"/>
                  <a:pt x="56534" y="2062481"/>
                  <a:pt x="48986" y="2024742"/>
                </a:cubicBezTo>
                <a:cubicBezTo>
                  <a:pt x="45610" y="2007865"/>
                  <a:pt x="37186" y="1992362"/>
                  <a:pt x="32657" y="1975757"/>
                </a:cubicBezTo>
                <a:cubicBezTo>
                  <a:pt x="20847" y="1932455"/>
                  <a:pt x="10886" y="1888671"/>
                  <a:pt x="0" y="1845128"/>
                </a:cubicBezTo>
                <a:cubicBezTo>
                  <a:pt x="5443" y="1632857"/>
                  <a:pt x="8322" y="1420504"/>
                  <a:pt x="16329" y="1208314"/>
                </a:cubicBezTo>
                <a:cubicBezTo>
                  <a:pt x="24546" y="990556"/>
                  <a:pt x="10602" y="1045877"/>
                  <a:pt x="48986" y="930728"/>
                </a:cubicBezTo>
                <a:cubicBezTo>
                  <a:pt x="65315" y="936171"/>
                  <a:pt x="90275" y="931662"/>
                  <a:pt x="97972" y="947057"/>
                </a:cubicBezTo>
                <a:cubicBezTo>
                  <a:pt x="105669" y="962452"/>
                  <a:pt x="81643" y="1013254"/>
                  <a:pt x="81643" y="996042"/>
                </a:cubicBezTo>
                <a:cubicBezTo>
                  <a:pt x="81643" y="982939"/>
                  <a:pt x="93009" y="775233"/>
                  <a:pt x="114300" y="718457"/>
                </a:cubicBezTo>
                <a:cubicBezTo>
                  <a:pt x="121191" y="700082"/>
                  <a:pt x="136071" y="685800"/>
                  <a:pt x="146957" y="669471"/>
                </a:cubicBezTo>
                <a:cubicBezTo>
                  <a:pt x="152400" y="647700"/>
                  <a:pt x="154655" y="624872"/>
                  <a:pt x="163286" y="604157"/>
                </a:cubicBezTo>
                <a:cubicBezTo>
                  <a:pt x="182010" y="559219"/>
                  <a:pt x="216792" y="520757"/>
                  <a:pt x="228600" y="473528"/>
                </a:cubicBezTo>
                <a:cubicBezTo>
                  <a:pt x="262584" y="337596"/>
                  <a:pt x="221204" y="471992"/>
                  <a:pt x="277586" y="359228"/>
                </a:cubicBezTo>
                <a:cubicBezTo>
                  <a:pt x="285283" y="343833"/>
                  <a:pt x="287135" y="326062"/>
                  <a:pt x="293915" y="310242"/>
                </a:cubicBezTo>
                <a:cubicBezTo>
                  <a:pt x="303503" y="287869"/>
                  <a:pt x="314495" y="266062"/>
                  <a:pt x="326572" y="244928"/>
                </a:cubicBezTo>
                <a:cubicBezTo>
                  <a:pt x="418890" y="83371"/>
                  <a:pt x="293200" y="328000"/>
                  <a:pt x="391886" y="130628"/>
                </a:cubicBezTo>
                <a:cubicBezTo>
                  <a:pt x="397329" y="103414"/>
                  <a:pt x="398470" y="74971"/>
                  <a:pt x="408215" y="48985"/>
                </a:cubicBezTo>
                <a:cubicBezTo>
                  <a:pt x="415106" y="30610"/>
                  <a:pt x="440872" y="0"/>
                  <a:pt x="440872" y="0"/>
                </a:cubicBezTo>
              </a:path>
            </a:pathLst>
          </a:custGeom>
          <a:noFill/>
          <a:ln w="9525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00647" y="6220983"/>
            <a:ext cx="280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保存中断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屏蔽字。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为</a:t>
            </a:r>
            <a:r>
              <a:rPr lang="en-GB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zh-CN" b="1" dirty="0">
                <a:latin typeface="华文楷体" pitchFamily="2" charset="-122"/>
                <a:ea typeface="华文楷体" pitchFamily="2" charset="-122"/>
              </a:rPr>
              <a:t>的位对应的中断请求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被屏蔽</a:t>
            </a:r>
          </a:p>
        </p:txBody>
      </p:sp>
      <p:sp>
        <p:nvSpPr>
          <p:cNvPr id="15" name="任意多边形 14"/>
          <p:cNvSpPr/>
          <p:nvPr/>
        </p:nvSpPr>
        <p:spPr bwMode="auto">
          <a:xfrm>
            <a:off x="7396843" y="5936039"/>
            <a:ext cx="587828" cy="366790"/>
          </a:xfrm>
          <a:custGeom>
            <a:avLst/>
            <a:gdLst>
              <a:gd name="connsiteX0" fmla="*/ 0 w 587828"/>
              <a:gd name="connsiteY0" fmla="*/ 56547 h 366790"/>
              <a:gd name="connsiteX1" fmla="*/ 473528 w 587828"/>
              <a:gd name="connsiteY1" fmla="*/ 23890 h 366790"/>
              <a:gd name="connsiteX2" fmla="*/ 587828 w 587828"/>
              <a:gd name="connsiteY2" fmla="*/ 366790 h 36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7828" h="366790">
                <a:moveTo>
                  <a:pt x="0" y="56547"/>
                </a:moveTo>
                <a:cubicBezTo>
                  <a:pt x="187778" y="14365"/>
                  <a:pt x="375557" y="-27817"/>
                  <a:pt x="473528" y="23890"/>
                </a:cubicBezTo>
                <a:cubicBezTo>
                  <a:pt x="571499" y="75597"/>
                  <a:pt x="579663" y="221193"/>
                  <a:pt x="587828" y="366790"/>
                </a:cubicBezTo>
              </a:path>
            </a:pathLst>
          </a:custGeom>
          <a:noFill/>
          <a:ln w="9525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323528" y="1484784"/>
            <a:ext cx="1008112" cy="3096344"/>
          </a:xfrm>
          <a:prstGeom prst="ellipse">
            <a:avLst/>
          </a:prstGeom>
          <a:noFill/>
          <a:ln w="31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395536" y="4581128"/>
            <a:ext cx="1008112" cy="1538306"/>
          </a:xfrm>
          <a:prstGeom prst="ellipse">
            <a:avLst/>
          </a:prstGeom>
          <a:noFill/>
          <a:ln w="31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7630463" y="3429000"/>
            <a:ext cx="685954" cy="2160240"/>
          </a:xfrm>
          <a:prstGeom prst="ellipse">
            <a:avLst/>
          </a:prstGeom>
          <a:noFill/>
          <a:ln w="31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360" y="2420620"/>
            <a:ext cx="9245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接</a:t>
            </a:r>
            <a:r>
              <a:rPr lang="en-US" altLang="zh-CN" sz="1600"/>
              <a:t>CPU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5930" y="6014085"/>
            <a:ext cx="11258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级联控制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316595" y="4293235"/>
            <a:ext cx="927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接外设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3" grpId="0" animBg="1"/>
      <p:bldP spid="14" grpId="0"/>
      <p:bldP spid="15" grpId="0" animBg="1"/>
      <p:bldP spid="3" grpId="0" bldLvl="0" animBg="1"/>
      <p:bldP spid="3" grpId="1" bldLvl="0" animBg="1"/>
      <p:bldP spid="12" grpId="0" animBg="1"/>
      <p:bldP spid="12" grpId="1" animBg="1"/>
      <p:bldP spid="16" grpId="0" animBg="1"/>
      <p:bldP spid="16" grpId="1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764704"/>
            <a:ext cx="7793037" cy="911696"/>
          </a:xfrm>
        </p:spPr>
        <p:txBody>
          <a:bodyPr/>
          <a:lstStyle/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）引线及内部结构</a:t>
            </a:r>
            <a:endParaRPr lang="zh-CN" altLang="en-US" sz="2000" dirty="0"/>
          </a:p>
        </p:txBody>
      </p:sp>
      <p:sp>
        <p:nvSpPr>
          <p:cNvPr id="4546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528" y="2060848"/>
            <a:ext cx="8180387" cy="5040312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中断请求寄存器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IRR</a:t>
            </a:r>
          </a:p>
          <a:p>
            <a:pPr lvl="1" eaLnBrk="1" hangingPunct="1"/>
            <a:r>
              <a:rPr lang="zh-CN" altLang="en-US" sz="2000" dirty="0">
                <a:latin typeface="Times New Roman" panose="02020603050405020304" pitchFamily="18" charset="0"/>
              </a:rPr>
              <a:t>保存</a:t>
            </a:r>
            <a:r>
              <a:rPr lang="en-US" altLang="zh-CN" sz="2000" dirty="0">
                <a:latin typeface="Times New Roman" panose="02020603050405020304" pitchFamily="18" charset="0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</a:rPr>
              <a:t>条外界中断请求信号</a:t>
            </a:r>
            <a:r>
              <a:rPr lang="en-US" altLang="zh-CN" sz="2000" dirty="0">
                <a:latin typeface="Times New Roman" panose="02020603050405020304" pitchFamily="18" charset="0"/>
              </a:rPr>
              <a:t>IR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</a:rPr>
              <a:t>～</a:t>
            </a:r>
            <a:r>
              <a:rPr lang="en-US" altLang="zh-CN" sz="2000" dirty="0">
                <a:latin typeface="Times New Roman" panose="02020603050405020304" pitchFamily="18" charset="0"/>
              </a:rPr>
              <a:t>IR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7</a:t>
            </a:r>
            <a:r>
              <a:rPr lang="zh-CN" altLang="en-US" sz="2000" dirty="0">
                <a:latin typeface="Times New Roman" panose="02020603050405020304" pitchFamily="18" charset="0"/>
              </a:rPr>
              <a:t>的请求状态</a:t>
            </a:r>
          </a:p>
          <a:p>
            <a:pPr lvl="1" eaLnBrk="1" hangingPunct="1"/>
            <a:r>
              <a:rPr lang="en-US" altLang="zh-CN" sz="2000" dirty="0">
                <a:latin typeface="Times New Roman" panose="02020603050405020304" pitchFamily="18" charset="0"/>
              </a:rPr>
              <a:t>D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</a:rPr>
              <a:t>位为</a:t>
            </a:r>
            <a:r>
              <a:rPr lang="en-US" altLang="zh-CN" sz="2000" dirty="0"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</a:rPr>
              <a:t>表示</a:t>
            </a:r>
            <a:r>
              <a:rPr lang="en-US" altLang="zh-CN" sz="2000" dirty="0" err="1">
                <a:latin typeface="Times New Roman" panose="02020603050405020304" pitchFamily="18" charset="0"/>
              </a:rPr>
              <a:t>IR</a:t>
            </a:r>
            <a:r>
              <a:rPr lang="en-US" altLang="zh-CN" sz="2000" baseline="-25000" dirty="0" err="1">
                <a:latin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</a:rPr>
              <a:t>引脚有中断请求；为</a:t>
            </a:r>
            <a:r>
              <a:rPr lang="en-US" altLang="zh-CN" sz="2000" dirty="0">
                <a:latin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</a:rPr>
              <a:t>表示无请求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000" dirty="0">
                <a:latin typeface="Times New Roman" panose="02020603050405020304" pitchFamily="18" charset="0"/>
              </a:rPr>
              <a:t>中断处理后，及时撤销。</a:t>
            </a:r>
          </a:p>
          <a:p>
            <a:pPr eaLnBrk="1" hangingPunct="1"/>
            <a:r>
              <a: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中断服务寄存器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ISR</a:t>
            </a:r>
          </a:p>
          <a:p>
            <a:pPr lvl="1" eaLnBrk="1" hangingPunct="1"/>
            <a:r>
              <a:rPr lang="zh-CN" altLang="en-US" sz="2000" dirty="0">
                <a:latin typeface="Times New Roman" panose="02020603050405020304" pitchFamily="18" charset="0"/>
              </a:rPr>
              <a:t>保存正在被</a:t>
            </a:r>
            <a:r>
              <a:rPr lang="en-US" altLang="zh-CN" sz="2000" dirty="0">
                <a:latin typeface="Times New Roman" panose="02020603050405020304" pitchFamily="18" charset="0"/>
              </a:rPr>
              <a:t>8259A</a:t>
            </a:r>
            <a:r>
              <a:rPr lang="zh-CN" altLang="en-US" sz="2000" dirty="0">
                <a:latin typeface="Times New Roman" panose="02020603050405020304" pitchFamily="18" charset="0"/>
              </a:rPr>
              <a:t>服务着的中断状态</a:t>
            </a:r>
          </a:p>
          <a:p>
            <a:pPr lvl="1" eaLnBrk="1" hangingPunct="1"/>
            <a:r>
              <a:rPr lang="en-US" altLang="zh-CN" sz="2000" dirty="0" err="1">
                <a:latin typeface="Times New Roman" panose="02020603050405020304" pitchFamily="18" charset="0"/>
              </a:rPr>
              <a:t>IS</a:t>
            </a:r>
            <a:r>
              <a:rPr lang="en-US" altLang="zh-CN" sz="2000" baseline="-25000" dirty="0" err="1">
                <a:latin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</a:rPr>
              <a:t>为</a:t>
            </a:r>
            <a:r>
              <a:rPr lang="en-US" altLang="zh-CN" sz="2000" dirty="0"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</a:rPr>
              <a:t>表示</a:t>
            </a:r>
            <a:r>
              <a:rPr lang="en-US" altLang="zh-CN" sz="2000" dirty="0" err="1">
                <a:latin typeface="Times New Roman" panose="02020603050405020304" pitchFamily="18" charset="0"/>
              </a:rPr>
              <a:t>IR</a:t>
            </a:r>
            <a:r>
              <a:rPr lang="en-US" altLang="zh-CN" sz="2000" baseline="-25000" dirty="0" err="1">
                <a:latin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</a:rPr>
              <a:t>中断正在服务中；为</a:t>
            </a:r>
            <a:r>
              <a:rPr lang="en-US" altLang="zh-CN" sz="2000" dirty="0">
                <a:latin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</a:rPr>
              <a:t>表示没有被服务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000" dirty="0">
                <a:latin typeface="Times New Roman" panose="02020603050405020304" pitchFamily="18" charset="0"/>
              </a:rPr>
              <a:t>收到</a:t>
            </a:r>
            <a:r>
              <a:rPr lang="en-US" altLang="zh-CN" sz="2000" dirty="0">
                <a:latin typeface="Times New Roman" panose="02020603050405020304" pitchFamily="18" charset="0"/>
              </a:rPr>
              <a:t>EOI</a:t>
            </a:r>
            <a:r>
              <a:rPr lang="zh-CN" altLang="en-US" sz="2000" dirty="0">
                <a:latin typeface="Times New Roman" panose="02020603050405020304" pitchFamily="18" charset="0"/>
              </a:rPr>
              <a:t>命令相应位被清除</a:t>
            </a:r>
          </a:p>
          <a:p>
            <a:pPr eaLnBrk="1" hangingPunct="1"/>
            <a:r>
              <a: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中断屏蔽寄存器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IMR</a:t>
            </a:r>
          </a:p>
          <a:p>
            <a:pPr lvl="1" eaLnBrk="1" hangingPunct="1"/>
            <a:r>
              <a:rPr lang="zh-CN" altLang="en-US" sz="2000" dirty="0">
                <a:latin typeface="Times New Roman" panose="02020603050405020304" pitchFamily="18" charset="0"/>
              </a:rPr>
              <a:t>保存对中断请求信号</a:t>
            </a:r>
            <a:r>
              <a:rPr lang="en-US" altLang="zh-CN" sz="2000" dirty="0">
                <a:latin typeface="Times New Roman" panose="02020603050405020304" pitchFamily="18" charset="0"/>
              </a:rPr>
              <a:t>IR</a:t>
            </a:r>
            <a:r>
              <a:rPr lang="zh-CN" altLang="en-US" sz="2000" dirty="0">
                <a:latin typeface="Times New Roman" panose="02020603050405020304" pitchFamily="18" charset="0"/>
              </a:rPr>
              <a:t>的屏蔽状态</a:t>
            </a:r>
          </a:p>
          <a:p>
            <a:pPr lvl="1" eaLnBrk="1" hangingPunct="1"/>
            <a:r>
              <a:rPr lang="en-US" altLang="zh-CN" sz="2000" dirty="0">
                <a:latin typeface="Times New Roman" panose="02020603050405020304" pitchFamily="18" charset="0"/>
              </a:rPr>
              <a:t>D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</a:rPr>
              <a:t>位为</a:t>
            </a:r>
            <a:r>
              <a:rPr lang="en-US" altLang="zh-CN" sz="2000" dirty="0"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</a:rPr>
              <a:t>表示</a:t>
            </a:r>
            <a:r>
              <a:rPr lang="en-US" altLang="zh-CN" sz="2000" dirty="0" err="1">
                <a:latin typeface="Times New Roman" panose="02020603050405020304" pitchFamily="18" charset="0"/>
              </a:rPr>
              <a:t>IR</a:t>
            </a:r>
            <a:r>
              <a:rPr lang="en-US" altLang="zh-CN" sz="2000" baseline="-25000" dirty="0" err="1">
                <a:latin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</a:rPr>
              <a:t>中断被屏蔽（禁止）；为</a:t>
            </a:r>
            <a:r>
              <a:rPr lang="en-US" altLang="zh-CN" sz="2000" dirty="0">
                <a:latin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</a:rPr>
              <a:t>表示允许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4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4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4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4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4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4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4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4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4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4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46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46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46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46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46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46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46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46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46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46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46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46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793037" cy="838423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8259A</a:t>
            </a:r>
            <a:r>
              <a:rPr lang="zh-CN" altLang="en-US" dirty="0"/>
              <a:t>的工作过程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71520" cy="5256584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）初始化</a:t>
            </a:r>
            <a:r>
              <a:rPr lang="en-US" altLang="zh-CN" sz="2400" dirty="0"/>
              <a:t>8259A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）判断有无中断请求，如果有，则：</a:t>
            </a:r>
            <a:endParaRPr lang="en-US" altLang="zh-CN" sz="2400" dirty="0"/>
          </a:p>
          <a:p>
            <a:pPr marL="914400" lvl="1" indent="-4572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</a:pPr>
            <a:r>
              <a:rPr lang="zh-CN" altLang="en-US" sz="2000" dirty="0"/>
              <a:t>将有请求的</a:t>
            </a:r>
            <a:r>
              <a:rPr lang="en-GB" altLang="zh-CN" sz="2000" dirty="0" err="1"/>
              <a:t>IR</a:t>
            </a:r>
            <a:r>
              <a:rPr lang="en-GB" altLang="zh-CN" sz="2000" baseline="-25000" dirty="0" err="1"/>
              <a:t>i</a:t>
            </a:r>
            <a:r>
              <a:rPr lang="zh-CN" altLang="en-US" sz="2000" dirty="0"/>
              <a:t>所对应的</a:t>
            </a:r>
            <a:r>
              <a:rPr lang="zh-CN" altLang="en-US" sz="2000" dirty="0">
                <a:solidFill>
                  <a:srgbClr val="990033"/>
                </a:solidFill>
              </a:rPr>
              <a:t>中断请求寄存器</a:t>
            </a:r>
            <a:r>
              <a:rPr lang="zh-CN" altLang="zh-CN" sz="2000" dirty="0"/>
              <a:t>的相</a:t>
            </a:r>
            <a:endParaRPr lang="en-US" altLang="zh-CN" sz="2000" dirty="0"/>
          </a:p>
          <a:p>
            <a:pPr marL="457200" lvl="1" indent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None/>
            </a:pPr>
            <a:r>
              <a:rPr lang="en-US" altLang="zh-CN" sz="2000" dirty="0"/>
              <a:t>      </a:t>
            </a:r>
            <a:r>
              <a:rPr lang="zh-CN" altLang="zh-CN" sz="2000" dirty="0"/>
              <a:t>应位置</a:t>
            </a:r>
            <a:r>
              <a:rPr lang="en-GB" altLang="zh-CN" sz="2000" dirty="0"/>
              <a:t>1</a:t>
            </a:r>
            <a:r>
              <a:rPr lang="zh-CN" altLang="zh-CN" sz="2000" dirty="0"/>
              <a:t>。</a:t>
            </a:r>
          </a:p>
          <a:p>
            <a:pPr marL="914400" lvl="1" indent="-4572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</a:pPr>
            <a:r>
              <a:rPr lang="zh-CN" altLang="zh-CN" sz="2000" dirty="0"/>
              <a:t>若</a:t>
            </a:r>
            <a:r>
              <a:rPr lang="zh-CN" altLang="en-US" sz="2000" dirty="0"/>
              <a:t>相应</a:t>
            </a:r>
            <a:r>
              <a:rPr lang="zh-CN" altLang="zh-CN" sz="2000" dirty="0"/>
              <a:t>中断未被屏蔽，则由</a:t>
            </a:r>
            <a:r>
              <a:rPr lang="en-GB" altLang="zh-CN" sz="2000" dirty="0"/>
              <a:t>INT</a:t>
            </a:r>
            <a:r>
              <a:rPr lang="zh-CN" altLang="zh-CN" sz="2000" dirty="0"/>
              <a:t>引脚向</a:t>
            </a:r>
            <a:r>
              <a:rPr lang="en-GB" altLang="zh-CN" sz="2000" dirty="0"/>
              <a:t>CPU</a:t>
            </a:r>
            <a:r>
              <a:rPr lang="zh-CN" altLang="zh-CN" sz="2000" dirty="0"/>
              <a:t>发出中断请求。</a:t>
            </a:r>
          </a:p>
          <a:p>
            <a:pPr marL="914400" lvl="1" indent="-4572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</a:pPr>
            <a:r>
              <a:rPr lang="zh-CN" altLang="zh-CN" sz="2000" dirty="0"/>
              <a:t>若</a:t>
            </a:r>
            <a:r>
              <a:rPr lang="en-GB" altLang="zh-CN" sz="2000" dirty="0"/>
              <a:t>CPU</a:t>
            </a:r>
            <a:r>
              <a:rPr lang="zh-CN" altLang="zh-CN" sz="2000" dirty="0"/>
              <a:t>处于开中断状态，则当前指令执行完后，</a:t>
            </a:r>
            <a:r>
              <a:rPr lang="en-GB" altLang="zh-CN" sz="2000" dirty="0"/>
              <a:t>CPU</a:t>
            </a:r>
            <a:r>
              <a:rPr lang="zh-CN" altLang="en-US" sz="2000" dirty="0"/>
              <a:t>发出</a:t>
            </a:r>
            <a:r>
              <a:rPr lang="en-US" altLang="zh-CN" sz="2000" dirty="0"/>
              <a:t>#INTA</a:t>
            </a:r>
            <a:r>
              <a:rPr lang="zh-CN" altLang="zh-CN" sz="2000" dirty="0"/>
              <a:t>响应</a:t>
            </a:r>
            <a:r>
              <a:rPr lang="zh-CN" altLang="en-US" sz="2000" dirty="0"/>
              <a:t>信号。</a:t>
            </a:r>
            <a:endParaRPr lang="zh-CN" altLang="zh-CN" sz="2000" dirty="0"/>
          </a:p>
          <a:p>
            <a:pPr marL="914400" lvl="1" indent="-457200" algn="just">
              <a:spcAft>
                <a:spcPts val="0"/>
              </a:spcAft>
              <a:buSzPct val="90000"/>
              <a:buFont typeface="+mj-ea"/>
              <a:buAutoNum type="circleNumDbPlain"/>
            </a:pPr>
            <a:r>
              <a:rPr lang="zh-CN" altLang="zh-CN" sz="2000" dirty="0"/>
              <a:t>第一个</a:t>
            </a:r>
            <a:r>
              <a:rPr lang="en-US" altLang="zh-CN" sz="2000" dirty="0"/>
              <a:t>#INTA</a:t>
            </a:r>
            <a:r>
              <a:rPr lang="zh-CN" altLang="zh-CN" sz="2000" dirty="0"/>
              <a:t>脉冲使优先</a:t>
            </a:r>
            <a:r>
              <a:rPr lang="zh-CN" altLang="en-US" sz="2000" dirty="0"/>
              <a:t>级</a:t>
            </a:r>
            <a:r>
              <a:rPr lang="zh-CN" altLang="zh-CN" sz="2000" dirty="0"/>
              <a:t>最高的</a:t>
            </a:r>
            <a:r>
              <a:rPr lang="zh-CN" altLang="en-US" sz="2000" dirty="0">
                <a:solidFill>
                  <a:srgbClr val="990033"/>
                </a:solidFill>
              </a:rPr>
              <a:t>中断服务寄存器</a:t>
            </a:r>
            <a:r>
              <a:rPr lang="en-US" altLang="zh-CN" sz="2000" dirty="0">
                <a:solidFill>
                  <a:srgbClr val="990033"/>
                </a:solidFill>
              </a:rPr>
              <a:t>I</a:t>
            </a:r>
            <a:r>
              <a:rPr lang="en-GB" altLang="zh-CN" sz="2000" dirty="0">
                <a:solidFill>
                  <a:srgbClr val="990033"/>
                </a:solidFill>
              </a:rPr>
              <a:t>SR</a:t>
            </a:r>
            <a:r>
              <a:rPr lang="zh-CN" altLang="en-US" sz="2000" dirty="0"/>
              <a:t>的对应</a:t>
            </a:r>
            <a:r>
              <a:rPr lang="zh-CN" altLang="zh-CN" sz="2000" dirty="0"/>
              <a:t>位置</a:t>
            </a:r>
            <a:r>
              <a:rPr lang="en-GB" altLang="zh-CN" sz="2000" dirty="0"/>
              <a:t>1</a:t>
            </a:r>
            <a:r>
              <a:rPr lang="zh-CN" altLang="zh-CN" sz="2000" dirty="0"/>
              <a:t>，并使相应的</a:t>
            </a:r>
            <a:r>
              <a:rPr lang="en-GB" altLang="zh-CN" sz="2000" dirty="0">
                <a:solidFill>
                  <a:srgbClr val="990033"/>
                </a:solidFill>
              </a:rPr>
              <a:t>IRR</a:t>
            </a:r>
            <a:r>
              <a:rPr lang="zh-CN" altLang="zh-CN" sz="2000" dirty="0"/>
              <a:t>位复位。</a:t>
            </a:r>
          </a:p>
          <a:p>
            <a:pPr marL="914400" lvl="1" indent="-4572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+mj-ea"/>
              <a:buAutoNum type="circleNumDbPlain"/>
            </a:pPr>
            <a:r>
              <a:rPr lang="zh-CN" altLang="zh-CN" sz="2000" dirty="0"/>
              <a:t>第二个</a:t>
            </a:r>
            <a:r>
              <a:rPr lang="en-US" altLang="zh-CN" sz="2000" dirty="0"/>
              <a:t>#INTA</a:t>
            </a:r>
            <a:r>
              <a:rPr lang="zh-CN" altLang="zh-CN" sz="2000" dirty="0"/>
              <a:t>周期</a:t>
            </a:r>
            <a:r>
              <a:rPr lang="zh-CN" altLang="en-US" sz="2000" dirty="0"/>
              <a:t>用于获取</a:t>
            </a:r>
            <a:r>
              <a:rPr lang="zh-CN" altLang="zh-CN" sz="2000" dirty="0"/>
              <a:t>选定的中断源所对应的中断类型码。</a:t>
            </a:r>
            <a:r>
              <a:rPr lang="en-GB" altLang="zh-CN" sz="2000" dirty="0"/>
              <a:t>CPU</a:t>
            </a:r>
            <a:r>
              <a:rPr lang="zh-CN" altLang="zh-CN" sz="2000" dirty="0"/>
              <a:t>读取该中断类型码并乘以</a:t>
            </a:r>
            <a:r>
              <a:rPr lang="en-GB" altLang="zh-CN" sz="2000" dirty="0"/>
              <a:t>4</a:t>
            </a:r>
            <a:r>
              <a:rPr lang="zh-CN" altLang="zh-CN" sz="2000" dirty="0"/>
              <a:t>，就可以从中断向量表中取出中断服务程序的入口地址并转去执行。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4EAD35-0546-4108-86A5-2F58508C4C02}" type="slidenum">
              <a:rPr lang="zh-CN" altLang="en-US" smtClean="0"/>
              <a:t>79</a:t>
            </a:fld>
            <a:endParaRPr lang="en-US" altLang="zh-CN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624"/>
            <a:ext cx="2736304" cy="2966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7793037" cy="1462088"/>
          </a:xfrm>
        </p:spPr>
        <p:txBody>
          <a:bodyPr/>
          <a:lstStyle/>
          <a:p>
            <a:pPr eaLnBrk="1" hangingPunct="1"/>
            <a:r>
              <a:rPr lang="en-US" altLang="zh-CN"/>
              <a:t>2. </a:t>
            </a:r>
            <a:r>
              <a:rPr lang="zh-CN" altLang="en-US"/>
              <a:t>接口的基本构成</a:t>
            </a:r>
          </a:p>
        </p:txBody>
      </p:sp>
      <p:sp>
        <p:nvSpPr>
          <p:cNvPr id="12291" name="Text Box 2053"/>
          <p:cNvSpPr txBox="1">
            <a:spLocks noChangeArrowheads="1"/>
          </p:cNvSpPr>
          <p:nvPr/>
        </p:nvSpPr>
        <p:spPr bwMode="auto">
          <a:xfrm>
            <a:off x="7620000" y="2514600"/>
            <a:ext cx="984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000" b="1">
                <a:latin typeface="Times New Roman" panose="02020603050405020304" pitchFamily="18" charset="0"/>
              </a:rPr>
              <a:t>数据线</a:t>
            </a:r>
          </a:p>
        </p:txBody>
      </p:sp>
      <p:sp>
        <p:nvSpPr>
          <p:cNvPr id="12292" name="Text Box 2054"/>
          <p:cNvSpPr txBox="1">
            <a:spLocks noChangeArrowheads="1"/>
          </p:cNvSpPr>
          <p:nvPr/>
        </p:nvSpPr>
        <p:spPr bwMode="auto">
          <a:xfrm>
            <a:off x="7702550" y="4841875"/>
            <a:ext cx="984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000" b="1">
                <a:latin typeface="Times New Roman" panose="02020603050405020304" pitchFamily="18" charset="0"/>
              </a:rPr>
              <a:t>控制线</a:t>
            </a:r>
          </a:p>
        </p:txBody>
      </p:sp>
      <p:sp>
        <p:nvSpPr>
          <p:cNvPr id="12293" name="Text Box 2055"/>
          <p:cNvSpPr txBox="1">
            <a:spLocks noChangeArrowheads="1"/>
          </p:cNvSpPr>
          <p:nvPr/>
        </p:nvSpPr>
        <p:spPr bwMode="auto">
          <a:xfrm>
            <a:off x="7696200" y="3962400"/>
            <a:ext cx="984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000" b="1">
                <a:latin typeface="Times New Roman" panose="02020603050405020304" pitchFamily="18" charset="0"/>
              </a:rPr>
              <a:t>状态线</a:t>
            </a:r>
          </a:p>
        </p:txBody>
      </p:sp>
      <p:sp>
        <p:nvSpPr>
          <p:cNvPr id="12294" name="Text Box 2056"/>
          <p:cNvSpPr txBox="1">
            <a:spLocks noChangeArrowheads="1"/>
          </p:cNvSpPr>
          <p:nvPr/>
        </p:nvSpPr>
        <p:spPr bwMode="auto">
          <a:xfrm>
            <a:off x="771525" y="3686175"/>
            <a:ext cx="654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000" b="1">
                <a:latin typeface="Times New Roman" panose="02020603050405020304" pitchFamily="18" charset="0"/>
              </a:rPr>
              <a:t>DB</a:t>
            </a:r>
          </a:p>
        </p:txBody>
      </p:sp>
      <p:sp>
        <p:nvSpPr>
          <p:cNvPr id="12295" name="Text Box 2057"/>
          <p:cNvSpPr txBox="1">
            <a:spLocks noChangeArrowheads="1"/>
          </p:cNvSpPr>
          <p:nvPr/>
        </p:nvSpPr>
        <p:spPr bwMode="auto">
          <a:xfrm>
            <a:off x="771525" y="4519613"/>
            <a:ext cx="654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000" b="1">
                <a:latin typeface="Times New Roman" panose="02020603050405020304" pitchFamily="18" charset="0"/>
              </a:rPr>
              <a:t>CB</a:t>
            </a:r>
          </a:p>
        </p:txBody>
      </p:sp>
      <p:sp>
        <p:nvSpPr>
          <p:cNvPr id="12296" name="Text Box 2058"/>
          <p:cNvSpPr txBox="1">
            <a:spLocks noChangeArrowheads="1"/>
          </p:cNvSpPr>
          <p:nvPr/>
        </p:nvSpPr>
        <p:spPr bwMode="auto">
          <a:xfrm>
            <a:off x="757238" y="2824163"/>
            <a:ext cx="654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AB</a:t>
            </a:r>
          </a:p>
        </p:txBody>
      </p:sp>
      <p:sp>
        <p:nvSpPr>
          <p:cNvPr id="15370" name="Rectangle 2059"/>
          <p:cNvSpPr>
            <a:spLocks noChangeArrowheads="1"/>
          </p:cNvSpPr>
          <p:nvPr/>
        </p:nvSpPr>
        <p:spPr bwMode="auto">
          <a:xfrm>
            <a:off x="4430713" y="2379663"/>
            <a:ext cx="2298700" cy="5159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339966"/>
            </a:solidFill>
            <a:miter lim="800000"/>
          </a:ln>
        </p:spPr>
        <p:txBody>
          <a:bodyPr tIns="0" bIns="0" anchor="ctr" anchorCtr="1"/>
          <a:lstStyle/>
          <a:p>
            <a:pPr algn="ctr">
              <a:defRPr/>
            </a:pP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</a:rPr>
              <a:t>数据输入寄存器</a:t>
            </a:r>
          </a:p>
          <a:p>
            <a:pPr algn="ctr">
              <a:defRPr/>
            </a:pP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</a:rPr>
              <a:t>(or 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</a:rPr>
              <a:t>三态门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</a:rPr>
              <a:t>)</a:t>
            </a:r>
          </a:p>
        </p:txBody>
      </p:sp>
      <p:sp>
        <p:nvSpPr>
          <p:cNvPr id="15371" name="Rectangle 2060"/>
          <p:cNvSpPr>
            <a:spLocks noChangeArrowheads="1"/>
          </p:cNvSpPr>
          <p:nvPr/>
        </p:nvSpPr>
        <p:spPr bwMode="auto">
          <a:xfrm>
            <a:off x="4430713" y="3241675"/>
            <a:ext cx="2298700" cy="492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339966"/>
            </a:solidFill>
            <a:miter lim="800000"/>
          </a:ln>
        </p:spPr>
        <p:txBody>
          <a:bodyPr tIns="0" bIns="0" anchor="ctr" anchorCtr="1"/>
          <a:lstStyle/>
          <a:p>
            <a:pPr algn="ctr">
              <a:defRPr/>
            </a:pP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</a:rPr>
              <a:t>数据输出寄存器</a:t>
            </a:r>
          </a:p>
          <a:p>
            <a:pPr algn="ctr">
              <a:defRPr/>
            </a:pP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</a:rPr>
              <a:t>(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</a:rPr>
              <a:t>锁存器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</a:rPr>
              <a:t>)</a:t>
            </a:r>
          </a:p>
        </p:txBody>
      </p:sp>
      <p:sp>
        <p:nvSpPr>
          <p:cNvPr id="15372" name="Rectangle 2061"/>
          <p:cNvSpPr>
            <a:spLocks noChangeArrowheads="1"/>
          </p:cNvSpPr>
          <p:nvPr/>
        </p:nvSpPr>
        <p:spPr bwMode="auto">
          <a:xfrm>
            <a:off x="4430713" y="4103688"/>
            <a:ext cx="2298700" cy="492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339966"/>
            </a:solidFill>
            <a:miter lim="800000"/>
          </a:ln>
        </p:spPr>
        <p:txBody>
          <a:bodyPr tIns="0" bIns="0" anchor="ctr" anchorCtr="1"/>
          <a:lstStyle/>
          <a:p>
            <a:pPr algn="ctr">
              <a:defRPr/>
            </a:pP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</a:rPr>
              <a:t>状态寄存器</a:t>
            </a:r>
          </a:p>
          <a:p>
            <a:pPr algn="ctr">
              <a:defRPr/>
            </a:pP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</a:rPr>
              <a:t>(or 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</a:rPr>
              <a:t>三态门</a:t>
            </a: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</a:rPr>
              <a:t>)</a:t>
            </a:r>
          </a:p>
        </p:txBody>
      </p:sp>
      <p:sp>
        <p:nvSpPr>
          <p:cNvPr id="15373" name="Rectangle 2062"/>
          <p:cNvSpPr>
            <a:spLocks noChangeArrowheads="1"/>
          </p:cNvSpPr>
          <p:nvPr/>
        </p:nvSpPr>
        <p:spPr bwMode="auto">
          <a:xfrm>
            <a:off x="4430713" y="4965700"/>
            <a:ext cx="2298700" cy="492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339966"/>
            </a:solidFill>
            <a:miter lim="800000"/>
          </a:ln>
        </p:spPr>
        <p:txBody>
          <a:bodyPr tIns="0" bIns="0" anchor="ctr" anchorCtr="1"/>
          <a:lstStyle/>
          <a:p>
            <a:pPr algn="ctr">
              <a:spcBef>
                <a:spcPct val="60000"/>
              </a:spcBef>
              <a:defRPr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</a:rPr>
              <a:t>命令寄存器</a:t>
            </a:r>
          </a:p>
        </p:txBody>
      </p:sp>
      <p:sp>
        <p:nvSpPr>
          <p:cNvPr id="12301" name="Line 2063"/>
          <p:cNvSpPr>
            <a:spLocks noChangeShapeType="1"/>
          </p:cNvSpPr>
          <p:nvPr/>
        </p:nvSpPr>
        <p:spPr bwMode="auto">
          <a:xfrm>
            <a:off x="6729413" y="4349750"/>
            <a:ext cx="1147762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/>
          <a:lstStyle/>
          <a:p>
            <a:endParaRPr lang="zh-CN" altLang="en-US"/>
          </a:p>
        </p:txBody>
      </p:sp>
      <p:sp>
        <p:nvSpPr>
          <p:cNvPr id="12302" name="Line 2064"/>
          <p:cNvSpPr>
            <a:spLocks noChangeShapeType="1"/>
          </p:cNvSpPr>
          <p:nvPr/>
        </p:nvSpPr>
        <p:spPr bwMode="auto">
          <a:xfrm flipH="1">
            <a:off x="3938588" y="2625725"/>
            <a:ext cx="492125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/>
          <a:lstStyle/>
          <a:p>
            <a:endParaRPr lang="zh-CN" altLang="en-US"/>
          </a:p>
        </p:txBody>
      </p:sp>
      <p:sp>
        <p:nvSpPr>
          <p:cNvPr id="12303" name="Line 2065"/>
          <p:cNvSpPr>
            <a:spLocks noChangeShapeType="1"/>
          </p:cNvSpPr>
          <p:nvPr/>
        </p:nvSpPr>
        <p:spPr bwMode="auto">
          <a:xfrm>
            <a:off x="3938588" y="3487738"/>
            <a:ext cx="492125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/>
          <a:lstStyle/>
          <a:p>
            <a:endParaRPr lang="zh-CN" altLang="en-US"/>
          </a:p>
        </p:txBody>
      </p:sp>
      <p:sp>
        <p:nvSpPr>
          <p:cNvPr id="12304" name="Line 2066"/>
          <p:cNvSpPr>
            <a:spLocks noChangeShapeType="1"/>
          </p:cNvSpPr>
          <p:nvPr/>
        </p:nvSpPr>
        <p:spPr bwMode="auto">
          <a:xfrm>
            <a:off x="3938588" y="2625725"/>
            <a:ext cx="0" cy="258603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/>
          <a:lstStyle/>
          <a:p>
            <a:endParaRPr lang="zh-CN" altLang="en-US"/>
          </a:p>
        </p:txBody>
      </p:sp>
      <p:sp>
        <p:nvSpPr>
          <p:cNvPr id="12305" name="Line 2067"/>
          <p:cNvSpPr>
            <a:spLocks noChangeShapeType="1"/>
          </p:cNvSpPr>
          <p:nvPr/>
        </p:nvSpPr>
        <p:spPr bwMode="auto">
          <a:xfrm>
            <a:off x="6729413" y="3487738"/>
            <a:ext cx="492125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/>
          <a:lstStyle/>
          <a:p>
            <a:endParaRPr lang="zh-CN" altLang="en-US"/>
          </a:p>
        </p:txBody>
      </p:sp>
      <p:sp>
        <p:nvSpPr>
          <p:cNvPr id="12306" name="Line 2068"/>
          <p:cNvSpPr>
            <a:spLocks noChangeShapeType="1"/>
          </p:cNvSpPr>
          <p:nvPr/>
        </p:nvSpPr>
        <p:spPr bwMode="auto">
          <a:xfrm>
            <a:off x="6729413" y="2625725"/>
            <a:ext cx="492125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/>
          <a:lstStyle/>
          <a:p>
            <a:endParaRPr lang="zh-CN" altLang="en-US"/>
          </a:p>
        </p:txBody>
      </p:sp>
      <p:sp>
        <p:nvSpPr>
          <p:cNvPr id="12307" name="Line 2069"/>
          <p:cNvSpPr>
            <a:spLocks noChangeShapeType="1"/>
          </p:cNvSpPr>
          <p:nvPr/>
        </p:nvSpPr>
        <p:spPr bwMode="auto">
          <a:xfrm>
            <a:off x="7221538" y="2625725"/>
            <a:ext cx="0" cy="86201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/>
          <a:lstStyle/>
          <a:p>
            <a:endParaRPr lang="zh-CN" altLang="en-US"/>
          </a:p>
        </p:txBody>
      </p:sp>
      <p:sp>
        <p:nvSpPr>
          <p:cNvPr id="12308" name="Line 2070"/>
          <p:cNvSpPr>
            <a:spLocks noChangeShapeType="1"/>
          </p:cNvSpPr>
          <p:nvPr/>
        </p:nvSpPr>
        <p:spPr bwMode="auto">
          <a:xfrm>
            <a:off x="7221538" y="2995613"/>
            <a:ext cx="820737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/>
          <a:lstStyle/>
          <a:p>
            <a:endParaRPr lang="zh-CN" altLang="en-US"/>
          </a:p>
        </p:txBody>
      </p:sp>
      <p:sp>
        <p:nvSpPr>
          <p:cNvPr id="12309" name="Line 2071"/>
          <p:cNvSpPr>
            <a:spLocks noChangeShapeType="1"/>
          </p:cNvSpPr>
          <p:nvPr/>
        </p:nvSpPr>
        <p:spPr bwMode="auto">
          <a:xfrm>
            <a:off x="6729413" y="5211763"/>
            <a:ext cx="1147762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/>
          <a:lstStyle/>
          <a:p>
            <a:endParaRPr lang="zh-CN" altLang="en-US"/>
          </a:p>
        </p:txBody>
      </p:sp>
      <p:sp>
        <p:nvSpPr>
          <p:cNvPr id="12310" name="Line 2072"/>
          <p:cNvSpPr>
            <a:spLocks noChangeShapeType="1"/>
          </p:cNvSpPr>
          <p:nvPr/>
        </p:nvSpPr>
        <p:spPr bwMode="auto">
          <a:xfrm flipH="1">
            <a:off x="3938588" y="5211763"/>
            <a:ext cx="492125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/>
          <a:lstStyle/>
          <a:p>
            <a:endParaRPr lang="zh-CN" altLang="en-US"/>
          </a:p>
        </p:txBody>
      </p:sp>
      <p:sp>
        <p:nvSpPr>
          <p:cNvPr id="12311" name="Line 2073"/>
          <p:cNvSpPr>
            <a:spLocks noChangeShapeType="1"/>
          </p:cNvSpPr>
          <p:nvPr/>
        </p:nvSpPr>
        <p:spPr bwMode="auto">
          <a:xfrm>
            <a:off x="3938588" y="4349750"/>
            <a:ext cx="492125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/>
          <a:lstStyle/>
          <a:p>
            <a:endParaRPr lang="zh-CN" altLang="en-US"/>
          </a:p>
        </p:txBody>
      </p:sp>
      <p:sp>
        <p:nvSpPr>
          <p:cNvPr id="12312" name="Line 2074"/>
          <p:cNvSpPr>
            <a:spLocks noChangeShapeType="1"/>
          </p:cNvSpPr>
          <p:nvPr/>
        </p:nvSpPr>
        <p:spPr bwMode="auto">
          <a:xfrm>
            <a:off x="1309688" y="3857625"/>
            <a:ext cx="2625725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/>
          <a:lstStyle/>
          <a:p>
            <a:endParaRPr lang="zh-CN" altLang="en-US"/>
          </a:p>
        </p:txBody>
      </p:sp>
      <p:sp>
        <p:nvSpPr>
          <p:cNvPr id="15386" name="Rectangle 2075"/>
          <p:cNvSpPr>
            <a:spLocks noChangeArrowheads="1"/>
          </p:cNvSpPr>
          <p:nvPr/>
        </p:nvSpPr>
        <p:spPr bwMode="auto">
          <a:xfrm>
            <a:off x="2133600" y="2643188"/>
            <a:ext cx="820738" cy="738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339966"/>
            </a:solidFill>
            <a:miter lim="800000"/>
          </a:ln>
        </p:spPr>
        <p:txBody>
          <a:bodyPr tIns="0" bIns="0" anchor="ctr" anchorCtr="1"/>
          <a:lstStyle/>
          <a:p>
            <a:pPr algn="ctr">
              <a:defRPr/>
            </a:pPr>
            <a:r>
              <a: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</a:rPr>
              <a:t>译码</a:t>
            </a:r>
          </a:p>
          <a:p>
            <a:pPr algn="ctr">
              <a:defRPr/>
            </a:pPr>
            <a:r>
              <a: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</a:rPr>
              <a:t>电路</a:t>
            </a:r>
          </a:p>
        </p:txBody>
      </p:sp>
      <p:sp>
        <p:nvSpPr>
          <p:cNvPr id="15387" name="Rectangle 2076"/>
          <p:cNvSpPr>
            <a:spLocks noChangeArrowheads="1"/>
          </p:cNvSpPr>
          <p:nvPr/>
        </p:nvSpPr>
        <p:spPr bwMode="auto">
          <a:xfrm>
            <a:off x="2133600" y="4367213"/>
            <a:ext cx="820738" cy="738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339966"/>
            </a:solidFill>
            <a:miter lim="800000"/>
          </a:ln>
        </p:spPr>
        <p:txBody>
          <a:bodyPr tIns="0" bIns="0" anchor="ctr" anchorCtr="1"/>
          <a:lstStyle/>
          <a:p>
            <a:pPr algn="ctr">
              <a:defRPr/>
            </a:pPr>
            <a:r>
              <a: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</a:rPr>
              <a:t>控制</a:t>
            </a:r>
          </a:p>
          <a:p>
            <a:pPr algn="ctr">
              <a:defRPr/>
            </a:pPr>
            <a:r>
              <a: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华文中宋" pitchFamily="2" charset="-122"/>
                <a:ea typeface="华文中宋" pitchFamily="2" charset="-122"/>
              </a:rPr>
              <a:t>逻辑</a:t>
            </a:r>
          </a:p>
        </p:txBody>
      </p:sp>
      <p:sp>
        <p:nvSpPr>
          <p:cNvPr id="12315" name="Line 2077"/>
          <p:cNvSpPr>
            <a:spLocks noChangeShapeType="1"/>
          </p:cNvSpPr>
          <p:nvPr/>
        </p:nvSpPr>
        <p:spPr bwMode="auto">
          <a:xfrm flipV="1">
            <a:off x="2952750" y="2749550"/>
            <a:ext cx="14779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/>
          <a:lstStyle/>
          <a:p>
            <a:endParaRPr lang="zh-CN" altLang="en-US"/>
          </a:p>
        </p:txBody>
      </p:sp>
      <p:grpSp>
        <p:nvGrpSpPr>
          <p:cNvPr id="12316" name="Group 2078"/>
          <p:cNvGrpSpPr/>
          <p:nvPr/>
        </p:nvGrpSpPr>
        <p:grpSpPr bwMode="auto">
          <a:xfrm>
            <a:off x="2952750" y="2871788"/>
            <a:ext cx="1477963" cy="739775"/>
            <a:chOff x="3960" y="10956"/>
            <a:chExt cx="1620" cy="936"/>
          </a:xfrm>
        </p:grpSpPr>
        <p:sp>
          <p:nvSpPr>
            <p:cNvPr id="12346" name="Line 2079"/>
            <p:cNvSpPr>
              <a:spLocks noChangeShapeType="1"/>
            </p:cNvSpPr>
            <p:nvPr/>
          </p:nvSpPr>
          <p:spPr bwMode="auto">
            <a:xfrm>
              <a:off x="3960" y="1097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zh-CN" altLang="en-US"/>
            </a:p>
          </p:txBody>
        </p:sp>
        <p:sp>
          <p:nvSpPr>
            <p:cNvPr id="12347" name="Line 2080"/>
            <p:cNvSpPr>
              <a:spLocks noChangeShapeType="1"/>
            </p:cNvSpPr>
            <p:nvPr/>
          </p:nvSpPr>
          <p:spPr bwMode="auto">
            <a:xfrm>
              <a:off x="4680" y="10956"/>
              <a:ext cx="0" cy="9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zh-CN" altLang="en-US"/>
            </a:p>
          </p:txBody>
        </p:sp>
        <p:sp>
          <p:nvSpPr>
            <p:cNvPr id="12348" name="Line 2081"/>
            <p:cNvSpPr>
              <a:spLocks noChangeShapeType="1"/>
            </p:cNvSpPr>
            <p:nvPr/>
          </p:nvSpPr>
          <p:spPr bwMode="auto">
            <a:xfrm>
              <a:off x="4680" y="11892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zh-CN" altLang="en-US"/>
            </a:p>
          </p:txBody>
        </p:sp>
      </p:grpSp>
      <p:grpSp>
        <p:nvGrpSpPr>
          <p:cNvPr id="12317" name="Group 2082"/>
          <p:cNvGrpSpPr/>
          <p:nvPr/>
        </p:nvGrpSpPr>
        <p:grpSpPr bwMode="auto">
          <a:xfrm>
            <a:off x="2952750" y="3046413"/>
            <a:ext cx="1477963" cy="1425575"/>
            <a:chOff x="3960" y="11176"/>
            <a:chExt cx="1620" cy="1808"/>
          </a:xfrm>
        </p:grpSpPr>
        <p:sp>
          <p:nvSpPr>
            <p:cNvPr id="12343" name="Line 2083"/>
            <p:cNvSpPr>
              <a:spLocks noChangeShapeType="1"/>
            </p:cNvSpPr>
            <p:nvPr/>
          </p:nvSpPr>
          <p:spPr bwMode="auto">
            <a:xfrm>
              <a:off x="3960" y="11176"/>
              <a:ext cx="5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zh-CN" altLang="en-US"/>
            </a:p>
          </p:txBody>
        </p:sp>
        <p:sp>
          <p:nvSpPr>
            <p:cNvPr id="12344" name="Line 2084"/>
            <p:cNvSpPr>
              <a:spLocks noChangeShapeType="1"/>
            </p:cNvSpPr>
            <p:nvPr/>
          </p:nvSpPr>
          <p:spPr bwMode="auto">
            <a:xfrm>
              <a:off x="4500" y="11192"/>
              <a:ext cx="0" cy="17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zh-CN" altLang="en-US"/>
            </a:p>
          </p:txBody>
        </p:sp>
        <p:sp>
          <p:nvSpPr>
            <p:cNvPr id="12345" name="Line 2085"/>
            <p:cNvSpPr>
              <a:spLocks noChangeShapeType="1"/>
            </p:cNvSpPr>
            <p:nvPr/>
          </p:nvSpPr>
          <p:spPr bwMode="auto">
            <a:xfrm>
              <a:off x="4500" y="12984"/>
              <a:ext cx="1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zh-CN" altLang="en-US"/>
            </a:p>
          </p:txBody>
        </p:sp>
      </p:grpSp>
      <p:grpSp>
        <p:nvGrpSpPr>
          <p:cNvPr id="12318" name="Group 2086"/>
          <p:cNvGrpSpPr/>
          <p:nvPr/>
        </p:nvGrpSpPr>
        <p:grpSpPr bwMode="auto">
          <a:xfrm>
            <a:off x="2952750" y="3194050"/>
            <a:ext cx="1477963" cy="2139950"/>
            <a:chOff x="3960" y="11364"/>
            <a:chExt cx="1620" cy="2712"/>
          </a:xfrm>
        </p:grpSpPr>
        <p:sp>
          <p:nvSpPr>
            <p:cNvPr id="12340" name="Line 2087"/>
            <p:cNvSpPr>
              <a:spLocks noChangeShapeType="1"/>
            </p:cNvSpPr>
            <p:nvPr/>
          </p:nvSpPr>
          <p:spPr bwMode="auto">
            <a:xfrm>
              <a:off x="3960" y="11364"/>
              <a:ext cx="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zh-CN" altLang="en-US"/>
            </a:p>
          </p:txBody>
        </p:sp>
        <p:sp>
          <p:nvSpPr>
            <p:cNvPr id="12341" name="Line 2088"/>
            <p:cNvSpPr>
              <a:spLocks noChangeShapeType="1"/>
            </p:cNvSpPr>
            <p:nvPr/>
          </p:nvSpPr>
          <p:spPr bwMode="auto">
            <a:xfrm>
              <a:off x="4320" y="11376"/>
              <a:ext cx="0" cy="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zh-CN" altLang="en-US"/>
            </a:p>
          </p:txBody>
        </p:sp>
        <p:sp>
          <p:nvSpPr>
            <p:cNvPr id="12342" name="Line 2089"/>
            <p:cNvSpPr>
              <a:spLocks noChangeShapeType="1"/>
            </p:cNvSpPr>
            <p:nvPr/>
          </p:nvSpPr>
          <p:spPr bwMode="auto">
            <a:xfrm>
              <a:off x="4320" y="14076"/>
              <a:ext cx="1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 bIns="0"/>
            <a:lstStyle/>
            <a:p>
              <a:endParaRPr lang="zh-CN" altLang="en-US"/>
            </a:p>
          </p:txBody>
        </p:sp>
      </p:grpSp>
      <p:sp>
        <p:nvSpPr>
          <p:cNvPr id="12319" name="Line 2090"/>
          <p:cNvSpPr>
            <a:spLocks noChangeShapeType="1"/>
          </p:cNvSpPr>
          <p:nvPr/>
        </p:nvSpPr>
        <p:spPr bwMode="auto">
          <a:xfrm>
            <a:off x="1309688" y="2995613"/>
            <a:ext cx="820737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/>
          <a:lstStyle/>
          <a:p>
            <a:endParaRPr lang="zh-CN" altLang="en-US"/>
          </a:p>
        </p:txBody>
      </p:sp>
      <p:sp>
        <p:nvSpPr>
          <p:cNvPr id="12320" name="Line 2091"/>
          <p:cNvSpPr>
            <a:spLocks noChangeShapeType="1"/>
          </p:cNvSpPr>
          <p:nvPr/>
        </p:nvSpPr>
        <p:spPr bwMode="auto">
          <a:xfrm>
            <a:off x="1309688" y="4719638"/>
            <a:ext cx="820737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/>
          <a:lstStyle/>
          <a:p>
            <a:endParaRPr lang="zh-CN" altLang="en-US"/>
          </a:p>
        </p:txBody>
      </p:sp>
      <p:sp>
        <p:nvSpPr>
          <p:cNvPr id="12321" name="Line 2092"/>
          <p:cNvSpPr>
            <a:spLocks noChangeShapeType="1"/>
          </p:cNvSpPr>
          <p:nvPr/>
        </p:nvSpPr>
        <p:spPr bwMode="auto">
          <a:xfrm flipV="1">
            <a:off x="2460625" y="3363913"/>
            <a:ext cx="0" cy="985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/>
          <a:lstStyle/>
          <a:p>
            <a:endParaRPr lang="zh-CN" altLang="en-US"/>
          </a:p>
        </p:txBody>
      </p:sp>
      <p:sp>
        <p:nvSpPr>
          <p:cNvPr id="12322" name="Line 2093"/>
          <p:cNvSpPr>
            <a:spLocks noChangeShapeType="1"/>
          </p:cNvSpPr>
          <p:nvPr/>
        </p:nvSpPr>
        <p:spPr bwMode="auto">
          <a:xfrm>
            <a:off x="3773488" y="5703888"/>
            <a:ext cx="9858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/>
          <a:lstStyle/>
          <a:p>
            <a:endParaRPr lang="zh-CN" altLang="en-US"/>
          </a:p>
        </p:txBody>
      </p:sp>
      <p:sp>
        <p:nvSpPr>
          <p:cNvPr id="12323" name="Line 2094"/>
          <p:cNvSpPr>
            <a:spLocks noChangeShapeType="1"/>
          </p:cNvSpPr>
          <p:nvPr/>
        </p:nvSpPr>
        <p:spPr bwMode="auto">
          <a:xfrm>
            <a:off x="4759325" y="545782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/>
          <a:lstStyle/>
          <a:p>
            <a:endParaRPr lang="zh-CN" altLang="en-US"/>
          </a:p>
        </p:txBody>
      </p:sp>
      <p:sp>
        <p:nvSpPr>
          <p:cNvPr id="12324" name="Line 2095"/>
          <p:cNvSpPr>
            <a:spLocks noChangeShapeType="1"/>
          </p:cNvSpPr>
          <p:nvPr/>
        </p:nvSpPr>
        <p:spPr bwMode="auto">
          <a:xfrm>
            <a:off x="4759325" y="3733800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/>
          <a:lstStyle/>
          <a:p>
            <a:endParaRPr lang="zh-CN" altLang="en-US"/>
          </a:p>
        </p:txBody>
      </p:sp>
      <p:sp>
        <p:nvSpPr>
          <p:cNvPr id="12325" name="Line 2096"/>
          <p:cNvSpPr>
            <a:spLocks noChangeShapeType="1"/>
          </p:cNvSpPr>
          <p:nvPr/>
        </p:nvSpPr>
        <p:spPr bwMode="auto">
          <a:xfrm>
            <a:off x="4759325" y="459581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/>
          <a:lstStyle/>
          <a:p>
            <a:endParaRPr lang="zh-CN" altLang="en-US"/>
          </a:p>
        </p:txBody>
      </p:sp>
      <p:sp>
        <p:nvSpPr>
          <p:cNvPr id="12326" name="Line 2097"/>
          <p:cNvSpPr>
            <a:spLocks noChangeShapeType="1"/>
          </p:cNvSpPr>
          <p:nvPr/>
        </p:nvSpPr>
        <p:spPr bwMode="auto">
          <a:xfrm>
            <a:off x="4759325" y="2871788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/>
          <a:lstStyle/>
          <a:p>
            <a:endParaRPr lang="zh-CN" altLang="en-US"/>
          </a:p>
        </p:txBody>
      </p:sp>
      <p:sp>
        <p:nvSpPr>
          <p:cNvPr id="12327" name="Line 2098"/>
          <p:cNvSpPr>
            <a:spLocks noChangeShapeType="1"/>
          </p:cNvSpPr>
          <p:nvPr/>
        </p:nvSpPr>
        <p:spPr bwMode="auto">
          <a:xfrm flipH="1">
            <a:off x="3773488" y="3117850"/>
            <a:ext cx="985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/>
          <a:lstStyle/>
          <a:p>
            <a:endParaRPr lang="zh-CN" altLang="en-US"/>
          </a:p>
        </p:txBody>
      </p:sp>
      <p:sp>
        <p:nvSpPr>
          <p:cNvPr id="12328" name="Line 2099"/>
          <p:cNvSpPr>
            <a:spLocks noChangeShapeType="1"/>
          </p:cNvSpPr>
          <p:nvPr/>
        </p:nvSpPr>
        <p:spPr bwMode="auto">
          <a:xfrm>
            <a:off x="3773488" y="3117850"/>
            <a:ext cx="0" cy="2586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/>
          <a:lstStyle/>
          <a:p>
            <a:endParaRPr lang="zh-CN" altLang="en-US"/>
          </a:p>
        </p:txBody>
      </p:sp>
      <p:sp>
        <p:nvSpPr>
          <p:cNvPr id="12329" name="Line 2100"/>
          <p:cNvSpPr>
            <a:spLocks noChangeShapeType="1"/>
          </p:cNvSpPr>
          <p:nvPr/>
        </p:nvSpPr>
        <p:spPr bwMode="auto">
          <a:xfrm>
            <a:off x="2952750" y="4719638"/>
            <a:ext cx="820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/>
          <a:lstStyle/>
          <a:p>
            <a:endParaRPr lang="zh-CN" altLang="en-US"/>
          </a:p>
        </p:txBody>
      </p:sp>
      <p:sp>
        <p:nvSpPr>
          <p:cNvPr id="12330" name="Line 2101"/>
          <p:cNvSpPr>
            <a:spLocks noChangeShapeType="1"/>
          </p:cNvSpPr>
          <p:nvPr/>
        </p:nvSpPr>
        <p:spPr bwMode="auto">
          <a:xfrm flipH="1">
            <a:off x="3773488" y="3979863"/>
            <a:ext cx="985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/>
          <a:lstStyle/>
          <a:p>
            <a:endParaRPr lang="zh-CN" altLang="en-US"/>
          </a:p>
        </p:txBody>
      </p:sp>
      <p:sp>
        <p:nvSpPr>
          <p:cNvPr id="12331" name="Line 2102"/>
          <p:cNvSpPr>
            <a:spLocks noChangeShapeType="1"/>
          </p:cNvSpPr>
          <p:nvPr/>
        </p:nvSpPr>
        <p:spPr bwMode="auto">
          <a:xfrm>
            <a:off x="3773488" y="4841875"/>
            <a:ext cx="985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/>
          <a:lstStyle/>
          <a:p>
            <a:endParaRPr lang="zh-CN" altLang="en-US"/>
          </a:p>
        </p:txBody>
      </p:sp>
      <p:sp>
        <p:nvSpPr>
          <p:cNvPr id="12332" name="Line 2103"/>
          <p:cNvSpPr>
            <a:spLocks noChangeShapeType="1"/>
          </p:cNvSpPr>
          <p:nvPr/>
        </p:nvSpPr>
        <p:spPr bwMode="auto">
          <a:xfrm>
            <a:off x="7550150" y="2133600"/>
            <a:ext cx="0" cy="38163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/>
          <a:lstStyle/>
          <a:p>
            <a:endParaRPr lang="zh-CN" altLang="en-US"/>
          </a:p>
        </p:txBody>
      </p:sp>
      <p:sp>
        <p:nvSpPr>
          <p:cNvPr id="12333" name="Line 2104"/>
          <p:cNvSpPr>
            <a:spLocks noChangeShapeType="1"/>
          </p:cNvSpPr>
          <p:nvPr/>
        </p:nvSpPr>
        <p:spPr bwMode="auto">
          <a:xfrm>
            <a:off x="1639888" y="2133600"/>
            <a:ext cx="0" cy="38163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/>
          <a:lstStyle/>
          <a:p>
            <a:endParaRPr lang="zh-CN" altLang="en-US"/>
          </a:p>
        </p:txBody>
      </p:sp>
      <p:sp>
        <p:nvSpPr>
          <p:cNvPr id="12334" name="Line 2105"/>
          <p:cNvSpPr>
            <a:spLocks noChangeShapeType="1"/>
          </p:cNvSpPr>
          <p:nvPr/>
        </p:nvSpPr>
        <p:spPr bwMode="auto">
          <a:xfrm>
            <a:off x="1639888" y="2133600"/>
            <a:ext cx="591026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/>
          <a:lstStyle/>
          <a:p>
            <a:endParaRPr lang="zh-CN" altLang="en-US"/>
          </a:p>
        </p:txBody>
      </p:sp>
      <p:sp>
        <p:nvSpPr>
          <p:cNvPr id="12335" name="Line 2106"/>
          <p:cNvSpPr>
            <a:spLocks noChangeShapeType="1"/>
          </p:cNvSpPr>
          <p:nvPr/>
        </p:nvSpPr>
        <p:spPr bwMode="auto">
          <a:xfrm>
            <a:off x="1639888" y="5949950"/>
            <a:ext cx="591026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0" bIns="0"/>
          <a:lstStyle/>
          <a:p>
            <a:endParaRPr lang="zh-CN" altLang="en-US"/>
          </a:p>
        </p:txBody>
      </p:sp>
      <p:sp>
        <p:nvSpPr>
          <p:cNvPr id="59" name="线形标注 1 58"/>
          <p:cNvSpPr/>
          <p:nvPr/>
        </p:nvSpPr>
        <p:spPr bwMode="auto">
          <a:xfrm>
            <a:off x="6804025" y="5589588"/>
            <a:ext cx="2089150" cy="1079500"/>
          </a:xfrm>
          <a:prstGeom prst="borderCallout1">
            <a:avLst>
              <a:gd name="adj1" fmla="val 18750"/>
              <a:gd name="adj2" fmla="val -8333"/>
              <a:gd name="adj3" fmla="val -10843"/>
              <a:gd name="adj4" fmla="val -30792"/>
            </a:avLst>
          </a:prstGeom>
          <a:solidFill>
            <a:schemeClr val="bg1"/>
          </a:solidFill>
          <a:ln w="25400" cap="sq" algn="ctr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lnSpc>
                <a:spcPct val="120000"/>
              </a:lnSpc>
              <a:spcAft>
                <a:spcPct val="10000"/>
              </a:spcAft>
            </a:pP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存放控制命令（设定接口功能、参数和工作方式）</a:t>
            </a:r>
          </a:p>
        </p:txBody>
      </p:sp>
      <p:sp>
        <p:nvSpPr>
          <p:cNvPr id="60" name="线形标注 1 59"/>
          <p:cNvSpPr/>
          <p:nvPr/>
        </p:nvSpPr>
        <p:spPr bwMode="auto">
          <a:xfrm>
            <a:off x="6875463" y="1125538"/>
            <a:ext cx="1296987" cy="863600"/>
          </a:xfrm>
          <a:prstGeom prst="borderCallout1">
            <a:avLst>
              <a:gd name="adj1" fmla="val 18750"/>
              <a:gd name="adj2" fmla="val -8333"/>
              <a:gd name="adj3" fmla="val 122657"/>
              <a:gd name="adj4" fmla="val -44829"/>
            </a:avLst>
          </a:prstGeom>
          <a:solidFill>
            <a:schemeClr val="bg1"/>
          </a:solidFill>
          <a:ln w="25400" cap="sq" algn="ctr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lnSpc>
                <a:spcPct val="120000"/>
              </a:lnSpc>
              <a:spcAft>
                <a:spcPct val="10000"/>
              </a:spcAft>
            </a:pPr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暂存输入输出数据</a:t>
            </a:r>
          </a:p>
        </p:txBody>
      </p:sp>
      <p:sp>
        <p:nvSpPr>
          <p:cNvPr id="61" name="椭圆 60"/>
          <p:cNvSpPr>
            <a:spLocks noChangeArrowheads="1"/>
          </p:cNvSpPr>
          <p:nvPr/>
        </p:nvSpPr>
        <p:spPr bwMode="auto">
          <a:xfrm>
            <a:off x="4140200" y="2133600"/>
            <a:ext cx="3024188" cy="1800225"/>
          </a:xfrm>
          <a:prstGeom prst="ellipse">
            <a:avLst/>
          </a:prstGeom>
          <a:noFill/>
          <a:ln w="25400" cap="sq" algn="ctr">
            <a:solidFill>
              <a:srgbClr val="FF00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" name="线形标注 2 63"/>
          <p:cNvSpPr/>
          <p:nvPr/>
        </p:nvSpPr>
        <p:spPr bwMode="auto">
          <a:xfrm>
            <a:off x="2771775" y="5876925"/>
            <a:ext cx="1871663" cy="7651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06593"/>
              <a:gd name="adj6" fmla="val 89681"/>
            </a:avLst>
          </a:prstGeom>
          <a:solidFill>
            <a:schemeClr val="bg1"/>
          </a:solidFill>
          <a:ln w="25400" cap="sq" algn="ctr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华文中宋" pitchFamily="2" charset="-122"/>
                <a:ea typeface="华文中宋" pitchFamily="2" charset="-122"/>
              </a:rPr>
              <a:t>保存外设当前状态，供</a:t>
            </a:r>
            <a:r>
              <a:rPr lang="en-US" altLang="zh-CN" b="1" dirty="0">
                <a:latin typeface="华文中宋" pitchFamily="2" charset="-122"/>
                <a:ea typeface="华文中宋" pitchFamily="2" charset="-122"/>
              </a:rPr>
              <a:t>CPU</a:t>
            </a:r>
            <a:r>
              <a:rPr lang="zh-CN" altLang="en-US" b="1" dirty="0">
                <a:latin typeface="华文中宋" pitchFamily="2" charset="-122"/>
                <a:ea typeface="华文中宋" pitchFamily="2" charset="-122"/>
              </a:rPr>
              <a:t>读取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8259A</a:t>
            </a:r>
            <a:r>
              <a:rPr lang="zh-CN" altLang="en-US" dirty="0"/>
              <a:t>的工作方式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2017713"/>
            <a:ext cx="4608512" cy="4114800"/>
          </a:xfrm>
        </p:spPr>
        <p:txBody>
          <a:bodyPr/>
          <a:lstStyle/>
          <a:p>
            <a:pPr marL="514350" indent="-514350">
              <a:spcAft>
                <a:spcPts val="600"/>
              </a:spcAft>
              <a:buClr>
                <a:schemeClr val="tx1">
                  <a:lumMod val="95000"/>
                  <a:lumOff val="5000"/>
                </a:schemeClr>
              </a:buClr>
              <a:buSzPct val="90000"/>
              <a:buFont typeface="+mj-ea"/>
              <a:buAutoNum type="circleNumDbPlain"/>
            </a:pPr>
            <a:r>
              <a:rPr lang="zh-CN" altLang="en-US" dirty="0"/>
              <a:t>中断优先级</a:t>
            </a:r>
            <a:endParaRPr lang="en-US" altLang="zh-CN" dirty="0"/>
          </a:p>
          <a:p>
            <a:pPr marL="514350" indent="-514350">
              <a:spcAft>
                <a:spcPts val="600"/>
              </a:spcAft>
              <a:buClr>
                <a:schemeClr val="tx1">
                  <a:lumMod val="95000"/>
                  <a:lumOff val="5000"/>
                </a:schemeClr>
              </a:buClr>
              <a:buSzPct val="90000"/>
              <a:buFont typeface="+mj-ea"/>
              <a:buAutoNum type="circleNumDbPlain"/>
            </a:pPr>
            <a:r>
              <a:rPr lang="zh-CN" altLang="en-US" dirty="0"/>
              <a:t>中断嵌套方式</a:t>
            </a:r>
            <a:endParaRPr lang="en-US" altLang="zh-CN" dirty="0"/>
          </a:p>
          <a:p>
            <a:pPr marL="514350" indent="-514350">
              <a:spcAft>
                <a:spcPts val="600"/>
              </a:spcAft>
              <a:buClr>
                <a:schemeClr val="tx1">
                  <a:lumMod val="95000"/>
                  <a:lumOff val="5000"/>
                </a:schemeClr>
              </a:buClr>
              <a:buSzPct val="90000"/>
              <a:buFont typeface="+mj-ea"/>
              <a:buAutoNum type="circleNumDbPlain"/>
            </a:pPr>
            <a:r>
              <a:rPr lang="zh-CN" altLang="en-US" dirty="0"/>
              <a:t>中断结束处理</a:t>
            </a:r>
            <a:endParaRPr lang="en-US" altLang="zh-CN" dirty="0"/>
          </a:p>
          <a:p>
            <a:pPr marL="514350" indent="-514350">
              <a:spcAft>
                <a:spcPts val="600"/>
              </a:spcAft>
              <a:buClr>
                <a:schemeClr val="tx1">
                  <a:lumMod val="95000"/>
                  <a:lumOff val="5000"/>
                </a:schemeClr>
              </a:buClr>
              <a:buSzPct val="90000"/>
              <a:buFont typeface="+mj-ea"/>
              <a:buAutoNum type="circleNumDbPlain"/>
            </a:pPr>
            <a:r>
              <a:rPr lang="zh-CN" altLang="en-US" dirty="0"/>
              <a:t>中断源屏蔽方式</a:t>
            </a:r>
            <a:endParaRPr lang="en-US" altLang="zh-CN" dirty="0"/>
          </a:p>
          <a:p>
            <a:pPr marL="514350" indent="-514350">
              <a:spcAft>
                <a:spcPts val="600"/>
              </a:spcAft>
              <a:buClr>
                <a:schemeClr val="tx1">
                  <a:lumMod val="95000"/>
                  <a:lumOff val="5000"/>
                </a:schemeClr>
              </a:buClr>
              <a:buSzPct val="90000"/>
              <a:buFont typeface="+mj-ea"/>
              <a:buAutoNum type="circleNumDbPlain"/>
            </a:pPr>
            <a:r>
              <a:rPr lang="zh-CN" altLang="en-US" dirty="0"/>
              <a:t>中断触发方式</a:t>
            </a:r>
            <a:endParaRPr lang="en-US" altLang="zh-CN" dirty="0"/>
          </a:p>
          <a:p>
            <a:pPr marL="514350" indent="-514350">
              <a:spcAft>
                <a:spcPts val="600"/>
              </a:spcAft>
              <a:buClr>
                <a:schemeClr val="tx1">
                  <a:lumMod val="95000"/>
                  <a:lumOff val="5000"/>
                </a:schemeClr>
              </a:buClr>
              <a:buSzPct val="90000"/>
              <a:buFont typeface="+mj-ea"/>
              <a:buAutoNum type="circleNumDbPlain"/>
            </a:pPr>
            <a:r>
              <a:rPr lang="zh-CN" altLang="en-US" dirty="0"/>
              <a:t>级联工作方式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4EAD35-0546-4108-86A5-2F58508C4C02}" type="slidenum">
              <a:rPr lang="zh-CN" altLang="en-US" smtClean="0"/>
              <a:t>80</a:t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8259A</a:t>
            </a:r>
            <a:r>
              <a:rPr lang="zh-CN" altLang="en-US" dirty="0"/>
              <a:t>的中断优先级设定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2050504"/>
            <a:ext cx="7848872" cy="4114800"/>
          </a:xfrm>
        </p:spPr>
        <p:txBody>
          <a:bodyPr/>
          <a:lstStyle/>
          <a:p>
            <a:r>
              <a:rPr lang="zh-CN" altLang="en-US" sz="2400" dirty="0"/>
              <a:t>可以通过软件命令的方式设定各中断源的中断优先级</a:t>
            </a:r>
            <a:endParaRPr lang="en-US" altLang="zh-CN" sz="2400" dirty="0"/>
          </a:p>
          <a:p>
            <a:r>
              <a:rPr lang="zh-CN" altLang="en-US" sz="2400" dirty="0"/>
              <a:t>固定优先级</a:t>
            </a:r>
            <a:endParaRPr lang="en-US" altLang="zh-CN" sz="2400" dirty="0"/>
          </a:p>
          <a:p>
            <a:pPr lvl="1"/>
            <a:r>
              <a:rPr lang="zh-CN" altLang="zh-CN" sz="2000" dirty="0"/>
              <a:t>默认</a:t>
            </a:r>
            <a:r>
              <a:rPr lang="en-GB" altLang="zh-CN" sz="2000" dirty="0"/>
              <a:t>IR</a:t>
            </a:r>
            <a:r>
              <a:rPr lang="en-GB" altLang="zh-CN" sz="2000" baseline="-25000" dirty="0"/>
              <a:t>0</a:t>
            </a:r>
            <a:r>
              <a:rPr lang="zh-CN" altLang="zh-CN" sz="2000" dirty="0"/>
              <a:t>优先级最高，</a:t>
            </a:r>
            <a:r>
              <a:rPr lang="en-GB" altLang="zh-CN" sz="2000" dirty="0"/>
              <a:t>IR</a:t>
            </a:r>
            <a:r>
              <a:rPr lang="en-GB" altLang="zh-CN" sz="2000" baseline="-25000" dirty="0"/>
              <a:t>7</a:t>
            </a:r>
            <a:r>
              <a:rPr lang="zh-CN" altLang="zh-CN" sz="2000" dirty="0"/>
              <a:t>优先级最低</a:t>
            </a:r>
            <a:endParaRPr lang="en-US" altLang="zh-CN" sz="2000" dirty="0"/>
          </a:p>
          <a:p>
            <a:pPr lvl="1"/>
            <a:r>
              <a:rPr lang="zh-CN" altLang="en-US" sz="2000" dirty="0"/>
              <a:t>可通过程序改变。如：</a:t>
            </a:r>
            <a:endParaRPr lang="en-US" altLang="zh-CN" sz="2000" dirty="0"/>
          </a:p>
          <a:p>
            <a:pPr lvl="2"/>
            <a:r>
              <a:rPr lang="en-US" altLang="zh-CN" sz="1800" b="1" dirty="0"/>
              <a:t>IR3→IR4 →IR5 →IR6 →IR7 →IR0 →IR1 →IR2 </a:t>
            </a:r>
          </a:p>
          <a:p>
            <a:pPr>
              <a:spcBef>
                <a:spcPts val="1200"/>
              </a:spcBef>
            </a:pPr>
            <a:r>
              <a:rPr lang="zh-CN" altLang="en-US" sz="2400" dirty="0"/>
              <a:t>循环优先级</a:t>
            </a:r>
            <a:endParaRPr lang="en-US" altLang="zh-CN" sz="2400" dirty="0"/>
          </a:p>
          <a:p>
            <a:pPr lvl="1"/>
            <a:r>
              <a:rPr lang="zh-CN" altLang="en-US" sz="2000" dirty="0"/>
              <a:t>当某</a:t>
            </a:r>
            <a:r>
              <a:rPr lang="zh-CN" altLang="zh-CN" sz="2000" dirty="0"/>
              <a:t>中断源</a:t>
            </a:r>
            <a:r>
              <a:rPr lang="zh-CN" altLang="en-US" sz="2000" dirty="0"/>
              <a:t>被响应</a:t>
            </a:r>
            <a:r>
              <a:rPr lang="zh-CN" altLang="zh-CN" sz="2000" dirty="0"/>
              <a:t>后，</a:t>
            </a:r>
            <a:r>
              <a:rPr lang="zh-CN" altLang="en-US" sz="2000" dirty="0"/>
              <a:t>其</a:t>
            </a:r>
            <a:r>
              <a:rPr lang="zh-CN" altLang="zh-CN" sz="2000" dirty="0"/>
              <a:t>优先级自动降为最低，原来比它低一级的中断则为最高级，依次排列</a:t>
            </a:r>
            <a:r>
              <a:rPr lang="zh-CN" altLang="en-US" sz="20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4EAD35-0546-4108-86A5-2F58508C4C02}" type="slidenum">
              <a:rPr lang="zh-CN" altLang="en-US" smtClean="0"/>
              <a:t>81</a:t>
            </a:fld>
            <a:endParaRPr lang="en-US" altLang="zh-CN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8259A</a:t>
            </a:r>
            <a:r>
              <a:rPr lang="zh-CN" altLang="en-US" dirty="0"/>
              <a:t>的中断嵌套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2017713"/>
            <a:ext cx="8199512" cy="1267271"/>
          </a:xfrm>
        </p:spPr>
        <p:txBody>
          <a:bodyPr/>
          <a:lstStyle/>
          <a:p>
            <a:r>
              <a:rPr lang="zh-CN" altLang="zh-CN" dirty="0"/>
              <a:t>中断嵌套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zh-CN" dirty="0"/>
              <a:t>更高优先级的中断可以打断当前的中断处理过程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4EAD35-0546-4108-86A5-2F58508C4C02}" type="slidenum">
              <a:rPr lang="zh-CN" altLang="en-US" smtClean="0"/>
              <a:t>82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1619672" y="3673946"/>
            <a:ext cx="2537809" cy="442035"/>
          </a:xfrm>
          <a:prstGeom prst="rect">
            <a:avLst/>
          </a:prstGeom>
          <a:noFill/>
        </p:spPr>
        <p:txBody>
          <a:bodyPr wrap="square" tIns="36000" bIns="36000" rtlCol="0" anchor="b" anchorCtr="0">
            <a:spAutoFit/>
          </a:bodyPr>
          <a:lstStyle/>
          <a:p>
            <a:r>
              <a:rPr lang="zh-CN" altLang="zh-CN" sz="2400" b="1" dirty="0">
                <a:latin typeface="华文中宋" pitchFamily="2" charset="-122"/>
                <a:ea typeface="华文中宋" pitchFamily="2" charset="-122"/>
              </a:rPr>
              <a:t>普通全嵌套</a:t>
            </a: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方式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88024" y="3389650"/>
            <a:ext cx="3888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响应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某中断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后，仅会响应更高优先级的中断请求。对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同级或优先权更低的中断请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求将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被屏蔽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AutoShape 7"/>
          <p:cNvSpPr/>
          <p:nvPr/>
        </p:nvSpPr>
        <p:spPr bwMode="auto">
          <a:xfrm>
            <a:off x="1331640" y="3913128"/>
            <a:ext cx="288925" cy="1223963"/>
          </a:xfrm>
          <a:prstGeom prst="leftBrace">
            <a:avLst>
              <a:gd name="adj1" fmla="val 35302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2066" y="4906258"/>
            <a:ext cx="2495415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特殊全嵌套方式</a:t>
            </a: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4028594" y="3913810"/>
            <a:ext cx="648072" cy="0"/>
          </a:xfrm>
          <a:prstGeom prst="straightConnector1">
            <a:avLst/>
          </a:prstGeom>
          <a:solidFill>
            <a:schemeClr val="accent1"/>
          </a:solidFill>
          <a:ln w="254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716016" y="4809346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响应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某中断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后，会响应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与它同级或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更高优先级的中断请求</a:t>
            </a: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4059494" y="5179847"/>
            <a:ext cx="648072" cy="0"/>
          </a:xfrm>
          <a:prstGeom prst="straightConnector1">
            <a:avLst/>
          </a:prstGeom>
          <a:solidFill>
            <a:schemeClr val="accent1"/>
          </a:solidFill>
          <a:ln w="254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sp>
        <p:nvSpPr>
          <p:cNvPr id="13" name="任意多边形 12"/>
          <p:cNvSpPr/>
          <p:nvPr/>
        </p:nvSpPr>
        <p:spPr bwMode="auto">
          <a:xfrm>
            <a:off x="2530929" y="5339443"/>
            <a:ext cx="163285" cy="783771"/>
          </a:xfrm>
          <a:custGeom>
            <a:avLst/>
            <a:gdLst>
              <a:gd name="connsiteX0" fmla="*/ 114300 w 163285"/>
              <a:gd name="connsiteY0" fmla="*/ 0 h 783771"/>
              <a:gd name="connsiteX1" fmla="*/ 65314 w 163285"/>
              <a:gd name="connsiteY1" fmla="*/ 97971 h 783771"/>
              <a:gd name="connsiteX2" fmla="*/ 0 w 163285"/>
              <a:gd name="connsiteY2" fmla="*/ 244928 h 783771"/>
              <a:gd name="connsiteX3" fmla="*/ 16328 w 163285"/>
              <a:gd name="connsiteY3" fmla="*/ 359228 h 783771"/>
              <a:gd name="connsiteX4" fmla="*/ 32657 w 163285"/>
              <a:gd name="connsiteY4" fmla="*/ 408214 h 783771"/>
              <a:gd name="connsiteX5" fmla="*/ 163285 w 163285"/>
              <a:gd name="connsiteY5" fmla="*/ 391886 h 783771"/>
              <a:gd name="connsiteX6" fmla="*/ 130628 w 163285"/>
              <a:gd name="connsiteY6" fmla="*/ 359228 h 783771"/>
              <a:gd name="connsiteX7" fmla="*/ 97971 w 163285"/>
              <a:gd name="connsiteY7" fmla="*/ 391886 h 783771"/>
              <a:gd name="connsiteX8" fmla="*/ 114300 w 163285"/>
              <a:gd name="connsiteY8" fmla="*/ 489857 h 783771"/>
              <a:gd name="connsiteX9" fmla="*/ 130628 w 163285"/>
              <a:gd name="connsiteY9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3285" h="783771">
                <a:moveTo>
                  <a:pt x="114300" y="0"/>
                </a:moveTo>
                <a:cubicBezTo>
                  <a:pt x="97971" y="32657"/>
                  <a:pt x="79357" y="64268"/>
                  <a:pt x="65314" y="97971"/>
                </a:cubicBezTo>
                <a:cubicBezTo>
                  <a:pt x="542" y="253424"/>
                  <a:pt x="66522" y="145145"/>
                  <a:pt x="0" y="244928"/>
                </a:cubicBezTo>
                <a:cubicBezTo>
                  <a:pt x="5443" y="283028"/>
                  <a:pt x="8780" y="321489"/>
                  <a:pt x="16328" y="359228"/>
                </a:cubicBezTo>
                <a:cubicBezTo>
                  <a:pt x="19704" y="376106"/>
                  <a:pt x="15855" y="404480"/>
                  <a:pt x="32657" y="408214"/>
                </a:cubicBezTo>
                <a:cubicBezTo>
                  <a:pt x="75494" y="417733"/>
                  <a:pt x="119742" y="397329"/>
                  <a:pt x="163285" y="391886"/>
                </a:cubicBezTo>
                <a:cubicBezTo>
                  <a:pt x="152399" y="381000"/>
                  <a:pt x="146023" y="359228"/>
                  <a:pt x="130628" y="359228"/>
                </a:cubicBezTo>
                <a:cubicBezTo>
                  <a:pt x="115233" y="359228"/>
                  <a:pt x="99880" y="376610"/>
                  <a:pt x="97971" y="391886"/>
                </a:cubicBezTo>
                <a:cubicBezTo>
                  <a:pt x="93865" y="424738"/>
                  <a:pt x="108857" y="457200"/>
                  <a:pt x="114300" y="489857"/>
                </a:cubicBezTo>
                <a:cubicBezTo>
                  <a:pt x="131714" y="751078"/>
                  <a:pt x="130628" y="652962"/>
                  <a:pt x="130628" y="783771"/>
                </a:cubicBezTo>
              </a:path>
            </a:pathLst>
          </a:custGeom>
          <a:noFill/>
          <a:ln w="9525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58127" y="6093296"/>
            <a:ext cx="2825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一般用于级联情况下的主片的中断优先级设置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11" grpId="0"/>
      <p:bldP spid="13" grpId="0" animBg="1"/>
      <p:bldP spid="1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）中断结束处理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6984" y="1916832"/>
            <a:ext cx="8199512" cy="1728192"/>
          </a:xfrm>
        </p:spPr>
        <p:txBody>
          <a:bodyPr/>
          <a:lstStyle/>
          <a:p>
            <a:r>
              <a:rPr lang="zh-CN" altLang="en-US" sz="2400" dirty="0"/>
              <a:t>中断结束处理：</a:t>
            </a:r>
            <a:endParaRPr lang="en-US" altLang="zh-CN" sz="2400" dirty="0"/>
          </a:p>
          <a:p>
            <a:pPr lvl="1"/>
            <a:r>
              <a:rPr lang="zh-CN" altLang="zh-CN" sz="2000" dirty="0"/>
              <a:t>当中断服务程序结束时，将中断服务寄存器</a:t>
            </a:r>
            <a:r>
              <a:rPr lang="en-GB" altLang="zh-CN" sz="2000" dirty="0"/>
              <a:t>ISR</a:t>
            </a:r>
            <a:r>
              <a:rPr lang="zh-CN" altLang="zh-CN" sz="2000" dirty="0"/>
              <a:t>中相应位</a:t>
            </a:r>
            <a:r>
              <a:rPr lang="zh-CN" altLang="en-US" sz="2000" dirty="0"/>
              <a:t>（</a:t>
            </a:r>
            <a:r>
              <a:rPr lang="en-GB" altLang="zh-CN" sz="2000" dirty="0"/>
              <a:t> </a:t>
            </a:r>
            <a:r>
              <a:rPr lang="en-GB" altLang="zh-CN" sz="2000" dirty="0" err="1"/>
              <a:t>IS</a:t>
            </a:r>
            <a:r>
              <a:rPr lang="en-GB" altLang="zh-CN" sz="2000" baseline="-25000" dirty="0" err="1"/>
              <a:t>i</a:t>
            </a:r>
            <a:r>
              <a:rPr lang="en-GB" altLang="zh-CN" sz="2000" baseline="-25000" dirty="0"/>
              <a:t> </a:t>
            </a:r>
            <a:r>
              <a:rPr lang="zh-CN" altLang="en-US" sz="2000" dirty="0"/>
              <a:t>）</a:t>
            </a:r>
            <a:r>
              <a:rPr lang="zh-CN" altLang="zh-CN" sz="2000" dirty="0"/>
              <a:t>清零。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88424" y="6356176"/>
            <a:ext cx="648072" cy="457200"/>
          </a:xfrm>
        </p:spPr>
        <p:txBody>
          <a:bodyPr/>
          <a:lstStyle/>
          <a:p>
            <a:pPr>
              <a:defRPr/>
            </a:pPr>
            <a:fld id="{D34EAD35-0546-4108-86A5-2F58508C4C02}" type="slidenum">
              <a:rPr lang="zh-CN" altLang="en-US" smtClean="0"/>
              <a:t>83</a:t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3573016"/>
            <a:ext cx="1872208" cy="749812"/>
          </a:xfrm>
          <a:prstGeom prst="rect">
            <a:avLst/>
          </a:prstGeom>
          <a:noFill/>
        </p:spPr>
        <p:txBody>
          <a:bodyPr wrap="square" tIns="36000" bIns="36000" rtlCol="0" anchor="b" anchorCtr="0">
            <a:spAutoFit/>
          </a:bodyPr>
          <a:lstStyle/>
          <a:p>
            <a:pPr algn="ctr"/>
            <a:r>
              <a:rPr lang="zh-CN" altLang="en-US" sz="2200" b="1" dirty="0">
                <a:latin typeface="华文中宋" pitchFamily="2" charset="-122"/>
                <a:ea typeface="华文中宋" pitchFamily="2" charset="-122"/>
              </a:rPr>
              <a:t>自动中断结束方式（</a:t>
            </a:r>
            <a:r>
              <a:rPr lang="en-US" altLang="zh-CN" sz="2200" b="1" dirty="0">
                <a:latin typeface="华文中宋" pitchFamily="2" charset="-122"/>
                <a:ea typeface="华文中宋" pitchFamily="2" charset="-122"/>
              </a:rPr>
              <a:t>AEOI</a:t>
            </a:r>
            <a:r>
              <a:rPr lang="zh-CN" altLang="en-US" sz="2200" b="1" dirty="0">
                <a:latin typeface="华文中宋" pitchFamily="2" charset="-122"/>
                <a:ea typeface="华文中宋" pitchFamily="2" charset="-122"/>
              </a:rPr>
              <a:t>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1880" y="3717032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第二个</a:t>
            </a:r>
            <a:r>
              <a:rPr lang="en-US" altLang="zh-CN" sz="2000" b="1" dirty="0">
                <a:latin typeface="华文楷体" pitchFamily="2" charset="-122"/>
                <a:ea typeface="华文楷体" pitchFamily="2" charset="-122"/>
              </a:rPr>
              <a:t>#INTA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周期，自动将</a:t>
            </a:r>
            <a:r>
              <a:rPr lang="en-GB" altLang="zh-CN" sz="2000" b="1" dirty="0">
                <a:latin typeface="华文楷体" pitchFamily="2" charset="-122"/>
                <a:ea typeface="华文楷体" pitchFamily="2" charset="-122"/>
              </a:rPr>
              <a:t>ISR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的对应位清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零</a:t>
            </a:r>
          </a:p>
        </p:txBody>
      </p:sp>
      <p:sp>
        <p:nvSpPr>
          <p:cNvPr id="7" name="AutoShape 7"/>
          <p:cNvSpPr/>
          <p:nvPr/>
        </p:nvSpPr>
        <p:spPr bwMode="auto">
          <a:xfrm>
            <a:off x="467544" y="3939153"/>
            <a:ext cx="316233" cy="1530751"/>
          </a:xfrm>
          <a:prstGeom prst="leftBrace">
            <a:avLst>
              <a:gd name="adj1" fmla="val 35302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52649" y="4653136"/>
            <a:ext cx="2495415" cy="4308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200" b="1" dirty="0">
                <a:latin typeface="华文中宋" pitchFamily="2" charset="-122"/>
                <a:ea typeface="华文中宋" pitchFamily="2" charset="-122"/>
              </a:rPr>
              <a:t>正常中断结束方式</a:t>
            </a: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2771800" y="3933056"/>
            <a:ext cx="648072" cy="0"/>
          </a:xfrm>
          <a:prstGeom prst="straightConnector1">
            <a:avLst/>
          </a:prstGeom>
          <a:solidFill>
            <a:schemeClr val="accent1"/>
          </a:solidFill>
          <a:ln w="254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635791" y="4944776"/>
            <a:ext cx="3040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2000" b="1" dirty="0">
                <a:latin typeface="华文楷体" pitchFamily="2" charset="-122"/>
                <a:ea typeface="华文楷体" pitchFamily="2" charset="-122"/>
              </a:rPr>
              <a:t>CPU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用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指令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发出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中断结束命令，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将</a:t>
            </a:r>
            <a:r>
              <a:rPr lang="en-GB" altLang="zh-CN" sz="2000" b="1" dirty="0">
                <a:latin typeface="华文楷体" pitchFamily="2" charset="-122"/>
                <a:ea typeface="华文楷体" pitchFamily="2" charset="-122"/>
              </a:rPr>
              <a:t>ISR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中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对应当前正在处理中断的位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复位</a:t>
            </a:r>
            <a:endParaRPr lang="zh-CN" altLang="en-US" sz="2000" b="1" dirty="0">
              <a:latin typeface="华文楷体" pitchFamily="2" charset="-122"/>
              <a:ea typeface="华文楷体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5059791" y="5469904"/>
            <a:ext cx="576000" cy="0"/>
          </a:xfrm>
          <a:prstGeom prst="straightConnector1">
            <a:avLst/>
          </a:prstGeom>
          <a:solidFill>
            <a:schemeClr val="accent1"/>
          </a:solidFill>
          <a:ln w="254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610255" y="5661248"/>
            <a:ext cx="2105761" cy="749812"/>
          </a:xfrm>
          <a:prstGeom prst="rect">
            <a:avLst/>
          </a:prstGeom>
          <a:noFill/>
        </p:spPr>
        <p:txBody>
          <a:bodyPr wrap="square" tIns="36000" bIns="36000" rtlCol="0" anchor="b" anchorCtr="0">
            <a:spAutoFit/>
          </a:bodyPr>
          <a:lstStyle/>
          <a:p>
            <a:pPr algn="ctr"/>
            <a:r>
              <a:rPr lang="zh-CN" altLang="zh-CN" sz="2200" b="1" dirty="0">
                <a:latin typeface="华文中宋" pitchFamily="2" charset="-122"/>
                <a:ea typeface="华文中宋" pitchFamily="2" charset="-122"/>
              </a:rPr>
              <a:t>特殊中断结束方式（</a:t>
            </a:r>
            <a:r>
              <a:rPr lang="en-GB" altLang="zh-CN" sz="2200" b="1" dirty="0">
                <a:latin typeface="华文中宋" pitchFamily="2" charset="-122"/>
                <a:ea typeface="华文中宋" pitchFamily="2" charset="-122"/>
              </a:rPr>
              <a:t>SEOI</a:t>
            </a:r>
            <a:r>
              <a:rPr lang="zh-CN" altLang="zh-CN" sz="2200" b="1" dirty="0">
                <a:latin typeface="华文中宋" pitchFamily="2" charset="-122"/>
                <a:ea typeface="华文中宋" pitchFamily="2" charset="-122"/>
              </a:rPr>
              <a:t>）</a:t>
            </a:r>
            <a:endParaRPr lang="zh-CN" altLang="en-US" sz="22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3777" y="5085184"/>
            <a:ext cx="1724770" cy="76944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200" b="1" dirty="0">
                <a:latin typeface="华文中宋" pitchFamily="2" charset="-122"/>
                <a:ea typeface="华文中宋" pitchFamily="2" charset="-122"/>
              </a:rPr>
              <a:t>非自动中断结束方式</a:t>
            </a:r>
          </a:p>
        </p:txBody>
      </p:sp>
      <p:sp>
        <p:nvSpPr>
          <p:cNvPr id="17" name="AutoShape 7"/>
          <p:cNvSpPr/>
          <p:nvPr/>
        </p:nvSpPr>
        <p:spPr bwMode="auto">
          <a:xfrm>
            <a:off x="2359355" y="4869160"/>
            <a:ext cx="298384" cy="1199705"/>
          </a:xfrm>
          <a:prstGeom prst="leftBrace">
            <a:avLst>
              <a:gd name="adj1" fmla="val 35302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10" grpId="0"/>
      <p:bldP spid="13" grpId="0"/>
      <p:bldP spid="16" grpId="0"/>
      <p:bldP spid="1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Text Box 3"/>
          <p:cNvSpPr txBox="1">
            <a:spLocks noChangeArrowheads="1"/>
          </p:cNvSpPr>
          <p:nvPr/>
        </p:nvSpPr>
        <p:spPr bwMode="auto">
          <a:xfrm>
            <a:off x="100729" y="1988840"/>
            <a:ext cx="7077075" cy="469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413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826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</a:rPr>
              <a:t>一次中断服务结束后，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</a:rPr>
              <a:t>CPU</a:t>
            </a: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</a:rPr>
              <a:t>可用中断结束命令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</a:rPr>
              <a:t>EOI</a:t>
            </a: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</a:rPr>
              <a:t>通知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</a:rPr>
              <a:t>8259A</a:t>
            </a: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</a:rPr>
              <a:t>，使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</a:rPr>
              <a:t>ISR</a:t>
            </a: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</a:rPr>
              <a:t>中的相应位复位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</a:rPr>
              <a:t>清零）。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自动</a:t>
            </a:r>
            <a:r>
              <a:rPr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EOI</a:t>
            </a: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方式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</a:rPr>
              <a:t>    在第二个中断响应周期         信号的后沿</a:t>
            </a:r>
            <a:r>
              <a:rPr kumimoji="0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将</a:t>
            </a:r>
            <a:r>
              <a:rPr kumimoji="0"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ISR</a:t>
            </a:r>
            <a:r>
              <a:rPr kumimoji="0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中相应位清</a:t>
            </a:r>
            <a:r>
              <a:rPr kumimoji="0"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</a:rPr>
              <a:t>，而不需要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</a:rPr>
              <a:t>CPU</a:t>
            </a: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</a:rPr>
              <a:t>发送</a:t>
            </a:r>
            <a:r>
              <a:rPr lang="en-US" altLang="zh-CN" b="1" dirty="0">
                <a:solidFill>
                  <a:srgbClr val="000000"/>
                </a:solidFill>
                <a:ea typeface="楷体_GB2312" pitchFamily="49" charset="-122"/>
              </a:rPr>
              <a:t>EOI</a:t>
            </a: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</a:rPr>
              <a:t>指令。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u"/>
              <a:defRPr/>
            </a:pPr>
            <a:r>
              <a:rPr kumimoji="0"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非自动</a:t>
            </a:r>
            <a:r>
              <a:rPr kumimoji="0" lang="en-US" altLang="zh-CN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EOI</a:t>
            </a:r>
            <a:r>
              <a:rPr kumimoji="0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方式：要求在中断服务程序返回前，向</a:t>
            </a:r>
            <a:r>
              <a:rPr kumimoji="0"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8259</a:t>
            </a:r>
            <a:r>
              <a:rPr kumimoji="0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发送一个</a:t>
            </a:r>
            <a:r>
              <a:rPr kumimoji="0"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EOI</a:t>
            </a:r>
            <a:r>
              <a:rPr kumimoji="0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命令，才能将</a:t>
            </a:r>
            <a:r>
              <a:rPr kumimoji="0"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ISR</a:t>
            </a:r>
            <a:r>
              <a:rPr kumimoji="0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中相应位清</a:t>
            </a:r>
            <a:r>
              <a:rPr kumimoji="0"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0</a:t>
            </a:r>
            <a:r>
              <a:rPr kumimoji="0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。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正常</a:t>
            </a:r>
            <a:r>
              <a:rPr kumimoji="0" lang="en-US" altLang="zh-CN" sz="2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EOI</a:t>
            </a:r>
            <a:r>
              <a:rPr kumimoji="0" lang="zh-CN" alt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方式：</a:t>
            </a:r>
            <a:r>
              <a:rPr kumimoji="0" lang="en-US" altLang="zh-CN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8259</a:t>
            </a:r>
            <a:r>
              <a:rPr kumimoji="0" lang="zh-CN" alt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收到</a:t>
            </a:r>
            <a:r>
              <a:rPr kumimoji="0" lang="en-US" altLang="zh-CN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EOI</a:t>
            </a:r>
            <a:r>
              <a:rPr kumimoji="0" lang="zh-CN" alt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命令后，将</a:t>
            </a:r>
            <a:r>
              <a:rPr kumimoji="0" lang="en-US" altLang="zh-CN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ISR</a:t>
            </a:r>
            <a:r>
              <a:rPr kumimoji="0" lang="zh-CN" alt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级别最高的置</a:t>
            </a:r>
            <a:r>
              <a:rPr kumimoji="0" lang="en-US" altLang="zh-CN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1</a:t>
            </a:r>
            <a:r>
              <a:rPr kumimoji="0" lang="zh-CN" alt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位清</a:t>
            </a:r>
            <a:r>
              <a:rPr kumimoji="0" lang="en-US" altLang="zh-CN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0</a:t>
            </a:r>
            <a:r>
              <a:rPr kumimoji="0" lang="zh-CN" alt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。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特殊</a:t>
            </a:r>
            <a:r>
              <a:rPr kumimoji="0" lang="en-US" altLang="zh-CN" sz="22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EOI</a:t>
            </a:r>
            <a:r>
              <a:rPr kumimoji="0" lang="zh-CN" alt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方式：中断服务程序向</a:t>
            </a:r>
            <a:r>
              <a:rPr kumimoji="0" lang="en-US" altLang="zh-CN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8259</a:t>
            </a:r>
            <a:r>
              <a:rPr kumimoji="0" lang="zh-CN" alt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发送一个</a:t>
            </a:r>
            <a:r>
              <a:rPr kumimoji="0" lang="en-US" altLang="zh-CN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EOI</a:t>
            </a:r>
            <a:r>
              <a:rPr kumimoji="0" lang="zh-CN" alt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命令的同时，将当前结束的中断级别也传送给</a:t>
            </a:r>
            <a:r>
              <a:rPr kumimoji="0" lang="en-US" altLang="zh-CN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8259</a:t>
            </a:r>
            <a:r>
              <a:rPr kumimoji="0" lang="zh-CN" alt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， </a:t>
            </a:r>
            <a:r>
              <a:rPr kumimoji="0" lang="en-US" altLang="zh-CN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8259</a:t>
            </a:r>
            <a:r>
              <a:rPr kumimoji="0" lang="zh-CN" alt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收到后，将</a:t>
            </a:r>
            <a:r>
              <a:rPr kumimoji="0" lang="en-US" altLang="zh-CN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ISR</a:t>
            </a:r>
            <a:r>
              <a:rPr kumimoji="0" lang="zh-CN" alt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中指定级别相应位清</a:t>
            </a:r>
            <a:r>
              <a:rPr kumimoji="0" lang="en-US" altLang="zh-CN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0</a:t>
            </a:r>
            <a:r>
              <a:rPr kumimoji="0" lang="zh-CN" alt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。</a:t>
            </a:r>
          </a:p>
        </p:txBody>
      </p:sp>
      <p:sp>
        <p:nvSpPr>
          <p:cNvPr id="551940" name="Text Box 4"/>
          <p:cNvSpPr txBox="1">
            <a:spLocks noChangeArrowheads="1"/>
          </p:cNvSpPr>
          <p:nvPr/>
        </p:nvSpPr>
        <p:spPr bwMode="auto">
          <a:xfrm>
            <a:off x="7235825" y="1524000"/>
            <a:ext cx="1908175" cy="4610100"/>
          </a:xfrm>
          <a:prstGeom prst="rect">
            <a:avLst/>
          </a:prstGeom>
          <a:solidFill>
            <a:schemeClr val="bg2"/>
          </a:solidFill>
          <a:ln w="19050">
            <a:solidFill>
              <a:srgbClr val="FF99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中断结束</a:t>
            </a:r>
            <a:r>
              <a:rPr kumimoji="1"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EOI</a:t>
            </a:r>
            <a:r>
              <a:rPr kumimoji="1"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kumimoji="1" lang="zh-CN" alt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中断返回</a:t>
            </a:r>
            <a:r>
              <a:rPr kumimoji="1"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IRET</a:t>
            </a:r>
            <a:r>
              <a:rPr kumimoji="1"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的性质不同：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EOI</a:t>
            </a:r>
            <a:r>
              <a:rPr kumimoji="1"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用于清除</a:t>
            </a:r>
            <a:r>
              <a:rPr kumimoji="1"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8259A</a:t>
            </a:r>
            <a:r>
              <a:rPr kumimoji="1"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ISR</a:t>
            </a:r>
            <a:r>
              <a:rPr kumimoji="1"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中的中断服务标志，是中断的处理</a:t>
            </a:r>
          </a:p>
          <a:p>
            <a:pPr algn="just" eaLnBrk="1" hangingPunct="1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EOI</a:t>
            </a:r>
            <a:r>
              <a:rPr kumimoji="1"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命令发出后， 紧接着就执行</a:t>
            </a:r>
            <a:r>
              <a:rPr kumimoji="1"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IRET</a:t>
            </a:r>
            <a:r>
              <a:rPr kumimoji="1"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指令，用于返回主程序的断点，是中断服务程序的最后一句</a:t>
            </a:r>
          </a:p>
        </p:txBody>
      </p:sp>
      <p:grpSp>
        <p:nvGrpSpPr>
          <p:cNvPr id="551941" name="Group 5"/>
          <p:cNvGrpSpPr>
            <a:grpSpLocks noChangeAspect="1"/>
          </p:cNvGrpSpPr>
          <p:nvPr/>
        </p:nvGrpSpPr>
        <p:grpSpPr bwMode="auto">
          <a:xfrm>
            <a:off x="3848100" y="3262373"/>
            <a:ext cx="723900" cy="403225"/>
            <a:chOff x="2496" y="1728"/>
            <a:chExt cx="456" cy="254"/>
          </a:xfrm>
        </p:grpSpPr>
        <p:sp>
          <p:nvSpPr>
            <p:cNvPr id="112646" name="AutoShape 6"/>
            <p:cNvSpPr>
              <a:spLocks noChangeAspect="1" noChangeArrowheads="1" noTextEdit="1"/>
            </p:cNvSpPr>
            <p:nvPr/>
          </p:nvSpPr>
          <p:spPr bwMode="auto">
            <a:xfrm>
              <a:off x="2496" y="1728"/>
              <a:ext cx="45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47" name="Line 7"/>
            <p:cNvSpPr>
              <a:spLocks noChangeShapeType="1"/>
            </p:cNvSpPr>
            <p:nvPr/>
          </p:nvSpPr>
          <p:spPr bwMode="auto">
            <a:xfrm>
              <a:off x="2526" y="1770"/>
              <a:ext cx="39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48" name="Rectangle 8"/>
            <p:cNvSpPr>
              <a:spLocks noChangeArrowheads="1"/>
            </p:cNvSpPr>
            <p:nvPr/>
          </p:nvSpPr>
          <p:spPr bwMode="auto">
            <a:xfrm>
              <a:off x="2524" y="1790"/>
              <a:ext cx="38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INTA</a:t>
              </a:r>
              <a:endParaRPr kumimoji="1" lang="en-US" altLang="zh-CN" sz="2400">
                <a:solidFill>
                  <a:srgbClr val="000000"/>
                </a:solidFill>
              </a:endParaRPr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）中断结束处理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1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1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51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1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194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194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51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51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51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51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51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51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9" grpId="0" uiExpand="1" build="p" bldLvl="2" autoUpdateAnimBg="0"/>
      <p:bldP spid="551940" grpId="0" build="p" animBg="1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）中断源屏蔽方式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2132856"/>
            <a:ext cx="7992888" cy="1195263"/>
          </a:xfrm>
        </p:spPr>
        <p:txBody>
          <a:bodyPr/>
          <a:lstStyle/>
          <a:p>
            <a:r>
              <a:rPr lang="zh-CN" altLang="zh-CN" sz="2400" dirty="0"/>
              <a:t>通过编程使得</a:t>
            </a:r>
            <a:r>
              <a:rPr lang="zh-CN" altLang="en-US" sz="2400" dirty="0"/>
              <a:t>中断</a:t>
            </a:r>
            <a:r>
              <a:rPr lang="zh-CN" altLang="zh-CN" sz="2400" dirty="0"/>
              <a:t>屏蔽寄存器</a:t>
            </a:r>
            <a:r>
              <a:rPr lang="en-GB" altLang="zh-CN" sz="2400" dirty="0"/>
              <a:t>IMR</a:t>
            </a:r>
            <a:r>
              <a:rPr lang="zh-CN" altLang="zh-CN" sz="2400" dirty="0"/>
              <a:t>相应位置</a:t>
            </a:r>
            <a:r>
              <a:rPr lang="en-GB" altLang="zh-CN" sz="2400" dirty="0"/>
              <a:t>0</a:t>
            </a:r>
            <a:r>
              <a:rPr lang="zh-CN" altLang="zh-CN" sz="2400" dirty="0"/>
              <a:t>或置</a:t>
            </a:r>
            <a:r>
              <a:rPr lang="en-GB" altLang="zh-CN" sz="2400" dirty="0"/>
              <a:t>l</a:t>
            </a:r>
            <a:r>
              <a:rPr lang="zh-CN" altLang="zh-CN" sz="2400" dirty="0"/>
              <a:t>，从而允许或禁止该位所对应的中断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4EAD35-0546-4108-86A5-2F58508C4C02}" type="slidenum">
              <a:rPr lang="zh-CN" altLang="en-US" smtClean="0"/>
              <a:t>85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1259632" y="3734897"/>
            <a:ext cx="2160240" cy="411257"/>
          </a:xfrm>
          <a:prstGeom prst="rect">
            <a:avLst/>
          </a:prstGeom>
          <a:noFill/>
        </p:spPr>
        <p:txBody>
          <a:bodyPr wrap="square" tIns="36000" bIns="36000" rtlCol="0" anchor="b" anchorCtr="0">
            <a:spAutoFit/>
          </a:bodyPr>
          <a:lstStyle/>
          <a:p>
            <a:r>
              <a:rPr lang="zh-CN" altLang="en-US" sz="2200" b="1" dirty="0">
                <a:latin typeface="华文中宋" pitchFamily="2" charset="-122"/>
                <a:ea typeface="华文中宋" pitchFamily="2" charset="-122"/>
              </a:rPr>
              <a:t>普通屏蔽方式</a:t>
            </a:r>
          </a:p>
        </p:txBody>
      </p:sp>
      <p:sp>
        <p:nvSpPr>
          <p:cNvPr id="6" name="AutoShape 7"/>
          <p:cNvSpPr/>
          <p:nvPr/>
        </p:nvSpPr>
        <p:spPr bwMode="auto">
          <a:xfrm>
            <a:off x="971601" y="3940525"/>
            <a:ext cx="288032" cy="1400033"/>
          </a:xfrm>
          <a:prstGeom prst="leftBrace">
            <a:avLst>
              <a:gd name="adj1" fmla="val 35302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7832" y="5077787"/>
            <a:ext cx="3140152" cy="4308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200" b="1" dirty="0">
                <a:latin typeface="华文中宋" pitchFamily="2" charset="-122"/>
                <a:ea typeface="华文中宋" pitchFamily="2" charset="-122"/>
              </a:rPr>
              <a:t>特殊屏蔽方式（</a:t>
            </a:r>
            <a:r>
              <a:rPr lang="en-US" altLang="zh-CN" sz="2200" b="1" dirty="0">
                <a:latin typeface="华文中宋" pitchFamily="2" charset="-122"/>
                <a:ea typeface="华文中宋" pitchFamily="2" charset="-122"/>
              </a:rPr>
              <a:t>SMM</a:t>
            </a:r>
            <a:r>
              <a:rPr lang="zh-CN" altLang="en-US" sz="2200" b="1" dirty="0">
                <a:latin typeface="华文中宋" pitchFamily="2" charset="-122"/>
                <a:ea typeface="华文中宋" pitchFamily="2" charset="-122"/>
              </a:rPr>
              <a:t>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2570" y="3645024"/>
            <a:ext cx="356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若将中断屏蔽寄存器某</a:t>
            </a:r>
            <a:r>
              <a:rPr lang="zh-CN" altLang="zh-CN" sz="2000" b="1" dirty="0">
                <a:latin typeface="华文楷体" pitchFamily="2" charset="-122"/>
                <a:ea typeface="华文楷体" pitchFamily="2" charset="-122"/>
              </a:rPr>
              <a:t>位置</a:t>
            </a:r>
            <a:r>
              <a:rPr lang="en-GB" altLang="zh-CN" sz="2000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，则屏蔽该位所对应的中断请求</a:t>
            </a: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3275856" y="4011756"/>
            <a:ext cx="576000" cy="0"/>
          </a:xfrm>
          <a:prstGeom prst="straightConnector1">
            <a:avLst/>
          </a:prstGeom>
          <a:solidFill>
            <a:schemeClr val="accent1"/>
          </a:solidFill>
          <a:ln w="254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788024" y="4939287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楷体" pitchFamily="2" charset="-122"/>
                <a:ea typeface="华文楷体" pitchFamily="2" charset="-122"/>
              </a:rPr>
              <a:t>允许较低优先级的中断请求中断更高优先级的中断</a:t>
            </a: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4251310" y="5306019"/>
            <a:ext cx="576000" cy="0"/>
          </a:xfrm>
          <a:prstGeom prst="straightConnector1">
            <a:avLst/>
          </a:prstGeom>
          <a:solidFill>
            <a:schemeClr val="accent1"/>
          </a:solidFill>
          <a:ln w="254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/>
      <p:bldP spid="11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）中断触发方式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2017713"/>
            <a:ext cx="8199512" cy="1915343"/>
          </a:xfrm>
        </p:spPr>
        <p:txBody>
          <a:bodyPr/>
          <a:lstStyle/>
          <a:p>
            <a:r>
              <a:rPr lang="en-GB" altLang="zh-CN" dirty="0"/>
              <a:t>IR</a:t>
            </a:r>
            <a:r>
              <a:rPr lang="zh-CN" altLang="zh-CN" dirty="0"/>
              <a:t>引脚的中断触发方式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边沿触发</a:t>
            </a:r>
            <a:endParaRPr lang="en-US" altLang="zh-CN" dirty="0"/>
          </a:p>
          <a:p>
            <a:pPr lvl="1"/>
            <a:r>
              <a:rPr lang="zh-CN" altLang="zh-CN" dirty="0"/>
              <a:t>电平触发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4EAD35-0546-4108-86A5-2F58508C4C02}" type="slidenum">
              <a:rPr lang="zh-CN" altLang="en-US" smtClean="0"/>
              <a:t>86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2195736" y="4077072"/>
            <a:ext cx="3744416" cy="97257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200" b="1" dirty="0">
                <a:latin typeface="华文中宋" pitchFamily="2" charset="-122"/>
                <a:ea typeface="华文中宋" pitchFamily="2" charset="-122"/>
              </a:rPr>
              <a:t>中断请求信号</a:t>
            </a:r>
            <a:r>
              <a:rPr lang="en-GB" altLang="zh-CN" sz="2200" b="1" dirty="0">
                <a:latin typeface="华文中宋" pitchFamily="2" charset="-122"/>
                <a:ea typeface="华文中宋" pitchFamily="2" charset="-122"/>
              </a:rPr>
              <a:t>IR</a:t>
            </a:r>
            <a:r>
              <a:rPr lang="zh-CN" altLang="zh-CN" sz="2200" b="1" dirty="0">
                <a:latin typeface="华文中宋" pitchFamily="2" charset="-122"/>
                <a:ea typeface="华文中宋" pitchFamily="2" charset="-122"/>
              </a:rPr>
              <a:t>都应维持</a:t>
            </a:r>
            <a:r>
              <a:rPr lang="zh-CN" altLang="en-US" sz="2200" b="1" dirty="0">
                <a:latin typeface="华文中宋" pitchFamily="2" charset="-122"/>
                <a:ea typeface="华文中宋" pitchFamily="2" charset="-122"/>
              </a:rPr>
              <a:t>到</a:t>
            </a:r>
            <a:r>
              <a:rPr lang="zh-CN" altLang="zh-CN" sz="2200" b="1" dirty="0">
                <a:latin typeface="华文中宋" pitchFamily="2" charset="-122"/>
                <a:ea typeface="华文中宋" pitchFamily="2" charset="-122"/>
              </a:rPr>
              <a:t>第一个</a:t>
            </a:r>
            <a:r>
              <a:rPr lang="en-US" altLang="zh-CN" sz="2200" b="1" dirty="0">
                <a:latin typeface="华文中宋" pitchFamily="2" charset="-122"/>
                <a:ea typeface="华文中宋" pitchFamily="2" charset="-122"/>
              </a:rPr>
              <a:t>#INTA</a:t>
            </a:r>
            <a:r>
              <a:rPr lang="en-GB" altLang="zh-CN" sz="2200" b="1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2200" b="1" dirty="0">
                <a:latin typeface="华文中宋" pitchFamily="2" charset="-122"/>
                <a:ea typeface="华文中宋" pitchFamily="2" charset="-122"/>
              </a:rPr>
              <a:t>信号</a:t>
            </a:r>
            <a:r>
              <a:rPr lang="zh-CN" altLang="zh-CN" sz="2200" b="1" dirty="0">
                <a:latin typeface="华文中宋" pitchFamily="2" charset="-122"/>
                <a:ea typeface="华文中宋" pitchFamily="2" charset="-122"/>
              </a:rPr>
              <a:t>结束之前</a:t>
            </a:r>
            <a:endParaRPr lang="zh-CN" altLang="en-US" sz="2200" b="1" dirty="0">
              <a:latin typeface="华文中宋" pitchFamily="2" charset="-122"/>
              <a:ea typeface="华文中宋" pitchFamily="2" charset="-122"/>
            </a:endParaRPr>
          </a:p>
        </p:txBody>
      </p:sp>
      <p:grpSp>
        <p:nvGrpSpPr>
          <p:cNvPr id="6" name="Group 6"/>
          <p:cNvGrpSpPr/>
          <p:nvPr/>
        </p:nvGrpSpPr>
        <p:grpSpPr bwMode="auto">
          <a:xfrm>
            <a:off x="6300192" y="2000250"/>
            <a:ext cx="2451100" cy="2068513"/>
            <a:chOff x="4123" y="1395"/>
            <a:chExt cx="1544" cy="1303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4123" y="1743"/>
              <a:ext cx="48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5181" y="1728"/>
              <a:ext cx="48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608" y="1395"/>
              <a:ext cx="0" cy="34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5181" y="1395"/>
              <a:ext cx="0" cy="34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608" y="1395"/>
              <a:ext cx="57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4123" y="2698"/>
              <a:ext cx="48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5181" y="2683"/>
              <a:ext cx="48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4608" y="2350"/>
              <a:ext cx="0" cy="34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5181" y="2350"/>
              <a:ext cx="0" cy="34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608" y="2350"/>
              <a:ext cx="57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/>
              <a:t>8259A</a:t>
            </a:r>
            <a:r>
              <a:rPr lang="zh-CN" altLang="en-US" dirty="0"/>
              <a:t>的级联</a:t>
            </a:r>
            <a:r>
              <a:rPr lang="en-US" altLang="zh-CN" dirty="0"/>
              <a:t>	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089721"/>
            <a:ext cx="8199512" cy="3931567"/>
          </a:xfrm>
        </p:spPr>
        <p:txBody>
          <a:bodyPr/>
          <a:lstStyle/>
          <a:p>
            <a:r>
              <a:rPr lang="zh-CN" altLang="en-US" sz="2400" dirty="0"/>
              <a:t>一个系统中，</a:t>
            </a:r>
            <a:r>
              <a:rPr lang="en-US" altLang="zh-CN" sz="2400" dirty="0"/>
              <a:t>8259A</a:t>
            </a:r>
            <a:r>
              <a:rPr lang="zh-CN" altLang="en-US" sz="2400" dirty="0"/>
              <a:t>可以级联，有一个主</a:t>
            </a:r>
            <a:r>
              <a:rPr lang="en-US" altLang="zh-CN" sz="2400" dirty="0"/>
              <a:t>8259A</a:t>
            </a:r>
            <a:r>
              <a:rPr lang="zh-CN" altLang="en-US" sz="2400" dirty="0"/>
              <a:t>，若干个（最多</a:t>
            </a:r>
            <a:r>
              <a:rPr lang="en-US" altLang="zh-CN" sz="2400" dirty="0"/>
              <a:t>8</a:t>
            </a:r>
            <a:r>
              <a:rPr lang="zh-CN" altLang="en-US" sz="2400" dirty="0"/>
              <a:t>个）从</a:t>
            </a:r>
            <a:r>
              <a:rPr lang="en-US" altLang="zh-CN" sz="2400" dirty="0"/>
              <a:t>8259A</a:t>
            </a:r>
          </a:p>
          <a:p>
            <a:r>
              <a:rPr lang="zh-CN" altLang="en-US" sz="2400" dirty="0"/>
              <a:t>级联时，主</a:t>
            </a:r>
            <a:r>
              <a:rPr lang="en-US" altLang="zh-CN" sz="2400" dirty="0"/>
              <a:t>8259A</a:t>
            </a:r>
            <a:r>
              <a:rPr lang="zh-CN" altLang="en-US" sz="2400" dirty="0"/>
              <a:t>的三条级连线</a:t>
            </a:r>
            <a:r>
              <a:rPr lang="en-US" altLang="zh-CN" sz="2400" dirty="0">
                <a:solidFill>
                  <a:srgbClr val="FF0000"/>
                </a:solidFill>
              </a:rPr>
              <a:t>CAS0</a:t>
            </a:r>
            <a:r>
              <a:rPr lang="zh-CN" altLang="en-US" sz="2400" dirty="0">
                <a:solidFill>
                  <a:srgbClr val="FF0000"/>
                </a:solidFill>
              </a:rPr>
              <a:t>～</a:t>
            </a:r>
            <a:r>
              <a:rPr lang="en-US" altLang="zh-CN" sz="2400" dirty="0">
                <a:solidFill>
                  <a:srgbClr val="FF0000"/>
                </a:solidFill>
              </a:rPr>
              <a:t>CAS2</a:t>
            </a:r>
            <a:r>
              <a:rPr lang="zh-CN" altLang="en-US" sz="2400" dirty="0">
                <a:solidFill>
                  <a:srgbClr val="FF0000"/>
                </a:solidFill>
              </a:rPr>
              <a:t>作为输出线</a:t>
            </a:r>
            <a:r>
              <a:rPr lang="zh-CN" altLang="en-US" sz="2400" dirty="0"/>
              <a:t>，连至每个从</a:t>
            </a:r>
            <a:r>
              <a:rPr lang="en-US" altLang="zh-CN" sz="2400" dirty="0"/>
              <a:t>8259A</a:t>
            </a:r>
            <a:r>
              <a:rPr lang="zh-CN" altLang="en-US" sz="2400" dirty="0"/>
              <a:t>的</a:t>
            </a:r>
            <a:r>
              <a:rPr lang="en-US" altLang="zh-CN" sz="2400" dirty="0"/>
              <a:t>CAS0</a:t>
            </a:r>
            <a:r>
              <a:rPr lang="zh-CN" altLang="en-US" sz="2400" dirty="0"/>
              <a:t>～</a:t>
            </a:r>
            <a:r>
              <a:rPr lang="en-US" altLang="zh-CN" sz="2400" dirty="0"/>
              <a:t>CAS2</a:t>
            </a:r>
          </a:p>
          <a:p>
            <a:r>
              <a:rPr lang="zh-CN" altLang="en-US" sz="2400" dirty="0"/>
              <a:t>每个从</a:t>
            </a:r>
            <a:r>
              <a:rPr lang="en-US" altLang="zh-CN" sz="2400" dirty="0"/>
              <a:t>8259A</a:t>
            </a:r>
            <a:r>
              <a:rPr lang="zh-CN" altLang="en-US" sz="2400" dirty="0"/>
              <a:t>的中断请求信号</a:t>
            </a:r>
            <a:r>
              <a:rPr lang="en-US" altLang="zh-CN" sz="2400" dirty="0"/>
              <a:t>INT</a:t>
            </a:r>
            <a:r>
              <a:rPr lang="zh-CN" altLang="en-US" sz="2400" dirty="0"/>
              <a:t>，连至主</a:t>
            </a:r>
            <a:r>
              <a:rPr lang="en-US" altLang="zh-CN" sz="2400" dirty="0"/>
              <a:t>8259A</a:t>
            </a:r>
            <a:r>
              <a:rPr lang="zh-CN" altLang="en-US" sz="2400" dirty="0"/>
              <a:t>的一个中断请求输入端</a:t>
            </a:r>
            <a:r>
              <a:rPr lang="en-US" altLang="zh-CN" sz="2400" dirty="0"/>
              <a:t>IR</a:t>
            </a:r>
          </a:p>
          <a:p>
            <a:r>
              <a:rPr lang="zh-CN" altLang="en-US" sz="2400" dirty="0"/>
              <a:t>主</a:t>
            </a:r>
            <a:r>
              <a:rPr lang="en-US" altLang="zh-CN" sz="2400" dirty="0"/>
              <a:t>8259A</a:t>
            </a:r>
            <a:r>
              <a:rPr lang="zh-CN" altLang="en-US" sz="2400" dirty="0"/>
              <a:t>的</a:t>
            </a:r>
            <a:r>
              <a:rPr lang="en-US" altLang="zh-CN" sz="2400" dirty="0"/>
              <a:t>INT</a:t>
            </a:r>
            <a:r>
              <a:rPr lang="zh-CN" altLang="en-US" sz="2400" dirty="0"/>
              <a:t>线连至</a:t>
            </a:r>
            <a:r>
              <a:rPr lang="en-US" altLang="zh-CN" sz="2400" dirty="0"/>
              <a:t>CPU</a:t>
            </a:r>
            <a:r>
              <a:rPr lang="zh-CN" altLang="en-US" sz="2400" dirty="0"/>
              <a:t>的中断请求输入端</a:t>
            </a:r>
          </a:p>
          <a:p>
            <a:r>
              <a:rPr lang="en-US" altLang="zh-CN" sz="2400" dirty="0"/>
              <a:t>SP*/EN*</a:t>
            </a:r>
            <a:r>
              <a:rPr lang="zh-CN" altLang="en-US" sz="2400" dirty="0"/>
              <a:t>在非缓冲方式下，规定该</a:t>
            </a:r>
            <a:r>
              <a:rPr lang="en-US" altLang="zh-CN" sz="2400" dirty="0"/>
              <a:t>8259A</a:t>
            </a:r>
            <a:r>
              <a:rPr lang="zh-CN" altLang="en-US" sz="2400" dirty="0"/>
              <a:t>是主片（</a:t>
            </a:r>
            <a:r>
              <a:rPr lang="en-US" altLang="zh-CN" sz="2400" dirty="0"/>
              <a:t>SP*</a:t>
            </a:r>
            <a:r>
              <a:rPr lang="zh-CN" altLang="en-US" sz="2400" dirty="0"/>
              <a:t>＝</a:t>
            </a:r>
            <a:r>
              <a:rPr lang="en-US" altLang="zh-CN" sz="2400" dirty="0"/>
              <a:t>1</a:t>
            </a:r>
            <a:r>
              <a:rPr lang="zh-CN" altLang="en-US" sz="2400" dirty="0"/>
              <a:t>）还是从片（</a:t>
            </a:r>
            <a:r>
              <a:rPr lang="en-US" altLang="zh-CN" sz="2400" dirty="0"/>
              <a:t>SP*</a:t>
            </a:r>
            <a:r>
              <a:rPr lang="zh-CN" altLang="en-US" sz="2400" dirty="0"/>
              <a:t>＝</a:t>
            </a:r>
            <a:r>
              <a:rPr lang="en-US" altLang="zh-CN" sz="2400" dirty="0"/>
              <a:t>0</a:t>
            </a:r>
            <a:r>
              <a:rPr lang="zh-CN" altLang="en-US" sz="2400" dirty="0"/>
              <a:t>）</a:t>
            </a:r>
          </a:p>
        </p:txBody>
      </p:sp>
    </p:spTree>
  </p:cSld>
  <p:clrMapOvr>
    <a:masterClrMapping/>
  </p:clrMapOvr>
  <p:transition spd="med">
    <p:blinds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/>
              <a:t>8259A</a:t>
            </a:r>
            <a:r>
              <a:rPr lang="zh-CN" altLang="en-US" dirty="0"/>
              <a:t>的级联</a:t>
            </a:r>
            <a:r>
              <a:rPr lang="en-US" altLang="zh-CN" dirty="0"/>
              <a:t>	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089721"/>
            <a:ext cx="8199512" cy="1051247"/>
          </a:xfrm>
        </p:spPr>
        <p:txBody>
          <a:bodyPr/>
          <a:lstStyle/>
          <a:p>
            <a:r>
              <a:rPr lang="zh-CN" altLang="en-US" sz="2400" dirty="0"/>
              <a:t>设置一片为主片，将主片的</a:t>
            </a:r>
            <a:r>
              <a:rPr lang="en-US" altLang="zh-CN" sz="2400" dirty="0"/>
              <a:t>IR</a:t>
            </a:r>
            <a:r>
              <a:rPr lang="zh-CN" altLang="en-US" sz="2400" dirty="0"/>
              <a:t>端接入到从片的</a:t>
            </a:r>
            <a:r>
              <a:rPr lang="en-US" altLang="zh-CN" sz="2400" dirty="0"/>
              <a:t>INT</a:t>
            </a:r>
            <a:r>
              <a:rPr lang="zh-CN" altLang="en-US" sz="2400" dirty="0"/>
              <a:t>段。实现最多</a:t>
            </a:r>
            <a:r>
              <a:rPr lang="en-US" altLang="zh-CN" sz="2400" dirty="0"/>
              <a:t>64</a:t>
            </a:r>
            <a:r>
              <a:rPr lang="zh-CN" altLang="en-US" sz="2400" dirty="0"/>
              <a:t>个中断源的中断控制。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4EAD35-0546-4108-86A5-2F58508C4C02}" type="slidenum">
              <a:rPr lang="zh-CN" altLang="en-US" smtClean="0"/>
              <a:t>88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99159" y="3213229"/>
          <a:ext cx="7867017" cy="32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055485" imgH="2734310" progId="Visio.Drawing.11">
                  <p:embed/>
                </p:oleObj>
              </mc:Choice>
              <mc:Fallback>
                <p:oleObj name="Visio" r:id="rId2" imgW="7055485" imgH="2734310" progId="Visio.Drawing.11">
                  <p:embed/>
                  <p:pic>
                    <p:nvPicPr>
                      <p:cNvPr id="0" name="图片 1065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59" y="3213229"/>
                        <a:ext cx="7867017" cy="3240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椭圆 5"/>
          <p:cNvSpPr/>
          <p:nvPr/>
        </p:nvSpPr>
        <p:spPr bwMode="auto">
          <a:xfrm>
            <a:off x="6156176" y="4869160"/>
            <a:ext cx="936104" cy="769153"/>
          </a:xfrm>
          <a:prstGeom prst="ellipse">
            <a:avLst/>
          </a:prstGeom>
          <a:noFill/>
          <a:ln w="31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6156176" y="5517232"/>
            <a:ext cx="2736304" cy="576064"/>
          </a:xfrm>
          <a:prstGeom prst="ellipse">
            <a:avLst/>
          </a:prstGeom>
          <a:noFill/>
          <a:ln w="31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552" y="2060848"/>
            <a:ext cx="7697788" cy="540067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缓冲方式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在多片</a:t>
            </a:r>
            <a:r>
              <a:rPr lang="en-US" altLang="zh-CN" dirty="0">
                <a:latin typeface="Times New Roman" panose="02020603050405020304" pitchFamily="18" charset="0"/>
              </a:rPr>
              <a:t>8259A</a:t>
            </a:r>
            <a:r>
              <a:rPr lang="zh-CN" altLang="en-US" dirty="0">
                <a:latin typeface="Times New Roman" panose="02020603050405020304" pitchFamily="18" charset="0"/>
              </a:rPr>
              <a:t>级连的大系统中，</a:t>
            </a:r>
            <a:r>
              <a:rPr lang="en-US" altLang="zh-CN" dirty="0">
                <a:latin typeface="Times New Roman" panose="02020603050405020304" pitchFamily="18" charset="0"/>
              </a:rPr>
              <a:t>8259A</a:t>
            </a:r>
            <a:r>
              <a:rPr lang="zh-CN" altLang="en-US" dirty="0">
                <a:latin typeface="Times New Roman" panose="02020603050405020304" pitchFamily="18" charset="0"/>
              </a:rPr>
              <a:t>通过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外部总线驱动器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数据总线</a:t>
            </a:r>
            <a:r>
              <a:rPr lang="zh-CN" altLang="en-US" dirty="0">
                <a:latin typeface="Times New Roman" panose="02020603050405020304" pitchFamily="18" charset="0"/>
              </a:rPr>
              <a:t>相连，这就是缓冲方式。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8259A</a:t>
            </a:r>
            <a:r>
              <a:rPr lang="zh-CN" altLang="en-US" dirty="0">
                <a:latin typeface="Times New Roman" panose="02020603050405020304" pitchFamily="18" charset="0"/>
              </a:rPr>
              <a:t>把</a:t>
            </a:r>
            <a:r>
              <a:rPr lang="en-US" altLang="zh-CN" dirty="0">
                <a:latin typeface="Times New Roman" panose="02020603050405020304" pitchFamily="18" charset="0"/>
              </a:rPr>
              <a:t>SP*/EN*</a:t>
            </a:r>
            <a:r>
              <a:rPr lang="zh-CN" altLang="en-US" dirty="0">
                <a:latin typeface="Times New Roman" panose="02020603050405020304" pitchFamily="18" charset="0"/>
              </a:rPr>
              <a:t>引脚作为输出端，输出允许信号，用以锁存或开启缓冲器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非缓冲方式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当系统中只有一片或几片</a:t>
            </a:r>
            <a:r>
              <a:rPr lang="en-US" altLang="zh-CN" dirty="0">
                <a:latin typeface="Times New Roman" panose="02020603050405020304" pitchFamily="18" charset="0"/>
              </a:rPr>
              <a:t>8259A</a:t>
            </a:r>
            <a:r>
              <a:rPr lang="zh-CN" altLang="en-US" dirty="0">
                <a:latin typeface="Times New Roman" panose="02020603050405020304" pitchFamily="18" charset="0"/>
              </a:rPr>
              <a:t>芯片时，可以将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数据总线直接与系统数据总线</a:t>
            </a:r>
            <a:r>
              <a:rPr lang="zh-CN" altLang="en-US" dirty="0">
                <a:latin typeface="Times New Roman" panose="02020603050405020304" pitchFamily="18" charset="0"/>
              </a:rPr>
              <a:t>相连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SP*/EN*</a:t>
            </a:r>
            <a:r>
              <a:rPr lang="zh-CN" altLang="en-US" dirty="0">
                <a:latin typeface="Times New Roman" panose="02020603050405020304" pitchFamily="18" charset="0"/>
              </a:rPr>
              <a:t>引脚为输入端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</a:rPr>
              <a:t>8259A</a:t>
            </a:r>
            <a:r>
              <a:rPr lang="zh-CN" altLang="en-US" dirty="0">
                <a:latin typeface="Times New Roman" panose="02020603050405020304" pitchFamily="18" charset="0"/>
              </a:rPr>
              <a:t>级联，由其确定是主片或从片 </a:t>
            </a:r>
          </a:p>
        </p:txBody>
      </p:sp>
      <p:sp>
        <p:nvSpPr>
          <p:cNvPr id="7" name="标题 1"/>
          <p:cNvSpPr txBox="1"/>
          <p:nvPr/>
        </p:nvSpPr>
        <p:spPr bwMode="auto">
          <a:xfrm>
            <a:off x="899592" y="332656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anose="020B0604030504040204" pitchFamily="34" charset="0"/>
                <a:ea typeface="隶书" pitchFamily="49" charset="-122"/>
              </a:defRPr>
            </a:lvl9pPr>
          </a:lstStyle>
          <a:p>
            <a:r>
              <a:rPr lang="zh-CN" altLang="en-US" kern="0" dirty="0"/>
              <a:t>（</a:t>
            </a:r>
            <a:r>
              <a:rPr lang="en-US" altLang="zh-CN" kern="0" dirty="0"/>
              <a:t>6</a:t>
            </a:r>
            <a:r>
              <a:rPr lang="zh-CN" altLang="en-US" kern="0" dirty="0"/>
              <a:t>）数据线连接方式</a:t>
            </a:r>
            <a:r>
              <a:rPr lang="en-US" altLang="zh-CN" kern="0" dirty="0"/>
              <a:t>	</a:t>
            </a:r>
            <a:endParaRPr lang="zh-CN" altLang="en-US" kern="0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4"/>
          <p:cNvSpPr txBox="1"/>
          <p:nvPr/>
        </p:nvSpPr>
        <p:spPr>
          <a:xfrm>
            <a:off x="2916238" y="2344738"/>
            <a:ext cx="3011487" cy="3195637"/>
          </a:xfrm>
          <a:prstGeom prst="rect">
            <a:avLst/>
          </a:prstGeom>
          <a:noFill/>
          <a:ln w="381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lstStyle/>
          <a:p>
            <a:pPr algn="just"/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 </a:t>
            </a:r>
            <a:endParaRPr lang="zh-CN" altLang="en-US" sz="20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1187450" y="2128838"/>
            <a:ext cx="6746875" cy="3530600"/>
            <a:chOff x="744" y="877"/>
            <a:chExt cx="4250" cy="2224"/>
          </a:xfrm>
        </p:grpSpPr>
        <p:sp>
          <p:nvSpPr>
            <p:cNvPr id="19460" name="Text Box 6"/>
            <p:cNvSpPr txBox="1"/>
            <p:nvPr/>
          </p:nvSpPr>
          <p:spPr>
            <a:xfrm>
              <a:off x="744" y="877"/>
              <a:ext cx="537" cy="2224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 algn="ctr"/>
              <a:r>
                <a: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主</a:t>
              </a:r>
            </a:p>
            <a:p>
              <a:pPr algn="ctr"/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机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461" name="Text Box 7"/>
            <p:cNvSpPr txBox="1"/>
            <p:nvPr/>
          </p:nvSpPr>
          <p:spPr>
            <a:xfrm>
              <a:off x="4488" y="904"/>
              <a:ext cx="506" cy="2195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 algn="ctr"/>
              <a:r>
                <a: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外</a:t>
              </a:r>
            </a:p>
            <a:p>
              <a:pPr algn="ctr"/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zh-CN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设 </a:t>
              </a:r>
              <a:r>
                <a:rPr lang="zh-CN" altLang="en-US" sz="32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     </a:t>
              </a:r>
              <a:endPara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7896" name="Text Box 8"/>
          <p:cNvSpPr txBox="1"/>
          <p:nvPr/>
        </p:nvSpPr>
        <p:spPr>
          <a:xfrm>
            <a:off x="4427538" y="2560638"/>
            <a:ext cx="1223962" cy="762000"/>
          </a:xfrm>
          <a:prstGeom prst="rect">
            <a:avLst/>
          </a:prstGeom>
          <a:noFill/>
          <a:ln w="38100" cap="rnd" cmpd="sng">
            <a:solidFill>
              <a:srgbClr val="BDC4C5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数据</a:t>
            </a: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缓冲器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7897" name="Text Box 9"/>
          <p:cNvSpPr txBox="1"/>
          <p:nvPr/>
        </p:nvSpPr>
        <p:spPr>
          <a:xfrm>
            <a:off x="4427538" y="3641725"/>
            <a:ext cx="1281112" cy="735013"/>
          </a:xfrm>
          <a:prstGeom prst="rect">
            <a:avLst/>
          </a:prstGeom>
          <a:noFill/>
          <a:ln w="38100" cap="rnd" cmpd="sng">
            <a:solidFill>
              <a:srgbClr val="BDC4C5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状态</a:t>
            </a: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寄存器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7898" name="Text Box 10"/>
          <p:cNvSpPr txBox="1"/>
          <p:nvPr/>
        </p:nvSpPr>
        <p:spPr>
          <a:xfrm>
            <a:off x="4500563" y="4649788"/>
            <a:ext cx="1163637" cy="735012"/>
          </a:xfrm>
          <a:prstGeom prst="rect">
            <a:avLst/>
          </a:prstGeom>
          <a:noFill/>
          <a:ln w="38100" cap="rnd" cmpd="sng">
            <a:solidFill>
              <a:srgbClr val="BDC4C5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控制</a:t>
            </a: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寄存器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7899" name="Text Box 11"/>
          <p:cNvSpPr txBox="1"/>
          <p:nvPr/>
        </p:nvSpPr>
        <p:spPr>
          <a:xfrm>
            <a:off x="2987675" y="2633663"/>
            <a:ext cx="1071563" cy="600075"/>
          </a:xfrm>
          <a:prstGeom prst="rect">
            <a:avLst/>
          </a:prstGeom>
          <a:noFill/>
          <a:ln w="38100" cap="rnd" cmpd="sng">
            <a:solidFill>
              <a:srgbClr val="BDC4C5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总线驱动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7900" name="Text Box 12"/>
          <p:cNvSpPr txBox="1"/>
          <p:nvPr/>
        </p:nvSpPr>
        <p:spPr>
          <a:xfrm>
            <a:off x="2987675" y="3713163"/>
            <a:ext cx="1071563" cy="601662"/>
          </a:xfrm>
          <a:prstGeom prst="rect">
            <a:avLst/>
          </a:prstGeom>
          <a:noFill/>
          <a:ln w="38100" cap="rnd" cmpd="sng">
            <a:solidFill>
              <a:srgbClr val="BDC4C5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地址译码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7901" name="Text Box 13"/>
          <p:cNvSpPr txBox="1"/>
          <p:nvPr/>
        </p:nvSpPr>
        <p:spPr>
          <a:xfrm>
            <a:off x="2987675" y="4649788"/>
            <a:ext cx="1071563" cy="600075"/>
          </a:xfrm>
          <a:prstGeom prst="rect">
            <a:avLst/>
          </a:prstGeom>
          <a:noFill/>
          <a:ln w="38100" cap="rnd" cmpd="sng">
            <a:solidFill>
              <a:srgbClr val="BDC4C5"/>
            </a:solidFill>
            <a:prstDash val="sysDot"/>
            <a:miter/>
            <a:headEnd type="none" w="med" len="med"/>
            <a:tailEnd type="none" w="med" len="med"/>
          </a:ln>
        </p:spPr>
        <p:txBody>
          <a:bodyPr lIns="0" tIns="0" rIns="0" bIns="0" anchor="ctr" anchorCtr="1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控制逻辑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7902" name="Text Box 14"/>
          <p:cNvSpPr txBox="1"/>
          <p:nvPr/>
        </p:nvSpPr>
        <p:spPr>
          <a:xfrm>
            <a:off x="2627313" y="5657850"/>
            <a:ext cx="1477962" cy="600075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 anchor="ctr" anchorCtr="1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接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一侧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7903" name="Text Box 15"/>
          <p:cNvSpPr txBox="1"/>
          <p:nvPr/>
        </p:nvSpPr>
        <p:spPr>
          <a:xfrm>
            <a:off x="4284663" y="5657850"/>
            <a:ext cx="1589087" cy="528638"/>
          </a:xfrm>
          <a:prstGeom prst="rect">
            <a:avLst/>
          </a:prstGeom>
          <a:noFill/>
          <a:ln w="38100">
            <a:noFill/>
          </a:ln>
        </p:spPr>
        <p:txBody>
          <a:bodyPr lIns="0" tIns="0" rIns="0" bIns="0" anchor="ctr" anchorCtr="1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接外设一侧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7904" name="Line 16"/>
          <p:cNvSpPr/>
          <p:nvPr/>
        </p:nvSpPr>
        <p:spPr>
          <a:xfrm>
            <a:off x="4211638" y="2201863"/>
            <a:ext cx="14287" cy="3962400"/>
          </a:xfrm>
          <a:prstGeom prst="line">
            <a:avLst/>
          </a:prstGeom>
          <a:ln w="38100" cap="flat" cmpd="sng">
            <a:solidFill>
              <a:srgbClr val="BDC4C5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3" name="Group 17"/>
          <p:cNvGrpSpPr/>
          <p:nvPr/>
        </p:nvGrpSpPr>
        <p:grpSpPr>
          <a:xfrm>
            <a:off x="2051050" y="2344738"/>
            <a:ext cx="892175" cy="2933700"/>
            <a:chOff x="1344" y="911"/>
            <a:chExt cx="498" cy="1848"/>
          </a:xfrm>
        </p:grpSpPr>
        <p:sp>
          <p:nvSpPr>
            <p:cNvPr id="19472" name="AutoShape 18"/>
            <p:cNvSpPr/>
            <p:nvPr/>
          </p:nvSpPr>
          <p:spPr>
            <a:xfrm>
              <a:off x="1344" y="1194"/>
              <a:ext cx="486" cy="223"/>
            </a:xfrm>
            <a:prstGeom prst="leftRightArrow">
              <a:avLst>
                <a:gd name="adj1" fmla="val 50000"/>
                <a:gd name="adj2" fmla="val 43526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9473" name="Text Box 19"/>
            <p:cNvSpPr txBox="1"/>
            <p:nvPr/>
          </p:nvSpPr>
          <p:spPr>
            <a:xfrm>
              <a:off x="1450" y="911"/>
              <a:ext cx="261" cy="400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 anchor="ctr" anchorCtr="1"/>
            <a:lstStyle/>
            <a:p>
              <a:pPr algn="ctr"/>
              <a:r>
                <a: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DB</a:t>
              </a:r>
              <a:endPara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474" name="Text Box 20"/>
            <p:cNvSpPr txBox="1"/>
            <p:nvPr/>
          </p:nvSpPr>
          <p:spPr>
            <a:xfrm>
              <a:off x="1432" y="1586"/>
              <a:ext cx="261" cy="401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 anchor="ctr" anchorCtr="1"/>
            <a:lstStyle/>
            <a:p>
              <a:pPr algn="ctr"/>
              <a:r>
                <a: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AB</a:t>
              </a:r>
              <a:endPara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475" name="AutoShape 21"/>
            <p:cNvSpPr/>
            <p:nvPr/>
          </p:nvSpPr>
          <p:spPr>
            <a:xfrm>
              <a:off x="1344" y="2536"/>
              <a:ext cx="486" cy="223"/>
            </a:xfrm>
            <a:prstGeom prst="leftRightArrow">
              <a:avLst>
                <a:gd name="adj1" fmla="val 50000"/>
                <a:gd name="adj2" fmla="val 43526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9476" name="Text Box 22"/>
            <p:cNvSpPr txBox="1"/>
            <p:nvPr/>
          </p:nvSpPr>
          <p:spPr>
            <a:xfrm>
              <a:off x="1450" y="2271"/>
              <a:ext cx="261" cy="400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 anchor="ctr" anchorCtr="1"/>
            <a:lstStyle/>
            <a:p>
              <a:pPr algn="ctr"/>
              <a:r>
                <a:rPr lang="en-US" altLang="zh-CN" sz="2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CB</a:t>
              </a:r>
              <a:endPara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477" name="AutoShape 23"/>
            <p:cNvSpPr/>
            <p:nvPr/>
          </p:nvSpPr>
          <p:spPr>
            <a:xfrm>
              <a:off x="1348" y="1838"/>
              <a:ext cx="494" cy="245"/>
            </a:xfrm>
            <a:prstGeom prst="rightArrow">
              <a:avLst>
                <a:gd name="adj1" fmla="val 50000"/>
                <a:gd name="adj2" fmla="val 50352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24"/>
          <p:cNvGrpSpPr/>
          <p:nvPr/>
        </p:nvGrpSpPr>
        <p:grpSpPr>
          <a:xfrm>
            <a:off x="5940425" y="2273300"/>
            <a:ext cx="1198563" cy="966788"/>
            <a:chOff x="3736" y="826"/>
            <a:chExt cx="755" cy="609"/>
          </a:xfrm>
        </p:grpSpPr>
        <p:sp>
          <p:nvSpPr>
            <p:cNvPr id="19479" name="AutoShape 25"/>
            <p:cNvSpPr/>
            <p:nvPr/>
          </p:nvSpPr>
          <p:spPr>
            <a:xfrm>
              <a:off x="3736" y="1196"/>
              <a:ext cx="755" cy="239"/>
            </a:xfrm>
            <a:prstGeom prst="leftRightArrow">
              <a:avLst>
                <a:gd name="adj1" fmla="val 50000"/>
                <a:gd name="adj2" fmla="val 63092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9480" name="Text Box 26"/>
            <p:cNvSpPr txBox="1"/>
            <p:nvPr/>
          </p:nvSpPr>
          <p:spPr>
            <a:xfrm>
              <a:off x="3770" y="826"/>
              <a:ext cx="648" cy="510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 anchor="ctr" anchorCtr="1"/>
            <a:lstStyle/>
            <a:p>
              <a:pPr algn="ctr"/>
              <a:r>
                <a:rPr lang="zh-CN" altLang="en-US" sz="18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数据信息</a:t>
              </a:r>
              <a:endPara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" name="Group 27"/>
          <p:cNvGrpSpPr/>
          <p:nvPr/>
        </p:nvGrpSpPr>
        <p:grpSpPr>
          <a:xfrm>
            <a:off x="5940425" y="4360863"/>
            <a:ext cx="1133475" cy="882650"/>
            <a:chOff x="3731" y="2244"/>
            <a:chExt cx="714" cy="556"/>
          </a:xfrm>
        </p:grpSpPr>
        <p:sp>
          <p:nvSpPr>
            <p:cNvPr id="19482" name="Text Box 28"/>
            <p:cNvSpPr txBox="1"/>
            <p:nvPr/>
          </p:nvSpPr>
          <p:spPr>
            <a:xfrm>
              <a:off x="3742" y="2244"/>
              <a:ext cx="703" cy="423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 anchor="ctr" anchorCtr="1"/>
            <a:lstStyle/>
            <a:p>
              <a:pPr algn="ctr"/>
              <a:r>
                <a:rPr lang="zh-CN" altLang="en-US" sz="18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控制信息</a:t>
              </a:r>
              <a:endPara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483" name="AutoShape 29"/>
            <p:cNvSpPr/>
            <p:nvPr/>
          </p:nvSpPr>
          <p:spPr>
            <a:xfrm>
              <a:off x="3731" y="2555"/>
              <a:ext cx="711" cy="245"/>
            </a:xfrm>
            <a:prstGeom prst="rightArrow">
              <a:avLst>
                <a:gd name="adj1" fmla="val 50000"/>
                <a:gd name="adj2" fmla="val 7247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30"/>
          <p:cNvGrpSpPr/>
          <p:nvPr/>
        </p:nvGrpSpPr>
        <p:grpSpPr>
          <a:xfrm>
            <a:off x="5940425" y="3281363"/>
            <a:ext cx="1187450" cy="882650"/>
            <a:chOff x="3726" y="1550"/>
            <a:chExt cx="748" cy="556"/>
          </a:xfrm>
        </p:grpSpPr>
        <p:sp>
          <p:nvSpPr>
            <p:cNvPr id="19485" name="Text Box 31"/>
            <p:cNvSpPr txBox="1"/>
            <p:nvPr/>
          </p:nvSpPr>
          <p:spPr>
            <a:xfrm>
              <a:off x="3778" y="1550"/>
              <a:ext cx="640" cy="379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 anchor="ctr" anchorCtr="1"/>
            <a:lstStyle/>
            <a:p>
              <a:pPr algn="ctr"/>
              <a:r>
                <a:rPr lang="zh-CN" altLang="en-US" sz="18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状态信息</a:t>
              </a:r>
              <a:endPara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486" name="AutoShape 32"/>
            <p:cNvSpPr/>
            <p:nvPr/>
          </p:nvSpPr>
          <p:spPr>
            <a:xfrm>
              <a:off x="3726" y="1861"/>
              <a:ext cx="748" cy="245"/>
            </a:xfrm>
            <a:prstGeom prst="leftArrow">
              <a:avLst>
                <a:gd name="adj1" fmla="val 50000"/>
                <a:gd name="adj2" fmla="val 76241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34"/>
          <p:cNvGrpSpPr/>
          <p:nvPr/>
        </p:nvGrpSpPr>
        <p:grpSpPr>
          <a:xfrm>
            <a:off x="5003800" y="2921000"/>
            <a:ext cx="2493963" cy="3349625"/>
            <a:chOff x="3337" y="1465"/>
            <a:chExt cx="1571" cy="2020"/>
          </a:xfrm>
        </p:grpSpPr>
        <p:sp>
          <p:nvSpPr>
            <p:cNvPr id="19488" name="Line 35"/>
            <p:cNvSpPr/>
            <p:nvPr/>
          </p:nvSpPr>
          <p:spPr>
            <a:xfrm flipH="1" flipV="1">
              <a:off x="3337" y="2799"/>
              <a:ext cx="996" cy="504"/>
            </a:xfrm>
            <a:prstGeom prst="line">
              <a:avLst/>
            </a:prstGeom>
            <a:ln w="38100" cap="flat" cmpd="sng">
              <a:solidFill>
                <a:srgbClr val="FF99CC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9489" name="Line 36"/>
            <p:cNvSpPr/>
            <p:nvPr/>
          </p:nvSpPr>
          <p:spPr>
            <a:xfrm flipH="1" flipV="1">
              <a:off x="3374" y="2142"/>
              <a:ext cx="942" cy="1143"/>
            </a:xfrm>
            <a:prstGeom prst="line">
              <a:avLst/>
            </a:prstGeom>
            <a:ln w="38100" cap="flat" cmpd="sng">
              <a:solidFill>
                <a:srgbClr val="FF99CC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9490" name="Line 37"/>
            <p:cNvSpPr/>
            <p:nvPr/>
          </p:nvSpPr>
          <p:spPr>
            <a:xfrm flipH="1" flipV="1">
              <a:off x="3373" y="1465"/>
              <a:ext cx="977" cy="1830"/>
            </a:xfrm>
            <a:prstGeom prst="line">
              <a:avLst/>
            </a:prstGeom>
            <a:ln w="38100" cap="flat" cmpd="sng">
              <a:solidFill>
                <a:srgbClr val="FF99CC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9491" name="Text Box 38"/>
            <p:cNvSpPr txBox="1"/>
            <p:nvPr/>
          </p:nvSpPr>
          <p:spPr>
            <a:xfrm>
              <a:off x="4231" y="3172"/>
              <a:ext cx="677" cy="3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端口</a:t>
              </a:r>
            </a:p>
          </p:txBody>
        </p:sp>
      </p:grpSp>
      <p:sp>
        <p:nvSpPr>
          <p:cNvPr id="37931" name="AutoShape 43"/>
          <p:cNvSpPr/>
          <p:nvPr/>
        </p:nvSpPr>
        <p:spPr>
          <a:xfrm rot="-5400000">
            <a:off x="4181475" y="4679950"/>
            <a:ext cx="228600" cy="3048000"/>
          </a:xfrm>
          <a:prstGeom prst="leftBrace">
            <a:avLst>
              <a:gd name="adj1" fmla="val 110740"/>
              <a:gd name="adj2" fmla="val 50000"/>
            </a:avLst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7932" name="Text Box 44"/>
          <p:cNvSpPr txBox="1">
            <a:spLocks noChangeArrowheads="1"/>
          </p:cNvSpPr>
          <p:nvPr/>
        </p:nvSpPr>
        <p:spPr bwMode="auto">
          <a:xfrm>
            <a:off x="3708400" y="6305550"/>
            <a:ext cx="1295400" cy="38417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lIns="0" tIns="0" rIns="0" bIns="0">
            <a:spAutoFit/>
          </a:bodyPr>
          <a:lstStyle/>
          <a:p>
            <a:pPr marR="0" algn="ctr" defTabSz="914400">
              <a:lnSpc>
                <a:spcPct val="90000"/>
              </a:lnSpc>
              <a:spcBef>
                <a:spcPct val="50000"/>
              </a:spcBef>
              <a:buClr>
                <a:srgbClr val="B4B9BE"/>
              </a:buClr>
              <a:buSzTx/>
              <a:buFont typeface="Wingdings" panose="05000000000000000000" pitchFamily="2" charset="2"/>
              <a:defRPr/>
            </a:pPr>
            <a:r>
              <a:rPr kumimoji="0" lang="zh-CN" altLang="en-US" sz="280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接口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88745" y="958850"/>
            <a:ext cx="26708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/>
            <a:r>
              <a:rPr lang="en-US" altLang="zh-CN" sz="4000">
                <a:solidFill>
                  <a:srgbClr val="FF0000"/>
                </a:solidFill>
                <a:sym typeface="+mn-ea"/>
              </a:rPr>
              <a:t>I/O</a:t>
            </a:r>
            <a:r>
              <a:rPr lang="zh-CN" altLang="en-US" sz="4000">
                <a:solidFill>
                  <a:srgbClr val="FF0000"/>
                </a:solidFill>
                <a:sym typeface="+mn-ea"/>
              </a:rPr>
              <a:t>端口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7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7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7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7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7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ldLvl="0" animBg="1"/>
      <p:bldP spid="37896" grpId="0" bldLvl="0" animBg="1"/>
      <p:bldP spid="37897" grpId="0" bldLvl="0" animBg="1"/>
      <p:bldP spid="37898" grpId="0" bldLvl="0" animBg="1"/>
      <p:bldP spid="37899" grpId="0" bldLvl="0" animBg="1"/>
      <p:bldP spid="37900" grpId="0" bldLvl="0" animBg="1"/>
      <p:bldP spid="37901" grpId="0" bldLvl="0" animBg="1"/>
      <p:bldP spid="37902" grpId="0"/>
      <p:bldP spid="37903" grpId="0"/>
      <p:bldP spid="37931" grpId="0" bldLvl="0" animBg="1"/>
      <p:bldP spid="37932" grpId="0" bldLvl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8AA4A-2E7C-47A1-83F0-623E8434D984}" type="slidenum">
              <a:rPr lang="zh-CN" altLang="en-US" smtClean="0"/>
              <a:t>90</a:t>
            </a:fld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081404" y="464344"/>
            <a:ext cx="8062595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中断型码为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21H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的中断，中断向量存放的地址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_____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0000:0021H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0000:0042H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0000:0084H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0000:0108H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lg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lg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lg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lg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sq" cmpd="sng" algn="ctr">
            <a:solidFill>
              <a:srgbClr val="000000"/>
            </a:solidFill>
            <a:prstDash val="solid"/>
            <a:round/>
            <a:headEnd type="none" w="sm" len="sm"/>
            <a:tailEnd type="none" w="lg" len="lg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</a:p>
        </p:txBody>
      </p:sp>
      <p:grpSp>
        <p:nvGrpSpPr>
          <p:cNvPr id="20" name="组合 19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sq" cmpd="sng" algn="ctr">
              <a:noFill/>
              <a:prstDash val="solid"/>
              <a:round/>
              <a:headEnd type="none" w="sm" len="sm"/>
              <a:tailEnd type="none" w="lg" len="lg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FF6600"/>
                  </a:solidFill>
                  <a:prstDash val="solid"/>
                  <a:round/>
                  <a:headEnd type="none" w="sm" len="sm"/>
                  <a:tailEnd type="none" w="lg" len="lg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sq" cmpd="sng" algn="ctr">
              <a:noFill/>
              <a:prstDash val="solid"/>
              <a:round/>
              <a:headEnd type="none" w="sm" len="sm"/>
              <a:tailEnd type="none" w="lg" len="lg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FF6600"/>
                  </a:solidFill>
                  <a:prstDash val="solid"/>
                  <a:round/>
                  <a:headEnd type="none" w="sm" len="sm"/>
                  <a:tailEnd type="none" w="lg" len="lg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/>
          <p:cNvPicPr/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med">
    <p:blinds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8259A</a:t>
            </a:r>
            <a:r>
              <a:rPr lang="zh-CN" altLang="en-US" dirty="0"/>
              <a:t>的初始化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2089720"/>
            <a:ext cx="7704856" cy="4435624"/>
          </a:xfrm>
        </p:spPr>
        <p:txBody>
          <a:bodyPr/>
          <a:lstStyle/>
          <a:p>
            <a:pPr algn="just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的初始化：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通过软件向其写入控制命令的方法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控制其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工作状态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12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初始化命令字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ICW</a:t>
            </a:r>
          </a:p>
          <a:p>
            <a:pPr lvl="2" algn="just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送</a:t>
            </a:r>
            <a:r>
              <a:rPr lang="en-GB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GB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的初始化命令字</a:t>
            </a:r>
            <a:r>
              <a:rPr lang="en-GB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，写入各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使其处于准备就绪状态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操作命令字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OCW</a:t>
            </a:r>
          </a:p>
          <a:p>
            <a:pPr lvl="2" algn="just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送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的操作命令字</a:t>
            </a:r>
            <a:r>
              <a:rPr lang="en-GB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OCW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，以规定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的操作方式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中断控制方式、屏蔽某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些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中断源、读出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工作状态信息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4EAD35-0546-4108-86A5-2F58508C4C02}" type="slidenum">
              <a:rPr lang="zh-CN" altLang="en-US" smtClean="0"/>
              <a:t>91</a:t>
            </a:fld>
            <a:endParaRPr lang="en-US" altLang="zh-CN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中断程序设计的一般过程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988840"/>
            <a:ext cx="7560840" cy="4320480"/>
          </a:xfrm>
        </p:spPr>
        <p:txBody>
          <a:bodyPr/>
          <a:lstStyle/>
          <a:p>
            <a:pPr marL="457200" indent="-457200" algn="just">
              <a:buClr>
                <a:srgbClr val="FF0000"/>
              </a:buClr>
              <a:buSzPct val="96000"/>
              <a:buFont typeface="+mj-ea"/>
              <a:buAutoNum type="circleNumDbPlain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确定中断类型号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应用程序可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使用的中断类型号为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60H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en-GB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68H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GB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6FH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Clr>
                <a:srgbClr val="FF0000"/>
              </a:buClr>
              <a:buSzPct val="96000"/>
              <a:buFont typeface="+mj-ea"/>
              <a:buAutoNum type="circleNumDbPlain" startAt="2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保存原中断向量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自己的中断程序入口地址置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中断向量表之前，应先保存该地址中原来的内容。</a:t>
            </a:r>
          </a:p>
          <a:p>
            <a:pPr marL="457200" indent="-457200" algn="just">
              <a:buClr>
                <a:srgbClr val="FF0000"/>
              </a:buClr>
              <a:buSzPct val="96000"/>
              <a:buFont typeface="+mj-ea"/>
              <a:buAutoNum type="circleNumDbPlain" startAt="3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自己的中断向量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放入向量表；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Clr>
                <a:srgbClr val="FF0000"/>
              </a:buClr>
              <a:buSzPct val="96000"/>
              <a:buFont typeface="+mj-ea"/>
              <a:buAutoNum type="circleNumDbPlain" startAt="3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设置中断屏蔽字（可选）。若编写的是硬件中断程序，应将所使用的硬件中断对应的</a:t>
            </a:r>
            <a:r>
              <a:rPr lang="en-GB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的中断屏蔽位开放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Clr>
                <a:srgbClr val="FF0000"/>
              </a:buClr>
              <a:buSzPct val="96000"/>
              <a:buFont typeface="+mj-ea"/>
              <a:buAutoNum type="circleNumDbPlain" startAt="3"/>
            </a:pPr>
            <a:r>
              <a:rPr lang="en-GB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开中断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Clr>
                <a:srgbClr val="FF0000"/>
              </a:buClr>
              <a:buSzPct val="96000"/>
              <a:buFont typeface="+mj-ea"/>
              <a:buAutoNum type="circleNumDbPlain" startAt="3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恢复原中断向量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blinds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8259A</a:t>
            </a:r>
            <a:r>
              <a:rPr lang="zh-CN" altLang="en-US"/>
              <a:t>的初始化编程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96975"/>
            <a:ext cx="8064500" cy="462915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Char char="q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8259A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的两种命令字</a:t>
            </a:r>
          </a:p>
          <a:p>
            <a:pPr marL="571500" lvl="1" indent="-381000" eaLnBrk="1" hangingPunct="1"/>
            <a:r>
              <a:rPr lang="zh-CN" altLang="en-US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初始化命令字</a:t>
            </a:r>
            <a:r>
              <a:rPr lang="en-US" altLang="zh-CN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dirty="0">
                <a:solidFill>
                  <a:srgbClr val="FFC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ICW1~ICW4</a:t>
            </a:r>
          </a:p>
          <a:p>
            <a:pPr marL="571500" lvl="1" indent="-381000" eaLnBrk="1" hangingPunct="1"/>
            <a:r>
              <a:rPr lang="zh-CN" altLang="en-US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操作命令字</a:t>
            </a:r>
            <a:r>
              <a:rPr lang="en-US" altLang="zh-CN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dirty="0">
                <a:solidFill>
                  <a:srgbClr val="FFC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OCW1~OCW3</a:t>
            </a:r>
          </a:p>
          <a:p>
            <a:pPr marL="0" indent="0" eaLnBrk="1" hangingPunct="1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Font typeface="Wingdings" panose="05000000000000000000" pitchFamily="2" charset="2"/>
              <a:buChar char="q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8259A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的启动：必须先通过编程写入初始化命令字，使它处于工作起始状态；</a:t>
            </a:r>
          </a:p>
          <a:p>
            <a:pPr marL="0" indent="0" eaLnBrk="1" hangingPunct="1">
              <a:buFont typeface="Wingdings" panose="05000000000000000000" pitchFamily="2" charset="2"/>
              <a:buChar char="q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初始化过程：按照固定的顺序进行。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ICW1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ICW2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必须写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ICW3</a:t>
            </a:r>
            <a:r>
              <a:rPr lang="zh-CN" altLang="en-US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ICW4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视具体情况而定。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build="p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zh-CN" altLang="en-US">
                <a:solidFill>
                  <a:srgbClr val="F9450D"/>
                </a:solidFill>
              </a:rPr>
              <a:t>初始化流程</a:t>
            </a:r>
          </a:p>
        </p:txBody>
      </p:sp>
      <p:grpSp>
        <p:nvGrpSpPr>
          <p:cNvPr id="121859" name="Group 71"/>
          <p:cNvGrpSpPr/>
          <p:nvPr/>
        </p:nvGrpSpPr>
        <p:grpSpPr bwMode="auto">
          <a:xfrm>
            <a:off x="125413" y="152400"/>
            <a:ext cx="7723187" cy="6629400"/>
            <a:chOff x="655" y="138"/>
            <a:chExt cx="4865" cy="4176"/>
          </a:xfrm>
        </p:grpSpPr>
        <p:sp>
          <p:nvSpPr>
            <p:cNvPr id="121860" name="AutoShape 72"/>
            <p:cNvSpPr>
              <a:spLocks noChangeArrowheads="1"/>
            </p:cNvSpPr>
            <p:nvPr/>
          </p:nvSpPr>
          <p:spPr bwMode="auto">
            <a:xfrm>
              <a:off x="2635" y="138"/>
              <a:ext cx="1961" cy="544"/>
            </a:xfrm>
            <a:prstGeom prst="flowChartProcess">
              <a:avLst/>
            </a:prstGeom>
            <a:solidFill>
              <a:srgbClr val="B4E4EE"/>
            </a:solidFill>
            <a:ln w="9525">
              <a:solidFill>
                <a:srgbClr val="305AC4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130501"/>
                  </a:solidFill>
                  <a:latin typeface="Times New Roman" panose="02020603050405020304" pitchFamily="18" charset="0"/>
                </a:rPr>
                <a:t>用</a:t>
              </a:r>
              <a:r>
                <a:rPr kumimoji="1" lang="en-US" altLang="zh-CN" sz="2000" b="1">
                  <a:solidFill>
                    <a:srgbClr val="130501"/>
                  </a:solidFill>
                  <a:latin typeface="Times New Roman" panose="02020603050405020304" pitchFamily="18" charset="0"/>
                </a:rPr>
                <a:t>ICW</a:t>
              </a:r>
              <a:r>
                <a:rPr kumimoji="1" lang="en-US" altLang="zh-CN" sz="2000" b="1" baseline="-25000">
                  <a:solidFill>
                    <a:srgbClr val="130501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000" b="1">
                  <a:solidFill>
                    <a:srgbClr val="130501"/>
                  </a:solidFill>
                  <a:latin typeface="Times New Roman" panose="02020603050405020304" pitchFamily="18" charset="0"/>
                </a:rPr>
                <a:t>设置，是否级联，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130501"/>
                  </a:solidFill>
                  <a:latin typeface="Times New Roman" panose="02020603050405020304" pitchFamily="18" charset="0"/>
                </a:rPr>
                <a:t>后面是否用</a:t>
              </a:r>
              <a:r>
                <a:rPr kumimoji="1" lang="en-US" altLang="zh-CN" sz="2000" b="1">
                  <a:solidFill>
                    <a:srgbClr val="130501"/>
                  </a:solidFill>
                  <a:latin typeface="Times New Roman" panose="02020603050405020304" pitchFamily="18" charset="0"/>
                </a:rPr>
                <a:t>ICW</a:t>
              </a:r>
              <a:r>
                <a:rPr kumimoji="1" lang="en-US" altLang="zh-CN" sz="2000" b="1" baseline="-25000">
                  <a:solidFill>
                    <a:srgbClr val="130501"/>
                  </a:solidFill>
                  <a:latin typeface="Times New Roman" panose="02020603050405020304" pitchFamily="18" charset="0"/>
                </a:rPr>
                <a:t>4</a:t>
              </a:r>
              <a:endParaRPr kumimoji="1" lang="en-US" altLang="zh-CN" sz="2000" b="1">
                <a:solidFill>
                  <a:srgbClr val="13050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1861" name="AutoShape 73"/>
            <p:cNvSpPr>
              <a:spLocks noChangeArrowheads="1"/>
            </p:cNvSpPr>
            <p:nvPr/>
          </p:nvSpPr>
          <p:spPr bwMode="auto">
            <a:xfrm>
              <a:off x="2719" y="810"/>
              <a:ext cx="1800" cy="256"/>
            </a:xfrm>
            <a:prstGeom prst="flowChartProcess">
              <a:avLst/>
            </a:prstGeom>
            <a:solidFill>
              <a:srgbClr val="B4E4EE"/>
            </a:solidFill>
            <a:ln w="9525">
              <a:solidFill>
                <a:srgbClr val="305AC4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130501"/>
                  </a:solidFill>
                  <a:latin typeface="Times New Roman" panose="02020603050405020304" pitchFamily="18" charset="0"/>
                </a:rPr>
                <a:t>用</a:t>
              </a:r>
              <a:r>
                <a:rPr kumimoji="1" lang="en-US" altLang="zh-CN" sz="2000" b="1">
                  <a:solidFill>
                    <a:srgbClr val="130501"/>
                  </a:solidFill>
                  <a:latin typeface="Times New Roman" panose="02020603050405020304" pitchFamily="18" charset="0"/>
                </a:rPr>
                <a:t>ICW</a:t>
              </a:r>
              <a:r>
                <a:rPr kumimoji="1" lang="en-US" altLang="zh-CN" sz="2000" b="1" baseline="-25000">
                  <a:solidFill>
                    <a:srgbClr val="130501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en-US" sz="2000" b="1">
                  <a:solidFill>
                    <a:srgbClr val="130501"/>
                  </a:solidFill>
                  <a:latin typeface="Times New Roman" panose="02020603050405020304" pitchFamily="18" charset="0"/>
                </a:rPr>
                <a:t>设置中断类型码</a:t>
              </a:r>
            </a:p>
          </p:txBody>
        </p:sp>
        <p:sp>
          <p:nvSpPr>
            <p:cNvPr id="121862" name="AutoShape 74"/>
            <p:cNvSpPr>
              <a:spLocks noChangeArrowheads="1"/>
            </p:cNvSpPr>
            <p:nvPr/>
          </p:nvSpPr>
          <p:spPr bwMode="auto">
            <a:xfrm>
              <a:off x="2400" y="1146"/>
              <a:ext cx="2398" cy="448"/>
            </a:xfrm>
            <a:prstGeom prst="flowChartDecision">
              <a:avLst/>
            </a:prstGeom>
            <a:solidFill>
              <a:srgbClr val="E4E292"/>
            </a:solidFill>
            <a:ln w="9525">
              <a:solidFill>
                <a:srgbClr val="305AC4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130501"/>
                  </a:solidFill>
                  <a:latin typeface="Times New Roman" panose="02020603050405020304" pitchFamily="18" charset="0"/>
                </a:rPr>
                <a:t>是否为级连方式？</a:t>
              </a:r>
            </a:p>
          </p:txBody>
        </p:sp>
        <p:sp>
          <p:nvSpPr>
            <p:cNvPr id="121863" name="AutoShape 75"/>
            <p:cNvSpPr>
              <a:spLocks noChangeArrowheads="1"/>
            </p:cNvSpPr>
            <p:nvPr/>
          </p:nvSpPr>
          <p:spPr bwMode="auto">
            <a:xfrm>
              <a:off x="2393" y="1722"/>
              <a:ext cx="2377" cy="448"/>
            </a:xfrm>
            <a:prstGeom prst="flowChartDecision">
              <a:avLst/>
            </a:prstGeom>
            <a:solidFill>
              <a:srgbClr val="E4E292"/>
            </a:solidFill>
            <a:ln w="9525">
              <a:solidFill>
                <a:srgbClr val="305AC4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130501"/>
                  </a:solidFill>
                  <a:latin typeface="Times New Roman" panose="02020603050405020304" pitchFamily="18" charset="0"/>
                </a:rPr>
                <a:t>本片为主片吗？</a:t>
              </a:r>
            </a:p>
          </p:txBody>
        </p:sp>
        <p:sp>
          <p:nvSpPr>
            <p:cNvPr id="121864" name="AutoShape 76"/>
            <p:cNvSpPr>
              <a:spLocks noChangeArrowheads="1"/>
            </p:cNvSpPr>
            <p:nvPr/>
          </p:nvSpPr>
          <p:spPr bwMode="auto">
            <a:xfrm>
              <a:off x="2525" y="2298"/>
              <a:ext cx="2444" cy="256"/>
            </a:xfrm>
            <a:prstGeom prst="flowChartProcess">
              <a:avLst/>
            </a:prstGeom>
            <a:solidFill>
              <a:srgbClr val="B4E4EE"/>
            </a:solidFill>
            <a:ln w="9525">
              <a:solidFill>
                <a:srgbClr val="305AC4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130501"/>
                  </a:solidFill>
                  <a:latin typeface="Times New Roman" panose="02020603050405020304" pitchFamily="18" charset="0"/>
                </a:rPr>
                <a:t>设置</a:t>
              </a:r>
              <a:r>
                <a:rPr kumimoji="1" lang="en-US" altLang="zh-CN" sz="2000" b="1">
                  <a:solidFill>
                    <a:srgbClr val="130501"/>
                  </a:solidFill>
                  <a:latin typeface="Times New Roman" panose="02020603050405020304" pitchFamily="18" charset="0"/>
                </a:rPr>
                <a:t>ICW</a:t>
              </a:r>
              <a:r>
                <a:rPr kumimoji="1" lang="en-US" altLang="zh-CN" sz="2000" b="1" baseline="-25000">
                  <a:solidFill>
                    <a:srgbClr val="130501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zh-CN" altLang="en-US" sz="2000" b="1">
                  <a:solidFill>
                    <a:srgbClr val="130501"/>
                  </a:solidFill>
                  <a:latin typeface="Times New Roman" panose="02020603050405020304" pitchFamily="18" charset="0"/>
                </a:rPr>
                <a:t>的低三位为从控标志码</a:t>
              </a:r>
            </a:p>
          </p:txBody>
        </p:sp>
        <p:sp>
          <p:nvSpPr>
            <p:cNvPr id="121865" name="AutoShape 77"/>
            <p:cNvSpPr>
              <a:spLocks noChangeArrowheads="1"/>
            </p:cNvSpPr>
            <p:nvPr/>
          </p:nvSpPr>
          <p:spPr bwMode="auto">
            <a:xfrm>
              <a:off x="655" y="2192"/>
              <a:ext cx="1478" cy="544"/>
            </a:xfrm>
            <a:prstGeom prst="flowChartProcess">
              <a:avLst/>
            </a:prstGeom>
            <a:solidFill>
              <a:srgbClr val="B4E4EE"/>
            </a:solidFill>
            <a:ln w="9525">
              <a:solidFill>
                <a:srgbClr val="305AC4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130501"/>
                  </a:solidFill>
                  <a:latin typeface="Times New Roman" panose="02020603050405020304" pitchFamily="18" charset="0"/>
                </a:rPr>
                <a:t>设</a:t>
              </a:r>
              <a:r>
                <a:rPr kumimoji="1" lang="en-US" altLang="zh-CN" sz="2000" b="1">
                  <a:solidFill>
                    <a:srgbClr val="130501"/>
                  </a:solidFill>
                  <a:latin typeface="Times New Roman" panose="02020603050405020304" pitchFamily="18" charset="0"/>
                </a:rPr>
                <a:t>ICW</a:t>
              </a:r>
              <a:r>
                <a:rPr kumimoji="1" lang="en-US" altLang="zh-CN" sz="2000" b="1" baseline="-25000">
                  <a:solidFill>
                    <a:srgbClr val="130501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zh-CN" altLang="en-US" sz="2000" b="1">
                  <a:solidFill>
                    <a:srgbClr val="130501"/>
                  </a:solidFill>
                  <a:latin typeface="Times New Roman" panose="02020603050405020304" pitchFamily="18" charset="0"/>
                </a:rPr>
                <a:t>的各位对应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130501"/>
                  </a:solidFill>
                  <a:latin typeface="Times New Roman" panose="02020603050405020304" pitchFamily="18" charset="0"/>
                </a:rPr>
                <a:t>IR</a:t>
              </a:r>
              <a:r>
                <a:rPr kumimoji="1" lang="en-US" altLang="zh-CN" sz="2000" b="1" baseline="-25000">
                  <a:solidFill>
                    <a:srgbClr val="130501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2000" b="1">
                  <a:solidFill>
                    <a:srgbClr val="130501"/>
                  </a:solidFill>
                  <a:latin typeface="Times New Roman" panose="02020603050405020304" pitchFamily="18" charset="0"/>
                </a:rPr>
                <a:t>~IR</a:t>
              </a:r>
              <a:r>
                <a:rPr kumimoji="1" lang="en-US" altLang="zh-CN" sz="2000" b="1" baseline="-25000">
                  <a:solidFill>
                    <a:srgbClr val="130501"/>
                  </a:solidFill>
                  <a:latin typeface="Times New Roman" panose="02020603050405020304" pitchFamily="18" charset="0"/>
                </a:rPr>
                <a:t>7</a:t>
              </a:r>
              <a:r>
                <a:rPr kumimoji="1" lang="zh-CN" altLang="en-US" sz="2000" b="1">
                  <a:solidFill>
                    <a:srgbClr val="130501"/>
                  </a:solidFill>
                  <a:latin typeface="Times New Roman" panose="02020603050405020304" pitchFamily="18" charset="0"/>
                </a:rPr>
                <a:t>的连接情况</a:t>
              </a:r>
            </a:p>
          </p:txBody>
        </p:sp>
        <p:sp>
          <p:nvSpPr>
            <p:cNvPr id="121866" name="AutoShape 78"/>
            <p:cNvSpPr>
              <a:spLocks noChangeArrowheads="1"/>
            </p:cNvSpPr>
            <p:nvPr/>
          </p:nvSpPr>
          <p:spPr bwMode="auto">
            <a:xfrm>
              <a:off x="2423" y="2720"/>
              <a:ext cx="2233" cy="448"/>
            </a:xfrm>
            <a:prstGeom prst="flowChartDecision">
              <a:avLst/>
            </a:prstGeom>
            <a:solidFill>
              <a:srgbClr val="E4E292"/>
            </a:solidFill>
            <a:ln w="9525">
              <a:solidFill>
                <a:srgbClr val="305AC4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130501"/>
                  </a:solidFill>
                  <a:latin typeface="Times New Roman" panose="02020603050405020304" pitchFamily="18" charset="0"/>
                </a:rPr>
                <a:t>需要用</a:t>
              </a:r>
              <a:r>
                <a:rPr kumimoji="1" lang="en-US" altLang="zh-CN" sz="2000" b="1">
                  <a:solidFill>
                    <a:srgbClr val="130501"/>
                  </a:solidFill>
                  <a:latin typeface="Times New Roman" panose="02020603050405020304" pitchFamily="18" charset="0"/>
                </a:rPr>
                <a:t>ICW</a:t>
              </a:r>
              <a:r>
                <a:rPr kumimoji="1" lang="en-US" altLang="zh-CN" sz="2000" b="1" baseline="-25000">
                  <a:solidFill>
                    <a:srgbClr val="130501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zh-CN" altLang="en-US" sz="2000" b="1">
                  <a:solidFill>
                    <a:srgbClr val="130501"/>
                  </a:solidFill>
                  <a:latin typeface="Times New Roman" panose="02020603050405020304" pitchFamily="18" charset="0"/>
                </a:rPr>
                <a:t>吗？</a:t>
              </a:r>
            </a:p>
          </p:txBody>
        </p:sp>
        <p:sp>
          <p:nvSpPr>
            <p:cNvPr id="121867" name="AutoShape 79"/>
            <p:cNvSpPr>
              <a:spLocks noChangeArrowheads="1"/>
            </p:cNvSpPr>
            <p:nvPr/>
          </p:nvSpPr>
          <p:spPr bwMode="auto">
            <a:xfrm>
              <a:off x="2112" y="3786"/>
              <a:ext cx="3120" cy="528"/>
            </a:xfrm>
            <a:prstGeom prst="flowChartProcess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Font typeface="Monotype Sorts" pitchFamily="2" charset="2"/>
                <a:buChar char="z"/>
              </a:pPr>
              <a:endParaRPr kumimoji="1" lang="zh-CN" altLang="en-US" sz="2800" b="1">
                <a:solidFill>
                  <a:srgbClr val="000000"/>
                </a:solidFill>
                <a:ea typeface="幼圆" pitchFamily="49" charset="-122"/>
              </a:endParaRPr>
            </a:p>
          </p:txBody>
        </p:sp>
        <p:sp>
          <p:nvSpPr>
            <p:cNvPr id="121868" name="AutoShape 80"/>
            <p:cNvSpPr>
              <a:spLocks noChangeArrowheads="1"/>
            </p:cNvSpPr>
            <p:nvPr/>
          </p:nvSpPr>
          <p:spPr bwMode="auto">
            <a:xfrm>
              <a:off x="1819" y="3296"/>
              <a:ext cx="3410" cy="544"/>
            </a:xfrm>
            <a:prstGeom prst="flowChartProcess">
              <a:avLst/>
            </a:prstGeom>
            <a:solidFill>
              <a:srgbClr val="B4E4EE"/>
            </a:solidFill>
            <a:ln w="9525">
              <a:solidFill>
                <a:srgbClr val="305AC4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130501"/>
                  </a:solidFill>
                  <a:latin typeface="Times New Roman" panose="02020603050405020304" pitchFamily="18" charset="0"/>
                </a:rPr>
                <a:t>用</a:t>
              </a:r>
              <a:r>
                <a:rPr kumimoji="1" lang="en-US" altLang="zh-CN" sz="2000" b="1">
                  <a:solidFill>
                    <a:srgbClr val="130501"/>
                  </a:solidFill>
                  <a:latin typeface="Times New Roman" panose="02020603050405020304" pitchFamily="18" charset="0"/>
                </a:rPr>
                <a:t>ICW</a:t>
              </a:r>
              <a:r>
                <a:rPr kumimoji="1" lang="en-US" altLang="zh-CN" sz="2000" b="1" baseline="-25000">
                  <a:solidFill>
                    <a:srgbClr val="130501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zh-CN" altLang="en-US" sz="2000" b="1">
                  <a:solidFill>
                    <a:srgbClr val="130501"/>
                  </a:solidFill>
                  <a:latin typeface="Times New Roman" panose="02020603050405020304" pitchFamily="18" charset="0"/>
                </a:rPr>
                <a:t>设置，是否为特殊完全嵌套方式；缓冲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130501"/>
                  </a:solidFill>
                  <a:latin typeface="Times New Roman" panose="02020603050405020304" pitchFamily="18" charset="0"/>
                </a:rPr>
                <a:t>方式；自动结束中断方式；</a:t>
              </a:r>
              <a:r>
                <a:rPr kumimoji="1" lang="en-US" altLang="zh-CN" sz="2000" b="1">
                  <a:solidFill>
                    <a:srgbClr val="130501"/>
                  </a:solidFill>
                  <a:latin typeface="Times New Roman" panose="02020603050405020304" pitchFamily="18" charset="0"/>
                </a:rPr>
                <a:t>8086/8088</a:t>
              </a:r>
              <a:r>
                <a:rPr kumimoji="1" lang="zh-CN" altLang="en-US" sz="2000" b="1">
                  <a:solidFill>
                    <a:srgbClr val="130501"/>
                  </a:solidFill>
                  <a:latin typeface="Times New Roman" panose="02020603050405020304" pitchFamily="18" charset="0"/>
                </a:rPr>
                <a:t>系统</a:t>
              </a:r>
            </a:p>
          </p:txBody>
        </p:sp>
        <p:sp>
          <p:nvSpPr>
            <p:cNvPr id="121869" name="AutoShape 81"/>
            <p:cNvSpPr>
              <a:spLocks noChangeArrowheads="1"/>
            </p:cNvSpPr>
            <p:nvPr/>
          </p:nvSpPr>
          <p:spPr bwMode="auto">
            <a:xfrm>
              <a:off x="3275" y="4016"/>
              <a:ext cx="611" cy="256"/>
            </a:xfrm>
            <a:prstGeom prst="flowChartProcess">
              <a:avLst/>
            </a:prstGeom>
            <a:solidFill>
              <a:srgbClr val="B4E4EE"/>
            </a:solidFill>
            <a:ln w="9525">
              <a:solidFill>
                <a:srgbClr val="305AC4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130501"/>
                  </a:solidFill>
                  <a:latin typeface="Times New Roman" panose="02020603050405020304" pitchFamily="18" charset="0"/>
                </a:rPr>
                <a:t>OCWn</a:t>
              </a:r>
            </a:p>
          </p:txBody>
        </p:sp>
        <p:sp>
          <p:nvSpPr>
            <p:cNvPr id="121870" name="Line 82"/>
            <p:cNvSpPr>
              <a:spLocks noChangeShapeType="1"/>
            </p:cNvSpPr>
            <p:nvPr/>
          </p:nvSpPr>
          <p:spPr bwMode="auto">
            <a:xfrm>
              <a:off x="3552" y="666"/>
              <a:ext cx="0" cy="144"/>
            </a:xfrm>
            <a:prstGeom prst="line">
              <a:avLst/>
            </a:prstGeom>
            <a:noFill/>
            <a:ln w="9525">
              <a:solidFill>
                <a:srgbClr val="305AC4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1871" name="Line 83"/>
            <p:cNvSpPr>
              <a:spLocks noChangeShapeType="1"/>
            </p:cNvSpPr>
            <p:nvPr/>
          </p:nvSpPr>
          <p:spPr bwMode="auto">
            <a:xfrm>
              <a:off x="3552" y="1050"/>
              <a:ext cx="0" cy="96"/>
            </a:xfrm>
            <a:prstGeom prst="line">
              <a:avLst/>
            </a:prstGeom>
            <a:noFill/>
            <a:ln w="9525">
              <a:solidFill>
                <a:srgbClr val="305AC4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1872" name="Line 84"/>
            <p:cNvSpPr>
              <a:spLocks noChangeShapeType="1"/>
            </p:cNvSpPr>
            <p:nvPr/>
          </p:nvSpPr>
          <p:spPr bwMode="auto">
            <a:xfrm>
              <a:off x="3600" y="1578"/>
              <a:ext cx="0" cy="144"/>
            </a:xfrm>
            <a:prstGeom prst="line">
              <a:avLst/>
            </a:prstGeom>
            <a:noFill/>
            <a:ln w="9525">
              <a:solidFill>
                <a:srgbClr val="305AC4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1873" name="Line 85"/>
            <p:cNvSpPr>
              <a:spLocks noChangeShapeType="1"/>
            </p:cNvSpPr>
            <p:nvPr/>
          </p:nvSpPr>
          <p:spPr bwMode="auto">
            <a:xfrm>
              <a:off x="3552" y="2154"/>
              <a:ext cx="0" cy="144"/>
            </a:xfrm>
            <a:prstGeom prst="line">
              <a:avLst/>
            </a:prstGeom>
            <a:noFill/>
            <a:ln w="9525">
              <a:solidFill>
                <a:srgbClr val="305AC4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1874" name="Line 86"/>
            <p:cNvSpPr>
              <a:spLocks noChangeShapeType="1"/>
            </p:cNvSpPr>
            <p:nvPr/>
          </p:nvSpPr>
          <p:spPr bwMode="auto">
            <a:xfrm>
              <a:off x="3552" y="2538"/>
              <a:ext cx="0" cy="198"/>
            </a:xfrm>
            <a:prstGeom prst="line">
              <a:avLst/>
            </a:prstGeom>
            <a:noFill/>
            <a:ln w="9525">
              <a:solidFill>
                <a:srgbClr val="305AC4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1875" name="Line 87"/>
            <p:cNvSpPr>
              <a:spLocks noChangeShapeType="1"/>
            </p:cNvSpPr>
            <p:nvPr/>
          </p:nvSpPr>
          <p:spPr bwMode="auto">
            <a:xfrm>
              <a:off x="3527" y="3168"/>
              <a:ext cx="0" cy="144"/>
            </a:xfrm>
            <a:prstGeom prst="line">
              <a:avLst/>
            </a:prstGeom>
            <a:noFill/>
            <a:ln w="9525">
              <a:solidFill>
                <a:srgbClr val="305AC4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1876" name="Line 88"/>
            <p:cNvSpPr>
              <a:spLocks noChangeShapeType="1"/>
            </p:cNvSpPr>
            <p:nvPr/>
          </p:nvSpPr>
          <p:spPr bwMode="auto">
            <a:xfrm>
              <a:off x="3552" y="3840"/>
              <a:ext cx="0" cy="192"/>
            </a:xfrm>
            <a:prstGeom prst="line">
              <a:avLst/>
            </a:prstGeom>
            <a:noFill/>
            <a:ln w="9525">
              <a:solidFill>
                <a:srgbClr val="305AC4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1877" name="Line 89"/>
            <p:cNvSpPr>
              <a:spLocks noChangeShapeType="1"/>
            </p:cNvSpPr>
            <p:nvPr/>
          </p:nvSpPr>
          <p:spPr bwMode="auto">
            <a:xfrm>
              <a:off x="4800" y="1386"/>
              <a:ext cx="720" cy="0"/>
            </a:xfrm>
            <a:prstGeom prst="line">
              <a:avLst/>
            </a:prstGeom>
            <a:noFill/>
            <a:ln w="9525">
              <a:solidFill>
                <a:srgbClr val="305AC4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1878" name="Line 90"/>
            <p:cNvSpPr>
              <a:spLocks noChangeShapeType="1"/>
            </p:cNvSpPr>
            <p:nvPr/>
          </p:nvSpPr>
          <p:spPr bwMode="auto">
            <a:xfrm>
              <a:off x="5520" y="1386"/>
              <a:ext cx="0" cy="1254"/>
            </a:xfrm>
            <a:prstGeom prst="line">
              <a:avLst/>
            </a:prstGeom>
            <a:noFill/>
            <a:ln w="9525">
              <a:solidFill>
                <a:srgbClr val="305AC4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1879" name="Line 91"/>
            <p:cNvSpPr>
              <a:spLocks noChangeShapeType="1"/>
            </p:cNvSpPr>
            <p:nvPr/>
          </p:nvSpPr>
          <p:spPr bwMode="auto">
            <a:xfrm flipH="1">
              <a:off x="3552" y="2640"/>
              <a:ext cx="1968" cy="0"/>
            </a:xfrm>
            <a:prstGeom prst="line">
              <a:avLst/>
            </a:prstGeom>
            <a:noFill/>
            <a:ln w="9525">
              <a:solidFill>
                <a:srgbClr val="305AC4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1880" name="Line 92"/>
            <p:cNvSpPr>
              <a:spLocks noChangeShapeType="1"/>
            </p:cNvSpPr>
            <p:nvPr/>
          </p:nvSpPr>
          <p:spPr bwMode="auto">
            <a:xfrm>
              <a:off x="2400" y="1914"/>
              <a:ext cx="48" cy="4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1881" name="Line 93"/>
            <p:cNvSpPr>
              <a:spLocks noChangeShapeType="1"/>
            </p:cNvSpPr>
            <p:nvPr/>
          </p:nvSpPr>
          <p:spPr bwMode="auto">
            <a:xfrm flipH="1">
              <a:off x="1392" y="1962"/>
              <a:ext cx="1056" cy="0"/>
            </a:xfrm>
            <a:prstGeom prst="line">
              <a:avLst/>
            </a:prstGeom>
            <a:noFill/>
            <a:ln w="9525">
              <a:solidFill>
                <a:srgbClr val="305AC4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1882" name="Line 94"/>
            <p:cNvSpPr>
              <a:spLocks noChangeShapeType="1"/>
            </p:cNvSpPr>
            <p:nvPr/>
          </p:nvSpPr>
          <p:spPr bwMode="auto">
            <a:xfrm>
              <a:off x="1392" y="1962"/>
              <a:ext cx="0" cy="240"/>
            </a:xfrm>
            <a:prstGeom prst="line">
              <a:avLst/>
            </a:prstGeom>
            <a:noFill/>
            <a:ln w="9525">
              <a:solidFill>
                <a:srgbClr val="305AC4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1883" name="Line 95"/>
            <p:cNvSpPr>
              <a:spLocks noChangeShapeType="1"/>
            </p:cNvSpPr>
            <p:nvPr/>
          </p:nvSpPr>
          <p:spPr bwMode="auto">
            <a:xfrm flipV="1">
              <a:off x="2112" y="2640"/>
              <a:ext cx="1440" cy="0"/>
            </a:xfrm>
            <a:prstGeom prst="line">
              <a:avLst/>
            </a:prstGeom>
            <a:noFill/>
            <a:ln w="9525">
              <a:solidFill>
                <a:srgbClr val="305AC4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1884" name="Line 96"/>
            <p:cNvSpPr>
              <a:spLocks noChangeShapeType="1"/>
            </p:cNvSpPr>
            <p:nvPr/>
          </p:nvSpPr>
          <p:spPr bwMode="auto">
            <a:xfrm>
              <a:off x="4704" y="2928"/>
              <a:ext cx="816" cy="0"/>
            </a:xfrm>
            <a:prstGeom prst="line">
              <a:avLst/>
            </a:prstGeom>
            <a:noFill/>
            <a:ln w="9525">
              <a:solidFill>
                <a:srgbClr val="305AC4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1885" name="Line 97"/>
            <p:cNvSpPr>
              <a:spLocks noChangeShapeType="1"/>
            </p:cNvSpPr>
            <p:nvPr/>
          </p:nvSpPr>
          <p:spPr bwMode="auto">
            <a:xfrm flipH="1">
              <a:off x="3552" y="3936"/>
              <a:ext cx="1968" cy="0"/>
            </a:xfrm>
            <a:prstGeom prst="line">
              <a:avLst/>
            </a:prstGeom>
            <a:noFill/>
            <a:ln w="9525">
              <a:solidFill>
                <a:srgbClr val="305AC4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1886" name="Text Box 98"/>
            <p:cNvSpPr txBox="1">
              <a:spLocks noChangeArrowheads="1"/>
            </p:cNvSpPr>
            <p:nvPr/>
          </p:nvSpPr>
          <p:spPr bwMode="auto">
            <a:xfrm>
              <a:off x="3744" y="153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130501"/>
                  </a:solidFill>
                  <a:latin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121887" name="Text Box 99"/>
            <p:cNvSpPr txBox="1">
              <a:spLocks noChangeArrowheads="1"/>
            </p:cNvSpPr>
            <p:nvPr/>
          </p:nvSpPr>
          <p:spPr bwMode="auto">
            <a:xfrm>
              <a:off x="4800" y="1194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130501"/>
                  </a:solidFill>
                  <a:latin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121888" name="Text Box 100"/>
            <p:cNvSpPr txBox="1">
              <a:spLocks noChangeArrowheads="1"/>
            </p:cNvSpPr>
            <p:nvPr/>
          </p:nvSpPr>
          <p:spPr bwMode="auto">
            <a:xfrm>
              <a:off x="3696" y="2106"/>
              <a:ext cx="240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130501"/>
                  </a:solidFill>
                  <a:latin typeface="Times New Roman" panose="02020603050405020304" pitchFamily="18" charset="0"/>
                </a:rPr>
                <a:t>否</a:t>
              </a:r>
            </a:p>
            <a:p>
              <a:pPr algn="ctr" eaLnBrk="1" hangingPunct="1">
                <a:spcBef>
                  <a:spcPct val="50000"/>
                </a:spcBef>
              </a:pPr>
              <a:endParaRPr kumimoji="1" lang="en-US" altLang="zh-CN" sz="2000" b="1">
                <a:solidFill>
                  <a:srgbClr val="13050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1889" name="Text Box 101"/>
            <p:cNvSpPr txBox="1">
              <a:spLocks noChangeArrowheads="1"/>
            </p:cNvSpPr>
            <p:nvPr/>
          </p:nvSpPr>
          <p:spPr bwMode="auto">
            <a:xfrm>
              <a:off x="4848" y="268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130501"/>
                  </a:solidFill>
                  <a:latin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121890" name="Text Box 102"/>
            <p:cNvSpPr txBox="1">
              <a:spLocks noChangeArrowheads="1"/>
            </p:cNvSpPr>
            <p:nvPr/>
          </p:nvSpPr>
          <p:spPr bwMode="auto">
            <a:xfrm>
              <a:off x="2112" y="172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130501"/>
                  </a:solidFill>
                  <a:latin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121891" name="Text Box 103"/>
            <p:cNvSpPr txBox="1">
              <a:spLocks noChangeArrowheads="1"/>
            </p:cNvSpPr>
            <p:nvPr/>
          </p:nvSpPr>
          <p:spPr bwMode="auto">
            <a:xfrm>
              <a:off x="3592" y="308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130501"/>
                  </a:solidFill>
                  <a:latin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121892" name="Line 104"/>
            <p:cNvSpPr>
              <a:spLocks noChangeShapeType="1"/>
            </p:cNvSpPr>
            <p:nvPr/>
          </p:nvSpPr>
          <p:spPr bwMode="auto">
            <a:xfrm>
              <a:off x="5520" y="2928"/>
              <a:ext cx="0" cy="1008"/>
            </a:xfrm>
            <a:prstGeom prst="line">
              <a:avLst/>
            </a:prstGeom>
            <a:noFill/>
            <a:ln w="9525">
              <a:solidFill>
                <a:srgbClr val="305AC4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"/>
            <a:ext cx="3203575" cy="39243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>
                <a:solidFill>
                  <a:srgbClr val="FF0066"/>
                </a:solidFill>
              </a:rPr>
              <a:t>1</a:t>
            </a:r>
            <a:r>
              <a:rPr lang="zh-CN" altLang="en-US" sz="2400" b="1">
                <a:solidFill>
                  <a:srgbClr val="FF0066"/>
                </a:solidFill>
              </a:rPr>
              <a:t>、初始化命令字</a:t>
            </a:r>
            <a:endParaRPr lang="zh-CN" altLang="en-US" sz="2000"/>
          </a:p>
          <a:p>
            <a:pPr eaLnBrk="1" hangingPunct="1">
              <a:buFontTx/>
              <a:buNone/>
            </a:pPr>
            <a:r>
              <a:rPr lang="zh-CN" altLang="en-US" sz="2000">
                <a:solidFill>
                  <a:srgbClr val="FF0066"/>
                </a:solidFill>
              </a:rPr>
              <a:t>      （</a:t>
            </a:r>
            <a:r>
              <a:rPr lang="en-US" altLang="zh-CN" sz="2000" b="1">
                <a:solidFill>
                  <a:srgbClr val="FF0066"/>
                </a:solidFill>
              </a:rPr>
              <a:t>1</a:t>
            </a:r>
            <a:r>
              <a:rPr lang="zh-CN" altLang="en-US" sz="2000" b="1">
                <a:solidFill>
                  <a:srgbClr val="FF0066"/>
                </a:solidFill>
              </a:rPr>
              <a:t>）</a:t>
            </a:r>
            <a:r>
              <a:rPr lang="en-US" altLang="zh-CN" sz="2000" b="1"/>
              <a:t>ICW1</a:t>
            </a:r>
            <a:endParaRPr lang="en-US" altLang="zh-CN"/>
          </a:p>
        </p:txBody>
      </p:sp>
      <p:grpSp>
        <p:nvGrpSpPr>
          <p:cNvPr id="122883" name="Group 3"/>
          <p:cNvGrpSpPr/>
          <p:nvPr/>
        </p:nvGrpSpPr>
        <p:grpSpPr bwMode="auto">
          <a:xfrm>
            <a:off x="990600" y="1135063"/>
            <a:ext cx="7772400" cy="2786062"/>
            <a:chOff x="624" y="715"/>
            <a:chExt cx="4896" cy="1755"/>
          </a:xfrm>
        </p:grpSpPr>
        <p:sp>
          <p:nvSpPr>
            <p:cNvPr id="122886" name="Rectangle 4"/>
            <p:cNvSpPr>
              <a:spLocks noChangeArrowheads="1"/>
            </p:cNvSpPr>
            <p:nvPr/>
          </p:nvSpPr>
          <p:spPr bwMode="auto">
            <a:xfrm>
              <a:off x="684" y="941"/>
              <a:ext cx="288" cy="24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19050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FF0066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2887" name="Rectangle 5"/>
            <p:cNvSpPr>
              <a:spLocks noChangeArrowheads="1"/>
            </p:cNvSpPr>
            <p:nvPr/>
          </p:nvSpPr>
          <p:spPr bwMode="auto">
            <a:xfrm>
              <a:off x="1164" y="941"/>
              <a:ext cx="3024" cy="24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19050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888" name="Line 6"/>
            <p:cNvSpPr>
              <a:spLocks noChangeShapeType="1"/>
            </p:cNvSpPr>
            <p:nvPr/>
          </p:nvSpPr>
          <p:spPr bwMode="auto">
            <a:xfrm>
              <a:off x="2604" y="941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2889" name="Line 7"/>
            <p:cNvSpPr>
              <a:spLocks noChangeShapeType="1"/>
            </p:cNvSpPr>
            <p:nvPr/>
          </p:nvSpPr>
          <p:spPr bwMode="auto">
            <a:xfrm>
              <a:off x="3324" y="941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2890" name="Line 8"/>
            <p:cNvSpPr>
              <a:spLocks noChangeShapeType="1"/>
            </p:cNvSpPr>
            <p:nvPr/>
          </p:nvSpPr>
          <p:spPr bwMode="auto">
            <a:xfrm>
              <a:off x="3756" y="941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2891" name="Line 9"/>
            <p:cNvSpPr>
              <a:spLocks noChangeShapeType="1"/>
            </p:cNvSpPr>
            <p:nvPr/>
          </p:nvSpPr>
          <p:spPr bwMode="auto">
            <a:xfrm>
              <a:off x="3036" y="941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2892" name="Line 10"/>
            <p:cNvSpPr>
              <a:spLocks noChangeShapeType="1"/>
            </p:cNvSpPr>
            <p:nvPr/>
          </p:nvSpPr>
          <p:spPr bwMode="auto">
            <a:xfrm>
              <a:off x="1884" y="941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2893" name="Line 11"/>
            <p:cNvSpPr>
              <a:spLocks noChangeShapeType="1"/>
            </p:cNvSpPr>
            <p:nvPr/>
          </p:nvSpPr>
          <p:spPr bwMode="auto">
            <a:xfrm>
              <a:off x="2220" y="941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2894" name="Line 12"/>
            <p:cNvSpPr>
              <a:spLocks noChangeShapeType="1"/>
            </p:cNvSpPr>
            <p:nvPr/>
          </p:nvSpPr>
          <p:spPr bwMode="auto">
            <a:xfrm>
              <a:off x="1500" y="941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2895" name="Text Box 13"/>
            <p:cNvSpPr txBox="1">
              <a:spLocks noChangeArrowheads="1"/>
            </p:cNvSpPr>
            <p:nvPr/>
          </p:nvSpPr>
          <p:spPr bwMode="auto">
            <a:xfrm>
              <a:off x="3804" y="926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FF0066"/>
                  </a:solidFill>
                  <a:latin typeface="Times New Roman" panose="02020603050405020304" pitchFamily="18" charset="0"/>
                </a:rPr>
                <a:t>IC4</a:t>
              </a:r>
            </a:p>
          </p:txBody>
        </p:sp>
        <p:sp>
          <p:nvSpPr>
            <p:cNvPr id="122896" name="Text Box 14"/>
            <p:cNvSpPr txBox="1">
              <a:spLocks noChangeArrowheads="1"/>
            </p:cNvSpPr>
            <p:nvPr/>
          </p:nvSpPr>
          <p:spPr bwMode="auto">
            <a:xfrm>
              <a:off x="3414" y="945"/>
              <a:ext cx="2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S</a:t>
              </a:r>
              <a:endParaRPr kumimoji="1" lang="en-US" altLang="zh-CN" sz="2000">
                <a:solidFill>
                  <a:srgbClr val="FF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897" name="Text Box 15"/>
            <p:cNvSpPr txBox="1">
              <a:spLocks noChangeArrowheads="1"/>
            </p:cNvSpPr>
            <p:nvPr/>
          </p:nvSpPr>
          <p:spPr bwMode="auto">
            <a:xfrm>
              <a:off x="3084" y="94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FF0066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2898" name="Text Box 16"/>
            <p:cNvSpPr txBox="1">
              <a:spLocks noChangeArrowheads="1"/>
            </p:cNvSpPr>
            <p:nvPr/>
          </p:nvSpPr>
          <p:spPr bwMode="auto">
            <a:xfrm>
              <a:off x="2556" y="941"/>
              <a:ext cx="4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LTIM</a:t>
              </a:r>
              <a:endParaRPr kumimoji="1" lang="en-US" altLang="zh-CN">
                <a:solidFill>
                  <a:srgbClr val="FF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899" name="Text Box 17"/>
            <p:cNvSpPr txBox="1">
              <a:spLocks noChangeArrowheads="1"/>
            </p:cNvSpPr>
            <p:nvPr/>
          </p:nvSpPr>
          <p:spPr bwMode="auto">
            <a:xfrm>
              <a:off x="2314" y="92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FF0066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2900" name="Text Box 18"/>
            <p:cNvSpPr txBox="1">
              <a:spLocks noChangeArrowheads="1"/>
            </p:cNvSpPr>
            <p:nvPr/>
          </p:nvSpPr>
          <p:spPr bwMode="auto">
            <a:xfrm>
              <a:off x="1930" y="92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FF0066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2901" name="Text Box 19"/>
            <p:cNvSpPr txBox="1">
              <a:spLocks noChangeArrowheads="1"/>
            </p:cNvSpPr>
            <p:nvPr/>
          </p:nvSpPr>
          <p:spPr bwMode="auto">
            <a:xfrm>
              <a:off x="1594" y="91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FF0066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2902" name="Text Box 20"/>
            <p:cNvSpPr txBox="1">
              <a:spLocks noChangeArrowheads="1"/>
            </p:cNvSpPr>
            <p:nvPr/>
          </p:nvSpPr>
          <p:spPr bwMode="auto">
            <a:xfrm>
              <a:off x="1210" y="94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FF0066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2903" name="Text Box 21"/>
            <p:cNvSpPr txBox="1">
              <a:spLocks noChangeArrowheads="1"/>
            </p:cNvSpPr>
            <p:nvPr/>
          </p:nvSpPr>
          <p:spPr bwMode="auto">
            <a:xfrm>
              <a:off x="3792" y="720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333399"/>
                  </a:solidFill>
                  <a:latin typeface="Times New Roman" panose="02020603050405020304" pitchFamily="18" charset="0"/>
                </a:rPr>
                <a:t>D0</a:t>
              </a:r>
            </a:p>
          </p:txBody>
        </p:sp>
        <p:sp>
          <p:nvSpPr>
            <p:cNvPr id="122904" name="Text Box 22"/>
            <p:cNvSpPr txBox="1">
              <a:spLocks noChangeArrowheads="1"/>
            </p:cNvSpPr>
            <p:nvPr/>
          </p:nvSpPr>
          <p:spPr bwMode="auto">
            <a:xfrm>
              <a:off x="3360" y="720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333399"/>
                  </a:solidFill>
                  <a:latin typeface="Times New Roman" panose="02020603050405020304" pitchFamily="18" charset="0"/>
                </a:rPr>
                <a:t>D1</a:t>
              </a:r>
            </a:p>
          </p:txBody>
        </p:sp>
        <p:sp>
          <p:nvSpPr>
            <p:cNvPr id="122905" name="Text Box 23"/>
            <p:cNvSpPr txBox="1">
              <a:spLocks noChangeArrowheads="1"/>
            </p:cNvSpPr>
            <p:nvPr/>
          </p:nvSpPr>
          <p:spPr bwMode="auto">
            <a:xfrm>
              <a:off x="2976" y="720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333399"/>
                  </a:solidFill>
                  <a:latin typeface="Times New Roman" panose="02020603050405020304" pitchFamily="18" charset="0"/>
                </a:rPr>
                <a:t>D2</a:t>
              </a:r>
            </a:p>
          </p:txBody>
        </p:sp>
        <p:sp>
          <p:nvSpPr>
            <p:cNvPr id="122906" name="Text Box 24"/>
            <p:cNvSpPr txBox="1">
              <a:spLocks noChangeArrowheads="1"/>
            </p:cNvSpPr>
            <p:nvPr/>
          </p:nvSpPr>
          <p:spPr bwMode="auto">
            <a:xfrm>
              <a:off x="2544" y="715"/>
              <a:ext cx="4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333399"/>
                  </a:solidFill>
                  <a:latin typeface="Times New Roman" panose="02020603050405020304" pitchFamily="18" charset="0"/>
                </a:rPr>
                <a:t>D3</a:t>
              </a:r>
            </a:p>
          </p:txBody>
        </p:sp>
        <p:sp>
          <p:nvSpPr>
            <p:cNvPr id="122907" name="Text Box 25"/>
            <p:cNvSpPr txBox="1">
              <a:spLocks noChangeArrowheads="1"/>
            </p:cNvSpPr>
            <p:nvPr/>
          </p:nvSpPr>
          <p:spPr bwMode="auto">
            <a:xfrm>
              <a:off x="2256" y="720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333399"/>
                  </a:solidFill>
                  <a:latin typeface="Times New Roman" panose="02020603050405020304" pitchFamily="18" charset="0"/>
                </a:rPr>
                <a:t>D4</a:t>
              </a:r>
            </a:p>
          </p:txBody>
        </p:sp>
        <p:sp>
          <p:nvSpPr>
            <p:cNvPr id="122908" name="Text Box 26"/>
            <p:cNvSpPr txBox="1">
              <a:spLocks noChangeArrowheads="1"/>
            </p:cNvSpPr>
            <p:nvPr/>
          </p:nvSpPr>
          <p:spPr bwMode="auto">
            <a:xfrm>
              <a:off x="1872" y="720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333399"/>
                  </a:solidFill>
                  <a:latin typeface="Times New Roman" panose="02020603050405020304" pitchFamily="18" charset="0"/>
                </a:rPr>
                <a:t>D5</a:t>
              </a:r>
            </a:p>
          </p:txBody>
        </p:sp>
        <p:sp>
          <p:nvSpPr>
            <p:cNvPr id="122909" name="Text Box 27"/>
            <p:cNvSpPr txBox="1">
              <a:spLocks noChangeArrowheads="1"/>
            </p:cNvSpPr>
            <p:nvPr/>
          </p:nvSpPr>
          <p:spPr bwMode="auto">
            <a:xfrm>
              <a:off x="1536" y="720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333399"/>
                  </a:solidFill>
                  <a:latin typeface="Times New Roman" panose="02020603050405020304" pitchFamily="18" charset="0"/>
                </a:rPr>
                <a:t>D6</a:t>
              </a:r>
            </a:p>
          </p:txBody>
        </p:sp>
        <p:sp>
          <p:nvSpPr>
            <p:cNvPr id="122910" name="Text Box 28"/>
            <p:cNvSpPr txBox="1">
              <a:spLocks noChangeArrowheads="1"/>
            </p:cNvSpPr>
            <p:nvPr/>
          </p:nvSpPr>
          <p:spPr bwMode="auto">
            <a:xfrm>
              <a:off x="1152" y="720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333399"/>
                  </a:solidFill>
                  <a:latin typeface="Times New Roman" panose="02020603050405020304" pitchFamily="18" charset="0"/>
                </a:rPr>
                <a:t>D7</a:t>
              </a:r>
            </a:p>
          </p:txBody>
        </p:sp>
        <p:sp>
          <p:nvSpPr>
            <p:cNvPr id="122911" name="Text Box 29"/>
            <p:cNvSpPr txBox="1">
              <a:spLocks noChangeArrowheads="1"/>
            </p:cNvSpPr>
            <p:nvPr/>
          </p:nvSpPr>
          <p:spPr bwMode="auto">
            <a:xfrm>
              <a:off x="624" y="720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333399"/>
                  </a:solidFill>
                  <a:latin typeface="Times New Roman" panose="02020603050405020304" pitchFamily="18" charset="0"/>
                </a:rPr>
                <a:t>A0</a:t>
              </a:r>
            </a:p>
          </p:txBody>
        </p:sp>
        <p:sp>
          <p:nvSpPr>
            <p:cNvPr id="122912" name="Line 30"/>
            <p:cNvSpPr>
              <a:spLocks noChangeShapeType="1"/>
            </p:cNvSpPr>
            <p:nvPr/>
          </p:nvSpPr>
          <p:spPr bwMode="auto">
            <a:xfrm>
              <a:off x="3516" y="118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2913" name="Text Box 31"/>
            <p:cNvSpPr txBox="1">
              <a:spLocks noChangeArrowheads="1"/>
            </p:cNvSpPr>
            <p:nvPr/>
          </p:nvSpPr>
          <p:spPr bwMode="auto">
            <a:xfrm>
              <a:off x="3938" y="1248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2000">
                <a:solidFill>
                  <a:srgbClr val="3333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14" name="Text Box 32"/>
            <p:cNvSpPr txBox="1">
              <a:spLocks noChangeArrowheads="1"/>
            </p:cNvSpPr>
            <p:nvPr/>
          </p:nvSpPr>
          <p:spPr bwMode="auto">
            <a:xfrm>
              <a:off x="3504" y="1296"/>
              <a:ext cx="192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1</a:t>
              </a:r>
              <a:r>
                <a:rPr kumimoji="1"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：单片（不要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ICW3</a:t>
              </a:r>
              <a:r>
                <a:rPr kumimoji="1"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）</a:t>
              </a:r>
            </a:p>
            <a:p>
              <a:pPr algn="ctr" eaLnBrk="1" hangingPunct="1"/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：级连（要</a:t>
              </a:r>
              <a:r>
                <a:rPr kumimoji="1"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ICW3</a:t>
              </a:r>
              <a:r>
                <a:rPr kumimoji="1"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122915" name="Line 33"/>
            <p:cNvSpPr>
              <a:spLocks noChangeShapeType="1"/>
            </p:cNvSpPr>
            <p:nvPr/>
          </p:nvSpPr>
          <p:spPr bwMode="auto">
            <a:xfrm>
              <a:off x="3516" y="1373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2916" name="Line 34"/>
            <p:cNvSpPr>
              <a:spLocks noChangeShapeType="1"/>
            </p:cNvSpPr>
            <p:nvPr/>
          </p:nvSpPr>
          <p:spPr bwMode="auto">
            <a:xfrm>
              <a:off x="2748" y="1181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2917" name="Line 35"/>
            <p:cNvSpPr>
              <a:spLocks noChangeShapeType="1"/>
            </p:cNvSpPr>
            <p:nvPr/>
          </p:nvSpPr>
          <p:spPr bwMode="auto">
            <a:xfrm>
              <a:off x="2748" y="1853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2918" name="Text Box 36"/>
            <p:cNvSpPr txBox="1">
              <a:spLocks noChangeArrowheads="1"/>
            </p:cNvSpPr>
            <p:nvPr/>
          </p:nvSpPr>
          <p:spPr bwMode="auto">
            <a:xfrm>
              <a:off x="2796" y="1757"/>
              <a:ext cx="129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：电平触发</a:t>
              </a:r>
            </a:p>
            <a:p>
              <a:pPr algn="ctr" eaLnBrk="1" hangingPunct="1"/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：沿触发</a:t>
              </a:r>
            </a:p>
          </p:txBody>
        </p:sp>
        <p:sp>
          <p:nvSpPr>
            <p:cNvPr id="122919" name="Line 37"/>
            <p:cNvSpPr>
              <a:spLocks noChangeShapeType="1"/>
            </p:cNvSpPr>
            <p:nvPr/>
          </p:nvSpPr>
          <p:spPr bwMode="auto">
            <a:xfrm>
              <a:off x="2412" y="1181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2920" name="Text Box 38"/>
            <p:cNvSpPr txBox="1">
              <a:spLocks noChangeArrowheads="1"/>
            </p:cNvSpPr>
            <p:nvPr/>
          </p:nvSpPr>
          <p:spPr bwMode="auto">
            <a:xfrm>
              <a:off x="2258" y="1392"/>
              <a:ext cx="308" cy="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特征位</a:t>
              </a:r>
            </a:p>
          </p:txBody>
        </p:sp>
        <p:sp>
          <p:nvSpPr>
            <p:cNvPr id="122921" name="Line 39"/>
            <p:cNvSpPr>
              <a:spLocks noChangeShapeType="1"/>
            </p:cNvSpPr>
            <p:nvPr/>
          </p:nvSpPr>
          <p:spPr bwMode="auto">
            <a:xfrm>
              <a:off x="828" y="118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2922" name="Text Box 40"/>
            <p:cNvSpPr txBox="1">
              <a:spLocks noChangeArrowheads="1"/>
            </p:cNvSpPr>
            <p:nvPr/>
          </p:nvSpPr>
          <p:spPr bwMode="auto">
            <a:xfrm>
              <a:off x="674" y="1392"/>
              <a:ext cx="308" cy="1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地址线的状态</a:t>
              </a:r>
            </a:p>
          </p:txBody>
        </p:sp>
        <p:sp>
          <p:nvSpPr>
            <p:cNvPr id="122923" name="Text Box 41"/>
            <p:cNvSpPr txBox="1">
              <a:spLocks noChangeArrowheads="1"/>
            </p:cNvSpPr>
            <p:nvPr/>
          </p:nvSpPr>
          <p:spPr bwMode="auto">
            <a:xfrm>
              <a:off x="1248" y="2208"/>
              <a:ext cx="3168" cy="262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8086 /8088CPU</a:t>
              </a: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D7</a:t>
              </a: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D6</a:t>
              </a: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D5</a:t>
              </a: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D2</a:t>
              </a: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任意</a:t>
              </a:r>
            </a:p>
          </p:txBody>
        </p:sp>
        <p:sp>
          <p:nvSpPr>
            <p:cNvPr id="122924" name="AutoShape 42"/>
            <p:cNvSpPr/>
            <p:nvPr/>
          </p:nvSpPr>
          <p:spPr bwMode="auto">
            <a:xfrm rot="5400000">
              <a:off x="1596" y="941"/>
              <a:ext cx="144" cy="72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925" name="Text Box 43"/>
            <p:cNvSpPr txBox="1">
              <a:spLocks noChangeArrowheads="1"/>
            </p:cNvSpPr>
            <p:nvPr/>
          </p:nvSpPr>
          <p:spPr bwMode="auto">
            <a:xfrm>
              <a:off x="1164" y="1373"/>
              <a:ext cx="8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8086/8088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系统中不用</a:t>
              </a:r>
            </a:p>
          </p:txBody>
        </p:sp>
        <p:sp>
          <p:nvSpPr>
            <p:cNvPr id="122926" name="Line 44"/>
            <p:cNvSpPr>
              <a:spLocks noChangeShapeType="1"/>
            </p:cNvSpPr>
            <p:nvPr/>
          </p:nvSpPr>
          <p:spPr bwMode="auto">
            <a:xfrm>
              <a:off x="4188" y="1085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2927" name="AutoShape 45"/>
            <p:cNvSpPr/>
            <p:nvPr/>
          </p:nvSpPr>
          <p:spPr bwMode="auto">
            <a:xfrm>
              <a:off x="4332" y="797"/>
              <a:ext cx="48" cy="38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928" name="Text Box 46"/>
            <p:cNvSpPr txBox="1">
              <a:spLocks noChangeArrowheads="1"/>
            </p:cNvSpPr>
            <p:nvPr/>
          </p:nvSpPr>
          <p:spPr bwMode="auto">
            <a:xfrm>
              <a:off x="4368" y="768"/>
              <a:ext cx="1152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、设置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ICW4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、不设置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ICW4</a:t>
              </a:r>
            </a:p>
          </p:txBody>
        </p:sp>
      </p:grpSp>
      <p:sp>
        <p:nvSpPr>
          <p:cNvPr id="122884" name="Text Box 47"/>
          <p:cNvSpPr txBox="1">
            <a:spLocks noChangeArrowheads="1"/>
          </p:cNvSpPr>
          <p:nvPr/>
        </p:nvSpPr>
        <p:spPr bwMode="auto">
          <a:xfrm>
            <a:off x="228600" y="4724400"/>
            <a:ext cx="8534400" cy="1783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）清除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ISR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IMR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）设置以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IR0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优先级最高，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IR7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优先级最低的普通嵌套方式，固定优先排序；</a:t>
            </a:r>
          </a:p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）设定普通屏蔽方式；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非自动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EOI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中断结束方式；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）设置读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IRR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方式</a:t>
            </a:r>
          </a:p>
        </p:txBody>
      </p:sp>
      <p:sp>
        <p:nvSpPr>
          <p:cNvPr id="122885" name="Text Box 48"/>
          <p:cNvSpPr txBox="1">
            <a:spLocks noChangeArrowheads="1"/>
          </p:cNvSpPr>
          <p:nvPr/>
        </p:nvSpPr>
        <p:spPr bwMode="auto">
          <a:xfrm>
            <a:off x="381000" y="4022725"/>
            <a:ext cx="8305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</a:rPr>
              <a:t>当</a:t>
            </a:r>
            <a:r>
              <a:rPr kumimoji="1"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</a:rPr>
              <a:t>CPU</a:t>
            </a:r>
            <a:r>
              <a:rPr kumimoji="1"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</a:rPr>
              <a:t>向</a:t>
            </a:r>
            <a:r>
              <a:rPr kumimoji="1"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</a:rPr>
              <a:t>8259A</a:t>
            </a:r>
            <a:r>
              <a:rPr kumimoji="1"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</a:rPr>
              <a:t>送入一条使</a:t>
            </a:r>
            <a:r>
              <a:rPr kumimoji="1"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</a:rPr>
              <a:t>A0=0</a:t>
            </a:r>
            <a:r>
              <a:rPr kumimoji="1"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</a:rPr>
              <a:t>D4=1</a:t>
            </a:r>
            <a:r>
              <a:rPr kumimoji="1"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</a:rPr>
              <a:t>的命令时，该命令被译码为</a:t>
            </a:r>
            <a:r>
              <a:rPr kumimoji="1"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</a:rPr>
              <a:t>ICW1</a:t>
            </a:r>
            <a:r>
              <a:rPr kumimoji="1"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</a:rPr>
              <a:t>，它启动</a:t>
            </a:r>
            <a:r>
              <a:rPr kumimoji="1" lang="en-US" altLang="zh-CN" sz="2000" dirty="0">
                <a:solidFill>
                  <a:srgbClr val="FF3300"/>
                </a:solidFill>
                <a:latin typeface="Times New Roman" panose="02020603050405020304" pitchFamily="18" charset="0"/>
              </a:rPr>
              <a:t>8259A</a:t>
            </a:r>
            <a:r>
              <a:rPr kumimoji="1"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</a:rPr>
              <a:t>的初始化过程，自动完成下列操作</a:t>
            </a:r>
            <a:r>
              <a:rPr kumimoji="1" lang="zh-CN" altLang="en-US" sz="2000" dirty="0">
                <a:solidFill>
                  <a:srgbClr val="009900"/>
                </a:solidFill>
                <a:latin typeface="Times New Roman" panose="02020603050405020304" pitchFamily="18" charset="0"/>
              </a:rPr>
              <a:t>：</a:t>
            </a:r>
          </a:p>
        </p:txBody>
      </p:sp>
    </p:spTree>
  </p:cSld>
  <p:clrMapOvr>
    <a:masterClrMapping/>
  </p:clrMapOvr>
  <p:transition spd="slow">
    <p:cover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初始化命令字 </a:t>
            </a:r>
            <a:r>
              <a:rPr lang="en-US" altLang="zh-CN">
                <a:solidFill>
                  <a:schemeClr val="tx1"/>
                </a:solidFill>
              </a:rPr>
              <a:t>ICW2</a:t>
            </a:r>
          </a:p>
        </p:txBody>
      </p:sp>
      <p:grpSp>
        <p:nvGrpSpPr>
          <p:cNvPr id="123907" name="Group 3"/>
          <p:cNvGrpSpPr/>
          <p:nvPr/>
        </p:nvGrpSpPr>
        <p:grpSpPr bwMode="auto">
          <a:xfrm>
            <a:off x="1066800" y="3505200"/>
            <a:ext cx="7296150" cy="1333500"/>
            <a:chOff x="672" y="2208"/>
            <a:chExt cx="4596" cy="840"/>
          </a:xfrm>
        </p:grpSpPr>
        <p:sp>
          <p:nvSpPr>
            <p:cNvPr id="123909" name="Rectangle 4"/>
            <p:cNvSpPr>
              <a:spLocks noChangeArrowheads="1"/>
            </p:cNvSpPr>
            <p:nvPr/>
          </p:nvSpPr>
          <p:spPr bwMode="auto">
            <a:xfrm>
              <a:off x="1968" y="2400"/>
              <a:ext cx="2544" cy="232"/>
            </a:xfrm>
            <a:prstGeom prst="rect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Font typeface="Monotype Sorts" pitchFamily="2" charset="2"/>
                <a:buChar char="z"/>
              </a:pPr>
              <a:endParaRPr kumimoji="1" lang="zh-CN" altLang="en-US" sz="2800" b="1">
                <a:solidFill>
                  <a:srgbClr val="000000"/>
                </a:solidFill>
                <a:ea typeface="幼圆" pitchFamily="49" charset="-122"/>
              </a:endParaRPr>
            </a:p>
          </p:txBody>
        </p:sp>
        <p:sp>
          <p:nvSpPr>
            <p:cNvPr id="123910" name="Text Box 5"/>
            <p:cNvSpPr txBox="1">
              <a:spLocks noChangeArrowheads="1"/>
            </p:cNvSpPr>
            <p:nvPr/>
          </p:nvSpPr>
          <p:spPr bwMode="auto">
            <a:xfrm>
              <a:off x="1976" y="2416"/>
              <a:ext cx="2584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FF66"/>
                  </a:solidFill>
                  <a:latin typeface="Arial Narrow" pitchFamily="34" charset="0"/>
                </a:rPr>
                <a:t>T7    T6    T5    T4   T3    X      X       X</a:t>
              </a:r>
            </a:p>
          </p:txBody>
        </p:sp>
        <p:sp>
          <p:nvSpPr>
            <p:cNvPr id="123911" name="Line 6"/>
            <p:cNvSpPr>
              <a:spLocks noChangeShapeType="1"/>
            </p:cNvSpPr>
            <p:nvPr/>
          </p:nvSpPr>
          <p:spPr bwMode="auto">
            <a:xfrm>
              <a:off x="2296" y="2400"/>
              <a:ext cx="0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3912" name="Line 7"/>
            <p:cNvSpPr>
              <a:spLocks noChangeShapeType="1"/>
            </p:cNvSpPr>
            <p:nvPr/>
          </p:nvSpPr>
          <p:spPr bwMode="auto">
            <a:xfrm>
              <a:off x="2928" y="240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3913" name="Line 8"/>
            <p:cNvSpPr>
              <a:spLocks noChangeShapeType="1"/>
            </p:cNvSpPr>
            <p:nvPr/>
          </p:nvSpPr>
          <p:spPr bwMode="auto">
            <a:xfrm>
              <a:off x="3248" y="240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3914" name="Line 9"/>
            <p:cNvSpPr>
              <a:spLocks noChangeShapeType="1"/>
            </p:cNvSpPr>
            <p:nvPr/>
          </p:nvSpPr>
          <p:spPr bwMode="auto">
            <a:xfrm>
              <a:off x="3544" y="240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3915" name="Line 10"/>
            <p:cNvSpPr>
              <a:spLocks noChangeShapeType="1"/>
            </p:cNvSpPr>
            <p:nvPr/>
          </p:nvSpPr>
          <p:spPr bwMode="auto">
            <a:xfrm>
              <a:off x="3864" y="240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3916" name="Line 11"/>
            <p:cNvSpPr>
              <a:spLocks noChangeShapeType="1"/>
            </p:cNvSpPr>
            <p:nvPr/>
          </p:nvSpPr>
          <p:spPr bwMode="auto">
            <a:xfrm>
              <a:off x="4192" y="240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3917" name="Text Box 12"/>
            <p:cNvSpPr txBox="1">
              <a:spLocks noChangeArrowheads="1"/>
            </p:cNvSpPr>
            <p:nvPr/>
          </p:nvSpPr>
          <p:spPr bwMode="auto">
            <a:xfrm>
              <a:off x="1984" y="2208"/>
              <a:ext cx="26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600">
                  <a:solidFill>
                    <a:srgbClr val="000000"/>
                  </a:solidFill>
                  <a:latin typeface="Arial Narrow" pitchFamily="34" charset="0"/>
                </a:rPr>
                <a:t>D7      D6   D5     D4    D3     D2   D1    D0</a:t>
              </a:r>
            </a:p>
          </p:txBody>
        </p:sp>
        <p:sp>
          <p:nvSpPr>
            <p:cNvPr id="123918" name="Rectangle 13"/>
            <p:cNvSpPr>
              <a:spLocks noChangeArrowheads="1"/>
            </p:cNvSpPr>
            <p:nvPr/>
          </p:nvSpPr>
          <p:spPr bwMode="auto">
            <a:xfrm>
              <a:off x="1584" y="2408"/>
              <a:ext cx="288" cy="224"/>
            </a:xfrm>
            <a:prstGeom prst="rect">
              <a:avLst/>
            </a:prstGeom>
            <a:solidFill>
              <a:srgbClr val="8080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Font typeface="Monotype Sorts" pitchFamily="2" charset="2"/>
                <a:buChar char="z"/>
              </a:pPr>
              <a:endParaRPr kumimoji="1" lang="zh-CN" altLang="en-US" sz="2800" b="1">
                <a:solidFill>
                  <a:srgbClr val="000000"/>
                </a:solidFill>
                <a:ea typeface="幼圆" pitchFamily="49" charset="-122"/>
              </a:endParaRPr>
            </a:p>
          </p:txBody>
        </p:sp>
        <p:sp>
          <p:nvSpPr>
            <p:cNvPr id="123919" name="Text Box 14"/>
            <p:cNvSpPr txBox="1">
              <a:spLocks noChangeArrowheads="1"/>
            </p:cNvSpPr>
            <p:nvPr/>
          </p:nvSpPr>
          <p:spPr bwMode="auto">
            <a:xfrm>
              <a:off x="1648" y="2408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FF66"/>
                  </a:solidFill>
                  <a:latin typeface="Arial Narrow" pitchFamily="34" charset="0"/>
                </a:rPr>
                <a:t>1</a:t>
              </a:r>
            </a:p>
          </p:txBody>
        </p:sp>
        <p:sp>
          <p:nvSpPr>
            <p:cNvPr id="123920" name="Text Box 15"/>
            <p:cNvSpPr txBox="1">
              <a:spLocks noChangeArrowheads="1"/>
            </p:cNvSpPr>
            <p:nvPr/>
          </p:nvSpPr>
          <p:spPr bwMode="auto">
            <a:xfrm>
              <a:off x="1616" y="221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600">
                  <a:solidFill>
                    <a:srgbClr val="000000"/>
                  </a:solidFill>
                  <a:latin typeface="Arial Narrow" pitchFamily="34" charset="0"/>
                </a:rPr>
                <a:t>A0</a:t>
              </a:r>
            </a:p>
          </p:txBody>
        </p:sp>
        <p:sp>
          <p:nvSpPr>
            <p:cNvPr id="123921" name="Text Box 16"/>
            <p:cNvSpPr txBox="1">
              <a:spLocks noChangeArrowheads="1"/>
            </p:cNvSpPr>
            <p:nvPr/>
          </p:nvSpPr>
          <p:spPr bwMode="auto">
            <a:xfrm>
              <a:off x="672" y="2407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70C0"/>
                  </a:solidFill>
                  <a:latin typeface="Times New Roman" panose="02020603050405020304" pitchFamily="18" charset="0"/>
                </a:rPr>
                <a:t>ICW2</a:t>
              </a:r>
            </a:p>
          </p:txBody>
        </p:sp>
        <p:sp>
          <p:nvSpPr>
            <p:cNvPr id="123922" name="Line 17"/>
            <p:cNvSpPr>
              <a:spLocks noChangeShapeType="1"/>
            </p:cNvSpPr>
            <p:nvPr/>
          </p:nvSpPr>
          <p:spPr bwMode="auto">
            <a:xfrm>
              <a:off x="2600" y="2399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3923" name="AutoShape 18"/>
            <p:cNvSpPr/>
            <p:nvPr/>
          </p:nvSpPr>
          <p:spPr bwMode="auto">
            <a:xfrm rot="5400000">
              <a:off x="2712" y="2143"/>
              <a:ext cx="144" cy="1248"/>
            </a:xfrm>
            <a:prstGeom prst="rightBrace">
              <a:avLst>
                <a:gd name="adj1" fmla="val 72222"/>
                <a:gd name="adj2" fmla="val 50000"/>
              </a:avLst>
            </a:prstGeom>
            <a:noFill/>
            <a:ln w="9525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Font typeface="Monotype Sorts" pitchFamily="2" charset="2"/>
                <a:buChar char="z"/>
              </a:pPr>
              <a:endParaRPr kumimoji="1" lang="zh-CN" altLang="en-US" sz="2800" b="1">
                <a:solidFill>
                  <a:srgbClr val="000000"/>
                </a:solidFill>
                <a:ea typeface="幼圆" pitchFamily="49" charset="-122"/>
              </a:endParaRPr>
            </a:p>
          </p:txBody>
        </p:sp>
        <p:sp>
          <p:nvSpPr>
            <p:cNvPr id="123924" name="Text Box 19"/>
            <p:cNvSpPr txBox="1">
              <a:spLocks noChangeArrowheads="1"/>
            </p:cNvSpPr>
            <p:nvPr/>
          </p:nvSpPr>
          <p:spPr bwMode="auto">
            <a:xfrm>
              <a:off x="2034" y="2797"/>
              <a:ext cx="1510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中断类型码高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5</a:t>
              </a: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位</a:t>
              </a:r>
            </a:p>
          </p:txBody>
        </p:sp>
        <p:sp>
          <p:nvSpPr>
            <p:cNvPr id="123925" name="AutoShape 20"/>
            <p:cNvSpPr/>
            <p:nvPr/>
          </p:nvSpPr>
          <p:spPr bwMode="auto">
            <a:xfrm rot="5400000" flipV="1">
              <a:off x="3960" y="2455"/>
              <a:ext cx="96" cy="624"/>
            </a:xfrm>
            <a:prstGeom prst="rightBrace">
              <a:avLst>
                <a:gd name="adj1" fmla="val 54167"/>
                <a:gd name="adj2" fmla="val 49824"/>
              </a:avLst>
            </a:prstGeom>
            <a:noFill/>
            <a:ln w="9525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Font typeface="Monotype Sorts" pitchFamily="2" charset="2"/>
                <a:buChar char="z"/>
              </a:pPr>
              <a:endParaRPr kumimoji="1" lang="zh-CN" altLang="en-US" sz="2800" b="1">
                <a:solidFill>
                  <a:srgbClr val="000000"/>
                </a:solidFill>
                <a:ea typeface="幼圆" pitchFamily="49" charset="-122"/>
              </a:endParaRPr>
            </a:p>
          </p:txBody>
        </p:sp>
        <p:sp>
          <p:nvSpPr>
            <p:cNvPr id="123926" name="Text Box 21"/>
            <p:cNvSpPr txBox="1">
              <a:spLocks noChangeArrowheads="1"/>
            </p:cNvSpPr>
            <p:nvPr/>
          </p:nvSpPr>
          <p:spPr bwMode="auto">
            <a:xfrm>
              <a:off x="3418" y="2791"/>
              <a:ext cx="1850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低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位可任意（一般置</a:t>
              </a: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）</a:t>
              </a:r>
            </a:p>
          </p:txBody>
        </p:sp>
      </p:grpSp>
      <p:sp>
        <p:nvSpPr>
          <p:cNvPr id="408598" name="Rectangle 22"/>
          <p:cNvSpPr>
            <a:spLocks noChangeArrowheads="1"/>
          </p:cNvSpPr>
          <p:nvPr/>
        </p:nvSpPr>
        <p:spPr bwMode="auto">
          <a:xfrm>
            <a:off x="251520" y="990600"/>
            <a:ext cx="856895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8259A</a:t>
            </a:r>
            <a:r>
              <a:rPr kumimoji="1"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提供给</a:t>
            </a:r>
            <a:r>
              <a:rPr kumimoji="1"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kumimoji="1"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的中断类型号是一个</a:t>
            </a:r>
            <a:r>
              <a:rPr kumimoji="1"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1"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位代码，是通过初始化命令</a:t>
            </a:r>
            <a:r>
              <a:rPr kumimoji="1"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ICW2</a:t>
            </a:r>
            <a:r>
              <a:rPr kumimoji="1"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提供的。</a:t>
            </a:r>
            <a:r>
              <a:rPr kumimoji="1" lang="zh-CN" altLang="en-US" sz="2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只有高</a:t>
            </a:r>
            <a:r>
              <a:rPr kumimoji="1" lang="en-US" altLang="zh-CN" sz="2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1" lang="zh-CN" altLang="en-US" sz="2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位是在初始化编程时，通过命令字</a:t>
            </a:r>
            <a:r>
              <a:rPr kumimoji="1" lang="en-US" altLang="zh-CN" sz="2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ICW2</a:t>
            </a:r>
            <a:r>
              <a:rPr kumimoji="1" lang="zh-CN" altLang="en-US" sz="22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写入的。</a:t>
            </a:r>
            <a:r>
              <a:rPr kumimoji="1"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在响应中断后，它的低</a:t>
            </a:r>
            <a:r>
              <a:rPr kumimoji="1"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位是由中断请求线</a:t>
            </a:r>
            <a:r>
              <a:rPr kumimoji="1" lang="en-US" altLang="zh-CN" sz="22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IRi</a:t>
            </a:r>
            <a:r>
              <a:rPr kumimoji="1"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的二进制编码（如</a:t>
            </a:r>
            <a:r>
              <a:rPr kumimoji="1"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IR4</a:t>
            </a:r>
            <a:r>
              <a:rPr kumimoji="1"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的编码为</a:t>
            </a:r>
            <a:r>
              <a:rPr kumimoji="1"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kumimoji="1"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）决定，并且是在第一个</a:t>
            </a:r>
            <a:r>
              <a:rPr kumimoji="1"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INTA</a:t>
            </a:r>
            <a:r>
              <a:rPr kumimoji="1"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到来时，将这个编码写入低</a:t>
            </a:r>
            <a:r>
              <a:rPr kumimoji="1"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位，进而得到中断类型号。</a:t>
            </a:r>
            <a:r>
              <a:rPr kumimoji="1"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ICW2</a:t>
            </a:r>
            <a:r>
              <a:rPr kumimoji="1"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的格式如下： </a:t>
            </a:r>
          </a:p>
          <a:p>
            <a:endParaRPr kumimoji="1" lang="en-US" altLang="zh-CN" sz="2200" b="1" dirty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98" grpId="0" build="p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初始化命令字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ICW2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97887" cy="4791075"/>
          </a:xfrm>
        </p:spPr>
        <p:txBody>
          <a:bodyPr/>
          <a:lstStyle/>
          <a:p>
            <a:pPr marL="533400" indent="-533400" eaLnBrk="1" hangingPunct="1"/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例如，在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PC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系列中断系统中，硬盘中断类型号的高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位是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08H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，它的中断请求线连到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8259A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IR5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上，在向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ICW2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写入中断类型号时，只写中断类型号的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高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位（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08H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），低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位可以取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 </a:t>
            </a:r>
          </a:p>
          <a:p>
            <a:pPr marL="533400" indent="-533400" eaLnBrk="1" hangingPunct="1"/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MOV 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　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AL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08H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　；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ICW2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的内容（中断类型号高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位） </a:t>
            </a:r>
          </a:p>
          <a:p>
            <a:pPr marL="533400" indent="-533400" eaLnBrk="1" hangingPunct="1">
              <a:buFontTx/>
              <a:buNone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OUT 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　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21H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AL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；写入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ICW2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的端口（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A0=1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 　</a:t>
            </a:r>
          </a:p>
          <a:p>
            <a:pPr marL="533400" indent="-533400" eaLnBrk="1" hangingPunct="1"/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当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响应硬盘中断请求时，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8259A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把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IR5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的编码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作为低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位构成一个完整的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位中断类型号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0DH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，经数据总线发送给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CPU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 </a:t>
            </a:r>
          </a:p>
          <a:p>
            <a:pPr marL="533400" indent="-533400" eaLnBrk="1" hangingPunct="1"/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可见，外部硬中断中断源的中断号（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8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位代码）是由两部分构成的，即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高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位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ICW2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）和低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位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IRi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的编码）。 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 bldLvl="5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372475" cy="3527425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在级联方式时，一般由一个作为主控制器的</a:t>
            </a:r>
            <a:r>
              <a:rPr lang="en-US" altLang="zh-CN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8259A</a:t>
            </a:r>
            <a:r>
              <a:rPr lang="zh-CN" altLang="en-US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以及作为从控制器的其他若干个 </a:t>
            </a:r>
            <a:r>
              <a:rPr lang="en-US" altLang="zh-CN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8259A</a:t>
            </a:r>
            <a:r>
              <a:rPr lang="zh-CN" altLang="en-US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组成。</a:t>
            </a:r>
            <a:r>
              <a:rPr lang="zh-CN" altLang="en-US" b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ICW3</a:t>
            </a:r>
            <a:r>
              <a:rPr lang="zh-CN" altLang="en-US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只对级联方式有效，端口地址是奇地址</a:t>
            </a:r>
            <a:r>
              <a:rPr lang="en-US" altLang="zh-CN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(A0=1)</a:t>
            </a:r>
            <a:r>
              <a:rPr lang="zh-CN" altLang="en-US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Arial" panose="020B0604020202020204" pitchFamily="34" charset="0"/>
              </a:rPr>
              <a:t>ICW3</a:t>
            </a:r>
            <a:r>
              <a:rPr lang="zh-CN" altLang="en-US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Arial" panose="020B0604020202020204" pitchFamily="34" charset="0"/>
              </a:rPr>
              <a:t>对主控芯片和从控芯片要分开写，其格式为： </a:t>
            </a:r>
            <a:endParaRPr lang="zh-CN" altLang="en-US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411651" name="Picture 3" descr="6P186-ICW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48" y="1052513"/>
            <a:ext cx="823875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1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1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1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1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0" grpId="0" build="p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381000" y="214313"/>
            <a:ext cx="668655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>
                <a:solidFill>
                  <a:srgbClr val="FF0066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000" b="1">
                <a:solidFill>
                  <a:srgbClr val="FF0066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ICW4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（对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8086/8088</a:t>
            </a: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系统是必须设置的初始化命令字）</a:t>
            </a:r>
            <a:endParaRPr kumimoji="1" lang="zh-CN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889635" y="3870325"/>
            <a:ext cx="726376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dirty="0">
                <a:solidFill>
                  <a:srgbClr val="FF0066"/>
                </a:solidFill>
                <a:latin typeface="Times New Roman" panose="02020603050405020304" pitchFamily="18" charset="0"/>
              </a:rPr>
              <a:t>注意：（</a:t>
            </a:r>
            <a:r>
              <a:rPr kumimoji="1" lang="en-US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dirty="0">
                <a:solidFill>
                  <a:srgbClr val="FF0066"/>
                </a:solidFill>
                <a:latin typeface="Times New Roman" panose="02020603050405020304" pitchFamily="18" charset="0"/>
              </a:rPr>
              <a:t>）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ICW1 ~ ICW4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必须顺序写入，即使改变一个参数也需全</a:t>
            </a:r>
          </a:p>
          <a:p>
            <a:pPr eaLnBrk="1" hangingPunct="1"/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         部重新写入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ICW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893763" y="4594225"/>
            <a:ext cx="6726237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dirty="0">
                <a:solidFill>
                  <a:srgbClr val="FF0066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dirty="0">
                <a:solidFill>
                  <a:srgbClr val="FF0066"/>
                </a:solidFill>
                <a:latin typeface="Times New Roman" panose="02020603050405020304" pitchFamily="18" charset="0"/>
              </a:rPr>
              <a:t>）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单片只写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ICW1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ICW2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ICW4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，不要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ICW3</a:t>
            </a:r>
          </a:p>
          <a:p>
            <a:pPr algn="ctr" eaLnBrk="1" hangingPunct="1"/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级连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ICW1 ~ ICW4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全要，但主、从片的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ICW3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不同</a:t>
            </a:r>
          </a:p>
          <a:p>
            <a:pPr algn="ctr" eaLnBrk="1" hangingPunct="1"/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</a:t>
            </a:r>
            <a:r>
              <a:rPr kumimoji="1" lang="zh-CN" altLang="en-US" dirty="0">
                <a:solidFill>
                  <a:srgbClr val="FF0066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FF0066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dirty="0">
                <a:solidFill>
                  <a:srgbClr val="FF0066"/>
                </a:solidFill>
                <a:latin typeface="Times New Roman" panose="02020603050405020304" pitchFamily="18" charset="0"/>
              </a:rPr>
              <a:t>）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ICW1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A0 = 0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，其它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ICW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A0 = 1</a:t>
            </a:r>
          </a:p>
        </p:txBody>
      </p:sp>
      <p:grpSp>
        <p:nvGrpSpPr>
          <p:cNvPr id="126981" name="Group 5"/>
          <p:cNvGrpSpPr/>
          <p:nvPr/>
        </p:nvGrpSpPr>
        <p:grpSpPr bwMode="auto">
          <a:xfrm>
            <a:off x="1219200" y="762000"/>
            <a:ext cx="6858000" cy="2914650"/>
            <a:chOff x="768" y="480"/>
            <a:chExt cx="4320" cy="1836"/>
          </a:xfrm>
        </p:grpSpPr>
        <p:sp>
          <p:nvSpPr>
            <p:cNvPr id="126982" name="Rectangle 6"/>
            <p:cNvSpPr>
              <a:spLocks noChangeArrowheads="1"/>
            </p:cNvSpPr>
            <p:nvPr/>
          </p:nvSpPr>
          <p:spPr bwMode="auto">
            <a:xfrm>
              <a:off x="816" y="720"/>
              <a:ext cx="288" cy="24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19050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FF0066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6983" name="Rectangle 7"/>
            <p:cNvSpPr>
              <a:spLocks noChangeArrowheads="1"/>
            </p:cNvSpPr>
            <p:nvPr/>
          </p:nvSpPr>
          <p:spPr bwMode="auto">
            <a:xfrm>
              <a:off x="1392" y="720"/>
              <a:ext cx="2496" cy="24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19050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6984" name="Line 8"/>
            <p:cNvSpPr>
              <a:spLocks noChangeShapeType="1"/>
            </p:cNvSpPr>
            <p:nvPr/>
          </p:nvSpPr>
          <p:spPr bwMode="auto">
            <a:xfrm>
              <a:off x="2640" y="72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6985" name="Line 9"/>
            <p:cNvSpPr>
              <a:spLocks noChangeShapeType="1"/>
            </p:cNvSpPr>
            <p:nvPr/>
          </p:nvSpPr>
          <p:spPr bwMode="auto">
            <a:xfrm>
              <a:off x="3216" y="72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6986" name="Line 10"/>
            <p:cNvSpPr>
              <a:spLocks noChangeShapeType="1"/>
            </p:cNvSpPr>
            <p:nvPr/>
          </p:nvSpPr>
          <p:spPr bwMode="auto">
            <a:xfrm>
              <a:off x="2928" y="72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6987" name="Line 11"/>
            <p:cNvSpPr>
              <a:spLocks noChangeShapeType="1"/>
            </p:cNvSpPr>
            <p:nvPr/>
          </p:nvSpPr>
          <p:spPr bwMode="auto">
            <a:xfrm>
              <a:off x="3504" y="72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6988" name="Line 12"/>
            <p:cNvSpPr>
              <a:spLocks noChangeShapeType="1"/>
            </p:cNvSpPr>
            <p:nvPr/>
          </p:nvSpPr>
          <p:spPr bwMode="auto">
            <a:xfrm>
              <a:off x="1968" y="72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6989" name="Line 13"/>
            <p:cNvSpPr>
              <a:spLocks noChangeShapeType="1"/>
            </p:cNvSpPr>
            <p:nvPr/>
          </p:nvSpPr>
          <p:spPr bwMode="auto">
            <a:xfrm>
              <a:off x="2304" y="72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6990" name="Line 14"/>
            <p:cNvSpPr>
              <a:spLocks noChangeShapeType="1"/>
            </p:cNvSpPr>
            <p:nvPr/>
          </p:nvSpPr>
          <p:spPr bwMode="auto">
            <a:xfrm>
              <a:off x="1680" y="72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6991" name="Text Box 15"/>
            <p:cNvSpPr txBox="1">
              <a:spLocks noChangeArrowheads="1"/>
            </p:cNvSpPr>
            <p:nvPr/>
          </p:nvSpPr>
          <p:spPr bwMode="auto">
            <a:xfrm>
              <a:off x="3552" y="480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D0</a:t>
              </a:r>
            </a:p>
          </p:txBody>
        </p:sp>
        <p:sp>
          <p:nvSpPr>
            <p:cNvPr id="126992" name="Text Box 16"/>
            <p:cNvSpPr txBox="1">
              <a:spLocks noChangeArrowheads="1"/>
            </p:cNvSpPr>
            <p:nvPr/>
          </p:nvSpPr>
          <p:spPr bwMode="auto">
            <a:xfrm>
              <a:off x="3168" y="480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D1</a:t>
              </a:r>
            </a:p>
          </p:txBody>
        </p:sp>
        <p:sp>
          <p:nvSpPr>
            <p:cNvPr id="126993" name="Text Box 17"/>
            <p:cNvSpPr txBox="1">
              <a:spLocks noChangeArrowheads="1"/>
            </p:cNvSpPr>
            <p:nvPr/>
          </p:nvSpPr>
          <p:spPr bwMode="auto">
            <a:xfrm>
              <a:off x="2928" y="480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D2</a:t>
              </a:r>
            </a:p>
          </p:txBody>
        </p:sp>
        <p:sp>
          <p:nvSpPr>
            <p:cNvPr id="126994" name="Text Box 18"/>
            <p:cNvSpPr txBox="1">
              <a:spLocks noChangeArrowheads="1"/>
            </p:cNvSpPr>
            <p:nvPr/>
          </p:nvSpPr>
          <p:spPr bwMode="auto">
            <a:xfrm>
              <a:off x="2640" y="480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D3</a:t>
              </a:r>
            </a:p>
          </p:txBody>
        </p:sp>
        <p:sp>
          <p:nvSpPr>
            <p:cNvPr id="126995" name="Text Box 19"/>
            <p:cNvSpPr txBox="1">
              <a:spLocks noChangeArrowheads="1"/>
            </p:cNvSpPr>
            <p:nvPr/>
          </p:nvSpPr>
          <p:spPr bwMode="auto">
            <a:xfrm>
              <a:off x="2304" y="480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D4</a:t>
              </a:r>
            </a:p>
          </p:txBody>
        </p:sp>
        <p:sp>
          <p:nvSpPr>
            <p:cNvPr id="126996" name="Text Box 20"/>
            <p:cNvSpPr txBox="1">
              <a:spLocks noChangeArrowheads="1"/>
            </p:cNvSpPr>
            <p:nvPr/>
          </p:nvSpPr>
          <p:spPr bwMode="auto">
            <a:xfrm>
              <a:off x="1968" y="494"/>
              <a:ext cx="3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D5</a:t>
              </a:r>
            </a:p>
          </p:txBody>
        </p:sp>
        <p:sp>
          <p:nvSpPr>
            <p:cNvPr id="126997" name="Text Box 21"/>
            <p:cNvSpPr txBox="1">
              <a:spLocks noChangeArrowheads="1"/>
            </p:cNvSpPr>
            <p:nvPr/>
          </p:nvSpPr>
          <p:spPr bwMode="auto">
            <a:xfrm>
              <a:off x="1632" y="480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D6</a:t>
              </a:r>
            </a:p>
          </p:txBody>
        </p:sp>
        <p:sp>
          <p:nvSpPr>
            <p:cNvPr id="126998" name="Text Box 22"/>
            <p:cNvSpPr txBox="1">
              <a:spLocks noChangeArrowheads="1"/>
            </p:cNvSpPr>
            <p:nvPr/>
          </p:nvSpPr>
          <p:spPr bwMode="auto">
            <a:xfrm>
              <a:off x="1392" y="480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D7</a:t>
              </a:r>
            </a:p>
          </p:txBody>
        </p:sp>
        <p:sp>
          <p:nvSpPr>
            <p:cNvPr id="126999" name="Text Box 23"/>
            <p:cNvSpPr txBox="1">
              <a:spLocks noChangeArrowheads="1"/>
            </p:cNvSpPr>
            <p:nvPr/>
          </p:nvSpPr>
          <p:spPr bwMode="auto">
            <a:xfrm>
              <a:off x="768" y="480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A0</a:t>
              </a:r>
            </a:p>
          </p:txBody>
        </p:sp>
        <p:sp>
          <p:nvSpPr>
            <p:cNvPr id="127000" name="Text Box 24"/>
            <p:cNvSpPr txBox="1">
              <a:spLocks noChangeArrowheads="1"/>
            </p:cNvSpPr>
            <p:nvPr/>
          </p:nvSpPr>
          <p:spPr bwMode="auto">
            <a:xfrm>
              <a:off x="3602" y="70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FF0066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7001" name="Text Box 25"/>
            <p:cNvSpPr txBox="1">
              <a:spLocks noChangeArrowheads="1"/>
            </p:cNvSpPr>
            <p:nvPr/>
          </p:nvSpPr>
          <p:spPr bwMode="auto">
            <a:xfrm>
              <a:off x="1442" y="70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FF0066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7002" name="Text Box 26"/>
            <p:cNvSpPr txBox="1">
              <a:spLocks noChangeArrowheads="1"/>
            </p:cNvSpPr>
            <p:nvPr/>
          </p:nvSpPr>
          <p:spPr bwMode="auto">
            <a:xfrm>
              <a:off x="1730" y="70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FF0066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7003" name="Text Box 27"/>
            <p:cNvSpPr txBox="1">
              <a:spLocks noChangeArrowheads="1"/>
            </p:cNvSpPr>
            <p:nvPr/>
          </p:nvSpPr>
          <p:spPr bwMode="auto">
            <a:xfrm>
              <a:off x="2018" y="70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FF0066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7004" name="Text Box 28"/>
            <p:cNvSpPr txBox="1">
              <a:spLocks noChangeArrowheads="1"/>
            </p:cNvSpPr>
            <p:nvPr/>
          </p:nvSpPr>
          <p:spPr bwMode="auto">
            <a:xfrm>
              <a:off x="2310" y="701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SF</a:t>
              </a:r>
            </a:p>
          </p:txBody>
        </p:sp>
        <p:sp>
          <p:nvSpPr>
            <p:cNvPr id="127005" name="Text Box 29"/>
            <p:cNvSpPr txBox="1">
              <a:spLocks noChangeArrowheads="1"/>
            </p:cNvSpPr>
            <p:nvPr/>
          </p:nvSpPr>
          <p:spPr bwMode="auto">
            <a:xfrm>
              <a:off x="2590" y="701"/>
              <a:ext cx="3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BF</a:t>
              </a:r>
            </a:p>
          </p:txBody>
        </p:sp>
        <p:sp>
          <p:nvSpPr>
            <p:cNvPr id="127006" name="Text Box 30"/>
            <p:cNvSpPr txBox="1">
              <a:spLocks noChangeArrowheads="1"/>
            </p:cNvSpPr>
            <p:nvPr/>
          </p:nvSpPr>
          <p:spPr bwMode="auto">
            <a:xfrm>
              <a:off x="2890" y="701"/>
              <a:ext cx="3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M/S</a:t>
              </a:r>
            </a:p>
          </p:txBody>
        </p:sp>
        <p:sp>
          <p:nvSpPr>
            <p:cNvPr id="127007" name="Text Box 31"/>
            <p:cNvSpPr txBox="1">
              <a:spLocks noChangeArrowheads="1"/>
            </p:cNvSpPr>
            <p:nvPr/>
          </p:nvSpPr>
          <p:spPr bwMode="auto">
            <a:xfrm>
              <a:off x="3160" y="720"/>
              <a:ext cx="40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AEOI</a:t>
              </a:r>
              <a:endParaRPr kumimoji="1" lang="en-US" altLang="zh-CN" sz="1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7008" name="Line 32"/>
            <p:cNvSpPr>
              <a:spLocks noChangeShapeType="1"/>
            </p:cNvSpPr>
            <p:nvPr/>
          </p:nvSpPr>
          <p:spPr bwMode="auto">
            <a:xfrm>
              <a:off x="3360" y="96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7009" name="Line 33"/>
            <p:cNvSpPr>
              <a:spLocks noChangeShapeType="1"/>
            </p:cNvSpPr>
            <p:nvPr/>
          </p:nvSpPr>
          <p:spPr bwMode="auto">
            <a:xfrm>
              <a:off x="3360" y="120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7010" name="Text Box 34"/>
            <p:cNvSpPr txBox="1">
              <a:spLocks noChangeArrowheads="1"/>
            </p:cNvSpPr>
            <p:nvPr/>
          </p:nvSpPr>
          <p:spPr bwMode="auto">
            <a:xfrm>
              <a:off x="3737" y="1104"/>
              <a:ext cx="12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：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AEOI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（自动）</a:t>
              </a:r>
            </a:p>
          </p:txBody>
        </p:sp>
        <p:sp>
          <p:nvSpPr>
            <p:cNvPr id="127011" name="Line 35"/>
            <p:cNvSpPr>
              <a:spLocks noChangeShapeType="1"/>
            </p:cNvSpPr>
            <p:nvPr/>
          </p:nvSpPr>
          <p:spPr bwMode="auto">
            <a:xfrm>
              <a:off x="2784" y="96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7012" name="Line 36"/>
            <p:cNvSpPr>
              <a:spLocks noChangeShapeType="1"/>
            </p:cNvSpPr>
            <p:nvPr/>
          </p:nvSpPr>
          <p:spPr bwMode="auto">
            <a:xfrm>
              <a:off x="2784" y="115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7013" name="Line 37"/>
            <p:cNvSpPr>
              <a:spLocks noChangeShapeType="1"/>
            </p:cNvSpPr>
            <p:nvPr/>
          </p:nvSpPr>
          <p:spPr bwMode="auto">
            <a:xfrm flipV="1">
              <a:off x="3072" y="96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7014" name="Line 38"/>
            <p:cNvSpPr>
              <a:spLocks noChangeShapeType="1"/>
            </p:cNvSpPr>
            <p:nvPr/>
          </p:nvSpPr>
          <p:spPr bwMode="auto">
            <a:xfrm>
              <a:off x="2928" y="1152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7015" name="Line 39"/>
            <p:cNvSpPr>
              <a:spLocks noChangeShapeType="1"/>
            </p:cNvSpPr>
            <p:nvPr/>
          </p:nvSpPr>
          <p:spPr bwMode="auto">
            <a:xfrm>
              <a:off x="2928" y="153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7016" name="Text Box 40"/>
            <p:cNvSpPr txBox="1">
              <a:spLocks noChangeArrowheads="1"/>
            </p:cNvSpPr>
            <p:nvPr/>
          </p:nvSpPr>
          <p:spPr bwMode="auto">
            <a:xfrm>
              <a:off x="2974" y="1427"/>
              <a:ext cx="2114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  = 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非缓冲</a:t>
              </a:r>
            </a:p>
            <a:p>
              <a:pPr algn="ctr" eaLnBrk="1" hangingPunct="1"/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1 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0  =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主片缓冲</a:t>
              </a:r>
            </a:p>
            <a:p>
              <a:pPr algn="ctr" eaLnBrk="1" hangingPunct="1"/>
              <a:r>
                <a:rPr kumimoji="1"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1 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1  =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从片缓冲</a:t>
              </a:r>
            </a:p>
          </p:txBody>
        </p:sp>
        <p:sp>
          <p:nvSpPr>
            <p:cNvPr id="127017" name="Line 41"/>
            <p:cNvSpPr>
              <a:spLocks noChangeShapeType="1"/>
            </p:cNvSpPr>
            <p:nvPr/>
          </p:nvSpPr>
          <p:spPr bwMode="auto">
            <a:xfrm flipV="1">
              <a:off x="3648" y="1488"/>
              <a:ext cx="4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7018" name="Line 42"/>
            <p:cNvSpPr>
              <a:spLocks noChangeShapeType="1"/>
            </p:cNvSpPr>
            <p:nvPr/>
          </p:nvSpPr>
          <p:spPr bwMode="auto">
            <a:xfrm>
              <a:off x="3648" y="1488"/>
              <a:ext cx="4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7019" name="Line 43"/>
            <p:cNvSpPr>
              <a:spLocks noChangeShapeType="1"/>
            </p:cNvSpPr>
            <p:nvPr/>
          </p:nvSpPr>
          <p:spPr bwMode="auto">
            <a:xfrm>
              <a:off x="2448" y="960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7020" name="Line 44"/>
            <p:cNvSpPr>
              <a:spLocks noChangeShapeType="1"/>
            </p:cNvSpPr>
            <p:nvPr/>
          </p:nvSpPr>
          <p:spPr bwMode="auto">
            <a:xfrm>
              <a:off x="2448" y="211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7021" name="Text Box 45"/>
            <p:cNvSpPr txBox="1">
              <a:spLocks noChangeArrowheads="1"/>
            </p:cNvSpPr>
            <p:nvPr/>
          </p:nvSpPr>
          <p:spPr bwMode="auto">
            <a:xfrm>
              <a:off x="2890" y="1909"/>
              <a:ext cx="162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：特殊完全嵌套</a:t>
              </a:r>
              <a:endPara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/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：普通嵌套  </a:t>
              </a:r>
            </a:p>
          </p:txBody>
        </p:sp>
        <p:sp>
          <p:nvSpPr>
            <p:cNvPr id="127022" name="Text Box 46"/>
            <p:cNvSpPr txBox="1">
              <a:spLocks noChangeArrowheads="1"/>
            </p:cNvSpPr>
            <p:nvPr/>
          </p:nvSpPr>
          <p:spPr bwMode="auto">
            <a:xfrm>
              <a:off x="3458" y="142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solidFill>
                    <a:srgbClr val="FF0066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</p:spTree>
  </p:cSld>
  <p:clrMapOvr>
    <a:masterClrMapping/>
  </p:clrMapOvr>
  <p:transition spd="slow">
    <p:cover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57"/>
  <p:tag name="COMMONDATA" val="eyJoZGlkIjoiZjJkMjdlODQ5NzU3ODg2YzM3MDdiYTkyYTI4NTM3M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440991356"/>
  <p:tag name="KSO_WM_UNIT_PLACING_PICTURE_USER_VIEWPORT" val="{&quot;height&quot;:8242.5007874015755,&quot;width&quot;:11925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815,&quot;width&quot;:622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sq" cmpd="sng" algn="ctr">
          <a:solidFill>
            <a:srgbClr val="FF6600"/>
          </a:solidFill>
          <a:prstDash val="solid"/>
          <a:round/>
          <a:headEnd type="none" w="sm" len="sm"/>
          <a:tailEnd type="none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sq" cmpd="sng" algn="ctr">
          <a:solidFill>
            <a:srgbClr val="FF6600"/>
          </a:solidFill>
          <a:prstDash val="solid"/>
          <a:round/>
          <a:headEnd type="none" w="sm" len="sm"/>
          <a:tailEnd type="none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sq" cmpd="sng" algn="ctr">
          <a:solidFill>
            <a:srgbClr val="FF6600"/>
          </a:solidFill>
          <a:prstDash val="solid"/>
          <a:round/>
          <a:headEnd type="none" w="sm" len="sm"/>
          <a:tailEnd type="none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sq" cmpd="sng" algn="ctr">
          <a:solidFill>
            <a:srgbClr val="FF6600"/>
          </a:solidFill>
          <a:prstDash val="solid"/>
          <a:round/>
          <a:headEnd type="none" w="sm" len="sm"/>
          <a:tailEnd type="none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015">
  <a:themeElements>
    <a:clrScheme name="015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15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Monotype Sorts" pitchFamily="2" charset="2"/>
          <a:buBlip>
            <a:blip xmlns:r="http://schemas.openxmlformats.org/officeDocument/2006/relationships" r:embed="rId1"/>
          </a:buBlip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幼圆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Monotype Sorts" pitchFamily="2" charset="2"/>
          <a:buBlip>
            <a:blip xmlns:r="http://schemas.openxmlformats.org/officeDocument/2006/relationships" r:embed="rId1"/>
          </a:buBlip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幼圆" pitchFamily="49" charset="-122"/>
          </a:defRPr>
        </a:defPPr>
      </a:lstStyle>
    </a:lnDef>
  </a:objectDefaults>
  <a:extraClrSchemeLst>
    <a:extraClrScheme>
      <a:clrScheme name="01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182</TotalTime>
  <Words>7319</Words>
  <Application>Microsoft Office PowerPoint</Application>
  <PresentationFormat>全屏显示(4:3)</PresentationFormat>
  <Paragraphs>1596</Paragraphs>
  <Slides>114</Slides>
  <Notes>16</Notes>
  <HiddenSlides>3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114</vt:i4>
      </vt:variant>
    </vt:vector>
  </HeadingPairs>
  <TitlesOfParts>
    <vt:vector size="135" baseType="lpstr">
      <vt:lpstr>Monotype Sorts</vt:lpstr>
      <vt:lpstr>黑体</vt:lpstr>
      <vt:lpstr>华文楷体</vt:lpstr>
      <vt:lpstr>华文行楷</vt:lpstr>
      <vt:lpstr>华文中宋</vt:lpstr>
      <vt:lpstr>楷体_GB2312</vt:lpstr>
      <vt:lpstr>隶书</vt:lpstr>
      <vt:lpstr>宋体</vt:lpstr>
      <vt:lpstr>微软雅黑</vt:lpstr>
      <vt:lpstr>幼圆</vt:lpstr>
      <vt:lpstr>Arial</vt:lpstr>
      <vt:lpstr>Arial Narrow</vt:lpstr>
      <vt:lpstr>Tahoma</vt:lpstr>
      <vt:lpstr>Times New Roman</vt:lpstr>
      <vt:lpstr>Wingdings</vt:lpstr>
      <vt:lpstr>Blends</vt:lpstr>
      <vt:lpstr>诗情画意</vt:lpstr>
      <vt:lpstr>015</vt:lpstr>
      <vt:lpstr>默认设计模板</vt:lpstr>
      <vt:lpstr>剪辑</vt:lpstr>
      <vt:lpstr>Visio</vt:lpstr>
      <vt:lpstr>           第6章    输入输出及中断技术</vt:lpstr>
      <vt:lpstr>主要内容 </vt:lpstr>
      <vt:lpstr>一、基本概念</vt:lpstr>
      <vt:lpstr>了解和掌握：</vt:lpstr>
      <vt:lpstr>1. I/O接口</vt:lpstr>
      <vt:lpstr>1. I/O接口</vt:lpstr>
      <vt:lpstr>PowerPoint 演示文稿</vt:lpstr>
      <vt:lpstr>2. 接口的基本构成</vt:lpstr>
      <vt:lpstr>PowerPoint 演示文稿</vt:lpstr>
      <vt:lpstr>I/O端口</vt:lpstr>
      <vt:lpstr>I/O端口</vt:lpstr>
      <vt:lpstr>3. I/0端口编址</vt:lpstr>
      <vt:lpstr>I/O端口的编址方式</vt:lpstr>
      <vt:lpstr>I/O端口与内存的统一编址（51）</vt:lpstr>
      <vt:lpstr>I/O端口的独立编址(8086）</vt:lpstr>
      <vt:lpstr>8088/8086的I/O端口编址</vt:lpstr>
      <vt:lpstr>4. I/O地址的译码</vt:lpstr>
      <vt:lpstr>I/O译码的地址信号</vt:lpstr>
      <vt:lpstr>I/O地址译码例</vt:lpstr>
      <vt:lpstr>I/O地址译码例</vt:lpstr>
      <vt:lpstr>I/O地址译码例</vt:lpstr>
      <vt:lpstr>二、简单接口电路</vt:lpstr>
      <vt:lpstr>1. 接口的类型及特点</vt:lpstr>
      <vt:lpstr>接口特点</vt:lpstr>
      <vt:lpstr>2.简单接口电路之一——三态门接口</vt:lpstr>
      <vt:lpstr>74LS244</vt:lpstr>
      <vt:lpstr>3.简单接口电路之二—— 锁存器接口</vt:lpstr>
      <vt:lpstr>常用锁存器芯片</vt:lpstr>
      <vt:lpstr>I/O简单接口应用举例</vt:lpstr>
      <vt:lpstr>PowerPoint 演示文稿</vt:lpstr>
      <vt:lpstr>PowerPoint 演示文稿</vt:lpstr>
      <vt:lpstr>I/O简单接口应用举例 —— 程序段</vt:lpstr>
      <vt:lpstr>三、基本输入/输出方式</vt:lpstr>
      <vt:lpstr>基本输入/输出方法</vt:lpstr>
      <vt:lpstr>1. 无条件传送</vt:lpstr>
      <vt:lpstr>PowerPoint 演示文稿</vt:lpstr>
      <vt:lpstr>2. 查询工作方式</vt:lpstr>
      <vt:lpstr>PowerPoint 演示文稿</vt:lpstr>
      <vt:lpstr>PowerPoint 演示文稿</vt:lpstr>
      <vt:lpstr>查询工作方式例</vt:lpstr>
      <vt:lpstr>查询工作方式例</vt:lpstr>
      <vt:lpstr>PowerPoint 演示文稿</vt:lpstr>
      <vt:lpstr>PowerPoint 演示文稿</vt:lpstr>
      <vt:lpstr>查询工作方式</vt:lpstr>
      <vt:lpstr>3. 中断控制方式</vt:lpstr>
      <vt:lpstr>以上三种I/O方式的共性</vt:lpstr>
      <vt:lpstr>4.  DMA控制方式（直接存储器存取）</vt:lpstr>
      <vt:lpstr>DMA控制方式</vt:lpstr>
      <vt:lpstr>DMA控制方式的工作过程</vt:lpstr>
      <vt:lpstr>DMA工作方式</vt:lpstr>
      <vt:lpstr>周期窃取的DMA方式：</vt:lpstr>
      <vt:lpstr>DMA控制方式</vt:lpstr>
      <vt:lpstr>四、中断技术</vt:lpstr>
      <vt:lpstr>掌握：</vt:lpstr>
      <vt:lpstr>1. 中断的基本概念</vt:lpstr>
      <vt:lpstr>引入中断的原因</vt:lpstr>
      <vt:lpstr>中断类型</vt:lpstr>
      <vt:lpstr>2. 外部中断响应的一般过程</vt:lpstr>
      <vt:lpstr>(1)中断请求</vt:lpstr>
      <vt:lpstr>(2)中断源识别</vt:lpstr>
      <vt:lpstr>中断判优</vt:lpstr>
      <vt:lpstr>PowerPoint 演示文稿</vt:lpstr>
      <vt:lpstr>(3)中断响应</vt:lpstr>
      <vt:lpstr>(4)中断处理</vt:lpstr>
      <vt:lpstr>中断服务子程序完成的工作</vt:lpstr>
      <vt:lpstr>(5)中断返回</vt:lpstr>
      <vt:lpstr>中断处理过程</vt:lpstr>
      <vt:lpstr>3.  8088/8086中断系统</vt:lpstr>
      <vt:lpstr>PowerPoint 演示文稿</vt:lpstr>
      <vt:lpstr>中断向量表</vt:lpstr>
      <vt:lpstr>中断向量表</vt:lpstr>
      <vt:lpstr>中断向量表的初始化</vt:lpstr>
      <vt:lpstr>中断向量表的初始化</vt:lpstr>
      <vt:lpstr>5. 8088内部中断与NMI中断</vt:lpstr>
      <vt:lpstr>8088/8086 中断响应和处理流程</vt:lpstr>
      <vt:lpstr>6. 中断控制器8259A</vt:lpstr>
      <vt:lpstr>1）引线及内部结构</vt:lpstr>
      <vt:lpstr>1）引线及内部结构</vt:lpstr>
      <vt:lpstr>2）8259A的工作过程</vt:lpstr>
      <vt:lpstr>3）8259A的工作方式</vt:lpstr>
      <vt:lpstr>（1）8259A的中断优先级设定</vt:lpstr>
      <vt:lpstr>（2）8259A的中断嵌套</vt:lpstr>
      <vt:lpstr>（3）中断结束处理</vt:lpstr>
      <vt:lpstr>（3）中断结束处理</vt:lpstr>
      <vt:lpstr>（4）中断源屏蔽方式</vt:lpstr>
      <vt:lpstr>（5）中断触发方式</vt:lpstr>
      <vt:lpstr>（6）8259A的级联  </vt:lpstr>
      <vt:lpstr>（6）8259A的级联  </vt:lpstr>
      <vt:lpstr>PowerPoint 演示文稿</vt:lpstr>
      <vt:lpstr>PowerPoint 演示文稿</vt:lpstr>
      <vt:lpstr>3）8259A的初始化</vt:lpstr>
      <vt:lpstr>中断程序设计的一般过程</vt:lpstr>
      <vt:lpstr>8259A的初始化编程</vt:lpstr>
      <vt:lpstr>初始化流程</vt:lpstr>
      <vt:lpstr>PowerPoint 演示文稿</vt:lpstr>
      <vt:lpstr>初始化命令字 ICW2</vt:lpstr>
      <vt:lpstr>初始化命令字 ICW2</vt:lpstr>
      <vt:lpstr>PowerPoint 演示文稿</vt:lpstr>
      <vt:lpstr>PowerPoint 演示文稿</vt:lpstr>
      <vt:lpstr>2、操作命令字</vt:lpstr>
      <vt:lpstr>OCW2中断结束和优先级循环控制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8259A的使用</vt:lpstr>
      <vt:lpstr>8259A初始化编程：</vt:lpstr>
      <vt:lpstr>（2）设计</vt:lpstr>
      <vt:lpstr>② 级联工作编程</vt:lpstr>
      <vt:lpstr>编程注意事项</vt:lpstr>
      <vt:lpstr>PowerPoint 演示文稿</vt:lpstr>
      <vt:lpstr>PowerPoint 演示文稿</vt:lpstr>
      <vt:lpstr>作业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 存储系统</dc:title>
  <dc:creator>cf08</dc:creator>
  <cp:lastModifiedBy>凯航 占</cp:lastModifiedBy>
  <cp:revision>323</cp:revision>
  <cp:lastPrinted>1995-12-08T18:33:00Z</cp:lastPrinted>
  <dcterms:created xsi:type="dcterms:W3CDTF">2002-02-20T03:40:00Z</dcterms:created>
  <dcterms:modified xsi:type="dcterms:W3CDTF">2024-04-26T05:59:00Z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F24EB6AAE13147CC9FA1ADCE7EC9D3F0</vt:lpwstr>
  </property>
</Properties>
</file>