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handoutMasterIdLst>
    <p:handoutMasterId r:id="rId82"/>
  </p:handoutMasterIdLst>
  <p:sldIdLst>
    <p:sldId id="256" r:id="rId5"/>
    <p:sldId id="322" r:id="rId7"/>
    <p:sldId id="383" r:id="rId8"/>
    <p:sldId id="416" r:id="rId9"/>
    <p:sldId id="262" r:id="rId10"/>
    <p:sldId id="406" r:id="rId11"/>
    <p:sldId id="374" r:id="rId12"/>
    <p:sldId id="375" r:id="rId13"/>
    <p:sldId id="407" r:id="rId14"/>
    <p:sldId id="324" r:id="rId15"/>
    <p:sldId id="401" r:id="rId16"/>
    <p:sldId id="325" r:id="rId17"/>
    <p:sldId id="434" r:id="rId18"/>
    <p:sldId id="435" r:id="rId19"/>
    <p:sldId id="436" r:id="rId20"/>
    <p:sldId id="496" r:id="rId21"/>
    <p:sldId id="438" r:id="rId22"/>
    <p:sldId id="497" r:id="rId23"/>
    <p:sldId id="441" r:id="rId24"/>
    <p:sldId id="498" r:id="rId25"/>
    <p:sldId id="443" r:id="rId26"/>
    <p:sldId id="499" r:id="rId27"/>
    <p:sldId id="445" r:id="rId28"/>
    <p:sldId id="500" r:id="rId29"/>
    <p:sldId id="382" r:id="rId30"/>
    <p:sldId id="561" r:id="rId31"/>
    <p:sldId id="329" r:id="rId32"/>
    <p:sldId id="447" r:id="rId33"/>
    <p:sldId id="330" r:id="rId34"/>
    <p:sldId id="331" r:id="rId35"/>
    <p:sldId id="376" r:id="rId36"/>
    <p:sldId id="332" r:id="rId37"/>
    <p:sldId id="377" r:id="rId38"/>
    <p:sldId id="378" r:id="rId39"/>
    <p:sldId id="448" r:id="rId40"/>
    <p:sldId id="333" r:id="rId41"/>
    <p:sldId id="341" r:id="rId42"/>
    <p:sldId id="340" r:id="rId43"/>
    <p:sldId id="342" r:id="rId44"/>
    <p:sldId id="562" r:id="rId45"/>
    <p:sldId id="563" r:id="rId46"/>
    <p:sldId id="449" r:id="rId47"/>
    <p:sldId id="450" r:id="rId48"/>
    <p:sldId id="451" r:id="rId49"/>
    <p:sldId id="452" r:id="rId50"/>
    <p:sldId id="453" r:id="rId51"/>
    <p:sldId id="454" r:id="rId52"/>
    <p:sldId id="460" r:id="rId53"/>
    <p:sldId id="384" r:id="rId54"/>
    <p:sldId id="334" r:id="rId55"/>
    <p:sldId id="410" r:id="rId56"/>
    <p:sldId id="335" r:id="rId57"/>
    <p:sldId id="336" r:id="rId58"/>
    <p:sldId id="338" r:id="rId59"/>
    <p:sldId id="339" r:id="rId60"/>
    <p:sldId id="455" r:id="rId61"/>
    <p:sldId id="456" r:id="rId62"/>
    <p:sldId id="343" r:id="rId63"/>
    <p:sldId id="345" r:id="rId64"/>
    <p:sldId id="372" r:id="rId65"/>
    <p:sldId id="344" r:id="rId66"/>
    <p:sldId id="457" r:id="rId67"/>
    <p:sldId id="458" r:id="rId68"/>
    <p:sldId id="346" r:id="rId69"/>
    <p:sldId id="347" r:id="rId70"/>
    <p:sldId id="348" r:id="rId71"/>
    <p:sldId id="349" r:id="rId72"/>
    <p:sldId id="552" r:id="rId73"/>
    <p:sldId id="553" r:id="rId74"/>
    <p:sldId id="351" r:id="rId75"/>
    <p:sldId id="432" r:id="rId76"/>
    <p:sldId id="431" r:id="rId77"/>
    <p:sldId id="402" r:id="rId78"/>
    <p:sldId id="415" r:id="rId79"/>
    <p:sldId id="404" r:id="rId80"/>
    <p:sldId id="495" r:id="rId81"/>
  </p:sldIdLst>
  <p:sldSz cx="9037320" cy="5797550"/>
  <p:notesSz cx="6934200" cy="9398000"/>
  <p:custDataLst>
    <p:tags r:id="rId8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31800" indent="25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862965" indent="50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294765" indent="76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725930" indent="10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4730" algn="l" defTabSz="913765" rtl="0" eaLnBrk="1" latinLnBrk="0" hangingPunct="1">
      <a:defRPr sz="23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1295" algn="l" defTabSz="913765" rtl="0" eaLnBrk="1" latinLnBrk="0" hangingPunct="1">
      <a:defRPr sz="23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198495" algn="l" defTabSz="913765" rtl="0" eaLnBrk="1" latinLnBrk="0" hangingPunct="1">
      <a:defRPr sz="23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5060" algn="l" defTabSz="913765" rtl="0" eaLnBrk="1" latinLnBrk="0" hangingPunct="1">
      <a:defRPr sz="23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FFFFCC"/>
    <a:srgbClr val="FFCCFF"/>
    <a:srgbClr val="E45C00"/>
    <a:srgbClr val="CE5300"/>
    <a:srgbClr val="002952"/>
    <a:srgbClr val="00274E"/>
    <a:srgbClr val="002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2" y="-396"/>
      </p:cViewPr>
      <p:guideLst>
        <p:guide orient="horz" pos="3446"/>
        <p:guide pos="2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notesViewPr>
    <p:cSldViewPr>
      <p:cViewPr varScale="1">
        <p:scale>
          <a:sx n="36" d="100"/>
          <a:sy n="36" d="100"/>
        </p:scale>
        <p:origin x="-1104" y="-58"/>
      </p:cViewPr>
      <p:guideLst>
        <p:guide orient="horz" pos="296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6" Type="http://schemas.openxmlformats.org/officeDocument/2006/relationships/tags" Target="tags/tag19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2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C2D7-9DAA-40A0-9006-E658C8BEC05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861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76275" y="685800"/>
            <a:ext cx="558165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299B70E-BAF1-452C-9418-43176659C4F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31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86296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294765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72593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158365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90165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21965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53765" algn="l" defTabSz="8636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E933A6C-0700-4048-A9D7-521721CD499B}" type="slidenum">
              <a:rPr lang="zh-CN" altLang="en-US" sz="1200" smtClean="0"/>
            </a:fld>
            <a:endParaRPr lang="en-US" altLang="zh-CN" sz="1200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685800"/>
            <a:ext cx="5581650" cy="3581400"/>
          </a:xfrm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76275" y="685800"/>
            <a:ext cx="5581650" cy="3581400"/>
          </a:xfrm>
        </p:spPr>
      </p:sp>
      <p:sp>
        <p:nvSpPr>
          <p:cNvPr id="22937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29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01435C-8FDA-44A4-B9AC-1DE14218B285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76275" y="685800"/>
            <a:ext cx="5581650" cy="3581400"/>
          </a:xfrm>
        </p:spPr>
      </p:sp>
      <p:sp>
        <p:nvSpPr>
          <p:cNvPr id="22937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293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01435C-8FDA-44A4-B9AC-1DE14218B285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A0AF34-A126-412C-A43C-1913BCC188E7}" type="slidenum">
              <a:rPr lang="en-US" altLang="zh-CN" sz="1200" smtClean="0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 altLang="zh-CN" sz="1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6275" y="685800"/>
            <a:ext cx="5581650" cy="3581400"/>
          </a:xfrm>
        </p:spPr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9999H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CNT1:</a:t>
            </a:r>
            <a:endParaRPr lang="en-US" altLang="zh-CN"/>
          </a:p>
          <a:p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         MOV DX，0123H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MOV AL，56H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OUT DX，AL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sym typeface="+mn-ea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endParaRPr lang="en-US" altLang="zh-CN"/>
          </a:p>
          <a:p>
            <a:pPr marL="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         MOV DX，0121H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sym typeface="+mn-ea"/>
            </a:endParaRPr>
          </a:p>
          <a:p>
            <a:pPr marL="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</a:rPr>
              <a:t>         MOV AL,200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        OUT DX，AL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sym typeface="+mn-ea"/>
            </a:endParaRPr>
          </a:p>
          <a:p>
            <a:pPr marL="0" lvl="1" indent="-165100" eaLnBrk="1" hangingPunct="1">
              <a:lnSpc>
                <a:spcPct val="110000"/>
              </a:lnSpc>
              <a:buNone/>
            </a:pP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sym typeface="+mn-ea"/>
            </a:endParaRPr>
          </a:p>
          <a:p>
            <a:pPr marL="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CNT2: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sym typeface="+mn-ea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MOV DX，0123H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MOV AL，0B0H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OUT DX，AL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sym typeface="+mn-ea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endParaRPr lang="en-US" altLang="zh-CN"/>
          </a:p>
          <a:p>
            <a:pPr marL="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         MOV DX，0122H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sym typeface="+mn-ea"/>
            </a:endParaRPr>
          </a:p>
          <a:p>
            <a:pPr marL="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         MOV AX,10000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OUT DX，AL</a:t>
            </a: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sym typeface="+mn-ea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2"/>
                </a:solidFill>
                <a:latin typeface="Tahoma" panose="020B0604030504040204" pitchFamily="34" charset="0"/>
                <a:sym typeface="+mn-ea"/>
              </a:rPr>
              <a:t>MOV AL,AH</a:t>
            </a:r>
            <a:endParaRPr lang="en-US" altLang="zh-CN"/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>
                <a:sym typeface="+mn-ea"/>
              </a:rPr>
              <a:t>OUT DX,AL</a:t>
            </a:r>
            <a:endParaRPr lang="en-US" altLang="zh-CN"/>
          </a:p>
          <a:p>
            <a:pPr marL="0" lvl="1" indent="-165100" eaLnBrk="1" hangingPunct="1">
              <a:lnSpc>
                <a:spcPct val="110000"/>
              </a:lnSpc>
              <a:buNone/>
            </a:pPr>
            <a:endParaRPr lang="en-US" altLang="zh-CN" dirty="0">
              <a:solidFill>
                <a:schemeClr val="tx2"/>
              </a:solidFill>
              <a:latin typeface="Tahoma" panose="020B0604030504040204" pitchFamily="34" charset="0"/>
              <a:sym typeface="+mn-ea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endParaRPr lang="en-US" altLang="zh-CN">
              <a:sym typeface="+mn-ea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5" y="2060577"/>
            <a:ext cx="8904288" cy="890588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8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8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7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43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79078" y="1417185"/>
            <a:ext cx="7681992" cy="123600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3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55646" y="3285279"/>
            <a:ext cx="6326347" cy="1481596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79493" y="5281613"/>
            <a:ext cx="1882775" cy="3873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9313" y="5281613"/>
            <a:ext cx="2862262" cy="3873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78630" y="5281613"/>
            <a:ext cx="1882775" cy="3873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EA6FE84-5E69-4A6D-91AD-9A97FFBC123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71C1-7D76-4E8C-AF6F-4DE8E225F39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2580" y="181176"/>
            <a:ext cx="1928344" cy="50030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37551" y="181176"/>
            <a:ext cx="5634402" cy="5003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463E4-6502-4DD6-B17A-905593B21B1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56" y="181179"/>
            <a:ext cx="7702389" cy="12360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8932" y="1705715"/>
            <a:ext cx="3765682" cy="34785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5241" y="1705715"/>
            <a:ext cx="3765682" cy="34785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B0FE5-CB23-4A50-A24F-9BB6C013147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5" y="2060577"/>
            <a:ext cx="8904288" cy="890588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8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8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7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Char char="•"/>
                  <a:defRPr sz="23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3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3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79078" y="1417185"/>
            <a:ext cx="7681992" cy="123600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33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55646" y="3285279"/>
            <a:ext cx="6326347" cy="1481596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79493" y="5281613"/>
            <a:ext cx="1882775" cy="3873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89313" y="5281613"/>
            <a:ext cx="2862262" cy="3873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78630" y="5281613"/>
            <a:ext cx="1882775" cy="38735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EA6FE84-5E69-4A6D-91AD-9A97FFBC123A}" type="slidenum">
              <a:rPr lang="zh-CN" altLang="en-US">
                <a:solidFill>
                  <a:srgbClr val="1C1C1C"/>
                </a:solidFill>
              </a:rPr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86E99-CAB7-4C9A-9283-DA47859CB00F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911" y="3725466"/>
            <a:ext cx="7681992" cy="1151458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3911" y="2457250"/>
            <a:ext cx="7681992" cy="1268214"/>
          </a:xfrm>
        </p:spPr>
        <p:txBody>
          <a:bodyPr anchor="b"/>
          <a:lstStyle>
            <a:lvl1pPr marL="0" indent="0">
              <a:buNone/>
              <a:defRPr sz="1900"/>
            </a:lvl1pPr>
            <a:lvl2pPr marL="431800" indent="0">
              <a:buNone/>
              <a:defRPr sz="1700"/>
            </a:lvl2pPr>
            <a:lvl3pPr marL="863600" indent="0">
              <a:buNone/>
              <a:defRPr sz="1500"/>
            </a:lvl3pPr>
            <a:lvl4pPr marL="1295400" indent="0">
              <a:buNone/>
              <a:defRPr sz="1300"/>
            </a:lvl4pPr>
            <a:lvl5pPr marL="1726565" indent="0">
              <a:buNone/>
              <a:defRPr sz="1300"/>
            </a:lvl5pPr>
            <a:lvl6pPr marL="2158365" indent="0">
              <a:buNone/>
              <a:defRPr sz="1300"/>
            </a:lvl6pPr>
            <a:lvl7pPr marL="2590165" indent="0">
              <a:buNone/>
              <a:defRPr sz="1300"/>
            </a:lvl7pPr>
            <a:lvl8pPr marL="3021965" indent="0">
              <a:buNone/>
              <a:defRPr sz="1300"/>
            </a:lvl8pPr>
            <a:lvl9pPr marL="345376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6F353-3321-4CD4-A26F-4C1700F279D8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68932" y="1705715"/>
            <a:ext cx="3765682" cy="347853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5241" y="1705715"/>
            <a:ext cx="3765682" cy="347853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BC154-8A1F-4609-999B-5AF88C92E56D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2" y="232172"/>
            <a:ext cx="8133874" cy="96625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887" y="1297745"/>
            <a:ext cx="3993193" cy="5408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3600" indent="0">
              <a:buNone/>
              <a:defRPr sz="1700" b="1"/>
            </a:lvl3pPr>
            <a:lvl4pPr marL="1295400" indent="0">
              <a:buNone/>
              <a:defRPr sz="1500" b="1"/>
            </a:lvl4pPr>
            <a:lvl5pPr marL="1726565" indent="0">
              <a:buNone/>
              <a:defRPr sz="1500" b="1"/>
            </a:lvl5pPr>
            <a:lvl6pPr marL="2158365" indent="0">
              <a:buNone/>
              <a:defRPr sz="1500" b="1"/>
            </a:lvl6pPr>
            <a:lvl7pPr marL="2590165" indent="0">
              <a:buNone/>
              <a:defRPr sz="1500" b="1"/>
            </a:lvl7pPr>
            <a:lvl8pPr marL="3021965" indent="0">
              <a:buNone/>
              <a:defRPr sz="1500" b="1"/>
            </a:lvl8pPr>
            <a:lvl9pPr marL="3453765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1887" y="1838575"/>
            <a:ext cx="3993193" cy="334030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1001" y="1297745"/>
            <a:ext cx="3994762" cy="5408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3600" indent="0">
              <a:buNone/>
              <a:defRPr sz="1700" b="1"/>
            </a:lvl3pPr>
            <a:lvl4pPr marL="1295400" indent="0">
              <a:buNone/>
              <a:defRPr sz="1500" b="1"/>
            </a:lvl4pPr>
            <a:lvl5pPr marL="1726565" indent="0">
              <a:buNone/>
              <a:defRPr sz="1500" b="1"/>
            </a:lvl5pPr>
            <a:lvl6pPr marL="2158365" indent="0">
              <a:buNone/>
              <a:defRPr sz="1500" b="1"/>
            </a:lvl6pPr>
            <a:lvl7pPr marL="2590165" indent="0">
              <a:buNone/>
              <a:defRPr sz="1500" b="1"/>
            </a:lvl7pPr>
            <a:lvl8pPr marL="3021965" indent="0">
              <a:buNone/>
              <a:defRPr sz="1500" b="1"/>
            </a:lvl8pPr>
            <a:lvl9pPr marL="3453765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1001" y="1838575"/>
            <a:ext cx="3994762" cy="334030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B4302-6E86-471E-8122-D3F1357599FE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33618-B476-4ED1-B7B3-3346F0098CC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053BA-6214-40BC-AA4D-1A3B705D709E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defRPr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86E99-CAB7-4C9A-9283-DA47859CB00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230828"/>
            <a:ext cx="2973320" cy="982363"/>
          </a:xfrm>
        </p:spPr>
        <p:txBody>
          <a:bodyPr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3466" y="230831"/>
            <a:ext cx="5052291" cy="49480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1884" y="1213193"/>
            <a:ext cx="2973320" cy="3965685"/>
          </a:xfrm>
        </p:spPr>
        <p:txBody>
          <a:bodyPr/>
          <a:lstStyle>
            <a:lvl1pPr marL="0" indent="0">
              <a:buNone/>
              <a:defRPr sz="1300"/>
            </a:lvl1pPr>
            <a:lvl2pPr marL="431800" indent="0">
              <a:buNone/>
              <a:defRPr sz="1100"/>
            </a:lvl2pPr>
            <a:lvl3pPr marL="863600" indent="0">
              <a:buNone/>
              <a:defRPr sz="900"/>
            </a:lvl3pPr>
            <a:lvl4pPr marL="1295400" indent="0">
              <a:buNone/>
              <a:defRPr sz="900"/>
            </a:lvl4pPr>
            <a:lvl5pPr marL="1726565" indent="0">
              <a:buNone/>
              <a:defRPr sz="900"/>
            </a:lvl5pPr>
            <a:lvl6pPr marL="2158365" indent="0">
              <a:buNone/>
              <a:defRPr sz="900"/>
            </a:lvl6pPr>
            <a:lvl7pPr marL="2590165" indent="0">
              <a:buNone/>
              <a:defRPr sz="900"/>
            </a:lvl7pPr>
            <a:lvl8pPr marL="3021965" indent="0">
              <a:buNone/>
              <a:defRPr sz="900"/>
            </a:lvl8pPr>
            <a:lvl9pPr marL="34537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4ADC-8AF7-461E-8DC5-58691B4E0D93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440" y="4058286"/>
            <a:ext cx="5422583" cy="479104"/>
          </a:xfrm>
        </p:spPr>
        <p:txBody>
          <a:bodyPr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71440" y="518022"/>
            <a:ext cx="5422583" cy="3478530"/>
          </a:xfrm>
        </p:spPr>
        <p:txBody>
          <a:bodyPr/>
          <a:lstStyle>
            <a:lvl1pPr marL="0" indent="0">
              <a:buNone/>
              <a:defRPr sz="3000"/>
            </a:lvl1pPr>
            <a:lvl2pPr marL="431800" indent="0">
              <a:buNone/>
              <a:defRPr sz="2600"/>
            </a:lvl2pPr>
            <a:lvl3pPr marL="863600" indent="0">
              <a:buNone/>
              <a:defRPr sz="2300"/>
            </a:lvl3pPr>
            <a:lvl4pPr marL="1295400" indent="0">
              <a:buNone/>
              <a:defRPr sz="1900"/>
            </a:lvl4pPr>
            <a:lvl5pPr marL="1726565" indent="0">
              <a:buNone/>
              <a:defRPr sz="1900"/>
            </a:lvl5pPr>
            <a:lvl6pPr marL="2158365" indent="0">
              <a:buNone/>
              <a:defRPr sz="1900"/>
            </a:lvl6pPr>
            <a:lvl7pPr marL="2590165" indent="0">
              <a:buNone/>
              <a:defRPr sz="1900"/>
            </a:lvl7pPr>
            <a:lvl8pPr marL="3021965" indent="0">
              <a:buNone/>
              <a:defRPr sz="1900"/>
            </a:lvl8pPr>
            <a:lvl9pPr marL="3453765" indent="0">
              <a:buNone/>
              <a:defRPr sz="1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71440" y="4537390"/>
            <a:ext cx="5422583" cy="680406"/>
          </a:xfrm>
        </p:spPr>
        <p:txBody>
          <a:bodyPr/>
          <a:lstStyle>
            <a:lvl1pPr marL="0" indent="0">
              <a:buNone/>
              <a:defRPr sz="1300"/>
            </a:lvl1pPr>
            <a:lvl2pPr marL="431800" indent="0">
              <a:buNone/>
              <a:defRPr sz="1100"/>
            </a:lvl2pPr>
            <a:lvl3pPr marL="863600" indent="0">
              <a:buNone/>
              <a:defRPr sz="900"/>
            </a:lvl3pPr>
            <a:lvl4pPr marL="1295400" indent="0">
              <a:buNone/>
              <a:defRPr sz="900"/>
            </a:lvl4pPr>
            <a:lvl5pPr marL="1726565" indent="0">
              <a:buNone/>
              <a:defRPr sz="900"/>
            </a:lvl5pPr>
            <a:lvl6pPr marL="2158365" indent="0">
              <a:buNone/>
              <a:defRPr sz="900"/>
            </a:lvl6pPr>
            <a:lvl7pPr marL="2590165" indent="0">
              <a:buNone/>
              <a:defRPr sz="900"/>
            </a:lvl7pPr>
            <a:lvl8pPr marL="3021965" indent="0">
              <a:buNone/>
              <a:defRPr sz="900"/>
            </a:lvl8pPr>
            <a:lvl9pPr marL="34537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204BD-6450-4923-BB5B-3BC592D4B416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571C1-7D76-4E8C-AF6F-4DE8E225F397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22580" y="181176"/>
            <a:ext cx="1928344" cy="50030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37551" y="181176"/>
            <a:ext cx="5634402" cy="50030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463E4-6502-4DD6-B17A-905593B21B1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556" y="181179"/>
            <a:ext cx="7702389" cy="12360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68932" y="1705715"/>
            <a:ext cx="3765682" cy="34785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5241" y="1705715"/>
            <a:ext cx="3765682" cy="347853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B0FE5-CB23-4A50-A24F-9BB6C0131479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55646" y="2472011"/>
            <a:ext cx="6326347" cy="1036044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请使用艺术字做标题</a:t>
            </a:r>
            <a:endParaRPr lang="zh-CN" altLang="en-US" noProof="0" smtClean="0"/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76254" y="464342"/>
            <a:ext cx="5835238" cy="365031"/>
          </a:xfrm>
        </p:spPr>
        <p:txBody>
          <a:bodyPr/>
          <a:lstStyle>
            <a:lvl1pPr>
              <a:defRPr sz="2600">
                <a:solidFill>
                  <a:srgbClr val="9900CC"/>
                </a:solidFill>
              </a:defRPr>
            </a:lvl1pPr>
          </a:lstStyle>
          <a:p>
            <a:pPr lvl="0"/>
            <a:r>
              <a:rPr lang="zh-CN" altLang="en-US" noProof="0" smtClean="0"/>
              <a:t>微机原理及接口技术</a:t>
            </a:r>
            <a:endParaRPr lang="zh-CN" altLang="en-US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911" y="3725463"/>
            <a:ext cx="7681992" cy="1151458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3911" y="2457249"/>
            <a:ext cx="7681992" cy="1268214"/>
          </a:xfrm>
        </p:spPr>
        <p:txBody>
          <a:bodyPr anchor="b"/>
          <a:lstStyle>
            <a:lvl1pPr marL="0" indent="0">
              <a:buNone/>
              <a:defRPr sz="1900"/>
            </a:lvl1pPr>
            <a:lvl2pPr marL="423545" indent="0">
              <a:buNone/>
              <a:defRPr sz="1700"/>
            </a:lvl2pPr>
            <a:lvl3pPr marL="847090" indent="0">
              <a:buNone/>
              <a:defRPr sz="1500"/>
            </a:lvl3pPr>
            <a:lvl4pPr marL="1270635" indent="0">
              <a:buNone/>
              <a:defRPr sz="1300"/>
            </a:lvl4pPr>
            <a:lvl5pPr marL="1694180" indent="0">
              <a:buNone/>
              <a:defRPr sz="1300"/>
            </a:lvl5pPr>
            <a:lvl6pPr marL="2117725" indent="0">
              <a:buNone/>
              <a:defRPr sz="1300"/>
            </a:lvl6pPr>
            <a:lvl7pPr marL="2541270" indent="0">
              <a:buNone/>
              <a:defRPr sz="1300"/>
            </a:lvl7pPr>
            <a:lvl8pPr marL="2964815" indent="0">
              <a:buNone/>
              <a:defRPr sz="1300"/>
            </a:lvl8pPr>
            <a:lvl9pPr marL="3388360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2871" y="829377"/>
            <a:ext cx="3991623" cy="438305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5122" y="829377"/>
            <a:ext cx="3991623" cy="438305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2" y="232171"/>
            <a:ext cx="8133874" cy="96625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887" y="1297739"/>
            <a:ext cx="3993193" cy="5408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3545" indent="0">
              <a:buNone/>
              <a:defRPr sz="1900" b="1"/>
            </a:lvl2pPr>
            <a:lvl3pPr marL="847090" indent="0">
              <a:buNone/>
              <a:defRPr sz="1700" b="1"/>
            </a:lvl3pPr>
            <a:lvl4pPr marL="1270635" indent="0">
              <a:buNone/>
              <a:defRPr sz="1500" b="1"/>
            </a:lvl4pPr>
            <a:lvl5pPr marL="1694180" indent="0">
              <a:buNone/>
              <a:defRPr sz="1500" b="1"/>
            </a:lvl5pPr>
            <a:lvl6pPr marL="2117725" indent="0">
              <a:buNone/>
              <a:defRPr sz="1500" b="1"/>
            </a:lvl6pPr>
            <a:lvl7pPr marL="2541270" indent="0">
              <a:buNone/>
              <a:defRPr sz="1500" b="1"/>
            </a:lvl7pPr>
            <a:lvl8pPr marL="2964815" indent="0">
              <a:buNone/>
              <a:defRPr sz="1500" b="1"/>
            </a:lvl8pPr>
            <a:lvl9pPr marL="3388360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1887" y="1838575"/>
            <a:ext cx="3993193" cy="334030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1000" y="1297739"/>
            <a:ext cx="3994762" cy="540836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3545" indent="0">
              <a:buNone/>
              <a:defRPr sz="1900" b="1"/>
            </a:lvl2pPr>
            <a:lvl3pPr marL="847090" indent="0">
              <a:buNone/>
              <a:defRPr sz="1700" b="1"/>
            </a:lvl3pPr>
            <a:lvl4pPr marL="1270635" indent="0">
              <a:buNone/>
              <a:defRPr sz="1500" b="1"/>
            </a:lvl4pPr>
            <a:lvl5pPr marL="1694180" indent="0">
              <a:buNone/>
              <a:defRPr sz="1500" b="1"/>
            </a:lvl5pPr>
            <a:lvl6pPr marL="2117725" indent="0">
              <a:buNone/>
              <a:defRPr sz="1500" b="1"/>
            </a:lvl6pPr>
            <a:lvl7pPr marL="2541270" indent="0">
              <a:buNone/>
              <a:defRPr sz="1500" b="1"/>
            </a:lvl7pPr>
            <a:lvl8pPr marL="2964815" indent="0">
              <a:buNone/>
              <a:defRPr sz="1500" b="1"/>
            </a:lvl8pPr>
            <a:lvl9pPr marL="3388360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1000" y="1838575"/>
            <a:ext cx="3994762" cy="3340302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911" y="3725466"/>
            <a:ext cx="7681992" cy="1151458"/>
          </a:xfr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3911" y="2457250"/>
            <a:ext cx="7681992" cy="1268214"/>
          </a:xfrm>
        </p:spPr>
        <p:txBody>
          <a:bodyPr anchor="b"/>
          <a:lstStyle>
            <a:lvl1pPr marL="0" indent="0">
              <a:buNone/>
              <a:defRPr sz="1900"/>
            </a:lvl1pPr>
            <a:lvl2pPr marL="431800" indent="0">
              <a:buNone/>
              <a:defRPr sz="1700"/>
            </a:lvl2pPr>
            <a:lvl3pPr marL="863600" indent="0">
              <a:buNone/>
              <a:defRPr sz="1500"/>
            </a:lvl3pPr>
            <a:lvl4pPr marL="1295400" indent="0">
              <a:buNone/>
              <a:defRPr sz="1300"/>
            </a:lvl4pPr>
            <a:lvl5pPr marL="1726565" indent="0">
              <a:buNone/>
              <a:defRPr sz="1300"/>
            </a:lvl5pPr>
            <a:lvl6pPr marL="2158365" indent="0">
              <a:buNone/>
              <a:defRPr sz="1300"/>
            </a:lvl6pPr>
            <a:lvl7pPr marL="2590165" indent="0">
              <a:buNone/>
              <a:defRPr sz="1300"/>
            </a:lvl7pPr>
            <a:lvl8pPr marL="3021965" indent="0">
              <a:buNone/>
              <a:defRPr sz="1300"/>
            </a:lvl8pPr>
            <a:lvl9pPr marL="3453765" indent="0">
              <a:buNone/>
              <a:defRPr sz="13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6F353-3321-4CD4-A26F-4C1700F279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7" y="230828"/>
            <a:ext cx="2973321" cy="982363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3465" y="230831"/>
            <a:ext cx="5052291" cy="49480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1887" y="1213191"/>
            <a:ext cx="2973321" cy="3965686"/>
          </a:xfrm>
        </p:spPr>
        <p:txBody>
          <a:bodyPr/>
          <a:lstStyle>
            <a:lvl1pPr marL="0" indent="0">
              <a:buNone/>
              <a:defRPr sz="1300"/>
            </a:lvl1pPr>
            <a:lvl2pPr marL="423545" indent="0">
              <a:buNone/>
              <a:defRPr sz="1100"/>
            </a:lvl2pPr>
            <a:lvl3pPr marL="847090" indent="0">
              <a:buNone/>
              <a:defRPr sz="900"/>
            </a:lvl3pPr>
            <a:lvl4pPr marL="1270635" indent="0">
              <a:buNone/>
              <a:defRPr sz="800"/>
            </a:lvl4pPr>
            <a:lvl5pPr marL="1694180" indent="0">
              <a:buNone/>
              <a:defRPr sz="800"/>
            </a:lvl5pPr>
            <a:lvl6pPr marL="2117725" indent="0">
              <a:buNone/>
              <a:defRPr sz="800"/>
            </a:lvl6pPr>
            <a:lvl7pPr marL="2541270" indent="0">
              <a:buNone/>
              <a:defRPr sz="800"/>
            </a:lvl7pPr>
            <a:lvl8pPr marL="2964815" indent="0">
              <a:buNone/>
              <a:defRPr sz="800"/>
            </a:lvl8pPr>
            <a:lvl9pPr marL="338836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440" y="4058286"/>
            <a:ext cx="5422583" cy="47910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71440" y="518022"/>
            <a:ext cx="5422583" cy="3478530"/>
          </a:xfrm>
        </p:spPr>
        <p:txBody>
          <a:bodyPr/>
          <a:lstStyle>
            <a:lvl1pPr marL="0" indent="0">
              <a:buNone/>
              <a:defRPr sz="3000"/>
            </a:lvl1pPr>
            <a:lvl2pPr marL="423545" indent="0">
              <a:buNone/>
              <a:defRPr sz="2600"/>
            </a:lvl2pPr>
            <a:lvl3pPr marL="847090" indent="0">
              <a:buNone/>
              <a:defRPr sz="2200"/>
            </a:lvl3pPr>
            <a:lvl4pPr marL="1270635" indent="0">
              <a:buNone/>
              <a:defRPr sz="1900"/>
            </a:lvl4pPr>
            <a:lvl5pPr marL="1694180" indent="0">
              <a:buNone/>
              <a:defRPr sz="1900"/>
            </a:lvl5pPr>
            <a:lvl6pPr marL="2117725" indent="0">
              <a:buNone/>
              <a:defRPr sz="1900"/>
            </a:lvl6pPr>
            <a:lvl7pPr marL="2541270" indent="0">
              <a:buNone/>
              <a:defRPr sz="1900"/>
            </a:lvl7pPr>
            <a:lvl8pPr marL="2964815" indent="0">
              <a:buNone/>
              <a:defRPr sz="1900"/>
            </a:lvl8pPr>
            <a:lvl9pPr marL="3388360" indent="0">
              <a:buNone/>
              <a:defRPr sz="1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71440" y="4537390"/>
            <a:ext cx="5422583" cy="680406"/>
          </a:xfrm>
        </p:spPr>
        <p:txBody>
          <a:bodyPr/>
          <a:lstStyle>
            <a:lvl1pPr marL="0" indent="0">
              <a:buNone/>
              <a:defRPr sz="1300"/>
            </a:lvl1pPr>
            <a:lvl2pPr marL="423545" indent="0">
              <a:buNone/>
              <a:defRPr sz="1100"/>
            </a:lvl2pPr>
            <a:lvl3pPr marL="847090" indent="0">
              <a:buNone/>
              <a:defRPr sz="900"/>
            </a:lvl3pPr>
            <a:lvl4pPr marL="1270635" indent="0">
              <a:buNone/>
              <a:defRPr sz="800"/>
            </a:lvl4pPr>
            <a:lvl5pPr marL="1694180" indent="0">
              <a:buNone/>
              <a:defRPr sz="800"/>
            </a:lvl5pPr>
            <a:lvl6pPr marL="2117725" indent="0">
              <a:buNone/>
              <a:defRPr sz="800"/>
            </a:lvl6pPr>
            <a:lvl7pPr marL="2541270" indent="0">
              <a:buNone/>
              <a:defRPr sz="800"/>
            </a:lvl7pPr>
            <a:lvl8pPr marL="2964815" indent="0">
              <a:buNone/>
              <a:defRPr sz="800"/>
            </a:lvl8pPr>
            <a:lvl9pPr marL="338836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3271" y="220095"/>
            <a:ext cx="2033469" cy="49923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2866" y="220095"/>
            <a:ext cx="5949778" cy="499233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68932" y="1705715"/>
            <a:ext cx="3765682" cy="347853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5241" y="1705715"/>
            <a:ext cx="3765682" cy="3478530"/>
          </a:xfrm>
        </p:spPr>
        <p:txBody>
          <a:bodyPr/>
          <a:lstStyle>
            <a:lvl1pPr>
              <a:defRPr sz="26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BC154-8A1F-4609-999B-5AF88C92E56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2" y="232172"/>
            <a:ext cx="8133874" cy="96625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887" y="1297745"/>
            <a:ext cx="3993193" cy="5408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3600" indent="0">
              <a:buNone/>
              <a:defRPr sz="1700" b="1"/>
            </a:lvl3pPr>
            <a:lvl4pPr marL="1295400" indent="0">
              <a:buNone/>
              <a:defRPr sz="1500" b="1"/>
            </a:lvl4pPr>
            <a:lvl5pPr marL="1726565" indent="0">
              <a:buNone/>
              <a:defRPr sz="1500" b="1"/>
            </a:lvl5pPr>
            <a:lvl6pPr marL="2158365" indent="0">
              <a:buNone/>
              <a:defRPr sz="1500" b="1"/>
            </a:lvl6pPr>
            <a:lvl7pPr marL="2590165" indent="0">
              <a:buNone/>
              <a:defRPr sz="1500" b="1"/>
            </a:lvl7pPr>
            <a:lvl8pPr marL="3021965" indent="0">
              <a:buNone/>
              <a:defRPr sz="1500" b="1"/>
            </a:lvl8pPr>
            <a:lvl9pPr marL="3453765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1887" y="1838575"/>
            <a:ext cx="3993193" cy="334030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1001" y="1297745"/>
            <a:ext cx="3994762" cy="540835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3600" indent="0">
              <a:buNone/>
              <a:defRPr sz="1700" b="1"/>
            </a:lvl3pPr>
            <a:lvl4pPr marL="1295400" indent="0">
              <a:buNone/>
              <a:defRPr sz="1500" b="1"/>
            </a:lvl4pPr>
            <a:lvl5pPr marL="1726565" indent="0">
              <a:buNone/>
              <a:defRPr sz="1500" b="1"/>
            </a:lvl5pPr>
            <a:lvl6pPr marL="2158365" indent="0">
              <a:buNone/>
              <a:defRPr sz="1500" b="1"/>
            </a:lvl6pPr>
            <a:lvl7pPr marL="2590165" indent="0">
              <a:buNone/>
              <a:defRPr sz="1500" b="1"/>
            </a:lvl7pPr>
            <a:lvl8pPr marL="3021965" indent="0">
              <a:buNone/>
              <a:defRPr sz="1500" b="1"/>
            </a:lvl8pPr>
            <a:lvl9pPr marL="3453765" indent="0">
              <a:buNone/>
              <a:defRPr sz="15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1001" y="1838575"/>
            <a:ext cx="3994762" cy="3340302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B4302-6E86-471E-8122-D3F1357599F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33618-B476-4ED1-B7B3-3346F0098CC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053BA-6214-40BC-AA4D-1A3B705D709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4" y="230828"/>
            <a:ext cx="2973320" cy="982363"/>
          </a:xfrm>
        </p:spPr>
        <p:txBody>
          <a:bodyPr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3466" y="230831"/>
            <a:ext cx="5052291" cy="4948048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1884" y="1213193"/>
            <a:ext cx="2973320" cy="3965685"/>
          </a:xfrm>
        </p:spPr>
        <p:txBody>
          <a:bodyPr/>
          <a:lstStyle>
            <a:lvl1pPr marL="0" indent="0">
              <a:buNone/>
              <a:defRPr sz="1300"/>
            </a:lvl1pPr>
            <a:lvl2pPr marL="431800" indent="0">
              <a:buNone/>
              <a:defRPr sz="1100"/>
            </a:lvl2pPr>
            <a:lvl3pPr marL="863600" indent="0">
              <a:buNone/>
              <a:defRPr sz="900"/>
            </a:lvl3pPr>
            <a:lvl4pPr marL="1295400" indent="0">
              <a:buNone/>
              <a:defRPr sz="900"/>
            </a:lvl4pPr>
            <a:lvl5pPr marL="1726565" indent="0">
              <a:buNone/>
              <a:defRPr sz="900"/>
            </a:lvl5pPr>
            <a:lvl6pPr marL="2158365" indent="0">
              <a:buNone/>
              <a:defRPr sz="900"/>
            </a:lvl6pPr>
            <a:lvl7pPr marL="2590165" indent="0">
              <a:buNone/>
              <a:defRPr sz="900"/>
            </a:lvl7pPr>
            <a:lvl8pPr marL="3021965" indent="0">
              <a:buNone/>
              <a:defRPr sz="900"/>
            </a:lvl8pPr>
            <a:lvl9pPr marL="34537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24ADC-8AF7-461E-8DC5-58691B4E0D9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440" y="4058286"/>
            <a:ext cx="5422583" cy="479104"/>
          </a:xfrm>
        </p:spPr>
        <p:txBody>
          <a:bodyPr/>
          <a:lstStyle>
            <a:lvl1pPr algn="l">
              <a:defRPr sz="19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71440" y="518022"/>
            <a:ext cx="5422583" cy="3478530"/>
          </a:xfrm>
        </p:spPr>
        <p:txBody>
          <a:bodyPr/>
          <a:lstStyle>
            <a:lvl1pPr marL="0" indent="0">
              <a:buNone/>
              <a:defRPr sz="3000"/>
            </a:lvl1pPr>
            <a:lvl2pPr marL="431800" indent="0">
              <a:buNone/>
              <a:defRPr sz="2600"/>
            </a:lvl2pPr>
            <a:lvl3pPr marL="863600" indent="0">
              <a:buNone/>
              <a:defRPr sz="2300"/>
            </a:lvl3pPr>
            <a:lvl4pPr marL="1295400" indent="0">
              <a:buNone/>
              <a:defRPr sz="1900"/>
            </a:lvl4pPr>
            <a:lvl5pPr marL="1726565" indent="0">
              <a:buNone/>
              <a:defRPr sz="1900"/>
            </a:lvl5pPr>
            <a:lvl6pPr marL="2158365" indent="0">
              <a:buNone/>
              <a:defRPr sz="1900"/>
            </a:lvl6pPr>
            <a:lvl7pPr marL="2590165" indent="0">
              <a:buNone/>
              <a:defRPr sz="1900"/>
            </a:lvl7pPr>
            <a:lvl8pPr marL="3021965" indent="0">
              <a:buNone/>
              <a:defRPr sz="1900"/>
            </a:lvl8pPr>
            <a:lvl9pPr marL="3453765" indent="0">
              <a:buNone/>
              <a:defRPr sz="19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71440" y="4537390"/>
            <a:ext cx="5422583" cy="680406"/>
          </a:xfrm>
        </p:spPr>
        <p:txBody>
          <a:bodyPr/>
          <a:lstStyle>
            <a:lvl1pPr marL="0" indent="0">
              <a:buNone/>
              <a:defRPr sz="1300"/>
            </a:lvl1pPr>
            <a:lvl2pPr marL="431800" indent="0">
              <a:buNone/>
              <a:defRPr sz="1100"/>
            </a:lvl2pPr>
            <a:lvl3pPr marL="863600" indent="0">
              <a:buNone/>
              <a:defRPr sz="900"/>
            </a:lvl3pPr>
            <a:lvl4pPr marL="1295400" indent="0">
              <a:buNone/>
              <a:defRPr sz="900"/>
            </a:lvl4pPr>
            <a:lvl5pPr marL="1726565" indent="0">
              <a:buNone/>
              <a:defRPr sz="900"/>
            </a:lvl5pPr>
            <a:lvl6pPr marL="2158365" indent="0">
              <a:buNone/>
              <a:defRPr sz="900"/>
            </a:lvl6pPr>
            <a:lvl7pPr marL="2590165" indent="0">
              <a:buNone/>
              <a:defRPr sz="900"/>
            </a:lvl7pPr>
            <a:lvl8pPr marL="3021965" indent="0">
              <a:buNone/>
              <a:defRPr sz="900"/>
            </a:lvl8pPr>
            <a:lvl9pPr marL="345376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204BD-6450-4923-BB5B-3BC592D4B41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1.wmf"/><Relationship Id="rId13" Type="http://schemas.openxmlformats.org/officeDocument/2006/relationships/oleObject" Target="../embeddings/oleObject1.bin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vmlDrawing" Target="../drawings/vmlDrawing2.vml"/><Relationship Id="rId14" Type="http://schemas.openxmlformats.org/officeDocument/2006/relationships/image" Target="../media/image1.wmf"/><Relationship Id="rId13" Type="http://schemas.openxmlformats.org/officeDocument/2006/relationships/oleObject" Target="../embeddings/oleObject2.bin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0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9" Type="http://schemas.openxmlformats.org/officeDocument/2006/relationships/image" Target="../media/image10.png"/><Relationship Id="rId18" Type="http://schemas.openxmlformats.org/officeDocument/2006/relationships/image" Target="../media/image9.jpeg"/><Relationship Id="rId17" Type="http://schemas.openxmlformats.org/officeDocument/2006/relationships/image" Target="../media/image8.png"/><Relationship Id="rId16" Type="http://schemas.openxmlformats.org/officeDocument/2006/relationships/image" Target="../media/image7.png"/><Relationship Id="rId15" Type="http://schemas.openxmlformats.org/officeDocument/2006/relationships/image" Target="../media/image6.jpeg"/><Relationship Id="rId14" Type="http://schemas.openxmlformats.org/officeDocument/2006/relationships/image" Target="../media/image5.GIF"/><Relationship Id="rId13" Type="http://schemas.openxmlformats.org/officeDocument/2006/relationships/image" Target="../media/image4.GIF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2750" y="928688"/>
            <a:ext cx="433388" cy="4016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90575" y="928688"/>
            <a:ext cx="325438" cy="4016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34988" y="1285876"/>
            <a:ext cx="417512" cy="4016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00118" y="1285876"/>
            <a:ext cx="365125" cy="401638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5418" y="1223968"/>
            <a:ext cx="554037" cy="3571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52475" y="838200"/>
            <a:ext cx="31750" cy="889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38155" y="1506538"/>
            <a:ext cx="8129588" cy="254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38243" y="180980"/>
            <a:ext cx="7700962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342" tIns="43171" rIns="86342" bIns="43171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8400" y="1704975"/>
            <a:ext cx="7681913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342" tIns="43171" rIns="86342" bIns="43171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7768" y="5278438"/>
            <a:ext cx="1884362" cy="385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342" tIns="43171" rIns="86342" bIns="43171" numCol="1" anchor="b" anchorCtr="0" compatLnSpc="1"/>
          <a:lstStyle>
            <a:lvl1pPr>
              <a:spcBef>
                <a:spcPct val="0"/>
              </a:spcBef>
              <a:buFontTx/>
              <a:buNone/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14738" y="5278438"/>
            <a:ext cx="2862262" cy="385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342" tIns="43171" rIns="86342" bIns="43171" numCol="1" anchor="b" anchorCtr="0" compatLnSpc="1"/>
          <a:lstStyle>
            <a:lvl1pPr algn="ctr">
              <a:spcBef>
                <a:spcPct val="0"/>
              </a:spcBef>
              <a:buFontTx/>
              <a:buNone/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9605" y="5278438"/>
            <a:ext cx="1882775" cy="385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342" tIns="43171" rIns="86342" bIns="43171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7091C11-1043-46E9-9099-2B8D03F9CA53}" type="slidenum">
              <a:rPr lang="zh-CN" altLang="en-US"/>
            </a:fld>
            <a:endParaRPr lang="en-US" altLang="zh-CN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7578725" y="322263"/>
          <a:ext cx="12334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Clip" r:id="rId13" imgW="4603115" imgH="3651885" progId="">
                  <p:embed/>
                </p:oleObj>
              </mc:Choice>
              <mc:Fallback>
                <p:oleObj name="Clip" r:id="rId13" imgW="4603115" imgH="3651885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322263"/>
                        <a:ext cx="12334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blinds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5pPr>
      <a:lvl6pPr marL="431800" algn="l" rtl="0" fontAlgn="base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6pPr>
      <a:lvl7pPr marL="863600" algn="l" rtl="0" fontAlgn="base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7pPr>
      <a:lvl8pPr marL="1295400" algn="l" rtl="0" fontAlgn="base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8pPr>
      <a:lvl9pPr marL="1726565" algn="l" rtl="0" fontAlgn="base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9pPr>
    </p:titleStyle>
    <p:bodyStyle>
      <a:lvl1pPr marL="323850" indent="-3238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600" b="1">
          <a:solidFill>
            <a:schemeClr val="tx2"/>
          </a:solidFill>
          <a:latin typeface="+mn-lt"/>
          <a:ea typeface="+mn-ea"/>
          <a:cs typeface="+mn-cs"/>
        </a:defRPr>
      </a:lvl1pPr>
      <a:lvl2pPr marL="701040" indent="-26987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300" b="1">
          <a:solidFill>
            <a:schemeClr val="tx1"/>
          </a:solidFill>
          <a:latin typeface="+mn-lt"/>
          <a:ea typeface="+mn-ea"/>
        </a:defRPr>
      </a:lvl2pPr>
      <a:lvl3pPr marL="1078865" indent="-215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900" b="1">
          <a:solidFill>
            <a:schemeClr val="hlink"/>
          </a:solidFill>
          <a:latin typeface="+mn-lt"/>
          <a:ea typeface="宋体" panose="02010600030101010101" pitchFamily="2" charset="-122"/>
        </a:defRPr>
      </a:lvl3pPr>
      <a:lvl4pPr marL="1510030" indent="-215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941830" indent="-215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374265" indent="-215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806065" indent="-215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237865" indent="-215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669665" indent="-215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6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4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56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36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196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376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2750" y="928688"/>
            <a:ext cx="433388" cy="40163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90575" y="928688"/>
            <a:ext cx="325438" cy="40163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34988" y="1285876"/>
            <a:ext cx="417512" cy="40163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00118" y="1285876"/>
            <a:ext cx="365125" cy="401638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5418" y="1223968"/>
            <a:ext cx="554037" cy="357187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52475" y="838200"/>
            <a:ext cx="31750" cy="889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38155" y="1506538"/>
            <a:ext cx="8129588" cy="254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6342" tIns="43171" rIns="86342" bIns="43171" anchor="ctr"/>
          <a:lstStyle>
            <a:lvl1pPr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kumimoji="1" lang="zh-CN" altLang="en-US" smtClean="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38243" y="180980"/>
            <a:ext cx="7700962" cy="123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342" tIns="43171" rIns="86342" bIns="43171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8400" y="1704975"/>
            <a:ext cx="7681913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342" tIns="43171" rIns="86342" bIns="43171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4234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7768" y="5278438"/>
            <a:ext cx="1884362" cy="385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342" tIns="43171" rIns="86342" bIns="43171" numCol="1" anchor="b" anchorCtr="0" compatLnSpc="1"/>
          <a:lstStyle>
            <a:lvl1pPr>
              <a:spcBef>
                <a:spcPct val="0"/>
              </a:spcBef>
              <a:buFontTx/>
              <a:buNone/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234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14738" y="5278438"/>
            <a:ext cx="2862262" cy="385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342" tIns="43171" rIns="86342" bIns="43171" numCol="1" anchor="b" anchorCtr="0" compatLnSpc="1"/>
          <a:lstStyle>
            <a:lvl1pPr algn="ctr">
              <a:spcBef>
                <a:spcPct val="0"/>
              </a:spcBef>
              <a:buFontTx/>
              <a:buNone/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23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9605" y="5278438"/>
            <a:ext cx="1882775" cy="385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6342" tIns="43171" rIns="86342" bIns="43171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7091C11-1043-46E9-9099-2B8D03F9CA53}" type="slidenum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7578725" y="322263"/>
          <a:ext cx="12334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Clip" r:id="rId13" imgW="4603115" imgH="3651885" progId="">
                  <p:embed/>
                </p:oleObj>
              </mc:Choice>
              <mc:Fallback>
                <p:oleObj name="Clip" r:id="rId13" imgW="4603115" imgH="3651885" progId="">
                  <p:embed/>
                  <p:pic>
                    <p:nvPicPr>
                      <p:cNvPr id="0" name="图片 563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725" y="322263"/>
                        <a:ext cx="12334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spd="med">
    <p:blinds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5pPr>
      <a:lvl6pPr marL="431800" algn="l" rtl="0" fontAlgn="base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6pPr>
      <a:lvl7pPr marL="863600" algn="l" rtl="0" fontAlgn="base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7pPr>
      <a:lvl8pPr marL="1295400" algn="l" rtl="0" fontAlgn="base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8pPr>
      <a:lvl9pPr marL="1726565" algn="l" rtl="0" fontAlgn="base">
        <a:spcBef>
          <a:spcPct val="0"/>
        </a:spcBef>
        <a:spcAft>
          <a:spcPct val="0"/>
        </a:spcAft>
        <a:defRPr sz="4200">
          <a:solidFill>
            <a:srgbClr val="990000"/>
          </a:solidFill>
          <a:latin typeface="Tahoma" panose="020B0604030504040204" pitchFamily="34" charset="0"/>
          <a:ea typeface="隶书" pitchFamily="49" charset="-122"/>
        </a:defRPr>
      </a:lvl9pPr>
    </p:titleStyle>
    <p:bodyStyle>
      <a:lvl1pPr marL="323850" indent="-3238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600" b="1">
          <a:solidFill>
            <a:schemeClr val="tx2"/>
          </a:solidFill>
          <a:latin typeface="+mn-lt"/>
          <a:ea typeface="+mn-ea"/>
          <a:cs typeface="+mn-cs"/>
        </a:defRPr>
      </a:lvl1pPr>
      <a:lvl2pPr marL="701040" indent="-26987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300" b="1">
          <a:solidFill>
            <a:schemeClr val="tx1"/>
          </a:solidFill>
          <a:latin typeface="+mn-lt"/>
          <a:ea typeface="+mn-ea"/>
        </a:defRPr>
      </a:lvl2pPr>
      <a:lvl3pPr marL="1078865" indent="-215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900" b="1">
          <a:solidFill>
            <a:schemeClr val="hlink"/>
          </a:solidFill>
          <a:latin typeface="+mn-lt"/>
          <a:ea typeface="宋体" panose="02010600030101010101" pitchFamily="2" charset="-122"/>
        </a:defRPr>
      </a:lvl3pPr>
      <a:lvl4pPr marL="1510030" indent="-215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941830" indent="-215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374265" indent="-215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806065" indent="-215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237865" indent="-215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669665" indent="-215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36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4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656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5836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196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376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2866" y="829377"/>
            <a:ext cx="8133874" cy="438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708" tIns="42352" rIns="84708" bIns="42352" numCol="1" anchor="t" anchorCtr="0" compatLnSpc="1"/>
          <a:lstStyle/>
          <a:p>
            <a:pPr lvl="0"/>
            <a:r>
              <a:rPr lang="zh-CN" altLang="en-US" smtClean="0"/>
              <a:t>微机原理及接口技术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pic>
        <p:nvPicPr>
          <p:cNvPr id="11267" name="Picture 3" descr="18"/>
          <p:cNvPicPr>
            <a:picLocks noChangeAspect="1" noChangeArrowheads="1" noCrop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33560" y="524734"/>
            <a:ext cx="376568" cy="314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35"/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7286" y="4995019"/>
            <a:ext cx="649580" cy="52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63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62866" y="220093"/>
            <a:ext cx="8133874" cy="42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708" tIns="42352" rIns="84708" bIns="42352" numCol="1" anchor="ctr" anchorCtr="0" compatLnSpc="1"/>
          <a:lstStyle/>
          <a:p>
            <a:pPr lvl="0"/>
            <a:r>
              <a:rPr lang="zh-CN" altLang="en-US" smtClean="0"/>
              <a:t>微机原理及接口技术</a:t>
            </a:r>
            <a:endParaRPr lang="zh-CN" altLang="en-US" smtClean="0"/>
          </a:p>
        </p:txBody>
      </p:sp>
      <p:pic>
        <p:nvPicPr>
          <p:cNvPr id="11270" name="Picture 6" descr="LINE03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5" y="617332"/>
            <a:ext cx="6652706" cy="15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 descr="LINE03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57" y="5240613"/>
            <a:ext cx="6652706" cy="15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 descr="0962">
            <a:hlinkClick r:id="" tooltip="上一页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664" y="5455334"/>
            <a:ext cx="552300" cy="20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9" descr="0966">
            <a:hlinkClick r:id="" tooltip="下一页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825" y="5455334"/>
            <a:ext cx="552300" cy="201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/>
    </p:bldLst>
  </p:timing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00FF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23545" algn="just" rtl="0" fontAlgn="base">
        <a:spcBef>
          <a:spcPct val="0"/>
        </a:spcBef>
        <a:spcAft>
          <a:spcPct val="0"/>
        </a:spcAft>
        <a:defRPr sz="22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847090" algn="just" rtl="0" fontAlgn="base">
        <a:spcBef>
          <a:spcPct val="0"/>
        </a:spcBef>
        <a:spcAft>
          <a:spcPct val="0"/>
        </a:spcAft>
        <a:defRPr sz="22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270635" algn="just" rtl="0" fontAlgn="base">
        <a:spcBef>
          <a:spcPct val="0"/>
        </a:spcBef>
        <a:spcAft>
          <a:spcPct val="0"/>
        </a:spcAft>
        <a:defRPr sz="22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694180" algn="just" rtl="0" fontAlgn="base">
        <a:spcBef>
          <a:spcPct val="0"/>
        </a:spcBef>
        <a:spcAft>
          <a:spcPct val="0"/>
        </a:spcAft>
        <a:defRPr sz="2200" b="1">
          <a:solidFill>
            <a:srgbClr val="FF00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17500" indent="-317500" algn="just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3000" b="1">
          <a:solidFill>
            <a:schemeClr val="accent2"/>
          </a:solidFill>
          <a:latin typeface="+mn-lt"/>
          <a:ea typeface="+mn-ea"/>
          <a:cs typeface="+mn-cs"/>
        </a:defRPr>
      </a:lvl1pPr>
      <a:lvl2pPr marL="688340" indent="-264795" algn="just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2600" b="1">
          <a:solidFill>
            <a:schemeClr val="tx1"/>
          </a:solidFill>
          <a:latin typeface="+mn-lt"/>
          <a:ea typeface="+mj-ea"/>
        </a:defRPr>
      </a:lvl2pPr>
      <a:lvl3pPr marL="1058545" indent="-211455" algn="just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j-ea"/>
        </a:defRPr>
      </a:lvl3pPr>
      <a:lvl4pPr marL="1482090" indent="-211455" algn="just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j-ea"/>
        </a:defRPr>
      </a:lvl4pPr>
      <a:lvl5pPr marL="1905635" indent="-211455" algn="just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j-ea"/>
        </a:defRPr>
      </a:lvl5pPr>
      <a:lvl6pPr marL="2329180" indent="-211455" algn="just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j-ea"/>
        </a:defRPr>
      </a:lvl6pPr>
      <a:lvl7pPr marL="2752725" indent="-211455" algn="just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j-ea"/>
        </a:defRPr>
      </a:lvl7pPr>
      <a:lvl8pPr marL="3176270" indent="-211455" algn="just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j-ea"/>
        </a:defRPr>
      </a:lvl8pPr>
      <a:lvl9pPr marL="3599815" indent="-211455" algn="just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3545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7090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0635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94180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17725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41270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64815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88360" algn="l" defTabSz="84709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8253&#25511;&#21046;&#23383;.doc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8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9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9" Type="http://schemas.openxmlformats.org/officeDocument/2006/relationships/slideLayout" Target="../slideLayouts/slideLayout19.xml"/><Relationship Id="rId18" Type="http://schemas.openxmlformats.org/officeDocument/2006/relationships/tags" Target="../tags/tag18.xml"/><Relationship Id="rId17" Type="http://schemas.openxmlformats.org/officeDocument/2006/relationships/image" Target="../media/image23.png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0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1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8255&#26041;&#24335;1&#36755;&#20986;&#20449;&#21495;.doc" TargetMode="External"/><Relationship Id="rId1" Type="http://schemas.openxmlformats.org/officeDocument/2006/relationships/hyperlink" Target="8255&#26041;&#24335;1&#36755;&#20837;&#20449;&#21495;.doc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8255&#24212;&#29992;&#20363;.doc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12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5" y="1385888"/>
            <a:ext cx="7229475" cy="1933575"/>
          </a:xfrm>
        </p:spPr>
        <p:txBody>
          <a:bodyPr lIns="86942" tIns="43471" rIns="86942" bIns="43471"/>
          <a:lstStyle/>
          <a:p>
            <a:pPr algn="ctr" eaLnBrk="1" hangingPunct="1">
              <a:lnSpc>
                <a:spcPct val="140000"/>
              </a:lnSpc>
            </a:pPr>
            <a:r>
              <a:rPr lang="zh-CN" altLang="zh-CN" sz="4500">
                <a:latin typeface="隶书" pitchFamily="49" charset="-122"/>
              </a:rPr>
              <a:t> </a:t>
            </a:r>
            <a:r>
              <a:rPr lang="zh-CN" altLang="zh-CN" sz="4500" b="1"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zh-CN" altLang="en-US" b="1" smtClean="0"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zh-CN" sz="4500" b="1"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r>
              <a:rPr lang="zh-CN" altLang="zh-CN" sz="5100">
                <a:latin typeface="隶书" pitchFamily="49" charset="-122"/>
              </a:rPr>
              <a:t> </a:t>
            </a:r>
            <a:br>
              <a:rPr lang="zh-CN" altLang="en-US" sz="5100">
                <a:latin typeface="隶书" pitchFamily="49" charset="-122"/>
              </a:rPr>
            </a:br>
            <a:r>
              <a:rPr lang="zh-CN" altLang="en-US" sz="5100">
                <a:latin typeface="隶书" pitchFamily="49" charset="-122"/>
              </a:rPr>
              <a:t> </a:t>
            </a:r>
            <a:r>
              <a:rPr lang="zh-CN" altLang="en-US" sz="5100" b="1">
                <a:latin typeface="微软雅黑" panose="020B0503020204020204" pitchFamily="34" charset="-122"/>
                <a:ea typeface="微软雅黑" panose="020B0503020204020204" pitchFamily="34" charset="-122"/>
              </a:rPr>
              <a:t>常用数字接口电路</a:t>
            </a:r>
            <a:endParaRPr lang="zh-CN" altLang="zh-CN" sz="45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5" name="Object 18"/>
          <p:cNvGraphicFramePr>
            <a:graphicFrameLocks noChangeAspect="1"/>
          </p:cNvGraphicFramePr>
          <p:nvPr/>
        </p:nvGraphicFramePr>
        <p:xfrm>
          <a:off x="6391280" y="4267200"/>
          <a:ext cx="16573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剪辑" r:id="rId1" imgW="4755515" imgH="4827905" progId="">
                  <p:embed/>
                </p:oleObj>
              </mc:Choice>
              <mc:Fallback>
                <p:oleObj name="剪辑" r:id="rId1" imgW="4755515" imgH="4827905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1280" y="4267200"/>
                        <a:ext cx="16573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59605" y="5349875"/>
            <a:ext cx="1882775" cy="387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86F88C3-F0AD-4C90-917E-D1D7482364CC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结构特点</a:t>
            </a:r>
            <a:endParaRPr lang="zh-CN" altLang="en-US" sz="260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0" y="2898775"/>
            <a:ext cx="3538538" cy="26035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3000"/>
              </a:spcBef>
            </a:pPr>
            <a:r>
              <a:rPr lang="zh-CN" altLang="en-US" smtClean="0"/>
              <a:t>每个计数器含</a:t>
            </a:r>
            <a:endParaRPr lang="zh-CN" altLang="en-US" smtClean="0"/>
          </a:p>
          <a:p>
            <a:pPr eaLnBrk="1" hangingPunct="1">
              <a:lnSpc>
                <a:spcPct val="140000"/>
              </a:lnSpc>
            </a:pPr>
            <a:endParaRPr lang="zh-CN" altLang="en-US" smtClean="0"/>
          </a:p>
          <a:p>
            <a:pPr eaLnBrk="1" hangingPunct="1">
              <a:lnSpc>
                <a:spcPct val="140000"/>
              </a:lnSpc>
              <a:spcBef>
                <a:spcPts val="4195"/>
              </a:spcBef>
            </a:pPr>
            <a:r>
              <a:rPr lang="zh-CN" altLang="en-US" smtClean="0"/>
              <a:t>控制寄存器</a:t>
            </a:r>
            <a:endParaRPr lang="zh-CN" altLang="en-US" smtClean="0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719518" y="2820992"/>
            <a:ext cx="3087687" cy="93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楷体_GB2312" pitchFamily="49" charset="-122"/>
              </a:rPr>
              <a:t>16位计数寄存器</a:t>
            </a:r>
            <a:endParaRPr kumimoji="1" lang="zh-CN" altLang="en-US" sz="2200">
              <a:solidFill>
                <a:schemeClr val="tx1"/>
              </a:solidFill>
              <a:latin typeface="楷体_GB2312" pitchFamily="49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solidFill>
                  <a:schemeClr val="tx1"/>
                </a:solidFill>
                <a:latin typeface="楷体_GB2312" pitchFamily="49" charset="-122"/>
              </a:rPr>
              <a:t>16位初值寄存器</a:t>
            </a:r>
            <a:endParaRPr kumimoji="1" lang="zh-CN" altLang="en-US" sz="2200">
              <a:solidFill>
                <a:schemeClr val="tx1"/>
              </a:solidFill>
              <a:latin typeface="楷体_GB2312" pitchFamily="49" charset="-122"/>
            </a:endParaRPr>
          </a:p>
        </p:txBody>
      </p:sp>
      <p:sp>
        <p:nvSpPr>
          <p:cNvPr id="82949" name="AutoShape 5"/>
          <p:cNvSpPr/>
          <p:nvPr/>
        </p:nvSpPr>
        <p:spPr bwMode="auto">
          <a:xfrm>
            <a:off x="3582989" y="3011488"/>
            <a:ext cx="179387" cy="582612"/>
          </a:xfrm>
          <a:prstGeom prst="leftBrace">
            <a:avLst>
              <a:gd name="adj1" fmla="val 3634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3222630" y="5008563"/>
            <a:ext cx="6778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871913" y="4770442"/>
            <a:ext cx="3005137" cy="48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存放控制命令字</a:t>
            </a:r>
            <a:endParaRPr kumimoji="1" lang="zh-CN" altLang="en-US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960443" y="1754189"/>
            <a:ext cx="7259637" cy="97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marL="254000" indent="-2540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675005" indent="-243205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chemeClr val="bg2"/>
              </a:buClr>
            </a:pPr>
            <a:r>
              <a:rPr kumimoji="1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内部</a:t>
            </a:r>
            <a:r>
              <a:rPr kumimoji="1"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kumimoji="1" lang="zh-CN" altLang="en-US">
                <a:latin typeface="华文中宋" panose="02010600040101010101" pitchFamily="2" charset="-122"/>
                <a:ea typeface="华文中宋" panose="02010600040101010101" pitchFamily="2" charset="-122"/>
              </a:rPr>
              <a:t>个计数器均为减法计数器</a:t>
            </a:r>
            <a:endParaRPr kumimoji="1"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20000"/>
              </a:lnSpc>
              <a:buClr>
                <a:schemeClr val="bg2"/>
              </a:buClr>
              <a:buSzPct val="60000"/>
            </a:pPr>
            <a:r>
              <a:rPr kumimoji="1" lang="zh-CN" altLang="en-US" sz="19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根据计数脉冲的频率及需要定时的时间长度确定计数初值</a:t>
            </a:r>
            <a:endParaRPr kumimoji="1" lang="zh-CN" altLang="en-US" sz="19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6218243" y="3108329"/>
            <a:ext cx="1779587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相同端口地址</a:t>
            </a:r>
            <a:endParaRPr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2956" name="AutoShape 12"/>
          <p:cNvSpPr/>
          <p:nvPr/>
        </p:nvSpPr>
        <p:spPr bwMode="auto">
          <a:xfrm flipH="1">
            <a:off x="6026155" y="2951166"/>
            <a:ext cx="206375" cy="741362"/>
          </a:xfrm>
          <a:prstGeom prst="leftBrace">
            <a:avLst>
              <a:gd name="adj1" fmla="val 3041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957" name="Line 13"/>
          <p:cNvSpPr>
            <a:spLocks noChangeShapeType="1"/>
          </p:cNvSpPr>
          <p:nvPr/>
        </p:nvSpPr>
        <p:spPr bwMode="auto">
          <a:xfrm>
            <a:off x="5599118" y="3814768"/>
            <a:ext cx="427037" cy="365125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5238755" y="4175129"/>
            <a:ext cx="1765300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900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存放计数初值</a:t>
            </a:r>
            <a:endParaRPr lang="zh-CN" altLang="en-US" sz="1900">
              <a:solidFill>
                <a:schemeClr val="hlin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5959480" y="2052638"/>
            <a:ext cx="6778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6602413" y="1824039"/>
            <a:ext cx="1458912" cy="42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</a:t>
            </a:r>
            <a:endParaRPr lang="zh-CN" altLang="en-US" sz="22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animBg="1"/>
      <p:bldP spid="82950" grpId="0" animBg="1"/>
      <p:bldP spid="82955" grpId="0"/>
      <p:bldP spid="82956" grpId="0" animBg="1"/>
      <p:bldP spid="82957" grpId="0" animBg="1"/>
      <p:bldP spid="82958" grpId="0"/>
      <p:bldP spid="82959" grpId="0" animBg="1"/>
      <p:bldP spid="829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2038" y="234955"/>
            <a:ext cx="7702550" cy="1235075"/>
          </a:xfrm>
        </p:spPr>
        <p:txBody>
          <a:bodyPr/>
          <a:lstStyle/>
          <a:p>
            <a:pPr eaLnBrk="1" hangingPunct="1"/>
            <a:r>
              <a:rPr lang="zh-CN" altLang="en-US" smtClean="0"/>
              <a:t>外部引线及内部结构</a:t>
            </a:r>
            <a:endParaRPr lang="zh-CN" altLang="en-US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728788"/>
            <a:ext cx="7948612" cy="15303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/>
              <a:t>三个可独立工作的</a:t>
            </a:r>
            <a:r>
              <a:rPr lang="en-US" altLang="zh-CN" smtClean="0"/>
              <a:t>16</a:t>
            </a:r>
            <a:r>
              <a:rPr lang="zh-CN" altLang="en-US" smtClean="0"/>
              <a:t>位定时</a:t>
            </a:r>
            <a:r>
              <a:rPr lang="en-US" altLang="zh-CN" smtClean="0"/>
              <a:t>/</a:t>
            </a:r>
            <a:r>
              <a:rPr lang="zh-CN" altLang="en-US" smtClean="0"/>
              <a:t>计数器，一个控制寄存器。共占用</a:t>
            </a:r>
            <a:r>
              <a:rPr lang="en-US" altLang="zh-CN" smtClean="0"/>
              <a:t>4</a:t>
            </a:r>
            <a:r>
              <a:rPr lang="zh-CN" altLang="en-US" smtClean="0"/>
              <a:t>个端口地址，</a:t>
            </a:r>
            <a:r>
              <a:rPr lang="en-US" altLang="zh-CN" smtClean="0"/>
              <a:t>4</a:t>
            </a:r>
            <a:r>
              <a:rPr lang="zh-CN" altLang="en-US" smtClean="0"/>
              <a:t>个端口的地址编码：</a:t>
            </a:r>
            <a:endParaRPr lang="zh-CN" altLang="en-US" smtClean="0"/>
          </a:p>
        </p:txBody>
      </p:sp>
      <p:sp>
        <p:nvSpPr>
          <p:cNvPr id="2" name="TextBox 1"/>
          <p:cNvSpPr txBox="1"/>
          <p:nvPr/>
        </p:nvSpPr>
        <p:spPr>
          <a:xfrm>
            <a:off x="1998663" y="3043239"/>
            <a:ext cx="4248150" cy="2246708"/>
          </a:xfrm>
          <a:prstGeom prst="rect">
            <a:avLst/>
          </a:prstGeom>
          <a:noFill/>
        </p:spPr>
        <p:txBody>
          <a:bodyPr lIns="91375" tIns="45690" rIns="91375" bIns="45690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A1     A0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0         0        CNT0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0         1        CNT1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1         0        CNT2</a:t>
            </a:r>
            <a:endParaRPr lang="en-US" altLang="zh-CN" sz="2000" b="1" dirty="0">
              <a:solidFill>
                <a:srgbClr val="C00000"/>
              </a:solidFill>
              <a:latin typeface="+mn-lt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1         1        </a:t>
            </a:r>
            <a:r>
              <a:rPr lang="zh-CN" altLang="en-US" sz="20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控制寄存器</a:t>
            </a:r>
            <a:endParaRPr lang="zh-CN" altLang="en-US" sz="20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64B5332-68F9-4796-887E-4F4324563B94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+mn-lt"/>
              </a:rPr>
              <a:t>2. </a:t>
            </a:r>
            <a:r>
              <a:rPr lang="zh-CN" altLang="en-US" dirty="0" smtClean="0"/>
              <a:t>计数启动方式</a:t>
            </a:r>
            <a:endParaRPr lang="zh-CN" altLang="en-US" dirty="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8868" y="2149477"/>
            <a:ext cx="1958975" cy="218916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/>
              <a:t>软件启动</a:t>
            </a:r>
            <a:endParaRPr lang="zh-CN" altLang="en-US" sz="2400"/>
          </a:p>
          <a:p>
            <a:pPr eaLnBrk="1" hangingPunct="1">
              <a:lnSpc>
                <a:spcPct val="130000"/>
              </a:lnSpc>
              <a:spcBef>
                <a:spcPts val="1795"/>
              </a:spcBef>
            </a:pPr>
            <a:r>
              <a:rPr lang="zh-CN" altLang="en-US" sz="2400"/>
              <a:t>硬件启动</a:t>
            </a:r>
            <a:endParaRPr lang="zh-CN" altLang="en-US" sz="2400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3719518" y="2270130"/>
            <a:ext cx="4141787" cy="48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kumimoji="1"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端为高电平</a:t>
            </a:r>
            <a:endParaRPr kumimoji="1" lang="zh-CN" altLang="en-US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3670300" y="2974979"/>
            <a:ext cx="4141788" cy="48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kumimoji="1"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端有一个上升沿</a:t>
            </a:r>
            <a:endParaRPr kumimoji="1" lang="zh-CN" altLang="en-US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2876550" y="2513013"/>
            <a:ext cx="7826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>
            <a:off x="2851150" y="3208338"/>
            <a:ext cx="7826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273180" y="1682754"/>
            <a:ext cx="5265738" cy="48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kumimoji="1" lang="en-US" altLang="zh-CN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kumimoji="1"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端信号的形式决定</a:t>
            </a:r>
            <a:endParaRPr kumimoji="1" lang="zh-CN" altLang="en-US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/>
      <p:bldP spid="83977" grpId="0" animBg="1"/>
      <p:bldP spid="83978" grpId="0" animBg="1"/>
      <p:bldP spid="83979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5769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68931" y="1546013"/>
            <a:ext cx="7681992" cy="399386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计数结束中断方式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方式工作字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lang="zh-CN" altLang="en-US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写入初值后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,CLK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经历上升、下降后，才将初值送入计数器执行部件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 smtClean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dirty="0" smtClean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必须为高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中途为低，暂时停止计数（维持）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一次性，不重载</a:t>
            </a:r>
            <a:endParaRPr lang="zh-CN" altLang="en-US" dirty="0" smtClean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装入初值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即启动计数</a:t>
            </a:r>
            <a:endParaRPr lang="zh-CN" altLang="en-US" dirty="0" smtClean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2" name="Picture 5" descr="8253_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09" y="1931178"/>
            <a:ext cx="6476974" cy="3659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931" y="1546013"/>
            <a:ext cx="7681992" cy="399386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计数结束中断方式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931" y="1546013"/>
            <a:ext cx="7681992" cy="399386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可编程单稳态输出方式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写入工作方式字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的上升沿才触使初值装入并启动计数，并使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变低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若计数未满，再出现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的上升沿，</a:t>
            </a:r>
            <a:r>
              <a:rPr lang="zh-CN" altLang="en-US" sz="22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初值，延长计数时间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20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单稳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在规定的时长内（初值），多个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信号，只被识别一次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信号→一个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输出周期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200" dirty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一次性，不重载</a:t>
            </a:r>
            <a:endParaRPr lang="zh-CN" altLang="en-US" dirty="0" smtClean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035" y="1546225"/>
            <a:ext cx="7682230" cy="67564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1——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可编程单稳态输出方式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zh-CN" altLang="en-US" dirty="0" smtClean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6995" y="2330450"/>
            <a:ext cx="6462395" cy="2381885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931" y="1546013"/>
            <a:ext cx="7681992" cy="399386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频率发生器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写入工作方式字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变高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必须为高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在最后一个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周期出现与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等宽的负脉冲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计数到零，重载初值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的上升沿，导致初值重载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软、硬件启动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035" y="1546225"/>
            <a:ext cx="7682230" cy="7429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频率发生器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1165" lvl="1" indent="0" eaLnBrk="1" hangingPunct="1">
              <a:buNone/>
            </a:pP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760" y="2143760"/>
            <a:ext cx="6899910" cy="2291080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931" y="1546013"/>
            <a:ext cx="7681992" cy="399386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方波发生器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写入工作方式字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变高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必须为高，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上升沿，重载初值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初值（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偶数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n/2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为高，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为低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奇数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(n+1)/2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为高，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(n-1)/2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为低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计数到零，重载初值</a:t>
            </a:r>
            <a:endParaRPr lang="zh-CN" altLang="en-US" dirty="0" smtClean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87C475A-5712-4BC9-97EE-BE53360F693A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主要内容：</a:t>
            </a:r>
            <a:r>
              <a:rPr lang="en-US" altLang="zh-CN" smtClean="0"/>
              <a:t> </a:t>
            </a:r>
            <a:endParaRPr lang="en-US" altLang="zh-CN" smtClean="0"/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17568" y="1863730"/>
            <a:ext cx="7473950" cy="2411413"/>
          </a:xfrm>
        </p:spPr>
        <p:txBody>
          <a:bodyPr lIns="86942" tIns="43471" rIns="86942" bIns="43471"/>
          <a:lstStyle/>
          <a:p>
            <a:pPr eaLnBrk="1" hangingPunct="1">
              <a:lnSpc>
                <a:spcPct val="135000"/>
              </a:lnSpc>
              <a:spcBef>
                <a:spcPct val="40000"/>
              </a:spcBef>
            </a:pPr>
            <a:r>
              <a:rPr lang="zh-CN" altLang="en-US" sz="3000"/>
              <a:t>掌握两种可编程接口芯片的应用</a:t>
            </a:r>
            <a:r>
              <a:rPr lang="en-US" altLang="zh-CN" sz="3000"/>
              <a:t> </a:t>
            </a:r>
            <a:endParaRPr lang="en-US" altLang="zh-CN" sz="300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035" y="1546225"/>
            <a:ext cx="7682230" cy="81026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方波发生器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zh-CN" altLang="en-US" dirty="0" smtClean="0">
              <a:solidFill>
                <a:schemeClr val="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2210435"/>
            <a:ext cx="7290435" cy="2544445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931" y="1546013"/>
            <a:ext cx="7681992" cy="399386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软件触发单脉冲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写入工作方式字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变高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必须为高，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上升沿重载初值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计数满，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输出一个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周期的负脉冲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一次性，不重载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035" y="1546225"/>
            <a:ext cx="7682230" cy="78549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软件触发单脉冲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2230755"/>
            <a:ext cx="7113270" cy="2479040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931" y="1546013"/>
            <a:ext cx="7681992" cy="399386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硬件触发单脉冲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写入工作方式字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变高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初值写入后，并不置入计数执行部件</a:t>
            </a:r>
            <a:endParaRPr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上升沿后，才启动计数；到零后，输出与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等宽的负脉冲，</a:t>
            </a:r>
            <a:r>
              <a:rPr lang="zh-CN" altLang="en-US" dirty="0" smtClean="0">
                <a:solidFill>
                  <a:schemeClr val="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重载初值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，等待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GATE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>
                <a:latin typeface="Times New Roman" panose="02020603050405020304" pitchFamily="18" charset="0"/>
              </a:rPr>
              <a:t>8253</a:t>
            </a:r>
            <a:r>
              <a:rPr lang="zh-CN" altLang="en-US" smtClean="0">
                <a:latin typeface="Times New Roman" panose="02020603050405020304" pitchFamily="18" charset="0"/>
              </a:rPr>
              <a:t>计数</a:t>
            </a:r>
            <a:r>
              <a:rPr lang="en-US" altLang="zh-CN" smtClean="0">
                <a:latin typeface="Times New Roman" panose="02020603050405020304" pitchFamily="18" charset="0"/>
              </a:rPr>
              <a:t>/</a:t>
            </a:r>
            <a:r>
              <a:rPr lang="zh-CN" altLang="en-US" smtClean="0">
                <a:latin typeface="Times New Roman" panose="02020603050405020304" pitchFamily="18" charset="0"/>
              </a:rPr>
              <a:t>定时器</a:t>
            </a:r>
            <a:r>
              <a:rPr lang="en-US" altLang="zh-CN" smtClean="0">
                <a:latin typeface="Times New Roman" panose="02020603050405020304" pitchFamily="18" charset="0"/>
              </a:rPr>
              <a:t>——</a:t>
            </a:r>
            <a:r>
              <a:rPr lang="zh-CN" altLang="en-US" smtClean="0">
                <a:latin typeface="Times New Roman" panose="02020603050405020304" pitchFamily="18" charset="0"/>
              </a:rPr>
              <a:t>工作方式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9035" y="1546225"/>
            <a:ext cx="7682230" cy="81851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5——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硬件触发单脉冲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31165" lvl="1" indent="0" eaLnBrk="1" hangingPunct="1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9810" y="2181225"/>
            <a:ext cx="7423785" cy="2863215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348F1D0-33FB-4D4C-8C26-6BB3B858DC3E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工作方式小结</a:t>
            </a:r>
            <a:endParaRPr lang="zh-CN" altLang="en-US" smtClean="0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7" y="1704975"/>
            <a:ext cx="7775575" cy="3641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需要两个写脉冲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个写脉冲写入控制字</a:t>
            </a:r>
            <a:endParaRPr lang="zh-CN" altLang="en-US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个写脉冲写入计数初值</a:t>
            </a:r>
            <a:endParaRPr lang="zh-CN" altLang="en-US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不同的工作方式，有不同的计数启动方法。</a:t>
            </a:r>
            <a:endParaRPr lang="zh-CN" altLang="en-US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可根据对输出波形的要求，选择不同的工作方式。</a:t>
            </a:r>
            <a:endParaRPr lang="zh-CN" altLang="en-US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能输出连续波形的只有方式</a:t>
            </a:r>
            <a:r>
              <a:rPr lang="en-US" altLang="zh-CN" dirty="0" smtClean="0"/>
              <a:t>2</a:t>
            </a:r>
            <a:r>
              <a:rPr lang="zh-CN" altLang="en-US" dirty="0" smtClean="0"/>
              <a:t>和方式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endParaRPr lang="zh-CN" altLang="en-US" dirty="0" smtClean="0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735513" y="1746254"/>
            <a:ext cx="2844800" cy="48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两条</a:t>
            </a:r>
            <a:r>
              <a:rPr lang="en-US" altLang="zh-CN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OUT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</a:t>
            </a:r>
            <a:endParaRPr lang="zh-CN" altLang="en-US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>
            <a:off x="3868738" y="1985963"/>
            <a:ext cx="8556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90600" y="3321052"/>
            <a:ext cx="7488238" cy="20948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5" tIns="251826" rIns="91375" bIns="35975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向可编程芯片内写入控制字和计数初值的工作称为</a:t>
            </a:r>
            <a:r>
              <a:rPr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对可编程芯片的初始化</a:t>
            </a:r>
            <a:endParaRPr lang="zh-CN" altLang="en-US" sz="3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8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2" grpId="0" animBg="1"/>
      <p:bldP spid="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smtClean="0">
                <a:sym typeface="+mn-ea"/>
              </a:rPr>
              <a:t>工作方式小结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3486E99-CAB7-4C9A-9283-DA47859CB00F}" type="slidenum">
              <a:rPr lang="zh-CN" altLang="en-US"/>
            </a:fld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2310" y="1890395"/>
            <a:ext cx="7682230" cy="2423160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42EE7BC-C633-48D8-9578-20A703F68ECE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+mn-lt"/>
              </a:rPr>
              <a:t>4. </a:t>
            </a:r>
            <a:r>
              <a:rPr lang="zh-CN" altLang="en-US" dirty="0" smtClean="0"/>
              <a:t>控制字</a:t>
            </a:r>
            <a:endParaRPr lang="zh-CN" altLang="en-US" dirty="0" smtClean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878014"/>
            <a:ext cx="7488088" cy="274895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用于确定各计数器的工作方式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8253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的控制字寄存器及初始化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写控制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字，写入控制寄存器（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A0=11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、写入计数值，写到相应的计数器。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eaLnBrk="1" hangingPunct="1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、计数过程中读计数值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 smtClean="0"/>
          </a:p>
        </p:txBody>
      </p:sp>
      <p:sp>
        <p:nvSpPr>
          <p:cNvPr id="88068" name="Oval 4">
            <a:hlinkClick r:id="rId1" action="ppaction://hlinkfile"/>
          </p:cNvPr>
          <p:cNvSpPr>
            <a:spLocks noChangeArrowheads="1"/>
          </p:cNvSpPr>
          <p:nvPr/>
        </p:nvSpPr>
        <p:spPr bwMode="auto">
          <a:xfrm>
            <a:off x="6463040" y="4626967"/>
            <a:ext cx="1731963" cy="838200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300" b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6877372" y="4825408"/>
            <a:ext cx="903288" cy="44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3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 式</a:t>
            </a:r>
            <a:endParaRPr kumimoji="1" lang="zh-CN" altLang="en-US" sz="23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23" y="773008"/>
            <a:ext cx="7681992" cy="4380371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8253</a:t>
            </a:r>
            <a:r>
              <a:rPr lang="zh-CN" altLang="en-US" sz="2800" dirty="0"/>
              <a:t>控制字寄存器格式</a:t>
            </a:r>
            <a:endParaRPr lang="zh-CN" altLang="en-US" sz="2800" dirty="0"/>
          </a:p>
        </p:txBody>
      </p:sp>
      <p:grpSp>
        <p:nvGrpSpPr>
          <p:cNvPr id="179203" name="Group 4"/>
          <p:cNvGrpSpPr/>
          <p:nvPr/>
        </p:nvGrpSpPr>
        <p:grpSpPr bwMode="auto">
          <a:xfrm>
            <a:off x="163184" y="2159585"/>
            <a:ext cx="8736383" cy="3016873"/>
            <a:chOff x="192" y="1651"/>
            <a:chExt cx="5568" cy="2248"/>
          </a:xfrm>
        </p:grpSpPr>
        <p:sp>
          <p:nvSpPr>
            <p:cNvPr id="179204" name="Rectangle 5"/>
            <p:cNvSpPr>
              <a:spLocks noChangeArrowheads="1"/>
            </p:cNvSpPr>
            <p:nvPr/>
          </p:nvSpPr>
          <p:spPr bwMode="auto">
            <a:xfrm>
              <a:off x="1008" y="1872"/>
              <a:ext cx="3552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905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15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05" name="Line 6"/>
            <p:cNvSpPr>
              <a:spLocks noChangeShapeType="1"/>
            </p:cNvSpPr>
            <p:nvPr/>
          </p:nvSpPr>
          <p:spPr bwMode="auto">
            <a:xfrm>
              <a:off x="2688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06" name="Line 7"/>
            <p:cNvSpPr>
              <a:spLocks noChangeShapeType="1"/>
            </p:cNvSpPr>
            <p:nvPr/>
          </p:nvSpPr>
          <p:spPr bwMode="auto">
            <a:xfrm>
              <a:off x="3600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07" name="Line 8"/>
            <p:cNvSpPr>
              <a:spLocks noChangeShapeType="1"/>
            </p:cNvSpPr>
            <p:nvPr/>
          </p:nvSpPr>
          <p:spPr bwMode="auto">
            <a:xfrm>
              <a:off x="3120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08" name="Line 9"/>
            <p:cNvSpPr>
              <a:spLocks noChangeShapeType="1"/>
            </p:cNvSpPr>
            <p:nvPr/>
          </p:nvSpPr>
          <p:spPr bwMode="auto">
            <a:xfrm>
              <a:off x="4080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09" name="Line 10"/>
            <p:cNvSpPr>
              <a:spLocks noChangeShapeType="1"/>
            </p:cNvSpPr>
            <p:nvPr/>
          </p:nvSpPr>
          <p:spPr bwMode="auto">
            <a:xfrm>
              <a:off x="1872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0" name="Line 11"/>
            <p:cNvSpPr>
              <a:spLocks noChangeShapeType="1"/>
            </p:cNvSpPr>
            <p:nvPr/>
          </p:nvSpPr>
          <p:spPr bwMode="auto">
            <a:xfrm>
              <a:off x="2256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1" name="Line 12"/>
            <p:cNvSpPr>
              <a:spLocks noChangeShapeType="1"/>
            </p:cNvSpPr>
            <p:nvPr/>
          </p:nvSpPr>
          <p:spPr bwMode="auto">
            <a:xfrm>
              <a:off x="1392" y="187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2" name="Text Box 13"/>
            <p:cNvSpPr txBox="1">
              <a:spLocks noChangeArrowheads="1"/>
            </p:cNvSpPr>
            <p:nvPr/>
          </p:nvSpPr>
          <p:spPr bwMode="auto">
            <a:xfrm>
              <a:off x="4138" y="1656"/>
              <a:ext cx="26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>
                  <a:solidFill>
                    <a:srgbClr val="FF0066"/>
                  </a:solidFill>
                  <a:latin typeface="Times New Roman" panose="02020603050405020304" pitchFamily="18" charset="0"/>
                </a:rPr>
                <a:t>D0</a:t>
              </a:r>
              <a:endParaRPr kumimoji="1" lang="en-US" altLang="zh-CN" sz="15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13" name="Text Box 14"/>
            <p:cNvSpPr txBox="1">
              <a:spLocks noChangeArrowheads="1"/>
            </p:cNvSpPr>
            <p:nvPr/>
          </p:nvSpPr>
          <p:spPr bwMode="auto">
            <a:xfrm>
              <a:off x="3658" y="1656"/>
              <a:ext cx="26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>
                  <a:solidFill>
                    <a:srgbClr val="FF0066"/>
                  </a:solidFill>
                  <a:latin typeface="Times New Roman" panose="02020603050405020304" pitchFamily="18" charset="0"/>
                </a:rPr>
                <a:t>D1</a:t>
              </a:r>
              <a:endParaRPr kumimoji="1" lang="en-US" altLang="zh-CN" sz="15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14" name="Text Box 15"/>
            <p:cNvSpPr txBox="1">
              <a:spLocks noChangeArrowheads="1"/>
            </p:cNvSpPr>
            <p:nvPr/>
          </p:nvSpPr>
          <p:spPr bwMode="auto">
            <a:xfrm>
              <a:off x="3178" y="1656"/>
              <a:ext cx="26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>
                  <a:solidFill>
                    <a:srgbClr val="FF0066"/>
                  </a:solidFill>
                  <a:latin typeface="Times New Roman" panose="02020603050405020304" pitchFamily="18" charset="0"/>
                </a:rPr>
                <a:t>D2</a:t>
              </a:r>
              <a:endParaRPr kumimoji="1" lang="en-US" altLang="zh-CN" sz="15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15" name="Text Box 16"/>
            <p:cNvSpPr txBox="1">
              <a:spLocks noChangeArrowheads="1"/>
            </p:cNvSpPr>
            <p:nvPr/>
          </p:nvSpPr>
          <p:spPr bwMode="auto">
            <a:xfrm>
              <a:off x="2744" y="1651"/>
              <a:ext cx="27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>
                  <a:solidFill>
                    <a:srgbClr val="FF0066"/>
                  </a:solidFill>
                  <a:latin typeface="Times New Roman" panose="02020603050405020304" pitchFamily="18" charset="0"/>
                </a:rPr>
                <a:t>D3</a:t>
              </a:r>
              <a:endParaRPr kumimoji="1" lang="en-US" altLang="zh-CN" sz="15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16" name="Text Box 17"/>
            <p:cNvSpPr txBox="1">
              <a:spLocks noChangeArrowheads="1"/>
            </p:cNvSpPr>
            <p:nvPr/>
          </p:nvSpPr>
          <p:spPr bwMode="auto">
            <a:xfrm>
              <a:off x="2314" y="1656"/>
              <a:ext cx="26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>
                  <a:solidFill>
                    <a:srgbClr val="FF0066"/>
                  </a:solidFill>
                  <a:latin typeface="Times New Roman" panose="02020603050405020304" pitchFamily="18" charset="0"/>
                </a:rPr>
                <a:t>D4</a:t>
              </a:r>
              <a:endParaRPr kumimoji="1" lang="en-US" altLang="zh-CN" sz="15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17" name="Text Box 18"/>
            <p:cNvSpPr txBox="1">
              <a:spLocks noChangeArrowheads="1"/>
            </p:cNvSpPr>
            <p:nvPr/>
          </p:nvSpPr>
          <p:spPr bwMode="auto">
            <a:xfrm>
              <a:off x="1930" y="1656"/>
              <a:ext cx="26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>
                  <a:solidFill>
                    <a:srgbClr val="FF0066"/>
                  </a:solidFill>
                  <a:latin typeface="Times New Roman" panose="02020603050405020304" pitchFamily="18" charset="0"/>
                </a:rPr>
                <a:t>D5</a:t>
              </a:r>
              <a:endParaRPr kumimoji="1" lang="en-US" altLang="zh-CN" sz="15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18" name="Text Box 19"/>
            <p:cNvSpPr txBox="1">
              <a:spLocks noChangeArrowheads="1"/>
            </p:cNvSpPr>
            <p:nvPr/>
          </p:nvSpPr>
          <p:spPr bwMode="auto">
            <a:xfrm>
              <a:off x="1450" y="1656"/>
              <a:ext cx="26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>
                  <a:solidFill>
                    <a:srgbClr val="FF0066"/>
                  </a:solidFill>
                  <a:latin typeface="Times New Roman" panose="02020603050405020304" pitchFamily="18" charset="0"/>
                </a:rPr>
                <a:t>D6</a:t>
              </a:r>
              <a:endParaRPr kumimoji="1" lang="en-US" altLang="zh-CN" sz="15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19" name="Text Box 20"/>
            <p:cNvSpPr txBox="1">
              <a:spLocks noChangeArrowheads="1"/>
            </p:cNvSpPr>
            <p:nvPr/>
          </p:nvSpPr>
          <p:spPr bwMode="auto">
            <a:xfrm>
              <a:off x="1018" y="1656"/>
              <a:ext cx="26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>
                  <a:solidFill>
                    <a:srgbClr val="FF0066"/>
                  </a:solidFill>
                  <a:latin typeface="Times New Roman" panose="02020603050405020304" pitchFamily="18" charset="0"/>
                </a:rPr>
                <a:t>D7</a:t>
              </a:r>
              <a:endParaRPr kumimoji="1" lang="en-US" altLang="zh-CN" sz="15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20" name="Text Box 21"/>
            <p:cNvSpPr txBox="1">
              <a:spLocks noChangeArrowheads="1"/>
            </p:cNvSpPr>
            <p:nvPr/>
          </p:nvSpPr>
          <p:spPr bwMode="auto">
            <a:xfrm>
              <a:off x="4085" y="1848"/>
              <a:ext cx="37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BCD</a:t>
              </a:r>
              <a:endParaRPr kumimoji="1"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21" name="Text Box 22"/>
            <p:cNvSpPr txBox="1">
              <a:spLocks noChangeArrowheads="1"/>
            </p:cNvSpPr>
            <p:nvPr/>
          </p:nvSpPr>
          <p:spPr bwMode="auto">
            <a:xfrm>
              <a:off x="3640" y="1848"/>
              <a:ext cx="29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M0</a:t>
              </a:r>
              <a:endParaRPr kumimoji="1"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22" name="Text Box 23"/>
            <p:cNvSpPr txBox="1">
              <a:spLocks noChangeArrowheads="1"/>
            </p:cNvSpPr>
            <p:nvPr/>
          </p:nvSpPr>
          <p:spPr bwMode="auto">
            <a:xfrm>
              <a:off x="3208" y="1848"/>
              <a:ext cx="29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M1</a:t>
              </a:r>
              <a:endParaRPr kumimoji="1"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23" name="Text Box 24"/>
            <p:cNvSpPr txBox="1">
              <a:spLocks noChangeArrowheads="1"/>
            </p:cNvSpPr>
            <p:nvPr/>
          </p:nvSpPr>
          <p:spPr bwMode="auto">
            <a:xfrm>
              <a:off x="2728" y="1848"/>
              <a:ext cx="294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M2</a:t>
              </a:r>
              <a:endParaRPr kumimoji="1"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24" name="Text Box 25"/>
            <p:cNvSpPr txBox="1">
              <a:spLocks noChangeArrowheads="1"/>
            </p:cNvSpPr>
            <p:nvPr/>
          </p:nvSpPr>
          <p:spPr bwMode="auto">
            <a:xfrm>
              <a:off x="2274" y="1848"/>
              <a:ext cx="35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RL0</a:t>
              </a:r>
              <a:endParaRPr kumimoji="1"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25" name="Text Box 26"/>
            <p:cNvSpPr txBox="1">
              <a:spLocks noChangeArrowheads="1"/>
            </p:cNvSpPr>
            <p:nvPr/>
          </p:nvSpPr>
          <p:spPr bwMode="auto">
            <a:xfrm>
              <a:off x="1938" y="1848"/>
              <a:ext cx="35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RL1</a:t>
              </a:r>
              <a:endParaRPr kumimoji="1"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26" name="Text Box 27"/>
            <p:cNvSpPr txBox="1">
              <a:spLocks noChangeArrowheads="1"/>
            </p:cNvSpPr>
            <p:nvPr/>
          </p:nvSpPr>
          <p:spPr bwMode="auto">
            <a:xfrm>
              <a:off x="1465" y="1848"/>
              <a:ext cx="33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SC0</a:t>
              </a:r>
              <a:endParaRPr kumimoji="1"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27" name="Text Box 28"/>
            <p:cNvSpPr txBox="1">
              <a:spLocks noChangeArrowheads="1"/>
            </p:cNvSpPr>
            <p:nvPr/>
          </p:nvSpPr>
          <p:spPr bwMode="auto">
            <a:xfrm>
              <a:off x="1033" y="1848"/>
              <a:ext cx="33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SC1</a:t>
              </a:r>
              <a:endParaRPr kumimoji="1" lang="en-US" altLang="zh-CN" sz="15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28" name="Line 29"/>
            <p:cNvSpPr>
              <a:spLocks noChangeShapeType="1"/>
            </p:cNvSpPr>
            <p:nvPr/>
          </p:nvSpPr>
          <p:spPr bwMode="auto">
            <a:xfrm>
              <a:off x="4272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9" name="Line 30"/>
            <p:cNvSpPr>
              <a:spLocks noChangeShapeType="1"/>
            </p:cNvSpPr>
            <p:nvPr/>
          </p:nvSpPr>
          <p:spPr bwMode="auto">
            <a:xfrm>
              <a:off x="4272" y="22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0" name="Text Box 31"/>
            <p:cNvSpPr txBox="1">
              <a:spLocks noChangeArrowheads="1"/>
            </p:cNvSpPr>
            <p:nvPr/>
          </p:nvSpPr>
          <p:spPr bwMode="auto">
            <a:xfrm>
              <a:off x="4334" y="2097"/>
              <a:ext cx="1426" cy="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7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计数值形式</a:t>
              </a:r>
              <a:endParaRPr kumimoji="1" lang="zh-CN" altLang="en-US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：二进制</a:t>
              </a:r>
              <a:endParaRPr kumimoji="1" lang="zh-CN" altLang="en-US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BCD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码</a:t>
              </a:r>
              <a:endParaRPr kumimoji="1" lang="zh-CN" altLang="en-US" sz="170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31" name="Line 32"/>
            <p:cNvSpPr>
              <a:spLocks noChangeShapeType="1"/>
            </p:cNvSpPr>
            <p:nvPr/>
          </p:nvSpPr>
          <p:spPr bwMode="auto">
            <a:xfrm>
              <a:off x="2880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2" name="Line 33"/>
            <p:cNvSpPr>
              <a:spLocks noChangeShapeType="1"/>
            </p:cNvSpPr>
            <p:nvPr/>
          </p:nvSpPr>
          <p:spPr bwMode="auto">
            <a:xfrm>
              <a:off x="2880" y="2304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3" name="Line 34"/>
            <p:cNvSpPr>
              <a:spLocks noChangeShapeType="1"/>
            </p:cNvSpPr>
            <p:nvPr/>
          </p:nvSpPr>
          <p:spPr bwMode="auto">
            <a:xfrm flipV="1">
              <a:off x="3792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4" name="Line 35"/>
            <p:cNvSpPr>
              <a:spLocks noChangeShapeType="1"/>
            </p:cNvSpPr>
            <p:nvPr/>
          </p:nvSpPr>
          <p:spPr bwMode="auto">
            <a:xfrm flipV="1">
              <a:off x="3360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5" name="Line 36"/>
            <p:cNvSpPr>
              <a:spLocks noChangeShapeType="1"/>
            </p:cNvSpPr>
            <p:nvPr/>
          </p:nvSpPr>
          <p:spPr bwMode="auto">
            <a:xfrm>
              <a:off x="3360" y="23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6" name="Line 37"/>
            <p:cNvSpPr>
              <a:spLocks noChangeShapeType="1"/>
            </p:cNvSpPr>
            <p:nvPr/>
          </p:nvSpPr>
          <p:spPr bwMode="auto">
            <a:xfrm>
              <a:off x="3360" y="27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7" name="Text Box 38"/>
            <p:cNvSpPr txBox="1">
              <a:spLocks noChangeArrowheads="1"/>
            </p:cNvSpPr>
            <p:nvPr/>
          </p:nvSpPr>
          <p:spPr bwMode="auto">
            <a:xfrm>
              <a:off x="3398" y="2466"/>
              <a:ext cx="1258" cy="1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7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工作方式选择</a:t>
              </a:r>
              <a:endParaRPr kumimoji="1" lang="zh-CN" altLang="en-US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000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：方式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001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：方式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：方式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11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：方式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kumimoji="1" lang="en-US" altLang="zh-CN" sz="17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100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：方式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  <a:endParaRPr kumimoji="1" lang="en-US" altLang="zh-CN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101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：方式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38" name="Line 39"/>
            <p:cNvSpPr>
              <a:spLocks noChangeShapeType="1"/>
            </p:cNvSpPr>
            <p:nvPr/>
          </p:nvSpPr>
          <p:spPr bwMode="auto">
            <a:xfrm>
              <a:off x="2064" y="22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9" name="Line 40"/>
            <p:cNvSpPr>
              <a:spLocks noChangeShapeType="1"/>
            </p:cNvSpPr>
            <p:nvPr/>
          </p:nvSpPr>
          <p:spPr bwMode="auto">
            <a:xfrm>
              <a:off x="2064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40" name="Line 41"/>
            <p:cNvSpPr>
              <a:spLocks noChangeShapeType="1"/>
            </p:cNvSpPr>
            <p:nvPr/>
          </p:nvSpPr>
          <p:spPr bwMode="auto">
            <a:xfrm>
              <a:off x="2496" y="20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41" name="Line 42"/>
            <p:cNvSpPr>
              <a:spLocks noChangeShapeType="1"/>
            </p:cNvSpPr>
            <p:nvPr/>
          </p:nvSpPr>
          <p:spPr bwMode="auto">
            <a:xfrm>
              <a:off x="2256" y="225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42" name="Text Box 43"/>
            <p:cNvSpPr txBox="1">
              <a:spLocks noChangeArrowheads="1"/>
            </p:cNvSpPr>
            <p:nvPr/>
          </p:nvSpPr>
          <p:spPr bwMode="auto">
            <a:xfrm>
              <a:off x="1694" y="2514"/>
              <a:ext cx="176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7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计数值读</a:t>
              </a:r>
              <a:r>
                <a:rPr kumimoji="1" lang="en-US" altLang="zh-CN" sz="17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zh-CN" altLang="en-US" sz="17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写格式</a:t>
              </a:r>
              <a:endParaRPr kumimoji="1" lang="zh-CN" altLang="en-US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43" name="Text Box 44"/>
            <p:cNvSpPr txBox="1">
              <a:spLocks noChangeArrowheads="1"/>
            </p:cNvSpPr>
            <p:nvPr/>
          </p:nvSpPr>
          <p:spPr bwMode="auto">
            <a:xfrm>
              <a:off x="1440" y="2862"/>
              <a:ext cx="2064" cy="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00: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计数器锁存</a:t>
              </a:r>
              <a:endParaRPr kumimoji="1" lang="zh-CN" altLang="en-US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01: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读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写低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位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高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位为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10: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读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写高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位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低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位为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11: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先读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写低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位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后读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写高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位</a:t>
              </a:r>
              <a:endParaRPr kumimoji="1" lang="zh-CN" altLang="en-US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244" name="Line 45"/>
            <p:cNvSpPr>
              <a:spLocks noChangeShapeType="1"/>
            </p:cNvSpPr>
            <p:nvPr/>
          </p:nvSpPr>
          <p:spPr bwMode="auto">
            <a:xfrm>
              <a:off x="1200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45" name="Line 46"/>
            <p:cNvSpPr>
              <a:spLocks noChangeShapeType="1"/>
            </p:cNvSpPr>
            <p:nvPr/>
          </p:nvSpPr>
          <p:spPr bwMode="auto">
            <a:xfrm>
              <a:off x="1632" y="206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46" name="Line 47"/>
            <p:cNvSpPr>
              <a:spLocks noChangeShapeType="1"/>
            </p:cNvSpPr>
            <p:nvPr/>
          </p:nvSpPr>
          <p:spPr bwMode="auto">
            <a:xfrm flipH="1">
              <a:off x="1056" y="2304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47" name="Text Box 48"/>
            <p:cNvSpPr txBox="1">
              <a:spLocks noChangeArrowheads="1"/>
            </p:cNvSpPr>
            <p:nvPr/>
          </p:nvSpPr>
          <p:spPr bwMode="auto">
            <a:xfrm>
              <a:off x="192" y="2033"/>
              <a:ext cx="994" cy="10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alpha val="50195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17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计数器选择</a:t>
              </a:r>
              <a:endParaRPr kumimoji="1" lang="zh-CN" altLang="en-US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00: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计数器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01: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计数器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10: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计数器</a:t>
              </a: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11:</a:t>
              </a:r>
              <a:r>
                <a:rPr kumimoji="1" lang="zh-CN" altLang="en-US" sz="1700">
                  <a:solidFill>
                    <a:srgbClr val="000000"/>
                  </a:solidFill>
                  <a:latin typeface="Times New Roman" panose="02020603050405020304" pitchFamily="18" charset="0"/>
                </a:rPr>
                <a:t>无效选择 </a:t>
              </a:r>
              <a:endParaRPr kumimoji="1" lang="zh-CN" altLang="en-US" sz="17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007168E-467A-46E6-8EDF-3B0479706D3F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j-lt"/>
                <a:ea typeface="+mj-ea"/>
              </a:rPr>
              <a:t>5.</a:t>
            </a:r>
            <a:r>
              <a:rPr lang="en-US" altLang="zh-CN" dirty="0" smtClean="0">
                <a:latin typeface="+mj-lt"/>
                <a:ea typeface="+mj-ea"/>
              </a:rPr>
              <a:t> </a:t>
            </a:r>
            <a:r>
              <a:rPr lang="zh-CN" altLang="en-US" dirty="0">
                <a:latin typeface="+mn-lt"/>
              </a:rPr>
              <a:t>8253</a:t>
            </a:r>
            <a:r>
              <a:rPr lang="zh-CN" altLang="en-US" dirty="0" smtClean="0"/>
              <a:t>的应用</a:t>
            </a:r>
            <a:endParaRPr lang="zh-CN" altLang="en-US" dirty="0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2400" y="1692276"/>
            <a:ext cx="5778500" cy="3582988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2800"/>
              <a:t>与系统的连接</a:t>
            </a:r>
            <a:endParaRPr lang="zh-CN" altLang="en-US" sz="2800"/>
          </a:p>
          <a:p>
            <a:pPr eaLnBrk="1" hangingPunct="1">
              <a:lnSpc>
                <a:spcPct val="135000"/>
              </a:lnSpc>
            </a:pPr>
            <a:r>
              <a:rPr lang="zh-CN" altLang="en-US" sz="2800"/>
              <a:t>初始化程序设计</a:t>
            </a:r>
            <a:endParaRPr lang="zh-CN" altLang="en-US" sz="2800"/>
          </a:p>
          <a:p>
            <a:pPr lvl="1" eaLnBrk="1" hangingPunct="1">
              <a:lnSpc>
                <a:spcPct val="135000"/>
              </a:lnSpc>
            </a:pPr>
            <a:r>
              <a:rPr lang="zh-CN" altLang="en-US" sz="2400"/>
              <a:t>写入控制字</a:t>
            </a:r>
            <a:endParaRPr lang="zh-CN" altLang="en-US" sz="2400"/>
          </a:p>
          <a:p>
            <a:pPr lvl="1" eaLnBrk="1" hangingPunct="1">
              <a:lnSpc>
                <a:spcPct val="135000"/>
              </a:lnSpc>
            </a:pPr>
            <a:r>
              <a:rPr lang="zh-CN" altLang="en-US" sz="2400"/>
              <a:t>置计数初值</a:t>
            </a:r>
            <a:endParaRPr lang="zh-CN" altLang="en-US" sz="240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1C832C6-2893-4793-8635-26A5DEDE8B3E}" type="slidenum">
              <a:rPr lang="zh-CN" altLang="en-US" sz="1300" b="0">
                <a:solidFill>
                  <a:schemeClr val="bg2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17568" y="1417643"/>
            <a:ext cx="7681912" cy="1235075"/>
          </a:xfrm>
        </p:spPr>
        <p:txBody>
          <a:bodyPr/>
          <a:lstStyle/>
          <a:p>
            <a:pPr algn="ctr" eaLnBrk="1" hangingPunct="1"/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可编程定时器</a:t>
            </a:r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zh-CN" altLang="en-US" sz="3600" b="1"/>
              <a:t>8253</a:t>
            </a:r>
            <a:endParaRPr lang="zh-CN" altLang="en-US" sz="36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ED39C38-7DFF-4458-8056-41E7ADB5BE1B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43" y="511180"/>
            <a:ext cx="7700962" cy="906463"/>
          </a:xfrm>
        </p:spPr>
        <p:txBody>
          <a:bodyPr/>
          <a:lstStyle/>
          <a:p>
            <a:pPr eaLnBrk="1" hangingPunct="1"/>
            <a:r>
              <a:rPr lang="zh-CN" altLang="en-US" smtClean="0"/>
              <a:t>与系统的连接示意</a:t>
            </a:r>
            <a:endParaRPr lang="zh-CN" altLang="en-US" smtClean="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4808538" y="1970088"/>
            <a:ext cx="1582737" cy="31559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5632455" y="2808291"/>
            <a:ext cx="8286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5557843" y="3194054"/>
            <a:ext cx="979487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GATE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5632455" y="3770317"/>
            <a:ext cx="8286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4808543" y="2292354"/>
            <a:ext cx="1055687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D0~D7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4808538" y="2808291"/>
            <a:ext cx="7540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WR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4808538" y="3244854"/>
            <a:ext cx="7540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RD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4808538" y="3632205"/>
            <a:ext cx="6778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4808538" y="4017966"/>
            <a:ext cx="6778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A0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4808538" y="4597404"/>
            <a:ext cx="6778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26" name="AutoShape 14"/>
          <p:cNvSpPr>
            <a:spLocks noChangeArrowheads="1"/>
          </p:cNvSpPr>
          <p:nvPr/>
        </p:nvSpPr>
        <p:spPr bwMode="auto">
          <a:xfrm>
            <a:off x="3043238" y="2328864"/>
            <a:ext cx="1733550" cy="257175"/>
          </a:xfrm>
          <a:prstGeom prst="leftRightArrow">
            <a:avLst>
              <a:gd name="adj1" fmla="val 50000"/>
              <a:gd name="adj2" fmla="val 11531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3227388" y="2936875"/>
            <a:ext cx="15811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3213100" y="3411538"/>
            <a:ext cx="15811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3227388" y="3814763"/>
            <a:ext cx="15811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>
            <a:off x="3227388" y="4213225"/>
            <a:ext cx="15811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3227388" y="4768850"/>
            <a:ext cx="15811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 flipH="1">
            <a:off x="6391280" y="2960688"/>
            <a:ext cx="112871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 flipH="1">
            <a:off x="6391280" y="3346450"/>
            <a:ext cx="112871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6405568" y="3941763"/>
            <a:ext cx="10541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35" name="Line 23"/>
          <p:cNvSpPr>
            <a:spLocks noChangeShapeType="1"/>
          </p:cNvSpPr>
          <p:nvPr/>
        </p:nvSpPr>
        <p:spPr bwMode="auto">
          <a:xfrm>
            <a:off x="4899030" y="4648200"/>
            <a:ext cx="3000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>
            <a:off x="4930780" y="3298825"/>
            <a:ext cx="3016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>
            <a:off x="4903793" y="2871788"/>
            <a:ext cx="3905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2333630" y="2279654"/>
            <a:ext cx="7524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2441580" y="2765429"/>
            <a:ext cx="7524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IOW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2484443" y="3221041"/>
            <a:ext cx="7524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IOR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2638430" y="3644905"/>
            <a:ext cx="59372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2638430" y="4017966"/>
            <a:ext cx="59372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A0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45" name="AutoShape 33"/>
          <p:cNvSpPr>
            <a:spLocks noChangeArrowheads="1"/>
          </p:cNvSpPr>
          <p:nvPr/>
        </p:nvSpPr>
        <p:spPr bwMode="auto">
          <a:xfrm>
            <a:off x="1316043" y="4675188"/>
            <a:ext cx="904875" cy="274637"/>
          </a:xfrm>
          <a:prstGeom prst="rightArrow">
            <a:avLst>
              <a:gd name="adj1" fmla="val 50000"/>
              <a:gd name="adj2" fmla="val 7045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0146" name="Rectangle 34"/>
          <p:cNvSpPr>
            <a:spLocks noChangeArrowheads="1"/>
          </p:cNvSpPr>
          <p:nvPr/>
        </p:nvSpPr>
        <p:spPr bwMode="auto">
          <a:xfrm>
            <a:off x="2247900" y="4418014"/>
            <a:ext cx="979488" cy="708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2247900" y="4546602"/>
            <a:ext cx="1055688" cy="4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译码器</a:t>
            </a:r>
            <a:endParaRPr kumimoji="1"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0147" name="Text Box 35"/>
          <p:cNvSpPr txBox="1">
            <a:spLocks noChangeArrowheads="1"/>
          </p:cNvSpPr>
          <p:nvPr/>
        </p:nvSpPr>
        <p:spPr bwMode="auto">
          <a:xfrm>
            <a:off x="784225" y="4224340"/>
            <a:ext cx="603250" cy="125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高位地址</a:t>
            </a:r>
            <a:endParaRPr kumimoji="1" lang="zh-CN" altLang="en-US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48" name="Text Box 36"/>
          <p:cNvSpPr txBox="1">
            <a:spLocks noChangeArrowheads="1"/>
          </p:cNvSpPr>
          <p:nvPr/>
        </p:nvSpPr>
        <p:spPr bwMode="auto">
          <a:xfrm>
            <a:off x="7529518" y="3765553"/>
            <a:ext cx="979487" cy="44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3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外设</a:t>
            </a:r>
            <a:endParaRPr kumimoji="1" lang="zh-CN" altLang="en-US" sz="23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0149" name="Text Box 37"/>
          <p:cNvSpPr txBox="1">
            <a:spLocks noChangeArrowheads="1"/>
          </p:cNvSpPr>
          <p:nvPr/>
        </p:nvSpPr>
        <p:spPr bwMode="auto">
          <a:xfrm>
            <a:off x="5186368" y="1647829"/>
            <a:ext cx="7524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8253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150" name="Line 38"/>
          <p:cNvSpPr>
            <a:spLocks noChangeShapeType="1"/>
          </p:cNvSpPr>
          <p:nvPr/>
        </p:nvSpPr>
        <p:spPr bwMode="auto">
          <a:xfrm>
            <a:off x="2549530" y="2808288"/>
            <a:ext cx="52705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0151" name="Line 39"/>
          <p:cNvSpPr>
            <a:spLocks noChangeShapeType="1"/>
          </p:cNvSpPr>
          <p:nvPr/>
        </p:nvSpPr>
        <p:spPr bwMode="auto">
          <a:xfrm>
            <a:off x="2549530" y="3259138"/>
            <a:ext cx="52705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7554918" y="2789241"/>
            <a:ext cx="1271587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外部时钟</a:t>
            </a:r>
            <a:endParaRPr kumimoji="1"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7554918" y="3163892"/>
            <a:ext cx="1271587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门控信号</a:t>
            </a:r>
            <a:endParaRPr kumimoji="1"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0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/>
      <p:bldP spid="90117" grpId="0"/>
      <p:bldP spid="90118" grpId="0"/>
      <p:bldP spid="90119" grpId="0"/>
      <p:bldP spid="90120" grpId="0"/>
      <p:bldP spid="90121" grpId="0"/>
      <p:bldP spid="90122" grpId="0"/>
      <p:bldP spid="90123" grpId="0"/>
      <p:bldP spid="90124" grpId="0"/>
      <p:bldP spid="90125" grpId="0"/>
      <p:bldP spid="90126" grpId="0" animBg="1"/>
      <p:bldP spid="90127" grpId="0" animBg="1"/>
      <p:bldP spid="90128" grpId="0" animBg="1"/>
      <p:bldP spid="90129" grpId="0" animBg="1"/>
      <p:bldP spid="90130" grpId="0" animBg="1"/>
      <p:bldP spid="90131" grpId="0" animBg="1"/>
      <p:bldP spid="90132" grpId="0" animBg="1"/>
      <p:bldP spid="90133" grpId="0" animBg="1"/>
      <p:bldP spid="90134" grpId="0" animBg="1"/>
      <p:bldP spid="90135" grpId="0" animBg="1"/>
      <p:bldP spid="90136" grpId="0" animBg="1"/>
      <p:bldP spid="90137" grpId="0" animBg="1"/>
      <p:bldP spid="90138" grpId="0"/>
      <p:bldP spid="90139" grpId="0"/>
      <p:bldP spid="90140" grpId="0"/>
      <p:bldP spid="90141" grpId="0"/>
      <p:bldP spid="90142" grpId="0"/>
      <p:bldP spid="90145" grpId="0" animBg="1"/>
      <p:bldP spid="90146" grpId="0" animBg="1"/>
      <p:bldP spid="90143" grpId="0"/>
      <p:bldP spid="90147" grpId="0"/>
      <p:bldP spid="90148" grpId="0"/>
      <p:bldP spid="90149" grpId="0"/>
      <p:bldP spid="90150" grpId="0" animBg="1"/>
      <p:bldP spid="90151" grpId="0" animBg="1"/>
      <p:bldP spid="39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F5228B0-C61D-490D-9BF6-FC073242F1FC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应用中的注意点</a:t>
            </a:r>
            <a:endParaRPr lang="zh-CN" altLang="en-US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1704976"/>
            <a:ext cx="7599363" cy="3786188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400"/>
              <a:t>每一次启动计数，需有两次写操作：</a:t>
            </a:r>
            <a:endParaRPr lang="zh-CN" altLang="en-US" sz="2400"/>
          </a:p>
          <a:p>
            <a:pPr lvl="1" eaLnBrk="1" hangingPunct="1">
              <a:lnSpc>
                <a:spcPct val="115000"/>
              </a:lnSpc>
            </a:pPr>
            <a:r>
              <a:rPr lang="zh-CN" altLang="en-US" sz="2000"/>
              <a:t>写控制字</a:t>
            </a:r>
            <a:endParaRPr lang="zh-CN" altLang="en-US" sz="2000"/>
          </a:p>
          <a:p>
            <a:pPr lvl="1" eaLnBrk="1" hangingPunct="1">
              <a:lnSpc>
                <a:spcPct val="115000"/>
              </a:lnSpc>
            </a:pPr>
            <a:r>
              <a:rPr lang="zh-CN" altLang="en-US" sz="2000"/>
              <a:t>写计数器初值</a:t>
            </a:r>
            <a:endParaRPr lang="zh-CN" altLang="en-US" sz="2000"/>
          </a:p>
          <a:p>
            <a:pPr lvl="2" eaLnBrk="1" hangingPunct="1">
              <a:lnSpc>
                <a:spcPct val="115000"/>
              </a:lnSpc>
            </a:pPr>
            <a:r>
              <a:rPr lang="zh-CN" altLang="en-US" sz="1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如果初值为</a:t>
            </a:r>
            <a:r>
              <a:rPr lang="en-US" altLang="zh-CN" sz="1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1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位字长，则一次写入；若初值为</a:t>
            </a:r>
            <a:r>
              <a:rPr lang="en-US" altLang="zh-CN" sz="1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180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位字长，则需两次写入</a:t>
            </a:r>
            <a:endParaRPr lang="zh-CN" altLang="en-US" sz="180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40000"/>
              </a:spcBef>
            </a:pPr>
            <a:r>
              <a:rPr lang="zh-CN" altLang="en-US" sz="2400"/>
              <a:t>每个计数器的控制命令字均送入控制寄存器</a:t>
            </a:r>
            <a:endParaRPr lang="zh-CN" altLang="en-US" sz="2400"/>
          </a:p>
          <a:p>
            <a:pPr eaLnBrk="1" hangingPunct="1">
              <a:lnSpc>
                <a:spcPct val="115000"/>
              </a:lnSpc>
            </a:pPr>
            <a:r>
              <a:rPr lang="zh-CN" altLang="en-US" sz="2400"/>
              <a:t>各计数器的计数初值送到该计数器的计数寄存器及初值寄存器</a:t>
            </a:r>
            <a:endParaRPr lang="zh-CN" altLang="en-US" sz="240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19CA794-2B4F-4E7B-9857-C2D84EA9FDA8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初始化程序流程</a:t>
            </a:r>
            <a:endParaRPr lang="zh-CN" altLang="en-US" smtClean="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3087688" y="1997080"/>
            <a:ext cx="2335212" cy="6445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3540125" y="2125665"/>
            <a:ext cx="1506538" cy="3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写控制字</a:t>
            </a:r>
            <a:endParaRPr kumimoji="1" lang="zh-CN" altLang="en-US" sz="20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3087688" y="3055943"/>
            <a:ext cx="2335212" cy="6445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159130" y="3197226"/>
            <a:ext cx="2259013" cy="3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写计数值低8位</a:t>
            </a:r>
            <a:endParaRPr kumimoji="1" lang="zh-CN" altLang="en-US" sz="20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3087688" y="4086230"/>
            <a:ext cx="2335212" cy="6445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159130" y="4227514"/>
            <a:ext cx="2259013" cy="3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写计数值高8位</a:t>
            </a:r>
            <a:endParaRPr kumimoji="1" lang="zh-CN" altLang="en-US" sz="20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1146" name="Line 10"/>
          <p:cNvSpPr>
            <a:spLocks noChangeShapeType="1"/>
          </p:cNvSpPr>
          <p:nvPr/>
        </p:nvSpPr>
        <p:spPr bwMode="auto">
          <a:xfrm>
            <a:off x="4259263" y="1609725"/>
            <a:ext cx="0" cy="3873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4249738" y="2641601"/>
            <a:ext cx="0" cy="3857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4249738" y="3700465"/>
            <a:ext cx="0" cy="3857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3013075" y="4057654"/>
            <a:ext cx="527050" cy="48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kumimoji="1"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51" name="AutoShape 15"/>
          <p:cNvSpPr>
            <a:spLocks noChangeArrowheads="1"/>
          </p:cNvSpPr>
          <p:nvPr/>
        </p:nvSpPr>
        <p:spPr bwMode="auto">
          <a:xfrm>
            <a:off x="527055" y="3606800"/>
            <a:ext cx="1430338" cy="515938"/>
          </a:xfrm>
          <a:prstGeom prst="wedgeEllipseCallout">
            <a:avLst>
              <a:gd name="adj1" fmla="val 125329"/>
              <a:gd name="adj2" fmla="val 79949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lIns="86342" tIns="43171" rIns="86342" bIns="43171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非必须</a:t>
            </a:r>
            <a:endParaRPr kumimoji="1" lang="zh-CN" altLang="en-US" sz="19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  <p:bldP spid="91141" grpId="0"/>
      <p:bldP spid="91142" grpId="0" animBg="1"/>
      <p:bldP spid="91143" grpId="0"/>
      <p:bldP spid="91144" grpId="0" animBg="1"/>
      <p:bldP spid="91145" grpId="0"/>
      <p:bldP spid="91146" grpId="0" animBg="1"/>
      <p:bldP spid="91147" grpId="0" animBg="1"/>
      <p:bldP spid="91148" grpId="0" animBg="1"/>
      <p:bldP spid="91150" grpId="0"/>
      <p:bldP spid="911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EEA9C96-D069-4A27-A122-55EF9B3905D7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初始化程序流程</a:t>
            </a:r>
            <a:r>
              <a:rPr lang="en-US" altLang="zh-CN" smtClean="0"/>
              <a:t>-</a:t>
            </a:r>
            <a:r>
              <a:rPr lang="zh-CN" altLang="en-US" smtClean="0"/>
              <a:t>方法一</a:t>
            </a:r>
            <a:endParaRPr lang="zh-CN" altLang="en-US" smtClean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8" y="1619250"/>
            <a:ext cx="7972425" cy="609600"/>
          </a:xfrm>
        </p:spPr>
        <p:txBody>
          <a:bodyPr/>
          <a:lstStyle/>
          <a:p>
            <a:pPr eaLnBrk="1" hangingPunct="1"/>
            <a:r>
              <a:rPr kumimoji="1" lang="zh-CN" altLang="en-US" sz="2300"/>
              <a:t>当有两个以上计数器被应用时的初始化程序设计流程：</a:t>
            </a:r>
            <a:endParaRPr kumimoji="1" lang="zh-CN" altLang="en-US" sz="2300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1752600" y="2471743"/>
            <a:ext cx="2552700" cy="6445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895475" y="2600327"/>
            <a:ext cx="2206625" cy="3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初始化</a:t>
            </a:r>
            <a:r>
              <a:rPr kumimoji="1"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CNT0</a:t>
            </a:r>
            <a:endParaRPr kumimoji="1" lang="zh-CN" altLang="en-US" sz="20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1682750" y="3530605"/>
            <a:ext cx="2622550" cy="6445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1865313" y="3671889"/>
            <a:ext cx="2163762" cy="3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初始化</a:t>
            </a:r>
            <a:r>
              <a:rPr kumimoji="1"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CNT1</a:t>
            </a:r>
            <a:endParaRPr kumimoji="1" lang="zh-CN" altLang="en-US" sz="20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1682750" y="4560893"/>
            <a:ext cx="2622550" cy="6445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1908175" y="4702175"/>
            <a:ext cx="2120900" cy="3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初始化</a:t>
            </a:r>
            <a:r>
              <a:rPr kumimoji="1"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CNT2</a:t>
            </a:r>
            <a:endParaRPr kumimoji="1" lang="zh-CN" altLang="en-US" sz="20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2962275" y="3116266"/>
            <a:ext cx="0" cy="3857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2962275" y="4175125"/>
            <a:ext cx="0" cy="3857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5302255" y="2351088"/>
            <a:ext cx="2205038" cy="394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sq">
            <a:noFill/>
            <a:miter lim="800000"/>
            <a:headEnd type="none" w="sm" len="sm"/>
            <a:tailEnd type="none" w="sm" len="sm"/>
          </a:ln>
        </p:spPr>
        <p:txBody>
          <a:bodyPr lIns="86342" tIns="43171" rIns="86342" bIns="4317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CNT0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控制字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3872" name="Text Box 32"/>
          <p:cNvSpPr txBox="1">
            <a:spLocks noChangeArrowheads="1"/>
          </p:cNvSpPr>
          <p:nvPr/>
        </p:nvSpPr>
        <p:spPr bwMode="auto">
          <a:xfrm>
            <a:off x="5303843" y="3081341"/>
            <a:ext cx="2560637" cy="394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sq">
            <a:noFill/>
            <a:miter lim="800000"/>
            <a:headEnd type="none" w="sm" len="sm"/>
            <a:tailEnd type="none" w="sm" len="sm"/>
          </a:ln>
        </p:spPr>
        <p:txBody>
          <a:bodyPr lIns="86342" tIns="43171" rIns="86342" bIns="4317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kumimoji="1"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CNT0</a:t>
            </a: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计数初值</a:t>
            </a:r>
            <a:endParaRPr kumimoji="1"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3873" name="Line 33"/>
          <p:cNvSpPr>
            <a:spLocks noChangeShapeType="1"/>
          </p:cNvSpPr>
          <p:nvPr/>
        </p:nvSpPr>
        <p:spPr bwMode="auto">
          <a:xfrm flipV="1">
            <a:off x="4376743" y="2533650"/>
            <a:ext cx="854075" cy="1825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163874" name="Line 34"/>
          <p:cNvSpPr>
            <a:spLocks noChangeShapeType="1"/>
          </p:cNvSpPr>
          <p:nvPr/>
        </p:nvSpPr>
        <p:spPr bwMode="auto">
          <a:xfrm>
            <a:off x="4376743" y="2776538"/>
            <a:ext cx="854075" cy="487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6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nimBg="1"/>
      <p:bldP spid="163845" grpId="0"/>
      <p:bldP spid="163846" grpId="0" animBg="1"/>
      <p:bldP spid="163847" grpId="0"/>
      <p:bldP spid="163848" grpId="0" animBg="1"/>
      <p:bldP spid="163849" grpId="0"/>
      <p:bldP spid="163851" grpId="0" animBg="1"/>
      <p:bldP spid="163852" grpId="0" animBg="1"/>
      <p:bldP spid="163868" grpId="0" animBg="1"/>
      <p:bldP spid="163872" grpId="0" animBg="1"/>
      <p:bldP spid="163873" grpId="0" animBg="1"/>
      <p:bldP spid="1638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D95ABAB-F8DA-46BE-9A8A-D6661E0BB88B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初始化程序流程</a:t>
            </a:r>
            <a:r>
              <a:rPr lang="en-US" altLang="zh-CN" smtClean="0">
                <a:sym typeface="+mn-ea"/>
              </a:rPr>
              <a:t>-</a:t>
            </a:r>
            <a:r>
              <a:rPr lang="zh-CN" altLang="en-US" smtClean="0">
                <a:sym typeface="+mn-ea"/>
              </a:rPr>
              <a:t>方法二</a:t>
            </a:r>
            <a:endParaRPr lang="zh-CN" altLang="en-US" smtClean="0">
              <a:sym typeface="+mn-ea"/>
            </a:endParaRPr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2170118" y="1681168"/>
            <a:ext cx="2765425" cy="6445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2174880" y="1809751"/>
            <a:ext cx="2765425" cy="3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写入全部计数器控制字</a:t>
            </a:r>
            <a:endParaRPr kumimoji="1" lang="zh-CN" altLang="en-US" sz="18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098680" y="2740030"/>
            <a:ext cx="2836863" cy="6445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2282830" y="2881314"/>
            <a:ext cx="2163763" cy="3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kumimoji="1" lang="en-US" altLang="zh-CN" sz="1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CNT0</a:t>
            </a:r>
            <a:r>
              <a:rPr kumimoji="1" lang="zh-CN" altLang="en-US" sz="1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</a:t>
            </a:r>
            <a:endParaRPr kumimoji="1" lang="zh-CN" altLang="en-US" sz="18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2098680" y="3770318"/>
            <a:ext cx="2836863" cy="6445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2325688" y="3911602"/>
            <a:ext cx="2120900" cy="3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kumimoji="1" lang="en-US" altLang="zh-CN" sz="1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CNT1</a:t>
            </a:r>
            <a:r>
              <a:rPr kumimoji="1" lang="zh-CN" altLang="en-US" sz="1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</a:t>
            </a:r>
            <a:endParaRPr kumimoji="1" lang="zh-CN" altLang="en-US" sz="18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3513138" y="2325690"/>
            <a:ext cx="0" cy="3857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3513138" y="3384553"/>
            <a:ext cx="0" cy="3857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164876" name="Rectangle 12"/>
          <p:cNvSpPr>
            <a:spLocks noChangeArrowheads="1"/>
          </p:cNvSpPr>
          <p:nvPr/>
        </p:nvSpPr>
        <p:spPr bwMode="auto">
          <a:xfrm>
            <a:off x="2103438" y="4806955"/>
            <a:ext cx="2836862" cy="6445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2330450" y="4948239"/>
            <a:ext cx="2120900" cy="364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写</a:t>
            </a:r>
            <a:r>
              <a:rPr kumimoji="1" lang="en-US" altLang="zh-CN" sz="1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CNT2</a:t>
            </a:r>
            <a:r>
              <a:rPr kumimoji="1" lang="zh-CN" altLang="en-US" sz="18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计数初值</a:t>
            </a:r>
            <a:endParaRPr kumimoji="1" lang="zh-CN" altLang="en-US" sz="180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>
            <a:off x="3517900" y="4421189"/>
            <a:ext cx="0" cy="3857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5942013" y="2716214"/>
            <a:ext cx="2774950" cy="143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marL="254000" indent="-2540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Aft>
                <a:spcPct val="10000"/>
              </a:spcAft>
              <a:buClrTx/>
              <a:buSzTx/>
              <a:buFontTx/>
              <a:buNone/>
            </a:pPr>
            <a:r>
              <a:rPr lang="zh-CN" altLang="en-US" u="sng">
                <a:latin typeface="华文中宋" panose="02010600040101010101" pitchFamily="2" charset="-122"/>
                <a:ea typeface="华文中宋" panose="02010600040101010101" pitchFamily="2" charset="-122"/>
              </a:rPr>
              <a:t>原则：</a:t>
            </a:r>
            <a:endParaRPr lang="zh-CN" altLang="en-US" u="sng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3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先写入控制字</a:t>
            </a:r>
            <a:endParaRPr lang="zh-CN" altLang="en-US" sz="23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3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后写入计数初值</a:t>
            </a:r>
            <a:endParaRPr lang="zh-CN" altLang="en-US" sz="23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/>
      <p:bldP spid="164870" grpId="0" animBg="1"/>
      <p:bldP spid="164871" grpId="0"/>
      <p:bldP spid="164872" grpId="0" animBg="1"/>
      <p:bldP spid="164873" grpId="0"/>
      <p:bldP spid="164874" grpId="0" animBg="1"/>
      <p:bldP spid="164875" grpId="0" animBg="1"/>
      <p:bldP spid="164876" grpId="0" animBg="1"/>
      <p:bldP spid="164877" grpId="0"/>
      <p:bldP spid="164878" grpId="0" animBg="1"/>
      <p:bldP spid="1648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Times New Roman" panose="02020603050405020304" pitchFamily="18" charset="0"/>
              </a:rPr>
              <a:t>8253</a:t>
            </a:r>
            <a:r>
              <a:rPr lang="zh-CN" altLang="en-US" dirty="0" smtClean="0">
                <a:latin typeface="Times New Roman" panose="02020603050405020304" pitchFamily="18" charset="0"/>
              </a:rPr>
              <a:t>的应用举例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931" y="1546013"/>
            <a:ext cx="7681992" cy="399386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时间常数（初值）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定时时间 </a:t>
            </a:r>
            <a:r>
              <a:rPr lang="en-US" altLang="zh-CN" smtClean="0">
                <a:latin typeface="Times New Roman" panose="02020603050405020304" pitchFamily="18" charset="0"/>
              </a:rPr>
              <a:t>= </a:t>
            </a:r>
            <a:r>
              <a:rPr lang="zh-CN" altLang="en-US" smtClean="0">
                <a:latin typeface="Times New Roman" panose="02020603050405020304" pitchFamily="18" charset="0"/>
              </a:rPr>
              <a:t>时钟脉冲周期</a:t>
            </a:r>
            <a:r>
              <a:rPr lang="en-US" altLang="zh-CN" smtClean="0">
                <a:latin typeface="Times New Roman" panose="02020603050405020304" pitchFamily="18" charset="0"/>
              </a:rPr>
              <a:t>×</a:t>
            </a:r>
            <a:r>
              <a:rPr lang="zh-CN" altLang="en-US" smtClean="0">
                <a:latin typeface="Times New Roman" panose="02020603050405020304" pitchFamily="18" charset="0"/>
              </a:rPr>
              <a:t>预置的计数初值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定时频率 </a:t>
            </a:r>
            <a:r>
              <a:rPr lang="en-US" altLang="zh-CN" smtClean="0">
                <a:latin typeface="Times New Roman" panose="02020603050405020304" pitchFamily="18" charset="0"/>
              </a:rPr>
              <a:t>= </a:t>
            </a:r>
            <a:r>
              <a:rPr lang="zh-CN" altLang="en-US" smtClean="0">
                <a:latin typeface="Times New Roman" panose="02020603050405020304" pitchFamily="18" charset="0"/>
                <a:sym typeface="+mn-ea"/>
              </a:rPr>
              <a:t>时钟脉冲频率</a:t>
            </a:r>
            <a:r>
              <a:rPr lang="en-US" altLang="zh-CN" smtClean="0">
                <a:latin typeface="Times New Roman" panose="02020603050405020304" pitchFamily="18" charset="0"/>
              </a:rPr>
              <a:t>÷</a:t>
            </a:r>
            <a:r>
              <a:rPr lang="zh-CN" altLang="en-US" smtClean="0">
                <a:latin typeface="Times New Roman" panose="02020603050405020304" pitchFamily="18" charset="0"/>
              </a:rPr>
              <a:t>预置的计数初值</a:t>
            </a: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sym typeface="+mn-ea"/>
              </a:rPr>
              <a:t>预置的计数初值</a:t>
            </a:r>
            <a:r>
              <a:rPr lang="en-US" altLang="zh-CN" smtClean="0">
                <a:latin typeface="Times New Roman" panose="02020603050405020304" pitchFamily="18" charset="0"/>
                <a:sym typeface="+mn-ea"/>
              </a:rPr>
              <a:t>N=</a:t>
            </a:r>
            <a:r>
              <a:rPr lang="zh-CN" altLang="en-US" smtClean="0">
                <a:latin typeface="Times New Roman" panose="02020603050405020304" pitchFamily="18" charset="0"/>
                <a:sym typeface="+mn-ea"/>
              </a:rPr>
              <a:t>定时时间</a:t>
            </a:r>
            <a:r>
              <a:rPr lang="en-US" altLang="zh-CN" smtClean="0">
                <a:latin typeface="Times New Roman" panose="02020603050405020304" pitchFamily="18" charset="0"/>
                <a:sym typeface="+mn-ea"/>
              </a:rPr>
              <a:t>t/</a:t>
            </a:r>
            <a:r>
              <a:rPr lang="zh-CN" altLang="en-US" smtClean="0">
                <a:latin typeface="Times New Roman" panose="02020603050405020304" pitchFamily="18" charset="0"/>
                <a:sym typeface="+mn-ea"/>
              </a:rPr>
              <a:t>时钟脉冲周期</a:t>
            </a:r>
            <a:r>
              <a:rPr lang="en-US" altLang="zh-CN" smtClean="0"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zh-CN" baseline="-2500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clk</a:t>
            </a:r>
            <a:endParaRPr lang="en-US" altLang="zh-CN" baseline="-25000" smtClean="0">
              <a:solidFill>
                <a:schemeClr val="tx1"/>
              </a:solidFill>
              <a:uFillTx/>
              <a:latin typeface="Times New Roman" panose="02020603050405020304" pitchFamily="18" charset="0"/>
              <a:sym typeface="+mn-ea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sym typeface="+mn-ea"/>
              </a:rPr>
              <a:t>预置的计数初值</a:t>
            </a:r>
            <a:r>
              <a:rPr lang="en-US" altLang="zh-CN" smtClean="0">
                <a:latin typeface="Times New Roman" panose="02020603050405020304" pitchFamily="18" charset="0"/>
                <a:sym typeface="+mn-ea"/>
              </a:rPr>
              <a:t>N=</a:t>
            </a:r>
            <a:r>
              <a:rPr lang="zh-CN" altLang="en-US" smtClean="0">
                <a:latin typeface="Times New Roman" panose="02020603050405020304" pitchFamily="18" charset="0"/>
                <a:sym typeface="+mn-ea"/>
              </a:rPr>
              <a:t>时钟脉冲频率</a:t>
            </a:r>
            <a:r>
              <a:rPr lang="en-US" altLang="zh-CN" smtClean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baseline="-2500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sym typeface="+mn-ea"/>
              </a:rPr>
              <a:t>clk</a:t>
            </a:r>
            <a:r>
              <a:rPr lang="en-US" altLang="zh-CN" smtClean="0">
                <a:latin typeface="Times New Roman" panose="02020603050405020304" pitchFamily="18" charset="0"/>
                <a:sym typeface="+mn-ea"/>
              </a:rPr>
              <a:t>÷</a:t>
            </a:r>
            <a:r>
              <a:rPr lang="zh-CN" altLang="en-US" smtClean="0">
                <a:latin typeface="Times New Roman" panose="02020603050405020304" pitchFamily="18" charset="0"/>
                <a:sym typeface="+mn-ea"/>
              </a:rPr>
              <a:t>定时频率</a:t>
            </a:r>
            <a:r>
              <a:rPr lang="en-US" altLang="zh-CN" smtClean="0">
                <a:latin typeface="Times New Roman" panose="02020603050405020304" pitchFamily="18" charset="0"/>
                <a:sym typeface="+mn-ea"/>
              </a:rPr>
              <a:t>f</a:t>
            </a:r>
            <a:endParaRPr lang="en-US" altLang="zh-CN" baseline="-25000" smtClean="0">
              <a:solidFill>
                <a:schemeClr val="tx1"/>
              </a:solidFill>
              <a:uFillTx/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F57D169-F9A0-417C-B2B8-3343D03CB371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/>
              <a:t>8253</a:t>
            </a:r>
            <a:r>
              <a:rPr lang="zh-CN" altLang="en-US" smtClean="0"/>
              <a:t>应用例一</a:t>
            </a:r>
            <a:endParaRPr lang="zh-CN" altLang="en-US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3555" y="1619250"/>
            <a:ext cx="7681913" cy="387191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采用8253作定时/计数器，其接口地址为0120</a:t>
            </a:r>
            <a:r>
              <a:rPr lang="en-US" altLang="zh-CN" dirty="0" smtClean="0"/>
              <a:t>H~0123H。</a:t>
            </a:r>
            <a:endParaRPr lang="en-US" altLang="zh-CN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输入8253的时钟频率为2</a:t>
            </a:r>
            <a:r>
              <a:rPr lang="en-US" altLang="zh-CN" dirty="0" smtClean="0"/>
              <a:t>MH。</a:t>
            </a:r>
            <a:r>
              <a:rPr lang="zh-CN" altLang="en-US" dirty="0" smtClean="0"/>
              <a:t>要求：</a:t>
            </a:r>
            <a:endParaRPr lang="zh-CN" altLang="en-US" dirty="0" smtClean="0"/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 smtClean="0"/>
              <a:t>CNT0</a:t>
            </a:r>
            <a:r>
              <a:rPr lang="zh-CN" altLang="en-US" dirty="0" smtClean="0"/>
              <a:t>每10</a:t>
            </a:r>
            <a:r>
              <a:rPr lang="en-US" altLang="zh-CN" dirty="0" err="1" smtClean="0"/>
              <a:t>ms</a:t>
            </a:r>
            <a:r>
              <a:rPr lang="zh-CN" altLang="en-US" dirty="0" smtClean="0"/>
              <a:t>输出一个</a:t>
            </a:r>
            <a:r>
              <a:rPr lang="en-US" altLang="zh-CN" dirty="0" smtClean="0"/>
              <a:t>CLK</a:t>
            </a:r>
            <a:r>
              <a:rPr lang="zh-CN" altLang="en-US" dirty="0" smtClean="0"/>
              <a:t>周期宽的负脉冲</a:t>
            </a:r>
            <a:endParaRPr lang="zh-CN" altLang="en-US" dirty="0" smtClean="0"/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 smtClean="0"/>
              <a:t>CNT1</a:t>
            </a:r>
            <a:r>
              <a:rPr lang="zh-CN" altLang="en-US" dirty="0" smtClean="0"/>
              <a:t>输出</a:t>
            </a:r>
            <a:r>
              <a:rPr lang="en-US" altLang="zh-CN" dirty="0" smtClean="0"/>
              <a:t>10KHz</a:t>
            </a:r>
            <a:r>
              <a:rPr lang="zh-CN" altLang="en-US" dirty="0" smtClean="0"/>
              <a:t>的连续方波信号</a:t>
            </a:r>
            <a:endParaRPr lang="zh-CN" altLang="en-US" dirty="0" smtClean="0"/>
          </a:p>
          <a:p>
            <a:pPr lvl="1" eaLnBrk="1" hangingPunct="1">
              <a:lnSpc>
                <a:spcPct val="125000"/>
              </a:lnSpc>
            </a:pPr>
            <a:r>
              <a:rPr lang="en-US" altLang="zh-CN" dirty="0" smtClean="0"/>
              <a:t>CNT2</a:t>
            </a:r>
            <a:r>
              <a:rPr lang="zh-CN" altLang="en-US" dirty="0" smtClean="0"/>
              <a:t>在定时5</a:t>
            </a:r>
            <a:r>
              <a:rPr lang="en-US" altLang="zh-CN" dirty="0" err="1" smtClean="0"/>
              <a:t>ms</a:t>
            </a:r>
            <a:r>
              <a:rPr lang="zh-CN" altLang="en-US" dirty="0" smtClean="0"/>
              <a:t>后产生输出高电平</a:t>
            </a:r>
            <a:endParaRPr lang="zh-CN" altLang="en-US" dirty="0" smtClean="0"/>
          </a:p>
          <a:p>
            <a:pPr eaLnBrk="1" hangingPunct="1">
              <a:lnSpc>
                <a:spcPct val="125000"/>
              </a:lnSpc>
            </a:pPr>
            <a:r>
              <a:rPr lang="zh-CN" altLang="en-US" dirty="0" smtClean="0"/>
              <a:t>画线路连接图，并编写初始化程序</a:t>
            </a:r>
            <a:r>
              <a:rPr lang="en-US" altLang="zh-CN" dirty="0" smtClean="0"/>
              <a:t>. </a:t>
            </a:r>
            <a:endParaRPr lang="en-US" altLang="zh-CN" dirty="0" smtClean="0"/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596063" y="4046539"/>
            <a:ext cx="1636712" cy="34879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700">
                <a:solidFill>
                  <a:schemeClr val="tx1"/>
                </a:solidFill>
                <a:ea typeface="宋体" panose="02010600030101010101" pitchFamily="2" charset="-122"/>
              </a:rPr>
              <a:t>工作的计数器</a:t>
            </a:r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6821488" y="4378327"/>
            <a:ext cx="1565275" cy="34879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700">
                <a:solidFill>
                  <a:schemeClr val="tx1"/>
                </a:solidFill>
                <a:ea typeface="宋体" panose="02010600030101010101" pitchFamily="2" charset="-122"/>
              </a:rPr>
              <a:t>工作方式</a:t>
            </a:r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6951668" y="4781552"/>
            <a:ext cx="1209675" cy="34879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700">
                <a:solidFill>
                  <a:schemeClr val="tx1"/>
                </a:solidFill>
                <a:ea typeface="宋体" panose="02010600030101010101" pitchFamily="2" charset="-122"/>
              </a:rPr>
              <a:t>计数初值</a:t>
            </a:r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6596063" y="3990977"/>
            <a:ext cx="1565275" cy="34879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700">
                <a:solidFill>
                  <a:schemeClr val="tx1"/>
                </a:solidFill>
                <a:ea typeface="宋体" panose="02010600030101010101" pitchFamily="2" charset="-122"/>
              </a:rPr>
              <a:t>启动方式</a:t>
            </a:r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596063" y="4654552"/>
            <a:ext cx="1636712" cy="348795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700">
                <a:solidFill>
                  <a:schemeClr val="tx1"/>
                </a:solidFill>
                <a:ea typeface="宋体" panose="02010600030101010101" pitchFamily="2" charset="-122"/>
              </a:rPr>
              <a:t>计数脉冲频率</a:t>
            </a:r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V="1">
            <a:off x="6097593" y="4289426"/>
            <a:ext cx="427037" cy="242888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>
            <a:spAutoFit/>
          </a:bodyPr>
          <a:lstStyle/>
          <a:p>
            <a:endParaRPr lang="zh-CN" altLang="en-US"/>
          </a:p>
        </p:txBody>
      </p:sp>
      <p:sp>
        <p:nvSpPr>
          <p:cNvPr id="92170" name="Line 10"/>
          <p:cNvSpPr>
            <a:spLocks noChangeShapeType="1"/>
          </p:cNvSpPr>
          <p:nvPr/>
        </p:nvSpPr>
        <p:spPr bwMode="auto">
          <a:xfrm flipV="1">
            <a:off x="6169030" y="4533900"/>
            <a:ext cx="569913" cy="12065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>
            <a:spAutoFit/>
          </a:bodyPr>
          <a:lstStyle/>
          <a:p>
            <a:endParaRPr lang="zh-CN" altLang="en-US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6169025" y="4714875"/>
            <a:ext cx="711200" cy="242888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>
            <a:spAutoFit/>
          </a:bodyPr>
          <a:lstStyle/>
          <a:p>
            <a:endParaRPr lang="zh-CN" alt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V="1">
            <a:off x="6026155" y="4167193"/>
            <a:ext cx="498475" cy="244475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>
            <a:spAutoFit/>
          </a:bodyPr>
          <a:lstStyle/>
          <a:p>
            <a:endParaRPr lang="zh-CN" altLang="en-US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>
            <a:off x="6097588" y="4654553"/>
            <a:ext cx="569912" cy="182563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5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5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0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3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6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4" grpId="1" animBg="1"/>
      <p:bldP spid="92164" grpId="2" animBg="1"/>
      <p:bldP spid="92165" grpId="0" animBg="1"/>
      <p:bldP spid="92165" grpId="1" animBg="1"/>
      <p:bldP spid="92165" grpId="2" animBg="1"/>
      <p:bldP spid="92166" grpId="0" animBg="1"/>
      <p:bldP spid="92166" grpId="1" animBg="1"/>
      <p:bldP spid="92166" grpId="2" animBg="1"/>
      <p:bldP spid="92167" grpId="0" animBg="1"/>
      <p:bldP spid="92167" grpId="1" animBg="1"/>
      <p:bldP spid="92167" grpId="2" animBg="1"/>
      <p:bldP spid="92168" grpId="0" animBg="1"/>
      <p:bldP spid="92168" grpId="1" animBg="1"/>
      <p:bldP spid="92169" grpId="0" animBg="1"/>
      <p:bldP spid="92169" grpId="1" animBg="1"/>
      <p:bldP spid="92169" grpId="2" animBg="1"/>
      <p:bldP spid="92170" grpId="0" animBg="1"/>
      <p:bldP spid="92170" grpId="1" animBg="1"/>
      <p:bldP spid="92170" grpId="2" animBg="1"/>
      <p:bldP spid="92171" grpId="0" animBg="1"/>
      <p:bldP spid="92171" grpId="1" animBg="1"/>
      <p:bldP spid="92171" grpId="2" animBg="1"/>
      <p:bldP spid="92172" grpId="0" animBg="1"/>
      <p:bldP spid="92172" grpId="1" animBg="1"/>
      <p:bldP spid="92172" grpId="2" animBg="1"/>
      <p:bldP spid="92173" grpId="0" animBg="1"/>
      <p:bldP spid="9217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27868" y="5321300"/>
            <a:ext cx="1882775" cy="38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60FBD2C-D165-486F-A688-681894B55EB1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922978" y="180980"/>
            <a:ext cx="7700962" cy="1236663"/>
          </a:xfrm>
        </p:spPr>
        <p:txBody>
          <a:bodyPr/>
          <a:lstStyle/>
          <a:p>
            <a:pPr eaLnBrk="1" hangingPunct="1"/>
            <a:r>
              <a:rPr lang="zh-CN" altLang="en-US" sz="3800"/>
              <a:t>8253</a:t>
            </a:r>
            <a:r>
              <a:rPr lang="zh-CN" altLang="en-US" smtClean="0"/>
              <a:t>应用例</a:t>
            </a:r>
            <a:endParaRPr lang="zh-CN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762125"/>
            <a:ext cx="7050405" cy="3510280"/>
          </a:xfrm>
        </p:spPr>
        <p:txBody>
          <a:bodyPr/>
          <a:lstStyle/>
          <a:p>
            <a:pPr eaLnBrk="1" hangingPunct="1"/>
            <a:r>
              <a:rPr lang="zh-CN" altLang="en-US" smtClean="0"/>
              <a:t>计算计数初值：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CNT0：N=10ms/0.5us=20000 &lt;65536</a:t>
            </a: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CNT1：N=2 MHz/10KHz=200 </a:t>
            </a:r>
            <a:r>
              <a:rPr lang="en-US" altLang="zh-CN" smtClean="0">
                <a:sym typeface="+mn-ea"/>
              </a:rPr>
              <a:t>&lt;65536</a:t>
            </a:r>
            <a:endParaRPr lang="en-US" altLang="zh-CN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CNT2：N= 5ms/0.5us=10000 </a:t>
            </a:r>
            <a:r>
              <a:rPr lang="en-US" altLang="zh-CN" smtClean="0">
                <a:sym typeface="+mn-ea"/>
              </a:rPr>
              <a:t>&lt;65536</a:t>
            </a:r>
            <a:endParaRPr lang="en-US" altLang="zh-CN" smtClean="0"/>
          </a:p>
          <a:p>
            <a:pPr eaLnBrk="1" hangingPunct="1">
              <a:spcBef>
                <a:spcPct val="60000"/>
              </a:spcBef>
            </a:pPr>
            <a:r>
              <a:rPr lang="zh-CN" altLang="en-US" smtClean="0"/>
              <a:t>确定控制字：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CNT0：</a:t>
            </a:r>
            <a:r>
              <a:rPr lang="zh-CN" altLang="en-US" smtClean="0"/>
              <a:t>方式2，16位计数值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CNT1：</a:t>
            </a:r>
            <a:r>
              <a:rPr lang="zh-CN" altLang="en-US" smtClean="0"/>
              <a:t>方式3，低8位计数值</a:t>
            </a:r>
            <a:endParaRPr lang="zh-CN" altLang="en-US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CNT2：</a:t>
            </a:r>
            <a:r>
              <a:rPr lang="zh-CN" altLang="en-US" smtClean="0"/>
              <a:t>方式0，16位计数值</a:t>
            </a:r>
            <a:endParaRPr lang="zh-CN" altLang="en-US" smtClean="0"/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6511930" y="4265615"/>
            <a:ext cx="1920875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chemeClr val="hlink"/>
                </a:solidFill>
                <a:ea typeface="宋体" panose="02010600030101010101" pitchFamily="2" charset="-122"/>
              </a:rPr>
              <a:t>00 11 010 0</a:t>
            </a:r>
            <a:endParaRPr lang="en-US" altLang="zh-CN" sz="23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5586414" y="4483100"/>
            <a:ext cx="854075" cy="0"/>
          </a:xfrm>
          <a:prstGeom prst="line">
            <a:avLst/>
          </a:prstGeom>
          <a:noFill/>
          <a:ln w="25400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5586414" y="4910138"/>
            <a:ext cx="854075" cy="0"/>
          </a:xfrm>
          <a:prstGeom prst="line">
            <a:avLst/>
          </a:prstGeom>
          <a:noFill/>
          <a:ln w="25400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6511930" y="4703767"/>
            <a:ext cx="1920875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chemeClr val="hlink"/>
                </a:solidFill>
                <a:ea typeface="宋体" panose="02010600030101010101" pitchFamily="2" charset="-122"/>
              </a:rPr>
              <a:t>01 01 011 0</a:t>
            </a:r>
            <a:endParaRPr lang="en-US" altLang="zh-CN" sz="23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6511930" y="5092703"/>
            <a:ext cx="1920875" cy="438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>
                <a:solidFill>
                  <a:schemeClr val="hlink"/>
                </a:solidFill>
                <a:ea typeface="宋体" panose="02010600030101010101" pitchFamily="2" charset="-122"/>
              </a:rPr>
              <a:t>10 11 000 0</a:t>
            </a:r>
            <a:endParaRPr lang="en-US" altLang="zh-CN" sz="230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5570538" y="5318125"/>
            <a:ext cx="855662" cy="0"/>
          </a:xfrm>
          <a:prstGeom prst="line">
            <a:avLst/>
          </a:prstGeom>
          <a:noFill/>
          <a:ln w="25400" cap="sq">
            <a:solidFill>
              <a:srgbClr val="008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16533" y="137822"/>
            <a:ext cx="5094883" cy="1323379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wrap="square" lIns="91375" tIns="45690" rIns="91375" bIns="4569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46405" indent="-268605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1600" dirty="0"/>
              <a:t>输入8253的时钟频率为2</a:t>
            </a:r>
            <a:r>
              <a:rPr lang="en-US" altLang="zh-CN" sz="1600" dirty="0"/>
              <a:t>MHz。</a:t>
            </a:r>
            <a:r>
              <a:rPr lang="zh-CN" altLang="en-US" sz="1600" dirty="0"/>
              <a:t>要求：</a:t>
            </a:r>
            <a:endParaRPr lang="zh-CN" altLang="en-US" sz="1600" dirty="0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CNT0</a:t>
            </a:r>
            <a:r>
              <a:rPr lang="zh-CN" altLang="en-US" sz="1600" dirty="0"/>
              <a:t>每10</a:t>
            </a:r>
            <a:r>
              <a:rPr lang="en-US" altLang="zh-CN" sz="1600" dirty="0" err="1"/>
              <a:t>ms</a:t>
            </a:r>
            <a:r>
              <a:rPr lang="zh-CN" altLang="en-US" sz="1600" dirty="0"/>
              <a:t>输出一个</a:t>
            </a:r>
            <a:r>
              <a:rPr lang="en-US" altLang="zh-CN" sz="1600" dirty="0"/>
              <a:t>CLK</a:t>
            </a:r>
            <a:r>
              <a:rPr lang="zh-CN" altLang="en-US" sz="1600" dirty="0"/>
              <a:t>周期宽的负脉冲</a:t>
            </a:r>
            <a:endParaRPr lang="zh-CN" altLang="en-US" sz="1600" dirty="0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CNT1</a:t>
            </a:r>
            <a:r>
              <a:rPr lang="zh-CN" altLang="en-US" sz="1600" dirty="0"/>
              <a:t>输出</a:t>
            </a:r>
            <a:r>
              <a:rPr lang="en-US" altLang="zh-CN" sz="1600" dirty="0"/>
              <a:t>10KHz</a:t>
            </a:r>
            <a:r>
              <a:rPr lang="zh-CN" altLang="en-US" sz="1600" dirty="0"/>
              <a:t>的连续方波信号</a:t>
            </a:r>
            <a:endParaRPr lang="zh-CN" altLang="en-US" sz="1600" dirty="0"/>
          </a:p>
          <a:p>
            <a:pPr lvl="1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/>
              <a:t>CNT2</a:t>
            </a:r>
            <a:r>
              <a:rPr lang="zh-CN" altLang="en-US" sz="1600" dirty="0"/>
              <a:t>在定时5</a:t>
            </a:r>
            <a:r>
              <a:rPr lang="en-US" altLang="zh-CN" sz="1600" dirty="0" err="1"/>
              <a:t>ms</a:t>
            </a:r>
            <a:r>
              <a:rPr lang="zh-CN" altLang="en-US" sz="1600" dirty="0"/>
              <a:t>后产生输出高电平</a:t>
            </a:r>
            <a:endParaRPr lang="zh-CN" altLang="en-US" sz="16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 animBg="1"/>
      <p:bldP spid="100358" grpId="0" animBg="1"/>
      <p:bldP spid="100359" grpId="0"/>
      <p:bldP spid="100360" grpId="0"/>
      <p:bldP spid="100361" grpId="0" animBg="1"/>
      <p:bldP spid="11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846B7AC-8FCF-44D8-AA14-240EB8B0E5B5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/>
              <a:t>8253</a:t>
            </a:r>
            <a:r>
              <a:rPr lang="zh-CN" altLang="en-US" smtClean="0"/>
              <a:t>应用例</a:t>
            </a:r>
            <a:endParaRPr lang="zh-CN" altLang="en-US" smtClean="0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4452943" y="1931993"/>
            <a:ext cx="1987550" cy="3157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449888" y="2949579"/>
            <a:ext cx="9826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CLK0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5373688" y="1931991"/>
            <a:ext cx="1130300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GATE0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5495930" y="4379916"/>
            <a:ext cx="979488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OUT1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4452943" y="2254254"/>
            <a:ext cx="1054100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D0~D7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4452943" y="2770191"/>
            <a:ext cx="7524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WR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4452943" y="3206754"/>
            <a:ext cx="7524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RD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39" name="Text Box 11"/>
          <p:cNvSpPr txBox="1">
            <a:spLocks noChangeArrowheads="1"/>
          </p:cNvSpPr>
          <p:nvPr/>
        </p:nvSpPr>
        <p:spPr bwMode="auto">
          <a:xfrm>
            <a:off x="4452938" y="3594105"/>
            <a:ext cx="6778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40" name="Text Box 12"/>
          <p:cNvSpPr txBox="1">
            <a:spLocks noChangeArrowheads="1"/>
          </p:cNvSpPr>
          <p:nvPr/>
        </p:nvSpPr>
        <p:spPr bwMode="auto">
          <a:xfrm>
            <a:off x="4452938" y="3979867"/>
            <a:ext cx="6778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A0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41" name="Text Box 13"/>
          <p:cNvSpPr txBox="1">
            <a:spLocks noChangeArrowheads="1"/>
          </p:cNvSpPr>
          <p:nvPr/>
        </p:nvSpPr>
        <p:spPr bwMode="auto">
          <a:xfrm>
            <a:off x="4452938" y="4560892"/>
            <a:ext cx="6778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42" name="AutoShape 14"/>
          <p:cNvSpPr>
            <a:spLocks noChangeArrowheads="1"/>
          </p:cNvSpPr>
          <p:nvPr/>
        </p:nvSpPr>
        <p:spPr bwMode="auto">
          <a:xfrm>
            <a:off x="2687638" y="2290764"/>
            <a:ext cx="1731962" cy="257175"/>
          </a:xfrm>
          <a:prstGeom prst="leftRightArrow">
            <a:avLst>
              <a:gd name="adj1" fmla="val 50000"/>
              <a:gd name="adj2" fmla="val 11520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343" name="Line 15"/>
          <p:cNvSpPr>
            <a:spLocks noChangeShapeType="1"/>
          </p:cNvSpPr>
          <p:nvPr/>
        </p:nvSpPr>
        <p:spPr bwMode="auto">
          <a:xfrm>
            <a:off x="2871788" y="2898775"/>
            <a:ext cx="15811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44" name="Line 16"/>
          <p:cNvSpPr>
            <a:spLocks noChangeShapeType="1"/>
          </p:cNvSpPr>
          <p:nvPr/>
        </p:nvSpPr>
        <p:spPr bwMode="auto">
          <a:xfrm>
            <a:off x="2857500" y="3373438"/>
            <a:ext cx="15811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>
            <a:off x="2871788" y="3776663"/>
            <a:ext cx="15811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2871788" y="4175125"/>
            <a:ext cx="15811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2871788" y="4730750"/>
            <a:ext cx="15811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 flipH="1">
            <a:off x="6416675" y="3155950"/>
            <a:ext cx="11303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49" name="Line 21"/>
          <p:cNvSpPr>
            <a:spLocks noChangeShapeType="1"/>
          </p:cNvSpPr>
          <p:nvPr/>
        </p:nvSpPr>
        <p:spPr bwMode="auto">
          <a:xfrm flipH="1">
            <a:off x="6421438" y="3414713"/>
            <a:ext cx="11303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6421443" y="4251325"/>
            <a:ext cx="105568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51" name="Line 23"/>
          <p:cNvSpPr>
            <a:spLocks noChangeShapeType="1"/>
          </p:cNvSpPr>
          <p:nvPr/>
        </p:nvSpPr>
        <p:spPr bwMode="auto">
          <a:xfrm>
            <a:off x="4541843" y="4610100"/>
            <a:ext cx="301625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>
            <a:off x="4575180" y="3260725"/>
            <a:ext cx="301625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4546605" y="2833688"/>
            <a:ext cx="390525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1976438" y="2243141"/>
            <a:ext cx="7540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2085980" y="2728917"/>
            <a:ext cx="7524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IOW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2127255" y="3182941"/>
            <a:ext cx="754063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IOR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2282830" y="3606805"/>
            <a:ext cx="59372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2282830" y="3979867"/>
            <a:ext cx="59372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A0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59" name="AutoShape 31"/>
          <p:cNvSpPr>
            <a:spLocks noChangeArrowheads="1"/>
          </p:cNvSpPr>
          <p:nvPr/>
        </p:nvSpPr>
        <p:spPr bwMode="auto">
          <a:xfrm>
            <a:off x="960438" y="4638675"/>
            <a:ext cx="903287" cy="273050"/>
          </a:xfrm>
          <a:prstGeom prst="rightArrow">
            <a:avLst>
              <a:gd name="adj1" fmla="val 50000"/>
              <a:gd name="adj2" fmla="val 7074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360" name="Rectangle 32"/>
          <p:cNvSpPr>
            <a:spLocks noChangeArrowheads="1"/>
          </p:cNvSpPr>
          <p:nvPr/>
        </p:nvSpPr>
        <p:spPr bwMode="auto">
          <a:xfrm>
            <a:off x="1892300" y="4379913"/>
            <a:ext cx="979488" cy="7096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9361" name="Text Box 33"/>
          <p:cNvSpPr txBox="1">
            <a:spLocks noChangeArrowheads="1"/>
          </p:cNvSpPr>
          <p:nvPr/>
        </p:nvSpPr>
        <p:spPr bwMode="auto">
          <a:xfrm>
            <a:off x="1892300" y="4508502"/>
            <a:ext cx="1054100" cy="4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译码器</a:t>
            </a:r>
            <a:endParaRPr kumimoji="1" lang="zh-CN" altLang="en-US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62" name="Text Box 34"/>
          <p:cNvSpPr txBox="1">
            <a:spLocks noChangeArrowheads="1"/>
          </p:cNvSpPr>
          <p:nvPr/>
        </p:nvSpPr>
        <p:spPr bwMode="auto">
          <a:xfrm>
            <a:off x="5046668" y="1609729"/>
            <a:ext cx="7524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8253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63" name="Text Box 35"/>
          <p:cNvSpPr txBox="1">
            <a:spLocks noChangeArrowheads="1"/>
          </p:cNvSpPr>
          <p:nvPr/>
        </p:nvSpPr>
        <p:spPr bwMode="auto">
          <a:xfrm>
            <a:off x="5510218" y="3581405"/>
            <a:ext cx="984250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CLK2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64" name="Text Box 36"/>
          <p:cNvSpPr txBox="1">
            <a:spLocks noChangeArrowheads="1"/>
          </p:cNvSpPr>
          <p:nvPr/>
        </p:nvSpPr>
        <p:spPr bwMode="auto">
          <a:xfrm>
            <a:off x="5378450" y="2241554"/>
            <a:ext cx="1130300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GATE1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65" name="Text Box 37"/>
          <p:cNvSpPr txBox="1">
            <a:spLocks noChangeArrowheads="1"/>
          </p:cNvSpPr>
          <p:nvPr/>
        </p:nvSpPr>
        <p:spPr bwMode="auto">
          <a:xfrm>
            <a:off x="5378450" y="2576517"/>
            <a:ext cx="1130300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GATE2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66" name="Line 38"/>
          <p:cNvSpPr>
            <a:spLocks noChangeShapeType="1"/>
          </p:cNvSpPr>
          <p:nvPr/>
        </p:nvSpPr>
        <p:spPr bwMode="auto">
          <a:xfrm>
            <a:off x="6430963" y="2125663"/>
            <a:ext cx="7540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67" name="Line 39"/>
          <p:cNvSpPr>
            <a:spLocks noChangeShapeType="1"/>
          </p:cNvSpPr>
          <p:nvPr/>
        </p:nvSpPr>
        <p:spPr bwMode="auto">
          <a:xfrm>
            <a:off x="6445255" y="2419350"/>
            <a:ext cx="7540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68" name="Line 40"/>
          <p:cNvSpPr>
            <a:spLocks noChangeShapeType="1"/>
          </p:cNvSpPr>
          <p:nvPr/>
        </p:nvSpPr>
        <p:spPr bwMode="auto">
          <a:xfrm>
            <a:off x="6445255" y="2770188"/>
            <a:ext cx="7540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69" name="Line 41"/>
          <p:cNvSpPr>
            <a:spLocks noChangeShapeType="1"/>
          </p:cNvSpPr>
          <p:nvPr/>
        </p:nvSpPr>
        <p:spPr bwMode="auto">
          <a:xfrm flipV="1">
            <a:off x="7199313" y="1739900"/>
            <a:ext cx="0" cy="10302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71" name="Text Box 43"/>
          <p:cNvSpPr txBox="1">
            <a:spLocks noChangeArrowheads="1"/>
          </p:cNvSpPr>
          <p:nvPr/>
        </p:nvSpPr>
        <p:spPr bwMode="auto">
          <a:xfrm>
            <a:off x="7231068" y="1481141"/>
            <a:ext cx="8286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+5V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72" name="Text Box 44"/>
          <p:cNvSpPr txBox="1">
            <a:spLocks noChangeArrowheads="1"/>
          </p:cNvSpPr>
          <p:nvPr/>
        </p:nvSpPr>
        <p:spPr bwMode="auto">
          <a:xfrm>
            <a:off x="5472113" y="3271841"/>
            <a:ext cx="984250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CLK1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73" name="Line 45"/>
          <p:cNvSpPr>
            <a:spLocks noChangeShapeType="1"/>
          </p:cNvSpPr>
          <p:nvPr/>
        </p:nvSpPr>
        <p:spPr bwMode="auto">
          <a:xfrm flipH="1">
            <a:off x="6416675" y="3748088"/>
            <a:ext cx="11303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74" name="Line 46"/>
          <p:cNvSpPr>
            <a:spLocks noChangeShapeType="1"/>
          </p:cNvSpPr>
          <p:nvPr/>
        </p:nvSpPr>
        <p:spPr bwMode="auto">
          <a:xfrm flipV="1">
            <a:off x="7566025" y="2705105"/>
            <a:ext cx="0" cy="10318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75" name="Text Box 47"/>
          <p:cNvSpPr txBox="1">
            <a:spLocks noChangeArrowheads="1"/>
          </p:cNvSpPr>
          <p:nvPr/>
        </p:nvSpPr>
        <p:spPr bwMode="auto">
          <a:xfrm>
            <a:off x="7381880" y="2319341"/>
            <a:ext cx="979488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2MHz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76" name="Text Box 48"/>
          <p:cNvSpPr txBox="1">
            <a:spLocks noChangeArrowheads="1"/>
          </p:cNvSpPr>
          <p:nvPr/>
        </p:nvSpPr>
        <p:spPr bwMode="auto">
          <a:xfrm>
            <a:off x="5500688" y="4057654"/>
            <a:ext cx="979487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OUT0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77" name="Text Box 49"/>
          <p:cNvSpPr txBox="1">
            <a:spLocks noChangeArrowheads="1"/>
          </p:cNvSpPr>
          <p:nvPr/>
        </p:nvSpPr>
        <p:spPr bwMode="auto">
          <a:xfrm>
            <a:off x="5529263" y="4702178"/>
            <a:ext cx="979487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OUT2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9378" name="Line 50"/>
          <p:cNvSpPr>
            <a:spLocks noChangeShapeType="1"/>
          </p:cNvSpPr>
          <p:nvPr/>
        </p:nvSpPr>
        <p:spPr bwMode="auto">
          <a:xfrm>
            <a:off x="6430968" y="4573588"/>
            <a:ext cx="105568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79" name="Line 51"/>
          <p:cNvSpPr>
            <a:spLocks noChangeShapeType="1"/>
          </p:cNvSpPr>
          <p:nvPr/>
        </p:nvSpPr>
        <p:spPr bwMode="auto">
          <a:xfrm>
            <a:off x="6445251" y="4895850"/>
            <a:ext cx="10541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81" name="Line 53"/>
          <p:cNvSpPr>
            <a:spLocks noChangeShapeType="1"/>
          </p:cNvSpPr>
          <p:nvPr/>
        </p:nvSpPr>
        <p:spPr bwMode="auto">
          <a:xfrm>
            <a:off x="2179643" y="2770188"/>
            <a:ext cx="52705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99382" name="Line 54"/>
          <p:cNvSpPr>
            <a:spLocks noChangeShapeType="1"/>
          </p:cNvSpPr>
          <p:nvPr/>
        </p:nvSpPr>
        <p:spPr bwMode="auto">
          <a:xfrm>
            <a:off x="2193930" y="3221038"/>
            <a:ext cx="52705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21180" y="287614"/>
            <a:ext cx="4518025" cy="9771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采用8253作定时/计数器，其接口地址为0120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H~0123H。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9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9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9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9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9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9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9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1" dur="1000"/>
                                        <p:tgtEl>
                                          <p:spTgt spid="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0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4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500"/>
                            </p:stCondLst>
                            <p:childTnLst>
                              <p:par>
                                <p:cTn id="18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2" dur="500"/>
                                        <p:tgtEl>
                                          <p:spTgt spid="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000"/>
                            </p:stCondLst>
                            <p:childTnLst>
                              <p:par>
                                <p:cTn id="1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1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4" dur="500"/>
                                        <p:tgtEl>
                                          <p:spTgt spid="9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7" dur="500"/>
                                        <p:tgtEl>
                                          <p:spTgt spid="9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animBg="1"/>
      <p:bldP spid="99333" grpId="0"/>
      <p:bldP spid="99334" grpId="0"/>
      <p:bldP spid="99335" grpId="0"/>
      <p:bldP spid="99336" grpId="0"/>
      <p:bldP spid="99337" grpId="0"/>
      <p:bldP spid="99338" grpId="0"/>
      <p:bldP spid="99339" grpId="0"/>
      <p:bldP spid="99340" grpId="0"/>
      <p:bldP spid="99341" grpId="0"/>
      <p:bldP spid="99342" grpId="0" animBg="1"/>
      <p:bldP spid="99343" grpId="0" animBg="1"/>
      <p:bldP spid="99344" grpId="0" animBg="1"/>
      <p:bldP spid="99345" grpId="0" animBg="1"/>
      <p:bldP spid="99346" grpId="0" animBg="1"/>
      <p:bldP spid="99347" grpId="0" animBg="1"/>
      <p:bldP spid="99348" grpId="0" animBg="1"/>
      <p:bldP spid="99349" grpId="0" animBg="1"/>
      <p:bldP spid="99350" grpId="0" animBg="1"/>
      <p:bldP spid="99351" grpId="0" animBg="1"/>
      <p:bldP spid="99352" grpId="0" animBg="1"/>
      <p:bldP spid="99353" grpId="0" animBg="1"/>
      <p:bldP spid="99354" grpId="0"/>
      <p:bldP spid="99355" grpId="0"/>
      <p:bldP spid="99356" grpId="0"/>
      <p:bldP spid="99357" grpId="0"/>
      <p:bldP spid="99358" grpId="0"/>
      <p:bldP spid="99359" grpId="0" animBg="1"/>
      <p:bldP spid="99360" grpId="0" animBg="1"/>
      <p:bldP spid="99361" grpId="0"/>
      <p:bldP spid="99362" grpId="0"/>
      <p:bldP spid="99363" grpId="0"/>
      <p:bldP spid="99364" grpId="0"/>
      <p:bldP spid="99365" grpId="0"/>
      <p:bldP spid="99366" grpId="0" animBg="1"/>
      <p:bldP spid="99367" grpId="0" animBg="1"/>
      <p:bldP spid="99368" grpId="0" animBg="1"/>
      <p:bldP spid="99369" grpId="0" animBg="1"/>
      <p:bldP spid="99371" grpId="0"/>
      <p:bldP spid="99372" grpId="0"/>
      <p:bldP spid="99373" grpId="0" animBg="1"/>
      <p:bldP spid="99374" grpId="0" animBg="1"/>
      <p:bldP spid="99375" grpId="0"/>
      <p:bldP spid="99376" grpId="0"/>
      <p:bldP spid="99377" grpId="0"/>
      <p:bldP spid="99378" grpId="0" animBg="1"/>
      <p:bldP spid="99379" grpId="0" animBg="1"/>
      <p:bldP spid="99381" grpId="0" animBg="1"/>
      <p:bldP spid="9938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BFA38A3-6DB4-469F-9026-86FCA7B451FE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8253应用例</a:t>
            </a:r>
            <a:r>
              <a:rPr lang="en-US" altLang="zh-CN" smtClean="0">
                <a:latin typeface="Tahoma" panose="020B0604030504040204" pitchFamily="34" charset="0"/>
                <a:ea typeface="华文中宋" panose="02010600040101010101" pitchFamily="2" charset="-122"/>
              </a:rPr>
              <a:t>___</a:t>
            </a:r>
            <a:r>
              <a:rPr lang="zh-CN" altLang="en-US" sz="3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初始化程序</a:t>
            </a:r>
            <a:endParaRPr lang="zh-CN" altLang="en-US" sz="30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0268" y="1583347"/>
            <a:ext cx="3616325" cy="3684588"/>
          </a:xfrm>
        </p:spPr>
        <p:txBody>
          <a:bodyPr/>
          <a:lstStyle/>
          <a:p>
            <a:pPr marL="165100" indent="-165100" eaLnBrk="1" hangingPunct="1">
              <a:buNone/>
            </a:pP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</a:rPr>
              <a:t>CNT0：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Tahoma" panose="020B0604030504040204" pitchFamily="34" charset="0"/>
              </a:rPr>
              <a:t>MOV DX，0123H</a:t>
            </a:r>
            <a:endParaRPr lang="en-US" altLang="zh-CN" sz="24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Tahoma" panose="020B0604030504040204" pitchFamily="34" charset="0"/>
              </a:rPr>
              <a:t>MOV AL，34H</a:t>
            </a:r>
            <a:endParaRPr lang="en-US" altLang="zh-CN" sz="24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Tahoma" panose="020B0604030504040204" pitchFamily="34" charset="0"/>
              </a:rPr>
              <a:t>OUT DX，AL</a:t>
            </a:r>
            <a:endParaRPr lang="en-US" altLang="zh-CN" sz="24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  <a:latin typeface="Tahoma" panose="020B0604030504040204" pitchFamily="34" charset="0"/>
              </a:rPr>
              <a:t>；选择寄存器</a:t>
            </a:r>
            <a:r>
              <a:rPr lang="en-US" altLang="zh-CN" sz="2400" dirty="0">
                <a:solidFill>
                  <a:schemeClr val="tx2"/>
                </a:solidFill>
                <a:latin typeface="Tahoma" panose="020B0604030504040204" pitchFamily="34" charset="0"/>
              </a:rPr>
              <a:t>0123H</a:t>
            </a:r>
            <a:r>
              <a:rPr lang="zh-CN" altLang="en-US" sz="2400" dirty="0">
                <a:solidFill>
                  <a:schemeClr val="tx2"/>
                </a:solidFill>
                <a:latin typeface="Tahoma" panose="020B0604030504040204" pitchFamily="34" charset="0"/>
              </a:rPr>
              <a:t>，</a:t>
            </a:r>
            <a:endParaRPr lang="zh-CN" altLang="en-US" sz="24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zh-CN" altLang="en-US" sz="2400" dirty="0">
                <a:solidFill>
                  <a:schemeClr val="tx2"/>
                </a:solidFill>
                <a:latin typeface="Tahoma" panose="020B0604030504040204" pitchFamily="34" charset="0"/>
              </a:rPr>
              <a:t>；</a:t>
            </a:r>
            <a:r>
              <a:rPr lang="en-US" altLang="zh-CN" sz="2400" dirty="0">
                <a:solidFill>
                  <a:schemeClr val="tx2"/>
                </a:solidFill>
                <a:latin typeface="Tahoma" panose="020B0604030504040204" pitchFamily="34" charset="0"/>
              </a:rPr>
              <a:t>0</a:t>
            </a:r>
            <a:r>
              <a:rPr lang="zh-CN" altLang="en-US" sz="2400" dirty="0">
                <a:solidFill>
                  <a:schemeClr val="tx2"/>
                </a:solidFill>
                <a:latin typeface="Tahoma" panose="020B0604030504040204" pitchFamily="34" charset="0"/>
              </a:rPr>
              <a:t>计数器控制字</a:t>
            </a:r>
            <a:r>
              <a:rPr lang="en-US" altLang="zh-CN" sz="2400" dirty="0">
                <a:solidFill>
                  <a:schemeClr val="tx2"/>
                </a:solidFill>
                <a:latin typeface="Tahoma" panose="020B0604030504040204" pitchFamily="34" charset="0"/>
              </a:rPr>
              <a:t>34H</a:t>
            </a:r>
            <a:endParaRPr lang="en-US" altLang="zh-CN" sz="24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Tahoma" panose="020B0604030504040204" pitchFamily="34" charset="0"/>
              </a:rPr>
              <a:t>MOV DX，0120H</a:t>
            </a:r>
            <a:endParaRPr lang="en-US" altLang="zh-CN" sz="24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Tahoma" panose="020B0604030504040204" pitchFamily="34" charset="0"/>
              </a:rPr>
              <a:t>MOV AX，20000</a:t>
            </a:r>
            <a:endParaRPr lang="en-US" altLang="zh-CN" sz="2400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509270" lvl="1" indent="-165100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chemeClr val="tx2"/>
                </a:solidFill>
                <a:latin typeface="Tahoma" panose="020B0604030504040204" pitchFamily="34" charset="0"/>
              </a:rPr>
              <a:t>OUT DX，AL</a:t>
            </a:r>
            <a:endParaRPr lang="en-US" altLang="zh-CN" sz="2400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4446588" y="1939925"/>
            <a:ext cx="3614737" cy="3479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86942" tIns="43471" rIns="86942" bIns="43471"/>
          <a:lstStyle/>
          <a:p>
            <a:pPr marL="323850" indent="-32385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en-US" altLang="zh-CN" sz="2400" b="1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MOV AL，AH</a:t>
            </a:r>
            <a:endParaRPr kumimoji="1" lang="en-US" altLang="zh-CN" sz="2400" b="1" dirty="0">
              <a:solidFill>
                <a:schemeClr val="tx2"/>
              </a:solidFill>
              <a:latin typeface="+mn-lt"/>
              <a:ea typeface="宋体" panose="02010600030101010101" pitchFamily="2" charset="-122"/>
            </a:endParaRPr>
          </a:p>
          <a:p>
            <a:pPr marL="323850" indent="-32385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en-US" altLang="zh-CN" sz="2400" b="1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OUT DX，AL</a:t>
            </a:r>
            <a:endParaRPr kumimoji="1" lang="en-US" altLang="zh-CN" sz="2400" b="1" dirty="0">
              <a:solidFill>
                <a:schemeClr val="tx2"/>
              </a:solidFill>
              <a:latin typeface="+mn-lt"/>
              <a:ea typeface="宋体" panose="02010600030101010101" pitchFamily="2" charset="-122"/>
            </a:endParaRPr>
          </a:p>
          <a:p>
            <a:pPr marL="323850" indent="-32385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kumimoji="1" lang="en-US" altLang="zh-CN" sz="2400" b="1" dirty="0">
              <a:solidFill>
                <a:schemeClr val="tx2"/>
              </a:solidFill>
              <a:latin typeface="+mn-lt"/>
              <a:ea typeface="宋体" panose="02010600030101010101" pitchFamily="2" charset="-122"/>
            </a:endParaRPr>
          </a:p>
          <a:p>
            <a:pPr marL="323850" indent="-32385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en-US" altLang="zh-CN" sz="2400" b="1" dirty="0">
                <a:latin typeface="+mn-lt"/>
                <a:ea typeface="宋体" panose="02010600030101010101" pitchFamily="2" charset="-122"/>
              </a:rPr>
              <a:t>CNT1：</a:t>
            </a:r>
            <a:endParaRPr kumimoji="1" lang="en-US" altLang="zh-CN" sz="2400" b="1" dirty="0">
              <a:latin typeface="+mn-lt"/>
              <a:ea typeface="宋体" panose="02010600030101010101" pitchFamily="2" charset="-122"/>
            </a:endParaRPr>
          </a:p>
          <a:p>
            <a:pPr marL="323850" indent="-32385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en-US" altLang="zh-CN" sz="2400" b="1" dirty="0">
                <a:latin typeface="+mn-lt"/>
                <a:ea typeface="宋体" panose="02010600030101010101" pitchFamily="2" charset="-122"/>
              </a:rPr>
              <a:t>        </a:t>
            </a:r>
            <a:r>
              <a:rPr kumimoji="1" lang="en-US" altLang="zh-CN" sz="2400" b="1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……</a:t>
            </a:r>
            <a:endParaRPr kumimoji="1" lang="en-US" altLang="zh-CN" sz="2400" b="1" dirty="0">
              <a:solidFill>
                <a:schemeClr val="tx2"/>
              </a:solidFill>
              <a:latin typeface="+mn-lt"/>
              <a:ea typeface="宋体" panose="02010600030101010101" pitchFamily="2" charset="-122"/>
            </a:endParaRPr>
          </a:p>
          <a:p>
            <a:pPr marL="323850" indent="-32385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kumimoji="1" lang="en-US" altLang="zh-CN" sz="2400" b="1" dirty="0">
              <a:latin typeface="+mn-lt"/>
              <a:ea typeface="宋体" panose="02010600030101010101" pitchFamily="2" charset="-122"/>
            </a:endParaRPr>
          </a:p>
          <a:p>
            <a:pPr marL="323850" indent="-32385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en-US" altLang="zh-CN" sz="2400" b="1" dirty="0">
                <a:latin typeface="+mn-lt"/>
                <a:ea typeface="宋体" panose="02010600030101010101" pitchFamily="2" charset="-122"/>
              </a:rPr>
              <a:t>CNT2：</a:t>
            </a:r>
            <a:endParaRPr kumimoji="1" lang="en-US" altLang="zh-CN" sz="2400" b="1" dirty="0">
              <a:latin typeface="+mn-lt"/>
              <a:ea typeface="宋体" panose="02010600030101010101" pitchFamily="2" charset="-122"/>
            </a:endParaRPr>
          </a:p>
          <a:p>
            <a:pPr marL="323850" indent="-323850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kumimoji="1" lang="en-US" altLang="zh-CN" sz="2400" b="1" dirty="0">
                <a:solidFill>
                  <a:schemeClr val="tx2"/>
                </a:solidFill>
                <a:latin typeface="+mn-lt"/>
                <a:ea typeface="宋体" panose="02010600030101010101" pitchFamily="2" charset="-122"/>
              </a:rPr>
              <a:t>        ……</a:t>
            </a:r>
            <a:endParaRPr kumimoji="1" lang="en-US" altLang="zh-CN" sz="2400" b="1" dirty="0">
              <a:solidFill>
                <a:schemeClr val="tx2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4230688" y="1590678"/>
            <a:ext cx="4762" cy="4168775"/>
          </a:xfrm>
          <a:prstGeom prst="line">
            <a:avLst/>
          </a:prstGeom>
          <a:noFill/>
          <a:ln w="25400">
            <a:solidFill>
              <a:srgbClr val="FF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1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1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1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1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13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计数与定时</a:t>
            </a:r>
            <a:endParaRPr lang="zh-CN" altLang="en-US" smtClean="0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181AD81-6D5C-42AE-AE59-72F9B230D90F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6" name="直接连接符 5"/>
          <p:cNvCxnSpPr>
            <a:cxnSpLocks noChangeShapeType="1"/>
          </p:cNvCxnSpPr>
          <p:nvPr/>
        </p:nvCxnSpPr>
        <p:spPr bwMode="auto">
          <a:xfrm>
            <a:off x="1962155" y="3778250"/>
            <a:ext cx="576263" cy="0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 flipV="1">
            <a:off x="2538413" y="3251200"/>
            <a:ext cx="0" cy="512763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0"/>
          <p:cNvCxnSpPr>
            <a:cxnSpLocks noChangeShapeType="1"/>
          </p:cNvCxnSpPr>
          <p:nvPr/>
        </p:nvCxnSpPr>
        <p:spPr bwMode="auto">
          <a:xfrm>
            <a:off x="2538413" y="3236913"/>
            <a:ext cx="576262" cy="0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 flipV="1">
            <a:off x="3128963" y="3240088"/>
            <a:ext cx="0" cy="511175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3132138" y="3787775"/>
            <a:ext cx="576262" cy="0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flipV="1">
            <a:off x="3708400" y="3275013"/>
            <a:ext cx="0" cy="512762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3708405" y="3260725"/>
            <a:ext cx="576263" cy="0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 flipV="1">
            <a:off x="4300538" y="3262313"/>
            <a:ext cx="0" cy="512762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>
            <a:off x="4308480" y="3805238"/>
            <a:ext cx="576263" cy="0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 flipV="1">
            <a:off x="4899025" y="3275013"/>
            <a:ext cx="0" cy="512762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4899030" y="3260725"/>
            <a:ext cx="576263" cy="0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 flipV="1">
            <a:off x="5491163" y="3262313"/>
            <a:ext cx="0" cy="512762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5497513" y="3787775"/>
            <a:ext cx="576262" cy="0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4"/>
          <p:cNvCxnSpPr>
            <a:cxnSpLocks noChangeShapeType="1"/>
          </p:cNvCxnSpPr>
          <p:nvPr/>
        </p:nvCxnSpPr>
        <p:spPr bwMode="auto">
          <a:xfrm flipV="1">
            <a:off x="6088063" y="3275013"/>
            <a:ext cx="0" cy="512762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>
            <a:off x="6088063" y="3260725"/>
            <a:ext cx="576262" cy="0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26"/>
          <p:cNvCxnSpPr>
            <a:cxnSpLocks noChangeShapeType="1"/>
          </p:cNvCxnSpPr>
          <p:nvPr/>
        </p:nvCxnSpPr>
        <p:spPr bwMode="auto">
          <a:xfrm flipV="1">
            <a:off x="6678613" y="3262313"/>
            <a:ext cx="0" cy="512762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27"/>
          <p:cNvCxnSpPr>
            <a:cxnSpLocks noChangeShapeType="1"/>
          </p:cNvCxnSpPr>
          <p:nvPr/>
        </p:nvCxnSpPr>
        <p:spPr bwMode="auto">
          <a:xfrm>
            <a:off x="6678613" y="3790950"/>
            <a:ext cx="576262" cy="0"/>
          </a:xfrm>
          <a:prstGeom prst="line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29"/>
          <p:cNvCxnSpPr>
            <a:cxnSpLocks noChangeShapeType="1"/>
          </p:cNvCxnSpPr>
          <p:nvPr/>
        </p:nvCxnSpPr>
        <p:spPr bwMode="auto">
          <a:xfrm>
            <a:off x="2538413" y="3819527"/>
            <a:ext cx="0" cy="800100"/>
          </a:xfrm>
          <a:prstGeom prst="line">
            <a:avLst/>
          </a:prstGeom>
          <a:noFill/>
          <a:ln w="15875" cap="sq" algn="ctr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30"/>
          <p:cNvCxnSpPr>
            <a:cxnSpLocks noChangeShapeType="1"/>
          </p:cNvCxnSpPr>
          <p:nvPr/>
        </p:nvCxnSpPr>
        <p:spPr bwMode="auto">
          <a:xfrm>
            <a:off x="3708400" y="3827465"/>
            <a:ext cx="0" cy="800100"/>
          </a:xfrm>
          <a:prstGeom prst="line">
            <a:avLst/>
          </a:prstGeom>
          <a:noFill/>
          <a:ln w="15875" cap="sq" algn="ctr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2619380" y="4316413"/>
            <a:ext cx="1027113" cy="0"/>
          </a:xfrm>
          <a:prstGeom prst="line">
            <a:avLst/>
          </a:prstGeom>
          <a:noFill/>
          <a:ln w="15875" cap="sq" algn="ctr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连接符 34"/>
          <p:cNvCxnSpPr>
            <a:cxnSpLocks noChangeShapeType="1"/>
          </p:cNvCxnSpPr>
          <p:nvPr/>
        </p:nvCxnSpPr>
        <p:spPr bwMode="auto">
          <a:xfrm>
            <a:off x="4899025" y="3827465"/>
            <a:ext cx="0" cy="800100"/>
          </a:xfrm>
          <a:prstGeom prst="line">
            <a:avLst/>
          </a:prstGeom>
          <a:noFill/>
          <a:ln w="15875" cap="sq" algn="ctr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135067" y="2005015"/>
            <a:ext cx="7343775" cy="49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5" tIns="45690" rIns="91375" bIns="45690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当计数脉冲周期恒定时，计数的同时则实现定时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1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3348" name="Rectangle 4"/>
          <p:cNvSpPr>
            <a:spLocks noChangeArrowheads="1"/>
          </p:cNvSpPr>
          <p:nvPr>
            <p:ph idx="1"/>
          </p:nvPr>
        </p:nvSpPr>
        <p:spPr>
          <a:xfrm>
            <a:off x="918210" y="378460"/>
            <a:ext cx="6810375" cy="485203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7300" tIns="38650" rIns="77300" bIns="38650" numCol="1" anchor="t" anchorCtr="0" compatLnSpc="1"/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例：设定时器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、定时器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工作于方式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，外部提供一个时钟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频率</a:t>
            </a:r>
            <a:r>
              <a:rPr kumimoji="0" lang="en-US" altLang="zh-CN" sz="2365" b="0" i="1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 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=2MHZ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。要求定时器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每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5ms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产生一个脉冲，定时器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每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5s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产生一个脉冲。</a:t>
            </a:r>
            <a:endParaRPr kumimoji="0" lang="zh-CN" altLang="en-US" sz="2365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1). 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一个定时器的最大定时时间：</a:t>
            </a:r>
            <a:endParaRPr kumimoji="0" lang="zh-CN" altLang="en-US" sz="2365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65536/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2*10</a:t>
            </a:r>
            <a:r>
              <a:rPr kumimoji="0" lang="en-US" altLang="zh-CN" sz="2365" b="0" i="0" u="none" strike="noStrike" kern="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=0.032768 s=32.768ms</a:t>
            </a:r>
            <a:endParaRPr kumimoji="0" lang="en-US" altLang="zh-CN" sz="2365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2). 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将定时器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CLK1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接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2MHZ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时钟，计数初值：</a:t>
            </a:r>
            <a:endParaRPr kumimoji="0" lang="zh-CN" altLang="en-US" sz="2365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360" smtClean="0">
                <a:sym typeface="+mn-ea"/>
              </a:rPr>
              <a:t>     N=5ms/0.5us=10000 &lt;65536</a:t>
            </a:r>
            <a:endParaRPr lang="en-US" altLang="zh-CN" sz="2360" smtClean="0"/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3). 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将定时器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OUT1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端接到定时器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CLK0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端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定时器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的计数初值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365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365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（如果直接接</a:t>
            </a:r>
            <a:r>
              <a:rPr kumimoji="0" lang="en-US" altLang="zh-CN" sz="2365" b="0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2MHZ   </a:t>
            </a:r>
            <a:r>
              <a:rPr lang="en-US" altLang="zh-CN" sz="2360" smtClean="0">
                <a:solidFill>
                  <a:srgbClr val="FF0000"/>
                </a:solidFill>
                <a:sym typeface="+mn-ea"/>
              </a:rPr>
              <a:t>N=5s/0.5us=2500000 &gt;65536</a:t>
            </a:r>
            <a:r>
              <a:rPr lang="zh-CN" altLang="en-US" sz="2360" smtClean="0">
                <a:solidFill>
                  <a:srgbClr val="FF0000"/>
                </a:solidFill>
                <a:sym typeface="+mn-ea"/>
              </a:rPr>
              <a:t>）</a:t>
            </a:r>
            <a:endParaRPr lang="zh-CN" altLang="en-US" sz="2360" smtClean="0">
              <a:solidFill>
                <a:srgbClr val="FF0000"/>
              </a:solidFill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236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360" smtClean="0">
                <a:solidFill>
                  <a:srgbClr val="FF0000"/>
                </a:solidFill>
                <a:sym typeface="+mn-ea"/>
              </a:rPr>
              <a:t>     </a:t>
            </a:r>
            <a:r>
              <a:rPr lang="en-US" altLang="zh-CN" sz="2360" smtClean="0">
                <a:solidFill>
                  <a:schemeClr val="tx1"/>
                </a:solidFill>
                <a:sym typeface="+mn-ea"/>
              </a:rPr>
              <a:t>N=5s/5ms=1000</a:t>
            </a:r>
            <a:endParaRPr lang="en-US" altLang="zh-CN" sz="2360" smtClean="0">
              <a:solidFill>
                <a:schemeClr val="tx1"/>
              </a:solidFill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365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en-US" altLang="zh-CN" sz="2365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43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77300" tIns="38650" rIns="77300" bIns="38650" numCol="1" anchor="t" anchorCtr="0" compatLnSpc="1"/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endParaRPr kumimoji="0" lang="zh-CN" altLang="zh-CN" sz="2365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0899" name="Group 4"/>
          <p:cNvGrpSpPr/>
          <p:nvPr/>
        </p:nvGrpSpPr>
        <p:grpSpPr>
          <a:xfrm>
            <a:off x="774213" y="882438"/>
            <a:ext cx="7214729" cy="4895709"/>
            <a:chOff x="149" y="288"/>
            <a:chExt cx="5376" cy="3648"/>
          </a:xfrm>
        </p:grpSpPr>
        <p:pic>
          <p:nvPicPr>
            <p:cNvPr id="80900" name="Picture 5" descr="6-8253的例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9" y="288"/>
              <a:ext cx="5376" cy="364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54374" name="Line 6"/>
            <p:cNvSpPr>
              <a:spLocks noChangeShapeType="1"/>
            </p:cNvSpPr>
            <p:nvPr/>
          </p:nvSpPr>
          <p:spPr bwMode="auto">
            <a:xfrm>
              <a:off x="2736" y="1835"/>
              <a:ext cx="105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3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54375" name="Line 7"/>
            <p:cNvSpPr>
              <a:spLocks noChangeShapeType="1"/>
            </p:cNvSpPr>
            <p:nvPr/>
          </p:nvSpPr>
          <p:spPr bwMode="auto">
            <a:xfrm>
              <a:off x="2688" y="2784"/>
              <a:ext cx="124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3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54376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384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3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54377" name="Line 9"/>
            <p:cNvSpPr>
              <a:spLocks noChangeShapeType="1"/>
            </p:cNvSpPr>
            <p:nvPr/>
          </p:nvSpPr>
          <p:spPr bwMode="auto">
            <a:xfrm>
              <a:off x="3552" y="2400"/>
              <a:ext cx="96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3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54378" name="Line 10"/>
            <p:cNvSpPr>
              <a:spLocks noChangeShapeType="1"/>
            </p:cNvSpPr>
            <p:nvPr/>
          </p:nvSpPr>
          <p:spPr bwMode="auto">
            <a:xfrm>
              <a:off x="3648" y="2400"/>
              <a:ext cx="192" cy="0"/>
            </a:xfrm>
            <a:prstGeom prst="line">
              <a:avLst/>
            </a:prstGeom>
            <a:noFill/>
            <a:ln w="28575" cap="sq">
              <a:solidFill>
                <a:srgbClr val="0099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3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954379" name="Line 11"/>
            <p:cNvSpPr>
              <a:spLocks noChangeShapeType="1"/>
            </p:cNvSpPr>
            <p:nvPr/>
          </p:nvSpPr>
          <p:spPr bwMode="auto">
            <a:xfrm flipH="1">
              <a:off x="1248" y="2160"/>
              <a:ext cx="576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30" b="1" i="0" u="none" strike="noStrike" kern="120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DFE4DC8-567B-4F3E-8368-32DA8E7AA8CB}" type="slidenum">
              <a:rPr lang="zh-CN" altLang="en-US" sz="1300" b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例</a:t>
            </a:r>
            <a:r>
              <a:rPr lang="en-US" altLang="zh-CN" sz="3600"/>
              <a:t>1</a:t>
            </a:r>
            <a:endParaRPr lang="zh-CN" altLang="en-US" sz="360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704975"/>
            <a:ext cx="7724775" cy="36703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400"/>
              <a:t>安全检测和报警控制系统软硬件设计。系统要求：</a:t>
            </a:r>
            <a:endParaRPr lang="en-US" altLang="zh-CN" sz="2400"/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/>
              <a:t>系统通过三态门循环读取检测器状态，有异常出现时，检测器输出高电平。</a:t>
            </a:r>
            <a:endParaRPr lang="en-US" altLang="zh-CN" sz="2000"/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/>
              <a:t>若有异常，通过</a:t>
            </a:r>
            <a:r>
              <a:rPr lang="en-US" altLang="zh-CN" sz="2000"/>
              <a:t>D</a:t>
            </a:r>
            <a:r>
              <a:rPr lang="zh-CN" altLang="en-US" sz="2000"/>
              <a:t>触发器的</a:t>
            </a:r>
            <a:r>
              <a:rPr lang="en-US" altLang="zh-CN" sz="2000"/>
              <a:t>Q</a:t>
            </a:r>
            <a:r>
              <a:rPr lang="zh-CN" altLang="en-US" sz="2000"/>
              <a:t>端输出高电平，启动</a:t>
            </a:r>
            <a:r>
              <a:rPr lang="en-US" altLang="zh-CN" sz="2000"/>
              <a:t>8253</a:t>
            </a:r>
            <a:r>
              <a:rPr lang="zh-CN" altLang="en-US" sz="2000"/>
              <a:t>计数器的</a:t>
            </a:r>
            <a:r>
              <a:rPr lang="zh-CN" altLang="en-US" sz="2000">
                <a:solidFill>
                  <a:srgbClr val="860000"/>
                </a:solidFill>
              </a:rPr>
              <a:t>通道</a:t>
            </a:r>
            <a:r>
              <a:rPr lang="en-US" altLang="zh-CN" sz="2000">
                <a:solidFill>
                  <a:srgbClr val="860000"/>
                </a:solidFill>
              </a:rPr>
              <a:t>0</a:t>
            </a:r>
            <a:r>
              <a:rPr lang="zh-CN" altLang="en-US" sz="2000"/>
              <a:t>输出</a:t>
            </a:r>
            <a:r>
              <a:rPr lang="en-US" altLang="zh-CN" sz="2000"/>
              <a:t>100Hz</a:t>
            </a:r>
            <a:r>
              <a:rPr lang="zh-CN" altLang="en-US" sz="2000"/>
              <a:t>的连续方波信号，使报警灯闪烁，直到有任意键按下时则停止报警。</a:t>
            </a:r>
            <a:endParaRPr lang="zh-CN" altLang="en-US" sz="2000"/>
          </a:p>
          <a:p>
            <a:pPr lvl="1"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/>
              <a:t>初始状态下，不报警。</a:t>
            </a:r>
            <a:endParaRPr lang="en-US" altLang="zh-CN" sz="2000"/>
          </a:p>
          <a:p>
            <a:pPr algn="just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2400"/>
              <a:t>CLK0</a:t>
            </a:r>
            <a:r>
              <a:rPr lang="zh-CN" altLang="en-US" sz="2400"/>
              <a:t>的输入脉冲为</a:t>
            </a:r>
            <a:r>
              <a:rPr lang="en-US" altLang="zh-CN" sz="2400"/>
              <a:t>2MHz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" y="890689"/>
            <a:ext cx="309023" cy="44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6342" tIns="43171" rIns="86342" bIns="43171" anchor="ctr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1653AD8-5CB8-4F84-935D-A30E4ECD3CCF}" type="slidenum">
              <a:rPr lang="zh-CN" altLang="en-US" sz="1300" b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3970" name="Object 2"/>
          <p:cNvGraphicFramePr>
            <a:graphicFrameLocks noChangeAspect="1"/>
          </p:cNvGraphicFramePr>
          <p:nvPr/>
        </p:nvGraphicFramePr>
        <p:xfrm>
          <a:off x="1200155" y="1006475"/>
          <a:ext cx="6270625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7" name="Visio" r:id="rId1" imgW="5657215" imgH="4471670" progId="Visio.Drawing.11">
                  <p:embed/>
                </p:oleObj>
              </mc:Choice>
              <mc:Fallback>
                <p:oleObj name="Visio" r:id="rId1" imgW="5657215" imgH="4471670" progId="Visio.Drawing.11">
                  <p:embed/>
                  <p:pic>
                    <p:nvPicPr>
                      <p:cNvPr id="0" name="图片 57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5" y="1006475"/>
                        <a:ext cx="6270625" cy="462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180975"/>
            <a:ext cx="7702550" cy="665163"/>
          </a:xfrm>
        </p:spPr>
        <p:txBody>
          <a:bodyPr/>
          <a:lstStyle/>
          <a:p>
            <a:pPr eaLnBrk="1" hangingPunct="1"/>
            <a:r>
              <a:rPr lang="zh-CN" altLang="en-US" sz="3600"/>
              <a:t>系统硬件接口设计：</a:t>
            </a:r>
            <a:endParaRPr lang="zh-CN" altLang="en-US" sz="360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180980"/>
            <a:ext cx="7700963" cy="70167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译码电路设计</a:t>
            </a:r>
            <a:endParaRPr lang="zh-CN" altLang="en-US" dirty="0" smtClean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35063"/>
            <a:ext cx="7681913" cy="146208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8253</a:t>
            </a:r>
            <a:r>
              <a:rPr lang="zh-CN" altLang="en-US" dirty="0" smtClean="0"/>
              <a:t>地址范围（</a:t>
            </a:r>
            <a:r>
              <a:rPr lang="en-US" altLang="zh-CN" dirty="0" smtClean="0"/>
              <a:t>3E0H~3E3H</a:t>
            </a:r>
            <a:r>
              <a:rPr lang="zh-CN" altLang="en-US" dirty="0" smtClean="0"/>
              <a:t>）：</a:t>
            </a:r>
            <a:endParaRPr lang="zh-CN" altLang="en-US" dirty="0" smtClean="0"/>
          </a:p>
          <a:p>
            <a:pPr lvl="1" eaLnBrk="1" hangingPunct="1"/>
            <a:r>
              <a:rPr lang="en-US" altLang="zh-CN" dirty="0" smtClean="0"/>
              <a:t>0011 1110 00</a:t>
            </a:r>
            <a:r>
              <a:rPr lang="en-US" altLang="zh-CN" dirty="0" smtClean="0">
                <a:solidFill>
                  <a:schemeClr val="hlink"/>
                </a:solidFill>
              </a:rPr>
              <a:t>00</a:t>
            </a:r>
            <a:r>
              <a:rPr lang="zh-CN" altLang="en-US" dirty="0" smtClean="0">
                <a:ea typeface="宋体" panose="02010600030101010101" pitchFamily="2" charset="-122"/>
              </a:rPr>
              <a:t>～</a:t>
            </a:r>
            <a:r>
              <a:rPr lang="en-US" altLang="zh-CN" dirty="0" smtClean="0">
                <a:ea typeface="宋体" panose="02010600030101010101" pitchFamily="2" charset="-122"/>
              </a:rPr>
              <a:t>0011 1110 00</a:t>
            </a:r>
            <a:r>
              <a:rPr lang="en-US" altLang="zh-CN" dirty="0" smtClean="0">
                <a:solidFill>
                  <a:schemeClr val="hlink"/>
                </a:solidFill>
                <a:ea typeface="宋体" panose="02010600030101010101" pitchFamily="2" charset="-122"/>
              </a:rPr>
              <a:t>11</a:t>
            </a:r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dirty="0" smtClean="0"/>
              <a:t>译码电路：</a:t>
            </a:r>
            <a:endParaRPr lang="zh-CN" altLang="en-US" dirty="0" smtClean="0"/>
          </a:p>
        </p:txBody>
      </p:sp>
      <p:sp>
        <p:nvSpPr>
          <p:cNvPr id="51205" name="Text Box 55"/>
          <p:cNvSpPr txBox="1">
            <a:spLocks noChangeArrowheads="1"/>
          </p:cNvSpPr>
          <p:nvPr/>
        </p:nvSpPr>
        <p:spPr bwMode="auto">
          <a:xfrm>
            <a:off x="5553368" y="2519624"/>
            <a:ext cx="56940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1900" b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06" name="Text Box 56"/>
          <p:cNvSpPr txBox="1">
            <a:spLocks noChangeArrowheads="1"/>
          </p:cNvSpPr>
          <p:nvPr/>
        </p:nvSpPr>
        <p:spPr bwMode="auto">
          <a:xfrm>
            <a:off x="5482780" y="3158528"/>
            <a:ext cx="71215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1900" b="0">
                <a:solidFill>
                  <a:srgbClr val="000000"/>
                </a:solidFill>
                <a:ea typeface="宋体" panose="02010600030101010101" pitchFamily="2" charset="-122"/>
              </a:rPr>
              <a:t>2A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07" name="Text Box 57"/>
          <p:cNvSpPr txBox="1">
            <a:spLocks noChangeArrowheads="1"/>
          </p:cNvSpPr>
          <p:nvPr/>
        </p:nvSpPr>
        <p:spPr bwMode="auto">
          <a:xfrm>
            <a:off x="5482780" y="3834564"/>
            <a:ext cx="71215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G</a:t>
            </a:r>
            <a:r>
              <a:rPr lang="en-US" altLang="zh-CN" sz="1900" b="0">
                <a:solidFill>
                  <a:srgbClr val="000000"/>
                </a:solidFill>
                <a:ea typeface="宋体" panose="02010600030101010101" pitchFamily="2" charset="-122"/>
              </a:rPr>
              <a:t>2B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08" name="Text Box 58"/>
          <p:cNvSpPr txBox="1">
            <a:spLocks noChangeArrowheads="1"/>
          </p:cNvSpPr>
          <p:nvPr/>
        </p:nvSpPr>
        <p:spPr bwMode="auto">
          <a:xfrm>
            <a:off x="5526931" y="4261867"/>
            <a:ext cx="42666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09" name="Text Box 60"/>
          <p:cNvSpPr txBox="1">
            <a:spLocks noChangeArrowheads="1"/>
          </p:cNvSpPr>
          <p:nvPr/>
        </p:nvSpPr>
        <p:spPr bwMode="auto">
          <a:xfrm>
            <a:off x="5526931" y="4571715"/>
            <a:ext cx="42666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10" name="Text Box 61"/>
          <p:cNvSpPr txBox="1">
            <a:spLocks noChangeArrowheads="1"/>
          </p:cNvSpPr>
          <p:nvPr/>
        </p:nvSpPr>
        <p:spPr bwMode="auto">
          <a:xfrm>
            <a:off x="5526931" y="4900771"/>
            <a:ext cx="426663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51211" name="Group 65"/>
          <p:cNvGrpSpPr/>
          <p:nvPr/>
        </p:nvGrpSpPr>
        <p:grpSpPr bwMode="auto">
          <a:xfrm>
            <a:off x="4343966" y="2470974"/>
            <a:ext cx="569407" cy="495504"/>
            <a:chOff x="2472" y="3392"/>
            <a:chExt cx="363" cy="387"/>
          </a:xfrm>
        </p:grpSpPr>
        <p:sp>
          <p:nvSpPr>
            <p:cNvPr id="51250" name="Rectangle 63"/>
            <p:cNvSpPr>
              <a:spLocks noChangeArrowheads="1"/>
            </p:cNvSpPr>
            <p:nvPr/>
          </p:nvSpPr>
          <p:spPr bwMode="auto">
            <a:xfrm>
              <a:off x="2472" y="3392"/>
              <a:ext cx="363" cy="349"/>
            </a:xfrm>
            <a:prstGeom prst="rect">
              <a:avLst/>
            </a:prstGeom>
            <a:noFill/>
            <a:ln w="19050" cap="sq" algn="ctr">
              <a:solidFill>
                <a:srgbClr val="FF0000"/>
              </a:solidFill>
              <a:miter lim="800000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endParaRPr lang="zh-CN" altLang="en-US" sz="23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51" name="Text Box 64"/>
            <p:cNvSpPr txBox="1">
              <a:spLocks noChangeArrowheads="1"/>
            </p:cNvSpPr>
            <p:nvPr/>
          </p:nvSpPr>
          <p:spPr bwMode="auto">
            <a:xfrm>
              <a:off x="2517" y="3430"/>
              <a:ext cx="27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300">
                  <a:solidFill>
                    <a:srgbClr val="000000"/>
                  </a:solidFill>
                  <a:ea typeface="宋体" panose="02010600030101010101" pitchFamily="2" charset="-122"/>
                </a:rPr>
                <a:t>&amp;</a:t>
              </a:r>
              <a:endParaRPr lang="en-US" altLang="zh-CN" sz="23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1212" name="Line 66"/>
          <p:cNvSpPr>
            <a:spLocks noChangeShapeType="1"/>
          </p:cNvSpPr>
          <p:nvPr/>
        </p:nvSpPr>
        <p:spPr bwMode="auto">
          <a:xfrm>
            <a:off x="3703971" y="2519624"/>
            <a:ext cx="6399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13" name="Line 67"/>
          <p:cNvSpPr>
            <a:spLocks noChangeShapeType="1"/>
          </p:cNvSpPr>
          <p:nvPr/>
        </p:nvSpPr>
        <p:spPr bwMode="auto">
          <a:xfrm>
            <a:off x="3703971" y="2810268"/>
            <a:ext cx="6399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51214" name="Group 68"/>
          <p:cNvGrpSpPr/>
          <p:nvPr/>
        </p:nvGrpSpPr>
        <p:grpSpPr bwMode="auto">
          <a:xfrm>
            <a:off x="4058478" y="3109879"/>
            <a:ext cx="569407" cy="495504"/>
            <a:chOff x="2472" y="3392"/>
            <a:chExt cx="363" cy="387"/>
          </a:xfrm>
        </p:grpSpPr>
        <p:sp>
          <p:nvSpPr>
            <p:cNvPr id="51248" name="Rectangle 69"/>
            <p:cNvSpPr>
              <a:spLocks noChangeArrowheads="1"/>
            </p:cNvSpPr>
            <p:nvPr/>
          </p:nvSpPr>
          <p:spPr bwMode="auto">
            <a:xfrm>
              <a:off x="2472" y="3392"/>
              <a:ext cx="363" cy="349"/>
            </a:xfrm>
            <a:prstGeom prst="rect">
              <a:avLst/>
            </a:prstGeom>
            <a:noFill/>
            <a:ln w="19050" cap="sq" algn="ctr">
              <a:solidFill>
                <a:srgbClr val="FF0000"/>
              </a:solidFill>
              <a:miter lim="800000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endParaRPr lang="zh-CN" altLang="en-US" sz="23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49" name="Text Box 70"/>
            <p:cNvSpPr txBox="1">
              <a:spLocks noChangeArrowheads="1"/>
            </p:cNvSpPr>
            <p:nvPr/>
          </p:nvSpPr>
          <p:spPr bwMode="auto">
            <a:xfrm>
              <a:off x="2517" y="3430"/>
              <a:ext cx="27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300">
                  <a:solidFill>
                    <a:srgbClr val="000000"/>
                  </a:solidFill>
                  <a:ea typeface="宋体" panose="02010600030101010101" pitchFamily="2" charset="-122"/>
                </a:rPr>
                <a:t>&amp;</a:t>
              </a:r>
              <a:endParaRPr lang="en-US" altLang="zh-CN" sz="23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1215" name="Line 71"/>
          <p:cNvSpPr>
            <a:spLocks noChangeShapeType="1"/>
          </p:cNvSpPr>
          <p:nvPr/>
        </p:nvSpPr>
        <p:spPr bwMode="auto">
          <a:xfrm>
            <a:off x="3418484" y="3158528"/>
            <a:ext cx="6399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16" name="Line 72"/>
          <p:cNvSpPr>
            <a:spLocks noChangeShapeType="1"/>
          </p:cNvSpPr>
          <p:nvPr/>
        </p:nvSpPr>
        <p:spPr bwMode="auto">
          <a:xfrm>
            <a:off x="4842785" y="4493954"/>
            <a:ext cx="6399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17" name="Line 73"/>
          <p:cNvSpPr>
            <a:spLocks noChangeShapeType="1"/>
          </p:cNvSpPr>
          <p:nvPr/>
        </p:nvSpPr>
        <p:spPr bwMode="auto">
          <a:xfrm>
            <a:off x="4842785" y="4783317"/>
            <a:ext cx="6399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18" name="Line 74"/>
          <p:cNvSpPr>
            <a:spLocks noChangeShapeType="1"/>
          </p:cNvSpPr>
          <p:nvPr/>
        </p:nvSpPr>
        <p:spPr bwMode="auto">
          <a:xfrm>
            <a:off x="4842785" y="5073961"/>
            <a:ext cx="6399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19" name="Line 75"/>
          <p:cNvSpPr>
            <a:spLocks noChangeShapeType="1"/>
          </p:cNvSpPr>
          <p:nvPr/>
        </p:nvSpPr>
        <p:spPr bwMode="auto">
          <a:xfrm>
            <a:off x="3418484" y="3506789"/>
            <a:ext cx="6399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51220" name="Group 79"/>
          <p:cNvGrpSpPr/>
          <p:nvPr/>
        </p:nvGrpSpPr>
        <p:grpSpPr bwMode="auto">
          <a:xfrm>
            <a:off x="4019263" y="3806390"/>
            <a:ext cx="638426" cy="495503"/>
            <a:chOff x="3308" y="3120"/>
            <a:chExt cx="407" cy="387"/>
          </a:xfrm>
        </p:grpSpPr>
        <p:sp>
          <p:nvSpPr>
            <p:cNvPr id="51246" name="Rectangle 77"/>
            <p:cNvSpPr>
              <a:spLocks noChangeArrowheads="1"/>
            </p:cNvSpPr>
            <p:nvPr/>
          </p:nvSpPr>
          <p:spPr bwMode="auto">
            <a:xfrm>
              <a:off x="3333" y="3120"/>
              <a:ext cx="363" cy="349"/>
            </a:xfrm>
            <a:prstGeom prst="rect">
              <a:avLst/>
            </a:prstGeom>
            <a:noFill/>
            <a:ln w="19050" cap="sq" algn="ctr">
              <a:solidFill>
                <a:srgbClr val="FF0000"/>
              </a:solidFill>
              <a:miter lim="800000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endParaRPr lang="zh-CN" altLang="en-US" sz="2300" b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47" name="Text Box 78"/>
            <p:cNvSpPr txBox="1">
              <a:spLocks noChangeArrowheads="1"/>
            </p:cNvSpPr>
            <p:nvPr/>
          </p:nvSpPr>
          <p:spPr bwMode="auto">
            <a:xfrm>
              <a:off x="3308" y="3158"/>
              <a:ext cx="40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3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≥1</a:t>
              </a:r>
              <a:endParaRPr lang="en-US" altLang="zh-CN" sz="2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1221" name="Line 80"/>
          <p:cNvSpPr>
            <a:spLocks noChangeShapeType="1"/>
          </p:cNvSpPr>
          <p:nvPr/>
        </p:nvSpPr>
        <p:spPr bwMode="auto">
          <a:xfrm>
            <a:off x="3418484" y="3855049"/>
            <a:ext cx="6399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22" name="Line 81"/>
          <p:cNvSpPr>
            <a:spLocks noChangeShapeType="1"/>
          </p:cNvSpPr>
          <p:nvPr/>
        </p:nvSpPr>
        <p:spPr bwMode="auto">
          <a:xfrm>
            <a:off x="3418484" y="4145693"/>
            <a:ext cx="6399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23" name="Text Box 82"/>
          <p:cNvSpPr txBox="1">
            <a:spLocks noChangeArrowheads="1"/>
          </p:cNvSpPr>
          <p:nvPr/>
        </p:nvSpPr>
        <p:spPr bwMode="auto">
          <a:xfrm>
            <a:off x="3008686" y="2286597"/>
            <a:ext cx="925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IOW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24" name="Text Box 83"/>
          <p:cNvSpPr txBox="1">
            <a:spLocks noChangeArrowheads="1"/>
          </p:cNvSpPr>
          <p:nvPr/>
        </p:nvSpPr>
        <p:spPr bwMode="auto">
          <a:xfrm>
            <a:off x="3022804" y="2673269"/>
            <a:ext cx="925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0000"/>
                </a:solidFill>
                <a:ea typeface="宋体" panose="02010600030101010101" pitchFamily="2" charset="-122"/>
              </a:rPr>
              <a:t>IOR</a:t>
            </a:r>
            <a:endParaRPr lang="en-US" altLang="zh-CN" sz="18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25" name="Text Box 84"/>
          <p:cNvSpPr txBox="1">
            <a:spLocks noChangeArrowheads="1"/>
          </p:cNvSpPr>
          <p:nvPr/>
        </p:nvSpPr>
        <p:spPr bwMode="auto">
          <a:xfrm>
            <a:off x="2849077" y="2984399"/>
            <a:ext cx="56940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900" b="0">
                <a:solidFill>
                  <a:srgbClr val="000000"/>
                </a:solidFill>
                <a:ea typeface="宋体" panose="02010600030101010101" pitchFamily="2" charset="-122"/>
              </a:rPr>
              <a:t>9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26" name="Text Box 85"/>
          <p:cNvSpPr txBox="1">
            <a:spLocks noChangeArrowheads="1"/>
          </p:cNvSpPr>
          <p:nvPr/>
        </p:nvSpPr>
        <p:spPr bwMode="auto">
          <a:xfrm>
            <a:off x="2849077" y="3332659"/>
            <a:ext cx="56940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900" b="0">
                <a:solidFill>
                  <a:srgbClr val="000000"/>
                </a:solidFill>
                <a:ea typeface="宋体" panose="02010600030101010101" pitchFamily="2" charset="-122"/>
              </a:rPr>
              <a:t>5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27" name="Text Box 86"/>
          <p:cNvSpPr txBox="1">
            <a:spLocks noChangeArrowheads="1"/>
          </p:cNvSpPr>
          <p:nvPr/>
        </p:nvSpPr>
        <p:spPr bwMode="auto">
          <a:xfrm>
            <a:off x="3561226" y="3099341"/>
            <a:ext cx="28391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 dirty="0">
                <a:solidFill>
                  <a:srgbClr val="000000"/>
                </a:solidFill>
                <a:ea typeface="宋体" panose="02010600030101010101" pitchFamily="2" charset="-122"/>
                <a:cs typeface="Tahoma" panose="020B0604030504040204" pitchFamily="34" charset="0"/>
              </a:rPr>
              <a:t>:</a:t>
            </a:r>
            <a:endParaRPr lang="en-US" altLang="zh-CN" sz="1900" b="0" dirty="0">
              <a:solidFill>
                <a:srgbClr val="000000"/>
              </a:solidFill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51228" name="Text Box 87"/>
          <p:cNvSpPr txBox="1">
            <a:spLocks noChangeArrowheads="1"/>
          </p:cNvSpPr>
          <p:nvPr/>
        </p:nvSpPr>
        <p:spPr bwMode="auto">
          <a:xfrm>
            <a:off x="2778489" y="3660433"/>
            <a:ext cx="71215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900" b="0">
                <a:solidFill>
                  <a:srgbClr val="000000"/>
                </a:solidFill>
                <a:ea typeface="宋体" panose="02010600030101010101" pitchFamily="2" charset="-122"/>
              </a:rPr>
              <a:t>11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29" name="Text Box 88"/>
          <p:cNvSpPr txBox="1">
            <a:spLocks noChangeArrowheads="1"/>
          </p:cNvSpPr>
          <p:nvPr/>
        </p:nvSpPr>
        <p:spPr bwMode="auto">
          <a:xfrm>
            <a:off x="2778489" y="3951077"/>
            <a:ext cx="71215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900" b="0">
                <a:solidFill>
                  <a:srgbClr val="000000"/>
                </a:solidFill>
                <a:ea typeface="宋体" panose="02010600030101010101" pitchFamily="2" charset="-122"/>
              </a:rPr>
              <a:t>10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30" name="Line 89"/>
          <p:cNvSpPr>
            <a:spLocks noChangeShapeType="1"/>
          </p:cNvSpPr>
          <p:nvPr/>
        </p:nvSpPr>
        <p:spPr bwMode="auto">
          <a:xfrm>
            <a:off x="4627885" y="4029180"/>
            <a:ext cx="8548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31" name="Line 90"/>
          <p:cNvSpPr>
            <a:spLocks noChangeShapeType="1"/>
          </p:cNvSpPr>
          <p:nvPr/>
        </p:nvSpPr>
        <p:spPr bwMode="auto">
          <a:xfrm>
            <a:off x="4627885" y="3332659"/>
            <a:ext cx="8548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32" name="Line 91"/>
          <p:cNvSpPr>
            <a:spLocks noChangeShapeType="1"/>
          </p:cNvSpPr>
          <p:nvPr/>
        </p:nvSpPr>
        <p:spPr bwMode="auto">
          <a:xfrm>
            <a:off x="4913374" y="2693755"/>
            <a:ext cx="569407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33" name="Oval 92"/>
          <p:cNvSpPr>
            <a:spLocks noChangeArrowheads="1"/>
          </p:cNvSpPr>
          <p:nvPr/>
        </p:nvSpPr>
        <p:spPr bwMode="auto">
          <a:xfrm>
            <a:off x="4913374" y="2568763"/>
            <a:ext cx="152646" cy="185996"/>
          </a:xfrm>
          <a:prstGeom prst="ellipse">
            <a:avLst/>
          </a:prstGeom>
          <a:solidFill>
            <a:srgbClr val="FF0000"/>
          </a:solidFill>
          <a:ln w="19050" cap="sq" algn="ctr">
            <a:solidFill>
              <a:srgbClr val="FF0000"/>
            </a:solidFill>
            <a:round/>
            <a:tailEnd type="none" w="lg" len="lg"/>
          </a:ln>
        </p:spPr>
        <p:txBody>
          <a:bodyPr wrap="square" anchor="ctr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34" name="Oval 93"/>
          <p:cNvSpPr>
            <a:spLocks noChangeArrowheads="1"/>
          </p:cNvSpPr>
          <p:nvPr/>
        </p:nvSpPr>
        <p:spPr bwMode="auto">
          <a:xfrm flipH="1">
            <a:off x="4626315" y="3258815"/>
            <a:ext cx="145882" cy="159922"/>
          </a:xfrm>
          <a:prstGeom prst="ellipse">
            <a:avLst/>
          </a:prstGeom>
          <a:solidFill>
            <a:srgbClr val="FF0000"/>
          </a:solidFill>
          <a:ln w="19050" cap="sq" algn="ctr">
            <a:solidFill>
              <a:srgbClr val="FF0000"/>
            </a:solidFill>
            <a:round/>
            <a:tailEnd type="none" w="lg" len="lg"/>
          </a:ln>
        </p:spPr>
        <p:txBody>
          <a:bodyPr wrap="square" anchor="ctr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35" name="Line 94"/>
          <p:cNvSpPr>
            <a:spLocks noChangeShapeType="1"/>
          </p:cNvSpPr>
          <p:nvPr/>
        </p:nvSpPr>
        <p:spPr bwMode="auto">
          <a:xfrm>
            <a:off x="5625524" y="3878096"/>
            <a:ext cx="354507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36" name="Line 95"/>
          <p:cNvSpPr>
            <a:spLocks noChangeShapeType="1"/>
          </p:cNvSpPr>
          <p:nvPr/>
        </p:nvSpPr>
        <p:spPr bwMode="auto">
          <a:xfrm>
            <a:off x="5625524" y="3216145"/>
            <a:ext cx="354507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37" name="Line 96"/>
          <p:cNvSpPr>
            <a:spLocks noChangeShapeType="1"/>
          </p:cNvSpPr>
          <p:nvPr/>
        </p:nvSpPr>
        <p:spPr bwMode="auto">
          <a:xfrm>
            <a:off x="3093392" y="2298120"/>
            <a:ext cx="56783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38" name="Line 97"/>
          <p:cNvSpPr>
            <a:spLocks noChangeShapeType="1"/>
          </p:cNvSpPr>
          <p:nvPr/>
        </p:nvSpPr>
        <p:spPr bwMode="auto">
          <a:xfrm>
            <a:off x="3093392" y="2693755"/>
            <a:ext cx="56783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39" name="Text Box 98"/>
          <p:cNvSpPr txBox="1">
            <a:spLocks noChangeArrowheads="1"/>
          </p:cNvSpPr>
          <p:nvPr/>
        </p:nvSpPr>
        <p:spPr bwMode="auto">
          <a:xfrm>
            <a:off x="4343966" y="4318543"/>
            <a:ext cx="56940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900" b="0">
                <a:solidFill>
                  <a:srgbClr val="000000"/>
                </a:solidFill>
                <a:ea typeface="宋体" panose="02010600030101010101" pitchFamily="2" charset="-122"/>
              </a:rPr>
              <a:t>4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40" name="Text Box 99"/>
          <p:cNvSpPr txBox="1">
            <a:spLocks noChangeArrowheads="1"/>
          </p:cNvSpPr>
          <p:nvPr/>
        </p:nvSpPr>
        <p:spPr bwMode="auto">
          <a:xfrm>
            <a:off x="4343966" y="4588701"/>
            <a:ext cx="56940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900" b="0">
                <a:solidFill>
                  <a:srgbClr val="000000"/>
                </a:solidFill>
                <a:ea typeface="宋体" panose="02010600030101010101" pitchFamily="2" charset="-122"/>
              </a:rPr>
              <a:t>3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41" name="Text Box 100"/>
          <p:cNvSpPr txBox="1">
            <a:spLocks noChangeArrowheads="1"/>
          </p:cNvSpPr>
          <p:nvPr/>
        </p:nvSpPr>
        <p:spPr bwMode="auto">
          <a:xfrm>
            <a:off x="4343966" y="4879345"/>
            <a:ext cx="569407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900" b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endParaRPr lang="en-US" altLang="zh-CN" sz="19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42" name="Line 102"/>
          <p:cNvSpPr>
            <a:spLocks noChangeShapeType="1"/>
          </p:cNvSpPr>
          <p:nvPr/>
        </p:nvSpPr>
        <p:spPr bwMode="auto">
          <a:xfrm>
            <a:off x="6610124" y="2694399"/>
            <a:ext cx="639995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43" name="Text Box 103"/>
          <p:cNvSpPr txBox="1">
            <a:spLocks noChangeArrowheads="1"/>
          </p:cNvSpPr>
          <p:nvPr/>
        </p:nvSpPr>
        <p:spPr bwMode="auto">
          <a:xfrm>
            <a:off x="6621594" y="2329954"/>
            <a:ext cx="497251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300" b="0" dirty="0">
                <a:solidFill>
                  <a:srgbClr val="000000"/>
                </a:solidFill>
                <a:ea typeface="宋体" panose="02010600030101010101" pitchFamily="2" charset="-122"/>
              </a:rPr>
              <a:t>Y</a:t>
            </a:r>
            <a:r>
              <a:rPr lang="en-US" altLang="zh-CN" sz="1900" b="0" dirty="0">
                <a:solidFill>
                  <a:srgbClr val="000000"/>
                </a:solidFill>
                <a:ea typeface="宋体" panose="02010600030101010101" pitchFamily="2" charset="-122"/>
              </a:rPr>
              <a:t>0</a:t>
            </a:r>
            <a:endParaRPr lang="en-US" altLang="zh-CN" sz="19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1244" name="Line 105"/>
          <p:cNvSpPr>
            <a:spLocks noChangeShapeType="1"/>
          </p:cNvSpPr>
          <p:nvPr/>
        </p:nvSpPr>
        <p:spPr bwMode="auto">
          <a:xfrm>
            <a:off x="6692181" y="2418438"/>
            <a:ext cx="356076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1245" name="矩形 1"/>
          <p:cNvSpPr>
            <a:spLocks noChangeArrowheads="1"/>
          </p:cNvSpPr>
          <p:nvPr/>
        </p:nvSpPr>
        <p:spPr bwMode="auto">
          <a:xfrm>
            <a:off x="5482781" y="2427477"/>
            <a:ext cx="1127342" cy="2957041"/>
          </a:xfrm>
          <a:prstGeom prst="rect">
            <a:avLst/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36FAF68-1FCA-4567-A386-97F10D34B0EA}" type="slidenum">
              <a:rPr lang="zh-CN" altLang="en-US" sz="1300" b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系统软件设计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6125" y="1733555"/>
            <a:ext cx="4133850" cy="3478213"/>
          </a:xfrm>
        </p:spPr>
        <p:txBody>
          <a:bodyPr/>
          <a:lstStyle/>
          <a:p>
            <a:pPr eaLnBrk="1" hangingPunct="1"/>
            <a:r>
              <a:rPr lang="pt-BR" altLang="zh-CN" smtClean="0"/>
              <a:t>8253</a:t>
            </a:r>
            <a:r>
              <a:rPr lang="zh-CN" altLang="pt-BR" smtClean="0"/>
              <a:t>计数初值：</a:t>
            </a:r>
            <a:endParaRPr lang="zh-CN" altLang="pt-BR" smtClean="0"/>
          </a:p>
          <a:p>
            <a:pPr lvl="1" eaLnBrk="1" hangingPunct="1"/>
            <a:r>
              <a:rPr lang="en-US" altLang="zh-CN" smtClean="0"/>
              <a:t>2MHz/100Hz=20000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8253</a:t>
            </a:r>
            <a:r>
              <a:rPr lang="zh-CN" altLang="en-US" smtClean="0"/>
              <a:t>工作方式：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方式</a:t>
            </a:r>
            <a:r>
              <a:rPr lang="en-US" altLang="zh-CN" smtClean="0"/>
              <a:t>3</a:t>
            </a:r>
            <a:endParaRPr lang="en-US" altLang="zh-CN" smtClean="0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4938718" y="1803400"/>
            <a:ext cx="3565525" cy="346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/>
          <a:lstStyle>
            <a:lvl1pPr marL="323850" indent="-32385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01675" indent="-269875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rgbClr val="3333CC"/>
              </a:buClr>
            </a:pPr>
            <a:r>
              <a:rPr lang="pt-BR" altLang="zh-CN" sz="2300">
                <a:solidFill>
                  <a:srgbClr val="333399"/>
                </a:solidFill>
              </a:rPr>
              <a:t>8253</a:t>
            </a:r>
            <a:r>
              <a:rPr lang="zh-CN" altLang="pt-BR" sz="2300">
                <a:solidFill>
                  <a:srgbClr val="333399"/>
                </a:solidFill>
              </a:rPr>
              <a:t>初始化程序：</a:t>
            </a:r>
            <a:endParaRPr lang="zh-CN" altLang="pt-BR" sz="2300">
              <a:solidFill>
                <a:srgbClr val="333399"/>
              </a:solidFill>
            </a:endParaRPr>
          </a:p>
          <a:p>
            <a:pPr lvl="1" eaLnBrk="1" hangingPunct="1">
              <a:lnSpc>
                <a:spcPct val="115000"/>
              </a:lnSpc>
              <a:buClr>
                <a:srgbClr val="FF0000"/>
              </a:buClr>
            </a:pPr>
            <a:r>
              <a:rPr lang="pt-BR" altLang="zh-CN" sz="1900">
                <a:solidFill>
                  <a:srgbClr val="000000"/>
                </a:solidFill>
              </a:rPr>
              <a:t>MOV DX</a:t>
            </a:r>
            <a:r>
              <a:rPr lang="zh-CN" altLang="pt-BR" sz="1900">
                <a:solidFill>
                  <a:srgbClr val="000000"/>
                </a:solidFill>
              </a:rPr>
              <a:t>，</a:t>
            </a:r>
            <a:r>
              <a:rPr lang="pt-BR" altLang="zh-CN" sz="1900">
                <a:solidFill>
                  <a:srgbClr val="000000"/>
                </a:solidFill>
              </a:rPr>
              <a:t>3E3H</a:t>
            </a:r>
            <a:endParaRPr lang="pt-BR" altLang="zh-CN" sz="1900">
              <a:solidFill>
                <a:srgbClr val="000000"/>
              </a:solidFill>
            </a:endParaRPr>
          </a:p>
          <a:p>
            <a:pPr lvl="1" eaLnBrk="1" hangingPunct="1">
              <a:lnSpc>
                <a:spcPct val="115000"/>
              </a:lnSpc>
              <a:buClr>
                <a:srgbClr val="FF0000"/>
              </a:buClr>
            </a:pPr>
            <a:r>
              <a:rPr lang="pt-BR" altLang="zh-CN" sz="1900">
                <a:solidFill>
                  <a:srgbClr val="000000"/>
                </a:solidFill>
              </a:rPr>
              <a:t>MOV AL</a:t>
            </a:r>
            <a:r>
              <a:rPr lang="zh-CN" altLang="pt-BR" sz="1900">
                <a:solidFill>
                  <a:srgbClr val="000000"/>
                </a:solidFill>
              </a:rPr>
              <a:t>，</a:t>
            </a:r>
            <a:r>
              <a:rPr lang="pt-BR" altLang="zh-CN" sz="1900">
                <a:solidFill>
                  <a:srgbClr val="000000"/>
                </a:solidFill>
              </a:rPr>
              <a:t>00110110</a:t>
            </a:r>
            <a:endParaRPr lang="pt-BR" altLang="zh-CN" sz="1900">
              <a:solidFill>
                <a:srgbClr val="000000"/>
              </a:solidFill>
            </a:endParaRPr>
          </a:p>
          <a:p>
            <a:pPr lvl="1" eaLnBrk="1" hangingPunct="1">
              <a:lnSpc>
                <a:spcPct val="115000"/>
              </a:lnSpc>
              <a:buClr>
                <a:srgbClr val="FF0000"/>
              </a:buClr>
            </a:pPr>
            <a:r>
              <a:rPr lang="pt-BR" altLang="zh-CN" sz="1900">
                <a:solidFill>
                  <a:srgbClr val="000000"/>
                </a:solidFill>
              </a:rPr>
              <a:t>OUT DX</a:t>
            </a:r>
            <a:r>
              <a:rPr lang="zh-CN" altLang="pt-BR" sz="1900">
                <a:solidFill>
                  <a:srgbClr val="000000"/>
                </a:solidFill>
              </a:rPr>
              <a:t>，</a:t>
            </a:r>
            <a:r>
              <a:rPr lang="pt-BR" altLang="zh-CN" sz="1900">
                <a:solidFill>
                  <a:srgbClr val="000000"/>
                </a:solidFill>
              </a:rPr>
              <a:t>AL</a:t>
            </a:r>
            <a:endParaRPr lang="pt-BR" altLang="zh-CN" sz="1900">
              <a:solidFill>
                <a:srgbClr val="000000"/>
              </a:solidFill>
            </a:endParaRPr>
          </a:p>
          <a:p>
            <a:pPr lvl="1" eaLnBrk="1" hangingPunct="1">
              <a:lnSpc>
                <a:spcPct val="115000"/>
              </a:lnSpc>
              <a:buClr>
                <a:srgbClr val="FF0000"/>
              </a:buClr>
            </a:pPr>
            <a:r>
              <a:rPr lang="pt-BR" altLang="zh-CN" sz="1900">
                <a:solidFill>
                  <a:srgbClr val="000000"/>
                </a:solidFill>
              </a:rPr>
              <a:t>MOV DX</a:t>
            </a:r>
            <a:r>
              <a:rPr lang="zh-CN" altLang="pt-BR" sz="1900">
                <a:solidFill>
                  <a:srgbClr val="000000"/>
                </a:solidFill>
              </a:rPr>
              <a:t>，</a:t>
            </a:r>
            <a:r>
              <a:rPr lang="pt-BR" altLang="zh-CN" sz="1900">
                <a:solidFill>
                  <a:srgbClr val="000000"/>
                </a:solidFill>
              </a:rPr>
              <a:t>3E0H</a:t>
            </a:r>
            <a:endParaRPr lang="en-US" altLang="zh-CN" sz="1900">
              <a:solidFill>
                <a:srgbClr val="000000"/>
              </a:solidFill>
            </a:endParaRPr>
          </a:p>
          <a:p>
            <a:pPr lvl="1" eaLnBrk="1" hangingPunct="1">
              <a:lnSpc>
                <a:spcPct val="115000"/>
              </a:lnSpc>
              <a:buClr>
                <a:srgbClr val="FF0000"/>
              </a:buClr>
            </a:pPr>
            <a:r>
              <a:rPr lang="en-US" altLang="zh-CN" sz="1900">
                <a:solidFill>
                  <a:srgbClr val="000000"/>
                </a:solidFill>
              </a:rPr>
              <a:t>MOV AX</a:t>
            </a:r>
            <a:r>
              <a:rPr lang="zh-CN" altLang="en-US" sz="1900">
                <a:solidFill>
                  <a:srgbClr val="000000"/>
                </a:solidFill>
              </a:rPr>
              <a:t>，</a:t>
            </a:r>
            <a:r>
              <a:rPr lang="en-US" altLang="zh-CN" sz="1900">
                <a:solidFill>
                  <a:srgbClr val="000000"/>
                </a:solidFill>
              </a:rPr>
              <a:t>20000</a:t>
            </a:r>
            <a:endParaRPr lang="en-US" altLang="zh-CN" sz="1900">
              <a:solidFill>
                <a:srgbClr val="000000"/>
              </a:solidFill>
            </a:endParaRPr>
          </a:p>
          <a:p>
            <a:pPr lvl="1" eaLnBrk="1" hangingPunct="1">
              <a:lnSpc>
                <a:spcPct val="115000"/>
              </a:lnSpc>
              <a:buClr>
                <a:srgbClr val="FF0000"/>
              </a:buClr>
            </a:pPr>
            <a:r>
              <a:rPr lang="en-US" altLang="zh-CN" sz="1900">
                <a:solidFill>
                  <a:srgbClr val="000000"/>
                </a:solidFill>
              </a:rPr>
              <a:t>OUT DX</a:t>
            </a:r>
            <a:r>
              <a:rPr lang="zh-CN" altLang="en-US" sz="1900">
                <a:solidFill>
                  <a:srgbClr val="000000"/>
                </a:solidFill>
              </a:rPr>
              <a:t>，</a:t>
            </a:r>
            <a:r>
              <a:rPr lang="en-US" altLang="zh-CN" sz="1900">
                <a:solidFill>
                  <a:srgbClr val="000000"/>
                </a:solidFill>
              </a:rPr>
              <a:t>AL</a:t>
            </a:r>
            <a:endParaRPr lang="en-US" altLang="zh-CN" sz="1900">
              <a:solidFill>
                <a:srgbClr val="000000"/>
              </a:solidFill>
            </a:endParaRPr>
          </a:p>
          <a:p>
            <a:pPr lvl="1" eaLnBrk="1" hangingPunct="1">
              <a:lnSpc>
                <a:spcPct val="115000"/>
              </a:lnSpc>
              <a:buClr>
                <a:srgbClr val="FF0000"/>
              </a:buClr>
            </a:pPr>
            <a:r>
              <a:rPr lang="en-US" altLang="zh-CN" sz="1900">
                <a:solidFill>
                  <a:srgbClr val="000000"/>
                </a:solidFill>
              </a:rPr>
              <a:t>MOV AL</a:t>
            </a:r>
            <a:r>
              <a:rPr lang="zh-CN" altLang="en-US" sz="1900">
                <a:solidFill>
                  <a:srgbClr val="000000"/>
                </a:solidFill>
              </a:rPr>
              <a:t>，</a:t>
            </a:r>
            <a:r>
              <a:rPr lang="en-US" altLang="zh-CN" sz="1900">
                <a:solidFill>
                  <a:srgbClr val="000000"/>
                </a:solidFill>
              </a:rPr>
              <a:t>AH</a:t>
            </a:r>
            <a:endParaRPr lang="en-US" altLang="zh-CN" sz="1900">
              <a:solidFill>
                <a:srgbClr val="000000"/>
              </a:solidFill>
            </a:endParaRPr>
          </a:p>
          <a:p>
            <a:pPr lvl="1" eaLnBrk="1" hangingPunct="1">
              <a:lnSpc>
                <a:spcPct val="115000"/>
              </a:lnSpc>
              <a:buClr>
                <a:srgbClr val="FF0000"/>
              </a:buClr>
            </a:pPr>
            <a:r>
              <a:rPr lang="en-US" altLang="zh-CN" sz="1900">
                <a:solidFill>
                  <a:srgbClr val="000000"/>
                </a:solidFill>
              </a:rPr>
              <a:t>OUT DX</a:t>
            </a:r>
            <a:r>
              <a:rPr lang="zh-CN" altLang="en-US" sz="1900">
                <a:solidFill>
                  <a:srgbClr val="000000"/>
                </a:solidFill>
              </a:rPr>
              <a:t>，</a:t>
            </a:r>
            <a:r>
              <a:rPr lang="en-US" altLang="zh-CN" sz="1900">
                <a:solidFill>
                  <a:srgbClr val="000000"/>
                </a:solidFill>
              </a:rPr>
              <a:t>AL </a:t>
            </a:r>
            <a:endParaRPr lang="zh-CN" altLang="en-US" sz="1900">
              <a:solidFill>
                <a:srgbClr val="000000"/>
              </a:solidFill>
            </a:endParaRPr>
          </a:p>
        </p:txBody>
      </p:sp>
      <p:sp>
        <p:nvSpPr>
          <p:cNvPr id="212997" name="Line 5"/>
          <p:cNvSpPr>
            <a:spLocks noChangeShapeType="1"/>
          </p:cNvSpPr>
          <p:nvPr/>
        </p:nvSpPr>
        <p:spPr bwMode="auto">
          <a:xfrm>
            <a:off x="4875213" y="1498600"/>
            <a:ext cx="0" cy="42989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2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390525" y="158750"/>
            <a:ext cx="3625850" cy="587375"/>
          </a:xfrm>
        </p:spPr>
        <p:txBody>
          <a:bodyPr/>
          <a:lstStyle/>
          <a:p>
            <a:r>
              <a:rPr lang="zh-CN" altLang="en-US" sz="3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控制程序设计</a:t>
            </a:r>
            <a:endParaRPr lang="zh-CN" altLang="en-US" sz="30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11693" y="234950"/>
            <a:ext cx="3273425" cy="425450"/>
          </a:xfrm>
          <a:prstGeom prst="rect">
            <a:avLst/>
          </a:prstGeom>
          <a:noFill/>
          <a:ln w="254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11693" y="277817"/>
            <a:ext cx="327342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初始化</a:t>
            </a:r>
            <a:r>
              <a:rPr kumimoji="1" lang="en-US" altLang="zh-CN" sz="19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GATE=0</a:t>
            </a:r>
            <a:r>
              <a:rPr kumimoji="1" lang="zh-CN" altLang="en-US" sz="19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，不报警</a:t>
            </a:r>
            <a:endParaRPr kumimoji="1" lang="zh-CN" altLang="en-US" sz="19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230938" y="658816"/>
            <a:ext cx="0" cy="522287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 lIns="86342" tIns="43171" rIns="86342" bIns="43171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06930" y="1181100"/>
            <a:ext cx="3273425" cy="427038"/>
          </a:xfrm>
          <a:prstGeom prst="rect">
            <a:avLst/>
          </a:prstGeom>
          <a:noFill/>
          <a:ln w="254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06930" y="1243017"/>
            <a:ext cx="327342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循环检测（读三态门）</a:t>
            </a:r>
            <a:endParaRPr kumimoji="1" lang="zh-CN" altLang="en-US" sz="19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6230938" y="1612900"/>
            <a:ext cx="0" cy="427038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 lIns="86342" tIns="43171" rIns="86342" bIns="43171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流程图: 决策 10"/>
          <p:cNvSpPr>
            <a:spLocks noChangeArrowheads="1"/>
          </p:cNvSpPr>
          <p:nvPr/>
        </p:nvSpPr>
        <p:spPr bwMode="auto">
          <a:xfrm>
            <a:off x="4591055" y="2014541"/>
            <a:ext cx="3268663" cy="754007"/>
          </a:xfrm>
          <a:prstGeom prst="flowChartDecision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43171" rIns="86342" bIns="43171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9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有异常否？</a:t>
            </a:r>
            <a:endParaRPr lang="zh-CN" altLang="en-US" sz="19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94230" y="3178175"/>
            <a:ext cx="3273425" cy="427038"/>
          </a:xfrm>
          <a:prstGeom prst="rect">
            <a:avLst/>
          </a:prstGeom>
          <a:noFill/>
          <a:ln w="254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4583118" y="3228979"/>
            <a:ext cx="327342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</a:t>
            </a:r>
            <a:r>
              <a:rPr kumimoji="1" lang="en-US" altLang="zh-CN" sz="19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GATE=1</a:t>
            </a:r>
            <a:r>
              <a:rPr kumimoji="1" lang="zh-CN" altLang="en-US" sz="19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，启动计数器</a:t>
            </a:r>
            <a:endParaRPr kumimoji="1" lang="zh-CN" altLang="en-US" sz="19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95818" y="5208588"/>
            <a:ext cx="3273425" cy="427037"/>
          </a:xfrm>
          <a:prstGeom prst="rect">
            <a:avLst/>
          </a:prstGeom>
          <a:noFill/>
          <a:ln w="254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610105" y="5238754"/>
            <a:ext cx="3275013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停止计数，复位。</a:t>
            </a:r>
            <a:endParaRPr kumimoji="1" lang="zh-CN" altLang="en-US" sz="19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7" name="流程图: 决策 16"/>
          <p:cNvSpPr>
            <a:spLocks noChangeArrowheads="1"/>
          </p:cNvSpPr>
          <p:nvPr/>
        </p:nvSpPr>
        <p:spPr bwMode="auto">
          <a:xfrm>
            <a:off x="4448175" y="4114804"/>
            <a:ext cx="3557588" cy="692868"/>
          </a:xfrm>
          <a:prstGeom prst="flowChartDecision">
            <a:avLst/>
          </a:prstGeom>
          <a:noFill/>
          <a:ln w="2540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43171" rIns="86342" bIns="43171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7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有任意键按下否？</a:t>
            </a:r>
            <a:endParaRPr lang="zh-CN" altLang="en-US" sz="17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H="1">
            <a:off x="6242050" y="2754313"/>
            <a:ext cx="0" cy="427037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 lIns="86342" tIns="43171" rIns="86342" bIns="43171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6219825" y="3605213"/>
            <a:ext cx="0" cy="539750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 lIns="86342" tIns="43171" rIns="86342" bIns="43171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 flipH="1">
            <a:off x="6219825" y="4806955"/>
            <a:ext cx="0" cy="396875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 lIns="86342" tIns="43171" rIns="86342" bIns="43171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>
            <a:stCxn id="11" idx="1"/>
          </p:cNvCxnSpPr>
          <p:nvPr/>
        </p:nvCxnSpPr>
        <p:spPr bwMode="auto">
          <a:xfrm flipH="1">
            <a:off x="3870331" y="2391545"/>
            <a:ext cx="720724" cy="821"/>
          </a:xfrm>
          <a:prstGeom prst="line">
            <a:avLst/>
          </a:prstGeom>
          <a:noFill/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cxnSp>
        <p:nvCxnSpPr>
          <p:cNvPr id="12" name="直接连接符 11"/>
          <p:cNvCxnSpPr>
            <a:endCxn id="22" idx="0"/>
          </p:cNvCxnSpPr>
          <p:nvPr/>
        </p:nvCxnSpPr>
        <p:spPr bwMode="auto">
          <a:xfrm flipV="1">
            <a:off x="3870325" y="882650"/>
            <a:ext cx="0" cy="1509713"/>
          </a:xfrm>
          <a:prstGeom prst="line">
            <a:avLst/>
          </a:prstGeom>
          <a:noFill/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3887788" y="882650"/>
            <a:ext cx="2332037" cy="0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 lIns="86342" tIns="43171" rIns="86342" bIns="43171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18250" y="2754317"/>
            <a:ext cx="433388" cy="36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5" tIns="45690" rIns="91375" bIns="45690">
            <a:spAutoFit/>
          </a:bodyPr>
          <a:lstStyle/>
          <a:p>
            <a:pPr algn="ctr"/>
            <a:r>
              <a:rPr lang="en-US" altLang="zh-CN" sz="1800" b="1">
                <a:solidFill>
                  <a:srgbClr val="000000"/>
                </a:solidFill>
              </a:rPr>
              <a:t>Y</a:t>
            </a:r>
            <a:endParaRPr lang="zh-CN" altLang="en-US" sz="1800" b="1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016375" y="2039941"/>
            <a:ext cx="431800" cy="36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5" tIns="45690" rIns="91375" bIns="45690">
            <a:spAutoFit/>
          </a:bodyPr>
          <a:lstStyle/>
          <a:p>
            <a:pPr algn="ctr"/>
            <a:r>
              <a:rPr lang="en-US" altLang="zh-CN" sz="1800" b="1">
                <a:solidFill>
                  <a:srgbClr val="000000"/>
                </a:solidFill>
              </a:rPr>
              <a:t>N</a:t>
            </a:r>
            <a:endParaRPr lang="zh-CN" altLang="en-US" sz="1800" b="1">
              <a:solidFill>
                <a:srgbClr val="00000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318250" y="4819652"/>
            <a:ext cx="433388" cy="36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5" tIns="45690" rIns="91375" bIns="45690">
            <a:spAutoFit/>
          </a:bodyPr>
          <a:lstStyle/>
          <a:p>
            <a:pPr algn="ctr"/>
            <a:r>
              <a:rPr lang="en-US" altLang="zh-CN" sz="1800" b="1">
                <a:solidFill>
                  <a:srgbClr val="000000"/>
                </a:solidFill>
              </a:rPr>
              <a:t>Y</a:t>
            </a:r>
            <a:endParaRPr lang="zh-CN" altLang="en-US" sz="1800" b="1">
              <a:solidFill>
                <a:srgbClr val="000000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 flipH="1">
            <a:off x="3725868" y="4465638"/>
            <a:ext cx="720725" cy="0"/>
          </a:xfrm>
          <a:prstGeom prst="line">
            <a:avLst/>
          </a:prstGeom>
          <a:noFill/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871913" y="4113214"/>
            <a:ext cx="431800" cy="369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5" tIns="45690" rIns="91375" bIns="45690">
            <a:spAutoFit/>
          </a:bodyPr>
          <a:lstStyle/>
          <a:p>
            <a:pPr algn="ctr"/>
            <a:r>
              <a:rPr lang="en-US" altLang="zh-CN" sz="1800" b="1">
                <a:solidFill>
                  <a:srgbClr val="000000"/>
                </a:solidFill>
              </a:rPr>
              <a:t>N</a:t>
            </a:r>
            <a:endParaRPr lang="zh-CN" altLang="en-US" sz="1800" b="1">
              <a:solidFill>
                <a:srgbClr val="000000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flipV="1">
            <a:off x="3725863" y="3846518"/>
            <a:ext cx="0" cy="611187"/>
          </a:xfrm>
          <a:prstGeom prst="line">
            <a:avLst/>
          </a:prstGeom>
          <a:noFill/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</p:cxnSp>
      <p:sp>
        <p:nvSpPr>
          <p:cNvPr id="31" name="Line 10"/>
          <p:cNvSpPr>
            <a:spLocks noChangeShapeType="1"/>
          </p:cNvSpPr>
          <p:nvPr/>
        </p:nvSpPr>
        <p:spPr bwMode="auto">
          <a:xfrm>
            <a:off x="3740155" y="3846513"/>
            <a:ext cx="2484438" cy="0"/>
          </a:xfrm>
          <a:prstGeom prst="line">
            <a:avLst/>
          </a:prstGeom>
          <a:noFill/>
          <a:ln w="25400" cap="sq">
            <a:solidFill>
              <a:schemeClr val="accent1">
                <a:lumMod val="50000"/>
              </a:schemeClr>
            </a:solidFill>
            <a:round/>
            <a:headEnd type="none" w="sm" len="sm"/>
            <a:tailEnd type="triangle" w="lg" len="lg"/>
          </a:ln>
        </p:spPr>
        <p:txBody>
          <a:bodyPr lIns="86342" tIns="43171" rIns="86342" bIns="43171"/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1" grpId="0" animBg="1"/>
      <p:bldP spid="13" grpId="0" animBg="1"/>
      <p:bldP spid="14" grpId="0"/>
      <p:bldP spid="15" grpId="0" animBg="1"/>
      <p:bldP spid="16" grpId="0"/>
      <p:bldP spid="17" grpId="0" animBg="1"/>
      <p:bldP spid="23" grpId="0"/>
      <p:bldP spid="25" grpId="0"/>
      <p:bldP spid="26" grpId="0"/>
      <p:bldP spid="2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4505670-A1EF-426C-8674-35BE8E3C2DB0}" type="slidenum">
              <a:rPr lang="zh-CN" altLang="en-US" sz="1300" b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34955"/>
            <a:ext cx="7700963" cy="557213"/>
          </a:xfrm>
        </p:spPr>
        <p:txBody>
          <a:bodyPr/>
          <a:lstStyle/>
          <a:p>
            <a:pPr eaLnBrk="1" hangingPunct="1"/>
            <a:r>
              <a:rPr lang="zh-CN" altLang="en-US" sz="3800">
                <a:solidFill>
                  <a:srgbClr val="860000"/>
                </a:solidFill>
              </a:rPr>
              <a:t>控制程序</a:t>
            </a:r>
            <a:endParaRPr lang="zh-CN" altLang="en-US" sz="3800">
              <a:solidFill>
                <a:srgbClr val="860000"/>
              </a:solidFill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8388" y="234955"/>
            <a:ext cx="3632200" cy="5400675"/>
          </a:xfrm>
        </p:spPr>
        <p:txBody>
          <a:bodyPr/>
          <a:lstStyle/>
          <a:p>
            <a:pPr marL="0" indent="899795" eaLnBrk="1" hangingPunct="1">
              <a:buNone/>
              <a:defRPr/>
            </a:pPr>
            <a:r>
              <a:rPr lang="en-US" altLang="zh-CN" sz="1600" dirty="0"/>
              <a:t>XOR AL</a:t>
            </a:r>
            <a:r>
              <a:rPr lang="zh-CN" altLang="en-US" sz="1600" dirty="0"/>
              <a:t>，</a:t>
            </a:r>
            <a:r>
              <a:rPr lang="en-US" altLang="zh-CN" sz="1600" dirty="0"/>
              <a:t>AL</a:t>
            </a:r>
            <a:endParaRPr lang="pt-BR" altLang="zh-CN" sz="1600" dirty="0"/>
          </a:p>
          <a:p>
            <a:pPr marL="0" indent="899795" eaLnBrk="1" hangingPunct="1">
              <a:buNone/>
              <a:defRPr/>
            </a:pPr>
            <a:r>
              <a:rPr lang="pt-BR" altLang="zh-CN" sz="1600" dirty="0"/>
              <a:t>MOV DX</a:t>
            </a:r>
            <a:r>
              <a:rPr lang="zh-CN" altLang="pt-BR" sz="1600" dirty="0"/>
              <a:t>，</a:t>
            </a:r>
            <a:r>
              <a:rPr lang="pt-BR" altLang="zh-CN" sz="1600" dirty="0"/>
              <a:t>3E5H</a:t>
            </a:r>
            <a:endParaRPr lang="pt-BR" altLang="zh-CN" sz="1600" dirty="0"/>
          </a:p>
          <a:p>
            <a:pPr marL="0" indent="899795" eaLnBrk="1" hangingPunct="1">
              <a:buNone/>
              <a:defRPr/>
            </a:pPr>
            <a:r>
              <a:rPr lang="pt-BR" altLang="zh-CN" sz="1600" dirty="0"/>
              <a:t>OUT DX</a:t>
            </a:r>
            <a:r>
              <a:rPr lang="zh-CN" altLang="pt-BR" sz="1600" dirty="0"/>
              <a:t>，</a:t>
            </a:r>
            <a:r>
              <a:rPr lang="pt-BR" altLang="zh-CN" sz="1600" dirty="0"/>
              <a:t>AL</a:t>
            </a:r>
            <a:endParaRPr lang="pt-BR" altLang="zh-CN" sz="1600" dirty="0"/>
          </a:p>
          <a:p>
            <a:pPr marL="0" indent="899795" eaLnBrk="1" hangingPunct="1">
              <a:buNone/>
              <a:defRPr/>
            </a:pPr>
            <a:r>
              <a:rPr lang="pt-BR" altLang="zh-CN" sz="1600" dirty="0">
                <a:solidFill>
                  <a:srgbClr val="990000"/>
                </a:solidFill>
              </a:rPr>
              <a:t>MOV DX</a:t>
            </a:r>
            <a:r>
              <a:rPr lang="zh-CN" altLang="pt-BR" sz="1600" dirty="0">
                <a:solidFill>
                  <a:srgbClr val="990000"/>
                </a:solidFill>
              </a:rPr>
              <a:t>，</a:t>
            </a:r>
            <a:r>
              <a:rPr lang="pt-BR" altLang="zh-CN" sz="1600" dirty="0">
                <a:solidFill>
                  <a:srgbClr val="990000"/>
                </a:solidFill>
              </a:rPr>
              <a:t>3E4H</a:t>
            </a:r>
            <a:endParaRPr lang="pt-BR" altLang="zh-CN" sz="1600" dirty="0">
              <a:solidFill>
                <a:srgbClr val="990000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pt-BR" altLang="zh-CN" sz="1600" dirty="0">
                <a:solidFill>
                  <a:srgbClr val="990000"/>
                </a:solidFill>
              </a:rPr>
              <a:t>NEXT</a:t>
            </a:r>
            <a:r>
              <a:rPr lang="zh-CN" altLang="pt-BR" sz="1600" dirty="0">
                <a:solidFill>
                  <a:srgbClr val="990000"/>
                </a:solidFill>
              </a:rPr>
              <a:t>：  </a:t>
            </a:r>
            <a:r>
              <a:rPr lang="pt-BR" altLang="zh-CN" sz="1600" dirty="0">
                <a:solidFill>
                  <a:srgbClr val="990000"/>
                </a:solidFill>
              </a:rPr>
              <a:t>IN AL</a:t>
            </a:r>
            <a:r>
              <a:rPr lang="zh-CN" altLang="pt-BR" sz="1600" dirty="0">
                <a:solidFill>
                  <a:srgbClr val="990000"/>
                </a:solidFill>
              </a:rPr>
              <a:t>，</a:t>
            </a:r>
            <a:r>
              <a:rPr lang="pt-BR" altLang="zh-CN" sz="1600" dirty="0">
                <a:solidFill>
                  <a:srgbClr val="990000"/>
                </a:solidFill>
              </a:rPr>
              <a:t>DX</a:t>
            </a:r>
            <a:endParaRPr lang="en-US" altLang="zh-CN" sz="1600" dirty="0">
              <a:solidFill>
                <a:srgbClr val="990000"/>
              </a:solidFill>
            </a:endParaRPr>
          </a:p>
          <a:p>
            <a:pPr marL="0" indent="899795" eaLnBrk="1" hangingPunct="1">
              <a:buNone/>
              <a:defRPr/>
            </a:pPr>
            <a:r>
              <a:rPr lang="en-US" altLang="zh-CN" sz="1600" dirty="0">
                <a:solidFill>
                  <a:srgbClr val="990000"/>
                </a:solidFill>
              </a:rPr>
              <a:t>AND AL</a:t>
            </a:r>
            <a:r>
              <a:rPr lang="zh-CN" altLang="en-US" sz="1600" dirty="0">
                <a:solidFill>
                  <a:srgbClr val="990000"/>
                </a:solidFill>
              </a:rPr>
              <a:t>，</a:t>
            </a:r>
            <a:r>
              <a:rPr lang="en-US" altLang="zh-CN" sz="1600" dirty="0">
                <a:solidFill>
                  <a:srgbClr val="990000"/>
                </a:solidFill>
              </a:rPr>
              <a:t>01H</a:t>
            </a:r>
            <a:endParaRPr lang="en-US" altLang="zh-CN" sz="1600" dirty="0">
              <a:solidFill>
                <a:srgbClr val="990000"/>
              </a:solidFill>
            </a:endParaRPr>
          </a:p>
          <a:p>
            <a:pPr marL="0" indent="899795" eaLnBrk="1" hangingPunct="1">
              <a:buNone/>
              <a:defRPr/>
            </a:pPr>
            <a:r>
              <a:rPr lang="en-US" altLang="zh-CN" sz="1600" dirty="0">
                <a:solidFill>
                  <a:srgbClr val="990000"/>
                </a:solidFill>
              </a:rPr>
              <a:t>JZ  NEXT</a:t>
            </a:r>
            <a:endParaRPr lang="en-US" altLang="zh-CN" sz="1600" dirty="0">
              <a:solidFill>
                <a:srgbClr val="990000"/>
              </a:solidFill>
            </a:endParaRPr>
          </a:p>
          <a:p>
            <a:pPr marL="0" indent="899795" eaLnBrk="1" hangingPunct="1">
              <a:buNone/>
              <a:defRPr/>
            </a:pPr>
            <a:r>
              <a:rPr lang="pt-BR" altLang="zh-CN" sz="1600" dirty="0">
                <a:solidFill>
                  <a:schemeClr val="tx1"/>
                </a:solidFill>
              </a:rPr>
              <a:t>MOV DX</a:t>
            </a:r>
            <a:r>
              <a:rPr lang="zh-CN" altLang="pt-BR" sz="1600" dirty="0">
                <a:solidFill>
                  <a:schemeClr val="tx1"/>
                </a:solidFill>
              </a:rPr>
              <a:t>，</a:t>
            </a:r>
            <a:r>
              <a:rPr lang="pt-BR" altLang="zh-CN" sz="1600" dirty="0">
                <a:solidFill>
                  <a:schemeClr val="tx1"/>
                </a:solidFill>
              </a:rPr>
              <a:t>3E5H</a:t>
            </a:r>
            <a:endParaRPr lang="pt-BR" altLang="zh-CN" sz="1600" dirty="0">
              <a:solidFill>
                <a:schemeClr val="tx1"/>
              </a:solidFill>
            </a:endParaRPr>
          </a:p>
          <a:p>
            <a:pPr marL="0" indent="899795" eaLnBrk="1" hangingPunct="1">
              <a:buNone/>
              <a:defRPr/>
            </a:pPr>
            <a:r>
              <a:rPr lang="pt-BR" altLang="zh-CN" sz="1600" dirty="0">
                <a:solidFill>
                  <a:schemeClr val="tx1"/>
                </a:solidFill>
              </a:rPr>
              <a:t>MOV AL</a:t>
            </a:r>
            <a:r>
              <a:rPr lang="zh-CN" altLang="pt-BR" sz="1600" dirty="0">
                <a:solidFill>
                  <a:schemeClr val="tx1"/>
                </a:solidFill>
              </a:rPr>
              <a:t>，</a:t>
            </a:r>
            <a:r>
              <a:rPr lang="pt-BR" altLang="zh-CN" sz="1600" dirty="0">
                <a:solidFill>
                  <a:schemeClr val="tx1"/>
                </a:solidFill>
              </a:rPr>
              <a:t>2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          OUT DX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</a:rPr>
              <a:t>AL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sz="1600" dirty="0"/>
              <a:t>GOON</a:t>
            </a:r>
            <a:r>
              <a:rPr lang="zh-CN" altLang="en-US" sz="1600" dirty="0"/>
              <a:t>：</a:t>
            </a:r>
            <a:r>
              <a:rPr lang="en-US" altLang="zh-CN" sz="1600" dirty="0"/>
              <a:t>MOV AH</a:t>
            </a:r>
            <a:r>
              <a:rPr lang="zh-CN" altLang="en-US" sz="1600" dirty="0"/>
              <a:t>，</a:t>
            </a:r>
            <a:r>
              <a:rPr lang="en-US" altLang="zh-CN" sz="1600" dirty="0"/>
              <a:t>1</a:t>
            </a:r>
            <a:endParaRPr lang="en-US" altLang="zh-CN" sz="1600" dirty="0"/>
          </a:p>
          <a:p>
            <a:pPr marL="0" indent="0" eaLnBrk="1" hangingPunct="1">
              <a:buNone/>
              <a:defRPr/>
            </a:pPr>
            <a:r>
              <a:rPr lang="en-US" altLang="zh-CN" sz="1600" dirty="0"/>
              <a:t>              INT 16H  ;</a:t>
            </a:r>
            <a:r>
              <a:rPr lang="zh-CN" altLang="en-US" sz="1600" dirty="0"/>
              <a:t>读键盘</a:t>
            </a:r>
            <a:endParaRPr lang="en-US" altLang="zh-CN" sz="1600" dirty="0"/>
          </a:p>
          <a:p>
            <a:pPr marL="0" indent="0" eaLnBrk="1" hangingPunct="1">
              <a:buNone/>
              <a:defRPr/>
            </a:pPr>
            <a:r>
              <a:rPr lang="en-US" altLang="zh-CN" sz="1600" dirty="0"/>
              <a:t>              JZ  GOON</a:t>
            </a:r>
            <a:endParaRPr lang="en-US" altLang="zh-CN" sz="1600" dirty="0"/>
          </a:p>
          <a:p>
            <a:pPr marL="0" indent="0" eaLnBrk="1" hangingPunct="1">
              <a:buNone/>
              <a:defRPr/>
            </a:pPr>
            <a:r>
              <a:rPr lang="en-US" altLang="zh-CN" sz="1600" dirty="0"/>
              <a:t>              </a:t>
            </a:r>
            <a:r>
              <a:rPr lang="en-US" altLang="zh-CN" sz="1600" dirty="0">
                <a:solidFill>
                  <a:schemeClr val="tx1"/>
                </a:solidFill>
              </a:rPr>
              <a:t>XOR AL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</a:rPr>
              <a:t>AL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              OUT DX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</a:rPr>
              <a:t>AL</a:t>
            </a:r>
            <a:endParaRPr lang="pt-BR" altLang="zh-CN" sz="16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pt-BR" altLang="zh-CN" sz="1600" dirty="0">
                <a:solidFill>
                  <a:schemeClr val="tx1"/>
                </a:solidFill>
              </a:rPr>
              <a:t>              MOV AH</a:t>
            </a:r>
            <a:r>
              <a:rPr lang="zh-CN" altLang="pt-BR" sz="1600" dirty="0">
                <a:solidFill>
                  <a:schemeClr val="tx1"/>
                </a:solidFill>
              </a:rPr>
              <a:t>，</a:t>
            </a:r>
            <a:r>
              <a:rPr lang="pt-BR" altLang="zh-CN" sz="1600" dirty="0">
                <a:solidFill>
                  <a:schemeClr val="tx1"/>
                </a:solidFill>
              </a:rPr>
              <a:t>4C</a:t>
            </a:r>
            <a:endParaRPr lang="pt-BR" altLang="zh-CN" sz="1600" dirty="0">
              <a:solidFill>
                <a:schemeClr val="tx1"/>
              </a:solidFill>
            </a:endParaRPr>
          </a:p>
          <a:p>
            <a:pPr marL="0" indent="0" eaLnBrk="1" hangingPunct="1">
              <a:buNone/>
              <a:defRPr/>
            </a:pPr>
            <a:r>
              <a:rPr lang="pt-BR" altLang="zh-CN" sz="1600" dirty="0">
                <a:solidFill>
                  <a:schemeClr val="tx1"/>
                </a:solidFill>
              </a:rPr>
              <a:t>              INT 21H </a:t>
            </a:r>
            <a:endParaRPr lang="en-US" altLang="zh-CN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圆角矩形标注 1"/>
          <p:cNvSpPr>
            <a:spLocks noChangeArrowheads="1"/>
          </p:cNvSpPr>
          <p:nvPr/>
        </p:nvSpPr>
        <p:spPr bwMode="auto">
          <a:xfrm>
            <a:off x="4159250" y="161927"/>
            <a:ext cx="1493838" cy="675342"/>
          </a:xfrm>
          <a:prstGeom prst="wedgeRoundRectCallout">
            <a:avLst>
              <a:gd name="adj1" fmla="val 58579"/>
              <a:gd name="adj2" fmla="val 82528"/>
              <a:gd name="adj3" fmla="val 16667"/>
            </a:avLst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43171" rIns="86342" bIns="43171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7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使</a:t>
            </a:r>
            <a:r>
              <a:rPr lang="en-US" altLang="zh-CN" sz="17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GATE</a:t>
            </a:r>
            <a:r>
              <a:rPr lang="zh-CN" altLang="en-US" sz="17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端为低电平</a:t>
            </a:r>
            <a:endParaRPr lang="zh-CN" altLang="en-US" sz="17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36568" y="1458913"/>
          <a:ext cx="44862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Visio" r:id="rId1" imgW="5657215" imgH="4471670" progId="Visio.Drawing.11">
                  <p:embed/>
                </p:oleObj>
              </mc:Choice>
              <mc:Fallback>
                <p:oleObj name="Visio" r:id="rId1" imgW="5657215" imgH="4471670" progId="Visio.Drawing.11">
                  <p:embed/>
                  <p:pic>
                    <p:nvPicPr>
                      <p:cNvPr id="0" name="图片 58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8" y="1458913"/>
                        <a:ext cx="4486275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4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4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4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4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4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4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4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4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40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86E99-CAB7-4C9A-9283-DA47859CB00F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166216" y="197058"/>
            <a:ext cx="7230110" cy="181173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以下哪些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8253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的工作方式的输出会自动重复（多选）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807527" y="2355255"/>
            <a:ext cx="6326346" cy="54352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方式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07527" y="3079948"/>
            <a:ext cx="6326346" cy="54352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方式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07527" y="3804642"/>
            <a:ext cx="6326346" cy="54352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方式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07527" y="4529336"/>
            <a:ext cx="6326346" cy="543520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方式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38237" y="2409607"/>
            <a:ext cx="434817" cy="434816"/>
          </a:xfrm>
          <a:prstGeom prst="rect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38237" y="3134301"/>
            <a:ext cx="434817" cy="434816"/>
          </a:xfrm>
          <a:prstGeom prst="rect">
            <a:avLst/>
          </a:prstGeom>
          <a:solidFill>
            <a:srgbClr val="808080"/>
          </a:solidFill>
          <a:ln w="127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38237" y="3858994"/>
            <a:ext cx="434817" cy="434816"/>
          </a:xfrm>
          <a:prstGeom prst="rect">
            <a:avLst/>
          </a:prstGeom>
          <a:solidFill>
            <a:srgbClr val="00FF00"/>
          </a:solidFill>
          <a:ln w="254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38237" y="4583688"/>
            <a:ext cx="434817" cy="434816"/>
          </a:xfrm>
          <a:prstGeom prst="rect">
            <a:avLst/>
          </a:prstGeom>
          <a:solidFill>
            <a:srgbClr val="00FF00"/>
          </a:solidFill>
          <a:ln w="254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 bwMode="auto">
          <a:xfrm>
            <a:off x="6394608" y="5254030"/>
            <a:ext cx="1304449" cy="347853"/>
          </a:xfrm>
          <a:prstGeom prst="roundRect">
            <a:avLst/>
          </a:prstGeom>
          <a:solidFill>
            <a:srgbClr val="808080"/>
          </a:solidFill>
          <a:ln w="38100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037638" cy="635000"/>
            <a:chOff x="0" y="0"/>
            <a:chExt cx="9037638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037638" cy="635000"/>
            </a:xfrm>
            <a:prstGeom prst="rect">
              <a:avLst/>
            </a:prstGeom>
            <a:solidFill>
              <a:srgbClr val="F6F7F8"/>
            </a:solidFill>
            <a:ln w="19050" cap="sq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sq" cmpd="sng" algn="ctr">
              <a:noFill/>
              <a:prstDash val="solid"/>
              <a:round/>
              <a:headEnd type="none" w="med" len="med"/>
              <a:tailEnd type="none" w="lg" len="lg"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lg" len="lg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238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ransition spd="med">
    <p:blinds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49F085A-AE78-46EB-8ED8-FC5F94E4A07E}" type="slidenum">
              <a:rPr lang="zh-CN" altLang="en-US" sz="1300" b="0">
                <a:solidFill>
                  <a:schemeClr val="bg2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79493" y="1417643"/>
            <a:ext cx="7097712" cy="1235075"/>
          </a:xfrm>
        </p:spPr>
        <p:txBody>
          <a:bodyPr/>
          <a:lstStyle/>
          <a:p>
            <a:pPr algn="ctr" eaLnBrk="1" hangingPunct="1"/>
            <a:r>
              <a:rPr lang="zh-CN" altLang="en-US" sz="4500" b="1">
                <a:latin typeface="微软雅黑" panose="020B0503020204020204" pitchFamily="34" charset="-122"/>
                <a:ea typeface="微软雅黑" panose="020B0503020204020204" pitchFamily="34" charset="-122"/>
              </a:rPr>
              <a:t>二、可编程并行接口</a:t>
            </a:r>
            <a:r>
              <a:rPr lang="zh-CN" altLang="en-US" sz="4400" b="1"/>
              <a:t>8255</a:t>
            </a:r>
            <a:endParaRPr lang="zh-CN" altLang="en-US" b="1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8523425-4253-4E15-B923-8B5F93430F70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588" y="525463"/>
            <a:ext cx="7004050" cy="965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隶书" pitchFamily="49" charset="-122"/>
              </a:rPr>
              <a:t>掌握</a:t>
            </a:r>
            <a:r>
              <a:rPr lang="en-US" altLang="zh-CN" smtClean="0">
                <a:latin typeface="隶书" pitchFamily="49" charset="-122"/>
              </a:rPr>
              <a:t>:</a:t>
            </a:r>
            <a:endParaRPr lang="en-US" altLang="zh-CN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1733555"/>
            <a:ext cx="7681912" cy="34782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引线功能及计数启动方法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6种工作方式及其输出波形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应用: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芯片与系统的连接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芯片的初始化编程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7507288" y="266703"/>
          <a:ext cx="13049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剪辑" r:id="rId1" imgW="4603115" imgH="3651885" progId="">
                  <p:embed/>
                </p:oleObj>
              </mc:Choice>
              <mc:Fallback>
                <p:oleObj name="剪辑" r:id="rId1" imgW="4603115" imgH="365188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266703"/>
                        <a:ext cx="13049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EADE957-1F35-47A1-BACF-C0DCEC52E16A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31877" y="158755"/>
            <a:ext cx="6223000" cy="1236663"/>
          </a:xfrm>
        </p:spPr>
        <p:txBody>
          <a:bodyPr/>
          <a:lstStyle/>
          <a:p>
            <a:pPr eaLnBrk="1" hangingPunct="1"/>
            <a:r>
              <a:rPr lang="en-US" altLang="zh-CN" sz="4400" b="1"/>
              <a:t>1. </a:t>
            </a:r>
            <a:r>
              <a:rPr lang="zh-CN" altLang="en-US" sz="4000" b="1">
                <a:latin typeface="微软雅黑" panose="020B0503020204020204" pitchFamily="34" charset="-122"/>
                <a:ea typeface="微软雅黑" panose="020B0503020204020204" pitchFamily="34" charset="-122"/>
              </a:rPr>
              <a:t>并行接口8255的特点</a:t>
            </a:r>
            <a:endParaRPr lang="zh-CN" altLang="en-US" sz="4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187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681038" y="1746252"/>
            <a:ext cx="5637212" cy="37607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zh-CN" altLang="en-US" sz="23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通道型接口</a:t>
            </a:r>
            <a:endParaRPr lang="zh-CN" altLang="en-US" sz="23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en-US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主要用于数据的输入或输出</a:t>
            </a:r>
            <a:endParaRPr lang="en-US" altLang="zh-CN" sz="1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ts val="565"/>
              </a:spcBef>
              <a:spcAft>
                <a:spcPct val="5000"/>
              </a:spcAft>
            </a:pP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含3个独立的8位并行输入/输出端口</a:t>
            </a:r>
            <a:endParaRPr lang="en-US" altLang="zh-CN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zh-CN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个为</a:t>
            </a:r>
            <a:r>
              <a:rPr lang="en-US" altLang="zh-CN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位端口（</a:t>
            </a:r>
            <a:r>
              <a:rPr lang="en-US" altLang="zh-CN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</a:t>
            </a:r>
            <a:r>
              <a:rPr lang="zh-CN" altLang="en-US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PB</a:t>
            </a:r>
            <a:r>
              <a:rPr lang="zh-CN" altLang="en-US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）；</a:t>
            </a:r>
            <a:endParaRPr lang="en-US" altLang="zh-CN" sz="1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zh-CN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个可拆分为两个</a:t>
            </a:r>
            <a:r>
              <a:rPr lang="en-US" altLang="zh-CN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位端口（</a:t>
            </a:r>
            <a:r>
              <a:rPr lang="en-US" altLang="zh-CN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lang="zh-CN" altLang="en-US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口）</a:t>
            </a:r>
            <a:endParaRPr lang="en-US" altLang="zh-CN" sz="1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ts val="565"/>
              </a:spcBef>
              <a:spcAft>
                <a:spcPct val="5000"/>
              </a:spcAft>
            </a:pP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各端口均具有数据的控制和锁存能力</a:t>
            </a:r>
            <a:endParaRPr lang="en-US" altLang="zh-CN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en-US" sz="19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既可作为输入端口，也可以作输出端口。</a:t>
            </a:r>
            <a:endParaRPr lang="zh-CN" altLang="en-US" sz="19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ts val="565"/>
              </a:spcBef>
              <a:spcAft>
                <a:spcPct val="5000"/>
              </a:spcAft>
            </a:pPr>
            <a:r>
              <a:rPr lang="zh-CN" altLang="en-US" sz="2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可通过编程，设置各端口工作在某一确定状态下。</a:t>
            </a:r>
            <a:endParaRPr lang="zh-CN" altLang="en-US" sz="2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93189" name="Object 1029"/>
          <p:cNvGraphicFramePr>
            <a:graphicFrameLocks noGrp="1" noChangeAspect="1"/>
          </p:cNvGraphicFramePr>
          <p:nvPr>
            <p:ph sz="half" idx="2"/>
          </p:nvPr>
        </p:nvGraphicFramePr>
        <p:xfrm>
          <a:off x="6226175" y="1863730"/>
          <a:ext cx="2705100" cy="34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Visio" r:id="rId1" imgW="1523365" imgH="2247900" progId="Visio.Drawing.11">
                  <p:embed/>
                </p:oleObj>
              </mc:Choice>
              <mc:Fallback>
                <p:oleObj name="Visio" r:id="rId1" imgW="1523365" imgH="2247900" progId="Visio.Drawing.11">
                  <p:embed/>
                  <p:pic>
                    <p:nvPicPr>
                      <p:cNvPr id="0" name="Object 10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1863730"/>
                        <a:ext cx="2705100" cy="34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6246494" y="3330823"/>
            <a:ext cx="627063" cy="792088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342" tIns="43171" rIns="86342" bIns="43171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椭圆 3"/>
          <p:cNvSpPr>
            <a:spLocks noChangeArrowheads="1"/>
          </p:cNvSpPr>
          <p:nvPr/>
        </p:nvSpPr>
        <p:spPr bwMode="auto">
          <a:xfrm>
            <a:off x="6301739" y="3960108"/>
            <a:ext cx="627063" cy="792088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86342" tIns="43171" rIns="86342" bIns="43171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180976"/>
            <a:ext cx="7702550" cy="6048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+mn-lt"/>
              </a:rPr>
              <a:t>2. </a:t>
            </a:r>
            <a:r>
              <a:rPr lang="zh-CN" altLang="en-US" dirty="0" smtClean="0"/>
              <a:t>结构</a:t>
            </a:r>
            <a:endParaRPr lang="zh-CN" altLang="en-US" dirty="0" smtClean="0"/>
          </a:p>
        </p:txBody>
      </p:sp>
      <p:sp>
        <p:nvSpPr>
          <p:cNvPr id="32771" name="Rectangle 11"/>
          <p:cNvSpPr>
            <a:spLocks noChangeArrowheads="1"/>
          </p:cNvSpPr>
          <p:nvPr/>
        </p:nvSpPr>
        <p:spPr bwMode="auto">
          <a:xfrm>
            <a:off x="4" y="-26887"/>
            <a:ext cx="309023" cy="44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6342" tIns="43171" rIns="86342" bIns="43171" anchor="ctr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2772" name="Object 10"/>
          <p:cNvGraphicFramePr>
            <a:graphicFrameLocks noChangeAspect="1"/>
          </p:cNvGraphicFramePr>
          <p:nvPr/>
        </p:nvGraphicFramePr>
        <p:xfrm>
          <a:off x="1277943" y="450850"/>
          <a:ext cx="7129462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Visio" r:id="rId1" imgW="6197600" imgH="5194300" progId="Visio.Drawing.11">
                  <p:embed/>
                </p:oleObj>
              </mc:Choice>
              <mc:Fallback>
                <p:oleObj name="Visio" r:id="rId1" imgW="6197600" imgH="519430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43" y="450850"/>
                        <a:ext cx="7129462" cy="467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标注 10"/>
          <p:cNvSpPr/>
          <p:nvPr/>
        </p:nvSpPr>
        <p:spPr bwMode="auto">
          <a:xfrm>
            <a:off x="1638305" y="4816475"/>
            <a:ext cx="1584325" cy="872015"/>
          </a:xfrm>
          <a:prstGeom prst="wedgeRectCallout">
            <a:avLst>
              <a:gd name="adj1" fmla="val 92319"/>
              <a:gd name="adj2" fmla="val -149683"/>
            </a:avLst>
          </a:prstGeom>
          <a:solidFill>
            <a:schemeClr val="accent3"/>
          </a:soli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lIns="86342" tIns="43171" rIns="86342" bIns="43171">
            <a:spAutoFit/>
          </a:bodyPr>
          <a:lstStyle/>
          <a:p>
            <a:pPr algn="just" defTabSz="863600">
              <a:spcBef>
                <a:spcPct val="50000"/>
              </a:spcBef>
              <a:defRPr/>
            </a:pPr>
            <a:r>
              <a:rPr lang="zh-CN" altLang="en-US" sz="1700" b="1" dirty="0">
                <a:latin typeface="华文楷体" pitchFamily="2" charset="-122"/>
                <a:ea typeface="华文楷体" pitchFamily="2" charset="-122"/>
              </a:rPr>
              <a:t>针对</a:t>
            </a:r>
            <a:r>
              <a:rPr lang="en-US" altLang="zh-CN" sz="1700" b="1" dirty="0">
                <a:latin typeface="华文楷体" pitchFamily="2" charset="-122"/>
                <a:ea typeface="华文楷体" pitchFamily="2" charset="-122"/>
              </a:rPr>
              <a:t>A</a:t>
            </a:r>
            <a:r>
              <a:rPr lang="zh-CN" altLang="en-US" sz="1700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1700" b="1" dirty="0">
                <a:latin typeface="华文楷体" pitchFamily="2" charset="-122"/>
                <a:ea typeface="华文楷体" pitchFamily="2" charset="-122"/>
              </a:rPr>
              <a:t>B</a:t>
            </a:r>
            <a:r>
              <a:rPr lang="zh-CN" altLang="en-US" sz="1700" b="1" dirty="0">
                <a:latin typeface="华文楷体" pitchFamily="2" charset="-122"/>
                <a:ea typeface="华文楷体" pitchFamily="2" charset="-122"/>
              </a:rPr>
              <a:t>组的控制字存放在控制寄存器中</a:t>
            </a:r>
            <a:endParaRPr lang="zh-CN" altLang="en-US" sz="1700" b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F374C32-1B5A-488F-9B2B-A15355F2F07F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>
                <a:latin typeface="Tahoma" panose="020B0604030504040204" pitchFamily="34" charset="0"/>
              </a:rPr>
              <a:t>3. </a:t>
            </a:r>
            <a:r>
              <a:rPr lang="zh-CN" altLang="en-US" smtClean="0"/>
              <a:t>引线</a:t>
            </a:r>
            <a:endParaRPr lang="zh-CN" altLang="en-US" smtClean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746255"/>
            <a:ext cx="4268788" cy="3636963"/>
          </a:xfrm>
        </p:spPr>
        <p:txBody>
          <a:bodyPr lIns="86942" tIns="43471" rIns="86942" bIns="43471"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zh-CN" altLang="en-US" sz="2800" u="sng" dirty="0"/>
              <a:t>连接系统端的主要引线：</a:t>
            </a:r>
            <a:endParaRPr lang="zh-CN" altLang="en-US" sz="2800" u="sng" dirty="0"/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D0----D7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#CS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#RD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#WR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A0，A1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REAST       </a:t>
            </a:r>
            <a:r>
              <a:rPr lang="en-US" altLang="zh-CN" sz="2400" dirty="0"/>
              <a:t>     </a:t>
            </a:r>
            <a:endParaRPr lang="en-US" altLang="zh-CN" sz="2400" dirty="0"/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4159255" y="2611441"/>
            <a:ext cx="3673475" cy="2241621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sm" len="sm"/>
          </a:ln>
        </p:spPr>
        <p:txBody>
          <a:bodyPr lIns="86342" tIns="43171" rIns="86342" bIns="4317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A1     A0</a:t>
            </a:r>
            <a:endParaRPr kumimoji="1" lang="en-US" altLang="zh-CN" sz="2000" b="1" dirty="0">
              <a:solidFill>
                <a:srgbClr val="C00000"/>
              </a:solidFill>
              <a:latin typeface="+mn-lt"/>
              <a:ea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0         0         A</a:t>
            </a:r>
            <a:r>
              <a:rPr kumimoji="1" lang="zh-CN" altLang="en-US" sz="20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  <a:endParaRPr kumimoji="1" lang="zh-CN" altLang="en-US" sz="20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0          1        B</a:t>
            </a:r>
            <a:r>
              <a:rPr kumimoji="1" lang="zh-CN" altLang="en-US" sz="20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  <a:endParaRPr kumimoji="1" lang="zh-CN" altLang="en-US" sz="20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1          0        C</a:t>
            </a:r>
            <a:r>
              <a:rPr kumimoji="1" lang="zh-CN" altLang="en-US" sz="20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</a:t>
            </a:r>
            <a:endParaRPr kumimoji="1" lang="zh-CN" altLang="en-US" sz="20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kumimoji="1" lang="en-US" altLang="zh-CN" sz="2000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1          1        </a:t>
            </a:r>
            <a:r>
              <a:rPr kumimoji="1" lang="zh-CN" altLang="en-US" sz="20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控制寄存器</a:t>
            </a:r>
            <a:endParaRPr kumimoji="1" lang="zh-CN" altLang="en-US" sz="20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BA7098E-2731-4577-925D-A995300982E3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引线</a:t>
            </a:r>
            <a:endParaRPr lang="zh-CN" altLang="en-US" smtClean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288" y="1917705"/>
            <a:ext cx="4445000" cy="3171825"/>
          </a:xfrm>
        </p:spPr>
        <p:txBody>
          <a:bodyPr/>
          <a:lstStyle/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u="sng" smtClean="0"/>
              <a:t>连接外设端的引脚：</a:t>
            </a:r>
            <a:endParaRPr lang="zh-CN" altLang="en-US" u="sng" smtClean="0"/>
          </a:p>
          <a:p>
            <a:pPr eaLnBrk="1" hangingPunct="1">
              <a:lnSpc>
                <a:spcPct val="125000"/>
              </a:lnSpc>
            </a:pPr>
            <a:r>
              <a:rPr lang="en-US" altLang="zh-CN" smtClean="0"/>
              <a:t>PA0 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mtClean="0"/>
              <a:t> PA7</a:t>
            </a:r>
            <a:endParaRPr lang="en-US" altLang="zh-CN" smtClean="0"/>
          </a:p>
          <a:p>
            <a:pPr eaLnBrk="1" hangingPunct="1">
              <a:lnSpc>
                <a:spcPct val="125000"/>
              </a:lnSpc>
            </a:pPr>
            <a:r>
              <a:rPr lang="en-US" altLang="zh-CN" smtClean="0"/>
              <a:t>PB0 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mtClean="0"/>
              <a:t> PB7</a:t>
            </a:r>
            <a:endParaRPr lang="en-US" altLang="zh-CN" smtClean="0"/>
          </a:p>
          <a:p>
            <a:pPr eaLnBrk="1" hangingPunct="1">
              <a:lnSpc>
                <a:spcPct val="125000"/>
              </a:lnSpc>
            </a:pPr>
            <a:r>
              <a:rPr lang="en-US" altLang="zh-CN" smtClean="0"/>
              <a:t>PC0 </a:t>
            </a:r>
            <a:r>
              <a:rPr lang="en-US" altLang="zh-CN" smtClean="0">
                <a:latin typeface="Arial" panose="020B0604020202020204" pitchFamily="34" charset="0"/>
              </a:rPr>
              <a:t>——</a:t>
            </a:r>
            <a:r>
              <a:rPr lang="en-US" altLang="zh-CN" smtClean="0"/>
              <a:t> PC7</a:t>
            </a:r>
            <a:endParaRPr lang="en-US" altLang="zh-CN" smtClean="0"/>
          </a:p>
        </p:txBody>
      </p:sp>
      <p:sp>
        <p:nvSpPr>
          <p:cNvPr id="34821" name="AutoShape 4"/>
          <p:cNvSpPr/>
          <p:nvPr/>
        </p:nvSpPr>
        <p:spPr bwMode="auto">
          <a:xfrm>
            <a:off x="4086230" y="2895600"/>
            <a:ext cx="301625" cy="1155700"/>
          </a:xfrm>
          <a:prstGeom prst="rightBrace">
            <a:avLst>
              <a:gd name="adj1" fmla="val 373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4387855" y="3243264"/>
            <a:ext cx="4264025" cy="52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分别对应</a:t>
            </a:r>
            <a:r>
              <a:rPr kumimoji="1" lang="en-US" altLang="zh-CN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A、B、C</a:t>
            </a:r>
            <a:r>
              <a:rPr kumimoji="1" lang="zh-CN" altLang="en-US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三个端口</a:t>
            </a:r>
            <a:endParaRPr kumimoji="1" lang="zh-CN" altLang="en-US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48D37C1-218B-4FA0-BA5D-A89D9EFC6FE4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2090"/>
          <p:cNvSpPr>
            <a:spLocks noChangeArrowheads="1"/>
          </p:cNvSpPr>
          <p:nvPr/>
        </p:nvSpPr>
        <p:spPr bwMode="auto">
          <a:xfrm>
            <a:off x="946155" y="1931993"/>
            <a:ext cx="1355725" cy="3157537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/>
              <a:t>8255</a:t>
            </a:r>
            <a:r>
              <a:rPr lang="zh-CN" altLang="en-US" smtClean="0"/>
              <a:t>与系统的连接示意图</a:t>
            </a:r>
            <a:endParaRPr lang="zh-CN" altLang="en-US" smtClean="0"/>
          </a:p>
        </p:txBody>
      </p:sp>
      <p:sp>
        <p:nvSpPr>
          <p:cNvPr id="35845" name="Rectangle 2052"/>
          <p:cNvSpPr>
            <a:spLocks noChangeArrowheads="1"/>
          </p:cNvSpPr>
          <p:nvPr/>
        </p:nvSpPr>
        <p:spPr bwMode="auto">
          <a:xfrm>
            <a:off x="4395788" y="1931993"/>
            <a:ext cx="1628775" cy="3157537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6" name="Text Box 2056"/>
          <p:cNvSpPr txBox="1">
            <a:spLocks noChangeArrowheads="1"/>
          </p:cNvSpPr>
          <p:nvPr/>
        </p:nvSpPr>
        <p:spPr bwMode="auto">
          <a:xfrm>
            <a:off x="4395793" y="2254254"/>
            <a:ext cx="1055687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D0~D7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7" name="Text Box 2057"/>
          <p:cNvSpPr txBox="1">
            <a:spLocks noChangeArrowheads="1"/>
          </p:cNvSpPr>
          <p:nvPr/>
        </p:nvSpPr>
        <p:spPr bwMode="auto">
          <a:xfrm>
            <a:off x="4395788" y="2770191"/>
            <a:ext cx="7540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WR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8" name="Text Box 2058"/>
          <p:cNvSpPr txBox="1">
            <a:spLocks noChangeArrowheads="1"/>
          </p:cNvSpPr>
          <p:nvPr/>
        </p:nvSpPr>
        <p:spPr bwMode="auto">
          <a:xfrm>
            <a:off x="4395788" y="3206754"/>
            <a:ext cx="7540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RD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9" name="Text Box 2059"/>
          <p:cNvSpPr txBox="1">
            <a:spLocks noChangeArrowheads="1"/>
          </p:cNvSpPr>
          <p:nvPr/>
        </p:nvSpPr>
        <p:spPr bwMode="auto">
          <a:xfrm>
            <a:off x="4395788" y="3594105"/>
            <a:ext cx="6778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0" name="Text Box 2060"/>
          <p:cNvSpPr txBox="1">
            <a:spLocks noChangeArrowheads="1"/>
          </p:cNvSpPr>
          <p:nvPr/>
        </p:nvSpPr>
        <p:spPr bwMode="auto">
          <a:xfrm>
            <a:off x="4395788" y="3979867"/>
            <a:ext cx="6778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A0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1" name="Text Box 2061"/>
          <p:cNvSpPr txBox="1">
            <a:spLocks noChangeArrowheads="1"/>
          </p:cNvSpPr>
          <p:nvPr/>
        </p:nvSpPr>
        <p:spPr bwMode="auto">
          <a:xfrm>
            <a:off x="4395788" y="4560892"/>
            <a:ext cx="6778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2" name="AutoShape 2062"/>
          <p:cNvSpPr>
            <a:spLocks noChangeArrowheads="1"/>
          </p:cNvSpPr>
          <p:nvPr/>
        </p:nvSpPr>
        <p:spPr bwMode="auto">
          <a:xfrm>
            <a:off x="2409825" y="2254250"/>
            <a:ext cx="1954213" cy="293688"/>
          </a:xfrm>
          <a:prstGeom prst="leftRightArrow">
            <a:avLst>
              <a:gd name="adj1" fmla="val 50000"/>
              <a:gd name="adj2" fmla="val 11382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53" name="Line 2063"/>
          <p:cNvSpPr>
            <a:spLocks noChangeShapeType="1"/>
          </p:cNvSpPr>
          <p:nvPr/>
        </p:nvSpPr>
        <p:spPr bwMode="auto">
          <a:xfrm>
            <a:off x="2335218" y="2898775"/>
            <a:ext cx="20605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35854" name="Line 2067"/>
          <p:cNvSpPr>
            <a:spLocks noChangeShapeType="1"/>
          </p:cNvSpPr>
          <p:nvPr/>
        </p:nvSpPr>
        <p:spPr bwMode="auto">
          <a:xfrm>
            <a:off x="3614738" y="4702175"/>
            <a:ext cx="7810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35855" name="Line 2068"/>
          <p:cNvSpPr>
            <a:spLocks noChangeShapeType="1"/>
          </p:cNvSpPr>
          <p:nvPr/>
        </p:nvSpPr>
        <p:spPr bwMode="auto">
          <a:xfrm>
            <a:off x="4486280" y="4610100"/>
            <a:ext cx="301625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35856" name="Line 2069"/>
          <p:cNvSpPr>
            <a:spLocks noChangeShapeType="1"/>
          </p:cNvSpPr>
          <p:nvPr/>
        </p:nvSpPr>
        <p:spPr bwMode="auto">
          <a:xfrm>
            <a:off x="4519618" y="3260725"/>
            <a:ext cx="300037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35857" name="Line 2070"/>
          <p:cNvSpPr>
            <a:spLocks noChangeShapeType="1"/>
          </p:cNvSpPr>
          <p:nvPr/>
        </p:nvSpPr>
        <p:spPr bwMode="auto">
          <a:xfrm>
            <a:off x="4491043" y="2833688"/>
            <a:ext cx="390525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35858" name="Text Box 2071"/>
          <p:cNvSpPr txBox="1">
            <a:spLocks noChangeArrowheads="1"/>
          </p:cNvSpPr>
          <p:nvPr/>
        </p:nvSpPr>
        <p:spPr bwMode="auto">
          <a:xfrm>
            <a:off x="3163893" y="1997079"/>
            <a:ext cx="7524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9" name="Text Box 2072"/>
          <p:cNvSpPr txBox="1">
            <a:spLocks noChangeArrowheads="1"/>
          </p:cNvSpPr>
          <p:nvPr/>
        </p:nvSpPr>
        <p:spPr bwMode="auto">
          <a:xfrm>
            <a:off x="1624018" y="2728917"/>
            <a:ext cx="7524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IOW</a:t>
            </a:r>
            <a:endParaRPr kumimoji="1" lang="en-US" altLang="zh-CN" sz="19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0" name="Text Box 2073"/>
          <p:cNvSpPr txBox="1">
            <a:spLocks noChangeArrowheads="1"/>
          </p:cNvSpPr>
          <p:nvPr/>
        </p:nvSpPr>
        <p:spPr bwMode="auto">
          <a:xfrm>
            <a:off x="1666880" y="3182941"/>
            <a:ext cx="75247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IOR</a:t>
            </a:r>
            <a:endParaRPr kumimoji="1" lang="en-US" altLang="zh-CN" sz="19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1" name="Text Box 2074"/>
          <p:cNvSpPr txBox="1">
            <a:spLocks noChangeArrowheads="1"/>
          </p:cNvSpPr>
          <p:nvPr/>
        </p:nvSpPr>
        <p:spPr bwMode="auto">
          <a:xfrm>
            <a:off x="1820863" y="3606805"/>
            <a:ext cx="59372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  <a:endParaRPr kumimoji="1" lang="en-US" altLang="zh-CN" sz="19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2" name="Text Box 2075"/>
          <p:cNvSpPr txBox="1">
            <a:spLocks noChangeArrowheads="1"/>
          </p:cNvSpPr>
          <p:nvPr/>
        </p:nvSpPr>
        <p:spPr bwMode="auto">
          <a:xfrm>
            <a:off x="1820863" y="3979867"/>
            <a:ext cx="593725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A0</a:t>
            </a:r>
            <a:endParaRPr kumimoji="1" lang="en-US" altLang="zh-CN" sz="19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3" name="AutoShape 2076"/>
          <p:cNvSpPr>
            <a:spLocks noChangeArrowheads="1"/>
          </p:cNvSpPr>
          <p:nvPr/>
        </p:nvSpPr>
        <p:spPr bwMode="auto">
          <a:xfrm>
            <a:off x="2335213" y="4638675"/>
            <a:ext cx="450850" cy="273050"/>
          </a:xfrm>
          <a:prstGeom prst="rightArrow">
            <a:avLst>
              <a:gd name="adj1" fmla="val 50000"/>
              <a:gd name="adj2" fmla="val 35309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64" name="Rectangle 2077"/>
          <p:cNvSpPr>
            <a:spLocks noChangeArrowheads="1"/>
          </p:cNvSpPr>
          <p:nvPr/>
        </p:nvSpPr>
        <p:spPr bwMode="auto">
          <a:xfrm>
            <a:off x="2786063" y="4368800"/>
            <a:ext cx="979487" cy="708025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65" name="Text Box 2078"/>
          <p:cNvSpPr txBox="1">
            <a:spLocks noChangeArrowheads="1"/>
          </p:cNvSpPr>
          <p:nvPr/>
        </p:nvSpPr>
        <p:spPr bwMode="auto">
          <a:xfrm>
            <a:off x="2786068" y="4497391"/>
            <a:ext cx="1055687" cy="4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译码器</a:t>
            </a:r>
            <a:endParaRPr kumimoji="1" lang="zh-CN" altLang="en-US" sz="190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866" name="Text Box 2079"/>
          <p:cNvSpPr txBox="1">
            <a:spLocks noChangeArrowheads="1"/>
          </p:cNvSpPr>
          <p:nvPr/>
        </p:nvSpPr>
        <p:spPr bwMode="auto">
          <a:xfrm>
            <a:off x="4970463" y="1609729"/>
            <a:ext cx="7540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8255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7" name="Text Box 2081"/>
          <p:cNvSpPr txBox="1">
            <a:spLocks noChangeArrowheads="1"/>
          </p:cNvSpPr>
          <p:nvPr/>
        </p:nvSpPr>
        <p:spPr bwMode="auto">
          <a:xfrm>
            <a:off x="5422905" y="2190754"/>
            <a:ext cx="677863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口</a:t>
            </a:r>
            <a:endParaRPr kumimoji="1" lang="zh-CN" altLang="en-US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68" name="Line 2086"/>
          <p:cNvSpPr>
            <a:spLocks noChangeShapeType="1"/>
          </p:cNvSpPr>
          <p:nvPr/>
        </p:nvSpPr>
        <p:spPr bwMode="auto">
          <a:xfrm>
            <a:off x="1717680" y="2770188"/>
            <a:ext cx="52705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35869" name="Line 2087"/>
          <p:cNvSpPr>
            <a:spLocks noChangeShapeType="1"/>
          </p:cNvSpPr>
          <p:nvPr/>
        </p:nvSpPr>
        <p:spPr bwMode="auto">
          <a:xfrm>
            <a:off x="1731966" y="3221038"/>
            <a:ext cx="52705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35870" name="Text Box 2088"/>
          <p:cNvSpPr txBox="1">
            <a:spLocks noChangeArrowheads="1"/>
          </p:cNvSpPr>
          <p:nvPr/>
        </p:nvSpPr>
        <p:spPr bwMode="auto">
          <a:xfrm>
            <a:off x="5422905" y="4302129"/>
            <a:ext cx="677863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口</a:t>
            </a:r>
            <a:endParaRPr kumimoji="1" lang="zh-CN" altLang="en-US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71" name="Text Box 2089"/>
          <p:cNvSpPr txBox="1">
            <a:spLocks noChangeArrowheads="1"/>
          </p:cNvSpPr>
          <p:nvPr/>
        </p:nvSpPr>
        <p:spPr bwMode="auto">
          <a:xfrm>
            <a:off x="5422905" y="3349629"/>
            <a:ext cx="677863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口</a:t>
            </a:r>
            <a:endParaRPr kumimoji="1" lang="zh-CN" altLang="en-US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72" name="Text Box 2091"/>
          <p:cNvSpPr txBox="1">
            <a:spLocks noChangeArrowheads="1"/>
          </p:cNvSpPr>
          <p:nvPr/>
        </p:nvSpPr>
        <p:spPr bwMode="auto">
          <a:xfrm>
            <a:off x="1430343" y="2217741"/>
            <a:ext cx="1055687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D0~D7</a:t>
            </a:r>
            <a:endParaRPr kumimoji="1" lang="en-US" altLang="zh-CN" sz="19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73" name="Line 2092"/>
          <p:cNvSpPr>
            <a:spLocks noChangeShapeType="1"/>
          </p:cNvSpPr>
          <p:nvPr/>
        </p:nvSpPr>
        <p:spPr bwMode="auto">
          <a:xfrm>
            <a:off x="2335218" y="3349625"/>
            <a:ext cx="20605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35874" name="Line 2095"/>
          <p:cNvSpPr>
            <a:spLocks noChangeShapeType="1"/>
          </p:cNvSpPr>
          <p:nvPr/>
        </p:nvSpPr>
        <p:spPr bwMode="auto">
          <a:xfrm>
            <a:off x="2335218" y="3784600"/>
            <a:ext cx="20605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35875" name="Line 2096"/>
          <p:cNvSpPr>
            <a:spLocks noChangeShapeType="1"/>
          </p:cNvSpPr>
          <p:nvPr/>
        </p:nvSpPr>
        <p:spPr bwMode="auto">
          <a:xfrm>
            <a:off x="2335218" y="4159250"/>
            <a:ext cx="20605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35876" name="Rectangle 2097"/>
          <p:cNvSpPr>
            <a:spLocks noChangeArrowheads="1"/>
          </p:cNvSpPr>
          <p:nvPr/>
        </p:nvSpPr>
        <p:spPr bwMode="auto">
          <a:xfrm>
            <a:off x="7080255" y="1931988"/>
            <a:ext cx="1354138" cy="3221037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77" name="AutoShape 2098"/>
          <p:cNvSpPr>
            <a:spLocks noChangeArrowheads="1"/>
          </p:cNvSpPr>
          <p:nvPr/>
        </p:nvSpPr>
        <p:spPr bwMode="auto">
          <a:xfrm>
            <a:off x="6072192" y="2230439"/>
            <a:ext cx="979487" cy="293687"/>
          </a:xfrm>
          <a:prstGeom prst="leftRightArrow">
            <a:avLst>
              <a:gd name="adj1" fmla="val 50000"/>
              <a:gd name="adj2" fmla="val 5705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78" name="AutoShape 2099"/>
          <p:cNvSpPr>
            <a:spLocks noChangeArrowheads="1"/>
          </p:cNvSpPr>
          <p:nvPr/>
        </p:nvSpPr>
        <p:spPr bwMode="auto">
          <a:xfrm>
            <a:off x="6024563" y="3378203"/>
            <a:ext cx="979487" cy="293688"/>
          </a:xfrm>
          <a:prstGeom prst="leftRightArrow">
            <a:avLst>
              <a:gd name="adj1" fmla="val 50000"/>
              <a:gd name="adj2" fmla="val 5705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79" name="AutoShape 2100"/>
          <p:cNvSpPr>
            <a:spLocks noChangeArrowheads="1"/>
          </p:cNvSpPr>
          <p:nvPr/>
        </p:nvSpPr>
        <p:spPr bwMode="auto">
          <a:xfrm>
            <a:off x="6057900" y="4343405"/>
            <a:ext cx="979488" cy="295275"/>
          </a:xfrm>
          <a:prstGeom prst="leftRightArrow">
            <a:avLst>
              <a:gd name="adj1" fmla="val 50000"/>
              <a:gd name="adj2" fmla="val 56746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80" name="Text Box 2101"/>
          <p:cNvSpPr txBox="1">
            <a:spLocks noChangeArrowheads="1"/>
          </p:cNvSpPr>
          <p:nvPr/>
        </p:nvSpPr>
        <p:spPr bwMode="auto">
          <a:xfrm>
            <a:off x="7305675" y="3349629"/>
            <a:ext cx="1054100" cy="56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23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 设</a:t>
            </a:r>
            <a:endParaRPr kumimoji="1" lang="zh-CN" altLang="en-US" sz="23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334" name="Line 2102"/>
          <p:cNvSpPr>
            <a:spLocks noChangeShapeType="1"/>
          </p:cNvSpPr>
          <p:nvPr/>
        </p:nvSpPr>
        <p:spPr bwMode="auto">
          <a:xfrm>
            <a:off x="7081843" y="4178300"/>
            <a:ext cx="1350962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>
            <a:spAutoFit/>
          </a:bodyPr>
          <a:lstStyle/>
          <a:p>
            <a:endParaRPr lang="zh-CN" altLang="en-US"/>
          </a:p>
        </p:txBody>
      </p:sp>
      <p:sp>
        <p:nvSpPr>
          <p:cNvPr id="97335" name="Line 2103"/>
          <p:cNvSpPr>
            <a:spLocks noChangeShapeType="1"/>
          </p:cNvSpPr>
          <p:nvPr/>
        </p:nvSpPr>
        <p:spPr bwMode="auto">
          <a:xfrm>
            <a:off x="7081843" y="2898775"/>
            <a:ext cx="1350962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34" grpId="0" animBg="1"/>
      <p:bldP spid="9733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36E71BF-FBD9-41E9-B706-E862AB8ACAA8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+mn-lt"/>
              </a:rPr>
              <a:t>4. </a:t>
            </a:r>
            <a:r>
              <a:rPr lang="zh-CN" altLang="en-US" dirty="0" smtClean="0"/>
              <a:t>工作方式</a:t>
            </a:r>
            <a:endParaRPr lang="zh-CN" altLang="en-US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4088" y="2027238"/>
            <a:ext cx="5175250" cy="202406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基本输入/输出方式（方式0）</a:t>
            </a:r>
            <a:endParaRPr lang="zh-CN" altLang="en-US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选通工作方式（方式1）</a:t>
            </a:r>
            <a:endParaRPr lang="zh-CN" altLang="en-US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mtClean="0"/>
              <a:t>双向传送方式（方式2）</a:t>
            </a:r>
            <a:endParaRPr lang="zh-CN" altLang="en-US" smtClean="0"/>
          </a:p>
        </p:txBody>
      </p:sp>
      <p:sp>
        <p:nvSpPr>
          <p:cNvPr id="36869" name="AutoShape 4"/>
          <p:cNvSpPr/>
          <p:nvPr/>
        </p:nvSpPr>
        <p:spPr bwMode="auto">
          <a:xfrm>
            <a:off x="1955805" y="2330453"/>
            <a:ext cx="227013" cy="1289050"/>
          </a:xfrm>
          <a:prstGeom prst="leftBrace">
            <a:avLst>
              <a:gd name="adj1" fmla="val 5531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410" y="793138"/>
            <a:ext cx="8130736" cy="442465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方式</a:t>
            </a:r>
            <a:r>
              <a:rPr lang="en-US" altLang="zh-CN" smtClean="0">
                <a:solidFill>
                  <a:srgbClr val="A50021"/>
                </a:solidFill>
              </a:rPr>
              <a:t>0</a:t>
            </a:r>
            <a:r>
              <a:rPr lang="zh-CN" altLang="en-US" smtClean="0">
                <a:solidFill>
                  <a:srgbClr val="A50021"/>
                </a:solidFill>
              </a:rPr>
              <a:t>：</a:t>
            </a:r>
            <a:r>
              <a:rPr lang="zh-CN" altLang="en-US" smtClean="0"/>
              <a:t>基本输入输出方式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适用于无条件传送和查询方式的接口电路</a:t>
            </a:r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方式</a:t>
            </a:r>
            <a:r>
              <a:rPr lang="en-US" altLang="zh-CN" smtClean="0">
                <a:solidFill>
                  <a:srgbClr val="A50021"/>
                </a:solidFill>
              </a:rPr>
              <a:t>1</a:t>
            </a:r>
            <a:r>
              <a:rPr lang="zh-CN" altLang="en-US" smtClean="0">
                <a:solidFill>
                  <a:srgbClr val="A50021"/>
                </a:solidFill>
              </a:rPr>
              <a:t>：</a:t>
            </a:r>
            <a:r>
              <a:rPr lang="zh-CN" altLang="en-US" smtClean="0"/>
              <a:t>选通输入输出方式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适用于查询和中断方式的接口电路</a:t>
            </a:r>
            <a:endParaRPr lang="zh-CN" altLang="en-US" smtClean="0"/>
          </a:p>
          <a:p>
            <a:pPr eaLnBrk="1" hangingPunct="1"/>
            <a:r>
              <a:rPr lang="zh-CN" altLang="en-US" smtClean="0">
                <a:solidFill>
                  <a:srgbClr val="A50021"/>
                </a:solidFill>
              </a:rPr>
              <a:t>方式</a:t>
            </a:r>
            <a:r>
              <a:rPr lang="en-US" altLang="zh-CN" smtClean="0">
                <a:solidFill>
                  <a:srgbClr val="A50021"/>
                </a:solidFill>
              </a:rPr>
              <a:t>2</a:t>
            </a:r>
            <a:r>
              <a:rPr lang="zh-CN" altLang="en-US" smtClean="0">
                <a:solidFill>
                  <a:srgbClr val="A50021"/>
                </a:solidFill>
              </a:rPr>
              <a:t>：</a:t>
            </a:r>
            <a:r>
              <a:rPr lang="zh-CN" altLang="en-US" smtClean="0"/>
              <a:t>双向选通传送方式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适用于与双向传送数据的外设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适用于查询和中断方式的接口电路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486" y="810548"/>
            <a:ext cx="5821118" cy="4048933"/>
          </a:xfrm>
          <a:ln w="38100">
            <a:solidFill>
              <a:srgbClr val="A6ADC0"/>
            </a:solidFill>
            <a:miter lim="800000"/>
          </a:ln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端口</a:t>
            </a:r>
            <a:r>
              <a:rPr lang="en-US" altLang="zh-CN" dirty="0" smtClean="0">
                <a:solidFill>
                  <a:srgbClr val="A50021"/>
                </a:solidFill>
              </a:rPr>
              <a:t>A</a:t>
            </a:r>
            <a:r>
              <a:rPr lang="zh-CN" altLang="en-US" dirty="0" smtClean="0">
                <a:solidFill>
                  <a:srgbClr val="A50021"/>
                </a:solidFill>
              </a:rPr>
              <a:t>：</a:t>
            </a:r>
            <a:r>
              <a:rPr lang="en-US" altLang="zh-CN" dirty="0" smtClean="0"/>
              <a:t>PA</a:t>
            </a:r>
            <a:r>
              <a:rPr lang="en-US" altLang="zh-CN" sz="2600" dirty="0"/>
              <a:t>0 </a:t>
            </a:r>
            <a:r>
              <a:rPr lang="en-US" altLang="zh-CN" dirty="0" smtClean="0"/>
              <a:t>~ PA</a:t>
            </a:r>
            <a:r>
              <a:rPr lang="en-US" altLang="zh-CN" sz="2600" dirty="0"/>
              <a:t>7</a:t>
            </a:r>
            <a:endParaRPr lang="en-US" altLang="zh-CN" sz="2600" dirty="0"/>
          </a:p>
          <a:p>
            <a:pPr lvl="1" eaLnBrk="1" hangingPunct="1"/>
            <a:r>
              <a:rPr lang="en-US" altLang="zh-CN" dirty="0" smtClean="0"/>
              <a:t>A</a:t>
            </a:r>
            <a:r>
              <a:rPr lang="zh-CN" altLang="en-US" dirty="0" smtClean="0"/>
              <a:t>组，支持工作方式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端口</a:t>
            </a:r>
            <a:r>
              <a:rPr lang="en-US" altLang="zh-CN" dirty="0" smtClean="0">
                <a:solidFill>
                  <a:srgbClr val="A50021"/>
                </a:solidFill>
              </a:rPr>
              <a:t>B</a:t>
            </a:r>
            <a:r>
              <a:rPr lang="zh-CN" altLang="en-US" dirty="0" smtClean="0">
                <a:solidFill>
                  <a:srgbClr val="A50021"/>
                </a:solidFill>
              </a:rPr>
              <a:t>：</a:t>
            </a:r>
            <a:r>
              <a:rPr lang="en-US" altLang="zh-CN" dirty="0" smtClean="0"/>
              <a:t>PB</a:t>
            </a:r>
            <a:r>
              <a:rPr lang="en-US" altLang="zh-CN" sz="2600" dirty="0"/>
              <a:t>0 </a:t>
            </a:r>
            <a:r>
              <a:rPr lang="en-US" altLang="zh-CN" dirty="0" smtClean="0"/>
              <a:t>~ PB</a:t>
            </a:r>
            <a:r>
              <a:rPr lang="en-US" altLang="zh-CN" sz="2600" dirty="0"/>
              <a:t>7</a:t>
            </a:r>
            <a:endParaRPr lang="en-US" altLang="zh-CN" sz="2600" dirty="0"/>
          </a:p>
          <a:p>
            <a:pPr lvl="1" eaLnBrk="1" hangingPunct="1"/>
            <a:r>
              <a:rPr lang="en-US" altLang="zh-CN" dirty="0" smtClean="0"/>
              <a:t>B</a:t>
            </a:r>
            <a:r>
              <a:rPr lang="zh-CN" altLang="en-US" dirty="0" smtClean="0"/>
              <a:t>组，支持工作方式</a:t>
            </a:r>
            <a:r>
              <a:rPr lang="en-US" altLang="zh-CN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endParaRPr lang="en-US" altLang="zh-CN" dirty="0" smtClean="0"/>
          </a:p>
          <a:p>
            <a:pPr eaLnBrk="1" hangingPunct="1"/>
            <a:r>
              <a:rPr lang="zh-CN" altLang="en-US" dirty="0" smtClean="0">
                <a:solidFill>
                  <a:srgbClr val="A50021"/>
                </a:solidFill>
              </a:rPr>
              <a:t>端口</a:t>
            </a:r>
            <a:r>
              <a:rPr lang="en-US" altLang="zh-CN" dirty="0" smtClean="0">
                <a:solidFill>
                  <a:srgbClr val="A50021"/>
                </a:solidFill>
              </a:rPr>
              <a:t>C</a:t>
            </a:r>
            <a:r>
              <a:rPr lang="zh-CN" altLang="en-US" dirty="0" smtClean="0">
                <a:solidFill>
                  <a:srgbClr val="A50021"/>
                </a:solidFill>
              </a:rPr>
              <a:t>：</a:t>
            </a:r>
            <a:r>
              <a:rPr lang="en-US" altLang="zh-CN" dirty="0" smtClean="0"/>
              <a:t>PC</a:t>
            </a:r>
            <a:r>
              <a:rPr lang="en-US" altLang="zh-CN" sz="2600" dirty="0"/>
              <a:t>0 </a:t>
            </a:r>
            <a:r>
              <a:rPr lang="en-US" altLang="zh-CN" dirty="0" smtClean="0"/>
              <a:t>~ PC</a:t>
            </a:r>
            <a:r>
              <a:rPr lang="en-US" altLang="zh-CN" sz="2600" dirty="0"/>
              <a:t>7</a:t>
            </a:r>
            <a:endParaRPr lang="en-US" altLang="zh-CN" sz="2600" dirty="0"/>
          </a:p>
          <a:p>
            <a:pPr lvl="1" eaLnBrk="1" hangingPunct="1"/>
            <a:r>
              <a:rPr lang="zh-CN" altLang="en-US" dirty="0" smtClean="0"/>
              <a:t>仅支持工作方式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A</a:t>
            </a:r>
            <a:r>
              <a:rPr lang="zh-CN" altLang="en-US" dirty="0" smtClean="0"/>
              <a:t>组控制高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PC</a:t>
            </a:r>
            <a:r>
              <a:rPr lang="en-US" altLang="zh-CN" sz="2200" dirty="0"/>
              <a:t>4</a:t>
            </a:r>
            <a:r>
              <a:rPr lang="zh-CN" altLang="en-US" dirty="0" smtClean="0"/>
              <a:t>～</a:t>
            </a:r>
            <a:r>
              <a:rPr lang="en-US" altLang="zh-CN" dirty="0" smtClean="0"/>
              <a:t>PC</a:t>
            </a:r>
            <a:r>
              <a:rPr lang="en-US" altLang="zh-CN" sz="2200" dirty="0"/>
              <a:t>7</a:t>
            </a:r>
            <a:endParaRPr lang="en-US" altLang="zh-CN" sz="2200" dirty="0"/>
          </a:p>
          <a:p>
            <a:pPr lvl="1" eaLnBrk="1" hangingPunct="1"/>
            <a:r>
              <a:rPr lang="en-US" altLang="zh-CN" dirty="0" smtClean="0"/>
              <a:t>B</a:t>
            </a:r>
            <a:r>
              <a:rPr lang="zh-CN" altLang="en-US" dirty="0" smtClean="0"/>
              <a:t>组控制低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PC</a:t>
            </a:r>
            <a:r>
              <a:rPr lang="en-US" altLang="zh-CN" sz="2200" dirty="0"/>
              <a:t>0</a:t>
            </a:r>
            <a:r>
              <a:rPr lang="zh-CN" altLang="en-US" dirty="0" smtClean="0"/>
              <a:t>～</a:t>
            </a:r>
            <a:r>
              <a:rPr lang="en-US" altLang="zh-CN" dirty="0" smtClean="0"/>
              <a:t>PC</a:t>
            </a:r>
            <a:r>
              <a:rPr lang="en-US" altLang="zh-CN" sz="2200" dirty="0"/>
              <a:t>3</a:t>
            </a:r>
            <a:endParaRPr lang="en-US" altLang="zh-CN" sz="2200" dirty="0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464960" y="810548"/>
            <a:ext cx="5821118" cy="4048933"/>
          </a:xfrm>
          <a:prstGeom prst="rect">
            <a:avLst/>
          </a:prstGeom>
          <a:solidFill>
            <a:schemeClr val="bg1"/>
          </a:solidFill>
          <a:ln w="38100">
            <a:solidFill>
              <a:srgbClr val="A6ADC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696" tIns="42346" rIns="84696" bIns="42346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000" b="1" dirty="0">
                <a:solidFill>
                  <a:srgbClr val="A50021"/>
                </a:solidFill>
              </a:rPr>
              <a:t>端口</a:t>
            </a:r>
            <a:r>
              <a:rPr kumimoji="1" lang="en-US" altLang="zh-CN" sz="3000" b="1" dirty="0">
                <a:solidFill>
                  <a:srgbClr val="A50021"/>
                </a:solidFill>
              </a:rPr>
              <a:t>A</a:t>
            </a:r>
            <a:r>
              <a:rPr kumimoji="1" lang="zh-CN" altLang="en-US" sz="3000" b="1" dirty="0">
                <a:solidFill>
                  <a:srgbClr val="A50021"/>
                </a:solidFill>
              </a:rPr>
              <a:t>：</a:t>
            </a:r>
            <a:r>
              <a:rPr kumimoji="1" lang="en-US" altLang="zh-CN" sz="3000" b="1" dirty="0">
                <a:solidFill>
                  <a:srgbClr val="000000"/>
                </a:solidFill>
              </a:rPr>
              <a:t>PA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0</a:t>
            </a:r>
            <a:r>
              <a:rPr kumimoji="1" lang="zh-CN" altLang="en-US" sz="3000" b="1" dirty="0">
                <a:solidFill>
                  <a:srgbClr val="000000"/>
                </a:solidFill>
              </a:rPr>
              <a:t>～</a:t>
            </a:r>
            <a:r>
              <a:rPr kumimoji="1" lang="en-US" altLang="zh-CN" sz="3000" b="1" dirty="0">
                <a:solidFill>
                  <a:srgbClr val="000000"/>
                </a:solidFill>
              </a:rPr>
              <a:t>PA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7</a:t>
            </a:r>
            <a:endParaRPr kumimoji="1" lang="en-US" altLang="zh-CN" sz="2600" b="1" dirty="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0000"/>
                </a:solidFill>
              </a:rPr>
              <a:t>常作数据端口，功能最强大</a:t>
            </a:r>
            <a:endParaRPr kumimoji="1" lang="zh-CN" altLang="en-US" sz="2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20000"/>
              </a:spcBef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000" b="1" dirty="0">
                <a:solidFill>
                  <a:srgbClr val="A50021"/>
                </a:solidFill>
              </a:rPr>
              <a:t>端口</a:t>
            </a:r>
            <a:r>
              <a:rPr kumimoji="1" lang="en-US" altLang="zh-CN" sz="3000" b="1" dirty="0">
                <a:solidFill>
                  <a:srgbClr val="A50021"/>
                </a:solidFill>
              </a:rPr>
              <a:t>B</a:t>
            </a:r>
            <a:r>
              <a:rPr kumimoji="1" lang="zh-CN" altLang="en-US" sz="3000" b="1" dirty="0">
                <a:solidFill>
                  <a:srgbClr val="A50021"/>
                </a:solidFill>
              </a:rPr>
              <a:t>：</a:t>
            </a:r>
            <a:r>
              <a:rPr kumimoji="1" lang="en-US" altLang="zh-CN" sz="3000" b="1" dirty="0">
                <a:solidFill>
                  <a:srgbClr val="000000"/>
                </a:solidFill>
              </a:rPr>
              <a:t>PB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0</a:t>
            </a:r>
            <a:r>
              <a:rPr kumimoji="1" lang="zh-CN" altLang="en-US" sz="3000" b="1" dirty="0">
                <a:solidFill>
                  <a:srgbClr val="000000"/>
                </a:solidFill>
              </a:rPr>
              <a:t>～</a:t>
            </a:r>
            <a:r>
              <a:rPr kumimoji="1" lang="en-US" altLang="zh-CN" sz="3000" b="1" dirty="0">
                <a:solidFill>
                  <a:srgbClr val="000000"/>
                </a:solidFill>
              </a:rPr>
              <a:t>PB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7</a:t>
            </a:r>
            <a:endParaRPr kumimoji="1" lang="en-US" altLang="zh-CN" sz="2600" b="1" dirty="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0000"/>
                </a:solidFill>
              </a:rPr>
              <a:t>常作数据端口</a:t>
            </a:r>
            <a:endParaRPr kumimoji="1" lang="zh-CN" altLang="en-US" sz="2600" b="1" dirty="0">
              <a:solidFill>
                <a:srgbClr val="000000"/>
              </a:solidFill>
            </a:endParaRPr>
          </a:p>
          <a:p>
            <a:pPr algn="just" eaLnBrk="1" hangingPunct="1">
              <a:spcBef>
                <a:spcPct val="20000"/>
              </a:spcBef>
              <a:buClr>
                <a:srgbClr val="99CC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000" b="1" dirty="0">
                <a:solidFill>
                  <a:srgbClr val="A50021"/>
                </a:solidFill>
              </a:rPr>
              <a:t>端口</a:t>
            </a:r>
            <a:r>
              <a:rPr kumimoji="1" lang="en-US" altLang="zh-CN" sz="3000" b="1" dirty="0">
                <a:solidFill>
                  <a:srgbClr val="A50021"/>
                </a:solidFill>
              </a:rPr>
              <a:t>C</a:t>
            </a:r>
            <a:r>
              <a:rPr kumimoji="1" lang="zh-CN" altLang="en-US" sz="3000" b="1" dirty="0">
                <a:solidFill>
                  <a:srgbClr val="A50021"/>
                </a:solidFill>
              </a:rPr>
              <a:t>：</a:t>
            </a:r>
            <a:r>
              <a:rPr kumimoji="1" lang="en-US" altLang="zh-CN" sz="3000" b="1" dirty="0">
                <a:solidFill>
                  <a:srgbClr val="000000"/>
                </a:solidFill>
              </a:rPr>
              <a:t>PC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0</a:t>
            </a:r>
            <a:r>
              <a:rPr kumimoji="1" lang="zh-CN" altLang="en-US" sz="3000" b="1" dirty="0">
                <a:solidFill>
                  <a:srgbClr val="000000"/>
                </a:solidFill>
              </a:rPr>
              <a:t>～</a:t>
            </a:r>
            <a:r>
              <a:rPr kumimoji="1" lang="en-US" altLang="zh-CN" sz="3000" b="1" dirty="0">
                <a:solidFill>
                  <a:srgbClr val="000000"/>
                </a:solidFill>
              </a:rPr>
              <a:t>PC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7</a:t>
            </a:r>
            <a:endParaRPr kumimoji="1" lang="en-US" altLang="zh-CN" sz="2600" b="1" dirty="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0000"/>
                </a:solidFill>
              </a:rPr>
              <a:t>可作数据、状态和控制端口</a:t>
            </a:r>
            <a:endParaRPr kumimoji="1" lang="zh-CN" altLang="en-US" sz="2600" b="1" dirty="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0000"/>
                </a:solidFill>
              </a:rPr>
              <a:t>分两个</a:t>
            </a:r>
            <a:r>
              <a:rPr kumimoji="1" lang="en-US" altLang="zh-CN" sz="2600" b="1" dirty="0">
                <a:solidFill>
                  <a:srgbClr val="000000"/>
                </a:solidFill>
              </a:rPr>
              <a:t>4</a:t>
            </a:r>
            <a:r>
              <a:rPr kumimoji="1" lang="zh-CN" altLang="en-US" sz="2600" b="1" dirty="0">
                <a:solidFill>
                  <a:srgbClr val="000000"/>
                </a:solidFill>
              </a:rPr>
              <a:t>位，每位可独立操作</a:t>
            </a:r>
            <a:endParaRPr kumimoji="1" lang="zh-CN" altLang="en-US" sz="2600" b="1" dirty="0">
              <a:solidFill>
                <a:srgbClr val="000000"/>
              </a:solidFill>
            </a:endParaRPr>
          </a:p>
          <a:p>
            <a:pPr lvl="1" algn="just" eaLnBrk="1" hangingPunct="1">
              <a:spcBef>
                <a:spcPct val="20000"/>
              </a:spcBef>
              <a:buClr>
                <a:srgbClr val="009999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0000"/>
                </a:solidFill>
              </a:rPr>
              <a:t>控制最灵活，最难掌握</a:t>
            </a:r>
            <a:endParaRPr kumimoji="1" lang="zh-CN" altLang="en-US" sz="2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5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5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9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9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9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9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9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9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97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9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9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9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9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97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1" grpId="0" animBg="1" autoUpdateAnimBg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4D3BF50-E917-4957-8611-1C3C40A32E2B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zh-CN" altLang="en-US" sz="3800"/>
              <a:t>0</a:t>
            </a:r>
            <a:r>
              <a:rPr lang="zh-CN" altLang="en-US" smtClean="0"/>
              <a:t>：</a:t>
            </a:r>
            <a:endParaRPr lang="zh-CN" altLang="en-US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714500"/>
            <a:ext cx="7729537" cy="34972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25000"/>
              </a:spcAft>
            </a:pPr>
            <a:r>
              <a:rPr lang="zh-CN" altLang="en-US" sz="2400"/>
              <a:t>相当于三个独立的8位简单接口</a:t>
            </a:r>
            <a:endParaRPr lang="zh-CN" altLang="en-US" sz="2400"/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各端口既可设置为输入口，也可设置为输出口，但不能同时实现输入及输出</a:t>
            </a:r>
            <a:endParaRPr lang="zh-CN" altLang="en-US" sz="2400"/>
          </a:p>
          <a:p>
            <a:pPr eaLnBrk="1" hangingPunct="1">
              <a:lnSpc>
                <a:spcPct val="120000"/>
              </a:lnSpc>
            </a:pPr>
            <a:r>
              <a:rPr lang="en-US" altLang="zh-CN" sz="2400"/>
              <a:t>C</a:t>
            </a:r>
            <a:r>
              <a:rPr lang="zh-CN" altLang="en-US" sz="2400"/>
              <a:t>端口可以是一个8位的简单接口，也可以分为两个独立的4位端口</a:t>
            </a:r>
            <a:endParaRPr lang="zh-CN" altLang="en-US" sz="2400"/>
          </a:p>
          <a:p>
            <a:pPr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C00000"/>
                </a:solidFill>
              </a:rPr>
              <a:t>常用于连接简单外设，适于无条件或查询方式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DB8B12C-3043-470E-8E06-0F718130F1A0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zh-CN" altLang="en-US" sz="3800"/>
              <a:t>0</a:t>
            </a:r>
            <a:r>
              <a:rPr lang="zh-CN" altLang="en-US" smtClean="0"/>
              <a:t>的应用：</a:t>
            </a:r>
            <a:endParaRPr lang="zh-CN" altLang="en-US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343" y="1746255"/>
            <a:ext cx="7756525" cy="340836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习惯上：</a:t>
            </a:r>
            <a:endParaRPr lang="zh-CN" altLang="en-US" smtClean="0"/>
          </a:p>
          <a:p>
            <a:pPr lvl="1" eaLnBrk="1" hangingPunct="1">
              <a:lnSpc>
                <a:spcPct val="125000"/>
              </a:lnSpc>
            </a:pPr>
            <a:r>
              <a:rPr lang="en-US" altLang="zh-CN" smtClean="0"/>
              <a:t>A</a:t>
            </a:r>
            <a:r>
              <a:rPr lang="zh-CN" altLang="en-US" smtClean="0"/>
              <a:t>端口和</a:t>
            </a:r>
            <a:r>
              <a:rPr lang="en-US" altLang="zh-CN" smtClean="0"/>
              <a:t>B</a:t>
            </a:r>
            <a:r>
              <a:rPr lang="zh-CN" altLang="en-US" smtClean="0"/>
              <a:t>端口作为8位数据的输入或输出口</a:t>
            </a:r>
            <a:endParaRPr lang="zh-CN" altLang="en-US" smtClean="0"/>
          </a:p>
          <a:p>
            <a:pPr lvl="1" eaLnBrk="1" hangingPunct="1">
              <a:lnSpc>
                <a:spcPct val="125000"/>
              </a:lnSpc>
            </a:pPr>
            <a:r>
              <a:rPr lang="en-US" altLang="zh-CN" smtClean="0"/>
              <a:t>C</a:t>
            </a:r>
            <a:r>
              <a:rPr lang="zh-CN" altLang="en-US" smtClean="0"/>
              <a:t>口的某些位作为状态输入</a:t>
            </a:r>
            <a:endParaRPr lang="zh-CN" altLang="en-US" smtClean="0"/>
          </a:p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注：</a:t>
            </a:r>
            <a:endParaRPr lang="zh-CN" altLang="en-US" smtClean="0"/>
          </a:p>
          <a:p>
            <a:pPr lvl="1" eaLnBrk="1" hangingPunct="1">
              <a:lnSpc>
                <a:spcPct val="125000"/>
              </a:lnSpc>
            </a:pPr>
            <a:r>
              <a:rPr lang="zh-CN" altLang="en-US" smtClean="0"/>
              <a:t>若使</a:t>
            </a:r>
            <a:r>
              <a:rPr lang="en-US" altLang="zh-CN" smtClean="0"/>
              <a:t>C</a:t>
            </a:r>
            <a:r>
              <a:rPr lang="zh-CN" altLang="en-US" smtClean="0"/>
              <a:t>端口低</a:t>
            </a:r>
            <a:r>
              <a:rPr lang="en-US" altLang="zh-CN" smtClean="0"/>
              <a:t>4</a:t>
            </a:r>
            <a:r>
              <a:rPr lang="zh-CN" altLang="en-US" smtClean="0"/>
              <a:t>位中某一位作为输入口，则低</a:t>
            </a:r>
            <a:r>
              <a:rPr lang="en-US" altLang="zh-CN" smtClean="0"/>
              <a:t>4</a:t>
            </a:r>
            <a:r>
              <a:rPr lang="zh-CN" altLang="en-US" smtClean="0"/>
              <a:t>位中其他位都应作为输入口。同时可设高</a:t>
            </a:r>
            <a:r>
              <a:rPr lang="en-US" altLang="zh-CN" smtClean="0"/>
              <a:t>4</a:t>
            </a:r>
            <a:r>
              <a:rPr lang="zh-CN" altLang="en-US" smtClean="0"/>
              <a:t>位作为输出。</a:t>
            </a:r>
            <a:endParaRPr lang="zh-CN" altLang="en-US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计数与定时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工作基准：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时钟脉冲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计数：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加法计数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减法计数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定时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计数脉冲为周期恒定时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23B5B1C-A2CE-421D-8FC5-167A99EEC5F3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 bwMode="auto">
          <a:xfrm>
            <a:off x="4324355" y="1747838"/>
            <a:ext cx="1628775" cy="3478212"/>
            <a:chOff x="4375150" y="2066925"/>
            <a:chExt cx="1647825" cy="4114800"/>
          </a:xfrm>
        </p:grpSpPr>
        <p:sp>
          <p:nvSpPr>
            <p:cNvPr id="39985" name="Rectangle 4"/>
            <p:cNvSpPr>
              <a:spLocks noChangeArrowheads="1"/>
            </p:cNvSpPr>
            <p:nvPr/>
          </p:nvSpPr>
          <p:spPr bwMode="auto">
            <a:xfrm>
              <a:off x="4375150" y="2447925"/>
              <a:ext cx="1647825" cy="3733800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rgbClr val="CCFF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endParaRPr lang="zh-CN" altLang="en-US" sz="23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986" name="Text Box 25"/>
            <p:cNvSpPr txBox="1">
              <a:spLocks noChangeArrowheads="1"/>
            </p:cNvSpPr>
            <p:nvPr/>
          </p:nvSpPr>
          <p:spPr bwMode="auto">
            <a:xfrm>
              <a:off x="4956175" y="2066925"/>
              <a:ext cx="762000" cy="45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8255</a:t>
              </a:r>
              <a:endPara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F37131D-79BF-42D0-B832-882764910223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title"/>
          </p:nvPr>
        </p:nvSpPr>
        <p:spPr>
          <a:xfrm>
            <a:off x="960443" y="666750"/>
            <a:ext cx="7686675" cy="831850"/>
          </a:xfrm>
        </p:spPr>
        <p:txBody>
          <a:bodyPr/>
          <a:lstStyle/>
          <a:p>
            <a:pPr eaLnBrk="1" hangingPunct="1"/>
            <a:r>
              <a:rPr lang="zh-CN" altLang="en-US" sz="3600"/>
              <a:t>8255工作于方式</a:t>
            </a:r>
            <a:r>
              <a:rPr lang="en-US" altLang="zh-CN" sz="3600"/>
              <a:t>0</a:t>
            </a:r>
            <a:r>
              <a:rPr lang="zh-CN" altLang="en-US" sz="3600"/>
              <a:t>的连接示意图</a:t>
            </a:r>
            <a:endParaRPr lang="zh-CN" altLang="en-US" sz="3600"/>
          </a:p>
        </p:txBody>
      </p:sp>
      <p:sp>
        <p:nvSpPr>
          <p:cNvPr id="46092" name="AutoShape 11"/>
          <p:cNvSpPr>
            <a:spLocks noChangeArrowheads="1"/>
          </p:cNvSpPr>
          <p:nvPr/>
        </p:nvSpPr>
        <p:spPr bwMode="auto">
          <a:xfrm>
            <a:off x="2338393" y="2390780"/>
            <a:ext cx="1952625" cy="295275"/>
          </a:xfrm>
          <a:prstGeom prst="leftRightArrow">
            <a:avLst>
              <a:gd name="adj1" fmla="val 50000"/>
              <a:gd name="adj2" fmla="val 113124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93" name="Line 12"/>
          <p:cNvSpPr>
            <a:spLocks noChangeShapeType="1"/>
          </p:cNvSpPr>
          <p:nvPr/>
        </p:nvSpPr>
        <p:spPr bwMode="auto">
          <a:xfrm>
            <a:off x="2262188" y="3035300"/>
            <a:ext cx="20621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46094" name="Line 13"/>
          <p:cNvSpPr>
            <a:spLocks noChangeShapeType="1"/>
          </p:cNvSpPr>
          <p:nvPr/>
        </p:nvSpPr>
        <p:spPr bwMode="auto">
          <a:xfrm>
            <a:off x="3543300" y="4838700"/>
            <a:ext cx="7810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46098" name="Text Box 17"/>
          <p:cNvSpPr txBox="1">
            <a:spLocks noChangeArrowheads="1"/>
          </p:cNvSpPr>
          <p:nvPr/>
        </p:nvSpPr>
        <p:spPr bwMode="auto">
          <a:xfrm>
            <a:off x="3090863" y="2133605"/>
            <a:ext cx="754062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  <a:endParaRPr kumimoji="1" lang="en-US" altLang="zh-CN" sz="19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3" name="AutoShape 22"/>
          <p:cNvSpPr>
            <a:spLocks noChangeArrowheads="1"/>
          </p:cNvSpPr>
          <p:nvPr/>
        </p:nvSpPr>
        <p:spPr bwMode="auto">
          <a:xfrm>
            <a:off x="2262193" y="4775200"/>
            <a:ext cx="452437" cy="273050"/>
          </a:xfrm>
          <a:prstGeom prst="rightArrow">
            <a:avLst>
              <a:gd name="adj1" fmla="val 50000"/>
              <a:gd name="adj2" fmla="val 35433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104" name="Rectangle 23"/>
          <p:cNvSpPr>
            <a:spLocks noChangeArrowheads="1"/>
          </p:cNvSpPr>
          <p:nvPr/>
        </p:nvSpPr>
        <p:spPr bwMode="auto">
          <a:xfrm>
            <a:off x="2714625" y="4505325"/>
            <a:ext cx="979488" cy="708025"/>
          </a:xfrm>
          <a:prstGeom prst="rect">
            <a:avLst/>
          </a:prstGeom>
          <a:solidFill>
            <a:srgbClr val="CCFFFF"/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105" name="Text Box 24"/>
          <p:cNvSpPr txBox="1">
            <a:spLocks noChangeArrowheads="1"/>
          </p:cNvSpPr>
          <p:nvPr/>
        </p:nvSpPr>
        <p:spPr bwMode="auto">
          <a:xfrm>
            <a:off x="2714625" y="4633916"/>
            <a:ext cx="1054100" cy="48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90000"/>
              </a:spcBef>
              <a:buClrTx/>
              <a:buSzTx/>
              <a:buFontTx/>
              <a:buNone/>
            </a:pPr>
            <a:r>
              <a:rPr kumimoji="1" lang="zh-CN" altLang="en-US" sz="190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译码器</a:t>
            </a:r>
            <a:endParaRPr kumimoji="1" lang="zh-CN" altLang="en-US" sz="190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0" name="组合 49"/>
          <p:cNvGrpSpPr/>
          <p:nvPr/>
        </p:nvGrpSpPr>
        <p:grpSpPr bwMode="auto">
          <a:xfrm>
            <a:off x="4324355" y="2373315"/>
            <a:ext cx="1054100" cy="2708370"/>
            <a:chOff x="4375150" y="2806891"/>
            <a:chExt cx="1066800" cy="3204563"/>
          </a:xfrm>
        </p:grpSpPr>
        <p:sp>
          <p:nvSpPr>
            <p:cNvPr id="39976" name="Text Box 5"/>
            <p:cNvSpPr txBox="1">
              <a:spLocks noChangeArrowheads="1"/>
            </p:cNvSpPr>
            <p:nvPr/>
          </p:nvSpPr>
          <p:spPr bwMode="auto">
            <a:xfrm>
              <a:off x="4375150" y="2806891"/>
              <a:ext cx="1066800" cy="455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D0~D7</a:t>
              </a:r>
              <a:endPara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7" name="Text Box 6"/>
            <p:cNvSpPr txBox="1">
              <a:spLocks noChangeArrowheads="1"/>
            </p:cNvSpPr>
            <p:nvPr/>
          </p:nvSpPr>
          <p:spPr bwMode="auto">
            <a:xfrm>
              <a:off x="4375150" y="3438525"/>
              <a:ext cx="762000" cy="455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WR</a:t>
              </a:r>
              <a:endPara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8" name="Text Box 7"/>
            <p:cNvSpPr txBox="1">
              <a:spLocks noChangeArrowheads="1"/>
            </p:cNvSpPr>
            <p:nvPr/>
          </p:nvSpPr>
          <p:spPr bwMode="auto">
            <a:xfrm>
              <a:off x="4375150" y="3956050"/>
              <a:ext cx="762000" cy="455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RD</a:t>
              </a:r>
              <a:endPara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9" name="Text Box 8"/>
            <p:cNvSpPr txBox="1">
              <a:spLocks noChangeArrowheads="1"/>
            </p:cNvSpPr>
            <p:nvPr/>
          </p:nvSpPr>
          <p:spPr bwMode="auto">
            <a:xfrm>
              <a:off x="4375150" y="4413251"/>
              <a:ext cx="685800" cy="455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</a:t>
              </a:r>
              <a:endPara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0" name="Text Box 9"/>
            <p:cNvSpPr txBox="1">
              <a:spLocks noChangeArrowheads="1"/>
            </p:cNvSpPr>
            <p:nvPr/>
          </p:nvSpPr>
          <p:spPr bwMode="auto">
            <a:xfrm>
              <a:off x="4375150" y="4870450"/>
              <a:ext cx="685800" cy="455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A0</a:t>
              </a:r>
              <a:endPara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1" name="Text Box 10"/>
            <p:cNvSpPr txBox="1">
              <a:spLocks noChangeArrowheads="1"/>
            </p:cNvSpPr>
            <p:nvPr/>
          </p:nvSpPr>
          <p:spPr bwMode="auto">
            <a:xfrm>
              <a:off x="4375150" y="5556249"/>
              <a:ext cx="685800" cy="455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  <a:endPara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82" name="Line 14"/>
            <p:cNvSpPr>
              <a:spLocks noChangeShapeType="1"/>
            </p:cNvSpPr>
            <p:nvPr/>
          </p:nvSpPr>
          <p:spPr bwMode="auto">
            <a:xfrm>
              <a:off x="4465638" y="5614988"/>
              <a:ext cx="304800" cy="0"/>
            </a:xfrm>
            <a:prstGeom prst="line">
              <a:avLst/>
            </a:prstGeom>
            <a:noFill/>
            <a:ln w="254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Line 15"/>
            <p:cNvSpPr>
              <a:spLocks noChangeShapeType="1"/>
            </p:cNvSpPr>
            <p:nvPr/>
          </p:nvSpPr>
          <p:spPr bwMode="auto">
            <a:xfrm>
              <a:off x="4498975" y="4019550"/>
              <a:ext cx="304800" cy="0"/>
            </a:xfrm>
            <a:prstGeom prst="line">
              <a:avLst/>
            </a:prstGeom>
            <a:noFill/>
            <a:ln w="254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Line 16"/>
            <p:cNvSpPr>
              <a:spLocks noChangeShapeType="1"/>
            </p:cNvSpPr>
            <p:nvPr/>
          </p:nvSpPr>
          <p:spPr bwMode="auto">
            <a:xfrm>
              <a:off x="4470400" y="3514725"/>
              <a:ext cx="395288" cy="0"/>
            </a:xfrm>
            <a:prstGeom prst="line">
              <a:avLst/>
            </a:prstGeom>
            <a:noFill/>
            <a:ln w="254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07" name="Text Box 26"/>
          <p:cNvSpPr txBox="1">
            <a:spLocks noChangeArrowheads="1"/>
          </p:cNvSpPr>
          <p:nvPr/>
        </p:nvSpPr>
        <p:spPr bwMode="auto">
          <a:xfrm>
            <a:off x="5349880" y="2122489"/>
            <a:ext cx="677863" cy="1256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PA0</a:t>
            </a:r>
            <a:endParaRPr kumimoji="1" lang="en-US" altLang="zh-CN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|</a:t>
            </a:r>
            <a:endParaRPr kumimoji="1" lang="en-US" altLang="zh-CN" sz="19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PA7</a:t>
            </a:r>
            <a:endParaRPr kumimoji="1" lang="zh-CN" altLang="en-US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10" name="Text Box 29"/>
          <p:cNvSpPr txBox="1">
            <a:spLocks noChangeArrowheads="1"/>
          </p:cNvSpPr>
          <p:nvPr/>
        </p:nvSpPr>
        <p:spPr bwMode="auto">
          <a:xfrm>
            <a:off x="5349880" y="4457704"/>
            <a:ext cx="677863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口</a:t>
            </a:r>
            <a:endParaRPr kumimoji="1" lang="zh-CN" altLang="en-US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11" name="Text Box 30"/>
          <p:cNvSpPr txBox="1">
            <a:spLocks noChangeArrowheads="1"/>
          </p:cNvSpPr>
          <p:nvPr/>
        </p:nvSpPr>
        <p:spPr bwMode="auto">
          <a:xfrm>
            <a:off x="5349880" y="3492505"/>
            <a:ext cx="677863" cy="37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9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PC0</a:t>
            </a:r>
            <a:endParaRPr kumimoji="1" lang="zh-CN" altLang="en-US" sz="19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 bwMode="auto">
          <a:xfrm>
            <a:off x="874718" y="2070100"/>
            <a:ext cx="1538287" cy="3155950"/>
            <a:chOff x="884238" y="2447925"/>
            <a:chExt cx="1557337" cy="3733800"/>
          </a:xfrm>
        </p:grpSpPr>
        <p:sp>
          <p:nvSpPr>
            <p:cNvPr id="39968" name="Rectangle 2"/>
            <p:cNvSpPr>
              <a:spLocks noChangeArrowheads="1"/>
            </p:cNvSpPr>
            <p:nvPr/>
          </p:nvSpPr>
          <p:spPr bwMode="auto">
            <a:xfrm>
              <a:off x="884238" y="2447925"/>
              <a:ext cx="1371600" cy="373380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endParaRPr lang="zh-CN" altLang="en-US" sz="23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969" name="Text Box 18"/>
            <p:cNvSpPr txBox="1">
              <a:spLocks noChangeArrowheads="1"/>
            </p:cNvSpPr>
            <p:nvPr/>
          </p:nvSpPr>
          <p:spPr bwMode="auto">
            <a:xfrm>
              <a:off x="1570038" y="3389314"/>
              <a:ext cx="762000" cy="45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IOW</a:t>
              </a:r>
              <a:endParaRPr kumimoji="1" lang="en-US" altLang="zh-CN" sz="1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0" name="Text Box 19"/>
            <p:cNvSpPr txBox="1">
              <a:spLocks noChangeArrowheads="1"/>
            </p:cNvSpPr>
            <p:nvPr/>
          </p:nvSpPr>
          <p:spPr bwMode="auto">
            <a:xfrm>
              <a:off x="1612900" y="3927475"/>
              <a:ext cx="762000" cy="45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IOR</a:t>
              </a:r>
              <a:endParaRPr kumimoji="1" lang="en-US" altLang="zh-CN" sz="1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1" name="Text Box 20"/>
            <p:cNvSpPr txBox="1">
              <a:spLocks noChangeArrowheads="1"/>
            </p:cNvSpPr>
            <p:nvPr/>
          </p:nvSpPr>
          <p:spPr bwMode="auto">
            <a:xfrm>
              <a:off x="1770063" y="4429125"/>
              <a:ext cx="600075" cy="45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</a:t>
              </a:r>
              <a:endParaRPr kumimoji="1" lang="en-US" altLang="zh-CN" sz="1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2" name="Text Box 21"/>
            <p:cNvSpPr txBox="1">
              <a:spLocks noChangeArrowheads="1"/>
            </p:cNvSpPr>
            <p:nvPr/>
          </p:nvSpPr>
          <p:spPr bwMode="auto">
            <a:xfrm>
              <a:off x="1770063" y="4870450"/>
              <a:ext cx="600075" cy="45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A0</a:t>
              </a:r>
              <a:endParaRPr kumimoji="1" lang="en-US" altLang="zh-CN" sz="1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973" name="Line 27"/>
            <p:cNvSpPr>
              <a:spLocks noChangeShapeType="1"/>
            </p:cNvSpPr>
            <p:nvPr/>
          </p:nvSpPr>
          <p:spPr bwMode="auto">
            <a:xfrm>
              <a:off x="1665288" y="3438525"/>
              <a:ext cx="533400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Line 28"/>
            <p:cNvSpPr>
              <a:spLocks noChangeShapeType="1"/>
            </p:cNvSpPr>
            <p:nvPr/>
          </p:nvSpPr>
          <p:spPr bwMode="auto">
            <a:xfrm>
              <a:off x="1679575" y="3971925"/>
              <a:ext cx="533400" cy="0"/>
            </a:xfrm>
            <a:prstGeom prst="line">
              <a:avLst/>
            </a:prstGeom>
            <a:noFill/>
            <a:ln w="25400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Text Box 31"/>
            <p:cNvSpPr txBox="1">
              <a:spLocks noChangeArrowheads="1"/>
            </p:cNvSpPr>
            <p:nvPr/>
          </p:nvSpPr>
          <p:spPr bwMode="auto">
            <a:xfrm>
              <a:off x="1374775" y="2786063"/>
              <a:ext cx="1066800" cy="455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9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D0~D7</a:t>
              </a:r>
              <a:endParaRPr kumimoji="1" lang="en-US" altLang="zh-CN" sz="19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113" name="Line 32"/>
          <p:cNvSpPr>
            <a:spLocks noChangeShapeType="1"/>
          </p:cNvSpPr>
          <p:nvPr/>
        </p:nvSpPr>
        <p:spPr bwMode="auto">
          <a:xfrm>
            <a:off x="2262188" y="3486150"/>
            <a:ext cx="20621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46114" name="Line 33"/>
          <p:cNvSpPr>
            <a:spLocks noChangeShapeType="1"/>
          </p:cNvSpPr>
          <p:nvPr/>
        </p:nvSpPr>
        <p:spPr bwMode="auto">
          <a:xfrm>
            <a:off x="2262188" y="3921125"/>
            <a:ext cx="20621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46115" name="Line 34"/>
          <p:cNvSpPr>
            <a:spLocks noChangeShapeType="1"/>
          </p:cNvSpPr>
          <p:nvPr/>
        </p:nvSpPr>
        <p:spPr bwMode="auto">
          <a:xfrm>
            <a:off x="2262188" y="4295775"/>
            <a:ext cx="20621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46119" name="Line 42"/>
          <p:cNvSpPr>
            <a:spLocks noChangeShapeType="1"/>
          </p:cNvSpPr>
          <p:nvPr/>
        </p:nvSpPr>
        <p:spPr bwMode="auto">
          <a:xfrm flipH="1">
            <a:off x="5942013" y="3644900"/>
            <a:ext cx="106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46120" name="AutoShape 43"/>
          <p:cNvSpPr>
            <a:spLocks noChangeArrowheads="1"/>
          </p:cNvSpPr>
          <p:nvPr/>
        </p:nvSpPr>
        <p:spPr bwMode="auto">
          <a:xfrm>
            <a:off x="5956305" y="2487613"/>
            <a:ext cx="1030288" cy="304800"/>
          </a:xfrm>
          <a:prstGeom prst="rightArrow">
            <a:avLst>
              <a:gd name="adj1" fmla="val 50000"/>
              <a:gd name="adj2" fmla="val 72283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121" name="AutoShape 44"/>
          <p:cNvSpPr>
            <a:spLocks noChangeArrowheads="1"/>
          </p:cNvSpPr>
          <p:nvPr/>
        </p:nvSpPr>
        <p:spPr bwMode="auto">
          <a:xfrm>
            <a:off x="5970588" y="4445005"/>
            <a:ext cx="1030287" cy="365125"/>
          </a:xfrm>
          <a:prstGeom prst="leftArrow">
            <a:avLst>
              <a:gd name="adj1" fmla="val 50000"/>
              <a:gd name="adj2" fmla="val 60341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 bwMode="auto">
          <a:xfrm>
            <a:off x="7008818" y="1757363"/>
            <a:ext cx="1139825" cy="2252662"/>
            <a:chOff x="7091363" y="2078038"/>
            <a:chExt cx="1152525" cy="2665412"/>
          </a:xfrm>
        </p:grpSpPr>
        <p:sp>
          <p:nvSpPr>
            <p:cNvPr id="39964" name="Rectangle 35"/>
            <p:cNvSpPr>
              <a:spLocks noChangeArrowheads="1"/>
            </p:cNvSpPr>
            <p:nvPr/>
          </p:nvSpPr>
          <p:spPr bwMode="auto">
            <a:xfrm>
              <a:off x="7091363" y="2520950"/>
              <a:ext cx="1081087" cy="222250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endParaRPr lang="zh-CN" altLang="en-US" sz="23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965" name="Text Box 39"/>
            <p:cNvSpPr txBox="1">
              <a:spLocks noChangeArrowheads="1"/>
            </p:cNvSpPr>
            <p:nvPr/>
          </p:nvSpPr>
          <p:spPr bwMode="auto">
            <a:xfrm>
              <a:off x="7235825" y="2789238"/>
              <a:ext cx="863600" cy="600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  <a:spcBef>
                  <a:spcPct val="9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数据</a:t>
              </a:r>
              <a:endParaRPr kumimoji="1"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9966" name="Text Box 40"/>
            <p:cNvSpPr txBox="1">
              <a:spLocks noChangeArrowheads="1"/>
            </p:cNvSpPr>
            <p:nvPr/>
          </p:nvSpPr>
          <p:spPr bwMode="auto">
            <a:xfrm>
              <a:off x="7162800" y="3941764"/>
              <a:ext cx="1066800" cy="600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  <a:spcBef>
                  <a:spcPct val="9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状态</a:t>
              </a:r>
              <a:endParaRPr kumimoji="1"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9967" name="Text Box 47"/>
            <p:cNvSpPr txBox="1">
              <a:spLocks noChangeArrowheads="1"/>
            </p:cNvSpPr>
            <p:nvPr/>
          </p:nvSpPr>
          <p:spPr bwMode="auto">
            <a:xfrm>
              <a:off x="7164388" y="2078038"/>
              <a:ext cx="1079500" cy="473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外设</a:t>
              </a:r>
              <a:r>
                <a:rPr kumimoji="1" lang="en-US" altLang="zh-CN" sz="20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endParaRPr kumimoji="1" lang="en-US" altLang="zh-CN"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7007225" y="4314841"/>
            <a:ext cx="1125538" cy="1093781"/>
            <a:chOff x="7089775" y="5103813"/>
            <a:chExt cx="1138238" cy="1294139"/>
          </a:xfrm>
        </p:grpSpPr>
        <p:sp>
          <p:nvSpPr>
            <p:cNvPr id="39961" name="Rectangle 45"/>
            <p:cNvSpPr>
              <a:spLocks noChangeArrowheads="1"/>
            </p:cNvSpPr>
            <p:nvPr/>
          </p:nvSpPr>
          <p:spPr bwMode="auto">
            <a:xfrm>
              <a:off x="7089775" y="5103813"/>
              <a:ext cx="1081088" cy="792162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Char char="•"/>
              </a:pPr>
              <a:endParaRPr lang="zh-CN" altLang="en-US" sz="23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962" name="Text Box 46"/>
            <p:cNvSpPr txBox="1">
              <a:spLocks noChangeArrowheads="1"/>
            </p:cNvSpPr>
            <p:nvPr/>
          </p:nvSpPr>
          <p:spPr bwMode="auto">
            <a:xfrm>
              <a:off x="7207250" y="5181218"/>
              <a:ext cx="863600" cy="600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5000"/>
                </a:lnSpc>
                <a:spcBef>
                  <a:spcPct val="9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数据</a:t>
              </a:r>
              <a:endParaRPr kumimoji="1" lang="zh-CN" altLang="en-US" sz="20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39963" name="Text Box 48"/>
            <p:cNvSpPr txBox="1">
              <a:spLocks noChangeArrowheads="1"/>
            </p:cNvSpPr>
            <p:nvPr/>
          </p:nvSpPr>
          <p:spPr bwMode="auto">
            <a:xfrm>
              <a:off x="7148513" y="5924550"/>
              <a:ext cx="1079500" cy="473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6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3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19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19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外设</a:t>
              </a:r>
              <a:r>
                <a:rPr kumimoji="1" lang="en-US" altLang="zh-CN" sz="200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endParaRPr kumimoji="1" lang="en-US" altLang="zh-CN"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2" grpId="0" animBg="1"/>
      <p:bldP spid="46093" grpId="0" animBg="1"/>
      <p:bldP spid="46094" grpId="0" animBg="1"/>
      <p:bldP spid="46098" grpId="0"/>
      <p:bldP spid="46107" grpId="0"/>
      <p:bldP spid="46110" grpId="0"/>
      <p:bldP spid="46111" grpId="0"/>
      <p:bldP spid="46113" grpId="0" animBg="1"/>
      <p:bldP spid="46114" grpId="0" animBg="1"/>
      <p:bldP spid="46115" grpId="0" animBg="1"/>
      <p:bldP spid="46119" grpId="0" animBg="1"/>
      <p:bldP spid="46120" grpId="0" animBg="1"/>
      <p:bldP spid="461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EA09389-CA19-4314-A408-2A73C422A72F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zh-CN" altLang="en-US" sz="3800"/>
              <a:t>1</a:t>
            </a:r>
            <a:r>
              <a:rPr lang="zh-CN" altLang="en-US" smtClean="0"/>
              <a:t>：</a:t>
            </a:r>
            <a:endParaRPr lang="zh-CN" altLang="en-US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7563" y="1733550"/>
            <a:ext cx="7899400" cy="3052763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zh-CN" altLang="en-US" smtClean="0"/>
              <a:t>利用一组选通控制信号控制</a:t>
            </a:r>
            <a:r>
              <a:rPr lang="en-US" altLang="zh-CN" smtClean="0"/>
              <a:t>A</a:t>
            </a:r>
            <a:r>
              <a:rPr lang="zh-CN" altLang="en-US" smtClean="0"/>
              <a:t>端口和</a:t>
            </a:r>
            <a:r>
              <a:rPr lang="en-US" altLang="zh-CN" smtClean="0"/>
              <a:t>B</a:t>
            </a:r>
            <a:r>
              <a:rPr lang="zh-CN" altLang="en-US" smtClean="0"/>
              <a:t>端口的数据输入输出</a:t>
            </a:r>
            <a:endParaRPr lang="zh-CN" altLang="en-US" smtClean="0"/>
          </a:p>
          <a:p>
            <a:pPr eaLnBrk="1" hangingPunct="1">
              <a:spcAft>
                <a:spcPct val="5000"/>
              </a:spcAft>
            </a:pPr>
            <a:r>
              <a:rPr lang="en-US" altLang="zh-CN" smtClean="0"/>
              <a:t>A</a:t>
            </a:r>
            <a:r>
              <a:rPr lang="zh-CN" altLang="en-US" smtClean="0"/>
              <a:t>口、</a:t>
            </a:r>
            <a:r>
              <a:rPr lang="en-US" altLang="zh-CN" smtClean="0"/>
              <a:t>B</a:t>
            </a:r>
            <a:r>
              <a:rPr lang="zh-CN" altLang="en-US" smtClean="0"/>
              <a:t>口作输入或输出口，</a:t>
            </a:r>
            <a:r>
              <a:rPr lang="en-US" altLang="zh-CN" smtClean="0"/>
              <a:t>C</a:t>
            </a:r>
            <a:r>
              <a:rPr lang="zh-CN" altLang="en-US" smtClean="0"/>
              <a:t>口的部分位用作选通控制信号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A</a:t>
            </a:r>
            <a:r>
              <a:rPr lang="zh-CN" altLang="en-US" smtClean="0"/>
              <a:t>口、</a:t>
            </a:r>
            <a:r>
              <a:rPr lang="en-US" altLang="zh-CN" smtClean="0"/>
              <a:t>B</a:t>
            </a:r>
            <a:r>
              <a:rPr lang="zh-CN" altLang="en-US" smtClean="0"/>
              <a:t>口在作为</a:t>
            </a:r>
            <a:r>
              <a:rPr lang="zh-CN" altLang="en-US" u="sng" smtClean="0">
                <a:solidFill>
                  <a:schemeClr val="tx1"/>
                </a:solidFill>
              </a:rPr>
              <a:t>输入</a:t>
            </a:r>
            <a:r>
              <a:rPr lang="zh-CN" altLang="en-US" smtClean="0"/>
              <a:t>和</a:t>
            </a:r>
            <a:r>
              <a:rPr lang="zh-CN" altLang="en-US" u="sng" smtClean="0">
                <a:solidFill>
                  <a:schemeClr val="tx1"/>
                </a:solidFill>
              </a:rPr>
              <a:t>输出</a:t>
            </a:r>
            <a:r>
              <a:rPr lang="zh-CN" altLang="en-US" smtClean="0"/>
              <a:t>时的选通信号不同</a:t>
            </a:r>
            <a:endParaRPr lang="zh-CN" altLang="en-US" smtClean="0"/>
          </a:p>
        </p:txBody>
      </p:sp>
      <p:sp>
        <p:nvSpPr>
          <p:cNvPr id="103431" name="AutoShape 7">
            <a:hlinkClick r:id="rId1" action="ppaction://hlinkfile"/>
          </p:cNvPr>
          <p:cNvSpPr>
            <a:spLocks noChangeArrowheads="1"/>
          </p:cNvSpPr>
          <p:nvPr/>
        </p:nvSpPr>
        <p:spPr bwMode="auto">
          <a:xfrm>
            <a:off x="1808168" y="4811718"/>
            <a:ext cx="1430337" cy="642937"/>
          </a:xfrm>
          <a:prstGeom prst="cloudCallout">
            <a:avLst>
              <a:gd name="adj1" fmla="val 101236"/>
              <a:gd name="adj2" fmla="val -122602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lIns="86342" tIns="43171" rIns="86342" bIns="43171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</a:t>
            </a:r>
            <a:endParaRPr kumimoji="1" lang="zh-CN" altLang="en-US" sz="20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3432" name="AutoShape 8">
            <a:hlinkClick r:id="rId2" action="ppaction://hlinkfile"/>
          </p:cNvPr>
          <p:cNvSpPr>
            <a:spLocks noChangeArrowheads="1"/>
          </p:cNvSpPr>
          <p:nvPr/>
        </p:nvSpPr>
        <p:spPr bwMode="auto">
          <a:xfrm>
            <a:off x="5586418" y="4811718"/>
            <a:ext cx="1430337" cy="642937"/>
          </a:xfrm>
          <a:prstGeom prst="cloudCallout">
            <a:avLst>
              <a:gd name="adj1" fmla="val -76125"/>
              <a:gd name="adj2" fmla="val -125481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lIns="86342" tIns="43171" rIns="86342" bIns="43171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</a:t>
            </a:r>
            <a:endParaRPr kumimoji="1" lang="zh-CN" altLang="en-US" sz="20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 animBg="1"/>
      <p:bldP spid="10343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201" y="536575"/>
            <a:ext cx="9371013" cy="52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86E99-CAB7-4C9A-9283-DA47859CB00F}" type="slidenum">
              <a:rPr lang="zh-CN" altLang="en-US" smtClean="0"/>
            </a:fld>
            <a:endParaRPr lang="en-US" altLang="zh-CN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495" y="521970"/>
            <a:ext cx="9375775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84B2FB2-674F-4DAE-AA2A-0C8661EBBFF1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zh-CN" altLang="en-US" sz="3800"/>
              <a:t>1的应用</a:t>
            </a:r>
            <a:r>
              <a:rPr lang="zh-CN" altLang="en-US" smtClean="0"/>
              <a:t>：</a:t>
            </a:r>
            <a:endParaRPr lang="zh-CN" altLang="en-US" smtClean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1811343"/>
            <a:ext cx="7445375" cy="28352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方式1主要用于中断控制方式下的输入输出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en-US" altLang="zh-CN" smtClean="0"/>
              <a:t>C</a:t>
            </a:r>
            <a:r>
              <a:rPr lang="zh-CN" altLang="en-US" smtClean="0"/>
              <a:t>口的8位除用作选通信号外，其余位可工作于方式0下，作为输入或输出口。</a:t>
            </a:r>
            <a:endParaRPr lang="zh-CN" altLang="en-US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833951A-81B4-4B6C-9AB6-DEE15329D0DF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方式2：</a:t>
            </a:r>
            <a:endParaRPr lang="zh-CN" altLang="en-US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0288" y="1739905"/>
            <a:ext cx="7681912" cy="1889125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双向输入输出方式</a:t>
            </a:r>
            <a:endParaRPr lang="zh-CN" altLang="en-US" smtClean="0"/>
          </a:p>
          <a:p>
            <a:pPr lvl="1" eaLnBrk="1" hangingPunct="1">
              <a:lnSpc>
                <a:spcPct val="125000"/>
              </a:lnSpc>
            </a:pPr>
            <a:r>
              <a:rPr lang="zh-CN" altLang="en-US" smtClean="0"/>
              <a:t>可以既作为输入口，又作为输出口。</a:t>
            </a:r>
            <a:endParaRPr lang="zh-CN" altLang="en-US" smtClean="0"/>
          </a:p>
          <a:p>
            <a:pPr eaLnBrk="1" hangingPunct="1">
              <a:lnSpc>
                <a:spcPct val="125000"/>
              </a:lnSpc>
            </a:pPr>
            <a:r>
              <a:rPr lang="zh-CN" altLang="en-US" smtClean="0">
                <a:solidFill>
                  <a:srgbClr val="C00000"/>
                </a:solidFill>
              </a:rPr>
              <a:t>只有</a:t>
            </a:r>
            <a:r>
              <a:rPr lang="en-US" altLang="zh-CN" smtClean="0">
                <a:solidFill>
                  <a:srgbClr val="C00000"/>
                </a:solidFill>
              </a:rPr>
              <a:t>A</a:t>
            </a:r>
            <a:r>
              <a:rPr lang="zh-CN" altLang="en-US" smtClean="0">
                <a:solidFill>
                  <a:srgbClr val="C00000"/>
                </a:solidFill>
              </a:rPr>
              <a:t>端口可工作在方式2下</a:t>
            </a:r>
            <a:endParaRPr lang="zh-CN" altLang="en-US" smtClean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7040" y="2827020"/>
            <a:ext cx="3133725" cy="2314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79155" y="3546475"/>
            <a:ext cx="2914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输出</a:t>
            </a:r>
            <a:endParaRPr lang="zh-CN" altLang="en-US" sz="1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79155" y="4123055"/>
            <a:ext cx="2921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ym typeface="+mn-ea"/>
              </a:rPr>
              <a:t>输入</a:t>
            </a:r>
            <a:endParaRPr lang="zh-CN" altLang="en-US" sz="1400">
              <a:sym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E32E5CF-94D5-41B3-A7D6-1F0E1706E7AD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方式</a:t>
            </a:r>
            <a:r>
              <a:rPr lang="zh-CN" altLang="en-US" sz="3800"/>
              <a:t>2</a:t>
            </a:r>
            <a:r>
              <a:rPr lang="zh-CN" altLang="en-US" smtClean="0"/>
              <a:t>的应用：</a:t>
            </a:r>
            <a:endParaRPr lang="zh-CN" altLang="en-US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1746250"/>
            <a:ext cx="6769100" cy="34798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z="2400"/>
              <a:t>可使</a:t>
            </a:r>
            <a:r>
              <a:rPr lang="en-US" altLang="zh-CN" sz="2400"/>
              <a:t>A</a:t>
            </a:r>
            <a:r>
              <a:rPr lang="zh-CN" altLang="en-US" sz="2400"/>
              <a:t>端口作为双向端口所有</a:t>
            </a:r>
            <a:endParaRPr lang="zh-CN" altLang="en-US" sz="2400"/>
          </a:p>
          <a:p>
            <a:pPr eaLnBrk="1" hangingPunct="1">
              <a:lnSpc>
                <a:spcPct val="115000"/>
              </a:lnSpc>
            </a:pPr>
            <a:r>
              <a:rPr lang="zh-CN" altLang="en-US" sz="2400"/>
              <a:t>用于中断控制方式</a:t>
            </a:r>
            <a:endParaRPr lang="zh-CN" altLang="en-US" sz="2400"/>
          </a:p>
          <a:p>
            <a:pPr eaLnBrk="1" hangingPunct="1">
              <a:lnSpc>
                <a:spcPct val="115000"/>
              </a:lnSpc>
            </a:pPr>
            <a:r>
              <a:rPr lang="zh-CN" altLang="en-US" sz="2400"/>
              <a:t>当</a:t>
            </a:r>
            <a:r>
              <a:rPr lang="en-US" altLang="zh-CN" sz="2400"/>
              <a:t>A</a:t>
            </a:r>
            <a:r>
              <a:rPr lang="zh-CN" altLang="en-US" sz="2400"/>
              <a:t>口工作于方式2时：</a:t>
            </a:r>
            <a:endParaRPr lang="zh-CN" altLang="en-US" sz="2400"/>
          </a:p>
          <a:p>
            <a:pPr lvl="1" eaLnBrk="1" hangingPunct="1">
              <a:lnSpc>
                <a:spcPct val="115000"/>
              </a:lnSpc>
            </a:pPr>
            <a:r>
              <a:rPr lang="en-US" altLang="zh-CN" sz="2000"/>
              <a:t>B</a:t>
            </a:r>
            <a:r>
              <a:rPr lang="zh-CN" altLang="en-US" sz="2000"/>
              <a:t>口可工作于方式1</a:t>
            </a:r>
            <a:endParaRPr lang="zh-CN" altLang="en-US" sz="2000"/>
          </a:p>
          <a:p>
            <a:pPr lvl="2" eaLnBrk="1" hangingPunct="1">
              <a:lnSpc>
                <a:spcPct val="115000"/>
              </a:lnSpc>
            </a:pPr>
            <a:r>
              <a:rPr lang="zh-CN" altLang="en-US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此时</a:t>
            </a:r>
            <a:r>
              <a:rPr lang="en-US" altLang="zh-CN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口的所有位都用作选通控制信号的输入输出</a:t>
            </a:r>
            <a:endParaRPr lang="zh-CN" altLang="en-US" smtClean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</a:pPr>
            <a:r>
              <a:rPr lang="en-US" altLang="zh-CN" sz="2000"/>
              <a:t>B</a:t>
            </a:r>
            <a:r>
              <a:rPr lang="zh-CN" altLang="en-US" sz="2000"/>
              <a:t>口也可工作于方式0</a:t>
            </a:r>
            <a:endParaRPr lang="zh-CN" altLang="en-US" sz="2000"/>
          </a:p>
          <a:p>
            <a:pPr lvl="2" eaLnBrk="1" hangingPunct="1">
              <a:lnSpc>
                <a:spcPct val="115000"/>
              </a:lnSpc>
            </a:pPr>
            <a:r>
              <a:rPr lang="zh-CN" altLang="en-US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此时</a:t>
            </a:r>
            <a:r>
              <a:rPr lang="en-US" altLang="zh-CN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</a:t>
            </a:r>
            <a:r>
              <a:rPr lang="zh-CN" altLang="en-US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口的剩余位也可工作于方式0</a:t>
            </a:r>
            <a:endParaRPr lang="zh-CN" altLang="en-US" smtClean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5285" y="1242695"/>
            <a:ext cx="3133725" cy="2314575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829037F-7B93-4ABC-B956-7C7F3AD00880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4.</a:t>
            </a:r>
            <a:r>
              <a:rPr lang="en-US" altLang="zh-CN" smtClean="0"/>
              <a:t> </a:t>
            </a:r>
            <a:r>
              <a:rPr lang="zh-CN" altLang="en-US" smtClean="0"/>
              <a:t>方式控制字及位控制字</a:t>
            </a:r>
            <a:endParaRPr lang="zh-CN" altLang="en-U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5" y="1644652"/>
            <a:ext cx="7681913" cy="37020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 smtClean="0"/>
              <a:t>方式控制字：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 smtClean="0"/>
              <a:t>用于确定3个端口的工作方式及数据传送方向；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位控制字</a:t>
            </a:r>
            <a:r>
              <a:rPr lang="en-US" altLang="zh-CN" smtClean="0"/>
              <a:t>(</a:t>
            </a:r>
            <a:r>
              <a:rPr lang="zh-CN" altLang="en-US" smtClean="0"/>
              <a:t>状态字</a:t>
            </a:r>
            <a:r>
              <a:rPr lang="en-US" altLang="zh-CN" smtClean="0"/>
              <a:t>)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>
                <a:solidFill>
                  <a:schemeClr val="hlink"/>
                </a:solidFill>
              </a:rPr>
              <a:t>仅用于</a:t>
            </a:r>
            <a:r>
              <a:rPr lang="en-US" altLang="zh-CN" smtClean="0">
                <a:solidFill>
                  <a:schemeClr val="hlink"/>
                </a:solidFill>
              </a:rPr>
              <a:t>C</a:t>
            </a:r>
            <a:r>
              <a:rPr lang="zh-CN" altLang="en-US" smtClean="0">
                <a:solidFill>
                  <a:schemeClr val="hlink"/>
                </a:solidFill>
              </a:rPr>
              <a:t>端口</a:t>
            </a:r>
            <a:endParaRPr lang="zh-CN" altLang="en-US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可设置</a:t>
            </a:r>
            <a:r>
              <a:rPr lang="en-US" altLang="zh-CN" smtClean="0"/>
              <a:t>C</a:t>
            </a:r>
            <a:r>
              <a:rPr lang="zh-CN" altLang="en-US" smtClean="0"/>
              <a:t>口某位的初始状态（为高电平或低电平）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当其工作于方式0下且作为输出口时，一般需要对作为输出的位设置初始状态（即初始化）</a:t>
            </a:r>
            <a:endParaRPr lang="zh-CN" altLang="en-US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9874" name="标题 719873"/>
          <p:cNvSpPr>
            <a:spLocks noGrp="1" noRot="1"/>
          </p:cNvSpPr>
          <p:nvPr>
            <p:ph type="title"/>
          </p:nvPr>
        </p:nvSpPr>
        <p:spPr>
          <a:xfrm>
            <a:off x="1103953" y="18420"/>
            <a:ext cx="7700962" cy="1236663"/>
          </a:xfrm>
        </p:spPr>
        <p:txBody>
          <a:bodyPr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045" b="1" i="0" u="none" strike="noStrike" kern="0" cap="none" spc="0" normalizeH="0" baseline="0" noProof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8255A </a:t>
            </a:r>
            <a:r>
              <a:rPr kumimoji="0" lang="zh-CN" altLang="en-US" sz="3045" b="1" i="0" u="none" strike="noStrike" kern="0" cap="none" spc="0" normalizeH="0" baseline="0" noProof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的工作方式控制字</a:t>
            </a:r>
            <a:endParaRPr kumimoji="0" lang="zh-CN" altLang="en-US" sz="3045" b="1" i="0" u="none" strike="noStrike" kern="0" cap="none" spc="0" normalizeH="0" baseline="0" noProof="1"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grpSp>
        <p:nvGrpSpPr>
          <p:cNvPr id="719923" name="组合 719922"/>
          <p:cNvGrpSpPr/>
          <p:nvPr/>
        </p:nvGrpSpPr>
        <p:grpSpPr>
          <a:xfrm>
            <a:off x="1104547" y="837424"/>
            <a:ext cx="5480832" cy="704564"/>
            <a:chOff x="336" y="624"/>
            <a:chExt cx="4084" cy="525"/>
          </a:xfrm>
        </p:grpSpPr>
        <p:sp>
          <p:nvSpPr>
            <p:cNvPr id="122883" name="文本框 719888"/>
            <p:cNvSpPr txBox="1"/>
            <p:nvPr/>
          </p:nvSpPr>
          <p:spPr>
            <a:xfrm>
              <a:off x="336" y="890"/>
              <a:ext cx="510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0433" rIns="0" bIns="0" anchor="t" anchorCtr="0"/>
            <a:p>
              <a:pPr algn="ctr"/>
              <a:r>
                <a:rPr lang="en-US" altLang="zh-CN" sz="186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6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884" name="文本框 719889"/>
            <p:cNvSpPr txBox="1"/>
            <p:nvPr/>
          </p:nvSpPr>
          <p:spPr>
            <a:xfrm>
              <a:off x="848" y="890"/>
              <a:ext cx="511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885" name="文本框 719890"/>
            <p:cNvSpPr txBox="1"/>
            <p:nvPr/>
          </p:nvSpPr>
          <p:spPr>
            <a:xfrm>
              <a:off x="1362" y="890"/>
              <a:ext cx="512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886" name="文本框 719891"/>
            <p:cNvSpPr txBox="1"/>
            <p:nvPr/>
          </p:nvSpPr>
          <p:spPr>
            <a:xfrm>
              <a:off x="1877" y="890"/>
              <a:ext cx="511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887" name="文本框 719892"/>
            <p:cNvSpPr txBox="1"/>
            <p:nvPr/>
          </p:nvSpPr>
          <p:spPr>
            <a:xfrm>
              <a:off x="2383" y="890"/>
              <a:ext cx="511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888" name="文本框 719893"/>
            <p:cNvSpPr txBox="1"/>
            <p:nvPr/>
          </p:nvSpPr>
          <p:spPr>
            <a:xfrm>
              <a:off x="2891" y="890"/>
              <a:ext cx="511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889" name="文本框 719894"/>
            <p:cNvSpPr txBox="1"/>
            <p:nvPr/>
          </p:nvSpPr>
          <p:spPr>
            <a:xfrm>
              <a:off x="3404" y="890"/>
              <a:ext cx="510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890" name="文本框 719895"/>
            <p:cNvSpPr txBox="1"/>
            <p:nvPr/>
          </p:nvSpPr>
          <p:spPr>
            <a:xfrm>
              <a:off x="3910" y="890"/>
              <a:ext cx="510" cy="259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22891" name="组合 719896"/>
            <p:cNvGrpSpPr/>
            <p:nvPr/>
          </p:nvGrpSpPr>
          <p:grpSpPr>
            <a:xfrm>
              <a:off x="336" y="624"/>
              <a:ext cx="4084" cy="317"/>
              <a:chOff x="1292" y="2357"/>
              <a:chExt cx="9080" cy="880"/>
            </a:xfrm>
          </p:grpSpPr>
          <p:sp>
            <p:nvSpPr>
              <p:cNvPr id="122892" name="文本框 719897"/>
              <p:cNvSpPr txBox="1"/>
              <p:nvPr/>
            </p:nvSpPr>
            <p:spPr>
              <a:xfrm>
                <a:off x="1292" y="2357"/>
                <a:ext cx="1134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60866" rIns="0" bIns="0" anchor="t" anchorCtr="0"/>
              <a:p>
                <a:pPr algn="ctr"/>
                <a:r>
                  <a:rPr lang="en-US" altLang="zh-CN" sz="186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86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186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93" name="文本框 719898"/>
              <p:cNvSpPr txBox="1"/>
              <p:nvPr/>
            </p:nvSpPr>
            <p:spPr>
              <a:xfrm>
                <a:off x="2431" y="2357"/>
                <a:ext cx="1135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60866" rIns="0" bIns="0" anchor="t" anchorCtr="0"/>
              <a:p>
                <a:pPr algn="ctr"/>
                <a:r>
                  <a:rPr lang="en-US" altLang="zh-CN" sz="186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86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186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94" name="文本框 719899"/>
              <p:cNvSpPr txBox="1"/>
              <p:nvPr/>
            </p:nvSpPr>
            <p:spPr>
              <a:xfrm>
                <a:off x="3574" y="2357"/>
                <a:ext cx="1137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60866" rIns="0" bIns="0" anchor="t" anchorCtr="0"/>
              <a:p>
                <a:pPr algn="ctr"/>
                <a:r>
                  <a:rPr lang="en-US" altLang="zh-CN" sz="186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86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186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95" name="文本框 719900"/>
              <p:cNvSpPr txBox="1"/>
              <p:nvPr/>
            </p:nvSpPr>
            <p:spPr>
              <a:xfrm>
                <a:off x="4719" y="2357"/>
                <a:ext cx="1135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60866" rIns="0" bIns="0" anchor="t" anchorCtr="0"/>
              <a:p>
                <a:pPr algn="ctr"/>
                <a:r>
                  <a:rPr lang="en-US" altLang="zh-CN" sz="186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86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186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96" name="文本框 719901"/>
              <p:cNvSpPr txBox="1"/>
              <p:nvPr/>
            </p:nvSpPr>
            <p:spPr>
              <a:xfrm>
                <a:off x="5844" y="2357"/>
                <a:ext cx="1135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60866" rIns="0" bIns="0" anchor="t" anchorCtr="0"/>
              <a:p>
                <a:pPr algn="ctr"/>
                <a:r>
                  <a:rPr lang="en-US" altLang="zh-CN" sz="186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86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186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97" name="文本框 719902"/>
              <p:cNvSpPr txBox="1"/>
              <p:nvPr/>
            </p:nvSpPr>
            <p:spPr>
              <a:xfrm>
                <a:off x="6972" y="2357"/>
                <a:ext cx="1136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60866" rIns="0" bIns="0" anchor="t" anchorCtr="0"/>
              <a:p>
                <a:pPr algn="ctr"/>
                <a:r>
                  <a:rPr lang="en-US" altLang="zh-CN" sz="186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86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86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98" name="文本框 719903"/>
              <p:cNvSpPr txBox="1"/>
              <p:nvPr/>
            </p:nvSpPr>
            <p:spPr>
              <a:xfrm>
                <a:off x="8113" y="2357"/>
                <a:ext cx="1134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60866" rIns="0" bIns="0" anchor="t" anchorCtr="0"/>
              <a:p>
                <a:pPr algn="ctr"/>
                <a:r>
                  <a:rPr lang="en-US" altLang="zh-CN" sz="186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86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86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899" name="文本框 719904"/>
              <p:cNvSpPr txBox="1"/>
              <p:nvPr/>
            </p:nvSpPr>
            <p:spPr>
              <a:xfrm>
                <a:off x="9238" y="2357"/>
                <a:ext cx="1134" cy="88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0" tIns="60866" rIns="0" bIns="0" anchor="t" anchorCtr="0"/>
              <a:p>
                <a:pPr algn="ctr"/>
                <a:r>
                  <a:rPr lang="en-US" altLang="zh-CN" sz="186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r>
                  <a:rPr lang="en-US" altLang="zh-CN" sz="186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186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19924" name="组合 719923"/>
          <p:cNvGrpSpPr/>
          <p:nvPr/>
        </p:nvGrpSpPr>
        <p:grpSpPr>
          <a:xfrm>
            <a:off x="5754666" y="1533936"/>
            <a:ext cx="2085508" cy="607937"/>
            <a:chOff x="3801" y="1143"/>
            <a:chExt cx="1554" cy="453"/>
          </a:xfrm>
        </p:grpSpPr>
        <p:sp>
          <p:nvSpPr>
            <p:cNvPr id="122901" name="直接连接符 719878"/>
            <p:cNvSpPr/>
            <p:nvPr/>
          </p:nvSpPr>
          <p:spPr>
            <a:xfrm flipV="1">
              <a:off x="4123" y="1143"/>
              <a:ext cx="0" cy="26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2902" name="直接连接符 719881"/>
            <p:cNvSpPr/>
            <p:nvPr/>
          </p:nvSpPr>
          <p:spPr>
            <a:xfrm>
              <a:off x="4123" y="1408"/>
              <a:ext cx="53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03" name="文本框 719885"/>
            <p:cNvSpPr txBox="1"/>
            <p:nvPr/>
          </p:nvSpPr>
          <p:spPr>
            <a:xfrm>
              <a:off x="4626" y="1207"/>
              <a:ext cx="729" cy="38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en-US" altLang="zh-CN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lang="zh-CN" altLang="en-US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输出</a:t>
              </a:r>
              <a:endParaRPr lang="zh-CN" altLang="en-US" sz="1860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r>
                <a:rPr lang="en-US" altLang="zh-CN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zh-CN" altLang="en-US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输入</a:t>
              </a:r>
              <a:endParaRPr lang="zh-CN" altLang="en-US" sz="186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2904" name="文本框 719907"/>
            <p:cNvSpPr txBox="1"/>
            <p:nvPr/>
          </p:nvSpPr>
          <p:spPr>
            <a:xfrm>
              <a:off x="3801" y="1409"/>
              <a:ext cx="971" cy="18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en-US" altLang="zh-CN" sz="186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PC</a:t>
              </a:r>
              <a:r>
                <a:rPr lang="en-US" altLang="zh-CN" sz="186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lang="en-US" altLang="zh-CN" sz="186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~PC</a:t>
              </a:r>
              <a:r>
                <a:rPr lang="en-US" altLang="zh-CN" sz="186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en-US" altLang="zh-CN" sz="186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19925" name="组合 719924"/>
          <p:cNvGrpSpPr/>
          <p:nvPr/>
        </p:nvGrpSpPr>
        <p:grpSpPr>
          <a:xfrm>
            <a:off x="5462104" y="1533936"/>
            <a:ext cx="2112348" cy="1244057"/>
            <a:chOff x="3583" y="1143"/>
            <a:chExt cx="1574" cy="927"/>
          </a:xfrm>
        </p:grpSpPr>
        <p:sp>
          <p:nvSpPr>
            <p:cNvPr id="122906" name="文本框 719876"/>
            <p:cNvSpPr txBox="1"/>
            <p:nvPr/>
          </p:nvSpPr>
          <p:spPr>
            <a:xfrm>
              <a:off x="4049" y="1729"/>
              <a:ext cx="520" cy="1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en-US" altLang="zh-CN" sz="186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zh-CN" altLang="en-US" sz="186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口</a:t>
              </a:r>
              <a:endParaRPr lang="zh-CN" altLang="en-US" sz="186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07" name="直接连接符 719882"/>
            <p:cNvSpPr/>
            <p:nvPr/>
          </p:nvSpPr>
          <p:spPr>
            <a:xfrm>
              <a:off x="3601" y="1948"/>
              <a:ext cx="8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08" name="直接连接符 719908"/>
            <p:cNvSpPr/>
            <p:nvPr/>
          </p:nvSpPr>
          <p:spPr>
            <a:xfrm flipH="1" flipV="1">
              <a:off x="3583" y="1143"/>
              <a:ext cx="0" cy="8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2909" name="文本框 719909"/>
            <p:cNvSpPr txBox="1"/>
            <p:nvPr/>
          </p:nvSpPr>
          <p:spPr>
            <a:xfrm>
              <a:off x="4429" y="1681"/>
              <a:ext cx="728" cy="38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en-US" altLang="zh-CN" sz="186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en-US" altLang="zh-CN" sz="186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86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输出</a:t>
              </a:r>
              <a:endParaRPr lang="zh-CN" altLang="en-US" sz="186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 algn="just"/>
              <a:r>
                <a:rPr lang="en-US" altLang="zh-CN" sz="186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1 </a:t>
              </a:r>
              <a:r>
                <a:rPr lang="zh-CN" altLang="en-US" sz="1860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输入</a:t>
              </a:r>
              <a:endParaRPr lang="zh-CN" altLang="en-US" sz="186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719926" name="组合 719925"/>
          <p:cNvGrpSpPr/>
          <p:nvPr/>
        </p:nvGrpSpPr>
        <p:grpSpPr>
          <a:xfrm>
            <a:off x="4773645" y="1533936"/>
            <a:ext cx="2897433" cy="1909702"/>
            <a:chOff x="3070" y="1143"/>
            <a:chExt cx="2159" cy="1423"/>
          </a:xfrm>
        </p:grpSpPr>
        <p:sp>
          <p:nvSpPr>
            <p:cNvPr id="122911" name="直接连接符 719880"/>
            <p:cNvSpPr/>
            <p:nvPr/>
          </p:nvSpPr>
          <p:spPr>
            <a:xfrm flipV="1">
              <a:off x="3088" y="2442"/>
              <a:ext cx="1269" cy="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12" name="文本框 719886"/>
            <p:cNvSpPr txBox="1"/>
            <p:nvPr/>
          </p:nvSpPr>
          <p:spPr>
            <a:xfrm>
              <a:off x="4312" y="2179"/>
              <a:ext cx="917" cy="38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en-US" altLang="zh-CN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lang="zh-CN" altLang="en-US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方式</a:t>
              </a:r>
              <a:r>
                <a:rPr lang="en-US" altLang="zh-CN" sz="186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en-US" altLang="zh-CN" sz="186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r>
                <a:rPr lang="en-US" altLang="zh-CN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zh-CN" altLang="en-US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方式</a:t>
              </a:r>
              <a:r>
                <a:rPr lang="en-US" altLang="zh-CN" sz="186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186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2913" name="直接连接符 719910"/>
            <p:cNvSpPr/>
            <p:nvPr/>
          </p:nvSpPr>
          <p:spPr>
            <a:xfrm flipH="1" flipV="1">
              <a:off x="3088" y="1143"/>
              <a:ext cx="0" cy="130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2914" name="文本框 719911"/>
            <p:cNvSpPr txBox="1"/>
            <p:nvPr/>
          </p:nvSpPr>
          <p:spPr>
            <a:xfrm>
              <a:off x="3070" y="2256"/>
              <a:ext cx="1260" cy="186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en-US" altLang="zh-CN" sz="186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zh-CN" altLang="en-US" sz="186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口工作方式</a:t>
              </a:r>
              <a:endParaRPr lang="zh-CN" altLang="en-US" sz="186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9927" name="组合 719926"/>
          <p:cNvGrpSpPr/>
          <p:nvPr/>
        </p:nvGrpSpPr>
        <p:grpSpPr>
          <a:xfrm>
            <a:off x="4146919" y="1541988"/>
            <a:ext cx="2353913" cy="2453223"/>
            <a:chOff x="2603" y="1149"/>
            <a:chExt cx="1754" cy="1828"/>
          </a:xfrm>
        </p:grpSpPr>
        <p:sp>
          <p:nvSpPr>
            <p:cNvPr id="122916" name="直接连接符 719877"/>
            <p:cNvSpPr/>
            <p:nvPr/>
          </p:nvSpPr>
          <p:spPr>
            <a:xfrm>
              <a:off x="2603" y="2818"/>
              <a:ext cx="98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17" name="直接连接符 719912"/>
            <p:cNvSpPr/>
            <p:nvPr/>
          </p:nvSpPr>
          <p:spPr>
            <a:xfrm flipH="1" flipV="1">
              <a:off x="2603" y="1149"/>
              <a:ext cx="0" cy="166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2918" name="文本框 719913"/>
            <p:cNvSpPr txBox="1"/>
            <p:nvPr/>
          </p:nvSpPr>
          <p:spPr>
            <a:xfrm>
              <a:off x="2621" y="2624"/>
              <a:ext cx="971" cy="1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en-US" altLang="zh-CN" sz="186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PC</a:t>
              </a:r>
              <a:r>
                <a:rPr lang="en-US" altLang="zh-CN" sz="186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  <a:r>
                <a:rPr lang="en-US" altLang="zh-CN" sz="186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~PC</a:t>
              </a:r>
              <a:r>
                <a:rPr lang="zh-CN" altLang="zh-CN" sz="186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zh-CN" altLang="zh-CN" sz="1860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2919" name="文本框 719914"/>
            <p:cNvSpPr txBox="1"/>
            <p:nvPr/>
          </p:nvSpPr>
          <p:spPr>
            <a:xfrm>
              <a:off x="3628" y="2588"/>
              <a:ext cx="729" cy="389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en-US" altLang="zh-CN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lang="zh-CN" altLang="en-US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输出</a:t>
              </a:r>
              <a:endParaRPr lang="zh-CN" altLang="en-US" sz="186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r>
                <a:rPr lang="en-US" altLang="zh-CN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zh-CN" altLang="en-US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输入</a:t>
              </a:r>
              <a:endParaRPr lang="zh-CN" altLang="en-US" sz="186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19928" name="组合 719927"/>
          <p:cNvGrpSpPr/>
          <p:nvPr/>
        </p:nvGrpSpPr>
        <p:grpSpPr>
          <a:xfrm>
            <a:off x="3446382" y="1523199"/>
            <a:ext cx="2257287" cy="2935009"/>
            <a:chOff x="2081" y="1135"/>
            <a:chExt cx="1682" cy="2187"/>
          </a:xfrm>
        </p:grpSpPr>
        <p:sp>
          <p:nvSpPr>
            <p:cNvPr id="122921" name="直接连接符 719883"/>
            <p:cNvSpPr/>
            <p:nvPr/>
          </p:nvSpPr>
          <p:spPr>
            <a:xfrm flipV="1">
              <a:off x="2090" y="3178"/>
              <a:ext cx="91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22" name="直接连接符 719915"/>
            <p:cNvSpPr/>
            <p:nvPr/>
          </p:nvSpPr>
          <p:spPr>
            <a:xfrm flipV="1">
              <a:off x="2081" y="1135"/>
              <a:ext cx="0" cy="205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2923" name="文本框 719916"/>
            <p:cNvSpPr txBox="1"/>
            <p:nvPr/>
          </p:nvSpPr>
          <p:spPr>
            <a:xfrm>
              <a:off x="2558" y="2984"/>
              <a:ext cx="584" cy="18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en-US" altLang="zh-CN" sz="186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zh-CN" altLang="en-US" sz="186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口</a:t>
              </a:r>
              <a:endParaRPr lang="zh-CN" altLang="en-US" sz="186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2924" name="文本框 719917"/>
            <p:cNvSpPr txBox="1"/>
            <p:nvPr/>
          </p:nvSpPr>
          <p:spPr>
            <a:xfrm>
              <a:off x="3034" y="2934"/>
              <a:ext cx="729" cy="3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en-US" altLang="zh-CN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lang="zh-CN" altLang="en-US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输出</a:t>
              </a:r>
              <a:endParaRPr lang="zh-CN" altLang="en-US" sz="186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r>
                <a:rPr lang="en-US" altLang="zh-CN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zh-CN" altLang="en-US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输入</a:t>
              </a:r>
              <a:endParaRPr lang="zh-CN" altLang="en-US" sz="186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19930" name="组合 719929"/>
          <p:cNvGrpSpPr/>
          <p:nvPr/>
        </p:nvGrpSpPr>
        <p:grpSpPr>
          <a:xfrm>
            <a:off x="1285721" y="1551381"/>
            <a:ext cx="3958975" cy="4181751"/>
            <a:chOff x="471" y="1156"/>
            <a:chExt cx="2950" cy="3116"/>
          </a:xfrm>
        </p:grpSpPr>
        <p:sp>
          <p:nvSpPr>
            <p:cNvPr id="122926" name="直接连接符 719884"/>
            <p:cNvSpPr/>
            <p:nvPr/>
          </p:nvSpPr>
          <p:spPr>
            <a:xfrm flipV="1">
              <a:off x="516" y="4258"/>
              <a:ext cx="135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927" name="文本框 719906"/>
            <p:cNvSpPr txBox="1"/>
            <p:nvPr/>
          </p:nvSpPr>
          <p:spPr>
            <a:xfrm>
              <a:off x="471" y="4042"/>
              <a:ext cx="2950" cy="23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zh-CN" altLang="en-US" sz="186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特征位，</a:t>
              </a:r>
              <a:r>
                <a:rPr lang="en-US" altLang="zh-CN" sz="186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1860" baseline="-2500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  <a:r>
                <a:rPr lang="en-US" altLang="zh-CN" sz="186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=1</a:t>
              </a:r>
              <a:r>
                <a:rPr lang="zh-CN" altLang="en-US" sz="186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表示是方式控制字</a:t>
              </a:r>
              <a:endParaRPr lang="zh-CN" altLang="en-US" sz="186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28" name="直接连接符 719920"/>
            <p:cNvSpPr/>
            <p:nvPr/>
          </p:nvSpPr>
          <p:spPr>
            <a:xfrm flipV="1">
              <a:off x="516" y="1156"/>
              <a:ext cx="0" cy="310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grpSp>
        <p:nvGrpSpPr>
          <p:cNvPr id="719931" name="组合 719930"/>
          <p:cNvGrpSpPr/>
          <p:nvPr/>
        </p:nvGrpSpPr>
        <p:grpSpPr>
          <a:xfrm>
            <a:off x="2070806" y="1571512"/>
            <a:ext cx="3427533" cy="3765723"/>
            <a:chOff x="1056" y="1171"/>
            <a:chExt cx="2554" cy="2806"/>
          </a:xfrm>
        </p:grpSpPr>
        <p:sp>
          <p:nvSpPr>
            <p:cNvPr id="122930" name="左大括号 719905"/>
            <p:cNvSpPr/>
            <p:nvPr/>
          </p:nvSpPr>
          <p:spPr>
            <a:xfrm rot="-5400000">
              <a:off x="1284" y="932"/>
              <a:ext cx="108" cy="575"/>
            </a:xfrm>
            <a:prstGeom prst="leftBrace">
              <a:avLst>
                <a:gd name="adj1" fmla="val 44244"/>
                <a:gd name="adj2" fmla="val 50000"/>
              </a:avLst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sz="1945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2931" name="组合 719928"/>
            <p:cNvGrpSpPr/>
            <p:nvPr/>
          </p:nvGrpSpPr>
          <p:grpSpPr>
            <a:xfrm>
              <a:off x="1316" y="1308"/>
              <a:ext cx="2294" cy="2669"/>
              <a:chOff x="1316" y="1308"/>
              <a:chExt cx="2294" cy="2669"/>
            </a:xfrm>
          </p:grpSpPr>
          <p:sp>
            <p:nvSpPr>
              <p:cNvPr id="122932" name="直接连接符 719879"/>
              <p:cNvSpPr/>
              <p:nvPr/>
            </p:nvSpPr>
            <p:spPr>
              <a:xfrm>
                <a:off x="1316" y="3726"/>
                <a:ext cx="1269" cy="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2933" name="直接连接符 719918"/>
              <p:cNvSpPr/>
              <p:nvPr/>
            </p:nvSpPr>
            <p:spPr>
              <a:xfrm flipV="1">
                <a:off x="1325" y="1308"/>
                <a:ext cx="0" cy="241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2934" name="文本框 719919"/>
              <p:cNvSpPr txBox="1"/>
              <p:nvPr/>
            </p:nvSpPr>
            <p:spPr>
              <a:xfrm>
                <a:off x="1485" y="3509"/>
                <a:ext cx="1260" cy="1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1299" tIns="0" rIns="0" bIns="0" anchor="t" anchorCtr="0"/>
              <a:p>
                <a:pPr algn="just"/>
                <a:r>
                  <a:rPr lang="en-US" altLang="zh-CN" sz="186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lang="zh-CN" altLang="en-US" sz="1860" dirty="0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口工作方式</a:t>
                </a:r>
                <a:endParaRPr lang="zh-CN" altLang="en-US" sz="1860" dirty="0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2935" name="文本框 719921"/>
              <p:cNvSpPr txBox="1"/>
              <p:nvPr/>
            </p:nvSpPr>
            <p:spPr>
              <a:xfrm>
                <a:off x="2612" y="3380"/>
                <a:ext cx="998" cy="59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1299" tIns="0" rIns="0" bIns="0" anchor="t" anchorCtr="0"/>
              <a:p>
                <a:pPr algn="just"/>
                <a:r>
                  <a:rPr lang="en-US" altLang="zh-CN" sz="186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00  </a:t>
                </a:r>
                <a:r>
                  <a:rPr lang="zh-CN" altLang="en-US" sz="186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方式</a:t>
                </a:r>
                <a:r>
                  <a:rPr lang="en-US" altLang="zh-CN" sz="186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lang="en-US" altLang="zh-CN" sz="186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just"/>
                <a:r>
                  <a:rPr lang="en-US" altLang="zh-CN" sz="186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01  </a:t>
                </a:r>
                <a:r>
                  <a:rPr lang="zh-CN" altLang="en-US" sz="186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方式</a:t>
                </a:r>
                <a:r>
                  <a:rPr lang="en-US" altLang="zh-CN" sz="186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186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  <a:p>
                <a:pPr algn="just"/>
                <a:r>
                  <a:rPr lang="en-US" altLang="zh-CN" sz="186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1x  </a:t>
                </a:r>
                <a:r>
                  <a:rPr lang="zh-CN" altLang="en-US" sz="186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方式</a:t>
                </a:r>
                <a:r>
                  <a:rPr lang="en-US" altLang="zh-CN" sz="186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186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1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9092" name="组合 729091"/>
          <p:cNvGrpSpPr/>
          <p:nvPr/>
        </p:nvGrpSpPr>
        <p:grpSpPr>
          <a:xfrm>
            <a:off x="1555468" y="1480255"/>
            <a:ext cx="5545249" cy="403949"/>
            <a:chOff x="452" y="2045"/>
            <a:chExt cx="9080" cy="720"/>
          </a:xfrm>
        </p:grpSpPr>
        <p:sp>
          <p:nvSpPr>
            <p:cNvPr id="129026" name="文本框 729092"/>
            <p:cNvSpPr txBox="1"/>
            <p:nvPr/>
          </p:nvSpPr>
          <p:spPr>
            <a:xfrm>
              <a:off x="452" y="2045"/>
              <a:ext cx="1134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30433" rIns="0" bIns="0" anchor="t" anchorCtr="0"/>
            <a:p>
              <a:pPr algn="ctr"/>
              <a:r>
                <a:rPr lang="en-US" altLang="zh-CN" sz="2535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535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27" name="文本框 729093"/>
            <p:cNvSpPr txBox="1"/>
            <p:nvPr/>
          </p:nvSpPr>
          <p:spPr>
            <a:xfrm>
              <a:off x="1591" y="2045"/>
              <a:ext cx="1135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28" name="文本框 729094"/>
            <p:cNvSpPr txBox="1"/>
            <p:nvPr/>
          </p:nvSpPr>
          <p:spPr>
            <a:xfrm>
              <a:off x="2734" y="2045"/>
              <a:ext cx="1137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29" name="文本框 729095"/>
            <p:cNvSpPr txBox="1"/>
            <p:nvPr/>
          </p:nvSpPr>
          <p:spPr>
            <a:xfrm>
              <a:off x="3879" y="2045"/>
              <a:ext cx="1135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30" name="文本框 729096"/>
            <p:cNvSpPr txBox="1"/>
            <p:nvPr/>
          </p:nvSpPr>
          <p:spPr>
            <a:xfrm>
              <a:off x="5004" y="2045"/>
              <a:ext cx="1135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31" name="文本框 729097"/>
            <p:cNvSpPr txBox="1"/>
            <p:nvPr/>
          </p:nvSpPr>
          <p:spPr>
            <a:xfrm>
              <a:off x="6132" y="2045"/>
              <a:ext cx="1136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32" name="文本框 729098"/>
            <p:cNvSpPr txBox="1"/>
            <p:nvPr/>
          </p:nvSpPr>
          <p:spPr>
            <a:xfrm>
              <a:off x="7273" y="2045"/>
              <a:ext cx="1134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33" name="文本框 729099"/>
            <p:cNvSpPr txBox="1"/>
            <p:nvPr/>
          </p:nvSpPr>
          <p:spPr>
            <a:xfrm>
              <a:off x="8398" y="2045"/>
              <a:ext cx="1134" cy="72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60866" rIns="0" bIns="0" anchor="t" anchorCtr="0"/>
            <a:p>
              <a:pPr algn="just"/>
              <a:endParaRPr lang="zh-CN" altLang="zh-CN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9101" name="组合 729100"/>
          <p:cNvGrpSpPr/>
          <p:nvPr/>
        </p:nvGrpSpPr>
        <p:grpSpPr>
          <a:xfrm>
            <a:off x="1555468" y="1064227"/>
            <a:ext cx="5545249" cy="493865"/>
            <a:chOff x="1292" y="2357"/>
            <a:chExt cx="9080" cy="880"/>
          </a:xfrm>
        </p:grpSpPr>
        <p:sp>
          <p:nvSpPr>
            <p:cNvPr id="129035" name="文本框 729101"/>
            <p:cNvSpPr txBox="1"/>
            <p:nvPr/>
          </p:nvSpPr>
          <p:spPr>
            <a:xfrm>
              <a:off x="1292" y="2357"/>
              <a:ext cx="1134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60866" rIns="0" bIns="0" anchor="t" anchorCtr="0"/>
            <a:p>
              <a:pPr algn="ctr"/>
              <a:r>
                <a:rPr lang="en-US" altLang="zh-CN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2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36" name="文本框 729102"/>
            <p:cNvSpPr txBox="1"/>
            <p:nvPr/>
          </p:nvSpPr>
          <p:spPr>
            <a:xfrm>
              <a:off x="2431" y="2357"/>
              <a:ext cx="1135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60866" rIns="0" bIns="0" anchor="t" anchorCtr="0"/>
            <a:p>
              <a:pPr algn="ctr"/>
              <a:r>
                <a:rPr lang="en-US" altLang="zh-CN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2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37" name="文本框 729103"/>
            <p:cNvSpPr txBox="1"/>
            <p:nvPr/>
          </p:nvSpPr>
          <p:spPr>
            <a:xfrm>
              <a:off x="3574" y="2357"/>
              <a:ext cx="1137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60866" rIns="0" bIns="0" anchor="t" anchorCtr="0"/>
            <a:p>
              <a:pPr algn="ctr"/>
              <a:r>
                <a:rPr lang="en-US" altLang="zh-CN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2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38" name="文本框 729104"/>
            <p:cNvSpPr txBox="1"/>
            <p:nvPr/>
          </p:nvSpPr>
          <p:spPr>
            <a:xfrm>
              <a:off x="4719" y="2357"/>
              <a:ext cx="1135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60866" rIns="0" bIns="0" anchor="t" anchorCtr="0"/>
            <a:p>
              <a:pPr algn="ctr"/>
              <a:r>
                <a:rPr lang="en-US" altLang="zh-CN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2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39" name="文本框 729105"/>
            <p:cNvSpPr txBox="1"/>
            <p:nvPr/>
          </p:nvSpPr>
          <p:spPr>
            <a:xfrm>
              <a:off x="5844" y="2357"/>
              <a:ext cx="1135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60866" rIns="0" bIns="0" anchor="t" anchorCtr="0"/>
            <a:p>
              <a:pPr algn="ctr"/>
              <a:r>
                <a:rPr lang="en-US" altLang="zh-CN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2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40" name="文本框 729106"/>
            <p:cNvSpPr txBox="1"/>
            <p:nvPr/>
          </p:nvSpPr>
          <p:spPr>
            <a:xfrm>
              <a:off x="6972" y="2357"/>
              <a:ext cx="1136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60866" rIns="0" bIns="0" anchor="t" anchorCtr="0"/>
            <a:p>
              <a:pPr algn="ctr"/>
              <a:r>
                <a:rPr lang="en-US" altLang="zh-CN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2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41" name="文本框 729107"/>
            <p:cNvSpPr txBox="1"/>
            <p:nvPr/>
          </p:nvSpPr>
          <p:spPr>
            <a:xfrm>
              <a:off x="8113" y="2357"/>
              <a:ext cx="1134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60866" rIns="0" bIns="0" anchor="t" anchorCtr="0"/>
            <a:p>
              <a:pPr algn="ctr"/>
              <a:r>
                <a:rPr lang="en-US" altLang="zh-CN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2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042" name="文本框 729108"/>
            <p:cNvSpPr txBox="1"/>
            <p:nvPr/>
          </p:nvSpPr>
          <p:spPr>
            <a:xfrm>
              <a:off x="9238" y="2357"/>
              <a:ext cx="1134" cy="880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60866" rIns="0" bIns="0" anchor="t" anchorCtr="0"/>
            <a:p>
              <a:pPr algn="ctr"/>
              <a:r>
                <a:rPr lang="en-US" altLang="zh-CN" sz="2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2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20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9163" name="组合 729162"/>
          <p:cNvGrpSpPr/>
          <p:nvPr/>
        </p:nvGrpSpPr>
        <p:grpSpPr>
          <a:xfrm>
            <a:off x="6457887" y="1873468"/>
            <a:ext cx="2068061" cy="866948"/>
            <a:chOff x="4325" y="1396"/>
            <a:chExt cx="1541" cy="646"/>
          </a:xfrm>
        </p:grpSpPr>
        <p:sp>
          <p:nvSpPr>
            <p:cNvPr id="129044" name="文本框 729090"/>
            <p:cNvSpPr txBox="1"/>
            <p:nvPr/>
          </p:nvSpPr>
          <p:spPr>
            <a:xfrm>
              <a:off x="5129" y="1590"/>
              <a:ext cx="737" cy="45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en-US" altLang="zh-CN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 </a:t>
              </a:r>
              <a:r>
                <a:rPr lang="zh-CN" altLang="en-US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复位</a:t>
              </a:r>
              <a:endParaRPr lang="zh-CN" altLang="en-US" sz="1860" dirty="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r>
                <a:rPr lang="en-US" altLang="zh-CN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zh-CN" altLang="en-US" sz="1860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置位</a:t>
              </a:r>
              <a:endParaRPr lang="zh-CN" altLang="en-US" sz="186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9045" name="直接连接符 729110"/>
            <p:cNvSpPr/>
            <p:nvPr/>
          </p:nvSpPr>
          <p:spPr>
            <a:xfrm flipV="1">
              <a:off x="4504" y="1396"/>
              <a:ext cx="0" cy="3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9046" name="直接连接符 729111"/>
            <p:cNvSpPr/>
            <p:nvPr/>
          </p:nvSpPr>
          <p:spPr>
            <a:xfrm>
              <a:off x="4504" y="1705"/>
              <a:ext cx="53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9047" name="文本框 729112"/>
            <p:cNvSpPr txBox="1"/>
            <p:nvPr/>
          </p:nvSpPr>
          <p:spPr>
            <a:xfrm>
              <a:off x="4325" y="1768"/>
              <a:ext cx="865" cy="2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>
                <a:lnSpc>
                  <a:spcPct val="90000"/>
                </a:lnSpc>
              </a:pPr>
              <a:r>
                <a:rPr lang="zh-CN" altLang="en-US" sz="186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设置内容</a:t>
              </a:r>
              <a:endParaRPr lang="zh-CN" altLang="en-US" sz="169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endParaRPr lang="zh-CN" altLang="en-US" sz="186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9160" name="组合 729159"/>
          <p:cNvGrpSpPr/>
          <p:nvPr/>
        </p:nvGrpSpPr>
        <p:grpSpPr>
          <a:xfrm>
            <a:off x="1426633" y="1894940"/>
            <a:ext cx="2190186" cy="3451689"/>
            <a:chOff x="576" y="1412"/>
            <a:chExt cx="1632" cy="2572"/>
          </a:xfrm>
        </p:grpSpPr>
        <p:sp>
          <p:nvSpPr>
            <p:cNvPr id="129049" name="直接连接符 729113"/>
            <p:cNvSpPr/>
            <p:nvPr/>
          </p:nvSpPr>
          <p:spPr>
            <a:xfrm flipV="1">
              <a:off x="909" y="1412"/>
              <a:ext cx="0" cy="14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9050" name="文本框 729114"/>
            <p:cNvSpPr txBox="1"/>
            <p:nvPr/>
          </p:nvSpPr>
          <p:spPr>
            <a:xfrm>
              <a:off x="576" y="2963"/>
              <a:ext cx="1632" cy="1021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特征位，</a:t>
              </a:r>
              <a:r>
                <a:rPr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lang="en-US" altLang="zh-CN" sz="2200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  <a:r>
                <a:rPr lang="en-US" altLang="zh-CN" sz="22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=0</a:t>
              </a:r>
              <a:endPara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r>
                <a: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表示是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口按位</a:t>
              </a:r>
              <a:endPara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just"/>
              <a:r>
                <a: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置位</a:t>
              </a:r>
              <a:r>
                <a:rPr lang="en-US" altLang="zh-CN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r>
                <a:rPr lang="zh-CN" altLang="en-US" sz="2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复位控制字</a:t>
              </a:r>
              <a:endPara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29161" name="组合 729160"/>
          <p:cNvGrpSpPr/>
          <p:nvPr/>
        </p:nvGrpSpPr>
        <p:grpSpPr>
          <a:xfrm>
            <a:off x="2532462" y="1917755"/>
            <a:ext cx="1380945" cy="485813"/>
            <a:chOff x="1400" y="1429"/>
            <a:chExt cx="1029" cy="362"/>
          </a:xfrm>
        </p:grpSpPr>
        <p:sp>
          <p:nvSpPr>
            <p:cNvPr id="129052" name="左大括号 729109"/>
            <p:cNvSpPr/>
            <p:nvPr/>
          </p:nvSpPr>
          <p:spPr>
            <a:xfrm rot="-5400000">
              <a:off x="1837" y="982"/>
              <a:ext cx="145" cy="1029"/>
            </a:xfrm>
            <a:prstGeom prst="leftBrace">
              <a:avLst>
                <a:gd name="adj1" fmla="val 5897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sz="1945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9053" name="文本框 729115"/>
            <p:cNvSpPr txBox="1"/>
            <p:nvPr/>
          </p:nvSpPr>
          <p:spPr>
            <a:xfrm>
              <a:off x="1509" y="1574"/>
              <a:ext cx="865" cy="2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zh-CN" altLang="en-US" sz="186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无意义</a:t>
              </a:r>
              <a:endParaRPr lang="zh-CN" altLang="en-US" sz="186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29162" name="组合 729161"/>
          <p:cNvGrpSpPr/>
          <p:nvPr/>
        </p:nvGrpSpPr>
        <p:grpSpPr>
          <a:xfrm>
            <a:off x="4596497" y="1943253"/>
            <a:ext cx="1601037" cy="527416"/>
            <a:chOff x="2938" y="1448"/>
            <a:chExt cx="1193" cy="393"/>
          </a:xfrm>
        </p:grpSpPr>
        <p:sp>
          <p:nvSpPr>
            <p:cNvPr id="129055" name="左大括号 729116"/>
            <p:cNvSpPr/>
            <p:nvPr/>
          </p:nvSpPr>
          <p:spPr>
            <a:xfrm rot="-5400000">
              <a:off x="3364" y="1012"/>
              <a:ext cx="167" cy="1029"/>
            </a:xfrm>
            <a:prstGeom prst="leftBrace">
              <a:avLst>
                <a:gd name="adj1" fmla="val 51204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p>
              <a:pPr algn="ctr"/>
              <a:endParaRPr lang="zh-CN" altLang="en-US" sz="1945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9056" name="文本框 729117"/>
            <p:cNvSpPr txBox="1"/>
            <p:nvPr/>
          </p:nvSpPr>
          <p:spPr>
            <a:xfrm>
              <a:off x="2993" y="1624"/>
              <a:ext cx="1138" cy="21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1299" tIns="0" rIns="0" bIns="0" anchor="t" anchorCtr="0"/>
            <a:p>
              <a:pPr algn="just"/>
              <a:r>
                <a:rPr lang="zh-CN" altLang="en-US" sz="186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选择设置位</a:t>
              </a:r>
              <a:endParaRPr lang="zh-CN" altLang="en-US" sz="186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29121" name="标题 729120"/>
          <p:cNvSpPr>
            <a:spLocks noGrp="1" noRot="1"/>
          </p:cNvSpPr>
          <p:nvPr>
            <p:ph type="title" idx="4294967295"/>
          </p:nvPr>
        </p:nvSpPr>
        <p:spPr>
          <a:xfrm>
            <a:off x="779468" y="180980"/>
            <a:ext cx="7700962" cy="1236663"/>
          </a:xfrm>
        </p:spPr>
        <p:txBody>
          <a:bodyPr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045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C</a:t>
            </a:r>
            <a:r>
              <a:rPr kumimoji="0" lang="zh-CN" altLang="en-US" sz="3045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端口置</a:t>
            </a:r>
            <a:r>
              <a:rPr kumimoji="0" lang="zh-CN" altLang="en-US" sz="3045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位</a:t>
            </a:r>
            <a:r>
              <a:rPr kumimoji="0" lang="en-US" altLang="zh-CN" sz="3045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3045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复位控制字</a:t>
            </a:r>
            <a:endParaRPr kumimoji="0" lang="zh-CN" altLang="en-US" sz="3045" i="0" u="none" strike="noStrike" kern="0" cap="none" spc="0" normalizeH="0" baseline="0" noProof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29159" name="表格 729158"/>
          <p:cNvGraphicFramePr/>
          <p:nvPr/>
        </p:nvGraphicFramePr>
        <p:xfrm>
          <a:off x="4389826" y="2769941"/>
          <a:ext cx="3155950" cy="2783205"/>
        </p:xfrm>
        <a:graphic>
          <a:graphicData uri="http://schemas.openxmlformats.org/drawingml/2006/table">
            <a:tbl>
              <a:tblPr/>
              <a:tblGrid>
                <a:gridCol w="1624965"/>
                <a:gridCol w="1530985"/>
              </a:tblGrid>
              <a:tr h="309245"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D</a:t>
                      </a:r>
                      <a:r>
                        <a:rPr lang="en-US" altLang="zh-CN" sz="2030" baseline="-25000"/>
                        <a:t>3 </a:t>
                      </a:r>
                      <a:r>
                        <a:rPr lang="en-US" altLang="zh-CN" sz="2030"/>
                        <a:t>  D</a:t>
                      </a:r>
                      <a:r>
                        <a:rPr lang="en-US" altLang="zh-CN" sz="2030" baseline="-25000"/>
                        <a:t>2</a:t>
                      </a:r>
                      <a:r>
                        <a:rPr lang="en-US" altLang="zh-CN" sz="2030"/>
                        <a:t>   D</a:t>
                      </a:r>
                      <a:r>
                        <a:rPr lang="en-US" altLang="zh-CN" sz="2030" baseline="-25000"/>
                        <a:t>1</a:t>
                      </a:r>
                      <a:endParaRPr lang="zh-CN" altLang="en-US" sz="2030" baseline="-25000"/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 dirty="0"/>
                        <a:t>C</a:t>
                      </a:r>
                      <a:r>
                        <a:rPr lang="zh-CN" altLang="en-US" sz="2030" dirty="0"/>
                        <a:t>端口位</a:t>
                      </a:r>
                      <a:endParaRPr lang="zh-CN" altLang="en-US" sz="203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0      0      0</a:t>
                      </a:r>
                      <a:endParaRPr lang="zh-CN" altLang="en-US" sz="2030"/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PC</a:t>
                      </a:r>
                      <a:r>
                        <a:rPr lang="en-US" altLang="zh-CN" sz="2030" baseline="-25000"/>
                        <a:t>0</a:t>
                      </a:r>
                      <a:endParaRPr lang="zh-CN" altLang="en-US" sz="2030" baseline="-2500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0      0      1</a:t>
                      </a:r>
                      <a:endParaRPr lang="zh-CN" altLang="en-US" sz="2030"/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PC</a:t>
                      </a:r>
                      <a:r>
                        <a:rPr lang="en-US" altLang="zh-CN" sz="2030" baseline="-25000"/>
                        <a:t>1</a:t>
                      </a:r>
                      <a:endParaRPr lang="zh-CN" altLang="en-US" sz="2030" baseline="-2500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0      1      0</a:t>
                      </a:r>
                      <a:endParaRPr lang="zh-CN" altLang="en-US" sz="2030"/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PC</a:t>
                      </a:r>
                      <a:r>
                        <a:rPr lang="en-US" altLang="zh-CN" sz="2030" baseline="-25000"/>
                        <a:t>2</a:t>
                      </a:r>
                      <a:endParaRPr lang="zh-CN" altLang="en-US" sz="2030" baseline="-2500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0      1      1</a:t>
                      </a:r>
                      <a:endParaRPr lang="zh-CN" altLang="en-US" sz="2030"/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PC</a:t>
                      </a:r>
                      <a:r>
                        <a:rPr lang="en-US" altLang="zh-CN" sz="2030" baseline="-25000"/>
                        <a:t>3</a:t>
                      </a:r>
                      <a:endParaRPr lang="zh-CN" altLang="en-US" sz="2030" baseline="-2500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1      0      0</a:t>
                      </a:r>
                      <a:endParaRPr lang="zh-CN" altLang="en-US" sz="2030"/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PC</a:t>
                      </a:r>
                      <a:r>
                        <a:rPr lang="en-US" altLang="zh-CN" sz="2030" baseline="-25000"/>
                        <a:t>4</a:t>
                      </a:r>
                      <a:endParaRPr lang="zh-CN" altLang="en-US" sz="2030" baseline="-2500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1      0      1</a:t>
                      </a:r>
                      <a:endParaRPr lang="zh-CN" altLang="en-US" sz="2030"/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PC</a:t>
                      </a:r>
                      <a:r>
                        <a:rPr lang="en-US" altLang="zh-CN" sz="2030" baseline="-25000"/>
                        <a:t>5</a:t>
                      </a:r>
                      <a:endParaRPr lang="zh-CN" altLang="en-US" sz="2030" baseline="-2500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1      1      0</a:t>
                      </a:r>
                      <a:endParaRPr lang="zh-CN" altLang="en-US" sz="2030"/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PC</a:t>
                      </a:r>
                      <a:r>
                        <a:rPr lang="en-US" altLang="zh-CN" sz="2030" baseline="-25000"/>
                        <a:t>6</a:t>
                      </a:r>
                      <a:endParaRPr lang="zh-CN" altLang="en-US" sz="2030" baseline="-2500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245"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1      1      1</a:t>
                      </a:r>
                      <a:endParaRPr lang="zh-CN" altLang="en-US" sz="2030"/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u"/>
                        <a:defRPr sz="2400" b="1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14400" lvl="1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Ø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371600" lvl="2" indent="-4572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ü"/>
                        <a:defRPr sz="20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752600" lvl="3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209800" lvl="4" indent="-381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B4B9BE"/>
                        </a:buClr>
                        <a:buFont typeface="Wingdings" panose="05000000000000000000" pitchFamily="2" charset="2"/>
                        <a:buChar char="l"/>
                        <a:defRPr sz="1800" b="1" i="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30"/>
                        <a:t>PC</a:t>
                      </a:r>
                      <a:r>
                        <a:rPr lang="en-US" altLang="zh-CN" sz="2030" baseline="-25000"/>
                        <a:t>7</a:t>
                      </a:r>
                      <a:endParaRPr lang="zh-CN" altLang="en-US" sz="2030" baseline="-25000"/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2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FCD86F-BA55-40D1-8E14-73FAA8B82836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8253</a:t>
            </a:r>
            <a:r>
              <a:rPr lang="zh-CN" altLang="en-US" smtClean="0"/>
              <a:t>芯片特点</a:t>
            </a:r>
            <a:endParaRPr lang="zh-CN" altLang="en-US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5" y="1671638"/>
            <a:ext cx="7681913" cy="3479800"/>
          </a:xfrm>
        </p:spPr>
        <p:txBody>
          <a:bodyPr/>
          <a:lstStyle/>
          <a:p>
            <a:pPr eaLnBrk="1" hangingPunct="1">
              <a:spcAft>
                <a:spcPct val="50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可编程的逻辑器件；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ct val="50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非通道型的接口，具有特定功能；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ct val="50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可实现计数和定时；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Aft>
                <a:spcPct val="50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工作方式：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减法计数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计数值减为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时输出相应控制信号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输出控制信号的形式可通过软件设置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FFC151A-2352-4BFD-B4B3-D8868B7C7F83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>
                <a:latin typeface="Tahoma" panose="020B0604030504040204" pitchFamily="34" charset="0"/>
              </a:rPr>
              <a:t>5.</a:t>
            </a:r>
            <a:r>
              <a:rPr lang="en-US" altLang="zh-CN" smtClean="0">
                <a:latin typeface="Tahoma" panose="020B0604030504040204" pitchFamily="34" charset="0"/>
              </a:rPr>
              <a:t> </a:t>
            </a:r>
            <a:r>
              <a:rPr lang="zh-CN" altLang="en-US" sz="3800"/>
              <a:t>8255</a:t>
            </a:r>
            <a:r>
              <a:rPr lang="zh-CN" altLang="en-US" smtClean="0"/>
              <a:t>芯片的应用</a:t>
            </a:r>
            <a:endParaRPr lang="zh-CN" alt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043" y="1803405"/>
            <a:ext cx="4821237" cy="251301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芯片与系统的连接</a:t>
            </a:r>
            <a:endParaRPr lang="zh-CN" altLang="en-US" smtClean="0"/>
          </a:p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芯片的初始化</a:t>
            </a:r>
            <a:endParaRPr lang="zh-CN" altLang="en-US" smtClean="0"/>
          </a:p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相应的控制程序</a:t>
            </a:r>
            <a:endParaRPr lang="zh-CN" altLang="en-US" smtClean="0"/>
          </a:p>
        </p:txBody>
      </p:sp>
      <p:sp>
        <p:nvSpPr>
          <p:cNvPr id="110597" name="Oval 5">
            <a:hlinkClick r:id="rId1" action="ppaction://hlinkfile"/>
          </p:cNvPr>
          <p:cNvSpPr>
            <a:spLocks noChangeArrowheads="1"/>
          </p:cNvSpPr>
          <p:nvPr/>
        </p:nvSpPr>
        <p:spPr bwMode="auto">
          <a:xfrm>
            <a:off x="6510339" y="4122738"/>
            <a:ext cx="1054100" cy="836612"/>
          </a:xfrm>
          <a:prstGeom prst="ellipse">
            <a:avLst/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86342" tIns="43171" rIns="86342" bIns="43171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6551618" y="4352929"/>
            <a:ext cx="1055687" cy="44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3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例7-3</a:t>
            </a:r>
            <a:endParaRPr kumimoji="1" lang="zh-CN" altLang="en-US" sz="23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animBg="1"/>
      <p:bldP spid="11059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D9F7BE7-DB56-411F-8E07-012E37964B83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/>
              <a:t>8255</a:t>
            </a:r>
            <a:r>
              <a:rPr lang="zh-CN" altLang="en-US" smtClean="0"/>
              <a:t>应用要求</a:t>
            </a:r>
            <a:endParaRPr lang="en-US" altLang="zh-CN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38" y="1741488"/>
            <a:ext cx="7681912" cy="347821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主要引线功能及结构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3</a:t>
            </a:r>
            <a:r>
              <a:rPr lang="zh-CN" altLang="en-US" smtClean="0"/>
              <a:t>种工作方式及其特点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应用: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芯片与系统的连接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芯片的初始化编程</a:t>
            </a:r>
            <a:endParaRPr lang="zh-CN" altLang="en-US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mtClean="0"/>
              <a:t>数据输入</a:t>
            </a:r>
            <a:r>
              <a:rPr lang="en-US" altLang="zh-CN" smtClean="0"/>
              <a:t>/</a:t>
            </a:r>
            <a:r>
              <a:rPr lang="zh-CN" altLang="en-US" smtClean="0"/>
              <a:t>输出控制程序设计</a:t>
            </a:r>
            <a:endParaRPr lang="zh-CN" altLang="en-US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ctrTitle"/>
          </p:nvPr>
        </p:nvSpPr>
        <p:spPr>
          <a:xfrm>
            <a:off x="774705" y="1819280"/>
            <a:ext cx="7681913" cy="1235075"/>
          </a:xfrm>
        </p:spPr>
        <p:txBody>
          <a:bodyPr/>
          <a:lstStyle/>
          <a:p>
            <a:pPr algn="ctr"/>
            <a:r>
              <a:rPr lang="zh-CN" altLang="en-US" sz="4800" b="1">
                <a:latin typeface="华文行楷" pitchFamily="2" charset="-122"/>
                <a:ea typeface="华文行楷" pitchFamily="2" charset="-122"/>
              </a:rPr>
              <a:t>可编程数字接口应用示例</a:t>
            </a:r>
            <a:endParaRPr lang="zh-CN" altLang="en-US" sz="4800" b="1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813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1118ACE-A498-4CEC-A16F-0D1FF90C59C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269880" y="180980"/>
            <a:ext cx="1725613" cy="701675"/>
          </a:xfrm>
        </p:spPr>
        <p:txBody>
          <a:bodyPr/>
          <a:lstStyle/>
          <a:p>
            <a:r>
              <a:rPr lang="zh-CN" altLang="en-US" sz="3600"/>
              <a:t>例</a:t>
            </a:r>
            <a:r>
              <a:rPr lang="en-US" altLang="zh-CN" sz="3600"/>
              <a:t>2</a:t>
            </a:r>
            <a:r>
              <a:rPr lang="zh-CN" altLang="en-US" sz="3600"/>
              <a:t>：</a:t>
            </a:r>
            <a:endParaRPr lang="zh-CN" altLang="en-US" sz="3600"/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414343" y="1027114"/>
            <a:ext cx="8137525" cy="1223962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ct val="5000"/>
              </a:spcAft>
            </a:pPr>
            <a:r>
              <a:rPr lang="en-US" altLang="zh-CN" sz="1800" dirty="0"/>
              <a:t>8086CPU</a:t>
            </a:r>
            <a:r>
              <a:rPr lang="zh-CN" altLang="en-US" sz="1800" dirty="0"/>
              <a:t>通过</a:t>
            </a:r>
            <a:r>
              <a:rPr lang="en-US" altLang="zh-CN" sz="1800" dirty="0"/>
              <a:t>8255</a:t>
            </a:r>
            <a:r>
              <a:rPr lang="zh-CN" altLang="en-US" sz="1800" dirty="0"/>
              <a:t>实施监控。</a:t>
            </a:r>
            <a:r>
              <a:rPr lang="en-US" altLang="zh-CN" sz="1800" dirty="0"/>
              <a:t>8255</a:t>
            </a:r>
            <a:r>
              <a:rPr lang="zh-CN" altLang="en-US" sz="1800" dirty="0"/>
              <a:t>端口地址为</a:t>
            </a:r>
            <a:r>
              <a:rPr lang="en-US" altLang="zh-CN" sz="1800" dirty="0">
                <a:solidFill>
                  <a:srgbClr val="FF0000"/>
                </a:solidFill>
              </a:rPr>
              <a:t>1020H-1023H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FF0000"/>
                </a:solidFill>
              </a:rPr>
              <a:t>启动操作由端口</a:t>
            </a:r>
            <a:r>
              <a:rPr lang="en-US" altLang="zh-CN" sz="1800" dirty="0">
                <a:solidFill>
                  <a:srgbClr val="FF0000"/>
                </a:solidFill>
              </a:rPr>
              <a:t>B</a:t>
            </a:r>
            <a:r>
              <a:rPr lang="zh-CN" altLang="en-US" sz="1800" dirty="0">
                <a:solidFill>
                  <a:srgbClr val="FF0000"/>
                </a:solidFill>
              </a:rPr>
              <a:t>的</a:t>
            </a:r>
            <a:r>
              <a:rPr lang="en-US" altLang="zh-CN" sz="1800" dirty="0">
                <a:solidFill>
                  <a:srgbClr val="FF0000"/>
                </a:solidFill>
              </a:rPr>
              <a:t>PB7</a:t>
            </a:r>
            <a:r>
              <a:rPr lang="zh-CN" altLang="en-US" sz="1800" dirty="0">
                <a:solidFill>
                  <a:srgbClr val="FF0000"/>
                </a:solidFill>
              </a:rPr>
              <a:t>控制</a:t>
            </a:r>
            <a:r>
              <a:rPr lang="zh-CN" altLang="en-US" sz="1800" dirty="0"/>
              <a:t>（高电平有效），</a:t>
            </a:r>
            <a:r>
              <a:rPr lang="zh-CN" altLang="en-US" sz="1800" dirty="0">
                <a:solidFill>
                  <a:srgbClr val="FF0000"/>
                </a:solidFill>
              </a:rPr>
              <a:t>端口</a:t>
            </a:r>
            <a:r>
              <a:rPr lang="en-US" altLang="zh-CN" sz="1800" dirty="0">
                <a:solidFill>
                  <a:srgbClr val="FF0000"/>
                </a:solidFill>
              </a:rPr>
              <a:t>A</a:t>
            </a:r>
            <a:r>
              <a:rPr lang="zh-CN" altLang="en-US" sz="1800" dirty="0">
                <a:solidFill>
                  <a:srgbClr val="FF0000"/>
                </a:solidFill>
              </a:rPr>
              <a:t>输入</a:t>
            </a:r>
            <a:r>
              <a:rPr lang="en-US" altLang="zh-CN" sz="1800" dirty="0"/>
              <a:t>8</a:t>
            </a:r>
            <a:r>
              <a:rPr lang="zh-CN" altLang="en-US" sz="1800" dirty="0"/>
              <a:t>个监控点的状态（每个引脚接一个监控点），只要其中任一路出现异常情况（高电平），系统就通过与</a:t>
            </a:r>
            <a:r>
              <a:rPr lang="en-US" altLang="zh-CN" sz="1800" dirty="0">
                <a:solidFill>
                  <a:srgbClr val="FF0000"/>
                </a:solidFill>
              </a:rPr>
              <a:t>PC0</a:t>
            </a:r>
            <a:r>
              <a:rPr lang="zh-CN" altLang="en-US" sz="1800" dirty="0">
                <a:solidFill>
                  <a:srgbClr val="FF0000"/>
                </a:solidFill>
              </a:rPr>
              <a:t>相连的信号灯报警</a:t>
            </a:r>
            <a:r>
              <a:rPr lang="zh-CN" altLang="en-US" sz="1800" dirty="0"/>
              <a:t>（高电平灯亮</a:t>
            </a:r>
            <a:r>
              <a:rPr lang="zh-CN" altLang="en-US" sz="1800" dirty="0" smtClean="0"/>
              <a:t>），信号灯</a:t>
            </a:r>
            <a:r>
              <a:rPr lang="zh-CN" altLang="en-US" sz="1800" dirty="0"/>
              <a:t>亮灭</a:t>
            </a:r>
            <a:r>
              <a:rPr lang="en-US" altLang="zh-CN" sz="1800" dirty="0"/>
              <a:t>3</a:t>
            </a:r>
            <a:r>
              <a:rPr lang="zh-CN" altLang="en-US" sz="1800" dirty="0"/>
              <a:t>次。要求：</a:t>
            </a:r>
            <a:endParaRPr lang="en-US" altLang="zh-CN" sz="1800" dirty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CEADA97-A4DC-44BE-AC54-A670FDC3A759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708400" y="2295550"/>
          <a:ext cx="5275263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9" name="Visio" r:id="rId1" imgW="5677535" imgH="3838575" progId="Visio.Drawing.11">
                  <p:embed/>
                </p:oleObj>
              </mc:Choice>
              <mc:Fallback>
                <p:oleObj name="Visio" r:id="rId1" imgW="5677535" imgH="3838575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95550"/>
                        <a:ext cx="5275263" cy="341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01674" y="2466727"/>
            <a:ext cx="2233613" cy="1768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75" tIns="45690" rIns="91375" bIns="45690">
            <a:spAutoFit/>
          </a:bodyPr>
          <a:lstStyle>
            <a:lvl1pPr marL="342900" indent="-342900"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184400" indent="101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641600" indent="101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098800" indent="101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556000" indent="101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indent="0" algn="just" eaLnBrk="1" hangingPunct="1">
              <a:lnSpc>
                <a:spcPct val="120000"/>
              </a:lnSpc>
              <a:spcAft>
                <a:spcPct val="5000"/>
              </a:spcAft>
            </a:pPr>
            <a:r>
              <a:rPr lang="zh-CN" altLang="en-US" sz="1800" b="1" dirty="0">
                <a:latin typeface="华文楷体" pitchFamily="2" charset="-122"/>
                <a:ea typeface="华文楷体" pitchFamily="2" charset="-122"/>
              </a:rPr>
              <a:t>要求</a:t>
            </a:r>
            <a:r>
              <a:rPr lang="zh-CN" altLang="en-US" sz="1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sz="1800" b="1" dirty="0">
                <a:latin typeface="华文楷体" pitchFamily="2" charset="-122"/>
                <a:ea typeface="华文楷体" pitchFamily="2" charset="-122"/>
              </a:rPr>
              <a:t>138</a:t>
            </a:r>
            <a:r>
              <a:rPr lang="zh-CN" altLang="en-US" sz="1800" b="1" dirty="0">
                <a:latin typeface="华文楷体" pitchFamily="2" charset="-122"/>
                <a:ea typeface="华文楷体" pitchFamily="2" charset="-122"/>
              </a:rPr>
              <a:t>译码器设计译码电路；</a:t>
            </a:r>
            <a:endParaRPr lang="zh-CN" altLang="en-US" sz="1800" b="1" dirty="0">
              <a:latin typeface="华文楷体" pitchFamily="2" charset="-122"/>
              <a:ea typeface="华文楷体" pitchFamily="2" charset="-122"/>
            </a:endParaRPr>
          </a:p>
          <a:p>
            <a:pPr marL="0" lvl="1" indent="0" algn="just" eaLnBrk="1" hangingPunct="1">
              <a:lnSpc>
                <a:spcPct val="120000"/>
              </a:lnSpc>
              <a:spcAft>
                <a:spcPct val="5000"/>
              </a:spcAft>
            </a:pPr>
            <a:r>
              <a:rPr lang="zh-CN" altLang="en-US" sz="1800" b="1" dirty="0" smtClean="0">
                <a:latin typeface="华文楷体" pitchFamily="2" charset="-122"/>
                <a:ea typeface="华文楷体" pitchFamily="2" charset="-122"/>
              </a:rPr>
              <a:t>编写</a:t>
            </a:r>
            <a:r>
              <a:rPr lang="en-US" altLang="zh-CN" sz="1800" b="1" dirty="0">
                <a:latin typeface="华文楷体" pitchFamily="2" charset="-122"/>
                <a:ea typeface="华文楷体" pitchFamily="2" charset="-122"/>
              </a:rPr>
              <a:t>8255</a:t>
            </a:r>
            <a:r>
              <a:rPr lang="zh-CN" altLang="en-US" sz="1800" b="1" dirty="0">
                <a:latin typeface="华文楷体" pitchFamily="2" charset="-122"/>
                <a:ea typeface="华文楷体" pitchFamily="2" charset="-122"/>
              </a:rPr>
              <a:t>初始化程序及启动、测试和报警控制程序</a:t>
            </a:r>
            <a:endParaRPr lang="zh-CN" altLang="en-US" sz="1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162717" y="4531995"/>
            <a:ext cx="33115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/>
          <a:lstStyle>
            <a:lvl1pPr marL="323850" indent="-3238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01675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07950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+mn-lt"/>
                <a:ea typeface="宋体" panose="02010600030101010101" pitchFamily="2" charset="-122"/>
              </a:defRPr>
            </a:lvl3pPr>
            <a:lvl4pPr marL="151130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1943100" indent="-215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376170" indent="-215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807970" indent="-215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239770" indent="-215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672205" indent="-215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>
              <a:buNone/>
              <a:defRPr/>
            </a:pPr>
            <a:r>
              <a:rPr lang="zh-CN" altLang="en-US" sz="1800" kern="0" dirty="0"/>
              <a:t>地址范围：</a:t>
            </a:r>
            <a:endParaRPr lang="en-US" altLang="zh-CN" sz="1800" kern="0" dirty="0"/>
          </a:p>
          <a:p>
            <a:pPr marL="0" indent="0">
              <a:buNone/>
              <a:defRPr/>
            </a:pPr>
            <a:r>
              <a:rPr lang="en-US" altLang="zh-CN" sz="1600" kern="0" dirty="0"/>
              <a:t>    0001 0000 0010 00 XX</a:t>
            </a:r>
            <a:endParaRPr lang="en-US" altLang="zh-CN" sz="1600" kern="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454025" y="280993"/>
            <a:ext cx="3352800" cy="465137"/>
          </a:xfrm>
        </p:spPr>
        <p:txBody>
          <a:bodyPr/>
          <a:lstStyle/>
          <a:p>
            <a:r>
              <a:rPr lang="zh-CN" altLang="en-US" sz="3000">
                <a:latin typeface="华文中宋" panose="02010600040101010101" pitchFamily="2" charset="-122"/>
                <a:ea typeface="华文中宋" panose="02010600040101010101" pitchFamily="2" charset="-122"/>
              </a:rPr>
              <a:t>控制流程</a:t>
            </a:r>
            <a:endParaRPr lang="zh-CN" altLang="en-US" sz="30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0BDB784-71CC-4E73-A4B7-EE3247FB47DB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5076825" y="165103"/>
            <a:ext cx="1068388" cy="419953"/>
          </a:xfrm>
          <a:prstGeom prst="roundRect">
            <a:avLst>
              <a:gd name="adj" fmla="val 16667"/>
            </a:avLst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43171" rIns="86342" bIns="43171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开始</a:t>
            </a:r>
            <a:endParaRPr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21225" y="774704"/>
            <a:ext cx="1779588" cy="379573"/>
          </a:xfrm>
          <a:prstGeom prst="rect">
            <a:avLst/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43171" rIns="86342" bIns="43171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8255</a:t>
            </a:r>
            <a:r>
              <a:rPr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初试化</a:t>
            </a:r>
            <a:endParaRPr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706943" y="1411291"/>
            <a:ext cx="1779587" cy="379573"/>
          </a:xfrm>
          <a:prstGeom prst="rect">
            <a:avLst/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43171" rIns="86342" bIns="43171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监控启动</a:t>
            </a:r>
            <a:endParaRPr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529143" y="2108205"/>
            <a:ext cx="2128837" cy="379573"/>
          </a:xfrm>
          <a:prstGeom prst="rect">
            <a:avLst/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43171" rIns="86342" bIns="43171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获取监控点状态</a:t>
            </a:r>
            <a:endParaRPr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流程图: 决策 9"/>
          <p:cNvSpPr>
            <a:spLocks noChangeArrowheads="1"/>
          </p:cNvSpPr>
          <p:nvPr/>
        </p:nvSpPr>
        <p:spPr bwMode="auto">
          <a:xfrm>
            <a:off x="4592643" y="2743200"/>
            <a:ext cx="1992312" cy="580817"/>
          </a:xfrm>
          <a:prstGeom prst="flowChartDecision">
            <a:avLst/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0" rIns="86342" bIns="0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正常？</a:t>
            </a:r>
            <a:endParaRPr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04838" y="3203579"/>
            <a:ext cx="2667000" cy="379573"/>
          </a:xfrm>
          <a:prstGeom prst="rect">
            <a:avLst/>
          </a:prstGeom>
          <a:noFill/>
          <a:ln w="1905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lIns="86342" tIns="43171" rIns="86342" bIns="43171">
            <a:spAutoFit/>
          </a:bodyPr>
          <a:lstStyle/>
          <a:p>
            <a:pPr algn="ctr" defTabSz="863600">
              <a:spcBef>
                <a:spcPct val="50000"/>
              </a:spcBef>
              <a:defRPr/>
            </a:pPr>
            <a:r>
              <a:rPr lang="zh-CN" altLang="en-US" sz="19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报警端输出高电平</a:t>
            </a:r>
            <a:endParaRPr lang="zh-CN" altLang="en-US" sz="19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04838" y="4332292"/>
            <a:ext cx="2667000" cy="379573"/>
          </a:xfrm>
          <a:prstGeom prst="rect">
            <a:avLst/>
          </a:prstGeom>
          <a:noFill/>
          <a:ln w="1905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lIns="86342" tIns="43171" rIns="86342" bIns="43171">
            <a:spAutoFit/>
          </a:bodyPr>
          <a:lstStyle/>
          <a:p>
            <a:pPr algn="ctr" defTabSz="863600">
              <a:spcBef>
                <a:spcPct val="50000"/>
              </a:spcBef>
              <a:defRPr/>
            </a:pPr>
            <a:r>
              <a:rPr lang="zh-CN" altLang="en-US" sz="19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报警端输出低电平</a:t>
            </a:r>
            <a:endParaRPr lang="zh-CN" altLang="en-US" sz="19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521205" y="3660779"/>
            <a:ext cx="2135188" cy="379573"/>
          </a:xfrm>
          <a:prstGeom prst="rect">
            <a:avLst/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输出报警</a:t>
            </a:r>
            <a:endParaRPr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流程图: 决策 14"/>
          <p:cNvSpPr>
            <a:spLocks noChangeArrowheads="1"/>
          </p:cNvSpPr>
          <p:nvPr/>
        </p:nvSpPr>
        <p:spPr bwMode="auto">
          <a:xfrm>
            <a:off x="3806825" y="4338638"/>
            <a:ext cx="3543300" cy="580817"/>
          </a:xfrm>
          <a:prstGeom prst="flowChartDecision">
            <a:avLst/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0" rIns="86342" bIns="0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报警时间到？</a:t>
            </a:r>
            <a:endParaRPr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 flipH="1">
            <a:off x="5610225" y="600075"/>
            <a:ext cx="1588" cy="188913"/>
          </a:xfrm>
          <a:prstGeom prst="straightConnector1">
            <a:avLst/>
          </a:prstGeom>
          <a:noFill/>
          <a:ln w="22225" cap="sq" algn="ctr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 flipH="1">
            <a:off x="5595938" y="1182688"/>
            <a:ext cx="0" cy="228600"/>
          </a:xfrm>
          <a:prstGeom prst="straightConnector1">
            <a:avLst/>
          </a:prstGeom>
          <a:noFill/>
          <a:ln w="22225" cap="sq" algn="ctr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>
            <a:off x="5591175" y="1808168"/>
            <a:ext cx="0" cy="287337"/>
          </a:xfrm>
          <a:prstGeom prst="straightConnector1">
            <a:avLst/>
          </a:prstGeom>
          <a:noFill/>
          <a:ln w="22225" cap="sq" algn="ctr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 flipH="1">
            <a:off x="5588005" y="2490788"/>
            <a:ext cx="1588" cy="254000"/>
          </a:xfrm>
          <a:prstGeom prst="straightConnector1">
            <a:avLst/>
          </a:prstGeom>
          <a:noFill/>
          <a:ln w="22225" cap="sq" algn="ctr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flipH="1">
            <a:off x="5578475" y="3357563"/>
            <a:ext cx="0" cy="303212"/>
          </a:xfrm>
          <a:prstGeom prst="straightConnector1">
            <a:avLst/>
          </a:prstGeom>
          <a:noFill/>
          <a:ln w="22225" cap="sq" algn="ctr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矩形 22"/>
          <p:cNvSpPr/>
          <p:nvPr/>
        </p:nvSpPr>
        <p:spPr bwMode="auto">
          <a:xfrm>
            <a:off x="960443" y="3779841"/>
            <a:ext cx="1920875" cy="379573"/>
          </a:xfrm>
          <a:prstGeom prst="rect">
            <a:avLst/>
          </a:prstGeom>
          <a:noFill/>
          <a:ln w="1905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lIns="86342" tIns="43171" rIns="86342" bIns="43171">
            <a:spAutoFit/>
          </a:bodyPr>
          <a:lstStyle/>
          <a:p>
            <a:pPr algn="ctr" defTabSz="863600">
              <a:spcBef>
                <a:spcPct val="50000"/>
              </a:spcBef>
              <a:defRPr/>
            </a:pPr>
            <a:r>
              <a:rPr lang="zh-CN" altLang="en-US" sz="19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延迟</a:t>
            </a:r>
            <a:endParaRPr lang="zh-CN" altLang="en-US" sz="19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flipH="1" flipV="1">
            <a:off x="3451225" y="3371851"/>
            <a:ext cx="990600" cy="393700"/>
          </a:xfrm>
          <a:prstGeom prst="straightConnector1">
            <a:avLst/>
          </a:prstGeom>
          <a:noFill/>
          <a:ln w="22225" cap="sq" algn="ctr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26"/>
          <p:cNvCxnSpPr>
            <a:cxnSpLocks noChangeShapeType="1"/>
          </p:cNvCxnSpPr>
          <p:nvPr/>
        </p:nvCxnSpPr>
        <p:spPr bwMode="auto">
          <a:xfrm flipH="1">
            <a:off x="3451225" y="3906838"/>
            <a:ext cx="990600" cy="573087"/>
          </a:xfrm>
          <a:prstGeom prst="straightConnector1">
            <a:avLst/>
          </a:prstGeom>
          <a:noFill/>
          <a:ln w="22225" cap="sq" algn="ctr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右大括号 29"/>
          <p:cNvSpPr/>
          <p:nvPr/>
        </p:nvSpPr>
        <p:spPr bwMode="auto">
          <a:xfrm>
            <a:off x="3294063" y="3441702"/>
            <a:ext cx="203200" cy="449661"/>
          </a:xfrm>
          <a:prstGeom prst="rightBrace">
            <a:avLst>
              <a:gd name="adj1" fmla="val 8279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43171" rIns="86342" bIns="43171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zh-CN" altLang="en-US" sz="2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36" name="直接箭头连接符 35"/>
          <p:cNvCxnSpPr>
            <a:cxnSpLocks noChangeShapeType="1"/>
          </p:cNvCxnSpPr>
          <p:nvPr/>
        </p:nvCxnSpPr>
        <p:spPr bwMode="auto">
          <a:xfrm flipH="1">
            <a:off x="5578475" y="4029080"/>
            <a:ext cx="0" cy="303213"/>
          </a:xfrm>
          <a:prstGeom prst="straightConnector1">
            <a:avLst/>
          </a:prstGeom>
          <a:noFill/>
          <a:ln w="22225" cap="sq" algn="ctr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37"/>
          <p:cNvCxnSpPr>
            <a:cxnSpLocks noChangeShapeType="1"/>
            <a:stCxn id="15" idx="2"/>
          </p:cNvCxnSpPr>
          <p:nvPr/>
        </p:nvCxnSpPr>
        <p:spPr bwMode="auto">
          <a:xfrm>
            <a:off x="5578475" y="4919455"/>
            <a:ext cx="0" cy="360571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>
            <a:off x="7350125" y="4638675"/>
            <a:ext cx="655638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连接符 42"/>
          <p:cNvCxnSpPr>
            <a:cxnSpLocks noChangeShapeType="1"/>
          </p:cNvCxnSpPr>
          <p:nvPr/>
        </p:nvCxnSpPr>
        <p:spPr bwMode="auto">
          <a:xfrm flipV="1">
            <a:off x="7985125" y="3449640"/>
            <a:ext cx="0" cy="1189037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连接符 43"/>
          <p:cNvCxnSpPr>
            <a:cxnSpLocks noChangeShapeType="1"/>
          </p:cNvCxnSpPr>
          <p:nvPr/>
        </p:nvCxnSpPr>
        <p:spPr bwMode="auto">
          <a:xfrm>
            <a:off x="5588000" y="1909763"/>
            <a:ext cx="2376488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圆角矩形 48"/>
          <p:cNvSpPr>
            <a:spLocks noChangeArrowheads="1"/>
          </p:cNvSpPr>
          <p:nvPr/>
        </p:nvSpPr>
        <p:spPr bwMode="auto">
          <a:xfrm>
            <a:off x="5045075" y="5275265"/>
            <a:ext cx="1066800" cy="419953"/>
          </a:xfrm>
          <a:prstGeom prst="roundRect">
            <a:avLst>
              <a:gd name="adj" fmla="val 16667"/>
            </a:avLst>
          </a:prstGeom>
          <a:noFill/>
          <a:ln w="19050" cap="sq" algn="ctr">
            <a:solidFill>
              <a:srgbClr val="FF0000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342" tIns="43171" rIns="86342" bIns="43171">
            <a:spAutoFit/>
          </a:bodyPr>
          <a:lstStyle>
            <a:lvl1pPr defTabSz="863600"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defTabSz="8636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defTabSz="863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63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63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63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9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结束</a:t>
            </a:r>
            <a:endParaRPr lang="zh-CN" altLang="en-US" sz="190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7483480" y="4281490"/>
            <a:ext cx="388938" cy="3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5595943" y="4922841"/>
            <a:ext cx="390525" cy="3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5138743" y="3311527"/>
            <a:ext cx="390525" cy="3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53" name="直接连接符 52"/>
          <p:cNvCxnSpPr>
            <a:cxnSpLocks noChangeShapeType="1"/>
          </p:cNvCxnSpPr>
          <p:nvPr/>
        </p:nvCxnSpPr>
        <p:spPr bwMode="auto">
          <a:xfrm>
            <a:off x="5578480" y="3436938"/>
            <a:ext cx="2395538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连接符 53"/>
          <p:cNvCxnSpPr>
            <a:cxnSpLocks noChangeShapeType="1"/>
          </p:cNvCxnSpPr>
          <p:nvPr/>
        </p:nvCxnSpPr>
        <p:spPr bwMode="auto">
          <a:xfrm>
            <a:off x="6584955" y="3052763"/>
            <a:ext cx="1389063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连接符 54"/>
          <p:cNvCxnSpPr>
            <a:cxnSpLocks noChangeShapeType="1"/>
          </p:cNvCxnSpPr>
          <p:nvPr/>
        </p:nvCxnSpPr>
        <p:spPr bwMode="auto">
          <a:xfrm flipV="1">
            <a:off x="7974013" y="1909763"/>
            <a:ext cx="0" cy="1116012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6656393" y="2740028"/>
            <a:ext cx="390525" cy="34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70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endParaRPr lang="zh-CN" altLang="en-US" sz="17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23" grpId="0" animBg="1"/>
      <p:bldP spid="30" grpId="0" animBg="1"/>
      <p:bldP spid="49" grpId="0" animBg="1"/>
      <p:bldP spid="50" grpId="0"/>
      <p:bldP spid="51" grpId="0"/>
      <p:bldP spid="52" grpId="0"/>
      <p:bldP spid="5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控制程序</a:t>
            </a:r>
            <a:endParaRPr lang="zh-CN" altLang="en-US" smtClean="0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396240" y="1530985"/>
            <a:ext cx="3980815" cy="3479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mtClean="0"/>
              <a:t>   </a:t>
            </a:r>
            <a:r>
              <a:rPr lang="en-US" altLang="zh-CN" sz="1700"/>
              <a:t>MOV DX</a:t>
            </a:r>
            <a:r>
              <a:rPr lang="zh-CN" altLang="en-US" sz="1700"/>
              <a:t>，</a:t>
            </a:r>
            <a:r>
              <a:rPr lang="en-US" altLang="zh-CN" sz="1700"/>
              <a:t>1023H</a:t>
            </a:r>
            <a:endParaRPr lang="en-US" altLang="zh-CN" sz="1700"/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     MOV AL</a:t>
            </a:r>
            <a:r>
              <a:rPr lang="zh-CN" altLang="en-US" sz="1700"/>
              <a:t>，</a:t>
            </a:r>
            <a:r>
              <a:rPr lang="en-US" altLang="zh-CN" sz="1700"/>
              <a:t>1001</a:t>
            </a:r>
            <a:r>
              <a:rPr lang="en-US" altLang="zh-CN" sz="1700">
                <a:solidFill>
                  <a:srgbClr val="FF0000"/>
                </a:solidFill>
              </a:rPr>
              <a:t>0</a:t>
            </a:r>
            <a:r>
              <a:rPr lang="en-US" altLang="zh-CN" sz="1700"/>
              <a:t>000B ;</a:t>
            </a:r>
            <a:r>
              <a:rPr lang="zh-CN" altLang="en-US" sz="1700"/>
              <a:t>控制字</a:t>
            </a:r>
            <a:endParaRPr lang="en-US" altLang="zh-CN" sz="1700"/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     OUT DX</a:t>
            </a:r>
            <a:r>
              <a:rPr lang="zh-CN" altLang="en-US" sz="1700"/>
              <a:t>，</a:t>
            </a:r>
            <a:r>
              <a:rPr lang="en-US" altLang="zh-CN" sz="1700"/>
              <a:t>AL;</a:t>
            </a:r>
            <a:r>
              <a:rPr lang="zh-CN" altLang="en-US" sz="1700"/>
              <a:t>控制字送控制寄存器</a:t>
            </a:r>
            <a:endParaRPr lang="en-US" altLang="zh-CN" sz="1700"/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     MOV AL</a:t>
            </a:r>
            <a:r>
              <a:rPr lang="zh-CN" altLang="en-US" sz="1700"/>
              <a:t>，</a:t>
            </a:r>
            <a:r>
              <a:rPr lang="en-US" altLang="zh-CN" sz="1700"/>
              <a:t>0</a:t>
            </a:r>
            <a:endParaRPr lang="en-US" altLang="zh-CN" sz="1700"/>
          </a:p>
          <a:p>
            <a:pPr>
              <a:lnSpc>
                <a:spcPct val="100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1700"/>
              <a:t>     OUT DX</a:t>
            </a:r>
            <a:r>
              <a:rPr lang="zh-CN" altLang="en-US" sz="1700"/>
              <a:t>，</a:t>
            </a:r>
            <a:r>
              <a:rPr lang="en-US" altLang="zh-CN" sz="1700"/>
              <a:t>AL;PC0=0</a:t>
            </a:r>
            <a:r>
              <a:rPr lang="zh-CN" altLang="en-US" sz="1700"/>
              <a:t>，灯灭</a:t>
            </a:r>
            <a:endParaRPr lang="en-US" altLang="zh-CN" sz="1700"/>
          </a:p>
          <a:p>
            <a:pPr>
              <a:lnSpc>
                <a:spcPct val="100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990033"/>
                </a:solidFill>
              </a:rPr>
              <a:t>     MOV DX</a:t>
            </a:r>
            <a:r>
              <a:rPr lang="zh-CN" altLang="en-US" sz="1700">
                <a:solidFill>
                  <a:srgbClr val="990033"/>
                </a:solidFill>
              </a:rPr>
              <a:t>，</a:t>
            </a:r>
            <a:r>
              <a:rPr lang="en-US" altLang="zh-CN" sz="1700">
                <a:solidFill>
                  <a:srgbClr val="990033"/>
                </a:solidFill>
              </a:rPr>
              <a:t>1021H</a:t>
            </a:r>
            <a:endParaRPr lang="en-US" altLang="zh-CN" sz="1700">
              <a:solidFill>
                <a:srgbClr val="990033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990033"/>
                </a:solidFill>
              </a:rPr>
              <a:t>     MOV AL</a:t>
            </a:r>
            <a:r>
              <a:rPr lang="zh-CN" altLang="en-US" sz="1700">
                <a:solidFill>
                  <a:srgbClr val="990033"/>
                </a:solidFill>
              </a:rPr>
              <a:t>，</a:t>
            </a:r>
            <a:r>
              <a:rPr lang="en-US" altLang="zh-CN" sz="1700">
                <a:solidFill>
                  <a:srgbClr val="990033"/>
                </a:solidFill>
              </a:rPr>
              <a:t>80H</a:t>
            </a:r>
            <a:endParaRPr lang="en-US" altLang="zh-CN" sz="1700">
              <a:solidFill>
                <a:srgbClr val="990033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rgbClr val="990033"/>
                </a:solidFill>
              </a:rPr>
              <a:t>     OUT DX</a:t>
            </a:r>
            <a:r>
              <a:rPr lang="zh-CN" altLang="en-US" sz="1700">
                <a:solidFill>
                  <a:srgbClr val="990033"/>
                </a:solidFill>
              </a:rPr>
              <a:t>，</a:t>
            </a:r>
            <a:r>
              <a:rPr lang="en-US" altLang="zh-CN" sz="1700">
                <a:solidFill>
                  <a:srgbClr val="990033"/>
                </a:solidFill>
              </a:rPr>
              <a:t>AL;</a:t>
            </a:r>
            <a:r>
              <a:rPr lang="zh-CN" altLang="en-US" sz="1700">
                <a:solidFill>
                  <a:srgbClr val="990033"/>
                </a:solidFill>
              </a:rPr>
              <a:t>启动，</a:t>
            </a:r>
            <a:r>
              <a:rPr lang="en-US" altLang="zh-CN" sz="1700">
                <a:solidFill>
                  <a:srgbClr val="990033"/>
                </a:solidFill>
              </a:rPr>
              <a:t>PB7=1</a:t>
            </a:r>
            <a:endParaRPr lang="en-US" altLang="zh-CN" sz="1700">
              <a:solidFill>
                <a:srgbClr val="990033"/>
              </a:solidFill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chemeClr val="tx1"/>
                </a:solidFill>
              </a:rPr>
              <a:t>Again</a:t>
            </a:r>
            <a:r>
              <a:rPr lang="zh-CN" altLang="en-US" sz="1700">
                <a:solidFill>
                  <a:schemeClr val="tx1"/>
                </a:solidFill>
              </a:rPr>
              <a:t>：</a:t>
            </a:r>
            <a:r>
              <a:rPr lang="en-US" altLang="zh-CN" sz="1700">
                <a:solidFill>
                  <a:schemeClr val="tx1"/>
                </a:solidFill>
              </a:rPr>
              <a:t>MOV DX</a:t>
            </a:r>
            <a:r>
              <a:rPr lang="zh-CN" altLang="en-US" sz="1700">
                <a:solidFill>
                  <a:schemeClr val="tx1"/>
                </a:solidFill>
              </a:rPr>
              <a:t>，</a:t>
            </a:r>
            <a:r>
              <a:rPr lang="en-US" altLang="zh-CN" sz="1700">
                <a:solidFill>
                  <a:schemeClr val="tx1"/>
                </a:solidFill>
              </a:rPr>
              <a:t>1020H</a:t>
            </a:r>
            <a:endParaRPr lang="en-US" altLang="zh-CN" sz="17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chemeClr val="tx1"/>
                </a:solidFill>
              </a:rPr>
              <a:t>     IN AL</a:t>
            </a:r>
            <a:r>
              <a:rPr lang="zh-CN" altLang="en-US" sz="1700">
                <a:solidFill>
                  <a:schemeClr val="tx1"/>
                </a:solidFill>
              </a:rPr>
              <a:t>，</a:t>
            </a:r>
            <a:r>
              <a:rPr lang="en-US" altLang="zh-CN" sz="1700">
                <a:solidFill>
                  <a:schemeClr val="tx1"/>
                </a:solidFill>
              </a:rPr>
              <a:t>DX ;</a:t>
            </a:r>
            <a:r>
              <a:rPr lang="zh-CN" altLang="en-US" sz="1700">
                <a:solidFill>
                  <a:schemeClr val="tx1"/>
                </a:solidFill>
              </a:rPr>
              <a:t>检测</a:t>
            </a:r>
            <a:r>
              <a:rPr lang="en-US" altLang="zh-CN" sz="1700">
                <a:solidFill>
                  <a:schemeClr val="tx1"/>
                </a:solidFill>
              </a:rPr>
              <a:t>A</a:t>
            </a:r>
            <a:r>
              <a:rPr lang="zh-CN" altLang="en-US" sz="1700">
                <a:solidFill>
                  <a:schemeClr val="tx1"/>
                </a:solidFill>
              </a:rPr>
              <a:t>口状态</a:t>
            </a:r>
            <a:endParaRPr lang="en-US" altLang="zh-CN" sz="17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chemeClr val="tx1"/>
                </a:solidFill>
              </a:rPr>
              <a:t>     CMP AL</a:t>
            </a:r>
            <a:r>
              <a:rPr lang="zh-CN" altLang="en-US" sz="1700">
                <a:solidFill>
                  <a:schemeClr val="tx1"/>
                </a:solidFill>
              </a:rPr>
              <a:t>，</a:t>
            </a:r>
            <a:r>
              <a:rPr lang="en-US" altLang="zh-CN" sz="1700">
                <a:solidFill>
                  <a:schemeClr val="tx1"/>
                </a:solidFill>
              </a:rPr>
              <a:t>0</a:t>
            </a:r>
            <a:endParaRPr lang="en-US" altLang="zh-CN" sz="170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700">
                <a:solidFill>
                  <a:schemeClr val="tx1"/>
                </a:solidFill>
              </a:rPr>
              <a:t>     JZ Again</a:t>
            </a:r>
            <a:endParaRPr lang="zh-CN" altLang="en-US" sz="170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2193" y="1681168"/>
            <a:ext cx="3633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42" tIns="43171" rIns="86342" bIns="43171"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>
                <a:ea typeface="宋体" panose="02010600030101010101" pitchFamily="2" charset="-122"/>
              </a:rPr>
              <a:t>      </a:t>
            </a: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MOV CX</a:t>
            </a:r>
            <a:r>
              <a:rPr lang="zh-CN" altLang="en-US" sz="1900" dirty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endParaRPr lang="en-US" altLang="zh-CN" sz="19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      MOV DX</a:t>
            </a:r>
            <a:r>
              <a:rPr lang="zh-CN" altLang="en-US" sz="1900" dirty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1022H</a:t>
            </a:r>
            <a:endParaRPr lang="en-US" altLang="zh-CN" sz="19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     MOV AL</a:t>
            </a:r>
            <a:r>
              <a:rPr lang="zh-CN" altLang="en-US" sz="1900" dirty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en-US" altLang="zh-CN" sz="19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 B: OUT  DX</a:t>
            </a:r>
            <a:r>
              <a:rPr lang="zh-CN" altLang="en-US" sz="1900" dirty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AL  ;</a:t>
            </a:r>
            <a:r>
              <a:rPr lang="zh-CN" altLang="en-US" sz="1900" dirty="0">
                <a:solidFill>
                  <a:srgbClr val="FF0000"/>
                </a:solidFill>
                <a:ea typeface="宋体" panose="02010600030101010101" pitchFamily="2" charset="-122"/>
              </a:rPr>
              <a:t>报警灯亮</a:t>
            </a:r>
            <a:endParaRPr lang="en-US" altLang="zh-CN" sz="19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900" dirty="0">
                <a:solidFill>
                  <a:schemeClr val="tx1"/>
                </a:solidFill>
                <a:ea typeface="宋体" panose="02010600030101010101" pitchFamily="2" charset="-122"/>
              </a:rPr>
              <a:t>CALL  DELAY   ;</a:t>
            </a:r>
            <a:r>
              <a:rPr lang="zh-CN" altLang="en-US" sz="1900" dirty="0">
                <a:solidFill>
                  <a:schemeClr val="tx1"/>
                </a:solidFill>
                <a:ea typeface="宋体" panose="02010600030101010101" pitchFamily="2" charset="-122"/>
              </a:rPr>
              <a:t>参见</a:t>
            </a:r>
            <a:r>
              <a:rPr lang="en-US" altLang="zh-CN" sz="1900" dirty="0">
                <a:solidFill>
                  <a:schemeClr val="tx1"/>
                </a:solidFill>
                <a:ea typeface="宋体" panose="02010600030101010101" pitchFamily="2" charset="-122"/>
              </a:rPr>
              <a:t>P164</a:t>
            </a:r>
            <a:endParaRPr lang="en-US" altLang="zh-CN" sz="19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      NOT  </a:t>
            </a:r>
            <a:r>
              <a:rPr lang="en-US" altLang="zh-CN" sz="1900" dirty="0" smtClean="0">
                <a:solidFill>
                  <a:srgbClr val="FF0000"/>
                </a:solidFill>
                <a:ea typeface="宋体" panose="02010600030101010101" pitchFamily="2" charset="-122"/>
              </a:rPr>
              <a:t>AL</a:t>
            </a:r>
            <a:endParaRPr lang="en-US" altLang="zh-CN" sz="19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sz="1900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OUT  </a:t>
            </a: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DX</a:t>
            </a:r>
            <a:r>
              <a:rPr lang="zh-CN" altLang="en-US" sz="1900" dirty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AL  </a:t>
            </a: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;</a:t>
            </a:r>
            <a:r>
              <a:rPr lang="zh-CN" altLang="en-US" sz="19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报警灯灭</a:t>
            </a:r>
            <a:endParaRPr lang="en-US" altLang="zh-CN" sz="19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</a:t>
            </a:r>
            <a:r>
              <a:rPr lang="en-US" altLang="zh-CN" sz="1900" dirty="0">
                <a:solidFill>
                  <a:schemeClr val="tx1"/>
                </a:solidFill>
                <a:ea typeface="宋体" panose="02010600030101010101" pitchFamily="2" charset="-122"/>
              </a:rPr>
              <a:t>CALL  DELAY</a:t>
            </a:r>
            <a:endParaRPr lang="en-US" altLang="zh-CN" sz="19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>
                <a:solidFill>
                  <a:srgbClr val="FF0000"/>
                </a:solidFill>
                <a:ea typeface="宋体" panose="02010600030101010101" pitchFamily="2" charset="-122"/>
              </a:rPr>
              <a:t>      LOOP  B</a:t>
            </a:r>
            <a:endParaRPr lang="en-US" altLang="zh-CN" sz="19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900" dirty="0">
                <a:ea typeface="宋体" panose="02010600030101010101" pitchFamily="2" charset="-122"/>
              </a:rPr>
              <a:t>      </a:t>
            </a:r>
            <a:r>
              <a:rPr lang="en-US" altLang="zh-CN" sz="1900" dirty="0">
                <a:solidFill>
                  <a:schemeClr val="tx1"/>
                </a:solidFill>
                <a:ea typeface="宋体" panose="02010600030101010101" pitchFamily="2" charset="-122"/>
              </a:rPr>
              <a:t>JMP  Again</a:t>
            </a:r>
            <a:endParaRPr lang="en-US" altLang="zh-CN" sz="19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77055" y="1498600"/>
            <a:ext cx="20320" cy="4097020"/>
          </a:xfrm>
          <a:prstGeom prst="line">
            <a:avLst/>
          </a:prstGeom>
          <a:noFill/>
          <a:ln w="25400">
            <a:solidFill>
              <a:srgbClr val="FF66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8047043" y="4914900"/>
            <a:ext cx="825500" cy="757238"/>
          </a:xfrm>
          <a:prstGeom prst="rect">
            <a:avLst/>
          </a:prstGeom>
        </p:spPr>
        <p:txBody>
          <a:bodyPr wrap="none" lIns="91375" tIns="45690" rIns="91375" bIns="45690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400" kern="10" dirty="0">
                <a:ln w="9525">
                  <a:rou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zh-CN" altLang="en-US" sz="3400" kern="10" dirty="0">
              <a:ln w="9525">
                <a:rou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4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P331</a:t>
            </a:r>
            <a:endParaRPr lang="en-US" altLang="zh-CN"/>
          </a:p>
          <a:p>
            <a:r>
              <a:rPr lang="en-US" altLang="zh-CN"/>
              <a:t>7.4,7.10,7.12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06852" y="5278187"/>
            <a:ext cx="1610431" cy="386503"/>
          </a:xfrm>
        </p:spPr>
        <p:txBody>
          <a:bodyPr/>
          <a:p>
            <a:pPr>
              <a:defRPr/>
            </a:pPr>
            <a:fld id="{02DE0489-9FB0-4AC1-803E-74FE9B5C67B1}" type="slidenum">
              <a:rPr lang="zh-CN" altLang="en-US" sz="1100"/>
            </a:fld>
            <a:endParaRPr lang="en-US" altLang="zh-CN" sz="1100"/>
          </a:p>
        </p:txBody>
      </p:sp>
    </p:spTree>
  </p:cSld>
  <p:clrMapOvr>
    <a:masterClrMapping/>
  </p:clrMapOvr>
  <p:transition spd="med"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45A5E92-959E-41B8-9E1E-51A5249188A7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>
                <a:latin typeface="+mn-lt"/>
              </a:rPr>
              <a:t>1. </a:t>
            </a:r>
            <a:r>
              <a:rPr lang="zh-CN" altLang="en-US" dirty="0" smtClean="0"/>
              <a:t>外部引线及内部结构</a:t>
            </a:r>
            <a:endParaRPr lang="zh-CN" altLang="en-US" dirty="0" smtClean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443" y="1619255"/>
            <a:ext cx="5070475" cy="4087813"/>
          </a:xfrm>
        </p:spPr>
        <p:txBody>
          <a:bodyPr/>
          <a:lstStyle/>
          <a:p>
            <a:pPr eaLnBrk="1" hangingPunct="1">
              <a:spcAft>
                <a:spcPct val="5000"/>
              </a:spcAft>
            </a:pPr>
            <a:r>
              <a:rPr lang="zh-CN" altLang="en-US" smtClean="0"/>
              <a:t>连接系统端的主要引线：</a:t>
            </a:r>
            <a:endParaRPr lang="zh-CN" altLang="en-US" smtClean="0"/>
          </a:p>
          <a:p>
            <a:pPr lvl="1" eaLnBrk="1" hangingPunct="1">
              <a:lnSpc>
                <a:spcPct val="115000"/>
              </a:lnSpc>
              <a:spcAft>
                <a:spcPct val="5000"/>
              </a:spcAft>
            </a:pPr>
            <a:r>
              <a:rPr lang="en-US" altLang="zh-CN" sz="1900"/>
              <a:t>D0----D7</a:t>
            </a:r>
            <a:endParaRPr lang="en-US" altLang="zh-CN" sz="1900"/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1900"/>
              <a:t>CS</a:t>
            </a:r>
            <a:endParaRPr lang="en-US" altLang="zh-CN" sz="1900"/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1900"/>
              <a:t>RD</a:t>
            </a:r>
            <a:endParaRPr lang="en-US" altLang="zh-CN" sz="1900"/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1900"/>
              <a:t>WR</a:t>
            </a:r>
            <a:endParaRPr lang="en-US" altLang="zh-CN" sz="1900"/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5000"/>
              </a:spcAft>
            </a:pPr>
            <a:r>
              <a:rPr lang="en-US" altLang="zh-CN" sz="1900"/>
              <a:t>A0，A1</a:t>
            </a:r>
            <a:r>
              <a:rPr lang="zh-CN" altLang="en-US" sz="1900"/>
              <a:t>   </a:t>
            </a:r>
            <a:endParaRPr lang="zh-CN" altLang="en-US" sz="1900"/>
          </a:p>
          <a:p>
            <a:pPr eaLnBrk="1" hangingPunct="1">
              <a:spcBef>
                <a:spcPts val="600"/>
              </a:spcBef>
            </a:pPr>
            <a:r>
              <a:rPr lang="zh-CN" altLang="en-US" smtClean="0"/>
              <a:t>连接外设端的主要引线：</a:t>
            </a:r>
            <a:endParaRPr lang="zh-CN" altLang="en-US" smtClean="0"/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sz="1900"/>
              <a:t>CLK  ----------- </a:t>
            </a:r>
            <a:r>
              <a:rPr lang="zh-CN" altLang="en-US" sz="1900"/>
              <a:t>时钟脉冲输入</a:t>
            </a:r>
            <a:endParaRPr lang="zh-CN" altLang="en-US" sz="1900"/>
          </a:p>
          <a:p>
            <a:pPr lvl="1" eaLnBrk="1" hangingPunct="1">
              <a:spcAft>
                <a:spcPct val="10000"/>
              </a:spcAft>
            </a:pPr>
            <a:r>
              <a:rPr lang="en-US" altLang="zh-CN" sz="1900"/>
              <a:t>GATE ---------- </a:t>
            </a:r>
            <a:r>
              <a:rPr lang="zh-CN" altLang="en-US" sz="1900"/>
              <a:t>门控信号输入</a:t>
            </a:r>
            <a:endParaRPr lang="zh-CN" altLang="en-US" sz="1900"/>
          </a:p>
          <a:p>
            <a:pPr lvl="1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z="1900"/>
              <a:t>OUT ------------  </a:t>
            </a:r>
            <a:r>
              <a:rPr lang="zh-CN" altLang="en-US" sz="1900"/>
              <a:t>定时输出</a:t>
            </a:r>
            <a:r>
              <a:rPr lang="zh-CN" altLang="en-US" smtClean="0"/>
              <a:t> </a:t>
            </a:r>
            <a:r>
              <a:rPr lang="zh-CN" altLang="en-US" sz="2600"/>
              <a:t>          </a:t>
            </a:r>
            <a:endParaRPr lang="zh-CN" altLang="en-US" sz="2600"/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 flipV="1">
            <a:off x="1782763" y="2581275"/>
            <a:ext cx="3270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135173" name="Line 5"/>
          <p:cNvSpPr>
            <a:spLocks noChangeShapeType="1"/>
          </p:cNvSpPr>
          <p:nvPr/>
        </p:nvSpPr>
        <p:spPr bwMode="auto">
          <a:xfrm>
            <a:off x="1709743" y="2941638"/>
            <a:ext cx="427037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>
            <a:off x="1709738" y="3330575"/>
            <a:ext cx="48577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6342" tIns="43171" rIns="86342" bIns="43171"/>
          <a:lstStyle/>
          <a:p>
            <a:endParaRPr lang="zh-CN" altLang="en-US"/>
          </a:p>
        </p:txBody>
      </p:sp>
      <p:graphicFrame>
        <p:nvGraphicFramePr>
          <p:cNvPr id="10248" name="Object 7"/>
          <p:cNvGraphicFramePr>
            <a:graphicFrameLocks noChangeAspect="1"/>
          </p:cNvGraphicFramePr>
          <p:nvPr/>
        </p:nvGraphicFramePr>
        <p:xfrm>
          <a:off x="7507288" y="301627"/>
          <a:ext cx="13049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Clip" r:id="rId1" imgW="4603115" imgH="3651885" progId="">
                  <p:embed/>
                </p:oleObj>
              </mc:Choice>
              <mc:Fallback>
                <p:oleObj name="Clip" r:id="rId1" imgW="4603115" imgH="3651885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301627"/>
                        <a:ext cx="13049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5514975" y="2046291"/>
          <a:ext cx="3344863" cy="298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Visio" r:id="rId3" imgW="1665605" imgH="1561465" progId="Visio.Drawing.11">
                  <p:embed/>
                </p:oleObj>
              </mc:Choice>
              <mc:Fallback>
                <p:oleObj name="Visio" r:id="rId3" imgW="1665605" imgH="1561465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4975" y="2046291"/>
                        <a:ext cx="3344863" cy="298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  <p:bldP spid="135173" grpId="0" animBg="1"/>
      <p:bldP spid="1351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内部结构特点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889005" y="1644650"/>
            <a:ext cx="7681913" cy="584200"/>
          </a:xfrm>
        </p:spPr>
        <p:txBody>
          <a:bodyPr/>
          <a:lstStyle/>
          <a:p>
            <a:r>
              <a:rPr lang="zh-CN" altLang="en-US" smtClean="0"/>
              <a:t>具有三个完全相同的、独立的</a:t>
            </a:r>
            <a:r>
              <a:rPr lang="en-US" altLang="zh-CN" smtClean="0"/>
              <a:t>16</a:t>
            </a:r>
            <a:r>
              <a:rPr lang="zh-CN" altLang="en-US" smtClean="0"/>
              <a:t>位计数</a:t>
            </a:r>
            <a:r>
              <a:rPr lang="en-US" altLang="zh-CN" smtClean="0"/>
              <a:t>/</a:t>
            </a:r>
            <a:r>
              <a:rPr lang="zh-CN" altLang="en-US" smtClean="0"/>
              <a:t>定时器</a:t>
            </a:r>
            <a:endParaRPr lang="zh-CN" altLang="en-US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6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315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3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2365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9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93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613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26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69895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64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366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9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1AC4ACF-7CD8-47F6-B049-0F2C36170958}" type="slidenum">
              <a:rPr lang="zh-CN" altLang="en-US" sz="1300" b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3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889005" y="2228855"/>
          <a:ext cx="7402513" cy="340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Visio" r:id="rId1" imgW="2091690" imgH="1412875" progId="Visio.Drawing.11">
                  <p:embed/>
                </p:oleObj>
              </mc:Choice>
              <mc:Fallback>
                <p:oleObj name="Visio" r:id="rId1" imgW="2091690" imgH="141287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5" y="2228855"/>
                        <a:ext cx="7402513" cy="340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816,&quot;width&quot;:12098}"/>
</p:tagLst>
</file>

<file path=ppt/tags/tag1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Setting"/>
  <p:tag name="RAINPROBLEMTYPE" val="MultipleChoiceMA"/>
</p:tagLst>
</file>

<file path=ppt/tags/tag18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9.xml><?xml version="1.0" encoding="utf-8"?>
<p:tagLst xmlns:p="http://schemas.openxmlformats.org/presentationml/2006/main">
  <p:tag name="DEFINEDINNAVIGATOR" val="True"/>
  <p:tag name="HOTSPOTTYPE" val="DefinedInNavigator"/>
  <p:tag name="BRANCHTO" val="257"/>
  <p:tag name="COMMONDATA" val="eyJoZGlkIjoiZjJkMjdlODQ5NzU3ODg2YzM3MDdiYTkyYTI4NTM3MTgifQ=="/>
</p:tagLst>
</file>

<file path=ppt/tags/tag2.xml><?xml version="1.0" encoding="utf-8"?>
<p:tagLst xmlns:p="http://schemas.openxmlformats.org/presentationml/2006/main">
  <p:tag name="RAINPROBLEM" val="ProblemBody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sq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sq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sq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sq" cmpd="sng" algn="ctr">
          <a:solidFill>
            <a:srgbClr val="FF0000"/>
          </a:solidFill>
          <a:prstDash val="solid"/>
          <a:round/>
          <a:headEnd type="none" w="med" len="med"/>
          <a:tailEnd type="none" w="lg" len="lg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摸版">
  <a:themeElements>
    <a:clrScheme name="摸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摸版">
      <a:majorFont>
        <a:latin typeface="Arial"/>
        <a:ea typeface="宋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摸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摸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摸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摸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摸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摸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摸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摸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摸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摸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摸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摸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6944</Words>
  <Application>WPS 演示</Application>
  <PresentationFormat>自定义</PresentationFormat>
  <Paragraphs>1180</Paragraphs>
  <Slides>76</Slides>
  <Notes>3</Notes>
  <HiddenSlides>3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76</vt:i4>
      </vt:variant>
    </vt:vector>
  </HeadingPairs>
  <TitlesOfParts>
    <vt:vector size="104" baseType="lpstr">
      <vt:lpstr>Arial</vt:lpstr>
      <vt:lpstr>宋体</vt:lpstr>
      <vt:lpstr>Wingdings</vt:lpstr>
      <vt:lpstr>Tahoma</vt:lpstr>
      <vt:lpstr>隶书</vt:lpstr>
      <vt:lpstr>微软雅黑</vt:lpstr>
      <vt:lpstr>华文中宋</vt:lpstr>
      <vt:lpstr>Times New Roman</vt:lpstr>
      <vt:lpstr>楷体_GB2312</vt:lpstr>
      <vt:lpstr>新宋体</vt:lpstr>
      <vt:lpstr>Arial Unicode MS</vt:lpstr>
      <vt:lpstr>Symbol</vt:lpstr>
      <vt:lpstr>华文楷体</vt:lpstr>
      <vt:lpstr>华文行楷</vt:lpstr>
      <vt:lpstr>幼圆</vt:lpstr>
      <vt:lpstr>楷体</vt:lpstr>
      <vt:lpstr>楷体_GB2312</vt:lpstr>
      <vt:lpstr>隶书</vt:lpstr>
      <vt:lpstr>Blends</vt:lpstr>
      <vt:lpstr>1_Blends</vt:lpstr>
      <vt:lpstr>摸版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 第7章   常用数字接口电路</vt:lpstr>
      <vt:lpstr>主要内容： </vt:lpstr>
      <vt:lpstr>7.2 可编程定时器/计数器8253</vt:lpstr>
      <vt:lpstr>计数与定时</vt:lpstr>
      <vt:lpstr>掌握:</vt:lpstr>
      <vt:lpstr>计数与定时</vt:lpstr>
      <vt:lpstr>8253芯片特点</vt:lpstr>
      <vt:lpstr>1. 外部引线及内部结构</vt:lpstr>
      <vt:lpstr>内部结构特点</vt:lpstr>
      <vt:lpstr>结构特点</vt:lpstr>
      <vt:lpstr>外部引线及内部结构</vt:lpstr>
      <vt:lpstr>2. 计数启动方式</vt:lpstr>
      <vt:lpstr>8253计数/定时器——工作方式</vt:lpstr>
      <vt:lpstr>8253计数/定时器——工作方式</vt:lpstr>
      <vt:lpstr>8253计数/定时器——工作方式</vt:lpstr>
      <vt:lpstr>8253计数/定时器——工作方式</vt:lpstr>
      <vt:lpstr>8253计数/定时器——工作方式</vt:lpstr>
      <vt:lpstr>8253计数/定时器——工作方式</vt:lpstr>
      <vt:lpstr>8253计数/定时器——工作方式</vt:lpstr>
      <vt:lpstr>8253计数/定时器——工作方式</vt:lpstr>
      <vt:lpstr>8253计数/定时器——工作方式</vt:lpstr>
      <vt:lpstr>8253计数/定时器——工作方式</vt:lpstr>
      <vt:lpstr>8253计数/定时器——工作方式</vt:lpstr>
      <vt:lpstr>8253计数/定时器——工作方式</vt:lpstr>
      <vt:lpstr>工作方式小结</vt:lpstr>
      <vt:lpstr>PowerPoint 演示文稿</vt:lpstr>
      <vt:lpstr>4. 控制字</vt:lpstr>
      <vt:lpstr>PowerPoint 演示文稿</vt:lpstr>
      <vt:lpstr>5. 8253的应用</vt:lpstr>
      <vt:lpstr>与系统的连接示意</vt:lpstr>
      <vt:lpstr>应用中的注意点</vt:lpstr>
      <vt:lpstr>初始化程序流程</vt:lpstr>
      <vt:lpstr>初始化程序流程-方法一</vt:lpstr>
      <vt:lpstr>初始化程序流程-方法二</vt:lpstr>
      <vt:lpstr>8253的应用举例 </vt:lpstr>
      <vt:lpstr>8253应用例一</vt:lpstr>
      <vt:lpstr>8253应用例</vt:lpstr>
      <vt:lpstr>8253应用例</vt:lpstr>
      <vt:lpstr>8253应用例___初始化程序</vt:lpstr>
      <vt:lpstr>PowerPoint 演示文稿</vt:lpstr>
      <vt:lpstr>PowerPoint 演示文稿</vt:lpstr>
      <vt:lpstr>例1</vt:lpstr>
      <vt:lpstr>系统硬件接口设计：</vt:lpstr>
      <vt:lpstr>译码电路设计</vt:lpstr>
      <vt:lpstr>系统软件设计</vt:lpstr>
      <vt:lpstr>控制程序设计</vt:lpstr>
      <vt:lpstr>控制程序</vt:lpstr>
      <vt:lpstr>PowerPoint 演示文稿</vt:lpstr>
      <vt:lpstr>二、可编程并行接口8255</vt:lpstr>
      <vt:lpstr>1. 并行接口8255的特点</vt:lpstr>
      <vt:lpstr>2. 结构</vt:lpstr>
      <vt:lpstr>3. 引线</vt:lpstr>
      <vt:lpstr>引线</vt:lpstr>
      <vt:lpstr>8255与系统的连接示意图</vt:lpstr>
      <vt:lpstr>4. 工作方式</vt:lpstr>
      <vt:lpstr>PowerPoint 演示文稿</vt:lpstr>
      <vt:lpstr>PowerPoint 演示文稿</vt:lpstr>
      <vt:lpstr>方式0：</vt:lpstr>
      <vt:lpstr>方式0的应用：</vt:lpstr>
      <vt:lpstr>8255工作于方式0的连接示意图</vt:lpstr>
      <vt:lpstr>方式1：</vt:lpstr>
      <vt:lpstr>PowerPoint 演示文稿</vt:lpstr>
      <vt:lpstr>PowerPoint 演示文稿</vt:lpstr>
      <vt:lpstr>方式1的应用：</vt:lpstr>
      <vt:lpstr>方式2：</vt:lpstr>
      <vt:lpstr>方式2的应用：</vt:lpstr>
      <vt:lpstr>4. 方式控制字及位控制字</vt:lpstr>
      <vt:lpstr>8255A 的工作方式控制字</vt:lpstr>
      <vt:lpstr>C端口置位/复位控制字</vt:lpstr>
      <vt:lpstr>5. 8255芯片的应用</vt:lpstr>
      <vt:lpstr>8255应用要求</vt:lpstr>
      <vt:lpstr>可编程数字接口应用示例</vt:lpstr>
      <vt:lpstr>例2：</vt:lpstr>
      <vt:lpstr>控制流程</vt:lpstr>
      <vt:lpstr>控制程序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存储系统</dc:title>
  <dc:creator>cf08</dc:creator>
  <cp:lastModifiedBy>YeRoger</cp:lastModifiedBy>
  <cp:revision>293</cp:revision>
  <cp:lastPrinted>1995-12-08T18:33:00Z</cp:lastPrinted>
  <dcterms:created xsi:type="dcterms:W3CDTF">2002-02-20T03:40:00Z</dcterms:created>
  <dcterms:modified xsi:type="dcterms:W3CDTF">2022-06-08T01:57:51Z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982FAD435A5D48698566EDB78B288193</vt:lpwstr>
  </property>
</Properties>
</file>