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60330-CBD7-4A2E-9906-A7F8634E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CAAF918-A891-4DBE-B7C8-2FC9AF5CA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847EC3F-384E-47B4-ABAF-0E3D46F8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851909-A44E-4BA2-9BC6-308F3D0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58EC1D-4B0C-4959-AB37-5F54010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3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C5BD1F-BD3A-47D8-B1F2-65F0115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EA166DF-E9DA-49BB-ACFF-2E0E2F09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43C99CF-357E-44FD-A1A3-B603542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49EADF-7996-4787-891E-A85D4265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BE33B2-8499-4872-B4E4-69B3356C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15FCD58-A0B0-4856-A006-6C5E8361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F4D11D5-F440-445C-8C3A-9EC33D34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412B33-7043-417E-B9C2-C25FE322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983D1D-4C83-4722-9770-FFADBFE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99D7EA-1B53-4AEC-9071-75F6FC5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BDAC3A-F4EE-448D-8632-EA44D7B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D67EC9-BB04-4E3D-A210-C3CF156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FC1799-408B-4DC7-8C17-1C1499F0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6284FB-5811-4A34-A56D-7B5FD70C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B316EB-011C-4E5C-B047-3782B9B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68A488-EC55-4E8E-B774-A9E1E3AB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3B993A-3C58-480D-81D4-696C6D40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419C9CE-0542-4BB7-8F1F-F2A28CE9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62E31E-4827-4D02-99E3-441BD513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16C40BD-0F87-4E32-AD3C-435CC73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C22706-9A64-4DC3-8039-FCC0588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18BE25-DA82-4B3E-8ADE-15D94244F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7ECBFC4-1723-4E98-BBFC-24398E5D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586BAE-6B5A-4A64-8242-B274D50E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3E8D3AA-C9FA-4F72-9AF6-75195456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B6E09C-5728-4FF5-9895-26D3F5D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BBA529-8C01-4D19-8436-CDDD7C33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7B8A50E-7C0D-40F5-BD42-3B33E1D9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AE849A1-CBFB-45C5-91CB-ADB37155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002574D-BD4B-4CEF-8753-63831C7D7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1C7563-85C9-4261-B8D3-622789CC7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046E240-A44F-4755-BA9B-2EAA3492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BADE789-2C16-48F5-BDC3-5F12F535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30214CE-D36E-4146-8C51-A66355D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8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554A4D-9882-4342-9B47-95D6FD2F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4927896-26A4-43B5-9222-9AA16E01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27B0809-09A6-47C7-BAB3-24910EF3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3AF49B7-F9C3-4A0D-8536-857C9DE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12FC447-093C-4D65-B6C3-8C7A1BF1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1A714EE-40E5-4DA7-9B9F-11191D0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6B93298-83AB-4140-91AC-EFE0535F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1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5EF169-F0B8-4615-9CF4-2BEEE0A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AD11A1-782B-4EDA-B906-821AE278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E38AA0B-B395-45C6-832F-8706718C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5096D8E-7627-4733-91C7-08777A10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5DFA858-031F-4546-9EE6-9153B304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CAAAD89-A2BE-470C-B9D8-9C3CC2E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5BC76-58B0-4F1D-930B-1C467CB2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41D589B-8609-45F1-A180-2AFE20D8B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0B22C5-6079-4AD6-88AA-1AC0DE8CE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CD8CE3F-1415-44D4-A18A-53045E7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C11AF4-381F-48FF-A4ED-37928628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694DD0-8DC4-4FED-93BB-65D93D6A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296B028-DD9D-49A1-B221-017F0CA3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BBAE89-2A7F-4846-9F8C-F91F4FE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86AFBD-C43D-4EA7-B796-48595D34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21F9-C34F-4906-9E0E-07CFB9008B2D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522FD2-FF4C-44A0-9556-9154F805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6EBD17A-E5C4-41A6-ACB4-A84B6B7D6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7576-E202-42D7-BAB6-6E9D8ACD0E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6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at.molit.go.kr/portal/cate/statView.do?hRsId=58&amp;hFormId=&amp;hDivEng=&amp;month_yn=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E27A7ECF-7478-455D-8762-B296312E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CD101D0-DA74-4BC6-8446-65B03EF7E039}"/>
              </a:ext>
            </a:extLst>
          </p:cNvPr>
          <p:cNvSpPr txBox="1"/>
          <p:nvPr/>
        </p:nvSpPr>
        <p:spPr>
          <a:xfrm>
            <a:off x="633200" y="279359"/>
            <a:ext cx="29524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en-US" altLang="ko-KR" sz="52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endParaRPr lang="ko-KR" altLang="en-US" sz="52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AABD25CE-E520-4C0B-A2F3-1709350B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80" y="63329"/>
            <a:ext cx="3168446" cy="194427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1500" dirty="0" err="1">
                <a:solidFill>
                  <a:srgbClr val="FF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토계</a:t>
            </a:r>
            <a:endParaRPr lang="ko-KR" altLang="en-US" sz="11500" dirty="0">
              <a:solidFill>
                <a:srgbClr val="FF0000"/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67638975-8573-405F-8163-9AE15F135E50}"/>
              </a:ext>
            </a:extLst>
          </p:cNvPr>
          <p:cNvSpPr txBox="1">
            <a:spLocks/>
          </p:cNvSpPr>
          <p:nvPr/>
        </p:nvSpPr>
        <p:spPr>
          <a:xfrm>
            <a:off x="2868740" y="5633350"/>
            <a:ext cx="3528480" cy="107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전산통계학과 김지환</a:t>
            </a:r>
            <a:endParaRPr lang="en-US" altLang="ko-KR" sz="2000" dirty="0"/>
          </a:p>
          <a:p>
            <a:r>
              <a:rPr lang="ko-KR" altLang="en-US" sz="2000" dirty="0"/>
              <a:t>전산통계학과 </a:t>
            </a:r>
            <a:r>
              <a:rPr lang="ko-KR" altLang="en-US" sz="2000" dirty="0" err="1"/>
              <a:t>변세정</a:t>
            </a:r>
            <a:endParaRPr lang="ko-KR" altLang="en-US" sz="2000" dirty="0"/>
          </a:p>
        </p:txBody>
      </p:sp>
      <p:sp>
        <p:nvSpPr>
          <p:cNvPr id="22" name="부제목 2">
            <a:extLst>
              <a:ext uri="{FF2B5EF4-FFF2-40B4-BE49-F238E27FC236}">
                <a16:creationId xmlns="" xmlns:a16="http://schemas.microsoft.com/office/drawing/2014/main" id="{11D7EFD9-3246-42D9-881D-25D9FBB04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70" y="2646930"/>
            <a:ext cx="5480455" cy="158462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 err="1"/>
              <a:t>길찾기</a:t>
            </a:r>
            <a:r>
              <a:rPr lang="ko-KR" altLang="en-US" sz="3200" dirty="0"/>
              <a:t> 기능을 개선한</a:t>
            </a:r>
            <a:endParaRPr lang="en-US" altLang="ko-KR" sz="3200" dirty="0"/>
          </a:p>
          <a:p>
            <a:pPr algn="r"/>
            <a:r>
              <a:rPr lang="ko-KR" altLang="en-US" sz="3200" dirty="0"/>
              <a:t>지도 애플리케이션 개발</a:t>
            </a:r>
          </a:p>
        </p:txBody>
      </p:sp>
    </p:spTree>
    <p:extLst>
      <p:ext uri="{BB962C8B-B14F-4D97-AF65-F5344CB8AC3E}">
        <p14:creationId xmlns:p14="http://schemas.microsoft.com/office/powerpoint/2010/main" val="297071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3566E60-B42E-4573-B4B4-D297A5B52C2B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4D677B-6E2A-4A30-8DDB-5C471EB28D57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3. </a:t>
            </a:r>
            <a:r>
              <a:rPr lang="ko-KR" altLang="en-US" sz="4400" dirty="0"/>
              <a:t>개발 내용 및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FA42407-3B30-4747-9589-53D837CA34ED}"/>
              </a:ext>
            </a:extLst>
          </p:cNvPr>
          <p:cNvSpPr/>
          <p:nvPr/>
        </p:nvSpPr>
        <p:spPr>
          <a:xfrm>
            <a:off x="726314" y="2975666"/>
            <a:ext cx="2572363" cy="160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길 찾기 기능을 개선한 지도 애플리케이션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75C53C-F988-4C18-BD7F-A20A8B9C015C}"/>
              </a:ext>
            </a:extLst>
          </p:cNvPr>
          <p:cNvSpPr/>
          <p:nvPr/>
        </p:nvSpPr>
        <p:spPr>
          <a:xfrm>
            <a:off x="4920743" y="1551840"/>
            <a:ext cx="1589714" cy="113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DBE0B80-4718-4507-96B4-32FA7CD375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98677" y="2120410"/>
            <a:ext cx="1622066" cy="165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10F1D8F-C07A-49CE-A071-7A29D51FFB8E}"/>
              </a:ext>
            </a:extLst>
          </p:cNvPr>
          <p:cNvSpPr/>
          <p:nvPr/>
        </p:nvSpPr>
        <p:spPr>
          <a:xfrm>
            <a:off x="4920743" y="3210819"/>
            <a:ext cx="1589714" cy="113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DEA23D6-54A0-4135-A71B-6673BC65DC01}"/>
              </a:ext>
            </a:extLst>
          </p:cNvPr>
          <p:cNvSpPr/>
          <p:nvPr/>
        </p:nvSpPr>
        <p:spPr>
          <a:xfrm>
            <a:off x="4920743" y="4869798"/>
            <a:ext cx="1589714" cy="113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3D2D9997-8FEA-44E8-968C-7969FB68A5C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298677" y="3779389"/>
            <a:ext cx="1622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D5AFB678-2F94-43F2-93D6-C9EBDA1440A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298677" y="3779389"/>
            <a:ext cx="1622066" cy="165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A7A6087-4137-434A-95A2-3B593CCE9F31}"/>
              </a:ext>
            </a:extLst>
          </p:cNvPr>
          <p:cNvSpPr/>
          <p:nvPr/>
        </p:nvSpPr>
        <p:spPr>
          <a:xfrm>
            <a:off x="6510456" y="1551840"/>
            <a:ext cx="4863995" cy="113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구축방향 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B3755F5-3FD7-4AF0-BA88-F1EB08D13A49}"/>
              </a:ext>
            </a:extLst>
          </p:cNvPr>
          <p:cNvSpPr/>
          <p:nvPr/>
        </p:nvSpPr>
        <p:spPr>
          <a:xfrm>
            <a:off x="6510456" y="3210819"/>
            <a:ext cx="4863995" cy="113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서버 구축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교통데이터 분석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시간예측 알고리즘 설계</a:t>
            </a:r>
            <a:r>
              <a:rPr lang="en-US" altLang="ko-KR" dirty="0">
                <a:solidFill>
                  <a:schemeClr val="tx1"/>
                </a:solidFill>
              </a:rPr>
              <a:t>, API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r>
              <a:rPr lang="en-US" altLang="ko-KR" dirty="0">
                <a:solidFill>
                  <a:schemeClr val="tx1"/>
                </a:solidFill>
              </a:rPr>
              <a:t>, UI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DC26C1C-EEB0-44D4-87AC-CDF6BBBD2E5A}"/>
              </a:ext>
            </a:extLst>
          </p:cNvPr>
          <p:cNvSpPr/>
          <p:nvPr/>
        </p:nvSpPr>
        <p:spPr>
          <a:xfrm>
            <a:off x="6510456" y="4869798"/>
            <a:ext cx="4863995" cy="113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앱스토어 등록 및 이메일 설문</a:t>
            </a:r>
          </a:p>
        </p:txBody>
      </p:sp>
    </p:spTree>
    <p:extLst>
      <p:ext uri="{BB962C8B-B14F-4D97-AF65-F5344CB8AC3E}">
        <p14:creationId xmlns:p14="http://schemas.microsoft.com/office/powerpoint/2010/main" val="38419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CFD30D7B-FEE4-4FED-9874-82C45FB2001F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3C066A-1A2B-47B1-B2AE-A5E11E2397CC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3-1) </a:t>
            </a:r>
            <a:r>
              <a:rPr lang="ko-KR" altLang="en-US" sz="4400" dirty="0"/>
              <a:t>요구분석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86C2D08-9B5C-4674-B9CF-53182C74E9DE}"/>
              </a:ext>
            </a:extLst>
          </p:cNvPr>
          <p:cNvSpPr/>
          <p:nvPr/>
        </p:nvSpPr>
        <p:spPr>
          <a:xfrm>
            <a:off x="482102" y="1862190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교통 문제의 인식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6B722EC-4AB7-4ED2-9DCD-1BE26CFF119B}"/>
              </a:ext>
            </a:extLst>
          </p:cNvPr>
          <p:cNvSpPr/>
          <p:nvPr/>
        </p:nvSpPr>
        <p:spPr>
          <a:xfrm>
            <a:off x="482102" y="2802498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현황분석으로 문제점 진단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="" xmlns:a16="http://schemas.microsoft.com/office/drawing/2014/main" id="{FF25DA26-C0CD-4AFE-A517-2DD36BBFA178}"/>
              </a:ext>
            </a:extLst>
          </p:cNvPr>
          <p:cNvSpPr/>
          <p:nvPr/>
        </p:nvSpPr>
        <p:spPr>
          <a:xfrm>
            <a:off x="1932758" y="2440675"/>
            <a:ext cx="260059" cy="327957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8C210916-1997-4452-B35F-B61BBE434F0D}"/>
              </a:ext>
            </a:extLst>
          </p:cNvPr>
          <p:cNvSpPr/>
          <p:nvPr/>
        </p:nvSpPr>
        <p:spPr>
          <a:xfrm>
            <a:off x="482102" y="3742806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목표설정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="" xmlns:a16="http://schemas.microsoft.com/office/drawing/2014/main" id="{6284D265-CD59-47F2-9D02-DB5E0898C29B}"/>
              </a:ext>
            </a:extLst>
          </p:cNvPr>
          <p:cNvSpPr/>
          <p:nvPr/>
        </p:nvSpPr>
        <p:spPr>
          <a:xfrm>
            <a:off x="1932758" y="3380983"/>
            <a:ext cx="260059" cy="327957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FECDECB0-237A-4720-BB77-1C23305059E1}"/>
              </a:ext>
            </a:extLst>
          </p:cNvPr>
          <p:cNvSpPr/>
          <p:nvPr/>
        </p:nvSpPr>
        <p:spPr>
          <a:xfrm>
            <a:off x="482102" y="4683114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구상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="" xmlns:a16="http://schemas.microsoft.com/office/drawing/2014/main" id="{E50E3A94-A379-406A-AB06-D20EC75B6945}"/>
              </a:ext>
            </a:extLst>
          </p:cNvPr>
          <p:cNvSpPr/>
          <p:nvPr/>
        </p:nvSpPr>
        <p:spPr>
          <a:xfrm>
            <a:off x="1932758" y="4321291"/>
            <a:ext cx="260059" cy="327957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9513AC9F-7C8E-4986-A12C-545A0A53D141}"/>
              </a:ext>
            </a:extLst>
          </p:cNvPr>
          <p:cNvSpPr/>
          <p:nvPr/>
        </p:nvSpPr>
        <p:spPr>
          <a:xfrm>
            <a:off x="482102" y="5623422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구축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="" xmlns:a16="http://schemas.microsoft.com/office/drawing/2014/main" id="{D8CC5383-EF38-42DA-B358-4971186BDDF2}"/>
              </a:ext>
            </a:extLst>
          </p:cNvPr>
          <p:cNvSpPr/>
          <p:nvPr/>
        </p:nvSpPr>
        <p:spPr>
          <a:xfrm>
            <a:off x="1932758" y="5261599"/>
            <a:ext cx="260059" cy="327957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_x396044744" descr="EMB00001f506246">
            <a:extLst>
              <a:ext uri="{FF2B5EF4-FFF2-40B4-BE49-F238E27FC236}">
                <a16:creationId xmlns="" xmlns:a16="http://schemas.microsoft.com/office/drawing/2014/main" id="{84DD6967-CB1D-402E-8740-3CA66F80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97" y="1862190"/>
            <a:ext cx="5155601" cy="44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="" xmlns:a16="http://schemas.microsoft.com/office/drawing/2014/main" id="{039CC467-AACB-4986-8587-12DEB0F9B1E7}"/>
              </a:ext>
            </a:extLst>
          </p:cNvPr>
          <p:cNvSpPr/>
          <p:nvPr/>
        </p:nvSpPr>
        <p:spPr>
          <a:xfrm>
            <a:off x="3891431" y="3634488"/>
            <a:ext cx="2525086" cy="75295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버스정보 시스템</a:t>
            </a:r>
          </a:p>
        </p:txBody>
      </p:sp>
    </p:spTree>
    <p:extLst>
      <p:ext uri="{BB962C8B-B14F-4D97-AF65-F5344CB8AC3E}">
        <p14:creationId xmlns:p14="http://schemas.microsoft.com/office/powerpoint/2010/main" val="144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396046584" descr="EMB00001f506249">
            <a:extLst>
              <a:ext uri="{FF2B5EF4-FFF2-40B4-BE49-F238E27FC236}">
                <a16:creationId xmlns="" xmlns:a16="http://schemas.microsoft.com/office/drawing/2014/main" id="{D183CD86-4768-43C6-91EF-7B53DC3A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t="4913" r="5225" b="6595"/>
          <a:stretch>
            <a:fillRect/>
          </a:stretch>
        </p:blipFill>
        <p:spPr bwMode="auto">
          <a:xfrm>
            <a:off x="4691074" y="92280"/>
            <a:ext cx="7462588" cy="662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5310F5-88D6-429F-9EFC-1078DE937893}"/>
              </a:ext>
            </a:extLst>
          </p:cNvPr>
          <p:cNvSpPr txBox="1"/>
          <p:nvPr/>
        </p:nvSpPr>
        <p:spPr>
          <a:xfrm>
            <a:off x="302004" y="679818"/>
            <a:ext cx="43890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시나리오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사용자가 길 찾기 서비스</a:t>
            </a:r>
            <a:r>
              <a:rPr lang="en-US" altLang="ko-KR" dirty="0"/>
              <a:t>(</a:t>
            </a:r>
            <a:r>
              <a:rPr lang="ko-KR" altLang="en-US" dirty="0"/>
              <a:t>버스</a:t>
            </a:r>
            <a:r>
              <a:rPr lang="en-US" altLang="ko-KR" dirty="0"/>
              <a:t>)</a:t>
            </a:r>
            <a:r>
              <a:rPr lang="ko-KR" altLang="en-US" dirty="0"/>
              <a:t>를 이용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사용자는 출발지와 목적지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기존노선 탭과 추천경로 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시스템은 입력된 정보를 이용해 경로를 분석한다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추천경로 기능을 선택하면 교통량 분석을 통해 환승 가능 버스시간을 계산해준다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사용자의 편의를 위해 출발시간을 입력했을 때의 추천경로 또한 분석할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3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9F62ED7-5298-41D1-BC47-2B926166DCEB}"/>
              </a:ext>
            </a:extLst>
          </p:cNvPr>
          <p:cNvCxnSpPr>
            <a:cxnSpLocks/>
          </p:cNvCxnSpPr>
          <p:nvPr/>
        </p:nvCxnSpPr>
        <p:spPr>
          <a:xfrm>
            <a:off x="2365695" y="1089040"/>
            <a:ext cx="9826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36BCCBD-F800-482C-941C-4FC378A386D2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3-2) </a:t>
            </a:r>
            <a:r>
              <a:rPr lang="ko-KR" altLang="en-US" sz="4400" dirty="0"/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2D5C8BA-C85E-49E2-9E4A-9E3AB448D927}"/>
              </a:ext>
            </a:extLst>
          </p:cNvPr>
          <p:cNvSpPr/>
          <p:nvPr/>
        </p:nvSpPr>
        <p:spPr>
          <a:xfrm>
            <a:off x="4671700" y="4828374"/>
            <a:ext cx="2848600" cy="114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정확도와 편의성 증대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B779001-9A84-4A3F-9C6A-B9BDA767AF52}"/>
              </a:ext>
            </a:extLst>
          </p:cNvPr>
          <p:cNvSpPr/>
          <p:nvPr/>
        </p:nvSpPr>
        <p:spPr>
          <a:xfrm>
            <a:off x="7382181" y="2688980"/>
            <a:ext cx="2458546" cy="74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자동승객계수장치</a:t>
            </a:r>
            <a:r>
              <a:rPr lang="en-US" altLang="ko-KR" dirty="0"/>
              <a:t>(APC)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EFD1289-BB15-4FB3-8329-4C252DACA65C}"/>
              </a:ext>
            </a:extLst>
          </p:cNvPr>
          <p:cNvSpPr/>
          <p:nvPr/>
        </p:nvSpPr>
        <p:spPr>
          <a:xfrm>
            <a:off x="2275102" y="2688980"/>
            <a:ext cx="2458547" cy="74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상황에 맞는 통계모형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5803F16-90A7-43B8-91C0-525CBE0E58E2}"/>
              </a:ext>
            </a:extLst>
          </p:cNvPr>
          <p:cNvSpPr txBox="1"/>
          <p:nvPr/>
        </p:nvSpPr>
        <p:spPr>
          <a:xfrm>
            <a:off x="853749" y="1568360"/>
            <a:ext cx="330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기능의 문제점 해결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1D1433F-E2B6-45C3-826D-A4A1F1E4F4C3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>
            <a:off x="3504376" y="3428994"/>
            <a:ext cx="1167324" cy="197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B1A10793-67FE-48F3-9524-25EB3264AB16}"/>
              </a:ext>
            </a:extLst>
          </p:cNvPr>
          <p:cNvCxnSpPr>
            <a:stCxn id="11" idx="2"/>
          </p:cNvCxnSpPr>
          <p:nvPr/>
        </p:nvCxnSpPr>
        <p:spPr>
          <a:xfrm flipH="1">
            <a:off x="7520300" y="3428994"/>
            <a:ext cx="1091154" cy="197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_x396044664" descr="EMB00001f50624c">
            <a:extLst>
              <a:ext uri="{FF2B5EF4-FFF2-40B4-BE49-F238E27FC236}">
                <a16:creationId xmlns="" xmlns:a16="http://schemas.microsoft.com/office/drawing/2014/main" id="{5382C6DA-4649-4EB7-8228-56E0CFB9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" b="1952"/>
          <a:stretch>
            <a:fillRect/>
          </a:stretch>
        </p:blipFill>
        <p:spPr bwMode="auto">
          <a:xfrm>
            <a:off x="2825670" y="-5"/>
            <a:ext cx="6540660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AB6F405-7B8F-4E16-A34B-14C6F4354137}"/>
              </a:ext>
            </a:extLst>
          </p:cNvPr>
          <p:cNvCxnSpPr>
            <a:cxnSpLocks/>
          </p:cNvCxnSpPr>
          <p:nvPr/>
        </p:nvCxnSpPr>
        <p:spPr>
          <a:xfrm>
            <a:off x="2365695" y="1089040"/>
            <a:ext cx="9826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533664-1E7B-47F2-89E6-58EBCF398A67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화면 설계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1AE3E061-7946-4819-97F7-0E2F8B089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00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5651360" descr="EMB00001f506267">
            <a:extLst>
              <a:ext uri="{FF2B5EF4-FFF2-40B4-BE49-F238E27FC236}">
                <a16:creationId xmlns="" xmlns:a16="http://schemas.microsoft.com/office/drawing/2014/main" id="{092589D5-B878-4D44-BB18-75943501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4" y="1799442"/>
            <a:ext cx="2392822" cy="42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1D504266-A394-4500-82D5-64E333D3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10300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96040744" descr="EMB00001f50626a">
            <a:extLst>
              <a:ext uri="{FF2B5EF4-FFF2-40B4-BE49-F238E27FC236}">
                <a16:creationId xmlns="" xmlns:a16="http://schemas.microsoft.com/office/drawing/2014/main" id="{18E63539-7BD2-4072-A368-6672C7DFC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6"/>
          <a:stretch/>
        </p:blipFill>
        <p:spPr bwMode="auto">
          <a:xfrm>
            <a:off x="4899589" y="1799442"/>
            <a:ext cx="2392822" cy="423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452A8D9-5E50-426E-A9F1-ED91348F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45"/>
          <a:stretch/>
        </p:blipFill>
        <p:spPr>
          <a:xfrm>
            <a:off x="8629894" y="1799442"/>
            <a:ext cx="2392822" cy="42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F8CEA55B-9925-426C-8E03-2EAE12159A77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6A0382-6A02-4F36-8016-D2E770A47243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3-3) </a:t>
            </a:r>
            <a:r>
              <a:rPr lang="ko-KR" altLang="en-US" sz="4400" dirty="0"/>
              <a:t>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7A60183E-D3EA-4A77-B074-C2528A4E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0367"/>
              </p:ext>
            </p:extLst>
          </p:nvPr>
        </p:nvGraphicFramePr>
        <p:xfrm>
          <a:off x="2032000" y="2496418"/>
          <a:ext cx="8128000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9162752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825722570"/>
                    </a:ext>
                  </a:extLst>
                </a:gridCol>
              </a:tblGrid>
              <a:tr h="40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6673948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구동환경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모바일 기반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51236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Android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960431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Android Studio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9820448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개발언어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JAVA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581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358ADB91-27A6-4A81-A4D5-74A1A0B5D1C0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90C7A9B-4FE5-49C3-9F55-6294952D34A1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3-4) </a:t>
            </a:r>
            <a:r>
              <a:rPr lang="ko-KR" altLang="en-US" sz="4400" dirty="0"/>
              <a:t>실험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86C2D08-9B5C-4674-B9CF-53182C74E9DE}"/>
              </a:ext>
            </a:extLst>
          </p:cNvPr>
          <p:cNvSpPr/>
          <p:nvPr/>
        </p:nvSpPr>
        <p:spPr>
          <a:xfrm>
            <a:off x="482102" y="2461279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="" xmlns:a16="http://schemas.microsoft.com/office/drawing/2014/main" id="{186C2D08-9B5C-4674-B9CF-53182C74E9DE}"/>
              </a:ext>
            </a:extLst>
          </p:cNvPr>
          <p:cNvSpPr/>
          <p:nvPr/>
        </p:nvSpPr>
        <p:spPr>
          <a:xfrm>
            <a:off x="482102" y="4174466"/>
            <a:ext cx="3161372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실제 소요시간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16">
            <a:extLst>
              <a:ext uri="{FF2B5EF4-FFF2-40B4-BE49-F238E27FC236}">
                <a16:creationId xmlns="" xmlns:a16="http://schemas.microsoft.com/office/drawing/2014/main" id="{039CC467-AACB-4986-8587-12DEB0F9B1E7}"/>
              </a:ext>
            </a:extLst>
          </p:cNvPr>
          <p:cNvSpPr/>
          <p:nvPr/>
        </p:nvSpPr>
        <p:spPr>
          <a:xfrm>
            <a:off x="4332866" y="2993357"/>
            <a:ext cx="2525086" cy="11897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유의미한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앱스토어 이미지 검색결과&quot;"/>
          <p:cNvPicPr>
            <a:picLocks noChangeAspect="1" noChangeArrowheads="1"/>
          </p:cNvPicPr>
          <p:nvPr/>
        </p:nvPicPr>
        <p:blipFill>
          <a:blip r:embed="rId2"/>
          <a:srcRect r="50258"/>
          <a:stretch>
            <a:fillRect/>
          </a:stretch>
        </p:blipFill>
        <p:spPr bwMode="auto">
          <a:xfrm>
            <a:off x="7893379" y="2199290"/>
            <a:ext cx="2648497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32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D8B94CB2-7249-474E-9AF3-01B68AA489ED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094C98-5B26-4447-9F90-C84B49BD8357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4. </a:t>
            </a:r>
            <a:r>
              <a:rPr lang="ko-KR" altLang="en-US" sz="4400" dirty="0"/>
              <a:t>활용 </a:t>
            </a:r>
            <a:r>
              <a:rPr lang="en-US" altLang="ko-KR" sz="4400" dirty="0"/>
              <a:t>SW</a:t>
            </a:r>
            <a:endParaRPr lang="ko-KR" altLang="en-US" sz="4400" dirty="0"/>
          </a:p>
        </p:txBody>
      </p:sp>
      <p:pic>
        <p:nvPicPr>
          <p:cNvPr id="3074" name="Picture 2" descr="안드로이드 스튜디오 이미지 검색결과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6544" y="2037321"/>
            <a:ext cx="4054678" cy="1732892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7973" y="2608021"/>
            <a:ext cx="4520829" cy="304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6631" y="4447471"/>
            <a:ext cx="4109182" cy="175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23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5F1F958B-A3D8-42A7-ABB4-56B56476F867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14CA1CC-DDA6-4E00-9AA4-628BE164C526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5. </a:t>
            </a:r>
            <a:r>
              <a:rPr lang="ko-KR" altLang="en-US" sz="4400" dirty="0"/>
              <a:t>기대효과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415" y="3209781"/>
            <a:ext cx="216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정확성</a:t>
            </a:r>
            <a:r>
              <a:rPr lang="ko-KR" altLang="en-US" sz="4800" dirty="0" smtClean="0"/>
              <a:t>↑</a:t>
            </a:r>
            <a:endParaRPr lang="ko-KR" altLang="en-US" sz="3600" dirty="0"/>
          </a:p>
        </p:txBody>
      </p:sp>
      <p:sp>
        <p:nvSpPr>
          <p:cNvPr id="8" name="오른쪽 화살표 7"/>
          <p:cNvSpPr/>
          <p:nvPr/>
        </p:nvSpPr>
        <p:spPr>
          <a:xfrm>
            <a:off x="3026915" y="3488645"/>
            <a:ext cx="809296" cy="273269"/>
          </a:xfrm>
          <a:prstGeom prst="rightArrow">
            <a:avLst>
              <a:gd name="adj1" fmla="val 50000"/>
              <a:gd name="adj2" fmla="val 6923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6044" y="3209781"/>
            <a:ext cx="218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신뢰도</a:t>
            </a:r>
            <a:r>
              <a:rPr lang="ko-KR" altLang="en-US" sz="4800" dirty="0" smtClean="0"/>
              <a:t>↑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145518" y="3332892"/>
            <a:ext cx="385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버스 승객 수 증가</a:t>
            </a:r>
            <a:endParaRPr lang="ko-KR" altLang="en-US" sz="3200" dirty="0"/>
          </a:p>
        </p:txBody>
      </p:sp>
      <p:sp>
        <p:nvSpPr>
          <p:cNvPr id="13" name="오른쪽 화살표 12"/>
          <p:cNvSpPr/>
          <p:nvPr/>
        </p:nvSpPr>
        <p:spPr>
          <a:xfrm>
            <a:off x="6896389" y="3488645"/>
            <a:ext cx="809296" cy="273269"/>
          </a:xfrm>
          <a:prstGeom prst="rightArrow">
            <a:avLst>
              <a:gd name="adj1" fmla="val 50000"/>
              <a:gd name="adj2" fmla="val 6923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16620ED8-0F32-4514-9B9C-70EA977F63C7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0CB23B-1F95-47BF-9D7D-D9E6342DF305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참고문헌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4038" y="1795346"/>
            <a:ext cx="103594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국토교통부 통계누리</a:t>
            </a:r>
            <a:r>
              <a:rPr lang="en-US" altLang="ko-KR" sz="2000" dirty="0" smtClean="0"/>
              <a:t>, “</a:t>
            </a:r>
            <a:r>
              <a:rPr lang="ko-KR" altLang="en-US" sz="2000" dirty="0" smtClean="0"/>
              <a:t>자동차등록현황보고</a:t>
            </a:r>
            <a:r>
              <a:rPr lang="en-US" altLang="ko-KR" sz="2000" dirty="0" smtClean="0"/>
              <a:t>”, </a:t>
            </a:r>
            <a:r>
              <a:rPr lang="en-US" sz="2000" dirty="0" smtClean="0">
                <a:hlinkClick r:id="rId2"/>
              </a:rPr>
              <a:t>http://stat.molit.go.kr/portal/cate/statView.do?hRsId=58&amp;hFormId=&amp;hDivEng=&amp;month_yn=</a:t>
            </a:r>
            <a:r>
              <a:rPr lang="en-US" altLang="ko-KR" sz="2000" dirty="0" smtClean="0"/>
              <a:t> (2019.12.02.)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이철기</a:t>
            </a:r>
            <a:r>
              <a:rPr lang="en-US" altLang="ko-KR" sz="2000" dirty="0" smtClean="0"/>
              <a:t>, “</a:t>
            </a:r>
            <a:r>
              <a:rPr lang="ko-KR" altLang="en-US" sz="2000" dirty="0" smtClean="0"/>
              <a:t>전국 버스정보시스템</a:t>
            </a:r>
            <a:r>
              <a:rPr lang="en-US" altLang="ko-KR" sz="2000" dirty="0" smtClean="0"/>
              <a:t>(BIS) </a:t>
            </a:r>
            <a:r>
              <a:rPr lang="ko-KR" altLang="en-US" sz="2000" dirty="0" smtClean="0"/>
              <a:t>도입 및 통합서비스 방안 연구”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국토교통부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건설교통 정보화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장 </a:t>
            </a:r>
            <a:r>
              <a:rPr lang="en-US" altLang="ko-KR" sz="2000" dirty="0" smtClean="0"/>
              <a:t>pp36-50, 2015.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강연수</a:t>
            </a:r>
            <a:r>
              <a:rPr lang="en-US" altLang="ko-KR" sz="2000" dirty="0" smtClean="0"/>
              <a:t>, “</a:t>
            </a:r>
            <a:r>
              <a:rPr lang="ko-KR" altLang="en-US" sz="2000" dirty="0" smtClean="0"/>
              <a:t>도로부문 지능형교통체계 설계편람 수립연구”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국토교통부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도로정책</a:t>
            </a:r>
            <a:r>
              <a:rPr lang="en-US" altLang="ko-KR" sz="2000" dirty="0" smtClean="0"/>
              <a:t>, pp.17-23, pp.121-24, pp.138-149 , 2015.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9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3A85E06-2CB6-4F3F-BBB2-0BE4C93D7979}"/>
              </a:ext>
            </a:extLst>
          </p:cNvPr>
          <p:cNvSpPr/>
          <p:nvPr/>
        </p:nvSpPr>
        <p:spPr>
          <a:xfrm>
            <a:off x="3733501" y="1803512"/>
            <a:ext cx="4724998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BBCBFD2D-4C99-41D2-BC1A-ED0C4211005C}"/>
              </a:ext>
            </a:extLst>
          </p:cNvPr>
          <p:cNvSpPr/>
          <p:nvPr/>
        </p:nvSpPr>
        <p:spPr>
          <a:xfrm>
            <a:off x="3733501" y="2716479"/>
            <a:ext cx="4724998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734B8131-90B1-4246-BF3E-2882FA5D203B}"/>
              </a:ext>
            </a:extLst>
          </p:cNvPr>
          <p:cNvSpPr/>
          <p:nvPr/>
        </p:nvSpPr>
        <p:spPr>
          <a:xfrm>
            <a:off x="3733501" y="3629446"/>
            <a:ext cx="4724998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2A76ADE9-BF7C-4755-BFE2-8AE8DCAF01FC}"/>
              </a:ext>
            </a:extLst>
          </p:cNvPr>
          <p:cNvSpPr/>
          <p:nvPr/>
        </p:nvSpPr>
        <p:spPr>
          <a:xfrm>
            <a:off x="3733501" y="4542413"/>
            <a:ext cx="4724998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0038EB9C-B827-43B3-B107-CC756474C76C}"/>
              </a:ext>
            </a:extLst>
          </p:cNvPr>
          <p:cNvSpPr/>
          <p:nvPr/>
        </p:nvSpPr>
        <p:spPr>
          <a:xfrm>
            <a:off x="3733501" y="5455381"/>
            <a:ext cx="4724998" cy="544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7422E418-C6CE-40F4-9E85-B915AA9F5E16}"/>
              </a:ext>
            </a:extLst>
          </p:cNvPr>
          <p:cNvSpPr txBox="1">
            <a:spLocks/>
          </p:cNvSpPr>
          <p:nvPr/>
        </p:nvSpPr>
        <p:spPr>
          <a:xfrm>
            <a:off x="5222093" y="450666"/>
            <a:ext cx="1747814" cy="940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C0D7DDF-0259-48CD-8A19-A2F990DB6DC9}"/>
              </a:ext>
            </a:extLst>
          </p:cNvPr>
          <p:cNvSpPr txBox="1">
            <a:spLocks/>
          </p:cNvSpPr>
          <p:nvPr/>
        </p:nvSpPr>
        <p:spPr>
          <a:xfrm>
            <a:off x="3949884" y="1877366"/>
            <a:ext cx="4292232" cy="463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1. </a:t>
            </a:r>
            <a:r>
              <a:rPr lang="ko-KR" altLang="en-US" b="1" dirty="0"/>
              <a:t>주제 선정 이유</a:t>
            </a:r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소개 및 내용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개발 내용 및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활용 </a:t>
            </a:r>
            <a:r>
              <a:rPr lang="en-US" altLang="ko-KR" b="1" dirty="0"/>
              <a:t>SW</a:t>
            </a:r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기대효과</a:t>
            </a:r>
            <a:endParaRPr lang="en-US" altLang="ko-KR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5181110C-F883-48E2-990D-0A4544C3AB7C}"/>
              </a:ext>
            </a:extLst>
          </p:cNvPr>
          <p:cNvCxnSpPr>
            <a:cxnSpLocks/>
          </p:cNvCxnSpPr>
          <p:nvPr/>
        </p:nvCxnSpPr>
        <p:spPr>
          <a:xfrm>
            <a:off x="3733501" y="1407822"/>
            <a:ext cx="47249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2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="" xmlns:a16="http://schemas.microsoft.com/office/drawing/2014/main" id="{5CE8E24F-F8FF-4723-81B2-8410760ABB42}"/>
              </a:ext>
            </a:extLst>
          </p:cNvPr>
          <p:cNvSpPr txBox="1">
            <a:spLocks/>
          </p:cNvSpPr>
          <p:nvPr/>
        </p:nvSpPr>
        <p:spPr>
          <a:xfrm>
            <a:off x="3579677" y="2282716"/>
            <a:ext cx="4605317" cy="24932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ko-KR" sz="1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kumimoji="0" lang="en-US" altLang="ko-KR" sz="1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kumimoji="0" lang="ko-KR" altLang="en-US" sz="1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F4FB77D8-7FDF-458E-AE90-BCABFC5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4972"/>
            <a:ext cx="10972799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4000" u="sng" dirty="0"/>
              <a:t>개선된 길 찾기 기능</a:t>
            </a:r>
            <a:r>
              <a:rPr lang="ko-KR" altLang="en-US" sz="4000" dirty="0"/>
              <a:t>의 지도 애플리케이션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D125A52-A8EA-47B0-98A3-10C78018E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8791" y="2269225"/>
            <a:ext cx="3695241" cy="1171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23EC156-C916-4C11-8E36-E6A292C08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5206" y="2269225"/>
            <a:ext cx="3839899" cy="1171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14AA03A-CCB8-4A43-B2ED-222532873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1343" y="4386844"/>
            <a:ext cx="3749313" cy="11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CEBE493-6CA1-475E-AB5D-7BA810A77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2420112"/>
            <a:ext cx="9289161" cy="792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642785-BFBA-4A4C-83BE-EB567D89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329" y="3660309"/>
            <a:ext cx="9289161" cy="958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017E7B-CB78-4D2C-9EB3-62BFE4573A7A}"/>
              </a:ext>
            </a:extLst>
          </p:cNvPr>
          <p:cNvSpPr txBox="1"/>
          <p:nvPr/>
        </p:nvSpPr>
        <p:spPr>
          <a:xfrm>
            <a:off x="481650" y="6021324"/>
            <a:ext cx="10868656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자료 출처) 국토교통통계누리 &gt; 분야별통계 &gt; 교통/물류 &gt; 종합일반 &gt; 자동차등록현황보고 &gt; 관련파일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AAA20A-3117-44AF-A9B7-1361B447DC7E}"/>
              </a:ext>
            </a:extLst>
          </p:cNvPr>
          <p:cNvSpPr txBox="1"/>
          <p:nvPr/>
        </p:nvSpPr>
        <p:spPr>
          <a:xfrm>
            <a:off x="1127379" y="2027332"/>
            <a:ext cx="4248531" cy="36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사업용 차 증가율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543F31-8099-433C-BCD8-22EDFDC57923}"/>
              </a:ext>
            </a:extLst>
          </p:cNvPr>
          <p:cNvSpPr txBox="1"/>
          <p:nvPr/>
        </p:nvSpPr>
        <p:spPr>
          <a:xfrm>
            <a:off x="1127379" y="3273192"/>
            <a:ext cx="2808351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비 사업용 차 증가율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B361B6-B6D4-4783-B498-52C344A16C92}"/>
              </a:ext>
            </a:extLst>
          </p:cNvPr>
          <p:cNvSpPr txBox="1"/>
          <p:nvPr/>
        </p:nvSpPr>
        <p:spPr>
          <a:xfrm>
            <a:off x="9192387" y="1844802"/>
            <a:ext cx="1872234" cy="36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 대</a:t>
            </a:r>
            <a:r>
              <a:rPr lang="en-US" altLang="ko-KR" dirty="0"/>
              <a:t>,%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956BFE-C35E-4D26-B226-DBD9D01CA9EF}"/>
              </a:ext>
            </a:extLst>
          </p:cNvPr>
          <p:cNvSpPr txBox="1"/>
          <p:nvPr/>
        </p:nvSpPr>
        <p:spPr>
          <a:xfrm>
            <a:off x="6962862" y="4956810"/>
            <a:ext cx="4461805" cy="48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rgbClr val="FF0000"/>
                </a:solidFill>
              </a:rPr>
              <a:t>주차문제 심화</a:t>
            </a:r>
            <a:r>
              <a:rPr lang="en-US" altLang="ko-KR" sz="2600" b="1" dirty="0">
                <a:solidFill>
                  <a:srgbClr val="FF0000"/>
                </a:solidFill>
              </a:rPr>
              <a:t>,</a:t>
            </a:r>
            <a:r>
              <a:rPr lang="ko-KR" altLang="en-US" sz="2600" b="1" dirty="0">
                <a:solidFill>
                  <a:srgbClr val="FF0000"/>
                </a:solidFill>
              </a:rPr>
              <a:t> 교통량 증가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1BA1235-61E2-4232-975B-82C9646AC47E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325DCB-B0A7-4349-A92C-19B7247464A1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주제 선정이유</a:t>
            </a:r>
          </a:p>
        </p:txBody>
      </p:sp>
    </p:spTree>
    <p:extLst>
      <p:ext uri="{BB962C8B-B14F-4D97-AF65-F5344CB8AC3E}">
        <p14:creationId xmlns:p14="http://schemas.microsoft.com/office/powerpoint/2010/main" val="27859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154BD02-1ADB-42DC-9687-21F97EB9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6608" y="778633"/>
            <a:ext cx="9858784" cy="2650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323E2F-C24C-4A4C-882E-D0743FFD5EF2}"/>
              </a:ext>
            </a:extLst>
          </p:cNvPr>
          <p:cNvSpPr txBox="1"/>
          <p:nvPr/>
        </p:nvSpPr>
        <p:spPr>
          <a:xfrm>
            <a:off x="7763001" y="2967335"/>
            <a:ext cx="2958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국토교통부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2018_</a:t>
            </a:r>
            <a:r>
              <a:rPr lang="ko-KR" altLang="en-US" sz="1200" dirty="0"/>
              <a:t>대중교통 현황보고서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F7E6A0-6B27-431E-872F-4066E3278679}"/>
              </a:ext>
            </a:extLst>
          </p:cNvPr>
          <p:cNvSpPr txBox="1"/>
          <p:nvPr/>
        </p:nvSpPr>
        <p:spPr>
          <a:xfrm>
            <a:off x="1199388" y="4381881"/>
            <a:ext cx="2808351" cy="70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0000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자동차수 증가</a:t>
            </a:r>
          </a:p>
          <a:p>
            <a:pPr algn="ctr">
              <a:defRPr/>
            </a:pPr>
            <a:r>
              <a:rPr lang="ko-KR" altLang="en-US" sz="2000" b="1">
                <a:solidFill>
                  <a:srgbClr val="0000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버스 이용 인구 감소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8FE90C-556E-4796-A6D0-745A822EE7C9}"/>
              </a:ext>
            </a:extLst>
          </p:cNvPr>
          <p:cNvSpPr txBox="1"/>
          <p:nvPr/>
        </p:nvSpPr>
        <p:spPr>
          <a:xfrm>
            <a:off x="6492049" y="4506273"/>
            <a:ext cx="5112640" cy="45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rgbClr val="67530E"/>
                </a:solidFill>
              </a:rPr>
              <a:t> </a:t>
            </a:r>
            <a:r>
              <a:rPr lang="ko-KR" altLang="en-US" sz="2400" b="1" strike="sngStrike" dirty="0">
                <a:solidFill>
                  <a:srgbClr val="67530E"/>
                </a:solidFill>
                <a:latin typeface="맑은 고딕"/>
                <a:ea typeface="맑은 고딕"/>
              </a:rPr>
              <a:t>도로 증축</a:t>
            </a:r>
            <a:r>
              <a:rPr lang="en-US" altLang="ko-KR" sz="2400" dirty="0">
                <a:solidFill>
                  <a:srgbClr val="67530E"/>
                </a:solidFill>
              </a:rPr>
              <a:t>,</a:t>
            </a:r>
            <a:r>
              <a:rPr lang="ko-KR" altLang="en-US" sz="2400" dirty="0">
                <a:solidFill>
                  <a:srgbClr val="67530E"/>
                </a:solidFill>
              </a:rPr>
              <a:t> </a:t>
            </a:r>
            <a:r>
              <a:rPr lang="ko-KR" altLang="en-US" sz="2400" dirty="0">
                <a:solidFill>
                  <a:srgbClr val="67530E"/>
                </a:solidFill>
                <a:latin typeface="맑은 고딕"/>
                <a:ea typeface="맑은 고딕"/>
              </a:rPr>
              <a:t>대중교통 서비스 개선</a:t>
            </a:r>
            <a:r>
              <a:rPr lang="en-US" altLang="ko-KR" sz="2400" dirty="0">
                <a:solidFill>
                  <a:srgbClr val="67530E"/>
                </a:solidFill>
              </a:rPr>
              <a:t>..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E6864F20-5545-40AA-AB83-DB04A55CA022}"/>
              </a:ext>
            </a:extLst>
          </p:cNvPr>
          <p:cNvSpPr/>
          <p:nvPr/>
        </p:nvSpPr>
        <p:spPr>
          <a:xfrm>
            <a:off x="4295775" y="4506273"/>
            <a:ext cx="1800225" cy="4517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7BA022B-B202-46C1-9C72-513EDDFEB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0" r="14160" b="21650"/>
          <a:stretch>
            <a:fillRect/>
          </a:stretch>
        </p:blipFill>
        <p:spPr>
          <a:xfrm>
            <a:off x="263271" y="882502"/>
            <a:ext cx="4608576" cy="417051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469764A-AD33-4093-9061-3DA9CFD94869}"/>
              </a:ext>
            </a:extLst>
          </p:cNvPr>
          <p:cNvSpPr txBox="1">
            <a:spLocks/>
          </p:cNvSpPr>
          <p:nvPr/>
        </p:nvSpPr>
        <p:spPr>
          <a:xfrm>
            <a:off x="-115474" y="335349"/>
            <a:ext cx="11017376" cy="5715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4000" dirty="0"/>
              <a:t>버스정보 시스템</a:t>
            </a:r>
            <a:r>
              <a:rPr lang="en-US" altLang="ko-KR" sz="4000" dirty="0"/>
              <a:t>....???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76BE30-F053-42DD-B5C1-9C274F66A320}"/>
              </a:ext>
            </a:extLst>
          </p:cNvPr>
          <p:cNvSpPr txBox="1"/>
          <p:nvPr/>
        </p:nvSpPr>
        <p:spPr>
          <a:xfrm>
            <a:off x="4513277" y="5373243"/>
            <a:ext cx="7360636" cy="414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100" dirty="0">
                <a:solidFill>
                  <a:srgbClr val="000000"/>
                </a:solidFill>
              </a:rPr>
              <a:t>이미 지도 앱 안에 </a:t>
            </a:r>
            <a:r>
              <a:rPr kumimoji="0" lang="ko-KR" altLang="en-US" sz="21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함초롬돋움"/>
                <a:cs typeface="함초롬돋움"/>
              </a:rPr>
              <a:t>버스 정보가 제공되고</a:t>
            </a:r>
            <a:r>
              <a:rPr lang="ko-KR" altLang="en-US" sz="2100" dirty="0">
                <a:solidFill>
                  <a:srgbClr val="000000"/>
                </a:solidFill>
              </a:rPr>
              <a:t> 디자인적으로 좋음</a:t>
            </a:r>
            <a:r>
              <a:rPr lang="en-US" altLang="ko-KR" sz="21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39E546-7FA2-4279-809C-6CD43B48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14" y="1743302"/>
            <a:ext cx="5600761" cy="28673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802781" y="5922955"/>
            <a:ext cx="478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지역마다 독립적인 버스 정보시스템을 통합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8D6324-9DE3-45B7-8B84-D6DA4A3073F3}"/>
              </a:ext>
            </a:extLst>
          </p:cNvPr>
          <p:cNvSpPr txBox="1"/>
          <p:nvPr/>
        </p:nvSpPr>
        <p:spPr>
          <a:xfrm>
            <a:off x="609599" y="2349246"/>
            <a:ext cx="4392549" cy="363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E7847E4-5BE5-45DC-A6F2-5EFD8ECE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229" y="3912140"/>
            <a:ext cx="1381125" cy="1304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983EE00-51C9-42F1-A0BB-EB493F52D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229" y="1816608"/>
            <a:ext cx="1457325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012D376-D5A8-4653-8B51-5606DB329DCB}"/>
              </a:ext>
            </a:extLst>
          </p:cNvPr>
          <p:cNvSpPr txBox="1"/>
          <p:nvPr/>
        </p:nvSpPr>
        <p:spPr>
          <a:xfrm>
            <a:off x="2296184" y="4066194"/>
            <a:ext cx="7416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버스 시간에 대하여 경로 추천</a:t>
            </a:r>
          </a:p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환승의 경우 환승 정류장이 바뀜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000000"/>
                </a:solidFill>
                <a:latin typeface="Arial"/>
                <a:ea typeface="함초롬돋움"/>
                <a:cs typeface="함초롬돋움"/>
              </a:rPr>
              <a:t>버스 간의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함초롬돋움"/>
                <a:cs typeface="함초롬돋움"/>
              </a:rPr>
              <a:t>속도차이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CDE0C5-985C-46D5-9C6C-CF5A7AD10631}"/>
              </a:ext>
            </a:extLst>
          </p:cNvPr>
          <p:cNvSpPr txBox="1"/>
          <p:nvPr/>
        </p:nvSpPr>
        <p:spPr>
          <a:xfrm>
            <a:off x="2265806" y="2077403"/>
            <a:ext cx="5472684" cy="90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제주내의 버스 위치 제공</a:t>
            </a:r>
          </a:p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ko-KR" altLang="en-US" dirty="0">
                <a:solidFill>
                  <a:srgbClr val="000000"/>
                </a:solidFill>
              </a:rPr>
              <a:t>버스 도착 </a:t>
            </a:r>
            <a:r>
              <a:rPr lang="ko-KR" altLang="en-US" dirty="0" err="1">
                <a:solidFill>
                  <a:srgbClr val="000000"/>
                </a:solidFill>
              </a:rPr>
              <a:t>알람</a:t>
            </a:r>
            <a:r>
              <a:rPr lang="ko-KR" altLang="en-US" dirty="0">
                <a:solidFill>
                  <a:srgbClr val="000000"/>
                </a:solidFill>
              </a:rPr>
              <a:t>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5FEBCCB-E566-4815-A4A6-53812E1EF39E}"/>
              </a:ext>
            </a:extLst>
          </p:cNvPr>
          <p:cNvSpPr txBox="1"/>
          <p:nvPr/>
        </p:nvSpPr>
        <p:spPr>
          <a:xfrm>
            <a:off x="7092223" y="2660473"/>
            <a:ext cx="4079749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000000"/>
                </a:solidFill>
              </a:rPr>
              <a:t>-</a:t>
            </a:r>
            <a:r>
              <a:rPr lang="ko-KR" altLang="en-US" b="1" dirty="0">
                <a:solidFill>
                  <a:srgbClr val="000000"/>
                </a:solidFill>
              </a:rPr>
              <a:t>공통점</a:t>
            </a:r>
            <a:r>
              <a:rPr lang="en-US" altLang="ko-KR" b="1" dirty="0">
                <a:solidFill>
                  <a:srgbClr val="000000"/>
                </a:solidFill>
              </a:rPr>
              <a:t>:</a:t>
            </a:r>
            <a:r>
              <a:rPr lang="ko-KR" altLang="en-US" b="1" dirty="0">
                <a:solidFill>
                  <a:srgbClr val="000000"/>
                </a:solidFill>
              </a:rPr>
              <a:t> 버스도착예상시간</a:t>
            </a:r>
            <a:r>
              <a:rPr lang="en-US" altLang="ko-KR" b="1" dirty="0">
                <a:solidFill>
                  <a:srgbClr val="000000"/>
                </a:solidFill>
              </a:rPr>
              <a:t>,</a:t>
            </a:r>
            <a:r>
              <a:rPr lang="ko-KR" altLang="en-US" b="1" dirty="0">
                <a:solidFill>
                  <a:srgbClr val="000000"/>
                </a:solidFill>
              </a:rPr>
              <a:t> 해당 노선</a:t>
            </a:r>
            <a:endParaRPr lang="en-US" altLang="ko-KR" b="1" dirty="0">
              <a:solidFill>
                <a:srgbClr val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26447DC-8B12-4E86-B515-5A764F341FAF}"/>
              </a:ext>
            </a:extLst>
          </p:cNvPr>
          <p:cNvCxnSpPr>
            <a:cxnSpLocks/>
          </p:cNvCxnSpPr>
          <p:nvPr/>
        </p:nvCxnSpPr>
        <p:spPr>
          <a:xfrm>
            <a:off x="4043494" y="1089040"/>
            <a:ext cx="81485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C5C0FC9-C8B7-40B8-BE3C-B09B5843458A}"/>
              </a:ext>
            </a:extLst>
          </p:cNvPr>
          <p:cNvSpPr txBox="1"/>
          <p:nvPr/>
        </p:nvSpPr>
        <p:spPr>
          <a:xfrm>
            <a:off x="335200" y="260560"/>
            <a:ext cx="8796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소개 및 내용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28750" y="3773535"/>
            <a:ext cx="49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특수한 상황에서 도착 예상 시간의 오차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24A5A6-AF9C-4371-890A-62DED1399775}"/>
              </a:ext>
            </a:extLst>
          </p:cNvPr>
          <p:cNvSpPr txBox="1"/>
          <p:nvPr/>
        </p:nvSpPr>
        <p:spPr>
          <a:xfrm>
            <a:off x="967525" y="4060303"/>
            <a:ext cx="1020661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 b="1" dirty="0">
                <a:solidFill>
                  <a:srgbClr val="000000"/>
                </a:solidFill>
              </a:rPr>
              <a:t>기후</a:t>
            </a:r>
            <a:r>
              <a:rPr lang="en-US" altLang="ko-KR" sz="1900" b="1" dirty="0">
                <a:solidFill>
                  <a:srgbClr val="000000"/>
                </a:solidFill>
              </a:rPr>
              <a:t>,</a:t>
            </a:r>
            <a:r>
              <a:rPr lang="ko-KR" altLang="en-US" sz="1900" b="1" dirty="0">
                <a:solidFill>
                  <a:srgbClr val="000000"/>
                </a:solidFill>
              </a:rPr>
              <a:t> 교통량의 급변</a:t>
            </a:r>
            <a:r>
              <a:rPr lang="en-US" altLang="ko-KR" sz="1900" b="1" dirty="0">
                <a:solidFill>
                  <a:srgbClr val="000000"/>
                </a:solidFill>
              </a:rPr>
              <a:t>,</a:t>
            </a:r>
            <a:r>
              <a:rPr lang="ko-KR" altLang="en-US" sz="1900" b="1" dirty="0">
                <a:solidFill>
                  <a:srgbClr val="000000"/>
                </a:solidFill>
              </a:rPr>
              <a:t> </a:t>
            </a:r>
            <a:r>
              <a:rPr lang="ko-KR" altLang="en-US" sz="1900" b="1" dirty="0" smtClean="0">
                <a:solidFill>
                  <a:srgbClr val="000000"/>
                </a:solidFill>
              </a:rPr>
              <a:t>버스 </a:t>
            </a:r>
            <a:r>
              <a:rPr lang="ko-KR" altLang="en-US" sz="1900" b="1" dirty="0">
                <a:solidFill>
                  <a:srgbClr val="000000"/>
                </a:solidFill>
              </a:rPr>
              <a:t>배차시간</a:t>
            </a:r>
            <a:r>
              <a:rPr lang="en-US" altLang="ko-KR" sz="1900" b="1" dirty="0">
                <a:solidFill>
                  <a:srgbClr val="000000"/>
                </a:solidFill>
              </a:rPr>
              <a:t>,</a:t>
            </a:r>
            <a:r>
              <a:rPr lang="ko-KR" altLang="en-US" sz="1900" b="1" dirty="0">
                <a:solidFill>
                  <a:srgbClr val="000000"/>
                </a:solidFill>
              </a:rPr>
              <a:t> 승객 수 등의 정보를 통합하여 도착 예상시간을 통계적으로 계산하고</a:t>
            </a:r>
            <a:r>
              <a:rPr lang="en-US" altLang="ko-KR" sz="1900" b="1" dirty="0">
                <a:solidFill>
                  <a:srgbClr val="000000"/>
                </a:solidFill>
              </a:rPr>
              <a:t>,</a:t>
            </a:r>
            <a:r>
              <a:rPr lang="ko-KR" altLang="en-US" sz="1900" b="1" dirty="0">
                <a:solidFill>
                  <a:srgbClr val="000000"/>
                </a:solidFill>
              </a:rPr>
              <a:t> 그에 따른 추천 노선을 우선적으로 제공해주는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BDFA1B-7873-49FC-B493-D4F6FBFEEE30}"/>
              </a:ext>
            </a:extLst>
          </p:cNvPr>
          <p:cNvSpPr txBox="1"/>
          <p:nvPr/>
        </p:nvSpPr>
        <p:spPr>
          <a:xfrm>
            <a:off x="1982597" y="1372785"/>
            <a:ext cx="8176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rgbClr val="000000"/>
                </a:solidFill>
              </a:rPr>
              <a:t>길 찾기 </a:t>
            </a:r>
            <a:r>
              <a:rPr lang="ko-KR" altLang="en-US" sz="2800" dirty="0">
                <a:solidFill>
                  <a:srgbClr val="000000"/>
                </a:solidFill>
              </a:rPr>
              <a:t>시 버스도착 예상시간에 오차가 많이 생김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="" xmlns:a16="http://schemas.microsoft.com/office/drawing/2014/main" id="{EA0CD498-9AF8-48C1-BE0B-1B64E1D4525C}"/>
              </a:ext>
            </a:extLst>
          </p:cNvPr>
          <p:cNvSpPr/>
          <p:nvPr/>
        </p:nvSpPr>
        <p:spPr>
          <a:xfrm>
            <a:off x="5458754" y="2474091"/>
            <a:ext cx="1224153" cy="100812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72591ED-3B30-4E91-870B-ECBF77774B52}"/>
              </a:ext>
            </a:extLst>
          </p:cNvPr>
          <p:cNvSpPr txBox="1"/>
          <p:nvPr/>
        </p:nvSpPr>
        <p:spPr>
          <a:xfrm>
            <a:off x="2135505" y="2279142"/>
            <a:ext cx="7920990" cy="22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900" dirty="0">
                <a:solidFill>
                  <a:srgbClr val="000000"/>
                </a:solidFill>
              </a:rPr>
              <a:t>각 기능에 대한 그룹화 </a:t>
            </a:r>
          </a:p>
          <a:p>
            <a:pPr>
              <a:defRPr/>
            </a:pPr>
            <a:endParaRPr lang="ko-KR" altLang="en-US" sz="29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2900" dirty="0">
                <a:solidFill>
                  <a:srgbClr val="000000"/>
                </a:solidFill>
              </a:rPr>
              <a:t>1.</a:t>
            </a:r>
            <a:r>
              <a:rPr lang="ko-KR" altLang="en-US" sz="2900" dirty="0">
                <a:solidFill>
                  <a:srgbClr val="000000"/>
                </a:solidFill>
              </a:rPr>
              <a:t> 데이터 서버</a:t>
            </a:r>
          </a:p>
          <a:p>
            <a:pPr>
              <a:defRPr/>
            </a:pPr>
            <a:r>
              <a:rPr lang="en-US" altLang="ko-KR" sz="2900" dirty="0">
                <a:solidFill>
                  <a:srgbClr val="000000"/>
                </a:solidFill>
              </a:rPr>
              <a:t>2.</a:t>
            </a:r>
            <a:r>
              <a:rPr lang="ko-KR" altLang="en-US" sz="2900" dirty="0">
                <a:solidFill>
                  <a:srgbClr val="000000"/>
                </a:solidFill>
              </a:rPr>
              <a:t> 예상도착시간 계산 알고리즘</a:t>
            </a:r>
            <a:r>
              <a:rPr lang="en-US" altLang="ko-KR" sz="2900" dirty="0">
                <a:solidFill>
                  <a:srgbClr val="000000"/>
                </a:solidFill>
              </a:rPr>
              <a:t>,</a:t>
            </a:r>
            <a:r>
              <a:rPr lang="ko-KR" altLang="en-US" sz="2900" dirty="0">
                <a:solidFill>
                  <a:srgbClr val="000000"/>
                </a:solidFill>
              </a:rPr>
              <a:t> </a:t>
            </a:r>
            <a:r>
              <a:rPr lang="en-US" altLang="ko-KR" sz="2900" dirty="0">
                <a:solidFill>
                  <a:srgbClr val="000000"/>
                </a:solidFill>
              </a:rPr>
              <a:t>API</a:t>
            </a:r>
          </a:p>
          <a:p>
            <a:pPr>
              <a:defRPr/>
            </a:pPr>
            <a:r>
              <a:rPr lang="en-US" altLang="ko-KR" sz="2900" dirty="0">
                <a:solidFill>
                  <a:srgbClr val="000000"/>
                </a:solidFill>
              </a:rPr>
              <a:t>3. UI </a:t>
            </a:r>
            <a:r>
              <a:rPr lang="ko-KR" altLang="en-US" sz="2900" dirty="0">
                <a:solidFill>
                  <a:srgbClr val="000000"/>
                </a:solidFill>
              </a:rPr>
              <a:t>디자인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1F9C412-8B97-42E1-8B80-8A09935C3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157" y="761999"/>
            <a:ext cx="6638925" cy="533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82" y="1176336"/>
            <a:ext cx="5198918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5230" y="555585"/>
            <a:ext cx="651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기후</a:t>
            </a:r>
            <a:r>
              <a:rPr lang="en-US" altLang="ko-KR" dirty="0" smtClean="0"/>
              <a:t>(</a:t>
            </a:r>
            <a:r>
              <a:rPr lang="ko-KR" altLang="en-US" dirty="0" smtClean="0"/>
              <a:t>빙판길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교통량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승객 수 등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의 요인과 상관분석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469</Words>
  <Application>Microsoft Office PowerPoint</Application>
  <PresentationFormat>와이드스크린</PresentationFormat>
  <Paragraphs>111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HY견고딕</vt:lpstr>
      <vt:lpstr>HY얕은샘물M</vt:lpstr>
      <vt:lpstr>맑은 고딕</vt:lpstr>
      <vt:lpstr>함초롬돋움</vt:lpstr>
      <vt:lpstr>Arial</vt:lpstr>
      <vt:lpstr>Office 테마</vt:lpstr>
      <vt:lpstr>토계</vt:lpstr>
      <vt:lpstr>PowerPoint 프레젠테이션</vt:lpstr>
      <vt:lpstr>개선된 길 찾기 기능의 지도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토계</dc:title>
  <dc:creator>Happy</dc:creator>
  <cp:lastModifiedBy>Han</cp:lastModifiedBy>
  <cp:revision>21</cp:revision>
  <dcterms:created xsi:type="dcterms:W3CDTF">2019-12-03T16:55:34Z</dcterms:created>
  <dcterms:modified xsi:type="dcterms:W3CDTF">2019-12-04T03:47:08Z</dcterms:modified>
</cp:coreProperties>
</file>