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7" r:id="rId3"/>
    <p:sldId id="300" r:id="rId4"/>
    <p:sldId id="312" r:id="rId5"/>
    <p:sldId id="313" r:id="rId6"/>
    <p:sldId id="314" r:id="rId7"/>
    <p:sldId id="275" r:id="rId8"/>
    <p:sldId id="302" r:id="rId9"/>
    <p:sldId id="277" r:id="rId10"/>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ittlere Formatvorlage 2 - Akz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8FB837D-C827-4EFA-A057-4D05807E0F7C}" styleName="Designformatvorlage 1 - Akz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2" d="100"/>
          <a:sy n="112" d="100"/>
        </p:scale>
        <p:origin x="-1584" y="-7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105AFE31-FCCB-4E17-8249-656481FE10C1}" type="datetimeFigureOut">
              <a:rPr lang="de-DE" smtClean="0"/>
              <a:t>25.04.2022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138E86D4-5611-46EA-88DC-2E28AB2AA0BC}" type="slidenum">
              <a:rPr lang="de-DE" smtClean="0"/>
              <a:t>‹Nr.›</a:t>
            </a:fld>
            <a:endParaRPr lang="de-DE"/>
          </a:p>
        </p:txBody>
      </p:sp>
    </p:spTree>
    <p:extLst>
      <p:ext uri="{BB962C8B-B14F-4D97-AF65-F5344CB8AC3E}">
        <p14:creationId xmlns:p14="http://schemas.microsoft.com/office/powerpoint/2010/main" val="3537093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05AFE31-FCCB-4E17-8249-656481FE10C1}" type="datetimeFigureOut">
              <a:rPr lang="de-DE" smtClean="0"/>
              <a:t>25.04.2022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138E86D4-5611-46EA-88DC-2E28AB2AA0BC}" type="slidenum">
              <a:rPr lang="de-DE" smtClean="0"/>
              <a:t>‹Nr.›</a:t>
            </a:fld>
            <a:endParaRPr lang="de-DE"/>
          </a:p>
        </p:txBody>
      </p:sp>
    </p:spTree>
    <p:extLst>
      <p:ext uri="{BB962C8B-B14F-4D97-AF65-F5344CB8AC3E}">
        <p14:creationId xmlns:p14="http://schemas.microsoft.com/office/powerpoint/2010/main" val="2264816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05AFE31-FCCB-4E17-8249-656481FE10C1}" type="datetimeFigureOut">
              <a:rPr lang="de-DE" smtClean="0"/>
              <a:t>25.04.2022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138E86D4-5611-46EA-88DC-2E28AB2AA0BC}" type="slidenum">
              <a:rPr lang="de-DE" smtClean="0"/>
              <a:t>‹Nr.›</a:t>
            </a:fld>
            <a:endParaRPr lang="de-DE"/>
          </a:p>
        </p:txBody>
      </p:sp>
    </p:spTree>
    <p:extLst>
      <p:ext uri="{BB962C8B-B14F-4D97-AF65-F5344CB8AC3E}">
        <p14:creationId xmlns:p14="http://schemas.microsoft.com/office/powerpoint/2010/main" val="2205390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105AFE31-FCCB-4E17-8249-656481FE10C1}" type="datetimeFigureOut">
              <a:rPr lang="de-DE" smtClean="0"/>
              <a:t>25.04.2022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138E86D4-5611-46EA-88DC-2E28AB2AA0BC}" type="slidenum">
              <a:rPr lang="de-DE" smtClean="0"/>
              <a:t>‹Nr.›</a:t>
            </a:fld>
            <a:endParaRPr lang="de-DE"/>
          </a:p>
        </p:txBody>
      </p:sp>
    </p:spTree>
    <p:extLst>
      <p:ext uri="{BB962C8B-B14F-4D97-AF65-F5344CB8AC3E}">
        <p14:creationId xmlns:p14="http://schemas.microsoft.com/office/powerpoint/2010/main" val="3760346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722313" y="4406900"/>
            <a:ext cx="7772400" cy="1362075"/>
          </a:xfrm>
        </p:spPr>
        <p:txBody>
          <a:bodyPr anchor="t"/>
          <a:lstStyle>
            <a:lvl1pPr algn="l">
              <a:defRPr sz="40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p>
            <a:fld id="{105AFE31-FCCB-4E17-8249-656481FE10C1}" type="datetimeFigureOut">
              <a:rPr lang="de-DE" smtClean="0"/>
              <a:t>25.04.2022</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138E86D4-5611-46EA-88DC-2E28AB2AA0BC}" type="slidenum">
              <a:rPr lang="de-DE" smtClean="0"/>
              <a:t>‹Nr.›</a:t>
            </a:fld>
            <a:endParaRPr lang="de-DE"/>
          </a:p>
        </p:txBody>
      </p:sp>
    </p:spTree>
    <p:extLst>
      <p:ext uri="{BB962C8B-B14F-4D97-AF65-F5344CB8AC3E}">
        <p14:creationId xmlns:p14="http://schemas.microsoft.com/office/powerpoint/2010/main" val="4146494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105AFE31-FCCB-4E17-8249-656481FE10C1}" type="datetimeFigureOut">
              <a:rPr lang="de-DE" smtClean="0"/>
              <a:t>25.04.2022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138E86D4-5611-46EA-88DC-2E28AB2AA0BC}" type="slidenum">
              <a:rPr lang="de-DE" smtClean="0"/>
              <a:t>‹Nr.›</a:t>
            </a:fld>
            <a:endParaRPr lang="de-DE"/>
          </a:p>
        </p:txBody>
      </p:sp>
    </p:spTree>
    <p:extLst>
      <p:ext uri="{BB962C8B-B14F-4D97-AF65-F5344CB8AC3E}">
        <p14:creationId xmlns:p14="http://schemas.microsoft.com/office/powerpoint/2010/main" val="1822627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105AFE31-FCCB-4E17-8249-656481FE10C1}" type="datetimeFigureOut">
              <a:rPr lang="de-DE" smtClean="0"/>
              <a:t>25.04.2022</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138E86D4-5611-46EA-88DC-2E28AB2AA0BC}" type="slidenum">
              <a:rPr lang="de-DE" smtClean="0"/>
              <a:t>‹Nr.›</a:t>
            </a:fld>
            <a:endParaRPr lang="de-DE"/>
          </a:p>
        </p:txBody>
      </p:sp>
    </p:spTree>
    <p:extLst>
      <p:ext uri="{BB962C8B-B14F-4D97-AF65-F5344CB8AC3E}">
        <p14:creationId xmlns:p14="http://schemas.microsoft.com/office/powerpoint/2010/main" val="3523757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105AFE31-FCCB-4E17-8249-656481FE10C1}" type="datetimeFigureOut">
              <a:rPr lang="de-DE" smtClean="0"/>
              <a:t>25.04.2022</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138E86D4-5611-46EA-88DC-2E28AB2AA0BC}" type="slidenum">
              <a:rPr lang="de-DE" smtClean="0"/>
              <a:t>‹Nr.›</a:t>
            </a:fld>
            <a:endParaRPr lang="de-DE"/>
          </a:p>
        </p:txBody>
      </p:sp>
    </p:spTree>
    <p:extLst>
      <p:ext uri="{BB962C8B-B14F-4D97-AF65-F5344CB8AC3E}">
        <p14:creationId xmlns:p14="http://schemas.microsoft.com/office/powerpoint/2010/main" val="2983665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105AFE31-FCCB-4E17-8249-656481FE10C1}" type="datetimeFigureOut">
              <a:rPr lang="de-DE" smtClean="0"/>
              <a:t>25.04.2022</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138E86D4-5611-46EA-88DC-2E28AB2AA0BC}" type="slidenum">
              <a:rPr lang="de-DE" smtClean="0"/>
              <a:t>‹Nr.›</a:t>
            </a:fld>
            <a:endParaRPr lang="de-DE"/>
          </a:p>
        </p:txBody>
      </p:sp>
    </p:spTree>
    <p:extLst>
      <p:ext uri="{BB962C8B-B14F-4D97-AF65-F5344CB8AC3E}">
        <p14:creationId xmlns:p14="http://schemas.microsoft.com/office/powerpoint/2010/main" val="31334072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4"/>
          <p:cNvSpPr>
            <a:spLocks noGrp="1"/>
          </p:cNvSpPr>
          <p:nvPr>
            <p:ph type="dt" sz="half" idx="10"/>
          </p:nvPr>
        </p:nvSpPr>
        <p:spPr/>
        <p:txBody>
          <a:bodyPr/>
          <a:lstStyle/>
          <a:p>
            <a:fld id="{105AFE31-FCCB-4E17-8249-656481FE10C1}" type="datetimeFigureOut">
              <a:rPr lang="de-DE" smtClean="0"/>
              <a:t>25.04.2022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138E86D4-5611-46EA-88DC-2E28AB2AA0BC}" type="slidenum">
              <a:rPr lang="de-DE" smtClean="0"/>
              <a:t>‹Nr.›</a:t>
            </a:fld>
            <a:endParaRPr lang="de-DE"/>
          </a:p>
        </p:txBody>
      </p:sp>
    </p:spTree>
    <p:extLst>
      <p:ext uri="{BB962C8B-B14F-4D97-AF65-F5344CB8AC3E}">
        <p14:creationId xmlns:p14="http://schemas.microsoft.com/office/powerpoint/2010/main" val="789995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4"/>
          <p:cNvSpPr>
            <a:spLocks noGrp="1"/>
          </p:cNvSpPr>
          <p:nvPr>
            <p:ph type="dt" sz="half" idx="10"/>
          </p:nvPr>
        </p:nvSpPr>
        <p:spPr/>
        <p:txBody>
          <a:bodyPr/>
          <a:lstStyle/>
          <a:p>
            <a:fld id="{105AFE31-FCCB-4E17-8249-656481FE10C1}" type="datetimeFigureOut">
              <a:rPr lang="de-DE" smtClean="0"/>
              <a:t>25.04.2022</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138E86D4-5611-46EA-88DC-2E28AB2AA0BC}" type="slidenum">
              <a:rPr lang="de-DE" smtClean="0"/>
              <a:t>‹Nr.›</a:t>
            </a:fld>
            <a:endParaRPr lang="de-DE"/>
          </a:p>
        </p:txBody>
      </p:sp>
    </p:spTree>
    <p:extLst>
      <p:ext uri="{BB962C8B-B14F-4D97-AF65-F5344CB8AC3E}">
        <p14:creationId xmlns:p14="http://schemas.microsoft.com/office/powerpoint/2010/main" val="1402437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5AFE31-FCCB-4E17-8249-656481FE10C1}" type="datetimeFigureOut">
              <a:rPr lang="de-DE" smtClean="0"/>
              <a:t>25.04.2022</a:t>
            </a:fld>
            <a:endParaRPr lang="de-DE"/>
          </a:p>
        </p:txBody>
      </p:sp>
      <p:sp>
        <p:nvSpPr>
          <p:cNvPr id="5" name="Fußzeilenplatzhalt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8E86D4-5611-46EA-88DC-2E28AB2AA0BC}" type="slidenum">
              <a:rPr lang="de-DE" smtClean="0"/>
              <a:t>‹Nr.›</a:t>
            </a:fld>
            <a:endParaRPr lang="de-DE"/>
          </a:p>
        </p:txBody>
      </p:sp>
    </p:spTree>
    <p:extLst>
      <p:ext uri="{BB962C8B-B14F-4D97-AF65-F5344CB8AC3E}">
        <p14:creationId xmlns:p14="http://schemas.microsoft.com/office/powerpoint/2010/main" val="35588908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smtClean="0"/>
              <a:t>Moonlight User Manual</a:t>
            </a:r>
            <a:endParaRPr lang="de-DE"/>
          </a:p>
        </p:txBody>
      </p:sp>
      <p:sp>
        <p:nvSpPr>
          <p:cNvPr id="3" name="Untertitel 2"/>
          <p:cNvSpPr>
            <a:spLocks noGrp="1"/>
          </p:cNvSpPr>
          <p:nvPr>
            <p:ph type="subTitle" idx="1"/>
          </p:nvPr>
        </p:nvSpPr>
        <p:spPr/>
        <p:txBody>
          <a:bodyPr/>
          <a:lstStyle/>
          <a:p>
            <a:r>
              <a:rPr lang="de-DE" smtClean="0"/>
              <a:t>2022-04-25</a:t>
            </a:r>
            <a:endParaRPr lang="de-DE"/>
          </a:p>
        </p:txBody>
      </p:sp>
    </p:spTree>
    <p:extLst>
      <p:ext uri="{BB962C8B-B14F-4D97-AF65-F5344CB8AC3E}">
        <p14:creationId xmlns:p14="http://schemas.microsoft.com/office/powerpoint/2010/main" val="35331406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Inhalt</a:t>
            </a:r>
            <a:endParaRPr lang="de-DE"/>
          </a:p>
        </p:txBody>
      </p:sp>
      <p:sp>
        <p:nvSpPr>
          <p:cNvPr id="3" name="Inhaltsplatzhalter 2"/>
          <p:cNvSpPr>
            <a:spLocks noGrp="1"/>
          </p:cNvSpPr>
          <p:nvPr>
            <p:ph idx="1"/>
          </p:nvPr>
        </p:nvSpPr>
        <p:spPr/>
        <p:txBody>
          <a:bodyPr/>
          <a:lstStyle/>
          <a:p>
            <a:r>
              <a:rPr lang="de-DE" smtClean="0"/>
              <a:t>ArduMower Blockdiagramm &amp; Schaltbild</a:t>
            </a:r>
          </a:p>
          <a:p>
            <a:r>
              <a:rPr lang="de-DE" smtClean="0"/>
              <a:t>Module: </a:t>
            </a:r>
          </a:p>
          <a:p>
            <a:pPr lvl="1"/>
            <a:r>
              <a:rPr lang="de-DE" smtClean="0"/>
              <a:t>Arduino, ESP01,  SD Card, IMU, Rain, RTC, </a:t>
            </a:r>
          </a:p>
          <a:p>
            <a:pPr lvl="1"/>
            <a:r>
              <a:rPr lang="de-DE" smtClean="0"/>
              <a:t>Motor Driver, Bumperduino, Raspi</a:t>
            </a:r>
          </a:p>
          <a:p>
            <a:pPr lvl="1"/>
            <a:r>
              <a:rPr lang="de-DE" smtClean="0"/>
              <a:t>Free Wheel Sensor</a:t>
            </a:r>
          </a:p>
          <a:p>
            <a:r>
              <a:rPr lang="de-DE" smtClean="0"/>
              <a:t>Sunray Info</a:t>
            </a:r>
          </a:p>
          <a:p>
            <a:r>
              <a:rPr lang="de-DE" smtClean="0"/>
              <a:t>Räder, GPS-Antenna, Messer</a:t>
            </a:r>
          </a:p>
          <a:p>
            <a:r>
              <a:rPr lang="de-DE" smtClean="0"/>
              <a:t>Maps</a:t>
            </a:r>
          </a:p>
        </p:txBody>
      </p:sp>
    </p:spTree>
    <p:extLst>
      <p:ext uri="{BB962C8B-B14F-4D97-AF65-F5344CB8AC3E}">
        <p14:creationId xmlns:p14="http://schemas.microsoft.com/office/powerpoint/2010/main" val="14729162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Moonlight Firmware</a:t>
            </a:r>
            <a:endParaRPr lang="de-DE"/>
          </a:p>
        </p:txBody>
      </p:sp>
      <p:sp>
        <p:nvSpPr>
          <p:cNvPr id="3" name="Inhaltsplatzhalter 2"/>
          <p:cNvSpPr>
            <a:spLocks noGrp="1"/>
          </p:cNvSpPr>
          <p:nvPr>
            <p:ph idx="1"/>
          </p:nvPr>
        </p:nvSpPr>
        <p:spPr/>
        <p:txBody>
          <a:bodyPr>
            <a:normAutofit fontScale="92500" lnSpcReduction="20000"/>
          </a:bodyPr>
          <a:lstStyle/>
          <a:p>
            <a:r>
              <a:rPr lang="de-DE" smtClean="0"/>
              <a:t>Moonlight ist der Name meiner modifizerten Sunray firmware</a:t>
            </a:r>
            <a:br>
              <a:rPr lang="de-DE" smtClean="0"/>
            </a:br>
            <a:endParaRPr lang="de-DE" smtClean="0"/>
          </a:p>
          <a:p>
            <a:r>
              <a:rPr lang="de-DE" smtClean="0"/>
              <a:t>Moonlight Features:</a:t>
            </a:r>
          </a:p>
          <a:p>
            <a:pPr lvl="1"/>
            <a:r>
              <a:rPr lang="de-DE" smtClean="0"/>
              <a:t>verbessertes Ausgabeformat für Logging</a:t>
            </a:r>
          </a:p>
          <a:p>
            <a:pPr lvl="1"/>
            <a:r>
              <a:rPr lang="de-DE" smtClean="0"/>
              <a:t>kann Kommandos über UDP verarbeiten</a:t>
            </a:r>
          </a:p>
          <a:p>
            <a:pPr lvl="1"/>
            <a:r>
              <a:rPr lang="de-DE" smtClean="0"/>
              <a:t>enthält einen Simulationsmodus der mit einem Arduino Due + SD Card + ESP8266 arbeitet</a:t>
            </a:r>
          </a:p>
          <a:p>
            <a:pPr lvl="1"/>
            <a:r>
              <a:rPr lang="de-DE" smtClean="0"/>
              <a:t>unterstützt zusätzliche Kommandos </a:t>
            </a:r>
          </a:p>
          <a:p>
            <a:pPr lvl="1"/>
            <a:r>
              <a:rPr lang="de-DE" smtClean="0"/>
              <a:t>unterstützt RTC (Logging Timestamp &amp; SD Card File Date)</a:t>
            </a:r>
            <a:endParaRPr lang="de-DE"/>
          </a:p>
        </p:txBody>
      </p:sp>
    </p:spTree>
    <p:extLst>
      <p:ext uri="{BB962C8B-B14F-4D97-AF65-F5344CB8AC3E}">
        <p14:creationId xmlns:p14="http://schemas.microsoft.com/office/powerpoint/2010/main" val="42597176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b="1" smtClean="0"/>
              <a:t>amcp</a:t>
            </a:r>
            <a:r>
              <a:rPr lang="de-DE" smtClean="0"/>
              <a:t> – ArduMower Control Program</a:t>
            </a:r>
            <a:endParaRPr lang="de-DE"/>
          </a:p>
        </p:txBody>
      </p:sp>
      <p:sp>
        <p:nvSpPr>
          <p:cNvPr id="3" name="Inhaltsplatzhalter 2"/>
          <p:cNvSpPr>
            <a:spLocks noGrp="1"/>
          </p:cNvSpPr>
          <p:nvPr>
            <p:ph idx="1"/>
          </p:nvPr>
        </p:nvSpPr>
        <p:spPr/>
        <p:txBody>
          <a:bodyPr>
            <a:normAutofit lnSpcReduction="10000"/>
          </a:bodyPr>
          <a:lstStyle/>
          <a:p>
            <a:r>
              <a:rPr lang="de-DE" smtClean="0"/>
              <a:t>Moonlight wird über das Python-Programm </a:t>
            </a:r>
            <a:r>
              <a:rPr lang="de-DE" b="1" smtClean="0"/>
              <a:t>amcp</a:t>
            </a:r>
            <a:r>
              <a:rPr lang="de-DE" smtClean="0"/>
              <a:t> gesteuert</a:t>
            </a:r>
          </a:p>
          <a:p>
            <a:r>
              <a:rPr lang="de-DE" smtClean="0"/>
              <a:t>Aufruf im WinPython command:  </a:t>
            </a:r>
            <a:r>
              <a:rPr lang="de-DE" i="1" smtClean="0"/>
              <a:t>amcp.bat</a:t>
            </a:r>
          </a:p>
          <a:p>
            <a:r>
              <a:rPr lang="de-DE" smtClean="0"/>
              <a:t>amcp kann entweder über Tastatur-Kürzel gesteuert werden oder über Menü</a:t>
            </a:r>
          </a:p>
          <a:p>
            <a:r>
              <a:rPr lang="de-DE" smtClean="0"/>
              <a:t>Das Menü wird über ESC ein- und ausgeschaltet.</a:t>
            </a:r>
          </a:p>
          <a:p>
            <a:r>
              <a:rPr lang="de-DE" smtClean="0"/>
              <a:t>Die Tastatur-Kürzel sind nur verfügbar, wenn das Menü ausgechaltet ist</a:t>
            </a:r>
          </a:p>
          <a:p>
            <a:pPr lvl="1"/>
            <a:endParaRPr lang="de-DE"/>
          </a:p>
        </p:txBody>
      </p:sp>
    </p:spTree>
    <p:extLst>
      <p:ext uri="{BB962C8B-B14F-4D97-AF65-F5344CB8AC3E}">
        <p14:creationId xmlns:p14="http://schemas.microsoft.com/office/powerpoint/2010/main" val="2975371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b="1" smtClean="0"/>
              <a:t>amcp</a:t>
            </a:r>
            <a:r>
              <a:rPr lang="de-DE" smtClean="0"/>
              <a:t> – Main Menu</a:t>
            </a:r>
            <a:br>
              <a:rPr lang="de-DE" smtClean="0"/>
            </a:br>
            <a:endParaRPr lang="de-DE"/>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10" y="819711"/>
            <a:ext cx="8229593" cy="60298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8655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b="1" smtClean="0"/>
              <a:t>amcp</a:t>
            </a:r>
            <a:r>
              <a:rPr lang="de-DE" smtClean="0"/>
              <a:t> – Configuration Menu</a:t>
            </a:r>
            <a:br>
              <a:rPr lang="de-DE" smtClean="0"/>
            </a:br>
            <a:endParaRPr lang="de-DE"/>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901699"/>
            <a:ext cx="8255000" cy="58800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498488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b="1" smtClean="0"/>
              <a:t>amcp</a:t>
            </a:r>
            <a:r>
              <a:rPr lang="de-DE" smtClean="0"/>
              <a:t> Command </a:t>
            </a:r>
            <a:r>
              <a:rPr lang="de-DE" smtClean="0"/>
              <a:t>Overview</a:t>
            </a:r>
            <a:br>
              <a:rPr lang="de-DE" smtClean="0"/>
            </a:br>
            <a:r>
              <a:rPr lang="de-DE" smtClean="0"/>
              <a:t>Sunray Commands</a:t>
            </a:r>
            <a:endParaRPr lang="de-DE"/>
          </a:p>
        </p:txBody>
      </p:sp>
      <p:graphicFrame>
        <p:nvGraphicFramePr>
          <p:cNvPr id="3" name="Tabelle 2"/>
          <p:cNvGraphicFramePr>
            <a:graphicFrameLocks noGrp="1"/>
          </p:cNvGraphicFramePr>
          <p:nvPr>
            <p:extLst>
              <p:ext uri="{D42A27DB-BD31-4B8C-83A1-F6EECF244321}">
                <p14:modId xmlns:p14="http://schemas.microsoft.com/office/powerpoint/2010/main" val="1712508857"/>
              </p:ext>
            </p:extLst>
          </p:nvPr>
        </p:nvGraphicFramePr>
        <p:xfrm>
          <a:off x="567269" y="1672169"/>
          <a:ext cx="8390464" cy="3802209"/>
        </p:xfrm>
        <a:graphic>
          <a:graphicData uri="http://schemas.openxmlformats.org/drawingml/2006/table">
            <a:tbl>
              <a:tblPr firstRow="1">
                <a:tableStyleId>{08FB837D-C827-4EFA-A057-4D05807E0F7C}</a:tableStyleId>
              </a:tblPr>
              <a:tblGrid>
                <a:gridCol w="362549"/>
                <a:gridCol w="5259315"/>
                <a:gridCol w="2768600"/>
              </a:tblGrid>
              <a:tr h="175085">
                <a:tc>
                  <a:txBody>
                    <a:bodyPr/>
                    <a:lstStyle/>
                    <a:p>
                      <a:pPr algn="ctr" fontAlgn="b"/>
                      <a:r>
                        <a:rPr lang="de-DE" sz="1200" u="none" strike="noStrike" smtClean="0">
                          <a:effectLst/>
                        </a:rPr>
                        <a:t>GUI</a:t>
                      </a:r>
                    </a:p>
                  </a:txBody>
                  <a:tcPr marL="7611" marR="7611" marT="7611" marB="0" anchor="b"/>
                </a:tc>
                <a:tc>
                  <a:txBody>
                    <a:bodyPr/>
                    <a:lstStyle/>
                    <a:p>
                      <a:pPr algn="l" fontAlgn="b"/>
                      <a:r>
                        <a:rPr lang="de-DE" sz="1200" u="none" strike="noStrike" smtClean="0">
                          <a:effectLst/>
                        </a:rPr>
                        <a:t>Command</a:t>
                      </a:r>
                      <a:r>
                        <a:rPr lang="de-DE" sz="1200" u="none" strike="noStrike" baseline="30000" smtClean="0">
                          <a:effectLst/>
                        </a:rPr>
                        <a:t>(1)</a:t>
                      </a:r>
                      <a:endParaRPr lang="de-DE" sz="1200" u="none" strike="noStrike" smtClean="0">
                        <a:effectLst/>
                      </a:endParaRPr>
                    </a:p>
                  </a:txBody>
                  <a:tcPr marL="7611" marR="7611" marT="7611" marB="0" anchor="b"/>
                </a:tc>
                <a:tc>
                  <a:txBody>
                    <a:bodyPr/>
                    <a:lstStyle/>
                    <a:p>
                      <a:pPr algn="l" fontAlgn="b"/>
                      <a:r>
                        <a:rPr lang="de-DE" sz="1200" u="none" strike="noStrike" smtClean="0">
                          <a:effectLst/>
                        </a:rPr>
                        <a:t>Short Description</a:t>
                      </a:r>
                      <a:endParaRPr lang="de-DE" sz="1200" b="1" i="0" u="none" strike="noStrike">
                        <a:solidFill>
                          <a:srgbClr val="000000"/>
                        </a:solidFill>
                        <a:effectLst/>
                        <a:latin typeface="Calibri"/>
                      </a:endParaRPr>
                    </a:p>
                  </a:txBody>
                  <a:tcPr marL="7611" marR="7611" marT="7611" marB="0" anchor="b"/>
                </a:tc>
              </a:tr>
              <a:tr h="175085">
                <a:tc>
                  <a:txBody>
                    <a:bodyPr/>
                    <a:lstStyle/>
                    <a:p>
                      <a:pPr algn="ctr" fontAlgn="b"/>
                      <a:endParaRPr lang="de-DE" sz="1200" b="0" i="1" u="none" strike="noStrike">
                        <a:solidFill>
                          <a:srgbClr val="000000"/>
                        </a:solidFill>
                        <a:effectLst/>
                        <a:latin typeface="Calibri"/>
                      </a:endParaRPr>
                    </a:p>
                  </a:txBody>
                  <a:tcPr marL="7611" marR="7611" marT="7611" marB="0" anchor="b"/>
                </a:tc>
                <a:tc>
                  <a:txBody>
                    <a:bodyPr/>
                    <a:lstStyle/>
                    <a:p>
                      <a:pPr algn="l" fontAlgn="b"/>
                      <a:r>
                        <a:rPr lang="de-DE" sz="1200" u="none" strike="noStrike">
                          <a:effectLst/>
                        </a:rPr>
                        <a:t>AT+M, </a:t>
                      </a:r>
                      <a:r>
                        <a:rPr lang="de-DE" sz="1200" i="1" u="none" strike="noStrike">
                          <a:effectLst/>
                        </a:rPr>
                        <a:t>fLinear, fAngular</a:t>
                      </a:r>
                      <a:endParaRPr lang="de-DE" sz="1200" b="0" i="1" u="none" strike="noStrike">
                        <a:solidFill>
                          <a:srgbClr val="000000"/>
                        </a:solidFill>
                        <a:effectLst/>
                        <a:latin typeface="Calibri"/>
                      </a:endParaRPr>
                    </a:p>
                  </a:txBody>
                  <a:tcPr marL="7611" marR="7611" marT="7611" marB="0" anchor="b"/>
                </a:tc>
                <a:tc>
                  <a:txBody>
                    <a:bodyPr/>
                    <a:lstStyle/>
                    <a:p>
                      <a:pPr algn="l" fontAlgn="b"/>
                      <a:r>
                        <a:rPr lang="de-DE" sz="1200" u="none" strike="noStrike" smtClean="0">
                          <a:effectLst/>
                        </a:rPr>
                        <a:t>Set Motor Linear &amp; Angular Speed </a:t>
                      </a:r>
                      <a:endParaRPr lang="de-DE" sz="1200" b="0" i="0" u="none" strike="noStrike">
                        <a:solidFill>
                          <a:srgbClr val="000000"/>
                        </a:solidFill>
                        <a:effectLst/>
                        <a:latin typeface="Calibri"/>
                      </a:endParaRPr>
                    </a:p>
                  </a:txBody>
                  <a:tcPr marL="7611" marR="7611" marT="7611" marB="0" anchor="b"/>
                </a:tc>
              </a:tr>
              <a:tr h="343175">
                <a:tc>
                  <a:txBody>
                    <a:bodyPr/>
                    <a:lstStyle/>
                    <a:p>
                      <a:pPr algn="ctr" fontAlgn="b"/>
                      <a:r>
                        <a:rPr lang="de-DE" sz="1200" b="0" i="0" u="none" strike="noStrike" smtClean="0">
                          <a:solidFill>
                            <a:srgbClr val="000000"/>
                          </a:solidFill>
                          <a:effectLst/>
                          <a:latin typeface="Calibri"/>
                        </a:rPr>
                        <a:t>i,m,</a:t>
                      </a:r>
                    </a:p>
                    <a:p>
                      <a:pPr algn="ctr" fontAlgn="b"/>
                      <a:r>
                        <a:rPr lang="de-DE" sz="1200" b="0" i="0" u="none" strike="noStrike" baseline="0" smtClean="0">
                          <a:solidFill>
                            <a:srgbClr val="000000"/>
                          </a:solidFill>
                          <a:effectLst/>
                          <a:latin typeface="Calibri"/>
                        </a:rPr>
                        <a:t>d,a</a:t>
                      </a:r>
                      <a:r>
                        <a:rPr lang="de-DE" sz="1200" b="0" i="0" u="none" strike="noStrike" baseline="30000" smtClean="0">
                          <a:solidFill>
                            <a:srgbClr val="000000"/>
                          </a:solidFill>
                          <a:effectLst/>
                          <a:latin typeface="Calibri"/>
                        </a:rPr>
                        <a:t>(4)</a:t>
                      </a:r>
                    </a:p>
                  </a:txBody>
                  <a:tcPr marL="7611" marR="7611" marT="7611" marB="0" anchor="b"/>
                </a:tc>
                <a:tc>
                  <a:txBody>
                    <a:bodyPr/>
                    <a:lstStyle/>
                    <a:p>
                      <a:pPr algn="l" fontAlgn="b"/>
                      <a:r>
                        <a:rPr lang="de-DE" sz="1200" u="none" strike="noStrike">
                          <a:effectLst/>
                        </a:rPr>
                        <a:t>AT+C, </a:t>
                      </a:r>
                      <a:r>
                        <a:rPr lang="de-DE" sz="1200" i="1" u="none" strike="noStrike">
                          <a:effectLst/>
                        </a:rPr>
                        <a:t>bEnableMowMotor, </a:t>
                      </a:r>
                      <a:r>
                        <a:rPr lang="de-DE" sz="1200" i="1" u="none" strike="noStrike" smtClean="0">
                          <a:effectLst/>
                        </a:rPr>
                        <a:t>iOperationType</a:t>
                      </a:r>
                      <a:r>
                        <a:rPr lang="de-DE" sz="1200" i="1" u="none" strike="noStrike" baseline="30000" smtClean="0">
                          <a:effectLst/>
                        </a:rPr>
                        <a:t>(2)</a:t>
                      </a:r>
                      <a:r>
                        <a:rPr lang="de-DE" sz="1200" i="1" u="none" strike="noStrike" smtClean="0">
                          <a:effectLst/>
                        </a:rPr>
                        <a:t>, </a:t>
                      </a:r>
                      <a:r>
                        <a:rPr lang="de-DE" sz="1200" i="1" u="none" strike="noStrike">
                          <a:effectLst/>
                        </a:rPr>
                        <a:t>fSpeed, iFixTimeout, bFinishAndRestart, </a:t>
                      </a:r>
                      <a:endParaRPr lang="de-DE" sz="1200" i="1" u="none" strike="noStrike" smtClean="0">
                        <a:effectLst/>
                      </a:endParaRPr>
                    </a:p>
                    <a:p>
                      <a:pPr algn="l" fontAlgn="b"/>
                      <a:r>
                        <a:rPr lang="de-DE" sz="1200" i="1" u="none" strike="noStrike" smtClean="0">
                          <a:effectLst/>
                        </a:rPr>
                        <a:t>           fMowingPointPercent</a:t>
                      </a:r>
                      <a:r>
                        <a:rPr lang="de-DE" sz="1200" i="1" u="none" strike="noStrike">
                          <a:effectLst/>
                        </a:rPr>
                        <a:t>, </a:t>
                      </a:r>
                      <a:r>
                        <a:rPr lang="de-DE" sz="1200" i="1" u="none" strike="noStrike" smtClean="0">
                          <a:effectLst/>
                        </a:rPr>
                        <a:t>bSkipNextMowingPoint</a:t>
                      </a:r>
                      <a:r>
                        <a:rPr lang="de-DE" sz="1200" i="1" u="none" strike="noStrike">
                          <a:effectLst/>
                        </a:rPr>
                        <a:t>, bEnableSonar</a:t>
                      </a:r>
                      <a:endParaRPr lang="de-DE" sz="1200" b="0" i="1" u="none" strike="noStrike">
                        <a:solidFill>
                          <a:srgbClr val="000000"/>
                        </a:solidFill>
                        <a:effectLst/>
                        <a:latin typeface="Calibri"/>
                      </a:endParaRPr>
                    </a:p>
                  </a:txBody>
                  <a:tcPr marL="7611" marR="7611" marT="7611" marB="0" anchor="b"/>
                </a:tc>
                <a:tc>
                  <a:txBody>
                    <a:bodyPr/>
                    <a:lstStyle/>
                    <a:p>
                      <a:pPr algn="l" fontAlgn="b"/>
                      <a:r>
                        <a:rPr lang="de-DE" sz="1200" u="none" strike="noStrike" smtClean="0">
                          <a:effectLst/>
                        </a:rPr>
                        <a:t>Mower Control</a:t>
                      </a:r>
                    </a:p>
                    <a:p>
                      <a:pPr algn="l" fontAlgn="b"/>
                      <a:endParaRPr lang="de-DE" sz="1200" b="0" i="0" u="none" strike="noStrike">
                        <a:solidFill>
                          <a:srgbClr val="000000"/>
                        </a:solidFill>
                        <a:effectLst/>
                        <a:latin typeface="Calibri"/>
                      </a:endParaRPr>
                    </a:p>
                  </a:txBody>
                  <a:tcPr marL="7611" marR="7611" marT="7611" marB="0" anchor="b"/>
                </a:tc>
              </a:tr>
              <a:tr h="175085">
                <a:tc>
                  <a:txBody>
                    <a:bodyPr/>
                    <a:lstStyle/>
                    <a:p>
                      <a:pPr algn="ctr" fontAlgn="b"/>
                      <a:endParaRPr lang="de-DE" sz="1200" b="0" i="1" u="none" strike="noStrike">
                        <a:solidFill>
                          <a:srgbClr val="000000"/>
                        </a:solidFill>
                        <a:effectLst/>
                        <a:latin typeface="Calibri"/>
                      </a:endParaRPr>
                    </a:p>
                  </a:txBody>
                  <a:tcPr marL="7611" marR="7611" marT="7611" marB="0" anchor="b"/>
                </a:tc>
                <a:tc>
                  <a:txBody>
                    <a:bodyPr/>
                    <a:lstStyle/>
                    <a:p>
                      <a:pPr algn="l" fontAlgn="b"/>
                      <a:r>
                        <a:rPr lang="de-DE" sz="1200" u="none" strike="noStrike">
                          <a:effectLst/>
                        </a:rPr>
                        <a:t>AT+W, </a:t>
                      </a:r>
                      <a:r>
                        <a:rPr lang="de-DE" sz="1200" i="1" u="none" strike="noStrike">
                          <a:effectLst/>
                        </a:rPr>
                        <a:t>iIndex, fX, fY</a:t>
                      </a:r>
                      <a:endParaRPr lang="de-DE" sz="1200" b="0" i="1" u="none" strike="noStrike">
                        <a:solidFill>
                          <a:srgbClr val="000000"/>
                        </a:solidFill>
                        <a:effectLst/>
                        <a:latin typeface="Calibri"/>
                      </a:endParaRPr>
                    </a:p>
                  </a:txBody>
                  <a:tcPr marL="7611" marR="7611" marT="7611" marB="0" anchor="b"/>
                </a:tc>
                <a:tc>
                  <a:txBody>
                    <a:bodyPr/>
                    <a:lstStyle/>
                    <a:p>
                      <a:pPr algn="l" fontAlgn="b"/>
                      <a:r>
                        <a:rPr lang="de-DE" sz="1200" u="none" strike="noStrike">
                          <a:effectLst/>
                        </a:rPr>
                        <a:t>Set Waypoint</a:t>
                      </a:r>
                      <a:endParaRPr lang="de-DE" sz="1200" b="0" i="0" u="none" strike="noStrike">
                        <a:solidFill>
                          <a:srgbClr val="000000"/>
                        </a:solidFill>
                        <a:effectLst/>
                        <a:latin typeface="Calibri"/>
                      </a:endParaRPr>
                    </a:p>
                  </a:txBody>
                  <a:tcPr marL="7611" marR="7611" marT="7611" marB="0" anchor="b"/>
                </a:tc>
              </a:tr>
              <a:tr h="175085">
                <a:tc>
                  <a:txBody>
                    <a:bodyPr/>
                    <a:lstStyle/>
                    <a:p>
                      <a:pPr algn="ctr" fontAlgn="b"/>
                      <a:endParaRPr lang="de-DE" sz="1200" b="0" i="1" u="none" strike="noStrike">
                        <a:solidFill>
                          <a:srgbClr val="000000"/>
                        </a:solidFill>
                        <a:effectLst/>
                        <a:latin typeface="Calibri"/>
                      </a:endParaRPr>
                    </a:p>
                  </a:txBody>
                  <a:tcPr marL="7611" marR="7611" marT="7611" marB="0" anchor="b"/>
                </a:tc>
                <a:tc>
                  <a:txBody>
                    <a:bodyPr/>
                    <a:lstStyle/>
                    <a:p>
                      <a:pPr algn="l" fontAlgn="b"/>
                      <a:r>
                        <a:rPr lang="de-DE" sz="1200" u="none" strike="noStrike">
                          <a:effectLst/>
                        </a:rPr>
                        <a:t>AT+N, </a:t>
                      </a:r>
                      <a:r>
                        <a:rPr lang="de-DE" sz="1200" i="1" u="none" strike="noStrike">
                          <a:effectLst/>
                        </a:rPr>
                        <a:t>iWayPerimeter, iWayExclusion, iWayDock, iWayMow, iWayFree</a:t>
                      </a:r>
                      <a:endParaRPr lang="de-DE" sz="1200" b="0" i="1" u="none" strike="noStrike">
                        <a:solidFill>
                          <a:srgbClr val="000000"/>
                        </a:solidFill>
                        <a:effectLst/>
                        <a:latin typeface="Calibri"/>
                      </a:endParaRPr>
                    </a:p>
                  </a:txBody>
                  <a:tcPr marL="7611" marR="7611" marT="7611" marB="0" anchor="b"/>
                </a:tc>
                <a:tc>
                  <a:txBody>
                    <a:bodyPr/>
                    <a:lstStyle/>
                    <a:p>
                      <a:pPr algn="l" fontAlgn="b"/>
                      <a:r>
                        <a:rPr lang="de-DE" sz="1200" u="none" strike="noStrike">
                          <a:effectLst/>
                        </a:rPr>
                        <a:t>Set Waypoints Count</a:t>
                      </a:r>
                      <a:endParaRPr lang="de-DE" sz="1200" b="0" i="0" u="none" strike="noStrike">
                        <a:solidFill>
                          <a:srgbClr val="000000"/>
                        </a:solidFill>
                        <a:effectLst/>
                        <a:latin typeface="Calibri"/>
                      </a:endParaRPr>
                    </a:p>
                  </a:txBody>
                  <a:tcPr marL="7611" marR="7611" marT="7611" marB="0" anchor="b"/>
                </a:tc>
              </a:tr>
              <a:tr h="175085">
                <a:tc>
                  <a:txBody>
                    <a:bodyPr/>
                    <a:lstStyle/>
                    <a:p>
                      <a:pPr algn="ctr" fontAlgn="b"/>
                      <a:endParaRPr lang="de-DE" sz="1200" b="0" i="1" u="none" strike="noStrike">
                        <a:solidFill>
                          <a:srgbClr val="000000"/>
                        </a:solidFill>
                        <a:effectLst/>
                        <a:latin typeface="Calibri"/>
                      </a:endParaRPr>
                    </a:p>
                  </a:txBody>
                  <a:tcPr marL="7611" marR="7611" marT="7611" marB="0" anchor="b"/>
                </a:tc>
                <a:tc>
                  <a:txBody>
                    <a:bodyPr/>
                    <a:lstStyle/>
                    <a:p>
                      <a:pPr algn="l" fontAlgn="b"/>
                      <a:r>
                        <a:rPr lang="de-DE" sz="1200" u="none" strike="noStrike">
                          <a:effectLst/>
                        </a:rPr>
                        <a:t>AT+X, </a:t>
                      </a:r>
                      <a:r>
                        <a:rPr lang="de-DE" sz="1200" i="1" u="none" strike="noStrike" smtClean="0">
                          <a:effectLst/>
                        </a:rPr>
                        <a:t>0[, iExclusionLength0[, 1, iExclusionLength1[, …]]]</a:t>
                      </a:r>
                      <a:endParaRPr lang="de-DE" sz="1200" b="0" i="1" u="none" strike="noStrike">
                        <a:solidFill>
                          <a:srgbClr val="000000"/>
                        </a:solidFill>
                        <a:effectLst/>
                        <a:latin typeface="Calibri"/>
                      </a:endParaRPr>
                    </a:p>
                  </a:txBody>
                  <a:tcPr marL="7611" marR="7611" marT="7611" marB="0" anchor="b"/>
                </a:tc>
                <a:tc>
                  <a:txBody>
                    <a:bodyPr/>
                    <a:lstStyle/>
                    <a:p>
                      <a:pPr algn="l" fontAlgn="b"/>
                      <a:r>
                        <a:rPr lang="de-DE" sz="1200" u="none" strike="noStrike" smtClean="0">
                          <a:effectLst/>
                        </a:rPr>
                        <a:t>ExclusionCounts</a:t>
                      </a:r>
                      <a:endParaRPr lang="de-DE" sz="1200" b="0" i="0" u="none" strike="noStrike">
                        <a:solidFill>
                          <a:srgbClr val="000000"/>
                        </a:solidFill>
                        <a:effectLst/>
                        <a:latin typeface="Calibri"/>
                      </a:endParaRPr>
                    </a:p>
                  </a:txBody>
                  <a:tcPr marL="7611" marR="7611" marT="7611" marB="0" anchor="b"/>
                </a:tc>
              </a:tr>
              <a:tr h="175085">
                <a:tc>
                  <a:txBody>
                    <a:bodyPr/>
                    <a:lstStyle/>
                    <a:p>
                      <a:pPr algn="ctr" fontAlgn="b"/>
                      <a:endParaRPr lang="de-DE" sz="1200" b="0" i="1" u="none" strike="noStrike">
                        <a:solidFill>
                          <a:srgbClr val="000000"/>
                        </a:solidFill>
                        <a:effectLst/>
                        <a:latin typeface="Calibri"/>
                      </a:endParaRPr>
                    </a:p>
                  </a:txBody>
                  <a:tcPr marL="7611" marR="7611" marT="7611" marB="0" anchor="b"/>
                </a:tc>
                <a:tc>
                  <a:txBody>
                    <a:bodyPr/>
                    <a:lstStyle/>
                    <a:p>
                      <a:pPr algn="l" fontAlgn="b"/>
                      <a:r>
                        <a:rPr lang="de-DE" sz="1200" u="none" strike="noStrike">
                          <a:effectLst/>
                        </a:rPr>
                        <a:t>AT+P, </a:t>
                      </a:r>
                      <a:r>
                        <a:rPr lang="de-DE" sz="1200" i="1" u="none" strike="noStrike" smtClean="0">
                          <a:effectLst/>
                        </a:rPr>
                        <a:t>bAbsolutePosSource, </a:t>
                      </a:r>
                      <a:r>
                        <a:rPr lang="de-DE" sz="1200" i="1" u="none" strike="noStrike">
                          <a:effectLst/>
                        </a:rPr>
                        <a:t>fLongitude, fLatitude</a:t>
                      </a:r>
                      <a:endParaRPr lang="de-DE" sz="1200" b="0" i="1" u="none" strike="noStrike">
                        <a:solidFill>
                          <a:srgbClr val="000000"/>
                        </a:solidFill>
                        <a:effectLst/>
                        <a:latin typeface="Calibri"/>
                      </a:endParaRPr>
                    </a:p>
                  </a:txBody>
                  <a:tcPr marL="7611" marR="7611" marT="7611" marB="0" anchor="b"/>
                </a:tc>
                <a:tc>
                  <a:txBody>
                    <a:bodyPr/>
                    <a:lstStyle/>
                    <a:p>
                      <a:pPr algn="l" fontAlgn="b"/>
                      <a:r>
                        <a:rPr lang="de-DE" sz="1200" u="none" strike="noStrike" smtClean="0">
                          <a:effectLst/>
                        </a:rPr>
                        <a:t>Set Position  </a:t>
                      </a:r>
                      <a:endParaRPr lang="de-DE" sz="1200" b="0" i="0" u="none" strike="noStrike">
                        <a:solidFill>
                          <a:srgbClr val="000000"/>
                        </a:solidFill>
                        <a:effectLst/>
                        <a:latin typeface="Calibri"/>
                      </a:endParaRPr>
                    </a:p>
                  </a:txBody>
                  <a:tcPr marL="7611" marR="7611" marT="7611" marB="0" anchor="b"/>
                </a:tc>
              </a:tr>
              <a:tr h="175085">
                <a:tc>
                  <a:txBody>
                    <a:bodyPr/>
                    <a:lstStyle/>
                    <a:p>
                      <a:pPr algn="ctr" fontAlgn="b"/>
                      <a:endParaRPr lang="de-DE" sz="1200" b="0" i="0" u="none" strike="noStrike">
                        <a:solidFill>
                          <a:srgbClr val="000000"/>
                        </a:solidFill>
                        <a:effectLst/>
                        <a:latin typeface="Calibri"/>
                      </a:endParaRPr>
                    </a:p>
                  </a:txBody>
                  <a:tcPr marL="7611" marR="7611" marT="7611" marB="0" anchor="b"/>
                </a:tc>
                <a:tc>
                  <a:txBody>
                    <a:bodyPr/>
                    <a:lstStyle/>
                    <a:p>
                      <a:pPr algn="l" fontAlgn="b"/>
                      <a:r>
                        <a:rPr lang="de-DE" sz="1200" u="none" strike="noStrike">
                          <a:effectLst/>
                        </a:rPr>
                        <a:t>AT+S</a:t>
                      </a:r>
                      <a:endParaRPr lang="de-DE" sz="1200" b="0" i="0" u="none" strike="noStrike">
                        <a:solidFill>
                          <a:srgbClr val="000000"/>
                        </a:solidFill>
                        <a:effectLst/>
                        <a:latin typeface="Calibri"/>
                      </a:endParaRPr>
                    </a:p>
                  </a:txBody>
                  <a:tcPr marL="7611" marR="7611" marT="7611" marB="0" anchor="b"/>
                </a:tc>
                <a:tc>
                  <a:txBody>
                    <a:bodyPr/>
                    <a:lstStyle/>
                    <a:p>
                      <a:pPr algn="l" fontAlgn="b"/>
                      <a:r>
                        <a:rPr lang="de-DE" sz="1200" u="none" strike="noStrike" smtClean="0">
                          <a:effectLst/>
                        </a:rPr>
                        <a:t>Print Summary</a:t>
                      </a:r>
                      <a:endParaRPr lang="de-DE" sz="1200" b="0" i="0" u="none" strike="noStrike">
                        <a:solidFill>
                          <a:srgbClr val="000000"/>
                        </a:solidFill>
                        <a:effectLst/>
                        <a:latin typeface="Calibri"/>
                      </a:endParaRPr>
                    </a:p>
                  </a:txBody>
                  <a:tcPr marL="7611" marR="7611" marT="7611" marB="0" anchor="b"/>
                </a:tc>
              </a:tr>
              <a:tr h="175085">
                <a:tc>
                  <a:txBody>
                    <a:bodyPr/>
                    <a:lstStyle/>
                    <a:p>
                      <a:pPr algn="ctr" fontAlgn="b"/>
                      <a:r>
                        <a:rPr lang="de-DE" sz="1200" b="0" i="0" u="none" strike="noStrike" smtClean="0">
                          <a:solidFill>
                            <a:srgbClr val="000000"/>
                          </a:solidFill>
                          <a:effectLst/>
                          <a:latin typeface="Calibri"/>
                        </a:rPr>
                        <a:t>v</a:t>
                      </a:r>
                      <a:endParaRPr lang="de-DE" sz="1200" b="0" i="0" u="none" strike="noStrike">
                        <a:solidFill>
                          <a:srgbClr val="000000"/>
                        </a:solidFill>
                        <a:effectLst/>
                        <a:latin typeface="Calibri"/>
                      </a:endParaRPr>
                    </a:p>
                  </a:txBody>
                  <a:tcPr marL="7611" marR="7611" marT="7611" marB="0" anchor="b"/>
                </a:tc>
                <a:tc>
                  <a:txBody>
                    <a:bodyPr/>
                    <a:lstStyle/>
                    <a:p>
                      <a:pPr algn="l" fontAlgn="b"/>
                      <a:r>
                        <a:rPr lang="de-DE" sz="1200" u="none" strike="noStrike">
                          <a:effectLst/>
                        </a:rPr>
                        <a:t>AT+V</a:t>
                      </a:r>
                      <a:endParaRPr lang="de-DE" sz="1200" b="0" i="0" u="none" strike="noStrike">
                        <a:solidFill>
                          <a:srgbClr val="000000"/>
                        </a:solidFill>
                        <a:effectLst/>
                        <a:latin typeface="Calibri"/>
                      </a:endParaRPr>
                    </a:p>
                  </a:txBody>
                  <a:tcPr marL="7611" marR="7611" marT="7611" marB="0" anchor="b"/>
                </a:tc>
                <a:tc>
                  <a:txBody>
                    <a:bodyPr/>
                    <a:lstStyle/>
                    <a:p>
                      <a:pPr algn="l" fontAlgn="b"/>
                      <a:r>
                        <a:rPr lang="de-DE" sz="1200" u="none" strike="noStrike">
                          <a:effectLst/>
                        </a:rPr>
                        <a:t>Print Version Number </a:t>
                      </a:r>
                      <a:endParaRPr lang="de-DE" sz="1200" b="0" i="0" u="none" strike="noStrike">
                        <a:solidFill>
                          <a:srgbClr val="000000"/>
                        </a:solidFill>
                        <a:effectLst/>
                        <a:latin typeface="Calibri"/>
                      </a:endParaRPr>
                    </a:p>
                  </a:txBody>
                  <a:tcPr marL="7611" marR="7611" marT="7611" marB="0" anchor="b"/>
                </a:tc>
              </a:tr>
              <a:tr h="175085">
                <a:tc>
                  <a:txBody>
                    <a:bodyPr/>
                    <a:lstStyle/>
                    <a:p>
                      <a:pPr algn="ctr" fontAlgn="b"/>
                      <a:r>
                        <a:rPr lang="de-DE" sz="1200" b="0" i="0" u="none" strike="noStrike" smtClean="0">
                          <a:solidFill>
                            <a:srgbClr val="000000"/>
                          </a:solidFill>
                          <a:effectLst/>
                          <a:latin typeface="Calibri"/>
                        </a:rPr>
                        <a:t>s</a:t>
                      </a:r>
                      <a:endParaRPr lang="de-DE" sz="1200" b="0" i="0" u="none" strike="noStrike">
                        <a:solidFill>
                          <a:srgbClr val="000000"/>
                        </a:solidFill>
                        <a:effectLst/>
                        <a:latin typeface="Calibri"/>
                      </a:endParaRPr>
                    </a:p>
                  </a:txBody>
                  <a:tcPr marL="7611" marR="7611" marT="7611" marB="0" anchor="b"/>
                </a:tc>
                <a:tc>
                  <a:txBody>
                    <a:bodyPr/>
                    <a:lstStyle/>
                    <a:p>
                      <a:pPr algn="l" fontAlgn="b"/>
                      <a:r>
                        <a:rPr lang="de-DE" sz="1200" u="none" strike="noStrike">
                          <a:effectLst/>
                        </a:rPr>
                        <a:t>AT+T</a:t>
                      </a:r>
                      <a:endParaRPr lang="de-DE" sz="1200" b="0" i="0" u="none" strike="noStrike">
                        <a:solidFill>
                          <a:srgbClr val="000000"/>
                        </a:solidFill>
                        <a:effectLst/>
                        <a:latin typeface="Calibri"/>
                      </a:endParaRPr>
                    </a:p>
                  </a:txBody>
                  <a:tcPr marL="7611" marR="7611" marT="7611" marB="0" anchor="b"/>
                </a:tc>
                <a:tc>
                  <a:txBody>
                    <a:bodyPr/>
                    <a:lstStyle/>
                    <a:p>
                      <a:pPr algn="l" fontAlgn="b"/>
                      <a:r>
                        <a:rPr lang="de-DE" sz="1200" u="none" strike="noStrike">
                          <a:effectLst/>
                        </a:rPr>
                        <a:t>Print Statistics</a:t>
                      </a:r>
                      <a:endParaRPr lang="de-DE" sz="1200" b="0" i="0" u="none" strike="noStrike">
                        <a:solidFill>
                          <a:srgbClr val="000000"/>
                        </a:solidFill>
                        <a:effectLst/>
                        <a:latin typeface="Calibri"/>
                      </a:endParaRPr>
                    </a:p>
                  </a:txBody>
                  <a:tcPr marL="7611" marR="7611" marT="7611" marB="0" anchor="b"/>
                </a:tc>
              </a:tr>
              <a:tr h="175085">
                <a:tc>
                  <a:txBody>
                    <a:bodyPr/>
                    <a:lstStyle/>
                    <a:p>
                      <a:pPr algn="ctr" fontAlgn="b"/>
                      <a:endParaRPr lang="de-DE" sz="1200" b="0" i="0" u="none" strike="noStrike">
                        <a:solidFill>
                          <a:srgbClr val="000000"/>
                        </a:solidFill>
                        <a:effectLst/>
                        <a:latin typeface="Calibri"/>
                      </a:endParaRPr>
                    </a:p>
                  </a:txBody>
                  <a:tcPr marL="7611" marR="7611" marT="7611" marB="0" anchor="b"/>
                </a:tc>
                <a:tc>
                  <a:txBody>
                    <a:bodyPr/>
                    <a:lstStyle/>
                    <a:p>
                      <a:pPr algn="l" fontAlgn="b"/>
                      <a:r>
                        <a:rPr lang="de-DE" sz="1200" u="none" strike="noStrike">
                          <a:effectLst/>
                        </a:rPr>
                        <a:t>AT+L</a:t>
                      </a:r>
                      <a:endParaRPr lang="de-DE" sz="1200" b="0" i="0" u="none" strike="noStrike">
                        <a:solidFill>
                          <a:srgbClr val="000000"/>
                        </a:solidFill>
                        <a:effectLst/>
                        <a:latin typeface="Calibri"/>
                      </a:endParaRPr>
                    </a:p>
                  </a:txBody>
                  <a:tcPr marL="7611" marR="7611" marT="7611" marB="0" anchor="b"/>
                </a:tc>
                <a:tc>
                  <a:txBody>
                    <a:bodyPr/>
                    <a:lstStyle/>
                    <a:p>
                      <a:pPr algn="l" fontAlgn="b"/>
                      <a:r>
                        <a:rPr lang="de-DE" sz="1200" u="none" strike="noStrike">
                          <a:effectLst/>
                        </a:rPr>
                        <a:t>Clear Statistics</a:t>
                      </a:r>
                      <a:endParaRPr lang="de-DE" sz="1200" b="0" i="0" u="none" strike="noStrike">
                        <a:solidFill>
                          <a:srgbClr val="000000"/>
                        </a:solidFill>
                        <a:effectLst/>
                        <a:latin typeface="Calibri"/>
                      </a:endParaRPr>
                    </a:p>
                  </a:txBody>
                  <a:tcPr marL="7611" marR="7611" marT="7611" marB="0" anchor="b"/>
                </a:tc>
              </a:tr>
              <a:tr h="175085">
                <a:tc>
                  <a:txBody>
                    <a:bodyPr/>
                    <a:lstStyle/>
                    <a:p>
                      <a:pPr algn="ctr" fontAlgn="b"/>
                      <a:endParaRPr lang="de-DE" sz="1200" b="0" i="0" u="none" strike="noStrike">
                        <a:solidFill>
                          <a:srgbClr val="000000"/>
                        </a:solidFill>
                        <a:effectLst/>
                        <a:latin typeface="Calibri"/>
                      </a:endParaRPr>
                    </a:p>
                  </a:txBody>
                  <a:tcPr marL="7611" marR="7611" marT="7611" marB="0" anchor="b"/>
                </a:tc>
                <a:tc>
                  <a:txBody>
                    <a:bodyPr/>
                    <a:lstStyle/>
                    <a:p>
                      <a:pPr algn="l" fontAlgn="b"/>
                      <a:r>
                        <a:rPr lang="de-DE" sz="1200" u="none" strike="noStrike">
                          <a:effectLst/>
                        </a:rPr>
                        <a:t>AT+E</a:t>
                      </a:r>
                      <a:endParaRPr lang="de-DE" sz="1200" b="0" i="0" u="none" strike="noStrike">
                        <a:solidFill>
                          <a:srgbClr val="000000"/>
                        </a:solidFill>
                        <a:effectLst/>
                        <a:latin typeface="Calibri"/>
                      </a:endParaRPr>
                    </a:p>
                  </a:txBody>
                  <a:tcPr marL="7611" marR="7611" marT="7611" marB="0" anchor="b"/>
                </a:tc>
                <a:tc>
                  <a:txBody>
                    <a:bodyPr/>
                    <a:lstStyle/>
                    <a:p>
                      <a:pPr algn="l" fontAlgn="b"/>
                      <a:r>
                        <a:rPr lang="de-DE" sz="1200" u="none" strike="noStrike">
                          <a:effectLst/>
                        </a:rPr>
                        <a:t>Motor Test  </a:t>
                      </a:r>
                      <a:endParaRPr lang="de-DE" sz="1200" b="0" i="0" u="none" strike="noStrike">
                        <a:solidFill>
                          <a:srgbClr val="000000"/>
                        </a:solidFill>
                        <a:effectLst/>
                        <a:latin typeface="Calibri"/>
                      </a:endParaRPr>
                    </a:p>
                  </a:txBody>
                  <a:tcPr marL="7611" marR="7611" marT="7611" marB="0" anchor="b"/>
                </a:tc>
              </a:tr>
              <a:tr h="175085">
                <a:tc>
                  <a:txBody>
                    <a:bodyPr/>
                    <a:lstStyle/>
                    <a:p>
                      <a:pPr algn="ctr" fontAlgn="b"/>
                      <a:endParaRPr lang="de-DE" sz="1200" b="0" i="0" u="none" strike="noStrike">
                        <a:solidFill>
                          <a:srgbClr val="000000"/>
                        </a:solidFill>
                        <a:effectLst/>
                        <a:latin typeface="Calibri"/>
                      </a:endParaRPr>
                    </a:p>
                  </a:txBody>
                  <a:tcPr marL="7611" marR="7611" marT="7611" marB="0" anchor="b"/>
                </a:tc>
                <a:tc>
                  <a:txBody>
                    <a:bodyPr/>
                    <a:lstStyle/>
                    <a:p>
                      <a:pPr algn="l" fontAlgn="b"/>
                      <a:r>
                        <a:rPr lang="de-DE" sz="1200" u="none" strike="noStrike">
                          <a:effectLst/>
                        </a:rPr>
                        <a:t>AT+O</a:t>
                      </a:r>
                      <a:endParaRPr lang="de-DE" sz="1200" b="0" i="0" u="none" strike="noStrike">
                        <a:solidFill>
                          <a:srgbClr val="000000"/>
                        </a:solidFill>
                        <a:effectLst/>
                        <a:latin typeface="Calibri"/>
                      </a:endParaRPr>
                    </a:p>
                  </a:txBody>
                  <a:tcPr marL="7611" marR="7611" marT="7611" marB="0" anchor="b"/>
                </a:tc>
                <a:tc>
                  <a:txBody>
                    <a:bodyPr/>
                    <a:lstStyle/>
                    <a:p>
                      <a:pPr algn="l" fontAlgn="b"/>
                      <a:r>
                        <a:rPr lang="de-DE" sz="1200" u="none" strike="noStrike">
                          <a:effectLst/>
                        </a:rPr>
                        <a:t>Trigger Obstacle  </a:t>
                      </a:r>
                      <a:endParaRPr lang="de-DE" sz="1200" b="0" i="0" u="none" strike="noStrike">
                        <a:solidFill>
                          <a:srgbClr val="000000"/>
                        </a:solidFill>
                        <a:effectLst/>
                        <a:latin typeface="Calibri"/>
                      </a:endParaRPr>
                    </a:p>
                  </a:txBody>
                  <a:tcPr marL="7611" marR="7611" marT="7611" marB="0" anchor="b"/>
                </a:tc>
              </a:tr>
              <a:tr h="175085">
                <a:tc>
                  <a:txBody>
                    <a:bodyPr/>
                    <a:lstStyle/>
                    <a:p>
                      <a:pPr algn="ctr" fontAlgn="b"/>
                      <a:endParaRPr lang="de-DE" sz="1200" b="0" i="0" u="none" strike="noStrike">
                        <a:solidFill>
                          <a:srgbClr val="000000"/>
                        </a:solidFill>
                        <a:effectLst/>
                        <a:latin typeface="Calibri"/>
                      </a:endParaRPr>
                    </a:p>
                  </a:txBody>
                  <a:tcPr marL="7611" marR="7611" marT="7611" marB="0" anchor="b"/>
                </a:tc>
                <a:tc>
                  <a:txBody>
                    <a:bodyPr/>
                    <a:lstStyle/>
                    <a:p>
                      <a:pPr algn="l" fontAlgn="b"/>
                      <a:r>
                        <a:rPr lang="de-DE" sz="1200" u="none" strike="noStrike">
                          <a:effectLst/>
                        </a:rPr>
                        <a:t>AT+F</a:t>
                      </a:r>
                      <a:endParaRPr lang="de-DE" sz="1200" b="0" i="0" u="none" strike="noStrike">
                        <a:solidFill>
                          <a:srgbClr val="000000"/>
                        </a:solidFill>
                        <a:effectLst/>
                        <a:latin typeface="Calibri"/>
                      </a:endParaRPr>
                    </a:p>
                  </a:txBody>
                  <a:tcPr marL="7611" marR="7611" marT="7611" marB="0" anchor="b"/>
                </a:tc>
                <a:tc>
                  <a:txBody>
                    <a:bodyPr/>
                    <a:lstStyle/>
                    <a:p>
                      <a:pPr algn="l" fontAlgn="b"/>
                      <a:r>
                        <a:rPr lang="de-DE" sz="1200" u="none" strike="noStrike">
                          <a:effectLst/>
                        </a:rPr>
                        <a:t>Sensor Test </a:t>
                      </a:r>
                      <a:endParaRPr lang="de-DE" sz="1200" b="0" i="0" u="none" strike="noStrike">
                        <a:solidFill>
                          <a:srgbClr val="000000"/>
                        </a:solidFill>
                        <a:effectLst/>
                        <a:latin typeface="Calibri"/>
                      </a:endParaRPr>
                    </a:p>
                  </a:txBody>
                  <a:tcPr marL="7611" marR="7611" marT="7611" marB="0" anchor="b"/>
                </a:tc>
              </a:tr>
              <a:tr h="175085">
                <a:tc>
                  <a:txBody>
                    <a:bodyPr/>
                    <a:lstStyle/>
                    <a:p>
                      <a:pPr algn="ctr" fontAlgn="b"/>
                      <a:endParaRPr lang="de-DE" sz="1200" b="0" i="0" u="none" strike="noStrike">
                        <a:solidFill>
                          <a:srgbClr val="000000"/>
                        </a:solidFill>
                        <a:effectLst/>
                        <a:latin typeface="Calibri"/>
                      </a:endParaRPr>
                    </a:p>
                  </a:txBody>
                  <a:tcPr marL="7611" marR="7611" marT="7611" marB="0" anchor="b"/>
                </a:tc>
                <a:tc>
                  <a:txBody>
                    <a:bodyPr/>
                    <a:lstStyle/>
                    <a:p>
                      <a:pPr algn="l" fontAlgn="b"/>
                      <a:r>
                        <a:rPr lang="de-DE" sz="1200" u="none" strike="noStrike">
                          <a:effectLst/>
                        </a:rPr>
                        <a:t>AT+G</a:t>
                      </a:r>
                      <a:endParaRPr lang="de-DE" sz="1200" b="0" i="0" u="none" strike="noStrike">
                        <a:solidFill>
                          <a:srgbClr val="000000"/>
                        </a:solidFill>
                        <a:effectLst/>
                        <a:latin typeface="Calibri"/>
                      </a:endParaRPr>
                    </a:p>
                  </a:txBody>
                  <a:tcPr marL="7611" marR="7611" marT="7611" marB="0" anchor="b"/>
                </a:tc>
                <a:tc>
                  <a:txBody>
                    <a:bodyPr/>
                    <a:lstStyle/>
                    <a:p>
                      <a:pPr algn="l" fontAlgn="b"/>
                      <a:r>
                        <a:rPr lang="de-DE" sz="1200" u="none" strike="noStrike" smtClean="0">
                          <a:effectLst/>
                        </a:rPr>
                        <a:t>Toggle GPS.Solution</a:t>
                      </a:r>
                      <a:r>
                        <a:rPr lang="de-DE" sz="1200" u="none" strike="noStrike" baseline="30000" smtClean="0">
                          <a:effectLst/>
                        </a:rPr>
                        <a:t>(3)</a:t>
                      </a:r>
                      <a:endParaRPr lang="de-DE" sz="1200" b="0" i="0" u="none" strike="noStrike">
                        <a:solidFill>
                          <a:srgbClr val="000000"/>
                        </a:solidFill>
                        <a:effectLst/>
                        <a:latin typeface="Calibri"/>
                      </a:endParaRPr>
                    </a:p>
                  </a:txBody>
                  <a:tcPr marL="7611" marR="7611" marT="7611" marB="0" anchor="b"/>
                </a:tc>
              </a:tr>
              <a:tr h="175085">
                <a:tc>
                  <a:txBody>
                    <a:bodyPr/>
                    <a:lstStyle/>
                    <a:p>
                      <a:pPr algn="ctr" fontAlgn="b"/>
                      <a:endParaRPr lang="de-DE" sz="1200" b="0" i="0" u="none" strike="noStrike">
                        <a:solidFill>
                          <a:srgbClr val="000000"/>
                        </a:solidFill>
                        <a:effectLst/>
                        <a:latin typeface="Calibri"/>
                      </a:endParaRPr>
                    </a:p>
                  </a:txBody>
                  <a:tcPr marL="7611" marR="7611" marT="7611" marB="0" anchor="b"/>
                </a:tc>
                <a:tc>
                  <a:txBody>
                    <a:bodyPr/>
                    <a:lstStyle/>
                    <a:p>
                      <a:pPr algn="l" fontAlgn="b"/>
                      <a:r>
                        <a:rPr lang="de-DE" sz="1200" u="none" strike="noStrike">
                          <a:effectLst/>
                        </a:rPr>
                        <a:t>AT+K</a:t>
                      </a:r>
                      <a:endParaRPr lang="de-DE" sz="1200" b="0" i="0" u="none" strike="noStrike">
                        <a:solidFill>
                          <a:srgbClr val="000000"/>
                        </a:solidFill>
                        <a:effectLst/>
                        <a:latin typeface="Calibri"/>
                      </a:endParaRPr>
                    </a:p>
                  </a:txBody>
                  <a:tcPr marL="7611" marR="7611" marT="7611" marB="0" anchor="b"/>
                </a:tc>
                <a:tc>
                  <a:txBody>
                    <a:bodyPr/>
                    <a:lstStyle/>
                    <a:p>
                      <a:pPr algn="l" fontAlgn="b"/>
                      <a:r>
                        <a:rPr lang="de-DE" sz="1200" u="none" strike="noStrike" smtClean="0">
                          <a:effectLst/>
                        </a:rPr>
                        <a:t>Kidnapping </a:t>
                      </a:r>
                      <a:r>
                        <a:rPr lang="de-DE" sz="1200" u="none" strike="noStrike">
                          <a:effectLst/>
                        </a:rPr>
                        <a:t>Test    </a:t>
                      </a:r>
                      <a:endParaRPr lang="de-DE" sz="1200" b="0" i="0" u="none" strike="noStrike">
                        <a:solidFill>
                          <a:srgbClr val="000000"/>
                        </a:solidFill>
                        <a:effectLst/>
                        <a:latin typeface="Calibri"/>
                      </a:endParaRPr>
                    </a:p>
                  </a:txBody>
                  <a:tcPr marL="7611" marR="7611" marT="7611" marB="0" anchor="b"/>
                </a:tc>
              </a:tr>
              <a:tr h="175085">
                <a:tc>
                  <a:txBody>
                    <a:bodyPr/>
                    <a:lstStyle/>
                    <a:p>
                      <a:pPr algn="ctr" fontAlgn="b"/>
                      <a:endParaRPr lang="de-DE" sz="1200" b="0" i="0" u="none" strike="noStrike">
                        <a:solidFill>
                          <a:srgbClr val="000000"/>
                        </a:solidFill>
                        <a:effectLst/>
                        <a:latin typeface="Calibri"/>
                      </a:endParaRPr>
                    </a:p>
                  </a:txBody>
                  <a:tcPr marL="7611" marR="7611" marT="7611" marB="0" anchor="b"/>
                </a:tc>
                <a:tc>
                  <a:txBody>
                    <a:bodyPr/>
                    <a:lstStyle/>
                    <a:p>
                      <a:pPr algn="l" fontAlgn="b"/>
                      <a:r>
                        <a:rPr lang="de-DE" sz="1200" u="none" strike="noStrike">
                          <a:effectLst/>
                        </a:rPr>
                        <a:t>AT+Z</a:t>
                      </a:r>
                      <a:endParaRPr lang="de-DE" sz="1200" b="0" i="0" u="none" strike="noStrike">
                        <a:solidFill>
                          <a:srgbClr val="000000"/>
                        </a:solidFill>
                        <a:effectLst/>
                        <a:latin typeface="Calibri"/>
                      </a:endParaRPr>
                    </a:p>
                  </a:txBody>
                  <a:tcPr marL="7611" marR="7611" marT="7611" marB="0" anchor="b"/>
                </a:tc>
                <a:tc>
                  <a:txBody>
                    <a:bodyPr/>
                    <a:lstStyle/>
                    <a:p>
                      <a:pPr algn="l" fontAlgn="b"/>
                      <a:r>
                        <a:rPr lang="de-DE" sz="1200" u="none" strike="noStrike">
                          <a:effectLst/>
                        </a:rPr>
                        <a:t>Stress </a:t>
                      </a:r>
                      <a:r>
                        <a:rPr lang="de-DE" sz="1200" u="none" strike="noStrike" smtClean="0">
                          <a:effectLst/>
                        </a:rPr>
                        <a:t>Test    </a:t>
                      </a:r>
                      <a:endParaRPr lang="de-DE" sz="1200" b="0" i="0" u="none" strike="noStrike">
                        <a:solidFill>
                          <a:srgbClr val="000000"/>
                        </a:solidFill>
                        <a:effectLst/>
                        <a:latin typeface="Calibri"/>
                      </a:endParaRPr>
                    </a:p>
                  </a:txBody>
                  <a:tcPr marL="7611" marR="7611" marT="7611" marB="0" anchor="b"/>
                </a:tc>
              </a:tr>
              <a:tr h="175085">
                <a:tc>
                  <a:txBody>
                    <a:bodyPr/>
                    <a:lstStyle/>
                    <a:p>
                      <a:pPr algn="ctr" fontAlgn="b"/>
                      <a:endParaRPr lang="de-DE" sz="1200" b="0" i="0" u="none" strike="noStrike">
                        <a:solidFill>
                          <a:srgbClr val="000000"/>
                        </a:solidFill>
                        <a:effectLst/>
                        <a:latin typeface="Calibri"/>
                      </a:endParaRPr>
                    </a:p>
                  </a:txBody>
                  <a:tcPr marL="7611" marR="7611" marT="7611" marB="0" anchor="b"/>
                </a:tc>
                <a:tc>
                  <a:txBody>
                    <a:bodyPr/>
                    <a:lstStyle/>
                    <a:p>
                      <a:pPr algn="l" fontAlgn="b"/>
                      <a:r>
                        <a:rPr lang="de-DE" sz="1200" u="none" strike="noStrike">
                          <a:effectLst/>
                        </a:rPr>
                        <a:t>AT+Y</a:t>
                      </a:r>
                      <a:endParaRPr lang="de-DE" sz="1200" b="0" i="0" u="none" strike="noStrike">
                        <a:solidFill>
                          <a:srgbClr val="000000"/>
                        </a:solidFill>
                        <a:effectLst/>
                        <a:latin typeface="Calibri"/>
                      </a:endParaRPr>
                    </a:p>
                  </a:txBody>
                  <a:tcPr marL="7611" marR="7611" marT="7611" marB="0" anchor="b"/>
                </a:tc>
                <a:tc>
                  <a:txBody>
                    <a:bodyPr/>
                    <a:lstStyle/>
                    <a:p>
                      <a:pPr algn="l" fontAlgn="b"/>
                      <a:r>
                        <a:rPr lang="de-DE" sz="1200" u="none" strike="noStrike" smtClean="0">
                          <a:effectLst/>
                        </a:rPr>
                        <a:t>Trigger Watchdog  Test</a:t>
                      </a:r>
                      <a:endParaRPr lang="de-DE" sz="1200" b="0" i="0" u="none" strike="noStrike">
                        <a:solidFill>
                          <a:srgbClr val="000000"/>
                        </a:solidFill>
                        <a:effectLst/>
                        <a:latin typeface="Calibri"/>
                      </a:endParaRPr>
                    </a:p>
                  </a:txBody>
                  <a:tcPr marL="7611" marR="7611" marT="7611" marB="0" anchor="b"/>
                </a:tc>
              </a:tr>
              <a:tr h="175085">
                <a:tc>
                  <a:txBody>
                    <a:bodyPr/>
                    <a:lstStyle/>
                    <a:p>
                      <a:pPr algn="ctr" fontAlgn="b"/>
                      <a:endParaRPr lang="de-DE" sz="1200" b="0" i="0" u="none" strike="noStrike">
                        <a:solidFill>
                          <a:srgbClr val="000000"/>
                        </a:solidFill>
                        <a:effectLst/>
                        <a:latin typeface="Calibri"/>
                      </a:endParaRPr>
                    </a:p>
                  </a:txBody>
                  <a:tcPr marL="7611" marR="7611" marT="7611" marB="0" anchor="b"/>
                </a:tc>
                <a:tc>
                  <a:txBody>
                    <a:bodyPr/>
                    <a:lstStyle/>
                    <a:p>
                      <a:pPr algn="l" fontAlgn="b"/>
                      <a:r>
                        <a:rPr lang="de-DE" sz="1200" u="none" strike="noStrike">
                          <a:effectLst/>
                        </a:rPr>
                        <a:t>AT+Y2</a:t>
                      </a:r>
                      <a:endParaRPr lang="de-DE" sz="1200" b="0" i="0" u="none" strike="noStrike">
                        <a:solidFill>
                          <a:srgbClr val="000000"/>
                        </a:solidFill>
                        <a:effectLst/>
                        <a:latin typeface="Calibri"/>
                      </a:endParaRPr>
                    </a:p>
                  </a:txBody>
                  <a:tcPr marL="7611" marR="7611" marT="7611"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de-DE" sz="1200" u="none" strike="noStrike" smtClean="0">
                          <a:solidFill>
                            <a:schemeClr val="tx1"/>
                          </a:solidFill>
                          <a:effectLst/>
                        </a:rPr>
                        <a:t>GNSS Reboot</a:t>
                      </a:r>
                      <a:endParaRPr lang="de-DE" sz="1200" b="0" i="0" u="none" strike="noStrike" smtClean="0">
                        <a:solidFill>
                          <a:schemeClr val="tx1"/>
                        </a:solidFill>
                        <a:effectLst/>
                        <a:latin typeface="+mn-lt"/>
                      </a:endParaRPr>
                    </a:p>
                  </a:txBody>
                  <a:tcPr marL="7611" marR="7611" marT="7611" marB="0" anchor="b"/>
                </a:tc>
              </a:tr>
            </a:tbl>
          </a:graphicData>
        </a:graphic>
      </p:graphicFrame>
      <p:sp>
        <p:nvSpPr>
          <p:cNvPr id="5" name="Textfeld 4"/>
          <p:cNvSpPr txBox="1"/>
          <p:nvPr/>
        </p:nvSpPr>
        <p:spPr>
          <a:xfrm>
            <a:off x="872050" y="5419277"/>
            <a:ext cx="5303760" cy="1015663"/>
          </a:xfrm>
          <a:prstGeom prst="rect">
            <a:avLst/>
          </a:prstGeom>
          <a:noFill/>
        </p:spPr>
        <p:txBody>
          <a:bodyPr wrap="none" rtlCol="0">
            <a:spAutoFit/>
          </a:bodyPr>
          <a:lstStyle/>
          <a:p>
            <a:r>
              <a:rPr lang="de-DE" sz="1200" b="1" smtClean="0"/>
              <a:t>Notes</a:t>
            </a:r>
            <a:r>
              <a:rPr lang="de-DE" sz="1200" smtClean="0"/>
              <a:t>:	</a:t>
            </a:r>
          </a:p>
          <a:p>
            <a:r>
              <a:rPr lang="de-DE" sz="1200"/>
              <a:t> </a:t>
            </a:r>
            <a:r>
              <a:rPr lang="de-DE" sz="1200" smtClean="0"/>
              <a:t>(1) Parameter naming convention:  </a:t>
            </a:r>
            <a:r>
              <a:rPr lang="de-DE" sz="1200" i="1" smtClean="0"/>
              <a:t>fName</a:t>
            </a:r>
            <a:r>
              <a:rPr lang="de-DE" sz="1200" smtClean="0"/>
              <a:t>=float, </a:t>
            </a:r>
            <a:r>
              <a:rPr lang="de-DE" sz="1200" i="1" smtClean="0"/>
              <a:t>iName</a:t>
            </a:r>
            <a:r>
              <a:rPr lang="de-DE" sz="1200" smtClean="0"/>
              <a:t>=int, </a:t>
            </a:r>
            <a:r>
              <a:rPr lang="de-DE" sz="1200" i="1" smtClean="0"/>
              <a:t>bName</a:t>
            </a:r>
            <a:r>
              <a:rPr lang="de-DE" sz="1200" smtClean="0"/>
              <a:t>=bool (0 or 1)</a:t>
            </a:r>
          </a:p>
          <a:p>
            <a:r>
              <a:rPr lang="de-DE" sz="1200" i="1" smtClean="0"/>
              <a:t> </a:t>
            </a:r>
            <a:r>
              <a:rPr lang="de-DE" sz="1200" smtClean="0"/>
              <a:t>(2) </a:t>
            </a:r>
            <a:r>
              <a:rPr lang="de-DE" sz="1200" i="1" smtClean="0"/>
              <a:t>OperationType</a:t>
            </a:r>
            <a:r>
              <a:rPr lang="de-DE" sz="1200" smtClean="0"/>
              <a:t> </a:t>
            </a:r>
            <a:r>
              <a:rPr lang="de-DE" sz="1200"/>
              <a:t>= OP_IDLE, OP_MOW, OP_CHARGE, OP_ERROR, </a:t>
            </a:r>
            <a:r>
              <a:rPr lang="de-DE" sz="1200" smtClean="0"/>
              <a:t>OP_DOCK</a:t>
            </a:r>
          </a:p>
          <a:p>
            <a:r>
              <a:rPr lang="de-DE" sz="1200"/>
              <a:t> (3) </a:t>
            </a:r>
            <a:r>
              <a:rPr lang="de-DE" sz="1200" smtClean="0"/>
              <a:t>GPS.Solution </a:t>
            </a:r>
            <a:r>
              <a:rPr lang="de-DE" sz="1200"/>
              <a:t>= SOL_INVALID, SOL_FLOAT, </a:t>
            </a:r>
            <a:r>
              <a:rPr lang="de-DE" sz="1200" smtClean="0"/>
              <a:t>SOL_FIXED</a:t>
            </a:r>
            <a:endParaRPr lang="de-DE" sz="1200" smtClean="0"/>
          </a:p>
          <a:p>
            <a:r>
              <a:rPr lang="de-DE" sz="1200" smtClean="0"/>
              <a:t> </a:t>
            </a:r>
            <a:r>
              <a:rPr lang="de-DE" sz="1200" smtClean="0"/>
              <a:t>(4) </a:t>
            </a:r>
            <a:r>
              <a:rPr lang="de-DE" sz="1200" smtClean="0"/>
              <a:t>i=Idle, m=start mowing, </a:t>
            </a:r>
            <a:r>
              <a:rPr lang="de-DE" sz="1200"/>
              <a:t>d=start </a:t>
            </a:r>
            <a:r>
              <a:rPr lang="de-DE" sz="1200" smtClean="0"/>
              <a:t>docking, a=start undocking</a:t>
            </a:r>
            <a:endParaRPr lang="de-DE" sz="1200"/>
          </a:p>
        </p:txBody>
      </p:sp>
    </p:spTree>
    <p:extLst>
      <p:ext uri="{BB962C8B-B14F-4D97-AF65-F5344CB8AC3E}">
        <p14:creationId xmlns:p14="http://schemas.microsoft.com/office/powerpoint/2010/main" val="13413563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smtClean="0"/>
              <a:t>Moonlight Command Overview</a:t>
            </a:r>
            <a:br>
              <a:rPr lang="de-DE" smtClean="0"/>
            </a:br>
            <a:r>
              <a:rPr lang="de-DE" smtClean="0"/>
              <a:t>Moonlight Extensions</a:t>
            </a:r>
            <a:endParaRPr lang="de-DE"/>
          </a:p>
        </p:txBody>
      </p:sp>
      <p:graphicFrame>
        <p:nvGraphicFramePr>
          <p:cNvPr id="3" name="Tabelle 2"/>
          <p:cNvGraphicFramePr>
            <a:graphicFrameLocks noGrp="1"/>
          </p:cNvGraphicFramePr>
          <p:nvPr>
            <p:extLst>
              <p:ext uri="{D42A27DB-BD31-4B8C-83A1-F6EECF244321}">
                <p14:modId xmlns:p14="http://schemas.microsoft.com/office/powerpoint/2010/main" val="1780712177"/>
              </p:ext>
            </p:extLst>
          </p:nvPr>
        </p:nvGraphicFramePr>
        <p:xfrm>
          <a:off x="499536" y="1697569"/>
          <a:ext cx="8390464" cy="2476383"/>
        </p:xfrm>
        <a:graphic>
          <a:graphicData uri="http://schemas.openxmlformats.org/drawingml/2006/table">
            <a:tbl>
              <a:tblPr firstRow="1">
                <a:tableStyleId>{08FB837D-C827-4EFA-A057-4D05807E0F7C}</a:tableStyleId>
              </a:tblPr>
              <a:tblGrid>
                <a:gridCol w="362549"/>
                <a:gridCol w="2329848"/>
                <a:gridCol w="5698067"/>
              </a:tblGrid>
              <a:tr h="152212">
                <a:tc>
                  <a:txBody>
                    <a:bodyPr/>
                    <a:lstStyle/>
                    <a:p>
                      <a:pPr algn="ctr" fontAlgn="b"/>
                      <a:r>
                        <a:rPr lang="de-DE" sz="1200" u="none" strike="noStrike" smtClean="0">
                          <a:effectLst/>
                        </a:rPr>
                        <a:t>GUI</a:t>
                      </a:r>
                    </a:p>
                  </a:txBody>
                  <a:tcPr marL="7611" marR="7611" marT="7611" marB="0" anchor="b"/>
                </a:tc>
                <a:tc>
                  <a:txBody>
                    <a:bodyPr/>
                    <a:lstStyle/>
                    <a:p>
                      <a:pPr algn="l" fontAlgn="b"/>
                      <a:r>
                        <a:rPr lang="de-DE" sz="1200" u="none" strike="noStrike" smtClean="0">
                          <a:effectLst/>
                        </a:rPr>
                        <a:t>Command</a:t>
                      </a:r>
                      <a:r>
                        <a:rPr lang="de-DE" sz="1200" u="none" strike="noStrike" baseline="30000" smtClean="0">
                          <a:effectLst/>
                        </a:rPr>
                        <a:t>(1)</a:t>
                      </a:r>
                      <a:endParaRPr lang="de-DE" sz="1200" u="none" strike="noStrike" smtClean="0">
                        <a:effectLst/>
                      </a:endParaRPr>
                    </a:p>
                  </a:txBody>
                  <a:tcPr marL="7611" marR="7611" marT="7611" marB="0" anchor="b"/>
                </a:tc>
                <a:tc>
                  <a:txBody>
                    <a:bodyPr/>
                    <a:lstStyle/>
                    <a:p>
                      <a:pPr algn="l" fontAlgn="b"/>
                      <a:r>
                        <a:rPr lang="de-DE" sz="1200" u="none" strike="noStrike" smtClean="0">
                          <a:effectLst/>
                        </a:rPr>
                        <a:t>Short Description</a:t>
                      </a:r>
                      <a:endParaRPr lang="de-DE" sz="1200" b="1" i="0" u="none" strike="noStrike">
                        <a:solidFill>
                          <a:srgbClr val="000000"/>
                        </a:solidFill>
                        <a:effectLst/>
                        <a:latin typeface="Calibri"/>
                      </a:endParaRPr>
                    </a:p>
                  </a:txBody>
                  <a:tcPr marL="7611" marR="7611" marT="7611" marB="0" anchor="b"/>
                </a:tc>
              </a:tr>
              <a:tr h="152212">
                <a:tc>
                  <a:txBody>
                    <a:bodyPr/>
                    <a:lstStyle/>
                    <a:p>
                      <a:pPr algn="ctr" fontAlgn="b"/>
                      <a:endParaRPr lang="de-DE" sz="1200" b="0" i="0" u="none" strike="noStrike">
                        <a:solidFill>
                          <a:srgbClr val="000000"/>
                        </a:solidFill>
                        <a:effectLst/>
                        <a:latin typeface="Calibri"/>
                      </a:endParaRPr>
                    </a:p>
                  </a:txBody>
                  <a:tcPr marL="7611" marR="7611" marT="7611" marB="0" anchor="b"/>
                </a:tc>
                <a:tc>
                  <a:txBody>
                    <a:bodyPr/>
                    <a:lstStyle/>
                    <a:p>
                      <a:pPr algn="l" fontAlgn="b"/>
                      <a:r>
                        <a:rPr lang="de-DE" sz="1200" b="0" i="0" u="none" strike="noStrike" smtClean="0">
                          <a:solidFill>
                            <a:srgbClr val="000000"/>
                          </a:solidFill>
                          <a:effectLst/>
                          <a:latin typeface="Calibri"/>
                        </a:rPr>
                        <a:t>AT+U,</a:t>
                      </a:r>
                      <a:r>
                        <a:rPr lang="de-DE" sz="1200" b="0" i="1" u="none" strike="noStrike" smtClean="0">
                          <a:solidFill>
                            <a:srgbClr val="000000"/>
                          </a:solidFill>
                          <a:effectLst/>
                          <a:latin typeface="Calibri"/>
                        </a:rPr>
                        <a:t>CurrentMapIndex</a:t>
                      </a:r>
                      <a:endParaRPr lang="de-DE" sz="1200" b="0" i="0" u="none" strike="noStrike">
                        <a:solidFill>
                          <a:srgbClr val="000000"/>
                        </a:solidFill>
                        <a:effectLst/>
                        <a:latin typeface="Calibri"/>
                      </a:endParaRPr>
                    </a:p>
                  </a:txBody>
                  <a:tcPr marL="7611" marR="7611" marT="7611"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de-DE" sz="1200" b="0" i="0" u="none" strike="noStrike" smtClean="0">
                          <a:solidFill>
                            <a:srgbClr val="000000"/>
                          </a:solidFill>
                          <a:effectLst/>
                          <a:latin typeface="Calibri"/>
                        </a:rPr>
                        <a:t>Start Upload Map (informs Moonlight about </a:t>
                      </a:r>
                      <a:r>
                        <a:rPr lang="de-DE" sz="1200" b="0" i="1" u="none" strike="noStrike" smtClean="0">
                          <a:solidFill>
                            <a:srgbClr val="000000"/>
                          </a:solidFill>
                          <a:effectLst/>
                          <a:latin typeface="Calibri"/>
                        </a:rPr>
                        <a:t>CurrentMapIndex</a:t>
                      </a:r>
                      <a:r>
                        <a:rPr lang="de-DE" sz="1200" b="0" i="0" u="none" strike="noStrike" smtClean="0">
                          <a:solidFill>
                            <a:srgbClr val="000000"/>
                          </a:solidFill>
                          <a:effectLst/>
                          <a:latin typeface="Calibri"/>
                        </a:rPr>
                        <a:t> and initializes map file)</a:t>
                      </a:r>
                      <a:endParaRPr lang="de-DE" sz="1200" b="0" i="0" u="none" strike="noStrike">
                        <a:solidFill>
                          <a:srgbClr val="000000"/>
                        </a:solidFill>
                        <a:effectLst/>
                        <a:latin typeface="Calibri"/>
                      </a:endParaRPr>
                    </a:p>
                  </a:txBody>
                  <a:tcPr marL="7611" marR="7611" marT="7611" marB="0" anchor="b"/>
                </a:tc>
              </a:tr>
              <a:tr h="152212">
                <a:tc>
                  <a:txBody>
                    <a:bodyPr/>
                    <a:lstStyle/>
                    <a:p>
                      <a:pPr algn="ctr" fontAlgn="b"/>
                      <a:endParaRPr lang="de-DE" sz="1200" b="0" i="0" u="none" strike="noStrike">
                        <a:solidFill>
                          <a:srgbClr val="000000"/>
                        </a:solidFill>
                        <a:effectLst/>
                        <a:latin typeface="Calibri"/>
                      </a:endParaRPr>
                    </a:p>
                  </a:txBody>
                  <a:tcPr marL="7611" marR="7611" marT="7611" marB="0" anchor="b"/>
                </a:tc>
                <a:tc>
                  <a:txBody>
                    <a:bodyPr/>
                    <a:lstStyle/>
                    <a:p>
                      <a:pPr algn="l" fontAlgn="b"/>
                      <a:r>
                        <a:rPr lang="de-DE" sz="1200" b="0" i="0" u="none" strike="noStrike" smtClean="0">
                          <a:solidFill>
                            <a:srgbClr val="000000"/>
                          </a:solidFill>
                          <a:effectLst/>
                          <a:latin typeface="Calibri"/>
                        </a:rPr>
                        <a:t>AT+D[,[yy]</a:t>
                      </a:r>
                      <a:r>
                        <a:rPr lang="de-DE" sz="1200" b="0" i="1" u="none" strike="noStrike" smtClean="0">
                          <a:solidFill>
                            <a:srgbClr val="000000"/>
                          </a:solidFill>
                          <a:effectLst/>
                          <a:latin typeface="Calibri"/>
                        </a:rPr>
                        <a:t>yy,mo,dd,hh,mi,ss,w</a:t>
                      </a:r>
                      <a:r>
                        <a:rPr lang="de-DE" sz="1200" b="0" i="0" u="none" strike="noStrike" smtClean="0">
                          <a:solidFill>
                            <a:srgbClr val="000000"/>
                          </a:solidFill>
                          <a:effectLst/>
                          <a:latin typeface="Calibri"/>
                        </a:rPr>
                        <a:t>]</a:t>
                      </a:r>
                      <a:endParaRPr lang="de-DE" sz="1200" b="0" i="0" u="none" strike="noStrike">
                        <a:solidFill>
                          <a:srgbClr val="000000"/>
                        </a:solidFill>
                        <a:effectLst/>
                        <a:latin typeface="Calibri"/>
                      </a:endParaRPr>
                    </a:p>
                  </a:txBody>
                  <a:tcPr marL="7611" marR="7611" marT="7611"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de-DE" sz="1200" b="0" i="0" u="none" strike="noStrike" smtClean="0">
                          <a:solidFill>
                            <a:srgbClr val="000000"/>
                          </a:solidFill>
                          <a:effectLst/>
                          <a:latin typeface="Calibri"/>
                        </a:rPr>
                        <a:t>Get/set RTC date and time (w=weekday 0-6;</a:t>
                      </a:r>
                      <a:r>
                        <a:rPr lang="de-DE" sz="1200" b="0" i="0" u="none" strike="noStrike" baseline="0" smtClean="0">
                          <a:solidFill>
                            <a:srgbClr val="000000"/>
                          </a:solidFill>
                          <a:effectLst/>
                          <a:latin typeface="Calibri"/>
                        </a:rPr>
                        <a:t> 0=Sunday</a:t>
                      </a:r>
                      <a:r>
                        <a:rPr lang="de-DE" sz="1200" b="0" i="0" u="none" strike="noStrike" smtClean="0">
                          <a:solidFill>
                            <a:srgbClr val="000000"/>
                          </a:solidFill>
                          <a:effectLst/>
                          <a:latin typeface="Calibri"/>
                        </a:rPr>
                        <a:t>)</a:t>
                      </a:r>
                      <a:endParaRPr lang="de-DE" sz="1200" b="0" i="0" u="none" strike="noStrike">
                        <a:solidFill>
                          <a:srgbClr val="000000"/>
                        </a:solidFill>
                        <a:effectLst/>
                        <a:latin typeface="Calibri"/>
                      </a:endParaRPr>
                    </a:p>
                  </a:txBody>
                  <a:tcPr marL="7611" marR="7611" marT="7611" marB="0" anchor="b"/>
                </a:tc>
              </a:tr>
              <a:tr h="152212">
                <a:tc>
                  <a:txBody>
                    <a:bodyPr/>
                    <a:lstStyle/>
                    <a:p>
                      <a:pPr algn="ctr" fontAlgn="b"/>
                      <a:r>
                        <a:rPr lang="de-DE" sz="1200" b="0" i="0" u="none" strike="noStrike" smtClean="0">
                          <a:solidFill>
                            <a:srgbClr val="000000"/>
                          </a:solidFill>
                          <a:effectLst/>
                          <a:latin typeface="Calibri"/>
                        </a:rPr>
                        <a:t>o</a:t>
                      </a:r>
                      <a:endParaRPr lang="de-DE" sz="1200" b="0" i="0" u="none" strike="noStrike">
                        <a:solidFill>
                          <a:srgbClr val="000000"/>
                        </a:solidFill>
                        <a:effectLst/>
                        <a:latin typeface="Calibri"/>
                      </a:endParaRPr>
                    </a:p>
                  </a:txBody>
                  <a:tcPr marL="7611" marR="7611" marT="7611" marB="0" anchor="b"/>
                </a:tc>
                <a:tc>
                  <a:txBody>
                    <a:bodyPr/>
                    <a:lstStyle/>
                    <a:p>
                      <a:pPr algn="l" fontAlgn="b"/>
                      <a:r>
                        <a:rPr lang="de-DE" sz="1200" u="none" strike="noStrike">
                          <a:effectLst/>
                        </a:rPr>
                        <a:t>AT+Y3</a:t>
                      </a:r>
                      <a:endParaRPr lang="de-DE" sz="1200" b="0" i="0" u="none" strike="noStrike">
                        <a:solidFill>
                          <a:srgbClr val="000000"/>
                        </a:solidFill>
                        <a:effectLst/>
                        <a:latin typeface="Calibri"/>
                      </a:endParaRPr>
                    </a:p>
                  </a:txBody>
                  <a:tcPr marL="7611" marR="7611" marT="7611" marB="0" anchor="b"/>
                </a:tc>
                <a:tc>
                  <a:txBody>
                    <a:bodyPr/>
                    <a:lstStyle/>
                    <a:p>
                      <a:pPr algn="l" fontAlgn="b"/>
                      <a:r>
                        <a:rPr lang="de-DE" sz="1200" u="none" strike="noStrike">
                          <a:solidFill>
                            <a:schemeClr val="tx1"/>
                          </a:solidFill>
                          <a:effectLst/>
                        </a:rPr>
                        <a:t>Switch Off Robot   </a:t>
                      </a:r>
                      <a:endParaRPr lang="de-DE" sz="1200" b="0" i="0" u="none" strike="noStrike">
                        <a:solidFill>
                          <a:schemeClr val="tx1"/>
                        </a:solidFill>
                        <a:effectLst/>
                        <a:latin typeface="Calibri"/>
                      </a:endParaRPr>
                    </a:p>
                  </a:txBody>
                  <a:tcPr marL="7611" marR="7611" marT="7611" marB="0" anchor="b"/>
                </a:tc>
              </a:tr>
              <a:tr h="152212">
                <a:tc>
                  <a:txBody>
                    <a:bodyPr/>
                    <a:lstStyle/>
                    <a:p>
                      <a:pPr algn="ctr" fontAlgn="b"/>
                      <a:endParaRPr lang="de-DE" sz="1200" b="0" i="0" u="none" strike="noStrike">
                        <a:solidFill>
                          <a:srgbClr val="000000"/>
                        </a:solidFill>
                        <a:effectLst/>
                        <a:latin typeface="Calibri"/>
                      </a:endParaRPr>
                    </a:p>
                  </a:txBody>
                  <a:tcPr marL="7611" marR="7611" marT="7611" marB="0" anchor="b"/>
                </a:tc>
                <a:tc>
                  <a:txBody>
                    <a:bodyPr/>
                    <a:lstStyle/>
                    <a:p>
                      <a:pPr algn="l" fontAlgn="b"/>
                      <a:r>
                        <a:rPr lang="de-DE" sz="1200" b="0" i="0" u="none" strike="noStrike" smtClean="0">
                          <a:solidFill>
                            <a:srgbClr val="000000"/>
                          </a:solidFill>
                          <a:effectLst/>
                          <a:latin typeface="Calibri"/>
                        </a:rPr>
                        <a:t>AT+Y4</a:t>
                      </a:r>
                      <a:endParaRPr lang="de-DE" sz="1200" b="0" i="0" u="none" strike="noStrike">
                        <a:solidFill>
                          <a:srgbClr val="000000"/>
                        </a:solidFill>
                        <a:effectLst/>
                        <a:latin typeface="Calibri"/>
                      </a:endParaRPr>
                    </a:p>
                  </a:txBody>
                  <a:tcPr marL="7611" marR="7611" marT="7611" marB="0" anchor="b"/>
                </a:tc>
                <a:tc>
                  <a:txBody>
                    <a:bodyPr/>
                    <a:lstStyle/>
                    <a:p>
                      <a:pPr algn="l" fontAlgn="b"/>
                      <a:r>
                        <a:rPr lang="de-DE" sz="1200" b="0" i="0" u="none" strike="noStrike" smtClean="0">
                          <a:solidFill>
                            <a:schemeClr val="tx1"/>
                          </a:solidFill>
                          <a:effectLst/>
                          <a:latin typeface="Calibri"/>
                        </a:rPr>
                        <a:t>Trigger Raspi Shutdown</a:t>
                      </a:r>
                      <a:endParaRPr lang="de-DE" sz="1200" b="0" i="0" u="none" strike="noStrike">
                        <a:solidFill>
                          <a:schemeClr val="tx1"/>
                        </a:solidFill>
                        <a:effectLst/>
                        <a:latin typeface="Calibri"/>
                      </a:endParaRPr>
                    </a:p>
                  </a:txBody>
                  <a:tcPr marL="7611" marR="7611" marT="7611" marB="0" anchor="b"/>
                </a:tc>
              </a:tr>
              <a:tr h="152212">
                <a:tc>
                  <a:txBody>
                    <a:bodyPr/>
                    <a:lstStyle/>
                    <a:p>
                      <a:pPr algn="ctr" fontAlgn="b"/>
                      <a:r>
                        <a:rPr lang="de-DE" sz="1200" b="0" i="0" u="none" strike="noStrike" smtClean="0">
                          <a:solidFill>
                            <a:srgbClr val="000000"/>
                          </a:solidFill>
                          <a:effectLst/>
                          <a:latin typeface="Calibri"/>
                        </a:rPr>
                        <a:t>b</a:t>
                      </a:r>
                      <a:endParaRPr lang="de-DE" sz="1200" b="0" i="0" u="none" strike="noStrike">
                        <a:solidFill>
                          <a:srgbClr val="000000"/>
                        </a:solidFill>
                        <a:effectLst/>
                        <a:latin typeface="Calibri"/>
                      </a:endParaRPr>
                    </a:p>
                  </a:txBody>
                  <a:tcPr marL="7611" marR="7611" marT="7611" marB="0" anchor="b"/>
                </a:tc>
                <a:tc>
                  <a:txBody>
                    <a:bodyPr/>
                    <a:lstStyle/>
                    <a:p>
                      <a:pPr algn="l" fontAlgn="b"/>
                      <a:r>
                        <a:rPr lang="de-DE" sz="1200" b="0" i="0" u="none" strike="noStrike" smtClean="0">
                          <a:solidFill>
                            <a:srgbClr val="000000"/>
                          </a:solidFill>
                          <a:effectLst/>
                          <a:latin typeface="Calibri"/>
                        </a:rPr>
                        <a:t>AT+Y5</a:t>
                      </a:r>
                      <a:endParaRPr lang="de-DE" sz="1200" b="0" i="0" u="none" strike="noStrike">
                        <a:solidFill>
                          <a:srgbClr val="000000"/>
                        </a:solidFill>
                        <a:effectLst/>
                        <a:latin typeface="Calibri"/>
                      </a:endParaRPr>
                    </a:p>
                  </a:txBody>
                  <a:tcPr marL="7611" marR="7611" marT="7611" marB="0" anchor="b"/>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de-DE" sz="1200" b="0" i="0" u="none" strike="noStrike" smtClean="0">
                          <a:solidFill>
                            <a:schemeClr val="tx1"/>
                          </a:solidFill>
                          <a:effectLst/>
                          <a:latin typeface="+mn-lt"/>
                        </a:rPr>
                        <a:t>Toggle Bluetooth Logging</a:t>
                      </a:r>
                    </a:p>
                  </a:txBody>
                  <a:tcPr marL="7611" marR="7611" marT="7611" marB="0" anchor="b"/>
                </a:tc>
              </a:tr>
              <a:tr h="152212">
                <a:tc>
                  <a:txBody>
                    <a:bodyPr/>
                    <a:lstStyle/>
                    <a:p>
                      <a:pPr algn="ctr" fontAlgn="b"/>
                      <a:endParaRPr lang="de-DE" sz="1200" b="0" i="0" u="none" strike="noStrike">
                        <a:solidFill>
                          <a:srgbClr val="000000"/>
                        </a:solidFill>
                        <a:effectLst/>
                        <a:latin typeface="Calibri"/>
                      </a:endParaRPr>
                    </a:p>
                  </a:txBody>
                  <a:tcPr marL="7611" marR="7611" marT="7611" marB="0" anchor="b"/>
                </a:tc>
                <a:tc>
                  <a:txBody>
                    <a:bodyPr/>
                    <a:lstStyle/>
                    <a:p>
                      <a:pPr algn="l" fontAlgn="b"/>
                      <a:r>
                        <a:rPr lang="de-DE" sz="1200" b="0" i="0" u="none" strike="noStrike" smtClean="0">
                          <a:solidFill>
                            <a:srgbClr val="000000"/>
                          </a:solidFill>
                          <a:effectLst/>
                          <a:latin typeface="Calibri"/>
                        </a:rPr>
                        <a:t>AT+YS</a:t>
                      </a:r>
                      <a:endParaRPr lang="de-DE" sz="1200" b="0" i="0" u="none" strike="noStrike">
                        <a:solidFill>
                          <a:srgbClr val="000000"/>
                        </a:solidFill>
                        <a:effectLst/>
                        <a:latin typeface="Calibri"/>
                      </a:endParaRPr>
                    </a:p>
                  </a:txBody>
                  <a:tcPr marL="7611" marR="7611" marT="7611" marB="0" anchor="b"/>
                </a:tc>
                <a:tc>
                  <a:txBody>
                    <a:bodyPr/>
                    <a:lstStyle/>
                    <a:p>
                      <a:pPr algn="l" fontAlgn="b"/>
                      <a:r>
                        <a:rPr lang="de-DE" sz="1200" b="0" i="0" u="none" strike="noStrike" smtClean="0">
                          <a:solidFill>
                            <a:srgbClr val="000000"/>
                          </a:solidFill>
                          <a:effectLst/>
                          <a:latin typeface="Calibri"/>
                        </a:rPr>
                        <a:t>Toggle SMOOTH_CURVES</a:t>
                      </a:r>
                      <a:endParaRPr lang="de-DE" sz="1200" b="0" i="0" u="none" strike="noStrike">
                        <a:solidFill>
                          <a:srgbClr val="000000"/>
                        </a:solidFill>
                        <a:effectLst/>
                        <a:latin typeface="Calibri"/>
                      </a:endParaRPr>
                    </a:p>
                  </a:txBody>
                  <a:tcPr marL="7611" marR="7611" marT="7611" marB="0" anchor="b"/>
                </a:tc>
              </a:tr>
              <a:tr h="152212">
                <a:tc>
                  <a:txBody>
                    <a:bodyPr/>
                    <a:lstStyle/>
                    <a:p>
                      <a:pPr algn="ctr" fontAlgn="b"/>
                      <a:r>
                        <a:rPr lang="de-DE" sz="1200" b="0" i="0" u="none" strike="noStrike" smtClean="0">
                          <a:solidFill>
                            <a:srgbClr val="000000"/>
                          </a:solidFill>
                          <a:effectLst/>
                          <a:latin typeface="Calibri"/>
                        </a:rPr>
                        <a:t>p</a:t>
                      </a:r>
                      <a:endParaRPr lang="de-DE" sz="1200" b="0" i="0" u="none" strike="noStrike">
                        <a:solidFill>
                          <a:srgbClr val="000000"/>
                        </a:solidFill>
                        <a:effectLst/>
                        <a:latin typeface="Calibri"/>
                      </a:endParaRPr>
                    </a:p>
                  </a:txBody>
                  <a:tcPr marL="7611" marR="7611" marT="7611" marB="0" anchor="b"/>
                </a:tc>
                <a:tc>
                  <a:txBody>
                    <a:bodyPr/>
                    <a:lstStyle/>
                    <a:p>
                      <a:pPr algn="l" fontAlgn="b"/>
                      <a:r>
                        <a:rPr lang="de-DE" sz="1200" b="0" i="0" u="none" strike="noStrike" smtClean="0">
                          <a:solidFill>
                            <a:srgbClr val="000000"/>
                          </a:solidFill>
                          <a:effectLst/>
                          <a:latin typeface="Calibri"/>
                        </a:rPr>
                        <a:t>AT+YP</a:t>
                      </a:r>
                      <a:endParaRPr lang="de-DE" sz="1200" b="0" i="0" u="none" strike="noStrike">
                        <a:solidFill>
                          <a:srgbClr val="000000"/>
                        </a:solidFill>
                        <a:effectLst/>
                        <a:latin typeface="Calibri"/>
                      </a:endParaRPr>
                    </a:p>
                  </a:txBody>
                  <a:tcPr marL="7611" marR="7611" marT="7611" marB="0" anchor="b"/>
                </a:tc>
                <a:tc>
                  <a:txBody>
                    <a:bodyPr/>
                    <a:lstStyle/>
                    <a:p>
                      <a:pPr algn="l" fontAlgn="b"/>
                      <a:r>
                        <a:rPr lang="de-DE" sz="1200" b="0" i="0" u="none" strike="noStrike" smtClean="0">
                          <a:solidFill>
                            <a:srgbClr val="000000"/>
                          </a:solidFill>
                          <a:effectLst/>
                          <a:latin typeface="+mn-lt"/>
                        </a:rPr>
                        <a:t>Toggle UseGPSfloatForPosEstimation</a:t>
                      </a:r>
                      <a:endParaRPr lang="de-DE" sz="1200" b="0" i="0" u="none" strike="noStrike">
                        <a:solidFill>
                          <a:srgbClr val="000000"/>
                        </a:solidFill>
                        <a:effectLst/>
                        <a:latin typeface="Calibri"/>
                      </a:endParaRPr>
                    </a:p>
                  </a:txBody>
                  <a:tcPr marL="7611" marR="7611" marT="7611" marB="0" anchor="b"/>
                </a:tc>
              </a:tr>
              <a:tr h="152212">
                <a:tc>
                  <a:txBody>
                    <a:bodyPr/>
                    <a:lstStyle/>
                    <a:p>
                      <a:pPr algn="ctr" fontAlgn="b"/>
                      <a:endParaRPr lang="de-DE" sz="1200" b="0" i="0" u="none" strike="noStrike">
                        <a:solidFill>
                          <a:srgbClr val="000000"/>
                        </a:solidFill>
                        <a:effectLst/>
                        <a:latin typeface="Calibri"/>
                      </a:endParaRPr>
                    </a:p>
                  </a:txBody>
                  <a:tcPr marL="7611" marR="7611" marT="7611" marB="0" anchor="b"/>
                </a:tc>
                <a:tc>
                  <a:txBody>
                    <a:bodyPr/>
                    <a:lstStyle/>
                    <a:p>
                      <a:pPr algn="l" fontAlgn="b"/>
                      <a:r>
                        <a:rPr lang="de-DE" sz="1200" b="0" i="0" u="none" strike="noStrike" smtClean="0">
                          <a:solidFill>
                            <a:srgbClr val="000000"/>
                          </a:solidFill>
                          <a:effectLst/>
                          <a:latin typeface="Calibri"/>
                        </a:rPr>
                        <a:t>AT+YD</a:t>
                      </a:r>
                      <a:endParaRPr lang="de-DE" sz="1200" b="0" i="0" u="none" strike="noStrike">
                        <a:solidFill>
                          <a:srgbClr val="000000"/>
                        </a:solidFill>
                        <a:effectLst/>
                        <a:latin typeface="Calibri"/>
                      </a:endParaRPr>
                    </a:p>
                  </a:txBody>
                  <a:tcPr marL="7611" marR="7611" marT="7611" marB="0" anchor="b"/>
                </a:tc>
                <a:tc>
                  <a:txBody>
                    <a:bodyPr/>
                    <a:lstStyle/>
                    <a:p>
                      <a:pPr algn="l" fontAlgn="b"/>
                      <a:r>
                        <a:rPr lang="de-DE" sz="1200" b="0" i="0" u="none" strike="noStrike" smtClean="0">
                          <a:solidFill>
                            <a:srgbClr val="000000"/>
                          </a:solidFill>
                          <a:effectLst/>
                          <a:latin typeface="+mn-lt"/>
                        </a:rPr>
                        <a:t>Toggle UseGPSfloatForDeltaEstimation</a:t>
                      </a:r>
                      <a:endParaRPr lang="de-DE" sz="1200" b="0" i="0" u="none" strike="noStrike">
                        <a:solidFill>
                          <a:srgbClr val="000000"/>
                        </a:solidFill>
                        <a:effectLst/>
                        <a:latin typeface="Calibri"/>
                      </a:endParaRPr>
                    </a:p>
                  </a:txBody>
                  <a:tcPr marL="7611" marR="7611" marT="7611" marB="0" anchor="b"/>
                </a:tc>
              </a:tr>
              <a:tr h="152212">
                <a:tc>
                  <a:txBody>
                    <a:bodyPr/>
                    <a:lstStyle/>
                    <a:p>
                      <a:pPr algn="ctr" fontAlgn="b"/>
                      <a:endParaRPr lang="de-DE" sz="1200" b="0" i="0" u="none" strike="noStrike">
                        <a:solidFill>
                          <a:srgbClr val="000000"/>
                        </a:solidFill>
                        <a:effectLst/>
                        <a:latin typeface="Calibri"/>
                      </a:endParaRPr>
                    </a:p>
                  </a:txBody>
                  <a:tcPr marL="7611" marR="7611" marT="7611" marB="0" anchor="b"/>
                </a:tc>
                <a:tc>
                  <a:txBody>
                    <a:bodyPr/>
                    <a:lstStyle/>
                    <a:p>
                      <a:pPr algn="l" fontAlgn="b"/>
                      <a:r>
                        <a:rPr lang="de-DE" sz="1200" b="0" i="0" u="none" strike="noStrike" smtClean="0">
                          <a:solidFill>
                            <a:srgbClr val="000000"/>
                          </a:solidFill>
                          <a:effectLst/>
                          <a:latin typeface="Calibri"/>
                        </a:rPr>
                        <a:t>AT+YG</a:t>
                      </a:r>
                      <a:endParaRPr lang="de-DE" sz="1200" b="0" i="0" u="none" strike="noStrike">
                        <a:solidFill>
                          <a:srgbClr val="000000"/>
                        </a:solidFill>
                        <a:effectLst/>
                        <a:latin typeface="Calibri"/>
                      </a:endParaRPr>
                    </a:p>
                  </a:txBody>
                  <a:tcPr marL="7611" marR="7611" marT="7611" marB="0" anchor="b"/>
                </a:tc>
                <a:tc>
                  <a:txBody>
                    <a:bodyPr/>
                    <a:lstStyle/>
                    <a:p>
                      <a:pPr algn="l" fontAlgn="b"/>
                      <a:r>
                        <a:rPr lang="de-DE" sz="1200" b="0" i="0" u="none" strike="noStrike" smtClean="0">
                          <a:solidFill>
                            <a:srgbClr val="000000"/>
                          </a:solidFill>
                          <a:effectLst/>
                          <a:latin typeface="+mn-lt"/>
                        </a:rPr>
                        <a:t>Toggle GPS Logging</a:t>
                      </a:r>
                      <a:endParaRPr lang="de-DE" sz="1200" b="0" i="0" u="none" strike="noStrike">
                        <a:solidFill>
                          <a:srgbClr val="000000"/>
                        </a:solidFill>
                        <a:effectLst/>
                        <a:latin typeface="Calibri"/>
                      </a:endParaRPr>
                    </a:p>
                  </a:txBody>
                  <a:tcPr marL="7611" marR="7611" marT="7611" marB="0" anchor="b"/>
                </a:tc>
              </a:tr>
              <a:tr h="152212">
                <a:tc>
                  <a:txBody>
                    <a:bodyPr/>
                    <a:lstStyle/>
                    <a:p>
                      <a:pPr algn="ctr" fontAlgn="b"/>
                      <a:endParaRPr lang="de-DE" sz="1200" b="0" i="0" u="none" strike="noStrike">
                        <a:solidFill>
                          <a:srgbClr val="000000"/>
                        </a:solidFill>
                        <a:effectLst/>
                        <a:latin typeface="Calibri"/>
                      </a:endParaRPr>
                    </a:p>
                  </a:txBody>
                  <a:tcPr marL="7611" marR="7611" marT="7611" marB="0" anchor="b"/>
                </a:tc>
                <a:tc>
                  <a:txBody>
                    <a:bodyPr/>
                    <a:lstStyle/>
                    <a:p>
                      <a:pPr algn="l" fontAlgn="b"/>
                      <a:r>
                        <a:rPr lang="de-DE" sz="1200" b="0" i="0" u="none" strike="noStrike" smtClean="0">
                          <a:solidFill>
                            <a:srgbClr val="000000"/>
                          </a:solidFill>
                          <a:effectLst/>
                          <a:latin typeface="Calibri"/>
                        </a:rPr>
                        <a:t>AT+$L[,</a:t>
                      </a:r>
                      <a:r>
                        <a:rPr lang="de-DE" sz="1200" b="0" i="1" u="none" strike="noStrike" smtClean="0">
                          <a:solidFill>
                            <a:srgbClr val="000000"/>
                          </a:solidFill>
                          <a:effectLst/>
                          <a:latin typeface="Calibri"/>
                        </a:rPr>
                        <a:t>fileName</a:t>
                      </a:r>
                      <a:r>
                        <a:rPr lang="de-DE" sz="1200" b="0" i="0" u="none" strike="noStrike" smtClean="0">
                          <a:solidFill>
                            <a:srgbClr val="000000"/>
                          </a:solidFill>
                          <a:effectLst/>
                          <a:latin typeface="Calibri"/>
                        </a:rPr>
                        <a:t>]</a:t>
                      </a:r>
                      <a:endParaRPr lang="de-DE" sz="1200" b="0" i="0" u="none" strike="noStrike">
                        <a:solidFill>
                          <a:srgbClr val="000000"/>
                        </a:solidFill>
                        <a:effectLst/>
                        <a:latin typeface="Calibri"/>
                      </a:endParaRPr>
                    </a:p>
                  </a:txBody>
                  <a:tcPr marL="7611" marR="7611" marT="7611" marB="0" anchor="b"/>
                </a:tc>
                <a:tc>
                  <a:txBody>
                    <a:bodyPr/>
                    <a:lstStyle/>
                    <a:p>
                      <a:pPr algn="l" fontAlgn="b"/>
                      <a:r>
                        <a:rPr lang="de-DE" sz="1200" b="0" i="0" u="none" strike="noStrike" smtClean="0">
                          <a:solidFill>
                            <a:srgbClr val="000000"/>
                          </a:solidFill>
                          <a:effectLst/>
                          <a:latin typeface="Calibri"/>
                        </a:rPr>
                        <a:t>Filesystem: ls</a:t>
                      </a:r>
                      <a:r>
                        <a:rPr lang="de-DE" sz="1200" b="0" i="0" u="none" strike="noStrike" baseline="0" smtClean="0">
                          <a:solidFill>
                            <a:srgbClr val="000000"/>
                          </a:solidFill>
                          <a:effectLst/>
                          <a:latin typeface="Calibri"/>
                        </a:rPr>
                        <a:t> </a:t>
                      </a:r>
                      <a:r>
                        <a:rPr lang="de-DE" sz="1200" b="0" i="1" u="none" strike="noStrike" baseline="0" smtClean="0">
                          <a:solidFill>
                            <a:srgbClr val="000000"/>
                          </a:solidFill>
                          <a:effectLst/>
                          <a:latin typeface="Calibri"/>
                        </a:rPr>
                        <a:t>fileName</a:t>
                      </a:r>
                      <a:r>
                        <a:rPr lang="de-DE" sz="1200" b="0" i="0" u="none" strike="noStrike" baseline="0" smtClean="0">
                          <a:solidFill>
                            <a:srgbClr val="000000"/>
                          </a:solidFill>
                          <a:effectLst/>
                          <a:latin typeface="Calibri"/>
                        </a:rPr>
                        <a:t> (‘*‘ can be used at end of </a:t>
                      </a:r>
                      <a:r>
                        <a:rPr lang="de-DE" sz="1200" b="0" i="1" u="none" strike="noStrike" baseline="0" smtClean="0">
                          <a:solidFill>
                            <a:srgbClr val="000000"/>
                          </a:solidFill>
                          <a:effectLst/>
                          <a:latin typeface="Calibri"/>
                        </a:rPr>
                        <a:t>filename</a:t>
                      </a:r>
                      <a:r>
                        <a:rPr lang="de-DE" sz="1200" b="0" i="0" u="none" strike="noStrike" baseline="0" smtClean="0">
                          <a:solidFill>
                            <a:srgbClr val="000000"/>
                          </a:solidFill>
                          <a:effectLst/>
                          <a:latin typeface="Calibri"/>
                        </a:rPr>
                        <a:t> as wildcard)</a:t>
                      </a:r>
                      <a:endParaRPr lang="de-DE" sz="1200" b="0" i="1" u="none" strike="noStrike">
                        <a:solidFill>
                          <a:srgbClr val="000000"/>
                        </a:solidFill>
                        <a:effectLst/>
                        <a:latin typeface="Calibri"/>
                      </a:endParaRPr>
                    </a:p>
                  </a:txBody>
                  <a:tcPr marL="7611" marR="7611" marT="7611" marB="0" anchor="b"/>
                </a:tc>
              </a:tr>
              <a:tr h="152212">
                <a:tc>
                  <a:txBody>
                    <a:bodyPr/>
                    <a:lstStyle/>
                    <a:p>
                      <a:pPr algn="ctr" fontAlgn="b"/>
                      <a:endParaRPr lang="de-DE" sz="1200" b="0" i="0" u="none" strike="noStrike">
                        <a:solidFill>
                          <a:srgbClr val="000000"/>
                        </a:solidFill>
                        <a:effectLst/>
                        <a:latin typeface="Calibri"/>
                      </a:endParaRPr>
                    </a:p>
                  </a:txBody>
                  <a:tcPr marL="7611" marR="7611" marT="7611" marB="0" anchor="b"/>
                </a:tc>
                <a:tc>
                  <a:txBody>
                    <a:bodyPr/>
                    <a:lstStyle/>
                    <a:p>
                      <a:pPr algn="l" fontAlgn="b"/>
                      <a:r>
                        <a:rPr lang="de-DE" sz="1200" b="0" i="0" u="none" strike="noStrike" smtClean="0">
                          <a:solidFill>
                            <a:srgbClr val="000000"/>
                          </a:solidFill>
                          <a:effectLst/>
                          <a:latin typeface="Calibri"/>
                        </a:rPr>
                        <a:t>AT+$C,</a:t>
                      </a:r>
                      <a:r>
                        <a:rPr lang="de-DE" sz="1200" b="0" i="1" u="none" strike="noStrike" smtClean="0">
                          <a:solidFill>
                            <a:srgbClr val="000000"/>
                          </a:solidFill>
                          <a:effectLst/>
                          <a:latin typeface="Calibri"/>
                        </a:rPr>
                        <a:t>fileName</a:t>
                      </a:r>
                      <a:endParaRPr lang="de-DE" sz="1200" b="0" i="0" u="none" strike="noStrike">
                        <a:solidFill>
                          <a:srgbClr val="000000"/>
                        </a:solidFill>
                        <a:effectLst/>
                        <a:latin typeface="Calibri"/>
                      </a:endParaRPr>
                    </a:p>
                  </a:txBody>
                  <a:tcPr marL="7611" marR="7611" marT="7611" marB="0" anchor="b"/>
                </a:tc>
                <a:tc>
                  <a:txBody>
                    <a:bodyPr/>
                    <a:lstStyle/>
                    <a:p>
                      <a:pPr algn="l" fontAlgn="b"/>
                      <a:r>
                        <a:rPr lang="de-DE" sz="1200" b="0" i="0" u="none" strike="noStrike" smtClean="0">
                          <a:solidFill>
                            <a:srgbClr val="000000"/>
                          </a:solidFill>
                          <a:effectLst/>
                          <a:latin typeface="Calibri"/>
                        </a:rPr>
                        <a:t>Filesystem: cat</a:t>
                      </a:r>
                      <a:r>
                        <a:rPr lang="de-DE" sz="1200" b="0" i="0" u="none" strike="noStrike" baseline="0" smtClean="0">
                          <a:solidFill>
                            <a:srgbClr val="000000"/>
                          </a:solidFill>
                          <a:effectLst/>
                          <a:latin typeface="Calibri"/>
                        </a:rPr>
                        <a:t> </a:t>
                      </a:r>
                      <a:r>
                        <a:rPr lang="de-DE" sz="1200" b="0" i="1" u="none" strike="noStrike" baseline="0" smtClean="0">
                          <a:solidFill>
                            <a:srgbClr val="000000"/>
                          </a:solidFill>
                          <a:effectLst/>
                          <a:latin typeface="Calibri"/>
                        </a:rPr>
                        <a:t>fileName</a:t>
                      </a:r>
                      <a:endParaRPr lang="de-DE" sz="1200" b="0" i="1" u="none" strike="noStrike">
                        <a:solidFill>
                          <a:srgbClr val="000000"/>
                        </a:solidFill>
                        <a:effectLst/>
                        <a:latin typeface="Calibri"/>
                      </a:endParaRPr>
                    </a:p>
                  </a:txBody>
                  <a:tcPr marL="7611" marR="7611" marT="7611" marB="0" anchor="b"/>
                </a:tc>
              </a:tr>
              <a:tr h="152212">
                <a:tc>
                  <a:txBody>
                    <a:bodyPr/>
                    <a:lstStyle/>
                    <a:p>
                      <a:pPr algn="ctr" fontAlgn="b"/>
                      <a:endParaRPr lang="de-DE" sz="1200" b="0" i="0" u="none" strike="noStrike">
                        <a:solidFill>
                          <a:srgbClr val="000000"/>
                        </a:solidFill>
                        <a:effectLst/>
                        <a:latin typeface="Calibri"/>
                      </a:endParaRPr>
                    </a:p>
                  </a:txBody>
                  <a:tcPr marL="7611" marR="7611" marT="7611" marB="0" anchor="b"/>
                </a:tc>
                <a:tc>
                  <a:txBody>
                    <a:bodyPr/>
                    <a:lstStyle/>
                    <a:p>
                      <a:pPr algn="l" fontAlgn="b"/>
                      <a:r>
                        <a:rPr lang="de-DE" sz="1200" b="0" i="0" u="none" strike="noStrike" smtClean="0">
                          <a:solidFill>
                            <a:srgbClr val="000000"/>
                          </a:solidFill>
                          <a:effectLst/>
                          <a:latin typeface="Calibri"/>
                        </a:rPr>
                        <a:t>AT+$T</a:t>
                      </a:r>
                      <a:endParaRPr lang="de-DE" sz="1200" b="0" i="0" u="none" strike="noStrike">
                        <a:solidFill>
                          <a:srgbClr val="000000"/>
                        </a:solidFill>
                        <a:effectLst/>
                        <a:latin typeface="Calibri"/>
                      </a:endParaRPr>
                    </a:p>
                  </a:txBody>
                  <a:tcPr marL="7611" marR="7611" marT="7611" marB="0" anchor="b"/>
                </a:tc>
                <a:tc>
                  <a:txBody>
                    <a:bodyPr/>
                    <a:lstStyle/>
                    <a:p>
                      <a:pPr algn="l" fontAlgn="b"/>
                      <a:r>
                        <a:rPr lang="de-DE" sz="1200" b="0" i="0" u="none" strike="noStrike" smtClean="0">
                          <a:solidFill>
                            <a:srgbClr val="000000"/>
                          </a:solidFill>
                          <a:effectLst/>
                          <a:latin typeface="Calibri"/>
                        </a:rPr>
                        <a:t>Filesystem: ls –R (list all files</a:t>
                      </a:r>
                      <a:r>
                        <a:rPr lang="de-DE" sz="1200" b="0" i="0" u="none" strike="noStrike" baseline="0" smtClean="0">
                          <a:solidFill>
                            <a:srgbClr val="000000"/>
                          </a:solidFill>
                          <a:effectLst/>
                          <a:latin typeface="Calibri"/>
                        </a:rPr>
                        <a:t> in folder tree; </a:t>
                      </a:r>
                      <a:r>
                        <a:rPr lang="de-DE" sz="1200" b="0" i="0" u="none" strike="noStrike" smtClean="0">
                          <a:solidFill>
                            <a:srgbClr val="000000"/>
                          </a:solidFill>
                          <a:effectLst/>
                          <a:latin typeface="Calibri"/>
                        </a:rPr>
                        <a:t>output</a:t>
                      </a:r>
                      <a:r>
                        <a:rPr lang="de-DE" sz="1200" b="0" i="0" u="none" strike="noStrike" baseline="0" smtClean="0">
                          <a:solidFill>
                            <a:srgbClr val="000000"/>
                          </a:solidFill>
                          <a:effectLst/>
                          <a:latin typeface="Calibri"/>
                        </a:rPr>
                        <a:t> to Serial only)</a:t>
                      </a:r>
                      <a:r>
                        <a:rPr lang="de-DE" sz="1200" b="0" i="0" u="none" strike="noStrike" smtClean="0">
                          <a:solidFill>
                            <a:srgbClr val="000000"/>
                          </a:solidFill>
                          <a:effectLst/>
                          <a:latin typeface="Calibri"/>
                        </a:rPr>
                        <a:t> </a:t>
                      </a:r>
                      <a:endParaRPr lang="de-DE" sz="1200" b="0" i="0" u="none" strike="noStrike">
                        <a:solidFill>
                          <a:srgbClr val="000000"/>
                        </a:solidFill>
                        <a:effectLst/>
                        <a:latin typeface="Calibri"/>
                      </a:endParaRPr>
                    </a:p>
                  </a:txBody>
                  <a:tcPr marL="7611" marR="7611" marT="7611" marB="0" anchor="b"/>
                </a:tc>
              </a:tr>
            </a:tbl>
          </a:graphicData>
        </a:graphic>
      </p:graphicFrame>
      <p:sp>
        <p:nvSpPr>
          <p:cNvPr id="4" name="Textfeld 3"/>
          <p:cNvSpPr txBox="1"/>
          <p:nvPr/>
        </p:nvSpPr>
        <p:spPr>
          <a:xfrm>
            <a:off x="1380050" y="4293228"/>
            <a:ext cx="5303760" cy="830997"/>
          </a:xfrm>
          <a:prstGeom prst="rect">
            <a:avLst/>
          </a:prstGeom>
          <a:noFill/>
        </p:spPr>
        <p:txBody>
          <a:bodyPr wrap="none" rtlCol="0">
            <a:spAutoFit/>
          </a:bodyPr>
          <a:lstStyle/>
          <a:p>
            <a:r>
              <a:rPr lang="de-DE" sz="1200" b="1" smtClean="0"/>
              <a:t>Notes</a:t>
            </a:r>
            <a:r>
              <a:rPr lang="de-DE" sz="1200" smtClean="0"/>
              <a:t>:	</a:t>
            </a:r>
          </a:p>
          <a:p>
            <a:r>
              <a:rPr lang="de-DE" sz="1200"/>
              <a:t> </a:t>
            </a:r>
            <a:r>
              <a:rPr lang="de-DE" sz="1200" smtClean="0"/>
              <a:t>(1) Parameter naming convention:  </a:t>
            </a:r>
            <a:r>
              <a:rPr lang="de-DE" sz="1200" i="1" smtClean="0"/>
              <a:t>fName</a:t>
            </a:r>
            <a:r>
              <a:rPr lang="de-DE" sz="1200" smtClean="0"/>
              <a:t>=float, </a:t>
            </a:r>
            <a:r>
              <a:rPr lang="de-DE" sz="1200" i="1" smtClean="0"/>
              <a:t>iName</a:t>
            </a:r>
            <a:r>
              <a:rPr lang="de-DE" sz="1200" smtClean="0"/>
              <a:t>=int, </a:t>
            </a:r>
            <a:r>
              <a:rPr lang="de-DE" sz="1200" i="1" smtClean="0"/>
              <a:t>bName</a:t>
            </a:r>
            <a:r>
              <a:rPr lang="de-DE" sz="1200" smtClean="0"/>
              <a:t>=bool (0 or 1)</a:t>
            </a:r>
          </a:p>
          <a:p>
            <a:r>
              <a:rPr lang="de-DE" sz="1200" i="1" smtClean="0"/>
              <a:t> </a:t>
            </a:r>
            <a:r>
              <a:rPr lang="de-DE" sz="1200" smtClean="0"/>
              <a:t>(2) </a:t>
            </a:r>
            <a:r>
              <a:rPr lang="de-DE" sz="1200" i="1" smtClean="0"/>
              <a:t>OperationType</a:t>
            </a:r>
            <a:r>
              <a:rPr lang="de-DE" sz="1200" smtClean="0"/>
              <a:t> </a:t>
            </a:r>
            <a:r>
              <a:rPr lang="de-DE" sz="1200"/>
              <a:t>= OP_IDLE, OP_MOW, OP_CHARGE, OP_ERROR, </a:t>
            </a:r>
            <a:r>
              <a:rPr lang="de-DE" sz="1200" smtClean="0"/>
              <a:t>OP_DOCK</a:t>
            </a:r>
          </a:p>
          <a:p>
            <a:r>
              <a:rPr lang="de-DE" sz="1200"/>
              <a:t> (3) </a:t>
            </a:r>
            <a:r>
              <a:rPr lang="de-DE" sz="1200" smtClean="0"/>
              <a:t>GPS.Solution </a:t>
            </a:r>
            <a:r>
              <a:rPr lang="de-DE" sz="1200"/>
              <a:t>= SOL_INVALID, SOL_FLOAT, </a:t>
            </a:r>
            <a:r>
              <a:rPr lang="de-DE" sz="1200" smtClean="0"/>
              <a:t>SOL_FIXED</a:t>
            </a:r>
            <a:endParaRPr lang="de-DE" sz="1200" smtClean="0"/>
          </a:p>
        </p:txBody>
      </p:sp>
    </p:spTree>
    <p:extLst>
      <p:ext uri="{BB962C8B-B14F-4D97-AF65-F5344CB8AC3E}">
        <p14:creationId xmlns:p14="http://schemas.microsoft.com/office/powerpoint/2010/main" val="20711776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Fix Mode</a:t>
            </a:r>
            <a:endParaRPr lang="de-DE"/>
          </a:p>
        </p:txBody>
      </p:sp>
      <p:sp>
        <p:nvSpPr>
          <p:cNvPr id="3" name="Inhaltsplatzhalter 2"/>
          <p:cNvSpPr>
            <a:spLocks noGrp="1"/>
          </p:cNvSpPr>
          <p:nvPr>
            <p:ph idx="1"/>
          </p:nvPr>
        </p:nvSpPr>
        <p:spPr/>
        <p:txBody>
          <a:bodyPr>
            <a:normAutofit fontScale="47500" lnSpcReduction="20000"/>
          </a:bodyPr>
          <a:lstStyle/>
          <a:p>
            <a:r>
              <a:rPr lang="en-US" b="1"/>
              <a:t>No fix</a:t>
            </a:r>
            <a:r>
              <a:rPr lang="en-US"/>
              <a:t>: either there is not enough data to compute a navigation solution, or the computed solution is outside of the acceptable error </a:t>
            </a:r>
            <a:r>
              <a:rPr lang="en-US" smtClean="0"/>
              <a:t>criteria</a:t>
            </a:r>
          </a:p>
          <a:p>
            <a:r>
              <a:rPr lang="en-US" b="1" smtClean="0"/>
              <a:t>3D</a:t>
            </a:r>
            <a:r>
              <a:rPr lang="en-US"/>
              <a:t>: a position solution has been achieved with at least four satellites as compared with a 2D solution with only 3 satellites and altitude/vertical metrics locked to a preset value</a:t>
            </a:r>
            <a:r>
              <a:rPr lang="en-US" smtClean="0"/>
              <a:t>.</a:t>
            </a:r>
          </a:p>
          <a:p>
            <a:r>
              <a:rPr lang="en-US" b="1" smtClean="0"/>
              <a:t>DGNSS</a:t>
            </a:r>
            <a:r>
              <a:rPr lang="en-US"/>
              <a:t>: corrections are provided from a source that measures the differences between what pseudorange (signal time-of-flight approximately indicates distance using speed of light through a medium) values for each satellite should be at the precisely surveyed reference station compared to what is reported by its navigation computation. The differences are generally caused by time-varying ionospheric perturbations in the path from satellite to the reference station and the nearby rover. If the rover and reference are too far apart, the separate signal paths may have different perturbations and the correction data are less </a:t>
            </a:r>
            <a:r>
              <a:rPr lang="en-US" smtClean="0"/>
              <a:t>effective.</a:t>
            </a:r>
          </a:p>
          <a:p>
            <a:r>
              <a:rPr lang="en-US" b="1" smtClean="0"/>
              <a:t>Float </a:t>
            </a:r>
            <a:r>
              <a:rPr lang="en-US" b="1"/>
              <a:t>and fixed</a:t>
            </a:r>
            <a:r>
              <a:rPr lang="en-US"/>
              <a:t>: in precise navigation, the receiver tries to lock on to carrier phase (within the 19 cm wavelength) to resolve the exact number of wavelengths and fractions to each satellite. If this exactitude is achieved, the status is "fixed" since phase markers can be locked. if precise wavelengths and fraction are not resolved, ambiguity persists, and the status is "float" since the carrier phase markers are not locked but "floating around" in the mathematical computation. The difference is mm of position accuracy with fixed compared with cm of accuracy with float.</a:t>
            </a:r>
            <a:endParaRPr lang="de-DE"/>
          </a:p>
        </p:txBody>
      </p:sp>
    </p:spTree>
    <p:extLst>
      <p:ext uri="{BB962C8B-B14F-4D97-AF65-F5344CB8AC3E}">
        <p14:creationId xmlns:p14="http://schemas.microsoft.com/office/powerpoint/2010/main" val="814642288"/>
      </p:ext>
    </p:extLst>
  </p:cSld>
  <p:clrMapOvr>
    <a:masterClrMapping/>
  </p:clrMapOvr>
  <p:timing>
    <p:tnLst>
      <p:par>
        <p:cTn id="1" dur="indefinite" restart="never" nodeType="tmRoot"/>
      </p:par>
    </p:tnLst>
  </p:timing>
</p:sld>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623</Words>
  <Application>Microsoft Office PowerPoint</Application>
  <PresentationFormat>Bildschirmpräsentation (4:3)</PresentationFormat>
  <Paragraphs>117</Paragraphs>
  <Slides>9</Slides>
  <Notes>0</Notes>
  <HiddenSlides>0</HiddenSlides>
  <MMClips>0</MMClips>
  <ScaleCrop>false</ScaleCrop>
  <HeadingPairs>
    <vt:vector size="4" baseType="variant">
      <vt:variant>
        <vt:lpstr>Design</vt:lpstr>
      </vt:variant>
      <vt:variant>
        <vt:i4>1</vt:i4>
      </vt:variant>
      <vt:variant>
        <vt:lpstr>Folientitel</vt:lpstr>
      </vt:variant>
      <vt:variant>
        <vt:i4>9</vt:i4>
      </vt:variant>
    </vt:vector>
  </HeadingPairs>
  <TitlesOfParts>
    <vt:vector size="10" baseType="lpstr">
      <vt:lpstr>Larissa</vt:lpstr>
      <vt:lpstr>Moonlight User Manual</vt:lpstr>
      <vt:lpstr>Inhalt</vt:lpstr>
      <vt:lpstr>Moonlight Firmware</vt:lpstr>
      <vt:lpstr>amcp – ArduMower Control Program</vt:lpstr>
      <vt:lpstr>amcp – Main Menu </vt:lpstr>
      <vt:lpstr>amcp – Configuration Menu </vt:lpstr>
      <vt:lpstr>amcp Command Overview Sunray Commands</vt:lpstr>
      <vt:lpstr>Moonlight Command Overview Moonlight Extensions</vt:lpstr>
      <vt:lpstr>Fix Mode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ArduMower</dc:title>
  <dc:creator>Harald</dc:creator>
  <cp:lastModifiedBy>Harald</cp:lastModifiedBy>
  <cp:revision>181</cp:revision>
  <dcterms:created xsi:type="dcterms:W3CDTF">2021-01-24T07:29:14Z</dcterms:created>
  <dcterms:modified xsi:type="dcterms:W3CDTF">2022-04-25T19:12:58Z</dcterms:modified>
</cp:coreProperties>
</file>