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7" r:id="rId4"/>
    <p:sldId id="258" r:id="rId5"/>
    <p:sldId id="259" r:id="rId6"/>
    <p:sldId id="260" r:id="rId7"/>
    <p:sldId id="268" r:id="rId8"/>
    <p:sldId id="269" r:id="rId9"/>
    <p:sldId id="261" r:id="rId10"/>
    <p:sldId id="262" r:id="rId11"/>
    <p:sldId id="263" r:id="rId12"/>
    <p:sldId id="264" r:id="rId13"/>
    <p:sldId id="265" r:id="rId14"/>
    <p:sldId id="266" r:id="rId15"/>
    <p:sldId id="280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14DBD2-949D-4444-83CC-5A75A2922BC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CBEF6A-8882-4851-B06F-5654A7D62520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REFACTOR</a:t>
          </a:r>
          <a:endParaRPr lang="en-US" dirty="0"/>
        </a:p>
      </dgm:t>
    </dgm:pt>
    <dgm:pt modelId="{E6002982-EB58-4123-A7EB-0AB8276CB252}" type="parTrans" cxnId="{32320B4B-19D8-4FCA-819B-C03236D4EC75}">
      <dgm:prSet/>
      <dgm:spPr/>
      <dgm:t>
        <a:bodyPr/>
        <a:lstStyle/>
        <a:p>
          <a:endParaRPr lang="en-US"/>
        </a:p>
      </dgm:t>
    </dgm:pt>
    <dgm:pt modelId="{1D3DEEB1-2A62-492B-A9F8-C88EDE36F526}" type="sibTrans" cxnId="{32320B4B-19D8-4FCA-819B-C03236D4EC75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7D3C63F4-3686-4525-A8EF-3F6DD044D28E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mtClean="0"/>
            <a:t>RED</a:t>
          </a:r>
          <a:endParaRPr lang="en-US"/>
        </a:p>
      </dgm:t>
    </dgm:pt>
    <dgm:pt modelId="{347B2A12-77A0-4328-82AB-522739E45597}" type="parTrans" cxnId="{9989ABAA-FA41-4CC4-A4C6-7B556CFB9AA1}">
      <dgm:prSet/>
      <dgm:spPr/>
      <dgm:t>
        <a:bodyPr/>
        <a:lstStyle/>
        <a:p>
          <a:endParaRPr lang="en-US"/>
        </a:p>
      </dgm:t>
    </dgm:pt>
    <dgm:pt modelId="{20D41789-5048-428C-8E35-7117492D94DC}" type="sibTrans" cxnId="{9989ABAA-FA41-4CC4-A4C6-7B556CFB9AA1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1947621F-2465-4944-B880-D99FF554F35A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mtClean="0"/>
            <a:t>GREEN</a:t>
          </a:r>
          <a:endParaRPr lang="en-US"/>
        </a:p>
      </dgm:t>
    </dgm:pt>
    <dgm:pt modelId="{CA8B0771-6B13-4C80-9849-CFFD49952C80}" type="parTrans" cxnId="{139F4292-3388-48AE-B084-E5EF113CD111}">
      <dgm:prSet/>
      <dgm:spPr/>
      <dgm:t>
        <a:bodyPr/>
        <a:lstStyle/>
        <a:p>
          <a:endParaRPr lang="en-US"/>
        </a:p>
      </dgm:t>
    </dgm:pt>
    <dgm:pt modelId="{8640F62A-D30B-40EC-8806-ADA454CAB784}" type="sibTrans" cxnId="{139F4292-3388-48AE-B084-E5EF113CD111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C9B80D47-4A1E-45F2-BD57-43CDA1E23102}" type="pres">
      <dgm:prSet presAssocID="{4114DBD2-949D-4444-83CC-5A75A2922BC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83B209-DDC6-40B4-A7B1-7A2DC7CB37D0}" type="pres">
      <dgm:prSet presAssocID="{DDCBEF6A-8882-4851-B06F-5654A7D625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FD4696-27A3-4F87-AB18-B7C71F461694}" type="pres">
      <dgm:prSet presAssocID="{1D3DEEB1-2A62-492B-A9F8-C88EDE36F52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CF08F61-E80A-4F07-B292-3E3C04B3E037}" type="pres">
      <dgm:prSet presAssocID="{1D3DEEB1-2A62-492B-A9F8-C88EDE36F52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35F7070-C893-46D9-B704-A9D69B667B4A}" type="pres">
      <dgm:prSet presAssocID="{7D3C63F4-3686-4525-A8EF-3F6DD044D28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555FEE-1FB5-4041-9BC0-7F97ACE3CCA4}" type="pres">
      <dgm:prSet presAssocID="{20D41789-5048-428C-8E35-7117492D94D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5202FB8-A512-492E-B52C-C67CD53931D4}" type="pres">
      <dgm:prSet presAssocID="{20D41789-5048-428C-8E35-7117492D94D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F3B214E-2AF3-4D35-B132-234B2DB16D78}" type="pres">
      <dgm:prSet presAssocID="{1947621F-2465-4944-B880-D99FF554F35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019480-74B1-4DE1-8BE1-E0B8ED98DBEC}" type="pres">
      <dgm:prSet presAssocID="{8640F62A-D30B-40EC-8806-ADA454CAB78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534AB1D-8317-452A-800A-C907AE0D6664}" type="pres">
      <dgm:prSet presAssocID="{8640F62A-D30B-40EC-8806-ADA454CAB784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CEF60E5-56EF-4BED-B1C5-91B27D6C14C9}" type="presOf" srcId="{4114DBD2-949D-4444-83CC-5A75A2922BCB}" destId="{C9B80D47-4A1E-45F2-BD57-43CDA1E23102}" srcOrd="0" destOrd="0" presId="urn:microsoft.com/office/officeart/2005/8/layout/cycle2"/>
    <dgm:cxn modelId="{4146A918-0633-440D-A6C0-B471555F99F9}" type="presOf" srcId="{1D3DEEB1-2A62-492B-A9F8-C88EDE36F526}" destId="{ACF08F61-E80A-4F07-B292-3E3C04B3E037}" srcOrd="1" destOrd="0" presId="urn:microsoft.com/office/officeart/2005/8/layout/cycle2"/>
    <dgm:cxn modelId="{AC522B6F-BBE1-4350-ADA4-F6E7141666FB}" type="presOf" srcId="{20D41789-5048-428C-8E35-7117492D94DC}" destId="{75202FB8-A512-492E-B52C-C67CD53931D4}" srcOrd="1" destOrd="0" presId="urn:microsoft.com/office/officeart/2005/8/layout/cycle2"/>
    <dgm:cxn modelId="{EEE28776-5B94-4C83-A5DC-195DC2EC0CC5}" type="presOf" srcId="{8640F62A-D30B-40EC-8806-ADA454CAB784}" destId="{2534AB1D-8317-452A-800A-C907AE0D6664}" srcOrd="1" destOrd="0" presId="urn:microsoft.com/office/officeart/2005/8/layout/cycle2"/>
    <dgm:cxn modelId="{9989ABAA-FA41-4CC4-A4C6-7B556CFB9AA1}" srcId="{4114DBD2-949D-4444-83CC-5A75A2922BCB}" destId="{7D3C63F4-3686-4525-A8EF-3F6DD044D28E}" srcOrd="1" destOrd="0" parTransId="{347B2A12-77A0-4328-82AB-522739E45597}" sibTransId="{20D41789-5048-428C-8E35-7117492D94DC}"/>
    <dgm:cxn modelId="{4CE79323-B80D-428A-BD13-A16058FD0E8E}" type="presOf" srcId="{8640F62A-D30B-40EC-8806-ADA454CAB784}" destId="{9D019480-74B1-4DE1-8BE1-E0B8ED98DBEC}" srcOrd="0" destOrd="0" presId="urn:microsoft.com/office/officeart/2005/8/layout/cycle2"/>
    <dgm:cxn modelId="{B86428E6-8BC5-4CCA-8FC8-02C724452A7C}" type="presOf" srcId="{7D3C63F4-3686-4525-A8EF-3F6DD044D28E}" destId="{E35F7070-C893-46D9-B704-A9D69B667B4A}" srcOrd="0" destOrd="0" presId="urn:microsoft.com/office/officeart/2005/8/layout/cycle2"/>
    <dgm:cxn modelId="{32320B4B-19D8-4FCA-819B-C03236D4EC75}" srcId="{4114DBD2-949D-4444-83CC-5A75A2922BCB}" destId="{DDCBEF6A-8882-4851-B06F-5654A7D62520}" srcOrd="0" destOrd="0" parTransId="{E6002982-EB58-4123-A7EB-0AB8276CB252}" sibTransId="{1D3DEEB1-2A62-492B-A9F8-C88EDE36F526}"/>
    <dgm:cxn modelId="{139F4292-3388-48AE-B084-E5EF113CD111}" srcId="{4114DBD2-949D-4444-83CC-5A75A2922BCB}" destId="{1947621F-2465-4944-B880-D99FF554F35A}" srcOrd="2" destOrd="0" parTransId="{CA8B0771-6B13-4C80-9849-CFFD49952C80}" sibTransId="{8640F62A-D30B-40EC-8806-ADA454CAB784}"/>
    <dgm:cxn modelId="{2F6A1FAB-A9D9-4742-99FB-DD0782A392A8}" type="presOf" srcId="{1D3DEEB1-2A62-492B-A9F8-C88EDE36F526}" destId="{BFFD4696-27A3-4F87-AB18-B7C71F461694}" srcOrd="0" destOrd="0" presId="urn:microsoft.com/office/officeart/2005/8/layout/cycle2"/>
    <dgm:cxn modelId="{CEB766FF-F29E-4382-9556-6B885A8B6519}" type="presOf" srcId="{20D41789-5048-428C-8E35-7117492D94DC}" destId="{81555FEE-1FB5-4041-9BC0-7F97ACE3CCA4}" srcOrd="0" destOrd="0" presId="urn:microsoft.com/office/officeart/2005/8/layout/cycle2"/>
    <dgm:cxn modelId="{3A69E418-64DD-4F7D-9159-CD913F7E007E}" type="presOf" srcId="{DDCBEF6A-8882-4851-B06F-5654A7D62520}" destId="{BF83B209-DDC6-40B4-A7B1-7A2DC7CB37D0}" srcOrd="0" destOrd="0" presId="urn:microsoft.com/office/officeart/2005/8/layout/cycle2"/>
    <dgm:cxn modelId="{087A7849-E11F-4573-AEA4-4F8314516A6D}" type="presOf" srcId="{1947621F-2465-4944-B880-D99FF554F35A}" destId="{7F3B214E-2AF3-4D35-B132-234B2DB16D78}" srcOrd="0" destOrd="0" presId="urn:microsoft.com/office/officeart/2005/8/layout/cycle2"/>
    <dgm:cxn modelId="{E3DC207A-348B-474A-AF98-BB8EADF83DA3}" type="presParOf" srcId="{C9B80D47-4A1E-45F2-BD57-43CDA1E23102}" destId="{BF83B209-DDC6-40B4-A7B1-7A2DC7CB37D0}" srcOrd="0" destOrd="0" presId="urn:microsoft.com/office/officeart/2005/8/layout/cycle2"/>
    <dgm:cxn modelId="{E0853188-22F8-4D44-8DC5-9C1B2F82D52F}" type="presParOf" srcId="{C9B80D47-4A1E-45F2-BD57-43CDA1E23102}" destId="{BFFD4696-27A3-4F87-AB18-B7C71F461694}" srcOrd="1" destOrd="0" presId="urn:microsoft.com/office/officeart/2005/8/layout/cycle2"/>
    <dgm:cxn modelId="{931CAD28-7C3E-40B8-8BDB-D2F37D5EDFB0}" type="presParOf" srcId="{BFFD4696-27A3-4F87-AB18-B7C71F461694}" destId="{ACF08F61-E80A-4F07-B292-3E3C04B3E037}" srcOrd="0" destOrd="0" presId="urn:microsoft.com/office/officeart/2005/8/layout/cycle2"/>
    <dgm:cxn modelId="{4DCFAA7D-B6B3-48F6-A0E1-2F522D171D48}" type="presParOf" srcId="{C9B80D47-4A1E-45F2-BD57-43CDA1E23102}" destId="{E35F7070-C893-46D9-B704-A9D69B667B4A}" srcOrd="2" destOrd="0" presId="urn:microsoft.com/office/officeart/2005/8/layout/cycle2"/>
    <dgm:cxn modelId="{6B796C6D-9C73-4F8F-A699-B182987E02E8}" type="presParOf" srcId="{C9B80D47-4A1E-45F2-BD57-43CDA1E23102}" destId="{81555FEE-1FB5-4041-9BC0-7F97ACE3CCA4}" srcOrd="3" destOrd="0" presId="urn:microsoft.com/office/officeart/2005/8/layout/cycle2"/>
    <dgm:cxn modelId="{22C64100-EEFB-4949-9276-2CF149DE813F}" type="presParOf" srcId="{81555FEE-1FB5-4041-9BC0-7F97ACE3CCA4}" destId="{75202FB8-A512-492E-B52C-C67CD53931D4}" srcOrd="0" destOrd="0" presId="urn:microsoft.com/office/officeart/2005/8/layout/cycle2"/>
    <dgm:cxn modelId="{B2CC4EC9-F5BA-4DB2-8DC9-442C49A55ABC}" type="presParOf" srcId="{C9B80D47-4A1E-45F2-BD57-43CDA1E23102}" destId="{7F3B214E-2AF3-4D35-B132-234B2DB16D78}" srcOrd="4" destOrd="0" presId="urn:microsoft.com/office/officeart/2005/8/layout/cycle2"/>
    <dgm:cxn modelId="{F707C55A-C53F-43EC-8A96-D7FE4A1171B2}" type="presParOf" srcId="{C9B80D47-4A1E-45F2-BD57-43CDA1E23102}" destId="{9D019480-74B1-4DE1-8BE1-E0B8ED98DBEC}" srcOrd="5" destOrd="0" presId="urn:microsoft.com/office/officeart/2005/8/layout/cycle2"/>
    <dgm:cxn modelId="{8A34488F-AE6F-4A66-881D-F964221FBE7E}" type="presParOf" srcId="{9D019480-74B1-4DE1-8BE1-E0B8ED98DBEC}" destId="{2534AB1D-8317-452A-800A-C907AE0D666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3B209-DDC6-40B4-A7B1-7A2DC7CB37D0}">
      <dsp:nvSpPr>
        <dsp:cNvPr id="0" name=""/>
        <dsp:cNvSpPr/>
      </dsp:nvSpPr>
      <dsp:spPr>
        <a:xfrm>
          <a:off x="3131306" y="1390"/>
          <a:ext cx="1966986" cy="1966986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REFACTOR</a:t>
          </a:r>
          <a:endParaRPr lang="en-US" sz="2400" kern="1200" dirty="0"/>
        </a:p>
      </dsp:txBody>
      <dsp:txXfrm>
        <a:off x="3419364" y="289448"/>
        <a:ext cx="1390870" cy="1390870"/>
      </dsp:txXfrm>
    </dsp:sp>
    <dsp:sp modelId="{BFFD4696-27A3-4F87-AB18-B7C71F461694}">
      <dsp:nvSpPr>
        <dsp:cNvPr id="0" name=""/>
        <dsp:cNvSpPr/>
      </dsp:nvSpPr>
      <dsp:spPr>
        <a:xfrm rot="3600000">
          <a:off x="4584392" y="1918261"/>
          <a:ext cx="521866" cy="663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623532" y="1983241"/>
        <a:ext cx="365306" cy="398314"/>
      </dsp:txXfrm>
    </dsp:sp>
    <dsp:sp modelId="{E35F7070-C893-46D9-B704-A9D69B667B4A}">
      <dsp:nvSpPr>
        <dsp:cNvPr id="0" name=""/>
        <dsp:cNvSpPr/>
      </dsp:nvSpPr>
      <dsp:spPr>
        <a:xfrm>
          <a:off x="4607126" y="2557585"/>
          <a:ext cx="1966986" cy="1966986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RED</a:t>
          </a:r>
          <a:endParaRPr lang="en-US" sz="2400" kern="1200"/>
        </a:p>
      </dsp:txBody>
      <dsp:txXfrm>
        <a:off x="4895184" y="2845643"/>
        <a:ext cx="1390870" cy="1390870"/>
      </dsp:txXfrm>
    </dsp:sp>
    <dsp:sp modelId="{81555FEE-1FB5-4041-9BC0-7F97ACE3CCA4}">
      <dsp:nvSpPr>
        <dsp:cNvPr id="0" name=""/>
        <dsp:cNvSpPr/>
      </dsp:nvSpPr>
      <dsp:spPr>
        <a:xfrm rot="10800000">
          <a:off x="3868636" y="3209150"/>
          <a:ext cx="521866" cy="663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4025196" y="3341922"/>
        <a:ext cx="365306" cy="398314"/>
      </dsp:txXfrm>
    </dsp:sp>
    <dsp:sp modelId="{7F3B214E-2AF3-4D35-B132-234B2DB16D78}">
      <dsp:nvSpPr>
        <dsp:cNvPr id="0" name=""/>
        <dsp:cNvSpPr/>
      </dsp:nvSpPr>
      <dsp:spPr>
        <a:xfrm>
          <a:off x="1655486" y="2557585"/>
          <a:ext cx="1966986" cy="1966986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GREEN</a:t>
          </a:r>
          <a:endParaRPr lang="en-US" sz="2400" kern="1200"/>
        </a:p>
      </dsp:txBody>
      <dsp:txXfrm>
        <a:off x="1943544" y="2845643"/>
        <a:ext cx="1390870" cy="1390870"/>
      </dsp:txXfrm>
    </dsp:sp>
    <dsp:sp modelId="{9D019480-74B1-4DE1-8BE1-E0B8ED98DBEC}">
      <dsp:nvSpPr>
        <dsp:cNvPr id="0" name=""/>
        <dsp:cNvSpPr/>
      </dsp:nvSpPr>
      <dsp:spPr>
        <a:xfrm rot="18000000">
          <a:off x="3108571" y="1943843"/>
          <a:ext cx="521866" cy="663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3147711" y="2144407"/>
        <a:ext cx="365306" cy="398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B8803-C52C-4A1A-9688-C99C7C495E52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7BF86-0016-454E-B666-D7C9546CC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AssemblyInitialize</a:t>
            </a:r>
            <a:r>
              <a:rPr lang="en-US" dirty="0" smtClean="0"/>
              <a:t> and </a:t>
            </a:r>
            <a:r>
              <a:rPr lang="en-US" dirty="0" err="1" smtClean="0"/>
              <a:t>AssemblyCleanup</a:t>
            </a:r>
            <a:r>
              <a:rPr lang="en-US" dirty="0" smtClean="0"/>
              <a:t> are called right after your assembly is loaded and right before your assembly is unloaded.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ClassInitialize</a:t>
            </a:r>
            <a:r>
              <a:rPr lang="en-US" dirty="0" smtClean="0"/>
              <a:t> and </a:t>
            </a:r>
            <a:r>
              <a:rPr lang="en-US" dirty="0" err="1" smtClean="0"/>
              <a:t>ClassCleanup</a:t>
            </a:r>
            <a:r>
              <a:rPr lang="en-US" dirty="0" smtClean="0"/>
              <a:t> are called right after your class is loaded and right before your class is unloaded.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7BF86-0016-454E-B666-D7C9546CC6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21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unit test checks for a specific behavior</a:t>
            </a:r>
          </a:p>
          <a:p>
            <a:r>
              <a:rPr lang="en-US" dirty="0" smtClean="0"/>
              <a:t>Asserting</a:t>
            </a:r>
            <a:r>
              <a:rPr lang="en-US" baseline="0" dirty="0" smtClean="0"/>
              <a:t> that an exception is </a:t>
            </a:r>
            <a:r>
              <a:rPr lang="en-US" baseline="0" dirty="0" err="1" smtClean="0"/>
              <a:t>thronw</a:t>
            </a:r>
            <a:r>
              <a:rPr lang="en-US" baseline="0" dirty="0" smtClean="0"/>
              <a:t> – it’s more of a smoke test, and </a:t>
            </a:r>
            <a:r>
              <a:rPr lang="en-US" baseline="0" dirty="0" err="1" smtClean="0"/>
              <a:t>noty</a:t>
            </a:r>
            <a:r>
              <a:rPr lang="en-US" baseline="0" dirty="0" smtClean="0"/>
              <a:t> an actual unit test.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7BF86-0016-454E-B666-D7C9546CC6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6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560137/NET-TDD-Test-Driven-Development-by-example-Part" TargetMode="External"/><Relationship Id="rId2" Type="http://schemas.openxmlformats.org/officeDocument/2006/relationships/hyperlink" Target="https://msdn.microsoft.com/en-us/library/ms243399(v=vs.10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sherove.com/tdd-kata-1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icrosoft.visualstudio.testtools.unittesting.testconfiguration(v=vs.80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microsoft.visualstudio.testtools.unittesting.expectedexceptionattribute(v=vs.80)" TargetMode="External"/><Relationship Id="rId3" Type="http://schemas.openxmlformats.org/officeDocument/2006/relationships/hyperlink" Target="https://msdn.microsoft.com/en-us/library/microsoft.visualstudio.testtools.unittesting.collectionassert(v=vs.80)" TargetMode="External"/><Relationship Id="rId7" Type="http://schemas.openxmlformats.org/officeDocument/2006/relationships/hyperlink" Target="https://msdn.microsoft.com/en-us/library/microsoft.visualstudio.testtools.unittesting.unittestassertexception(v=vs.80)" TargetMode="External"/><Relationship Id="rId2" Type="http://schemas.openxmlformats.org/officeDocument/2006/relationships/hyperlink" Target="https://msdn.microsoft.com/en-us/library/microsoft.visualstudio.testtools.unittesting.assert(v=vs.80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microsoft.visualstudio.testtools.unittesting.assertinconclusiveexception(v=vs.80)" TargetMode="External"/><Relationship Id="rId5" Type="http://schemas.openxmlformats.org/officeDocument/2006/relationships/hyperlink" Target="https://msdn.microsoft.com/en-us/library/microsoft.visualstudio.testtools.unittesting.assertfailedexception(v=vs.80)" TargetMode="External"/><Relationship Id="rId4" Type="http://schemas.openxmlformats.org/officeDocument/2006/relationships/hyperlink" Target="https://msdn.microsoft.com/en-us/library/microsoft.visualstudio.testtools.unittesting.stringassert(v=vs.80)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microsoft.visualstudio.testtools.unittesting.testcleanupattribute(v=vs.80)" TargetMode="External"/><Relationship Id="rId3" Type="http://schemas.openxmlformats.org/officeDocument/2006/relationships/hyperlink" Target="https://msdn.microsoft.com/en-us/library/microsoft.visualstudio.testtools.unittesting.assemblyinitializeattribute(v=vs.80)" TargetMode="External"/><Relationship Id="rId7" Type="http://schemas.openxmlformats.org/officeDocument/2006/relationships/hyperlink" Target="https://msdn.microsoft.com/en-us/library/microsoft.visualstudio.testtools.unittesting.testinitializeattribute(v=vs.80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microsoft.visualstudio.testtools.unittesting.classcleanupattribute(v=vs.80)" TargetMode="External"/><Relationship Id="rId5" Type="http://schemas.openxmlformats.org/officeDocument/2006/relationships/hyperlink" Target="https://msdn.microsoft.com/en-us/library/microsoft.visualstudio.testtools.unittesting.classinitializeattribute(v=vs.80)" TargetMode="External"/><Relationship Id="rId4" Type="http://schemas.openxmlformats.org/officeDocument/2006/relationships/hyperlink" Target="https://msdn.microsoft.com/en-us/library/microsoft.visualstudio.testtools.unittesting.assemblycleanupattribute(v=vs.80)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microsoft.visualstudio.testtools.unittesting.testpropertyattribute(v=vs.80)" TargetMode="External"/><Relationship Id="rId3" Type="http://schemas.openxmlformats.org/officeDocument/2006/relationships/hyperlink" Target="https://msdn.microsoft.com/en-us/library/microsoft.visualstudio.testtools.unittesting.deploymentitemattribute(v=vs.80)" TargetMode="External"/><Relationship Id="rId7" Type="http://schemas.openxmlformats.org/officeDocument/2006/relationships/hyperlink" Target="https://msdn.microsoft.com/en-us/library/microsoft.visualstudio.testtools.unittesting.priorityattribute(v=vs.80)" TargetMode="External"/><Relationship Id="rId2" Type="http://schemas.openxmlformats.org/officeDocument/2006/relationships/hyperlink" Target="https://msdn.microsoft.com/en-us/library/microsoft.visualstudio.testtools.unittesting.ownerattribute(v=vs.80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microsoft.visualstudio.testtools.unittesting.ignoreattribute(v=vs.80)" TargetMode="External"/><Relationship Id="rId5" Type="http://schemas.openxmlformats.org/officeDocument/2006/relationships/hyperlink" Target="https://msdn.microsoft.com/en-us/library/microsoft.visualstudio.testtools.unittesting.hosttypeattribute(v=vs.80)" TargetMode="External"/><Relationship Id="rId4" Type="http://schemas.openxmlformats.org/officeDocument/2006/relationships/hyperlink" Target="https://msdn.microsoft.com/en-us/library/microsoft.visualstudio.testtools.unittesting.descriptionattribute(v=vs.80)" TargetMode="External"/><Relationship Id="rId9" Type="http://schemas.openxmlformats.org/officeDocument/2006/relationships/hyperlink" Target="https://msdn.microsoft.com/en-us/library/microsoft.visualstudio.testtools.unittesting.workitemattribute(v=vs.80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0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1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[Test]</a:t>
            </a:r>
          </a:p>
          <a:p>
            <a:pPr marL="0" indent="0">
              <a:buNone/>
            </a:pPr>
            <a:r>
              <a:rPr lang="en-US" dirty="0" smtClean="0"/>
              <a:t>Public void Sum_OverflownInput_ReturnMinus1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Up Arrow 3"/>
          <p:cNvSpPr/>
          <p:nvPr/>
        </p:nvSpPr>
        <p:spPr>
          <a:xfrm>
            <a:off x="2057400" y="2819400"/>
            <a:ext cx="1447800" cy="2438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Method under test</a:t>
            </a:r>
            <a:endParaRPr lang="en-US" dirty="0"/>
          </a:p>
        </p:txBody>
      </p:sp>
      <p:sp>
        <p:nvSpPr>
          <p:cNvPr id="5" name="Up Arrow 4"/>
          <p:cNvSpPr/>
          <p:nvPr/>
        </p:nvSpPr>
        <p:spPr>
          <a:xfrm>
            <a:off x="3962400" y="2819400"/>
            <a:ext cx="1447800" cy="2438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6553200" y="2819400"/>
            <a:ext cx="1447800" cy="2438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ExpectedResult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Testcase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Arrange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Assert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[Test]</a:t>
            </a:r>
          </a:p>
          <a:p>
            <a:pPr marL="0" indent="0"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Sum_TwoInts_SumsThemUp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Calculator c = new Calculator(); </a:t>
            </a:r>
            <a:r>
              <a:rPr lang="en-US" b="1" dirty="0" smtClean="0">
                <a:solidFill>
                  <a:srgbClr val="FFC000"/>
                </a:solidFill>
              </a:rPr>
              <a:t>&lt;-Arrange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result = </a:t>
            </a:r>
            <a:r>
              <a:rPr lang="en-US" dirty="0" err="1" smtClean="0"/>
              <a:t>c.Sum</a:t>
            </a:r>
            <a:r>
              <a:rPr lang="en-US" dirty="0" smtClean="0"/>
              <a:t>(1,1); </a:t>
            </a:r>
            <a:r>
              <a:rPr lang="en-US" b="1" dirty="0" smtClean="0">
                <a:solidFill>
                  <a:srgbClr val="FFC000"/>
                </a:solidFill>
              </a:rPr>
              <a:t>&lt;-act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Assert</a:t>
            </a:r>
            <a:r>
              <a:rPr lang="en-US" dirty="0" err="1" smtClean="0"/>
              <a:t>.AreEqual</a:t>
            </a:r>
            <a:r>
              <a:rPr lang="en-US" dirty="0" smtClean="0"/>
              <a:t>(2,Result);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and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asserts means that the test name is wrong?</a:t>
            </a:r>
          </a:p>
          <a:p>
            <a:r>
              <a:rPr lang="en-US" dirty="0" smtClean="0"/>
              <a:t>The same test twice, with different parameters, might check two “angles” for the same scenario.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8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KATA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0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</a:t>
            </a:r>
            <a:r>
              <a:rPr lang="en-US" dirty="0" smtClean="0"/>
              <a:t>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is a TDD Kata- an exercise in coding, refactoring and test-first, that you should apply daily for at least 15 minutes</a:t>
            </a:r>
          </a:p>
        </p:txBody>
      </p:sp>
    </p:spTree>
    <p:extLst>
      <p:ext uri="{BB962C8B-B14F-4D97-AF65-F5344CB8AC3E}">
        <p14:creationId xmlns:p14="http://schemas.microsoft.com/office/powerpoint/2010/main" val="196629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one task at a time. The trick is to learn to work incrementally.</a:t>
            </a:r>
          </a:p>
          <a:p>
            <a:r>
              <a:rPr lang="en-US" dirty="0"/>
              <a:t>Make sure you only test for</a:t>
            </a:r>
            <a:r>
              <a:rPr lang="en-US" b="1" dirty="0"/>
              <a:t> correct inputs</a:t>
            </a:r>
            <a:r>
              <a:rPr lang="en-US" dirty="0"/>
              <a:t>. there is no need to test for invalid inputs for this kata</a:t>
            </a:r>
          </a:p>
          <a:p>
            <a:r>
              <a:rPr lang="en-US" dirty="0"/>
              <a:t>Try not to read ahead.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simple String calculator with a method </a:t>
            </a:r>
            <a:r>
              <a:rPr lang="en-US" b="1" dirty="0" err="1"/>
              <a:t>int</a:t>
            </a:r>
            <a:r>
              <a:rPr lang="en-US" b="1" dirty="0"/>
              <a:t> Add(string numbers)</a:t>
            </a:r>
            <a:r>
              <a:rPr lang="en-US" dirty="0"/>
              <a:t>The method can take 0, 1 or 2 numbers, and will return their sum (for an empty string it will return 0) for example</a:t>
            </a:r>
            <a:r>
              <a:rPr lang="en-US" b="1" dirty="0"/>
              <a:t> “” or “1” or “1,2”</a:t>
            </a:r>
            <a:endParaRPr lang="en-US" dirty="0"/>
          </a:p>
          <a:p>
            <a:r>
              <a:rPr lang="en-US" dirty="0"/>
              <a:t>Start with the simplest test case of an empty string and move to 1 and two numbers</a:t>
            </a:r>
          </a:p>
          <a:p>
            <a:r>
              <a:rPr lang="en-US" dirty="0"/>
              <a:t>Remember to solve things as simply as possible so that you force yourself to write tests you did not think about</a:t>
            </a:r>
          </a:p>
          <a:p>
            <a:r>
              <a:rPr lang="en-US" dirty="0"/>
              <a:t>Remember to refactor after each passing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the Add method to handle an unknown amount of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5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Green-Red-Refactor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</a:t>
            </a:r>
            <a:r>
              <a:rPr lang="en-US" b="1" dirty="0" smtClean="0">
                <a:solidFill>
                  <a:srgbClr val="FF0000"/>
                </a:solidFill>
              </a:rPr>
              <a:t>Fail</a:t>
            </a:r>
          </a:p>
          <a:p>
            <a:pPr lvl="1"/>
            <a:r>
              <a:rPr lang="en-US" dirty="0" smtClean="0"/>
              <a:t>No code without a failing test</a:t>
            </a:r>
          </a:p>
          <a:p>
            <a:r>
              <a:rPr lang="en-US" dirty="0" smtClean="0"/>
              <a:t>Maker it </a:t>
            </a:r>
            <a:r>
              <a:rPr lang="en-US" b="1" dirty="0" smtClean="0">
                <a:solidFill>
                  <a:srgbClr val="00B050"/>
                </a:solidFill>
              </a:rPr>
              <a:t>Work</a:t>
            </a:r>
          </a:p>
          <a:p>
            <a:pPr lvl="1"/>
            <a:r>
              <a:rPr lang="en-US" dirty="0" smtClean="0"/>
              <a:t>As simply as possible</a:t>
            </a:r>
          </a:p>
          <a:p>
            <a:r>
              <a:rPr lang="en-US" dirty="0" smtClean="0"/>
              <a:t>Make it </a:t>
            </a:r>
            <a:r>
              <a:rPr lang="en-US" b="1" dirty="0" smtClean="0">
                <a:solidFill>
                  <a:srgbClr val="0070C0"/>
                </a:solidFill>
              </a:rPr>
              <a:t>Better</a:t>
            </a:r>
          </a:p>
          <a:p>
            <a:pPr lvl="1"/>
            <a:r>
              <a:rPr lang="en-US" dirty="0" smtClean="0"/>
              <a:t>Refactor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0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the Add method to handle new lines between numbers (instead of commas).the following input is ok:  “1\n2,3”  (will equal 6)</a:t>
            </a:r>
          </a:p>
          <a:p>
            <a:r>
              <a:rPr lang="en-US" dirty="0"/>
              <a:t>the following input is NOT ok:  “1,\n” (not need to prove it - just clarifying)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1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Support different </a:t>
            </a:r>
            <a:r>
              <a:rPr lang="en-US" b="1" dirty="0" smtClean="0"/>
              <a:t>delimiters </a:t>
            </a:r>
            <a:r>
              <a:rPr lang="en-US" dirty="0" smtClean="0"/>
              <a:t>to </a:t>
            </a:r>
            <a:r>
              <a:rPr lang="en-US" dirty="0"/>
              <a:t>change a delimiter, the beginning of the string will contain a separate line that looks like this:   “//[delimiter]\n[numbers…]” for example “//;\n1;2” should return three where the default delimiter is ‘;’ .</a:t>
            </a:r>
          </a:p>
          <a:p>
            <a:r>
              <a:rPr lang="en-US" dirty="0"/>
              <a:t>the first line is optional. all existing scenarios should still be supported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Add with a negative number will throw an exception “negatives not allowed” - and the negative that was passed</a:t>
            </a:r>
            <a:r>
              <a:rPr lang="en-US" dirty="0" smtClean="0"/>
              <a:t>. if </a:t>
            </a:r>
            <a:r>
              <a:rPr lang="en-US" dirty="0"/>
              <a:t>there are multiple negatives, show all of them in the exception message</a:t>
            </a:r>
          </a:p>
        </p:txBody>
      </p:sp>
    </p:spTree>
    <p:extLst>
      <p:ext uri="{BB962C8B-B14F-4D97-AF65-F5344CB8AC3E}">
        <p14:creationId xmlns:p14="http://schemas.microsoft.com/office/powerpoint/2010/main" val="22589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 (advanced)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 bigger than 1000 should be ignored, so adding 2 + 1001  =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7 </a:t>
            </a:r>
            <a:r>
              <a:rPr lang="en-US" dirty="0"/>
              <a:t>(advanced)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Delimiters can be of any length with the following format:  “//[delimiter]\n” for example: “//[***]\n1***2***3” should return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8 </a:t>
            </a:r>
            <a:r>
              <a:rPr lang="en-US" dirty="0"/>
              <a:t>(advanced)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multiple delimiters like this:  “//[delim1][delim2]\n”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“//[*][%]\</a:t>
            </a:r>
            <a:r>
              <a:rPr lang="en-US" dirty="0"/>
              <a:t>n1*2%3” should return 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9 </a:t>
            </a:r>
            <a:r>
              <a:rPr lang="en-US" dirty="0"/>
              <a:t>(advanced)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can also handle multiple delimiters with length longer than one char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forgetting to run tests </a:t>
            </a:r>
            <a:r>
              <a:rPr lang="en-US" dirty="0" smtClean="0"/>
              <a:t>frequently</a:t>
            </a:r>
          </a:p>
          <a:p>
            <a:r>
              <a:rPr lang="en-US" dirty="0" smtClean="0"/>
              <a:t>writing </a:t>
            </a:r>
            <a:r>
              <a:rPr lang="en-US" dirty="0"/>
              <a:t>too many tests at </a:t>
            </a:r>
            <a:r>
              <a:rPr lang="en-US" dirty="0" smtClean="0"/>
              <a:t>once</a:t>
            </a:r>
          </a:p>
          <a:p>
            <a:r>
              <a:rPr lang="en-US" dirty="0" smtClean="0"/>
              <a:t>writing </a:t>
            </a:r>
            <a:r>
              <a:rPr lang="en-US" dirty="0"/>
              <a:t>tests that are too large or </a:t>
            </a:r>
            <a:r>
              <a:rPr lang="en-US" dirty="0" smtClean="0"/>
              <a:t>coarse-grained</a:t>
            </a:r>
          </a:p>
          <a:p>
            <a:r>
              <a:rPr lang="en-US" dirty="0" smtClean="0"/>
              <a:t>writing </a:t>
            </a:r>
            <a:r>
              <a:rPr lang="en-US" dirty="0"/>
              <a:t>overly trivial tests, for instance omitting </a:t>
            </a:r>
            <a:r>
              <a:rPr lang="en-US" dirty="0" smtClean="0"/>
              <a:t>assertions</a:t>
            </a:r>
          </a:p>
          <a:p>
            <a:r>
              <a:rPr lang="en-US" dirty="0" smtClean="0"/>
              <a:t>writing </a:t>
            </a:r>
            <a:r>
              <a:rPr lang="en-US" dirty="0"/>
              <a:t>tests for trivial code, for instance </a:t>
            </a:r>
            <a:r>
              <a:rPr lang="en-US" dirty="0" err="1" smtClean="0"/>
              <a:t>accessors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2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partial adoption - only a few developers on the team use </a:t>
            </a:r>
            <a:r>
              <a:rPr lang="en-US" dirty="0" smtClean="0"/>
              <a:t>TDD</a:t>
            </a:r>
          </a:p>
          <a:p>
            <a:r>
              <a:rPr lang="en-US" dirty="0" smtClean="0"/>
              <a:t>poor </a:t>
            </a:r>
            <a:r>
              <a:rPr lang="en-US" dirty="0"/>
              <a:t>maintenance of the test suite - most commonly leading to a test suite with a prohibitively long running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abandoned </a:t>
            </a:r>
            <a:r>
              <a:rPr lang="en-US" dirty="0"/>
              <a:t>test suite (i.e. seldom or never run) - sometimes as a result of poor maintenance, sometimes as a result of team </a:t>
            </a:r>
            <a:r>
              <a:rPr lang="en-US" dirty="0" smtClean="0"/>
              <a:t>turnover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many teams report significant reductions in defect rates, at the cost of a moderate increase in initial development </a:t>
            </a:r>
            <a:r>
              <a:rPr lang="en-US" dirty="0" smtClean="0"/>
              <a:t>effort</a:t>
            </a:r>
          </a:p>
          <a:p>
            <a:r>
              <a:rPr lang="en-US" dirty="0" smtClean="0"/>
              <a:t>the </a:t>
            </a:r>
            <a:r>
              <a:rPr lang="en-US" dirty="0"/>
              <a:t>same teams tend to report that these overheads are more than offset by a reduction in effort in projects' final </a:t>
            </a:r>
            <a:r>
              <a:rPr lang="en-US" dirty="0" smtClean="0"/>
              <a:t>phases.</a:t>
            </a:r>
          </a:p>
          <a:p>
            <a:r>
              <a:rPr lang="en-US" dirty="0" smtClean="0"/>
              <a:t>although </a:t>
            </a:r>
            <a:r>
              <a:rPr lang="en-US" dirty="0"/>
              <a:t>empirical research has so far failed to confirm this, veteran practitioners report that TDD leads to improved design qualities in the code, and more generally a higher degree of "internal" or technical quality, for instance improving the metrics of cohesion </a:t>
            </a:r>
            <a:r>
              <a:rPr lang="en-US" dirty="0" smtClean="0"/>
              <a:t>and coupling.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Green-Red-Refactor 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41809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40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create a 100% regression test </a:t>
            </a:r>
            <a:r>
              <a:rPr lang="en-US" dirty="0" smtClean="0"/>
              <a:t>suite</a:t>
            </a:r>
          </a:p>
          <a:p>
            <a:r>
              <a:rPr lang="en-US" dirty="0"/>
              <a:t>The unit tests form 100% of your </a:t>
            </a:r>
            <a:r>
              <a:rPr lang="en-US" dirty="0" smtClean="0"/>
              <a:t>design specification</a:t>
            </a:r>
          </a:p>
          <a:p>
            <a:r>
              <a:rPr lang="en-US" dirty="0"/>
              <a:t>You only need to unit </a:t>
            </a:r>
            <a:r>
              <a:rPr lang="en-US" dirty="0" smtClean="0"/>
              <a:t>test</a:t>
            </a:r>
          </a:p>
          <a:p>
            <a:r>
              <a:rPr lang="en-US" dirty="0"/>
              <a:t>TDD is sufficient for </a:t>
            </a:r>
            <a:r>
              <a:rPr lang="en-US" dirty="0" smtClean="0"/>
              <a:t>testing</a:t>
            </a:r>
          </a:p>
          <a:p>
            <a:r>
              <a:rPr lang="en-US" dirty="0"/>
              <a:t>TDD doesn't scale</a:t>
            </a:r>
          </a:p>
        </p:txBody>
      </p:sp>
    </p:spTree>
    <p:extLst>
      <p:ext uri="{BB962C8B-B14F-4D97-AF65-F5344CB8AC3E}">
        <p14:creationId xmlns:p14="http://schemas.microsoft.com/office/powerpoint/2010/main" val="18432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https://msdn.microsoft.com/en-us/library/ms243399(v=vs.100).</a:t>
            </a:r>
            <a:r>
              <a:rPr lang="en-US" dirty="0" smtClean="0">
                <a:hlinkClick r:id="rId2"/>
              </a:rPr>
              <a:t>aspx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www.codeproject.com/Articles/560137/NET-TDD-Test-Driven-Development-by-example-Part</a:t>
            </a:r>
            <a:endParaRPr lang="en-US" dirty="0" smtClean="0"/>
          </a:p>
          <a:p>
            <a:r>
              <a:rPr lang="en-US" dirty="0">
                <a:hlinkClick r:id="rId4"/>
              </a:rPr>
              <a:t>http://osherove.com/tdd-kata-1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as feature creep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Write the test</a:t>
            </a:r>
          </a:p>
          <a:p>
            <a:r>
              <a:rPr lang="en-US" dirty="0"/>
              <a:t>Run the test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there is no implementation code, test does not pass)</a:t>
            </a:r>
          </a:p>
          <a:p>
            <a:r>
              <a:rPr lang="en-US" dirty="0"/>
              <a:t>Write just enough implementation code to make the test </a:t>
            </a:r>
            <a:r>
              <a:rPr lang="en-US" dirty="0" smtClean="0"/>
              <a:t>pass</a:t>
            </a:r>
          </a:p>
          <a:p>
            <a:r>
              <a:rPr lang="en-US" dirty="0" smtClean="0"/>
              <a:t>Refactor </a:t>
            </a:r>
            <a:endParaRPr lang="en-US" dirty="0"/>
          </a:p>
          <a:p>
            <a:r>
              <a:rPr lang="en-US" dirty="0"/>
              <a:t>Run all tests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tests pass)</a:t>
            </a:r>
          </a:p>
          <a:p>
            <a:r>
              <a:rPr lang="en-US" dirty="0" smtClean="0"/>
              <a:t>Repeat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1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write a test?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marker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TestClass</a:t>
            </a:r>
            <a:r>
              <a:rPr lang="en-US" dirty="0" smtClean="0"/>
              <a:t>()]</a:t>
            </a:r>
          </a:p>
          <a:p>
            <a:r>
              <a:rPr lang="en-US" dirty="0" smtClean="0"/>
              <a:t>Test marker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TestMethod</a:t>
            </a:r>
            <a:r>
              <a:rPr lang="en-US" dirty="0" smtClean="0"/>
              <a:t>()]</a:t>
            </a:r>
          </a:p>
          <a:p>
            <a:r>
              <a:rPr lang="en-US" dirty="0" smtClean="0"/>
              <a:t>Configuration</a:t>
            </a:r>
          </a:p>
          <a:p>
            <a:pPr lvl="1"/>
            <a:r>
              <a:rPr lang="en-US" dirty="0" err="1">
                <a:hlinkClick r:id="rId2"/>
              </a:rPr>
              <a:t>TestConfiguration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write a test?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Assert</a:t>
            </a:r>
            <a:endParaRPr lang="en-US" dirty="0"/>
          </a:p>
          <a:p>
            <a:r>
              <a:rPr lang="en-US" dirty="0" err="1">
                <a:hlinkClick r:id="rId3"/>
              </a:rPr>
              <a:t>CollectionAssert</a:t>
            </a:r>
            <a:endParaRPr lang="en-US" dirty="0"/>
          </a:p>
          <a:p>
            <a:r>
              <a:rPr lang="en-US" dirty="0" err="1">
                <a:hlinkClick r:id="rId4"/>
              </a:rPr>
              <a:t>StringAssert</a:t>
            </a:r>
            <a:endParaRPr lang="en-US" dirty="0"/>
          </a:p>
          <a:p>
            <a:r>
              <a:rPr lang="en-US" dirty="0" err="1">
                <a:hlinkClick r:id="rId5"/>
              </a:rPr>
              <a:t>AssertFailedException</a:t>
            </a:r>
            <a:endParaRPr lang="en-US" dirty="0"/>
          </a:p>
          <a:p>
            <a:r>
              <a:rPr lang="en-US" dirty="0" err="1">
                <a:hlinkClick r:id="rId6"/>
              </a:rPr>
              <a:t>AssertInconclusiveException</a:t>
            </a:r>
            <a:endParaRPr lang="en-US" dirty="0"/>
          </a:p>
          <a:p>
            <a:r>
              <a:rPr lang="en-US" dirty="0" err="1">
                <a:hlinkClick r:id="rId7"/>
              </a:rPr>
              <a:t>UnitTestAssertException</a:t>
            </a:r>
            <a:endParaRPr lang="en-US" dirty="0"/>
          </a:p>
          <a:p>
            <a:r>
              <a:rPr lang="en-US" dirty="0" err="1">
                <a:hlinkClick r:id="rId8"/>
              </a:rPr>
              <a:t>ExpectedExceptionAttribute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write a test?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For </a:t>
            </a:r>
            <a:r>
              <a:rPr lang="en-US" b="1" dirty="0" smtClean="0"/>
              <a:t>assemblies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AssemblyInitializeAttribute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AssemblyCleanupAttribute</a:t>
            </a:r>
            <a:endParaRPr lang="en-US" dirty="0"/>
          </a:p>
          <a:p>
            <a:r>
              <a:rPr lang="en-US" b="1" dirty="0"/>
              <a:t>For classes</a:t>
            </a:r>
            <a:endParaRPr lang="en-US" dirty="0"/>
          </a:p>
          <a:p>
            <a:pPr lvl="1"/>
            <a:r>
              <a:rPr lang="en-US" dirty="0" err="1" smtClean="0">
                <a:hlinkClick r:id="rId5"/>
              </a:rPr>
              <a:t>ClassInitializeAttribute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ClassCleanupAttribute</a:t>
            </a:r>
            <a:endParaRPr lang="en-US" dirty="0"/>
          </a:p>
          <a:p>
            <a:r>
              <a:rPr lang="en-US" b="1" dirty="0" smtClean="0"/>
              <a:t>For test methods</a:t>
            </a:r>
            <a:endParaRPr lang="en-US" dirty="0" smtClean="0"/>
          </a:p>
          <a:p>
            <a:pPr lvl="1"/>
            <a:r>
              <a:rPr lang="en-US" dirty="0" err="1" smtClean="0">
                <a:hlinkClick r:id="rId7"/>
              </a:rPr>
              <a:t>TestInitializeAttribute</a:t>
            </a:r>
            <a:endParaRPr lang="en-US" dirty="0" smtClean="0"/>
          </a:p>
          <a:p>
            <a:pPr lvl="1"/>
            <a:r>
              <a:rPr lang="en-US" dirty="0" err="1" smtClean="0">
                <a:hlinkClick r:id="rId8"/>
              </a:rPr>
              <a:t>TestCleanupAttribute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hlinkClick r:id="rId2"/>
              </a:rPr>
              <a:t>OwnerAttribute</a:t>
            </a:r>
            <a:endParaRPr lang="en-US" dirty="0"/>
          </a:p>
          <a:p>
            <a:r>
              <a:rPr lang="en-US" dirty="0" err="1">
                <a:hlinkClick r:id="rId3"/>
              </a:rPr>
              <a:t>DeploymentItemAttribute</a:t>
            </a:r>
            <a:endParaRPr lang="en-US" dirty="0"/>
          </a:p>
          <a:p>
            <a:r>
              <a:rPr lang="en-US" dirty="0" err="1">
                <a:hlinkClick r:id="rId4"/>
              </a:rPr>
              <a:t>DescriptionAttribute</a:t>
            </a:r>
            <a:endParaRPr lang="en-US" dirty="0"/>
          </a:p>
          <a:p>
            <a:r>
              <a:rPr lang="en-US" dirty="0" err="1">
                <a:hlinkClick r:id="rId5"/>
              </a:rPr>
              <a:t>HostTypeAttribute</a:t>
            </a:r>
            <a:endParaRPr lang="en-US" dirty="0"/>
          </a:p>
          <a:p>
            <a:r>
              <a:rPr lang="en-US" dirty="0" err="1">
                <a:hlinkClick r:id="rId6"/>
              </a:rPr>
              <a:t>IgnoreAttribute</a:t>
            </a:r>
            <a:endParaRPr lang="en-US" dirty="0"/>
          </a:p>
          <a:p>
            <a:r>
              <a:rPr lang="en-US" dirty="0" err="1">
                <a:hlinkClick r:id="rId7"/>
              </a:rPr>
              <a:t>PriorityAttribute</a:t>
            </a:r>
            <a:endParaRPr lang="en-US" dirty="0"/>
          </a:p>
          <a:p>
            <a:r>
              <a:rPr lang="en-US" dirty="0" err="1">
                <a:hlinkClick r:id="rId8"/>
              </a:rPr>
              <a:t>TestPropertyAttribute</a:t>
            </a:r>
            <a:endParaRPr lang="en-US" dirty="0"/>
          </a:p>
          <a:p>
            <a:r>
              <a:rPr lang="en-US" dirty="0" err="1">
                <a:hlinkClick r:id="rId9"/>
              </a:rPr>
              <a:t>WorkItemAttribute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746</Words>
  <Application>Microsoft Office PowerPoint</Application>
  <PresentationFormat>On-screen Show (4:3)</PresentationFormat>
  <Paragraphs>142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TDD</vt:lpstr>
      <vt:lpstr>Green-Red-Refactor view</vt:lpstr>
      <vt:lpstr>Green-Red-Refactor view</vt:lpstr>
      <vt:lpstr>TDD as feature creep</vt:lpstr>
      <vt:lpstr>Flow</vt:lpstr>
      <vt:lpstr>How to write a test? (1/3)</vt:lpstr>
      <vt:lpstr>How to write a test? (2/3)</vt:lpstr>
      <vt:lpstr>How to write a test? (3/3)</vt:lpstr>
      <vt:lpstr>Connecting to TFS</vt:lpstr>
      <vt:lpstr>PowerPoint Presentation</vt:lpstr>
      <vt:lpstr>Test naming</vt:lpstr>
      <vt:lpstr>Testcase implementation</vt:lpstr>
      <vt:lpstr>PowerPoint Presentation</vt:lpstr>
      <vt:lpstr>Notes and questions</vt:lpstr>
      <vt:lpstr>TDD KATA</vt:lpstr>
      <vt:lpstr>String Calculator</vt:lpstr>
      <vt:lpstr>NOTE!</vt:lpstr>
      <vt:lpstr>Step 1</vt:lpstr>
      <vt:lpstr>Step 2</vt:lpstr>
      <vt:lpstr>Step 3</vt:lpstr>
      <vt:lpstr>Step 4</vt:lpstr>
      <vt:lpstr>Step 5</vt:lpstr>
      <vt:lpstr>Step 6 (advanced)</vt:lpstr>
      <vt:lpstr>Step 7 (advanced)</vt:lpstr>
      <vt:lpstr>Step 8 (advanced)</vt:lpstr>
      <vt:lpstr>Step 9 (advanced)</vt:lpstr>
      <vt:lpstr>Common pitfalls</vt:lpstr>
      <vt:lpstr>Team pitfalls</vt:lpstr>
      <vt:lpstr>Expected Benefits</vt:lpstr>
      <vt:lpstr>Myths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Hanokh Aloni</dc:creator>
  <cp:lastModifiedBy>Hanokh Aloni</cp:lastModifiedBy>
  <cp:revision>23</cp:revision>
  <dcterms:created xsi:type="dcterms:W3CDTF">2006-08-16T00:00:00Z</dcterms:created>
  <dcterms:modified xsi:type="dcterms:W3CDTF">2017-06-11T11:31:31Z</dcterms:modified>
</cp:coreProperties>
</file>