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Montserrat Black"/>
      <p:regular r:id="rId16"/>
    </p:embeddedFont>
    <p:embeddedFont>
      <p:font typeface="Montserrat Black"/>
      <p:regular r:id="rId17"/>
    </p:embeddedFont>
    <p:embeddedFont>
      <p:font typeface="Inconsolata"/>
      <p:regular r:id="rId18"/>
    </p:embeddedFont>
    <p:embeddedFont>
      <p:font typeface="Inconsolata"/>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The Bhagavad Gita is a 700-verse philosophical dialogue within the epic Mahabharata, centered around the relationship between Krishna and his student Arjuna.
• Key characters include Krishna as the teacher, Arjuna as the student, as well as Bhima as Arjuna's brother and Dhritarashtra as their father.
• The relationships between these characters, such as Krishna guiding Arjuna and Arjuna's familial bonds, are central to the narrative and the concept of dharma.
• The goal of this project is to use natural language processing and graph neural networks to extract and predict the relationships between these characters, which can provide computational insights into the literary dynamics of the Bhagavad Gita.
• This work is significant as it enhances literary analysis and digital humanities by offering scholars a new computational lens to study the narrative and philosophical depth of this ancient text.</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Dataset and Preprocessing Content: Dataset: Bhagwad_Gita.csv (verses with Chapter, Verse, Text).
Cell 1: Loads data, defines entities (e.g., 'arjuna'), and sets up process_verse for NLP.
Cell 2: Extracts relations, validates (gender, priority), balances classes, and splits into train/dev/test (70/15/15).
Outputs: Tagged verses (train.txt, etc.), relations (train_relations_updated.txt, etc.).
Visuals: Sample verse with tagged tokens (e.g., arjuna B-PER said O to O krishna B-PER).
Bar chart of relation type distribution from Cell 2 logs.
Enhancements: Show a snippet of name_to_canonical (e.g., 'partha' → 'arjuna') to illustrate normalization.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8ECE4"/>
          </a:solidFill>
          <a:ln/>
        </p:spPr>
      </p:sp>
      <p:sp>
        <p:nvSpPr>
          <p:cNvPr id="3" name="Shape 1"/>
          <p:cNvSpPr/>
          <p:nvPr/>
        </p:nvSpPr>
        <p:spPr>
          <a:xfrm>
            <a:off x="0" y="0"/>
            <a:ext cx="14630400" cy="8229600"/>
          </a:xfrm>
          <a:prstGeom prst="rect">
            <a:avLst/>
          </a:prstGeom>
          <a:solidFill>
            <a:srgbClr val="F8ECE4"/>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slideLayout" Target="../slideLayouts/slideLayout2.xml"/><Relationship Id="rId4"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3.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5.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7.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8.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9.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0.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31624"/>
          </a:xfrm>
          <a:prstGeom prst="rect">
            <a:avLst/>
          </a:prstGeom>
        </p:spPr>
      </p:pic>
      <p:pic>
        <p:nvPicPr>
          <p:cNvPr id="3" name="Image 1" descr="preencoded.png">    </p:cNvPr>
          <p:cNvPicPr>
            <a:picLocks noChangeAspect="1"/>
          </p:cNvPicPr>
          <p:nvPr/>
        </p:nvPicPr>
        <p:blipFill>
          <a:blip r:embed="rId2"/>
          <a:stretch>
            <a:fillRect/>
          </a:stretch>
        </p:blipFill>
        <p:spPr>
          <a:xfrm>
            <a:off x="11041380" y="2934653"/>
            <a:ext cx="1691640" cy="2362200"/>
          </a:xfrm>
          <a:prstGeom prst="rect">
            <a:avLst/>
          </a:prstGeom>
        </p:spPr>
      </p:pic>
      <p:sp>
        <p:nvSpPr>
          <p:cNvPr id="4" name="Text 0"/>
          <p:cNvSpPr/>
          <p:nvPr/>
        </p:nvSpPr>
        <p:spPr>
          <a:xfrm>
            <a:off x="771644" y="606266"/>
            <a:ext cx="7600712" cy="2067044"/>
          </a:xfrm>
          <a:prstGeom prst="rect">
            <a:avLst/>
          </a:prstGeom>
          <a:noFill/>
          <a:ln/>
        </p:spPr>
        <p:txBody>
          <a:bodyPr wrap="square" lIns="0" tIns="0" rIns="0" bIns="0" rtlCol="0" anchor="t"/>
          <a:lstStyle/>
          <a:p>
            <a:pPr algn="l" indent="0" marL="0">
              <a:lnSpc>
                <a:spcPts val="5400"/>
              </a:lnSpc>
              <a:buNone/>
            </a:pPr>
            <a:r>
              <a:rPr lang="en-US" sz="4300" b="1" dirty="0">
                <a:solidFill>
                  <a:srgbClr val="151617"/>
                </a:solidFill>
                <a:latin typeface="Montserrat Black" pitchFamily="34" charset="0"/>
                <a:ea typeface="Montserrat Black" pitchFamily="34" charset="-122"/>
                <a:cs typeface="Montserrat Black" pitchFamily="34" charset="-120"/>
              </a:rPr>
              <a:t>UNVEILING CONNECTIONS IN BHAGAVAD GITA</a:t>
            </a:r>
            <a:endParaRPr lang="en-US" sz="4300" dirty="0"/>
          </a:p>
        </p:txBody>
      </p:sp>
      <p:sp>
        <p:nvSpPr>
          <p:cNvPr id="5" name="Text 1"/>
          <p:cNvSpPr/>
          <p:nvPr/>
        </p:nvSpPr>
        <p:spPr>
          <a:xfrm>
            <a:off x="771644" y="3003947"/>
            <a:ext cx="7600712" cy="688896"/>
          </a:xfrm>
          <a:prstGeom prst="rect">
            <a:avLst/>
          </a:prstGeom>
          <a:noFill/>
          <a:ln/>
        </p:spPr>
        <p:txBody>
          <a:bodyPr wrap="square" lIns="0" tIns="0" rIns="0" bIns="0" rtlCol="0" anchor="t"/>
          <a:lstStyle/>
          <a:p>
            <a:pPr algn="l" indent="0" marL="0">
              <a:lnSpc>
                <a:spcPts val="2700"/>
              </a:lnSpc>
              <a:buNone/>
            </a:pPr>
            <a:r>
              <a:rPr lang="en-US" sz="2150" b="1" dirty="0">
                <a:solidFill>
                  <a:srgbClr val="151617"/>
                </a:solidFill>
                <a:latin typeface="Montserrat Black" pitchFamily="34" charset="0"/>
                <a:ea typeface="Montserrat Black" pitchFamily="34" charset="-122"/>
                <a:cs typeface="Montserrat Black" pitchFamily="34" charset="-120"/>
              </a:rPr>
              <a:t>Using NLP and Graph Neural Networks to Map Character Relationships</a:t>
            </a:r>
            <a:endParaRPr lang="en-US" sz="2150" dirty="0"/>
          </a:p>
        </p:txBody>
      </p:sp>
      <p:sp>
        <p:nvSpPr>
          <p:cNvPr id="6" name="Text 2"/>
          <p:cNvSpPr/>
          <p:nvPr/>
        </p:nvSpPr>
        <p:spPr>
          <a:xfrm>
            <a:off x="771644" y="4023479"/>
            <a:ext cx="7600712" cy="441008"/>
          </a:xfrm>
          <a:prstGeom prst="rect">
            <a:avLst/>
          </a:prstGeom>
          <a:noFill/>
          <a:ln/>
        </p:spPr>
        <p:txBody>
          <a:bodyPr wrap="none" lIns="0" tIns="0" rIns="0" bIns="0" rtlCol="0" anchor="t"/>
          <a:lstStyle/>
          <a:p>
            <a:pPr algn="ctr" indent="0" marL="0">
              <a:lnSpc>
                <a:spcPts val="3450"/>
              </a:lnSpc>
              <a:buNone/>
            </a:pPr>
            <a:r>
              <a:rPr lang="en-US" sz="2150" i="1" dirty="0">
                <a:solidFill>
                  <a:srgbClr val="151617"/>
                </a:solidFill>
                <a:latin typeface="Inconsolata" pitchFamily="34" charset="0"/>
                <a:ea typeface="Inconsolata" pitchFamily="34" charset="-122"/>
                <a:cs typeface="Inconsolata" pitchFamily="34" charset="-120"/>
              </a:rPr>
              <a:t>under the supervision of </a:t>
            </a:r>
            <a:endParaRPr lang="en-US" sz="2150" dirty="0"/>
          </a:p>
        </p:txBody>
      </p:sp>
      <p:sp>
        <p:nvSpPr>
          <p:cNvPr id="7" name="Text 3"/>
          <p:cNvSpPr/>
          <p:nvPr/>
        </p:nvSpPr>
        <p:spPr>
          <a:xfrm>
            <a:off x="3153489" y="4795123"/>
            <a:ext cx="2837021" cy="344448"/>
          </a:xfrm>
          <a:prstGeom prst="rect">
            <a:avLst/>
          </a:prstGeom>
          <a:noFill/>
          <a:ln/>
        </p:spPr>
        <p:txBody>
          <a:bodyPr wrap="none" lIns="0" tIns="0" rIns="0" bIns="0" rtlCol="0" anchor="t"/>
          <a:lstStyle/>
          <a:p>
            <a:pPr algn="ctr" indent="0" marL="0">
              <a:lnSpc>
                <a:spcPts val="2700"/>
              </a:lnSpc>
              <a:buNone/>
            </a:pPr>
            <a:r>
              <a:rPr lang="en-US" sz="2150" b="1" i="1" dirty="0">
                <a:solidFill>
                  <a:srgbClr val="151617"/>
                </a:solidFill>
                <a:latin typeface="Montserrat Black" pitchFamily="34" charset="0"/>
                <a:ea typeface="Montserrat Black" pitchFamily="34" charset="-122"/>
                <a:cs typeface="Montserrat Black" pitchFamily="34" charset="-120"/>
              </a:rPr>
              <a:t>Dr. Amit Majumder</a:t>
            </a:r>
            <a:endParaRPr lang="en-US" sz="2150" dirty="0"/>
          </a:p>
        </p:txBody>
      </p:sp>
      <p:sp>
        <p:nvSpPr>
          <p:cNvPr id="8" name="Text 4"/>
          <p:cNvSpPr/>
          <p:nvPr/>
        </p:nvSpPr>
        <p:spPr>
          <a:xfrm>
            <a:off x="771644" y="5470208"/>
            <a:ext cx="7600712" cy="352782"/>
          </a:xfrm>
          <a:prstGeom prst="rect">
            <a:avLst/>
          </a:prstGeom>
          <a:noFill/>
          <a:ln/>
        </p:spPr>
        <p:txBody>
          <a:bodyPr wrap="none" lIns="0" tIns="0" rIns="0" bIns="0" rtlCol="0" anchor="t"/>
          <a:lstStyle/>
          <a:p>
            <a:pPr algn="l" indent="0" marL="0">
              <a:lnSpc>
                <a:spcPts val="2750"/>
              </a:lnSpc>
              <a:buNone/>
            </a:pPr>
            <a:r>
              <a:rPr lang="en-US" sz="1700" dirty="0">
                <a:solidFill>
                  <a:srgbClr val="F44444"/>
                </a:solidFill>
                <a:latin typeface="Inconsolata" pitchFamily="34" charset="0"/>
                <a:ea typeface="Inconsolata" pitchFamily="34" charset="-122"/>
                <a:cs typeface="Inconsolata" pitchFamily="34" charset="-120"/>
              </a:rPr>
              <a:t>Presented By:</a:t>
            </a:r>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 Arekanti Hanook</a:t>
            </a:r>
            <a:endParaRPr lang="en-US" sz="1700" dirty="0"/>
          </a:p>
        </p:txBody>
      </p:sp>
      <p:sp>
        <p:nvSpPr>
          <p:cNvPr id="9" name="Text 5"/>
          <p:cNvSpPr/>
          <p:nvPr/>
        </p:nvSpPr>
        <p:spPr>
          <a:xfrm>
            <a:off x="771644" y="6070997"/>
            <a:ext cx="7600712" cy="352782"/>
          </a:xfrm>
          <a:prstGeom prst="rect">
            <a:avLst/>
          </a:prstGeom>
          <a:noFill/>
          <a:ln/>
        </p:spPr>
        <p:txBody>
          <a:bodyPr wrap="none" lIns="0" tIns="0" rIns="0" bIns="0" rtlCol="0" anchor="t"/>
          <a:lstStyle/>
          <a:p>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Master of Computer Applications (MCA)</a:t>
            </a:r>
            <a:endParaRPr lang="en-US" sz="1700" dirty="0"/>
          </a:p>
        </p:txBody>
      </p:sp>
      <p:sp>
        <p:nvSpPr>
          <p:cNvPr id="10" name="Text 6"/>
          <p:cNvSpPr/>
          <p:nvPr/>
        </p:nvSpPr>
        <p:spPr>
          <a:xfrm>
            <a:off x="771644" y="6671786"/>
            <a:ext cx="7600712" cy="352782"/>
          </a:xfrm>
          <a:prstGeom prst="rect">
            <a:avLst/>
          </a:prstGeom>
          <a:noFill/>
          <a:ln/>
        </p:spPr>
        <p:txBody>
          <a:bodyPr wrap="none" lIns="0" tIns="0" rIns="0" bIns="0" rtlCol="0" anchor="t"/>
          <a:lstStyle/>
          <a:p>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Reg.No: 2022PGCSCS093</a:t>
            </a:r>
            <a:endParaRPr lang="en-US" sz="1700" dirty="0"/>
          </a:p>
        </p:txBody>
      </p:sp>
      <p:sp>
        <p:nvSpPr>
          <p:cNvPr id="11" name="Text 7"/>
          <p:cNvSpPr/>
          <p:nvPr/>
        </p:nvSpPr>
        <p:spPr>
          <a:xfrm>
            <a:off x="771644" y="7272576"/>
            <a:ext cx="7600712" cy="352782"/>
          </a:xfrm>
          <a:prstGeom prst="rect">
            <a:avLst/>
          </a:prstGeom>
          <a:noFill/>
          <a:ln/>
        </p:spPr>
        <p:txBody>
          <a:bodyPr wrap="none" lIns="0" tIns="0" rIns="0" bIns="0" rtlCol="0" anchor="t"/>
          <a:lstStyle/>
          <a:p>
            <a:pPr algn="l" indent="0" marL="0">
              <a:lnSpc>
                <a:spcPts val="2750"/>
              </a:lnSpc>
              <a:buNone/>
            </a:pPr>
            <a:r>
              <a:rPr lang="en-US" sz="1700" dirty="0">
                <a:solidFill>
                  <a:srgbClr val="151617"/>
                </a:solidFill>
                <a:latin typeface="Inconsolata" pitchFamily="34" charset="0"/>
                <a:ea typeface="Inconsolata" pitchFamily="34" charset="-122"/>
                <a:cs typeface="Inconsolata" pitchFamily="34" charset="-120"/>
              </a:rPr>
              <a:t>NIT Jamshedpur</a:t>
            </a:r>
            <a:endParaRPr lang="en-US" sz="17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9144000" y="0"/>
            <a:ext cx="5486400" cy="8229600"/>
          </a:xfrm>
          <a:prstGeom prst="rect">
            <a:avLst/>
          </a:prstGeom>
        </p:spPr>
      </p:pic>
      <p:sp>
        <p:nvSpPr>
          <p:cNvPr id="3" name="Text 0"/>
          <p:cNvSpPr/>
          <p:nvPr/>
        </p:nvSpPr>
        <p:spPr>
          <a:xfrm>
            <a:off x="648414" y="575429"/>
            <a:ext cx="7847171" cy="1158002"/>
          </a:xfrm>
          <a:prstGeom prst="rect">
            <a:avLst/>
          </a:prstGeom>
          <a:noFill/>
          <a:ln/>
        </p:spPr>
        <p:txBody>
          <a:bodyPr wrap="square" lIns="0" tIns="0" rIns="0" bIns="0" rtlCol="0" anchor="t"/>
          <a:lstStyle/>
          <a:p>
            <a:pPr algn="l" indent="0" marL="0">
              <a:lnSpc>
                <a:spcPts val="4550"/>
              </a:lnSpc>
              <a:buNone/>
            </a:pPr>
            <a:r>
              <a:rPr lang="en-US" sz="3600" b="1" dirty="0">
                <a:solidFill>
                  <a:srgbClr val="151617"/>
                </a:solidFill>
                <a:latin typeface="Montserrat Black" pitchFamily="34" charset="0"/>
                <a:ea typeface="Montserrat Black" pitchFamily="34" charset="-122"/>
                <a:cs typeface="Montserrat Black" pitchFamily="34" charset="-120"/>
              </a:rPr>
              <a:t>Introduction: Understanding the Bhagavad Gita</a:t>
            </a:r>
            <a:endParaRPr lang="en-US" sz="3600" dirty="0"/>
          </a:p>
        </p:txBody>
      </p:sp>
      <p:sp>
        <p:nvSpPr>
          <p:cNvPr id="4" name="Text 1"/>
          <p:cNvSpPr/>
          <p:nvPr/>
        </p:nvSpPr>
        <p:spPr>
          <a:xfrm>
            <a:off x="648414" y="2011323"/>
            <a:ext cx="7847171" cy="592693"/>
          </a:xfrm>
          <a:prstGeom prst="rect">
            <a:avLst/>
          </a:prstGeom>
          <a:noFill/>
          <a:ln/>
        </p:spPr>
        <p:txBody>
          <a:bodyPr wrap="square" lIns="0" tIns="0" rIns="0" bIns="0" rtlCol="0" anchor="t"/>
          <a:lstStyle/>
          <a:p>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The Bhagavad Gita, a 700-verse philosophical dialogue within the epic Mahabharata, explores dharma and duty.</a:t>
            </a:r>
            <a:endParaRPr lang="en-US" sz="1450" dirty="0"/>
          </a:p>
        </p:txBody>
      </p:sp>
      <p:sp>
        <p:nvSpPr>
          <p:cNvPr id="5" name="Text 2"/>
          <p:cNvSpPr/>
          <p:nvPr/>
        </p:nvSpPr>
        <p:spPr>
          <a:xfrm>
            <a:off x="648414" y="2812375"/>
            <a:ext cx="7847171" cy="592693"/>
          </a:xfrm>
          <a:prstGeom prst="rect">
            <a:avLst/>
          </a:prstGeom>
          <a:noFill/>
          <a:ln/>
        </p:spPr>
        <p:txBody>
          <a:bodyPr wrap="square" lIns="0" tIns="0" rIns="0" bIns="0" rtlCol="0" anchor="t"/>
          <a:lstStyle/>
          <a:p>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Relationships between key characters drive the narrative and illuminate central themes.</a:t>
            </a:r>
            <a:endParaRPr lang="en-US" sz="1450" dirty="0"/>
          </a:p>
        </p:txBody>
      </p:sp>
      <p:sp>
        <p:nvSpPr>
          <p:cNvPr id="6" name="Text 3"/>
          <p:cNvSpPr/>
          <p:nvPr/>
        </p:nvSpPr>
        <p:spPr>
          <a:xfrm>
            <a:off x="648414" y="3613428"/>
            <a:ext cx="7847171" cy="889040"/>
          </a:xfrm>
          <a:prstGeom prst="rect">
            <a:avLst/>
          </a:prstGeom>
          <a:noFill/>
          <a:ln/>
        </p:spPr>
        <p:txBody>
          <a:bodyPr wrap="square" lIns="0" tIns="0" rIns="0" bIns="0" rtlCol="0" anchor="t"/>
          <a:lstStyle/>
          <a:p>
            <a:pPr algn="l" indent="0" marL="0">
              <a:lnSpc>
                <a:spcPts val="2300"/>
              </a:lnSpc>
              <a:buNone/>
            </a:pPr>
            <a:r>
              <a:rPr lang="en-US" sz="1450" dirty="0">
                <a:solidFill>
                  <a:srgbClr val="F44444"/>
                </a:solidFill>
                <a:latin typeface="Inconsolata" pitchFamily="34" charset="0"/>
                <a:ea typeface="Inconsolata" pitchFamily="34" charset="-122"/>
                <a:cs typeface="Inconsolata" pitchFamily="34" charset="-120"/>
              </a:rPr>
              <a:t>Project Goal</a:t>
            </a:r>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 To extract and analyze character relationships within the Bhagavad Gita using Natural Language Processing (NLP) and Graph Neural Networks, providing computational insights into the text's literary dynamics and philosophical depth.</a:t>
            </a:r>
            <a:endParaRPr lang="en-US" sz="1450" dirty="0"/>
          </a:p>
        </p:txBody>
      </p:sp>
      <p:sp>
        <p:nvSpPr>
          <p:cNvPr id="7" name="Shape 4"/>
          <p:cNvSpPr/>
          <p:nvPr/>
        </p:nvSpPr>
        <p:spPr>
          <a:xfrm>
            <a:off x="648414" y="4710827"/>
            <a:ext cx="3830955" cy="1675328"/>
          </a:xfrm>
          <a:prstGeom prst="roundRect">
            <a:avLst>
              <a:gd name="adj" fmla="val 546"/>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8" name="Text 5"/>
          <p:cNvSpPr/>
          <p:nvPr/>
        </p:nvSpPr>
        <p:spPr>
          <a:xfrm>
            <a:off x="841296" y="4903708"/>
            <a:ext cx="2316123" cy="289441"/>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Overview</a:t>
            </a:r>
            <a:endParaRPr lang="en-US" sz="1800" dirty="0"/>
          </a:p>
        </p:txBody>
      </p:sp>
      <p:sp>
        <p:nvSpPr>
          <p:cNvPr id="9" name="Text 6"/>
          <p:cNvSpPr/>
          <p:nvPr/>
        </p:nvSpPr>
        <p:spPr>
          <a:xfrm>
            <a:off x="841296" y="5304234"/>
            <a:ext cx="3445193" cy="592693"/>
          </a:xfrm>
          <a:prstGeom prst="rect">
            <a:avLst/>
          </a:prstGeom>
          <a:noFill/>
          <a:ln/>
        </p:spPr>
        <p:txBody>
          <a:bodyPr wrap="square" lIns="0" tIns="0" rIns="0" bIns="0" rtlCol="0" anchor="t"/>
          <a:lstStyle/>
          <a:p>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700-verse philosophical dialogue in Mahabharata.</a:t>
            </a:r>
            <a:endParaRPr lang="en-US" sz="1450" dirty="0"/>
          </a:p>
        </p:txBody>
      </p:sp>
      <p:sp>
        <p:nvSpPr>
          <p:cNvPr id="10" name="Shape 7"/>
          <p:cNvSpPr/>
          <p:nvPr/>
        </p:nvSpPr>
        <p:spPr>
          <a:xfrm>
            <a:off x="4664631" y="4710827"/>
            <a:ext cx="3830955" cy="1675328"/>
          </a:xfrm>
          <a:prstGeom prst="roundRect">
            <a:avLst>
              <a:gd name="adj" fmla="val 546"/>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11" name="Text 8"/>
          <p:cNvSpPr/>
          <p:nvPr/>
        </p:nvSpPr>
        <p:spPr>
          <a:xfrm>
            <a:off x="4857512" y="4903708"/>
            <a:ext cx="2316123" cy="289441"/>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Key Characters</a:t>
            </a:r>
            <a:endParaRPr lang="en-US" sz="1800" dirty="0"/>
          </a:p>
        </p:txBody>
      </p:sp>
      <p:sp>
        <p:nvSpPr>
          <p:cNvPr id="12" name="Text 9"/>
          <p:cNvSpPr/>
          <p:nvPr/>
        </p:nvSpPr>
        <p:spPr>
          <a:xfrm>
            <a:off x="4857512" y="5304234"/>
            <a:ext cx="3445193" cy="889040"/>
          </a:xfrm>
          <a:prstGeom prst="rect">
            <a:avLst/>
          </a:prstGeom>
          <a:noFill/>
          <a:ln/>
        </p:spPr>
        <p:txBody>
          <a:bodyPr wrap="square" lIns="0" tIns="0" rIns="0" bIns="0" rtlCol="0" anchor="t"/>
          <a:lstStyle/>
          <a:p>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Krishna (teacher), Arjuna (student), Bhima (brother), Dhritarashtra (father).</a:t>
            </a:r>
            <a:endParaRPr lang="en-US" sz="1450" dirty="0"/>
          </a:p>
        </p:txBody>
      </p:sp>
      <p:sp>
        <p:nvSpPr>
          <p:cNvPr id="13" name="Shape 10"/>
          <p:cNvSpPr/>
          <p:nvPr/>
        </p:nvSpPr>
        <p:spPr>
          <a:xfrm>
            <a:off x="648414" y="6571417"/>
            <a:ext cx="7847171" cy="1082635"/>
          </a:xfrm>
          <a:prstGeom prst="roundRect">
            <a:avLst>
              <a:gd name="adj" fmla="val 845"/>
            </a:avLst>
          </a:prstGeom>
          <a:solidFill>
            <a:srgbClr val="F8ECE4"/>
          </a:solidFill>
          <a:ln w="7620">
            <a:solidFill>
              <a:srgbClr val="151617"/>
            </a:solidFill>
            <a:prstDash val="solid"/>
          </a:ln>
          <a:effectLst>
            <a:outerShdw sx="100000" sy="100000" kx="0" ky="0" algn="bl" rotWithShape="0" blurRad="0" dist="16510" dir="2700000">
              <a:srgbClr val="151617">
                <a:alpha val="100000"/>
              </a:srgbClr>
            </a:outerShdw>
          </a:effectLst>
        </p:spPr>
      </p:sp>
      <p:sp>
        <p:nvSpPr>
          <p:cNvPr id="14" name="Text 11"/>
          <p:cNvSpPr/>
          <p:nvPr/>
        </p:nvSpPr>
        <p:spPr>
          <a:xfrm>
            <a:off x="841296" y="6764298"/>
            <a:ext cx="2316123" cy="289441"/>
          </a:xfrm>
          <a:prstGeom prst="rect">
            <a:avLst/>
          </a:prstGeom>
          <a:noFill/>
          <a:ln/>
        </p:spPr>
        <p:txBody>
          <a:bodyPr wrap="none" lIns="0" tIns="0" rIns="0" bIns="0" rtlCol="0" anchor="t"/>
          <a:lstStyle/>
          <a:p>
            <a:pPr algn="l" indent="0" marL="0">
              <a:lnSpc>
                <a:spcPts val="2250"/>
              </a:lnSpc>
              <a:buNone/>
            </a:pPr>
            <a:r>
              <a:rPr lang="en-US" sz="1800" b="1" dirty="0">
                <a:solidFill>
                  <a:srgbClr val="151617"/>
                </a:solidFill>
                <a:latin typeface="Montserrat Black" pitchFamily="34" charset="0"/>
                <a:ea typeface="Montserrat Black" pitchFamily="34" charset="-122"/>
                <a:cs typeface="Montserrat Black" pitchFamily="34" charset="-120"/>
              </a:rPr>
              <a:t>Relationships</a:t>
            </a:r>
            <a:endParaRPr lang="en-US" sz="1800" dirty="0"/>
          </a:p>
        </p:txBody>
      </p:sp>
      <p:sp>
        <p:nvSpPr>
          <p:cNvPr id="15" name="Text 12"/>
          <p:cNvSpPr/>
          <p:nvPr/>
        </p:nvSpPr>
        <p:spPr>
          <a:xfrm>
            <a:off x="841296" y="7164824"/>
            <a:ext cx="7461409" cy="296347"/>
          </a:xfrm>
          <a:prstGeom prst="rect">
            <a:avLst/>
          </a:prstGeom>
          <a:noFill/>
          <a:ln/>
        </p:spPr>
        <p:txBody>
          <a:bodyPr wrap="none" lIns="0" tIns="0" rIns="0" bIns="0" rtlCol="0" anchor="t"/>
          <a:lstStyle/>
          <a:p>
            <a:pPr algn="l" indent="0" marL="0">
              <a:lnSpc>
                <a:spcPts val="2300"/>
              </a:lnSpc>
              <a:buNone/>
            </a:pPr>
            <a:r>
              <a:rPr lang="en-US" sz="1450" dirty="0">
                <a:solidFill>
                  <a:srgbClr val="151617"/>
                </a:solidFill>
                <a:latin typeface="Inconsolata" pitchFamily="34" charset="0"/>
                <a:ea typeface="Inconsolata" pitchFamily="34" charset="-122"/>
                <a:cs typeface="Inconsolata" pitchFamily="34" charset="-120"/>
              </a:rPr>
              <a:t>Central to dharma (e.g., Arjuna-brother-Bhima, Abhimanyu is son of Subhadra).</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18993" y="407789"/>
            <a:ext cx="6396276" cy="463391"/>
          </a:xfrm>
          <a:prstGeom prst="rect">
            <a:avLst/>
          </a:prstGeom>
          <a:noFill/>
          <a:ln/>
        </p:spPr>
        <p:txBody>
          <a:bodyPr wrap="none" lIns="0" tIns="0" rIns="0" bIns="0" rtlCol="0" anchor="t"/>
          <a:lstStyle/>
          <a:p>
            <a:pPr algn="l" indent="0" marL="0">
              <a:lnSpc>
                <a:spcPts val="3600"/>
              </a:lnSpc>
              <a:buNone/>
            </a:pPr>
            <a:r>
              <a:rPr lang="en-US" sz="2900" b="1" dirty="0">
                <a:solidFill>
                  <a:srgbClr val="151617"/>
                </a:solidFill>
                <a:latin typeface="Montserrat Black" pitchFamily="34" charset="0"/>
                <a:ea typeface="Montserrat Black" pitchFamily="34" charset="-122"/>
                <a:cs typeface="Montserrat Black" pitchFamily="34" charset="-120"/>
              </a:rPr>
              <a:t>Problems in Relation Extraction</a:t>
            </a:r>
            <a:endParaRPr lang="en-US" sz="2900" dirty="0"/>
          </a:p>
        </p:txBody>
      </p:sp>
      <p:sp>
        <p:nvSpPr>
          <p:cNvPr id="3" name="Text 1"/>
          <p:cNvSpPr/>
          <p:nvPr/>
        </p:nvSpPr>
        <p:spPr>
          <a:xfrm>
            <a:off x="518993" y="1093589"/>
            <a:ext cx="1867614" cy="231696"/>
          </a:xfrm>
          <a:prstGeom prst="rect">
            <a:avLst/>
          </a:prstGeom>
          <a:noFill/>
          <a:ln/>
        </p:spPr>
        <p:txBody>
          <a:bodyPr wrap="none" lIns="0" tIns="0" rIns="0" bIns="0" rtlCol="0" anchor="t"/>
          <a:lstStyle/>
          <a:p>
            <a:pPr algn="l" indent="0" marL="0">
              <a:lnSpc>
                <a:spcPts val="1800"/>
              </a:lnSpc>
              <a:buNone/>
            </a:pPr>
            <a:r>
              <a:rPr lang="en-US" sz="1450" b="1" dirty="0">
                <a:solidFill>
                  <a:srgbClr val="151617"/>
                </a:solidFill>
                <a:latin typeface="Montserrat Black" pitchFamily="34" charset="0"/>
                <a:ea typeface="Montserrat Black" pitchFamily="34" charset="-122"/>
                <a:cs typeface="Montserrat Black" pitchFamily="34" charset="-120"/>
              </a:rPr>
              <a:t>Complex Narrative</a:t>
            </a:r>
            <a:endParaRPr lang="en-US" sz="1450" dirty="0"/>
          </a:p>
        </p:txBody>
      </p:sp>
      <p:sp>
        <p:nvSpPr>
          <p:cNvPr id="4" name="Text 2"/>
          <p:cNvSpPr/>
          <p:nvPr/>
        </p:nvSpPr>
        <p:spPr>
          <a:xfrm>
            <a:off x="518993" y="1547693"/>
            <a:ext cx="13592413" cy="237173"/>
          </a:xfrm>
          <a:prstGeom prst="rect">
            <a:avLst/>
          </a:prstGeom>
          <a:noFill/>
          <a:ln/>
        </p:spPr>
        <p:txBody>
          <a:bodyPr wrap="none" lIns="0" tIns="0" rIns="0" bIns="0" rtlCol="0" anchor="t"/>
          <a:lstStyle/>
          <a:p>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Philosophical dialogues obscure relations (e.g., Krishna’s advice).</a:t>
            </a:r>
            <a:endParaRPr lang="en-US" sz="1150" dirty="0"/>
          </a:p>
        </p:txBody>
      </p:sp>
      <p:sp>
        <p:nvSpPr>
          <p:cNvPr id="5" name="Text 3"/>
          <p:cNvSpPr/>
          <p:nvPr/>
        </p:nvSpPr>
        <p:spPr>
          <a:xfrm>
            <a:off x="518993" y="1951673"/>
            <a:ext cx="13592413" cy="237173"/>
          </a:xfrm>
          <a:prstGeom prst="rect">
            <a:avLst/>
          </a:prstGeom>
          <a:noFill/>
          <a:ln/>
        </p:spPr>
        <p:txBody>
          <a:bodyPr wrap="none" lIns="0" tIns="0" rIns="0" bIns="0" rtlCol="0" anchor="t"/>
          <a:lstStyle/>
          <a:p>
            <a:pPr algn="l" indent="0" marL="0">
              <a:lnSpc>
                <a:spcPts val="1850"/>
              </a:lnSpc>
              <a:buNone/>
            </a:pPr>
            <a:r>
              <a:rPr lang="en-US" sz="1150" b="1" dirty="0">
                <a:solidFill>
                  <a:srgbClr val="151617"/>
                </a:solidFill>
                <a:latin typeface="Inconsolata" pitchFamily="34" charset="0"/>
                <a:ea typeface="Inconsolata" pitchFamily="34" charset="-122"/>
                <a:cs typeface="Inconsolata" pitchFamily="34" charset="-120"/>
              </a:rPr>
              <a:t>Chapter 1, Verse 2:</a:t>
            </a:r>
            <a:endParaRPr lang="en-US" sz="1150" dirty="0"/>
          </a:p>
        </p:txBody>
      </p:sp>
      <p:sp>
        <p:nvSpPr>
          <p:cNvPr id="6" name="Text 4"/>
          <p:cNvSpPr/>
          <p:nvPr/>
        </p:nvSpPr>
        <p:spPr>
          <a:xfrm>
            <a:off x="518993" y="2355652"/>
            <a:ext cx="13592413" cy="189667"/>
          </a:xfrm>
          <a:prstGeom prst="rect">
            <a:avLst/>
          </a:prstGeom>
          <a:noFill/>
          <a:ln/>
        </p:spPr>
        <p:txBody>
          <a:bodyPr wrap="none" lIns="0" tIns="0" rIns="0" bIns="0" rtlCol="0" anchor="t"/>
          <a:lstStyle/>
          <a:p>
            <a:pPr algn="l" indent="0" marL="0">
              <a:lnSpc>
                <a:spcPts val="1450"/>
              </a:lnSpc>
              <a:buNone/>
            </a:pPr>
            <a:r>
              <a:rPr lang="en-US" sz="900" dirty="0">
                <a:solidFill>
                  <a:srgbClr val="151617"/>
                </a:solidFill>
                <a:latin typeface="Inconsolata" pitchFamily="34" charset="0"/>
                <a:ea typeface="Inconsolata" pitchFamily="34" charset="-122"/>
                <a:cs typeface="Inconsolata" pitchFamily="34" charset="-120"/>
              </a:rPr>
              <a:t>Sanjaya said: Having seen the army of the Pandavas drawn up in battle-array, King </a:t>
            </a:r>
            <a:pPr algn="l" indent="0" marL="0">
              <a:lnSpc>
                <a:spcPts val="1450"/>
              </a:lnSpc>
              <a:buNone/>
            </a:pPr>
            <a:r>
              <a:rPr lang="en-US" sz="900" b="1" dirty="0">
                <a:solidFill>
                  <a:srgbClr val="151617"/>
                </a:solidFill>
                <a:latin typeface="Inconsolata" pitchFamily="34" charset="0"/>
                <a:ea typeface="Inconsolata" pitchFamily="34" charset="-122"/>
                <a:cs typeface="Inconsolata" pitchFamily="34" charset="-120"/>
              </a:rPr>
              <a:t>Duryodhana</a:t>
            </a:r>
            <a:pPr algn="l" indent="0" marL="0">
              <a:lnSpc>
                <a:spcPts val="1450"/>
              </a:lnSpc>
              <a:buNone/>
            </a:pPr>
            <a:r>
              <a:rPr lang="en-US" sz="900" dirty="0">
                <a:solidFill>
                  <a:srgbClr val="151617"/>
                </a:solidFill>
                <a:latin typeface="Inconsolata" pitchFamily="34" charset="0"/>
                <a:ea typeface="Inconsolata" pitchFamily="34" charset="-122"/>
                <a:cs typeface="Inconsolata" pitchFamily="34" charset="-120"/>
              </a:rPr>
              <a:t> then approached his </a:t>
            </a:r>
            <a:pPr algn="l" indent="0" marL="0">
              <a:lnSpc>
                <a:spcPts val="1450"/>
              </a:lnSpc>
              <a:buNone/>
            </a:pPr>
            <a:r>
              <a:rPr lang="en-US" sz="900" b="1" dirty="0">
                <a:solidFill>
                  <a:srgbClr val="151617"/>
                </a:solidFill>
                <a:latin typeface="Inconsolata" pitchFamily="34" charset="0"/>
                <a:ea typeface="Inconsolata" pitchFamily="34" charset="-122"/>
                <a:cs typeface="Inconsolata" pitchFamily="34" charset="-120"/>
              </a:rPr>
              <a:t>teacher Drona</a:t>
            </a:r>
            <a:pPr algn="l" indent="0" marL="0">
              <a:lnSpc>
                <a:spcPts val="1450"/>
              </a:lnSpc>
              <a:buNone/>
            </a:pPr>
            <a:r>
              <a:rPr lang="en-US" sz="900" dirty="0">
                <a:solidFill>
                  <a:srgbClr val="151617"/>
                </a:solidFill>
                <a:latin typeface="Inconsolata" pitchFamily="34" charset="0"/>
                <a:ea typeface="Inconsolata" pitchFamily="34" charset="-122"/>
                <a:cs typeface="Inconsolata" pitchFamily="34" charset="-120"/>
              </a:rPr>
              <a:t> and spoke these words.</a:t>
            </a:r>
            <a:endParaRPr lang="en-US" sz="900" dirty="0"/>
          </a:p>
        </p:txBody>
      </p:sp>
      <p:sp>
        <p:nvSpPr>
          <p:cNvPr id="7" name="Text 5"/>
          <p:cNvSpPr/>
          <p:nvPr/>
        </p:nvSpPr>
        <p:spPr>
          <a:xfrm>
            <a:off x="518993" y="2712125"/>
            <a:ext cx="13592413" cy="237173"/>
          </a:xfrm>
          <a:prstGeom prst="rect">
            <a:avLst/>
          </a:prstGeom>
          <a:noFill/>
          <a:ln/>
        </p:spPr>
        <p:txBody>
          <a:bodyPr wrap="none" lIns="0" tIns="0" rIns="0" bIns="0" rtlCol="0" anchor="t"/>
          <a:lstStyle/>
          <a:p>
            <a:pPr algn="l" indent="0" marL="0">
              <a:lnSpc>
                <a:spcPts val="1850"/>
              </a:lnSpc>
              <a:buNone/>
            </a:pPr>
            <a:r>
              <a:rPr lang="en-US" sz="1150" b="1" dirty="0">
                <a:solidFill>
                  <a:srgbClr val="151617"/>
                </a:solidFill>
                <a:latin typeface="Inconsolata" pitchFamily="34" charset="0"/>
                <a:ea typeface="Inconsolata" pitchFamily="34" charset="-122"/>
                <a:cs typeface="Inconsolata" pitchFamily="34" charset="-120"/>
              </a:rPr>
              <a:t>Chapter 1, Verse 16:</a:t>
            </a:r>
            <a:endParaRPr lang="en-US" sz="1150" dirty="0"/>
          </a:p>
        </p:txBody>
      </p:sp>
      <p:sp>
        <p:nvSpPr>
          <p:cNvPr id="8" name="Text 6"/>
          <p:cNvSpPr/>
          <p:nvPr/>
        </p:nvSpPr>
        <p:spPr>
          <a:xfrm>
            <a:off x="518993" y="3116104"/>
            <a:ext cx="13592413" cy="189667"/>
          </a:xfrm>
          <a:prstGeom prst="rect">
            <a:avLst/>
          </a:prstGeom>
          <a:noFill/>
          <a:ln/>
        </p:spPr>
        <p:txBody>
          <a:bodyPr wrap="none" lIns="0" tIns="0" rIns="0" bIns="0" rtlCol="0" anchor="t"/>
          <a:lstStyle/>
          <a:p>
            <a:pPr algn="l" indent="0" marL="0">
              <a:lnSpc>
                <a:spcPts val="1450"/>
              </a:lnSpc>
              <a:buNone/>
            </a:pPr>
            <a:r>
              <a:rPr lang="en-US" sz="900" dirty="0">
                <a:solidFill>
                  <a:srgbClr val="151617"/>
                </a:solidFill>
                <a:latin typeface="Inconsolata" pitchFamily="34" charset="0"/>
                <a:ea typeface="Inconsolata" pitchFamily="34" charset="-122"/>
                <a:cs typeface="Inconsolata" pitchFamily="34" charset="-120"/>
              </a:rPr>
              <a:t>The strong Yodhamanyu and the brave Uttamaujas, the son of Subhadra (Abhimanyu, the son of Subhadra and Arjuna), and the sons of Draupadi, all of great chariots.</a:t>
            </a:r>
            <a:endParaRPr lang="en-US" sz="900" dirty="0"/>
          </a:p>
        </p:txBody>
      </p:sp>
      <p:sp>
        <p:nvSpPr>
          <p:cNvPr id="9" name="Text 7"/>
          <p:cNvSpPr/>
          <p:nvPr/>
        </p:nvSpPr>
        <p:spPr>
          <a:xfrm>
            <a:off x="518993" y="3472577"/>
            <a:ext cx="13592413" cy="189667"/>
          </a:xfrm>
          <a:prstGeom prst="rect">
            <a:avLst/>
          </a:prstGeom>
          <a:noFill/>
          <a:ln/>
        </p:spPr>
        <p:txBody>
          <a:bodyPr wrap="none" lIns="0" tIns="0" rIns="0" bIns="0" rtlCol="0" anchor="t"/>
          <a:lstStyle/>
          <a:p>
            <a:pPr algn="l" indent="0" marL="0">
              <a:lnSpc>
                <a:spcPts val="1450"/>
              </a:lnSpc>
              <a:buNone/>
            </a:pPr>
            <a:r>
              <a:rPr lang="en-US" sz="900" dirty="0">
                <a:solidFill>
                  <a:srgbClr val="151617"/>
                </a:solidFill>
                <a:latin typeface="Inconsolata" pitchFamily="34" charset="0"/>
                <a:ea typeface="Inconsolata" pitchFamily="34" charset="-122"/>
                <a:cs typeface="Inconsolata" pitchFamily="34" charset="-120"/>
              </a:rPr>
              <a:t>Decoded Relations: </a:t>
            </a:r>
            <a:endParaRPr lang="en-US" sz="900" dirty="0"/>
          </a:p>
        </p:txBody>
      </p:sp>
      <p:sp>
        <p:nvSpPr>
          <p:cNvPr id="10" name="Shape 8"/>
          <p:cNvSpPr/>
          <p:nvPr/>
        </p:nvSpPr>
        <p:spPr>
          <a:xfrm>
            <a:off x="518993" y="3829050"/>
            <a:ext cx="13592413" cy="2323624"/>
          </a:xfrm>
          <a:prstGeom prst="roundRect">
            <a:avLst>
              <a:gd name="adj" fmla="val 394"/>
            </a:avLst>
          </a:prstGeom>
          <a:noFill/>
          <a:ln w="7620">
            <a:solidFill>
              <a:srgbClr val="000000">
                <a:alpha val="8000"/>
              </a:srgbClr>
            </a:solidFill>
            <a:prstDash val="solid"/>
          </a:ln>
        </p:spPr>
      </p:sp>
      <p:sp>
        <p:nvSpPr>
          <p:cNvPr id="11" name="Shape 9"/>
          <p:cNvSpPr/>
          <p:nvPr/>
        </p:nvSpPr>
        <p:spPr>
          <a:xfrm>
            <a:off x="526613" y="3836670"/>
            <a:ext cx="13577173" cy="424815"/>
          </a:xfrm>
          <a:prstGeom prst="rect">
            <a:avLst/>
          </a:prstGeom>
          <a:solidFill>
            <a:srgbClr val="FFFFFF">
              <a:alpha val="4000"/>
            </a:srgbClr>
          </a:solidFill>
          <a:ln/>
        </p:spPr>
      </p:sp>
      <p:sp>
        <p:nvSpPr>
          <p:cNvPr id="12" name="Text 10"/>
          <p:cNvSpPr/>
          <p:nvPr/>
        </p:nvSpPr>
        <p:spPr>
          <a:xfrm>
            <a:off x="674965" y="3933230"/>
            <a:ext cx="1853565" cy="231696"/>
          </a:xfrm>
          <a:prstGeom prst="rect">
            <a:avLst/>
          </a:prstGeom>
          <a:noFill/>
          <a:ln/>
        </p:spPr>
        <p:txBody>
          <a:bodyPr wrap="none" lIns="0" tIns="0" rIns="0" bIns="0" rtlCol="0" anchor="t"/>
          <a:lstStyle/>
          <a:p>
            <a:pPr algn="l" indent="0" marL="0">
              <a:lnSpc>
                <a:spcPts val="1800"/>
              </a:lnSpc>
              <a:buNone/>
            </a:pPr>
            <a:r>
              <a:rPr lang="en-US" sz="1450" b="1" dirty="0">
                <a:solidFill>
                  <a:srgbClr val="151617"/>
                </a:solidFill>
                <a:latin typeface="Montserrat Black" pitchFamily="34" charset="0"/>
                <a:ea typeface="Montserrat Black" pitchFamily="34" charset="-122"/>
                <a:cs typeface="Montserrat Black" pitchFamily="34" charset="-120"/>
              </a:rPr>
              <a:t>chapter 1:  verse 1</a:t>
            </a:r>
            <a:endParaRPr lang="en-US" sz="1450" dirty="0"/>
          </a:p>
        </p:txBody>
      </p:sp>
      <p:sp>
        <p:nvSpPr>
          <p:cNvPr id="13" name="Text 11"/>
          <p:cNvSpPr/>
          <p:nvPr/>
        </p:nvSpPr>
        <p:spPr>
          <a:xfrm>
            <a:off x="5850255" y="3933230"/>
            <a:ext cx="1883569" cy="231696"/>
          </a:xfrm>
          <a:prstGeom prst="rect">
            <a:avLst/>
          </a:prstGeom>
          <a:noFill/>
          <a:ln/>
        </p:spPr>
        <p:txBody>
          <a:bodyPr wrap="none" lIns="0" tIns="0" rIns="0" bIns="0" rtlCol="0" anchor="t"/>
          <a:lstStyle/>
          <a:p>
            <a:pPr algn="l" indent="0" marL="0">
              <a:lnSpc>
                <a:spcPts val="1800"/>
              </a:lnSpc>
              <a:buNone/>
            </a:pPr>
            <a:r>
              <a:rPr lang="en-US" sz="1450" b="1" dirty="0">
                <a:solidFill>
                  <a:srgbClr val="151617"/>
                </a:solidFill>
                <a:latin typeface="Montserrat Black" pitchFamily="34" charset="0"/>
                <a:ea typeface="Montserrat Black" pitchFamily="34" charset="-122"/>
                <a:cs typeface="Montserrat Black" pitchFamily="34" charset="-120"/>
              </a:rPr>
              <a:t>chapter 1:  verse 16</a:t>
            </a:r>
            <a:endParaRPr lang="en-US" sz="1450" dirty="0"/>
          </a:p>
        </p:txBody>
      </p:sp>
      <p:sp>
        <p:nvSpPr>
          <p:cNvPr id="14" name="Shape 12"/>
          <p:cNvSpPr/>
          <p:nvPr/>
        </p:nvSpPr>
        <p:spPr>
          <a:xfrm>
            <a:off x="526613" y="4261485"/>
            <a:ext cx="13577173" cy="1883569"/>
          </a:xfrm>
          <a:prstGeom prst="rect">
            <a:avLst/>
          </a:prstGeom>
          <a:solidFill>
            <a:srgbClr val="000000">
              <a:alpha val="4000"/>
            </a:srgbClr>
          </a:solidFill>
          <a:ln/>
        </p:spPr>
      </p:sp>
      <p:sp>
        <p:nvSpPr>
          <p:cNvPr id="15" name="Text 13"/>
          <p:cNvSpPr/>
          <p:nvPr/>
        </p:nvSpPr>
        <p:spPr>
          <a:xfrm>
            <a:off x="674965" y="4358045"/>
            <a:ext cx="4871204" cy="237173"/>
          </a:xfrm>
          <a:prstGeom prst="rect">
            <a:avLst/>
          </a:prstGeom>
          <a:noFill/>
          <a:ln/>
        </p:spPr>
        <p:txBody>
          <a:bodyPr wrap="none" lIns="0" tIns="0" rIns="0" bIns="0" rtlCol="0" anchor="t"/>
          <a:lstStyle/>
          <a:p>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b="1" dirty="0">
                <a:solidFill>
                  <a:srgbClr val="151617"/>
                </a:solidFill>
                <a:latin typeface="Inconsolata" pitchFamily="34" charset="0"/>
                <a:ea typeface="Inconsolata" pitchFamily="34" charset="-122"/>
                <a:cs typeface="Inconsolata" pitchFamily="34" charset="-120"/>
              </a:rPr>
              <a:t>1. Duryodhana is student of Drona</a:t>
            </a:r>
            <a:endParaRPr lang="en-US" sz="1150" dirty="0"/>
          </a:p>
        </p:txBody>
      </p:sp>
      <p:sp>
        <p:nvSpPr>
          <p:cNvPr id="16" name="Text 14"/>
          <p:cNvSpPr/>
          <p:nvPr/>
        </p:nvSpPr>
        <p:spPr>
          <a:xfrm>
            <a:off x="5850255" y="4313515"/>
            <a:ext cx="8105299" cy="481965"/>
          </a:xfrm>
          <a:prstGeom prst="rect">
            <a:avLst/>
          </a:prstGeom>
          <a:noFill/>
          <a:ln/>
        </p:spPr>
        <p:txBody>
          <a:bodyPr wrap="square" lIns="0" tIns="0" rIns="0" bIns="0" rtlCol="0" anchor="t"/>
          <a:lstStyle/>
          <a:p>
            <a:pPr algn="l" marL="342900" indent="-342900">
              <a:lnSpc>
                <a:spcPts val="1850"/>
              </a:lnSpc>
              <a:buSzPct val="100000"/>
              <a:buFont typeface="+mj-lt"/>
              <a:buAutoNum type="arabicPeriod" startAt="1"/>
            </a:pPr>
            <a:r>
              <a:rPr lang="en-US" sz="1150" b="1" dirty="0">
                <a:solidFill>
                  <a:srgbClr val="151617"/>
                </a:solidFill>
                <a:latin typeface="Inconsolata" pitchFamily="34" charset="0"/>
                <a:ea typeface="Inconsolata" pitchFamily="34" charset="-122"/>
                <a:cs typeface="Inconsolata" pitchFamily="34" charset="-120"/>
              </a:rPr>
              <a:t>Abhimanyu is son of Subhadra</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highlight>
                  <a:srgbClr val="E4E6E7"/>
                </a:highlight>
                <a:latin typeface="Consolas" pitchFamily="34" charset="0"/>
                <a:ea typeface="Consolas" pitchFamily="34" charset="-122"/>
                <a:cs typeface="Consolas" pitchFamily="34" charset="-120"/>
              </a:rPr>
              <a:t>Abhimanyu, son_of, Subhadra)</a:t>
            </a:r>
            <a:endParaRPr lang="en-US" sz="1150" dirty="0"/>
          </a:p>
        </p:txBody>
      </p:sp>
      <p:sp>
        <p:nvSpPr>
          <p:cNvPr id="17" name="Text 15"/>
          <p:cNvSpPr/>
          <p:nvPr/>
        </p:nvSpPr>
        <p:spPr>
          <a:xfrm>
            <a:off x="5850255" y="4839891"/>
            <a:ext cx="8105299" cy="481965"/>
          </a:xfrm>
          <a:prstGeom prst="rect">
            <a:avLst/>
          </a:prstGeom>
          <a:noFill/>
          <a:ln/>
        </p:spPr>
        <p:txBody>
          <a:bodyPr wrap="square" lIns="0" tIns="0" rIns="0" bIns="0" rtlCol="0" anchor="t"/>
          <a:lstStyle/>
          <a:p>
            <a:pPr algn="l" marL="342900" indent="-342900">
              <a:lnSpc>
                <a:spcPts val="1850"/>
              </a:lnSpc>
              <a:buSzPct val="100000"/>
              <a:buFont typeface="+mj-lt"/>
              <a:buAutoNum type="arabicPeriod" startAt="2"/>
            </a:pPr>
            <a:r>
              <a:rPr lang="en-US" sz="1150" b="1" dirty="0">
                <a:solidFill>
                  <a:srgbClr val="151617"/>
                </a:solidFill>
                <a:latin typeface="Inconsolata" pitchFamily="34" charset="0"/>
                <a:ea typeface="Inconsolata" pitchFamily="34" charset="-122"/>
                <a:cs typeface="Inconsolata" pitchFamily="34" charset="-120"/>
              </a:rPr>
              <a:t>Abhimanyu is son of Arjuna</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highlight>
                  <a:srgbClr val="E4E6E7"/>
                </a:highlight>
                <a:latin typeface="Consolas" pitchFamily="34" charset="0"/>
                <a:ea typeface="Consolas" pitchFamily="34" charset="-122"/>
                <a:cs typeface="Consolas" pitchFamily="34" charset="-120"/>
              </a:rPr>
              <a:t>(Abhimanyu, son_of, Arjuna)</a:t>
            </a:r>
            <a:endParaRPr lang="en-US" sz="1150" dirty="0"/>
          </a:p>
        </p:txBody>
      </p:sp>
      <p:sp>
        <p:nvSpPr>
          <p:cNvPr id="18" name="Text 16"/>
          <p:cNvSpPr/>
          <p:nvPr/>
        </p:nvSpPr>
        <p:spPr>
          <a:xfrm>
            <a:off x="5850255" y="5366266"/>
            <a:ext cx="8105299" cy="726758"/>
          </a:xfrm>
          <a:prstGeom prst="rect">
            <a:avLst/>
          </a:prstGeom>
          <a:noFill/>
          <a:ln/>
        </p:spPr>
        <p:txBody>
          <a:bodyPr wrap="square" lIns="0" tIns="0" rIns="0" bIns="0" rtlCol="0" anchor="t"/>
          <a:lstStyle/>
          <a:p>
            <a:pPr algn="l" marL="342900" indent="-342900">
              <a:lnSpc>
                <a:spcPts val="1850"/>
              </a:lnSpc>
              <a:buSzPct val="100000"/>
              <a:buFont typeface="+mj-lt"/>
              <a:buAutoNum type="arabicPeriod" startAt="3"/>
            </a:pPr>
            <a:r>
              <a:rPr lang="en-US" sz="1150" b="1" dirty="0">
                <a:solidFill>
                  <a:srgbClr val="151617"/>
                </a:solidFill>
                <a:latin typeface="Inconsolata" pitchFamily="34" charset="0"/>
                <a:ea typeface="Inconsolata" pitchFamily="34" charset="-122"/>
                <a:cs typeface="Inconsolata" pitchFamily="34" charset="-120"/>
              </a:rPr>
              <a:t>Sons of Draupadi</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(implies multiple)</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highlight>
                  <a:srgbClr val="E4E6E7"/>
                </a:highlight>
                <a:latin typeface="Consolas" pitchFamily="34" charset="0"/>
                <a:ea typeface="Consolas" pitchFamily="34" charset="-122"/>
                <a:cs typeface="Consolas" pitchFamily="34" charset="-120"/>
              </a:rPr>
              <a:t>(Shrutakarma, son_of, Draupadi)</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t>
            </a:r>
            <a:pPr algn="l" indent="0" marL="0">
              <a:lnSpc>
                <a:spcPts val="1850"/>
              </a:lnSpc>
              <a:buNone/>
            </a:pPr>
            <a:r>
              <a:rPr lang="en-US" sz="1150" dirty="0">
                <a:solidFill>
                  <a:srgbClr val="151617"/>
                </a:solidFill>
                <a:highlight>
                  <a:srgbClr val="E4E6E7"/>
                </a:highlight>
                <a:latin typeface="Consolas" pitchFamily="34" charset="0"/>
                <a:ea typeface="Consolas" pitchFamily="34" charset="-122"/>
                <a:cs typeface="Consolas" pitchFamily="34" charset="-120"/>
              </a:rPr>
              <a:t>(Sutasoma, son_of, Draupadi)</a:t>
            </a:r>
            <a:endParaRPr lang="en-US" sz="1150" dirty="0"/>
          </a:p>
        </p:txBody>
      </p:sp>
      <p:sp>
        <p:nvSpPr>
          <p:cNvPr id="19" name="Text 17"/>
          <p:cNvSpPr/>
          <p:nvPr/>
        </p:nvSpPr>
        <p:spPr>
          <a:xfrm>
            <a:off x="518993" y="6319480"/>
            <a:ext cx="13592413" cy="296585"/>
          </a:xfrm>
          <a:prstGeom prst="rect">
            <a:avLst/>
          </a:prstGeom>
          <a:noFill/>
          <a:ln/>
        </p:spPr>
        <p:txBody>
          <a:bodyPr wrap="none" lIns="0" tIns="0" rIns="0" bIns="0" rtlCol="0" anchor="t"/>
          <a:lstStyle/>
          <a:p>
            <a:pPr algn="l" indent="0" marL="0">
              <a:lnSpc>
                <a:spcPts val="2300"/>
              </a:lnSpc>
              <a:buNone/>
            </a:pPr>
            <a:r>
              <a:rPr lang="en-US" sz="1450" b="1" dirty="0">
                <a:solidFill>
                  <a:srgbClr val="151617"/>
                </a:solidFill>
                <a:latin typeface="Inconsolata" pitchFamily="34" charset="0"/>
                <a:ea typeface="Inconsolata" pitchFamily="34" charset="-122"/>
                <a:cs typeface="Inconsolata" pitchFamily="34" charset="-120"/>
              </a:rPr>
              <a:t>Ambiguity: </a:t>
            </a:r>
            <a:endParaRPr lang="en-US" sz="1450" dirty="0"/>
          </a:p>
        </p:txBody>
      </p:sp>
      <p:sp>
        <p:nvSpPr>
          <p:cNvPr id="20" name="Text 18"/>
          <p:cNvSpPr/>
          <p:nvPr/>
        </p:nvSpPr>
        <p:spPr>
          <a:xfrm>
            <a:off x="518993" y="6782872"/>
            <a:ext cx="13592413" cy="237173"/>
          </a:xfrm>
          <a:prstGeom prst="rect">
            <a:avLst/>
          </a:prstGeom>
          <a:noFill/>
          <a:ln/>
        </p:spPr>
        <p:txBody>
          <a:bodyPr wrap="none" lIns="0" tIns="0" rIns="0" bIns="0" rtlCol="0" anchor="t"/>
          <a:lstStyle/>
          <a:p>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1) One person have a multiple name based on the situation</a:t>
            </a:r>
            <a:pPr algn="l" indent="0" marL="0">
              <a:lnSpc>
                <a:spcPts val="1850"/>
              </a:lnSpc>
              <a:buNone/>
            </a:pPr>
            <a:r>
              <a:rPr lang="en-US" sz="1150" b="1" dirty="0">
                <a:solidFill>
                  <a:srgbClr val="151617"/>
                </a:solidFill>
                <a:latin typeface="Inconsolata" pitchFamily="34" charset="0"/>
                <a:ea typeface="Inconsolata" pitchFamily="34" charset="-122"/>
                <a:cs typeface="Inconsolata" pitchFamily="34" charset="-120"/>
              </a:rPr>
              <a:t>.</a:t>
            </a:r>
            <a:endParaRPr lang="en-US" sz="1150" dirty="0"/>
          </a:p>
        </p:txBody>
      </p:sp>
      <p:sp>
        <p:nvSpPr>
          <p:cNvPr id="21" name="Text 19"/>
          <p:cNvSpPr/>
          <p:nvPr/>
        </p:nvSpPr>
        <p:spPr>
          <a:xfrm>
            <a:off x="518993" y="7186851"/>
            <a:ext cx="13592413" cy="237173"/>
          </a:xfrm>
          <a:prstGeom prst="rect">
            <a:avLst/>
          </a:prstGeom>
          <a:noFill/>
          <a:ln/>
        </p:spPr>
        <p:txBody>
          <a:bodyPr wrap="none" lIns="0" tIns="0" rIns="0" bIns="0" rtlCol="0" anchor="t"/>
          <a:lstStyle/>
          <a:p>
            <a:pPr algn="l" indent="0" marL="0">
              <a:lnSpc>
                <a:spcPts val="1850"/>
              </a:lnSpc>
              <a:buNone/>
            </a:pPr>
            <a:r>
              <a:rPr lang="en-US" sz="1150" b="1" dirty="0">
                <a:solidFill>
                  <a:srgbClr val="151617"/>
                </a:solidFill>
                <a:latin typeface="Inconsolata" pitchFamily="34" charset="0"/>
                <a:ea typeface="Inconsolata" pitchFamily="34" charset="-122"/>
                <a:cs typeface="Inconsolata" pitchFamily="34" charset="-120"/>
              </a:rPr>
              <a:t>Example:</a:t>
            </a:r>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 Arjuna = Partha = Kaunteya = Dhananjaya = Gudakesha</a:t>
            </a:r>
            <a:endParaRPr lang="en-US" sz="1150" dirty="0"/>
          </a:p>
        </p:txBody>
      </p:sp>
      <p:sp>
        <p:nvSpPr>
          <p:cNvPr id="22" name="Text 20"/>
          <p:cNvSpPr/>
          <p:nvPr/>
        </p:nvSpPr>
        <p:spPr>
          <a:xfrm>
            <a:off x="518993" y="7590830"/>
            <a:ext cx="13592413" cy="237173"/>
          </a:xfrm>
          <a:prstGeom prst="rect">
            <a:avLst/>
          </a:prstGeom>
          <a:noFill/>
          <a:ln/>
        </p:spPr>
        <p:txBody>
          <a:bodyPr wrap="none" lIns="0" tIns="0" rIns="0" bIns="0" rtlCol="0" anchor="t"/>
          <a:lstStyle/>
          <a:p>
            <a:pPr algn="l" indent="0" marL="0">
              <a:lnSpc>
                <a:spcPts val="1850"/>
              </a:lnSpc>
              <a:buNone/>
            </a:pPr>
            <a:r>
              <a:rPr lang="en-US" sz="1150" dirty="0">
                <a:solidFill>
                  <a:srgbClr val="151617"/>
                </a:solidFill>
                <a:latin typeface="Inconsolata" pitchFamily="34" charset="0"/>
                <a:ea typeface="Inconsolata" pitchFamily="34" charset="-122"/>
                <a:cs typeface="Inconsolata" pitchFamily="34" charset="-120"/>
              </a:rPr>
              <a:t>2) Based on situation person names changes.</a:t>
            </a:r>
            <a:endParaRPr lang="en-US" sz="11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668893" y="525542"/>
            <a:ext cx="4778573" cy="597337"/>
          </a:xfrm>
          <a:prstGeom prst="rect">
            <a:avLst/>
          </a:prstGeom>
          <a:noFill/>
          <a:ln/>
        </p:spPr>
        <p:txBody>
          <a:bodyPr wrap="none" lIns="0" tIns="0" rIns="0" bIns="0" rtlCol="0" anchor="t"/>
          <a:lstStyle/>
          <a:p>
            <a:pPr algn="l" indent="0" marL="0">
              <a:lnSpc>
                <a:spcPts val="4700"/>
              </a:lnSpc>
              <a:buNone/>
            </a:pPr>
            <a:r>
              <a:rPr lang="en-US" sz="3750" b="1" dirty="0">
                <a:solidFill>
                  <a:srgbClr val="151617"/>
                </a:solidFill>
                <a:latin typeface="Montserrat Black" pitchFamily="34" charset="0"/>
                <a:ea typeface="Montserrat Black" pitchFamily="34" charset="-122"/>
                <a:cs typeface="Montserrat Black" pitchFamily="34" charset="-120"/>
              </a:rPr>
              <a:t>Project Overview</a:t>
            </a:r>
            <a:endParaRPr lang="en-US" sz="3750" dirty="0"/>
          </a:p>
        </p:txBody>
      </p:sp>
      <p:sp>
        <p:nvSpPr>
          <p:cNvPr id="3" name="Text 1"/>
          <p:cNvSpPr/>
          <p:nvPr/>
        </p:nvSpPr>
        <p:spPr>
          <a:xfrm>
            <a:off x="668893" y="1476375"/>
            <a:ext cx="9027319" cy="611505"/>
          </a:xfrm>
          <a:prstGeom prst="rect">
            <a:avLst/>
          </a:prstGeom>
          <a:noFill/>
          <a:ln/>
        </p:spPr>
        <p:txBody>
          <a:bodyPr wrap="square" lIns="0" tIns="0" rIns="0" bIns="0" rtlCol="0" anchor="t"/>
          <a:lstStyle/>
          <a:p>
            <a:pPr algn="l" marL="342900" indent="-342900">
              <a:lnSpc>
                <a:spcPts val="2400"/>
              </a:lnSpc>
              <a:buSzPct val="100000"/>
              <a:buChar char="•"/>
            </a:pPr>
            <a:r>
              <a:rPr lang="en-US" sz="1500" b="1" dirty="0">
                <a:solidFill>
                  <a:srgbClr val="151617"/>
                </a:solidFill>
                <a:latin typeface="Inconsolata" pitchFamily="34" charset="0"/>
                <a:ea typeface="Inconsolata" pitchFamily="34" charset="-122"/>
                <a:cs typeface="Inconsolata" pitchFamily="34" charset="-120"/>
              </a:rPr>
              <a:t>Objective:</a:t>
            </a:r>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Extract and predict relationships (e.g., father, brother) between Bhagavad Gita characters using the Bhagavad Gita.</a:t>
            </a:r>
            <a:endParaRPr lang="en-US" sz="1500" dirty="0"/>
          </a:p>
        </p:txBody>
      </p:sp>
      <p:sp>
        <p:nvSpPr>
          <p:cNvPr id="4" name="Text 2"/>
          <p:cNvSpPr/>
          <p:nvPr/>
        </p:nvSpPr>
        <p:spPr>
          <a:xfrm>
            <a:off x="3748921" y="2278975"/>
            <a:ext cx="2867144" cy="358378"/>
          </a:xfrm>
          <a:prstGeom prst="rect">
            <a:avLst/>
          </a:prstGeom>
          <a:noFill/>
          <a:ln/>
        </p:spPr>
        <p:txBody>
          <a:bodyPr wrap="none" lIns="0" tIns="0" rIns="0" bIns="0" rtlCol="0" anchor="t"/>
          <a:lstStyle/>
          <a:p>
            <a:pPr algn="ctr" indent="0" marL="0">
              <a:lnSpc>
                <a:spcPts val="2800"/>
              </a:lnSpc>
              <a:buNone/>
            </a:pPr>
            <a:r>
              <a:rPr lang="en-US" sz="2250" b="1" dirty="0">
                <a:solidFill>
                  <a:srgbClr val="151617"/>
                </a:solidFill>
                <a:latin typeface="Montserrat Black" pitchFamily="34" charset="0"/>
                <a:ea typeface="Montserrat Black" pitchFamily="34" charset="-122"/>
                <a:cs typeface="Montserrat Black" pitchFamily="34" charset="-120"/>
              </a:rPr>
              <a:t>Pipeline:</a:t>
            </a:r>
            <a:pPr algn="ctr" indent="0" marL="0">
              <a:lnSpc>
                <a:spcPts val="2800"/>
              </a:lnSpc>
              <a:buNone/>
            </a:pPr>
            <a:r>
              <a:rPr lang="en-US" sz="2250" b="1" dirty="0">
                <a:solidFill>
                  <a:srgbClr val="151617"/>
                </a:solidFill>
                <a:latin typeface="Montserrat Black" pitchFamily="34" charset="0"/>
                <a:ea typeface="Montserrat Black" pitchFamily="34" charset="-122"/>
                <a:cs typeface="Montserrat Black" pitchFamily="34" charset="-120"/>
              </a:rPr>
              <a:t> </a:t>
            </a:r>
            <a:endParaRPr lang="en-US" sz="2250" dirty="0"/>
          </a:p>
        </p:txBody>
      </p:sp>
      <p:sp>
        <p:nvSpPr>
          <p:cNvPr id="5" name="Shape 3"/>
          <p:cNvSpPr/>
          <p:nvPr/>
        </p:nvSpPr>
        <p:spPr>
          <a:xfrm>
            <a:off x="883920" y="2852380"/>
            <a:ext cx="22860" cy="3559373"/>
          </a:xfrm>
          <a:prstGeom prst="roundRect">
            <a:avLst>
              <a:gd name="adj" fmla="val 40000"/>
            </a:avLst>
          </a:prstGeom>
          <a:solidFill>
            <a:srgbClr val="000000">
              <a:alpha val="8000"/>
            </a:srgbClr>
          </a:solidFill>
          <a:ln/>
        </p:spPr>
      </p:sp>
      <p:sp>
        <p:nvSpPr>
          <p:cNvPr id="6" name="Shape 4"/>
          <p:cNvSpPr/>
          <p:nvPr/>
        </p:nvSpPr>
        <p:spPr>
          <a:xfrm>
            <a:off x="1076087" y="3055977"/>
            <a:ext cx="573405" cy="22860"/>
          </a:xfrm>
          <a:prstGeom prst="roundRect">
            <a:avLst>
              <a:gd name="adj" fmla="val 40000"/>
            </a:avLst>
          </a:prstGeom>
          <a:solidFill>
            <a:srgbClr val="151617"/>
          </a:solidFill>
          <a:ln/>
        </p:spPr>
      </p:sp>
      <p:sp>
        <p:nvSpPr>
          <p:cNvPr id="7" name="Shape 5"/>
          <p:cNvSpPr/>
          <p:nvPr/>
        </p:nvSpPr>
        <p:spPr>
          <a:xfrm>
            <a:off x="668893" y="2852380"/>
            <a:ext cx="430054" cy="430054"/>
          </a:xfrm>
          <a:prstGeom prst="roundRect">
            <a:avLst>
              <a:gd name="adj" fmla="val 2126"/>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8" name="Text 6"/>
          <p:cNvSpPr/>
          <p:nvPr/>
        </p:nvSpPr>
        <p:spPr>
          <a:xfrm>
            <a:off x="740569" y="2888218"/>
            <a:ext cx="286703" cy="358378"/>
          </a:xfrm>
          <a:prstGeom prst="rect">
            <a:avLst/>
          </a:prstGeom>
          <a:noFill/>
          <a:ln/>
        </p:spPr>
        <p:txBody>
          <a:bodyPr wrap="none" lIns="0" tIns="0" rIns="0" bIns="0" rtlCol="0" anchor="t"/>
          <a:lstStyle/>
          <a:p>
            <a:pPr algn="ctr" indent="0" marL="0">
              <a:lnSpc>
                <a:spcPts val="2250"/>
              </a:lnSpc>
              <a:buNone/>
            </a:pPr>
            <a:r>
              <a:rPr lang="en-US" sz="2250" b="1" dirty="0">
                <a:solidFill>
                  <a:srgbClr val="151617"/>
                </a:solidFill>
                <a:latin typeface="Montserrat Black" pitchFamily="34" charset="0"/>
                <a:ea typeface="Montserrat Black" pitchFamily="34" charset="-122"/>
                <a:cs typeface="Montserrat Black" pitchFamily="34" charset="-120"/>
              </a:rPr>
              <a:t>1</a:t>
            </a:r>
            <a:endParaRPr lang="en-US" sz="2250" dirty="0"/>
          </a:p>
        </p:txBody>
      </p:sp>
      <p:sp>
        <p:nvSpPr>
          <p:cNvPr id="9" name="Text 7"/>
          <p:cNvSpPr/>
          <p:nvPr/>
        </p:nvSpPr>
        <p:spPr>
          <a:xfrm>
            <a:off x="1839635" y="2876193"/>
            <a:ext cx="7856577" cy="382310"/>
          </a:xfrm>
          <a:prstGeom prst="rect">
            <a:avLst/>
          </a:prstGeom>
          <a:noFill/>
          <a:ln/>
        </p:spPr>
        <p:txBody>
          <a:bodyPr wrap="none" lIns="0" tIns="0" rIns="0" bIns="0" rtlCol="0" anchor="t"/>
          <a:lstStyle/>
          <a:p>
            <a:pPr algn="l" indent="0" marL="0">
              <a:lnSpc>
                <a:spcPts val="3000"/>
              </a:lnSpc>
              <a:buNone/>
            </a:pPr>
            <a:r>
              <a:rPr lang="en-US" sz="1850" dirty="0">
                <a:solidFill>
                  <a:srgbClr val="151617"/>
                </a:solidFill>
                <a:latin typeface="Inconsolata" pitchFamily="34" charset="0"/>
                <a:ea typeface="Inconsolata" pitchFamily="34" charset="-122"/>
                <a:cs typeface="Inconsolata" pitchFamily="34" charset="-120"/>
              </a:rPr>
              <a:t>Data Loading</a:t>
            </a:r>
            <a:endParaRPr lang="en-US" sz="1850" dirty="0"/>
          </a:p>
        </p:txBody>
      </p:sp>
      <p:sp>
        <p:nvSpPr>
          <p:cNvPr id="10" name="Shape 8"/>
          <p:cNvSpPr/>
          <p:nvPr/>
        </p:nvSpPr>
        <p:spPr>
          <a:xfrm>
            <a:off x="1076087" y="3844290"/>
            <a:ext cx="573405" cy="22860"/>
          </a:xfrm>
          <a:prstGeom prst="roundRect">
            <a:avLst>
              <a:gd name="adj" fmla="val 40000"/>
            </a:avLst>
          </a:prstGeom>
          <a:solidFill>
            <a:srgbClr val="151617"/>
          </a:solidFill>
          <a:ln/>
        </p:spPr>
      </p:sp>
      <p:sp>
        <p:nvSpPr>
          <p:cNvPr id="11" name="Shape 9"/>
          <p:cNvSpPr/>
          <p:nvPr/>
        </p:nvSpPr>
        <p:spPr>
          <a:xfrm>
            <a:off x="668893" y="3640693"/>
            <a:ext cx="430054" cy="430054"/>
          </a:xfrm>
          <a:prstGeom prst="roundRect">
            <a:avLst>
              <a:gd name="adj" fmla="val 2126"/>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12" name="Text 10"/>
          <p:cNvSpPr/>
          <p:nvPr/>
        </p:nvSpPr>
        <p:spPr>
          <a:xfrm>
            <a:off x="740569" y="3676531"/>
            <a:ext cx="286703" cy="358378"/>
          </a:xfrm>
          <a:prstGeom prst="rect">
            <a:avLst/>
          </a:prstGeom>
          <a:noFill/>
          <a:ln/>
        </p:spPr>
        <p:txBody>
          <a:bodyPr wrap="none" lIns="0" tIns="0" rIns="0" bIns="0" rtlCol="0" anchor="t"/>
          <a:lstStyle/>
          <a:p>
            <a:pPr algn="ctr" indent="0" marL="0">
              <a:lnSpc>
                <a:spcPts val="2250"/>
              </a:lnSpc>
              <a:buNone/>
            </a:pPr>
            <a:r>
              <a:rPr lang="en-US" sz="2250" b="1" dirty="0">
                <a:solidFill>
                  <a:srgbClr val="151617"/>
                </a:solidFill>
                <a:latin typeface="Montserrat Black" pitchFamily="34" charset="0"/>
                <a:ea typeface="Montserrat Black" pitchFamily="34" charset="-122"/>
                <a:cs typeface="Montserrat Black" pitchFamily="34" charset="-120"/>
              </a:rPr>
              <a:t>2</a:t>
            </a:r>
            <a:endParaRPr lang="en-US" sz="2250" dirty="0"/>
          </a:p>
        </p:txBody>
      </p:sp>
      <p:sp>
        <p:nvSpPr>
          <p:cNvPr id="13" name="Text 11"/>
          <p:cNvSpPr/>
          <p:nvPr/>
        </p:nvSpPr>
        <p:spPr>
          <a:xfrm>
            <a:off x="1839635" y="3664506"/>
            <a:ext cx="7856577" cy="382310"/>
          </a:xfrm>
          <a:prstGeom prst="rect">
            <a:avLst/>
          </a:prstGeom>
          <a:noFill/>
          <a:ln/>
        </p:spPr>
        <p:txBody>
          <a:bodyPr wrap="none" lIns="0" tIns="0" rIns="0" bIns="0" rtlCol="0" anchor="t"/>
          <a:lstStyle/>
          <a:p>
            <a:pPr algn="l" indent="0" marL="0">
              <a:lnSpc>
                <a:spcPts val="3000"/>
              </a:lnSpc>
              <a:buNone/>
            </a:pPr>
            <a:r>
              <a:rPr lang="en-US" sz="1850" dirty="0">
                <a:solidFill>
                  <a:srgbClr val="151617"/>
                </a:solidFill>
                <a:latin typeface="Inconsolata" pitchFamily="34" charset="0"/>
                <a:ea typeface="Inconsolata" pitchFamily="34" charset="-122"/>
                <a:cs typeface="Inconsolata" pitchFamily="34" charset="-120"/>
              </a:rPr>
              <a:t>cleaned and balanced relations</a:t>
            </a:r>
            <a:endParaRPr lang="en-US" sz="1850" dirty="0"/>
          </a:p>
        </p:txBody>
      </p:sp>
      <p:sp>
        <p:nvSpPr>
          <p:cNvPr id="14" name="Shape 12"/>
          <p:cNvSpPr/>
          <p:nvPr/>
        </p:nvSpPr>
        <p:spPr>
          <a:xfrm>
            <a:off x="1076087" y="4632603"/>
            <a:ext cx="573405" cy="22860"/>
          </a:xfrm>
          <a:prstGeom prst="roundRect">
            <a:avLst>
              <a:gd name="adj" fmla="val 40000"/>
            </a:avLst>
          </a:prstGeom>
          <a:solidFill>
            <a:srgbClr val="151617"/>
          </a:solidFill>
          <a:ln/>
        </p:spPr>
      </p:sp>
      <p:sp>
        <p:nvSpPr>
          <p:cNvPr id="15" name="Shape 13"/>
          <p:cNvSpPr/>
          <p:nvPr/>
        </p:nvSpPr>
        <p:spPr>
          <a:xfrm>
            <a:off x="668893" y="4429006"/>
            <a:ext cx="430054" cy="430054"/>
          </a:xfrm>
          <a:prstGeom prst="roundRect">
            <a:avLst>
              <a:gd name="adj" fmla="val 2126"/>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16" name="Text 14"/>
          <p:cNvSpPr/>
          <p:nvPr/>
        </p:nvSpPr>
        <p:spPr>
          <a:xfrm>
            <a:off x="740569" y="4464844"/>
            <a:ext cx="286703" cy="358378"/>
          </a:xfrm>
          <a:prstGeom prst="rect">
            <a:avLst/>
          </a:prstGeom>
          <a:noFill/>
          <a:ln/>
        </p:spPr>
        <p:txBody>
          <a:bodyPr wrap="none" lIns="0" tIns="0" rIns="0" bIns="0" rtlCol="0" anchor="t"/>
          <a:lstStyle/>
          <a:p>
            <a:pPr algn="ctr" indent="0" marL="0">
              <a:lnSpc>
                <a:spcPts val="2250"/>
              </a:lnSpc>
              <a:buNone/>
            </a:pPr>
            <a:r>
              <a:rPr lang="en-US" sz="2250" b="1" dirty="0">
                <a:solidFill>
                  <a:srgbClr val="151617"/>
                </a:solidFill>
                <a:latin typeface="Montserrat Black" pitchFamily="34" charset="0"/>
                <a:ea typeface="Montserrat Black" pitchFamily="34" charset="-122"/>
                <a:cs typeface="Montserrat Black" pitchFamily="34" charset="-120"/>
              </a:rPr>
              <a:t>3</a:t>
            </a:r>
            <a:endParaRPr lang="en-US" sz="2250" dirty="0"/>
          </a:p>
        </p:txBody>
      </p:sp>
      <p:sp>
        <p:nvSpPr>
          <p:cNvPr id="17" name="Text 15"/>
          <p:cNvSpPr/>
          <p:nvPr/>
        </p:nvSpPr>
        <p:spPr>
          <a:xfrm>
            <a:off x="1839635" y="4452818"/>
            <a:ext cx="7856577" cy="382310"/>
          </a:xfrm>
          <a:prstGeom prst="rect">
            <a:avLst/>
          </a:prstGeom>
          <a:noFill/>
          <a:ln/>
        </p:spPr>
        <p:txBody>
          <a:bodyPr wrap="none" lIns="0" tIns="0" rIns="0" bIns="0" rtlCol="0" anchor="t"/>
          <a:lstStyle/>
          <a:p>
            <a:pPr algn="l" indent="0" marL="0">
              <a:lnSpc>
                <a:spcPts val="3000"/>
              </a:lnSpc>
              <a:buNone/>
            </a:pPr>
            <a:r>
              <a:rPr lang="en-US" sz="1850" dirty="0">
                <a:solidFill>
                  <a:srgbClr val="151617"/>
                </a:solidFill>
                <a:latin typeface="Inconsolata" pitchFamily="34" charset="0"/>
                <a:ea typeface="Inconsolata" pitchFamily="34" charset="-122"/>
                <a:cs typeface="Inconsolata" pitchFamily="34" charset="-120"/>
              </a:rPr>
              <a:t>Graph Construction</a:t>
            </a:r>
            <a:endParaRPr lang="en-US" sz="1850" dirty="0"/>
          </a:p>
        </p:txBody>
      </p:sp>
      <p:sp>
        <p:nvSpPr>
          <p:cNvPr id="18" name="Shape 16"/>
          <p:cNvSpPr/>
          <p:nvPr/>
        </p:nvSpPr>
        <p:spPr>
          <a:xfrm>
            <a:off x="1076087" y="5420916"/>
            <a:ext cx="573405" cy="22860"/>
          </a:xfrm>
          <a:prstGeom prst="roundRect">
            <a:avLst>
              <a:gd name="adj" fmla="val 40000"/>
            </a:avLst>
          </a:prstGeom>
          <a:solidFill>
            <a:srgbClr val="151617"/>
          </a:solidFill>
          <a:ln/>
        </p:spPr>
      </p:sp>
      <p:sp>
        <p:nvSpPr>
          <p:cNvPr id="19" name="Shape 17"/>
          <p:cNvSpPr/>
          <p:nvPr/>
        </p:nvSpPr>
        <p:spPr>
          <a:xfrm>
            <a:off x="668893" y="5217319"/>
            <a:ext cx="430054" cy="430054"/>
          </a:xfrm>
          <a:prstGeom prst="roundRect">
            <a:avLst>
              <a:gd name="adj" fmla="val 2126"/>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20" name="Text 18"/>
          <p:cNvSpPr/>
          <p:nvPr/>
        </p:nvSpPr>
        <p:spPr>
          <a:xfrm>
            <a:off x="740569" y="5253157"/>
            <a:ext cx="286703" cy="358378"/>
          </a:xfrm>
          <a:prstGeom prst="rect">
            <a:avLst/>
          </a:prstGeom>
          <a:noFill/>
          <a:ln/>
        </p:spPr>
        <p:txBody>
          <a:bodyPr wrap="none" lIns="0" tIns="0" rIns="0" bIns="0" rtlCol="0" anchor="t"/>
          <a:lstStyle/>
          <a:p>
            <a:pPr algn="ctr" indent="0" marL="0">
              <a:lnSpc>
                <a:spcPts val="2250"/>
              </a:lnSpc>
              <a:buNone/>
            </a:pPr>
            <a:r>
              <a:rPr lang="en-US" sz="2250" b="1" dirty="0">
                <a:solidFill>
                  <a:srgbClr val="151617"/>
                </a:solidFill>
                <a:latin typeface="Montserrat Black" pitchFamily="34" charset="0"/>
                <a:ea typeface="Montserrat Black" pitchFamily="34" charset="-122"/>
                <a:cs typeface="Montserrat Black" pitchFamily="34" charset="-120"/>
              </a:rPr>
              <a:t>4</a:t>
            </a:r>
            <a:endParaRPr lang="en-US" sz="2250" dirty="0"/>
          </a:p>
        </p:txBody>
      </p:sp>
      <p:sp>
        <p:nvSpPr>
          <p:cNvPr id="21" name="Text 19"/>
          <p:cNvSpPr/>
          <p:nvPr/>
        </p:nvSpPr>
        <p:spPr>
          <a:xfrm>
            <a:off x="1839635" y="5241131"/>
            <a:ext cx="7856577" cy="382310"/>
          </a:xfrm>
          <a:prstGeom prst="rect">
            <a:avLst/>
          </a:prstGeom>
          <a:noFill/>
          <a:ln/>
        </p:spPr>
        <p:txBody>
          <a:bodyPr wrap="none" lIns="0" tIns="0" rIns="0" bIns="0" rtlCol="0" anchor="t"/>
          <a:lstStyle/>
          <a:p>
            <a:pPr algn="l" indent="0" marL="0">
              <a:lnSpc>
                <a:spcPts val="3000"/>
              </a:lnSpc>
              <a:buNone/>
            </a:pPr>
            <a:r>
              <a:rPr lang="en-US" sz="1850" dirty="0">
                <a:solidFill>
                  <a:srgbClr val="151617"/>
                </a:solidFill>
                <a:latin typeface="Inconsolata" pitchFamily="34" charset="0"/>
                <a:ea typeface="Inconsolata" pitchFamily="34" charset="-122"/>
                <a:cs typeface="Inconsolata" pitchFamily="34" charset="-120"/>
              </a:rPr>
              <a:t>R - GCN Training</a:t>
            </a:r>
            <a:endParaRPr lang="en-US" sz="1850" dirty="0"/>
          </a:p>
        </p:txBody>
      </p:sp>
      <p:sp>
        <p:nvSpPr>
          <p:cNvPr id="22" name="Shape 20"/>
          <p:cNvSpPr/>
          <p:nvPr/>
        </p:nvSpPr>
        <p:spPr>
          <a:xfrm>
            <a:off x="1076087" y="6209228"/>
            <a:ext cx="573405" cy="22860"/>
          </a:xfrm>
          <a:prstGeom prst="roundRect">
            <a:avLst>
              <a:gd name="adj" fmla="val 40000"/>
            </a:avLst>
          </a:prstGeom>
          <a:solidFill>
            <a:srgbClr val="151617"/>
          </a:solidFill>
          <a:ln/>
        </p:spPr>
      </p:sp>
      <p:sp>
        <p:nvSpPr>
          <p:cNvPr id="23" name="Shape 21"/>
          <p:cNvSpPr/>
          <p:nvPr/>
        </p:nvSpPr>
        <p:spPr>
          <a:xfrm>
            <a:off x="668893" y="6005632"/>
            <a:ext cx="430054" cy="430054"/>
          </a:xfrm>
          <a:prstGeom prst="roundRect">
            <a:avLst>
              <a:gd name="adj" fmla="val 2126"/>
            </a:avLst>
          </a:prstGeom>
          <a:solidFill>
            <a:srgbClr val="F8ECE4"/>
          </a:solidFill>
          <a:ln w="7620">
            <a:solidFill>
              <a:srgbClr val="151617"/>
            </a:solidFill>
            <a:prstDash val="solid"/>
          </a:ln>
          <a:effectLst>
            <a:outerShdw sx="100000" sy="100000" kx="0" ky="0" algn="bl" rotWithShape="0" blurRad="0" dist="17780" dir="2700000">
              <a:srgbClr val="151617">
                <a:alpha val="100000"/>
              </a:srgbClr>
            </a:outerShdw>
          </a:effectLst>
        </p:spPr>
      </p:sp>
      <p:sp>
        <p:nvSpPr>
          <p:cNvPr id="24" name="Text 22"/>
          <p:cNvSpPr/>
          <p:nvPr/>
        </p:nvSpPr>
        <p:spPr>
          <a:xfrm>
            <a:off x="740569" y="6041469"/>
            <a:ext cx="286703" cy="358378"/>
          </a:xfrm>
          <a:prstGeom prst="rect">
            <a:avLst/>
          </a:prstGeom>
          <a:noFill/>
          <a:ln/>
        </p:spPr>
        <p:txBody>
          <a:bodyPr wrap="none" lIns="0" tIns="0" rIns="0" bIns="0" rtlCol="0" anchor="t"/>
          <a:lstStyle/>
          <a:p>
            <a:pPr algn="ctr" indent="0" marL="0">
              <a:lnSpc>
                <a:spcPts val="2250"/>
              </a:lnSpc>
              <a:buNone/>
            </a:pPr>
            <a:r>
              <a:rPr lang="en-US" sz="2250" b="1" dirty="0">
                <a:solidFill>
                  <a:srgbClr val="151617"/>
                </a:solidFill>
                <a:latin typeface="Montserrat Black" pitchFamily="34" charset="0"/>
                <a:ea typeface="Montserrat Black" pitchFamily="34" charset="-122"/>
                <a:cs typeface="Montserrat Black" pitchFamily="34" charset="-120"/>
              </a:rPr>
              <a:t>5</a:t>
            </a:r>
            <a:endParaRPr lang="en-US" sz="2250" dirty="0"/>
          </a:p>
        </p:txBody>
      </p:sp>
      <p:sp>
        <p:nvSpPr>
          <p:cNvPr id="25" name="Text 23"/>
          <p:cNvSpPr/>
          <p:nvPr/>
        </p:nvSpPr>
        <p:spPr>
          <a:xfrm>
            <a:off x="1839635" y="6029444"/>
            <a:ext cx="7856577" cy="382310"/>
          </a:xfrm>
          <a:prstGeom prst="rect">
            <a:avLst/>
          </a:prstGeom>
          <a:noFill/>
          <a:ln/>
        </p:spPr>
        <p:txBody>
          <a:bodyPr wrap="none" lIns="0" tIns="0" rIns="0" bIns="0" rtlCol="0" anchor="t"/>
          <a:lstStyle/>
          <a:p>
            <a:pPr algn="l" indent="0" marL="0">
              <a:lnSpc>
                <a:spcPts val="3000"/>
              </a:lnSpc>
              <a:buNone/>
            </a:pPr>
            <a:r>
              <a:rPr lang="en-US" sz="1850" dirty="0">
                <a:solidFill>
                  <a:srgbClr val="151617"/>
                </a:solidFill>
                <a:latin typeface="Inconsolata" pitchFamily="34" charset="0"/>
                <a:ea typeface="Inconsolata" pitchFamily="34" charset="-122"/>
                <a:cs typeface="Inconsolata" pitchFamily="34" charset="-120"/>
              </a:rPr>
              <a:t>Relationship prediction</a:t>
            </a:r>
            <a:endParaRPr lang="en-US" sz="1850" dirty="0"/>
          </a:p>
        </p:txBody>
      </p:sp>
      <p:sp>
        <p:nvSpPr>
          <p:cNvPr id="26" name="Text 24"/>
          <p:cNvSpPr/>
          <p:nvPr/>
        </p:nvSpPr>
        <p:spPr>
          <a:xfrm>
            <a:off x="668893" y="6626781"/>
            <a:ext cx="9027319" cy="305753"/>
          </a:xfrm>
          <a:prstGeom prst="rect">
            <a:avLst/>
          </a:prstGeom>
          <a:noFill/>
          <a:ln/>
        </p:spPr>
        <p:txBody>
          <a:bodyPr wrap="none" lIns="0" tIns="0" rIns="0" bIns="0" rtlCol="0" anchor="t"/>
          <a:lstStyle/>
          <a:p>
            <a:pPr algn="l" marL="342900" indent="-342900">
              <a:lnSpc>
                <a:spcPts val="2400"/>
              </a:lnSpc>
              <a:buSzPct val="100000"/>
              <a:buChar char="•"/>
            </a:pPr>
            <a:r>
              <a:rPr lang="en-US" sz="1500" b="1" dirty="0">
                <a:solidFill>
                  <a:srgbClr val="151617"/>
                </a:solidFill>
                <a:latin typeface="Inconsolata" pitchFamily="34" charset="0"/>
                <a:ea typeface="Inconsolata" pitchFamily="34" charset="-122"/>
                <a:cs typeface="Inconsolata" pitchFamily="34" charset="-120"/>
              </a:rPr>
              <a:t>Tools:</a:t>
            </a:r>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Python, spaCy, NetworkX, PyTorch Geo.</a:t>
            </a:r>
            <a:endParaRPr lang="en-US" sz="1500" dirty="0"/>
          </a:p>
        </p:txBody>
      </p:sp>
      <p:pic>
        <p:nvPicPr>
          <p:cNvPr id="27" name="Image 0" descr="preencoded.png">    </p:cNvPr>
          <p:cNvPicPr>
            <a:picLocks noChangeAspect="1"/>
          </p:cNvPicPr>
          <p:nvPr/>
        </p:nvPicPr>
        <p:blipFill>
          <a:blip r:embed="rId1"/>
          <a:stretch>
            <a:fillRect/>
          </a:stretch>
        </p:blipFill>
        <p:spPr>
          <a:xfrm>
            <a:off x="10170081" y="1624608"/>
            <a:ext cx="1720215" cy="5389602"/>
          </a:xfrm>
          <a:prstGeom prst="rect">
            <a:avLst/>
          </a:prstGeom>
        </p:spPr>
      </p:pic>
      <p:sp>
        <p:nvSpPr>
          <p:cNvPr id="28" name="Text 25"/>
          <p:cNvSpPr/>
          <p:nvPr/>
        </p:nvSpPr>
        <p:spPr>
          <a:xfrm>
            <a:off x="10170081" y="7229237"/>
            <a:ext cx="3798927" cy="305753"/>
          </a:xfrm>
          <a:prstGeom prst="rect">
            <a:avLst/>
          </a:prstGeom>
          <a:noFill/>
          <a:ln/>
        </p:spPr>
        <p:txBody>
          <a:bodyPr wrap="none" lIns="0" tIns="0" rIns="0" bIns="0" rtlCol="0" anchor="t"/>
          <a:lstStyle/>
          <a:p>
            <a:pPr algn="l" indent="0" marL="0">
              <a:lnSpc>
                <a:spcPts val="2400"/>
              </a:lnSpc>
              <a:buNone/>
            </a:pPr>
            <a:endParaRPr lang="en-US" sz="15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637717" y="554712"/>
            <a:ext cx="7354967" cy="625435"/>
          </a:xfrm>
          <a:prstGeom prst="rect">
            <a:avLst/>
          </a:prstGeom>
          <a:noFill/>
          <a:ln/>
        </p:spPr>
        <p:txBody>
          <a:bodyPr wrap="none" lIns="0" tIns="0" rIns="0" bIns="0" rtlCol="0" anchor="t"/>
          <a:lstStyle/>
          <a:p>
            <a:pPr algn="ctr" indent="0" marL="0">
              <a:lnSpc>
                <a:spcPts val="4900"/>
              </a:lnSpc>
              <a:buNone/>
            </a:pPr>
            <a:r>
              <a:rPr lang="en-US" sz="3900" b="1" dirty="0">
                <a:solidFill>
                  <a:srgbClr val="151617"/>
                </a:solidFill>
                <a:latin typeface="Montserrat Black" pitchFamily="34" charset="0"/>
                <a:ea typeface="Montserrat Black" pitchFamily="34" charset="-122"/>
                <a:cs typeface="Montserrat Black" pitchFamily="34" charset="-120"/>
              </a:rPr>
              <a:t>Dataset and Preprocessing</a:t>
            </a:r>
            <a:endParaRPr lang="en-US" sz="3900" dirty="0"/>
          </a:p>
        </p:txBody>
      </p:sp>
      <p:sp>
        <p:nvSpPr>
          <p:cNvPr id="3" name="Text 1"/>
          <p:cNvSpPr/>
          <p:nvPr/>
        </p:nvSpPr>
        <p:spPr>
          <a:xfrm>
            <a:off x="700564" y="1580436"/>
            <a:ext cx="13229273" cy="400407"/>
          </a:xfrm>
          <a:prstGeom prst="rect">
            <a:avLst/>
          </a:prstGeom>
          <a:noFill/>
          <a:ln/>
        </p:spPr>
        <p:txBody>
          <a:bodyPr wrap="none" lIns="0" tIns="0" rIns="0" bIns="0" rtlCol="0" anchor="t"/>
          <a:lstStyle/>
          <a:p>
            <a:pPr algn="ctr" indent="0" marL="0">
              <a:lnSpc>
                <a:spcPts val="3150"/>
              </a:lnSpc>
              <a:buNone/>
            </a:pPr>
            <a:r>
              <a:rPr lang="en-US" sz="1950" dirty="0">
                <a:solidFill>
                  <a:srgbClr val="151617"/>
                </a:solidFill>
                <a:latin typeface="Inconsolata" pitchFamily="34" charset="0"/>
                <a:ea typeface="Inconsolata" pitchFamily="34" charset="-122"/>
                <a:cs typeface="Inconsolata" pitchFamily="34" charset="-120"/>
              </a:rPr>
              <a:t>Bhagavad Gita csv file containing verses with Chapter, Verse numbers, and Text.</a:t>
            </a:r>
            <a:endParaRPr lang="en-US" sz="1950" dirty="0"/>
          </a:p>
        </p:txBody>
      </p:sp>
      <p:pic>
        <p:nvPicPr>
          <p:cNvPr id="4" name="Image 0" descr="preencoded.png">    </p:cNvPr>
          <p:cNvPicPr>
            <a:picLocks noChangeAspect="1"/>
          </p:cNvPicPr>
          <p:nvPr/>
        </p:nvPicPr>
        <p:blipFill>
          <a:blip r:embed="rId1"/>
          <a:stretch>
            <a:fillRect/>
          </a:stretch>
        </p:blipFill>
        <p:spPr>
          <a:xfrm>
            <a:off x="700564" y="2205990"/>
            <a:ext cx="1000839" cy="1593413"/>
          </a:xfrm>
          <a:prstGeom prst="rect">
            <a:avLst/>
          </a:prstGeom>
        </p:spPr>
      </p:pic>
      <p:sp>
        <p:nvSpPr>
          <p:cNvPr id="5" name="Text 2"/>
          <p:cNvSpPr/>
          <p:nvPr/>
        </p:nvSpPr>
        <p:spPr>
          <a:xfrm>
            <a:off x="2001560" y="2406134"/>
            <a:ext cx="2502218" cy="312777"/>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Tokenization</a:t>
            </a:r>
            <a:endParaRPr lang="en-US" sz="1950" dirty="0"/>
          </a:p>
        </p:txBody>
      </p:sp>
      <p:sp>
        <p:nvSpPr>
          <p:cNvPr id="6" name="Text 3"/>
          <p:cNvSpPr/>
          <p:nvPr/>
        </p:nvSpPr>
        <p:spPr>
          <a:xfrm>
            <a:off x="2001560" y="2838926"/>
            <a:ext cx="11928277" cy="320159"/>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Raw text is converted into tagged tokens and raw extracted relations.</a:t>
            </a:r>
            <a:endParaRPr lang="en-US" sz="1550" dirty="0"/>
          </a:p>
        </p:txBody>
      </p:sp>
      <p:sp>
        <p:nvSpPr>
          <p:cNvPr id="7" name="Text 4"/>
          <p:cNvSpPr/>
          <p:nvPr/>
        </p:nvSpPr>
        <p:spPr>
          <a:xfrm>
            <a:off x="2001560" y="3279100"/>
            <a:ext cx="11928277" cy="320159"/>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       e.g., arjuna B-PER, said O, to O, krishna B-PER</a:t>
            </a:r>
            <a:endParaRPr lang="en-US" sz="1550" dirty="0"/>
          </a:p>
        </p:txBody>
      </p:sp>
      <p:pic>
        <p:nvPicPr>
          <p:cNvPr id="8" name="Image 1" descr="preencoded.png">    </p:cNvPr>
          <p:cNvPicPr>
            <a:picLocks noChangeAspect="1"/>
          </p:cNvPicPr>
          <p:nvPr/>
        </p:nvPicPr>
        <p:blipFill>
          <a:blip r:embed="rId2"/>
          <a:stretch>
            <a:fillRect/>
          </a:stretch>
        </p:blipFill>
        <p:spPr>
          <a:xfrm>
            <a:off x="700564" y="3799403"/>
            <a:ext cx="1000839" cy="1473398"/>
          </a:xfrm>
          <a:prstGeom prst="rect">
            <a:avLst/>
          </a:prstGeom>
        </p:spPr>
      </p:pic>
      <p:sp>
        <p:nvSpPr>
          <p:cNvPr id="9" name="Text 5"/>
          <p:cNvSpPr/>
          <p:nvPr/>
        </p:nvSpPr>
        <p:spPr>
          <a:xfrm>
            <a:off x="2001560" y="3999548"/>
            <a:ext cx="4256127" cy="312777"/>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cleaned and balanced relations</a:t>
            </a:r>
            <a:endParaRPr lang="en-US" sz="1950" dirty="0"/>
          </a:p>
        </p:txBody>
      </p:sp>
      <p:sp>
        <p:nvSpPr>
          <p:cNvPr id="10" name="Text 6"/>
          <p:cNvSpPr/>
          <p:nvPr/>
        </p:nvSpPr>
        <p:spPr>
          <a:xfrm>
            <a:off x="2001560" y="4432340"/>
            <a:ext cx="11928277" cy="640318"/>
          </a:xfrm>
          <a:prstGeom prst="rect">
            <a:avLst/>
          </a:prstGeom>
          <a:noFill/>
          <a:ln/>
        </p:spPr>
        <p:txBody>
          <a:bodyPr wrap="squar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performs relation extraction, validates relationships by checking gender and priority rules, Checks for invalid relations, self-loops, and contradictions. present cleaned and balanced for accuracy and consistency.</a:t>
            </a:r>
            <a:endParaRPr lang="en-US" sz="1550" dirty="0"/>
          </a:p>
        </p:txBody>
      </p:sp>
      <p:pic>
        <p:nvPicPr>
          <p:cNvPr id="11" name="Image 2" descr="preencoded.png">    </p:cNvPr>
          <p:cNvPicPr>
            <a:picLocks noChangeAspect="1"/>
          </p:cNvPicPr>
          <p:nvPr/>
        </p:nvPicPr>
        <p:blipFill>
          <a:blip r:embed="rId3"/>
          <a:stretch>
            <a:fillRect/>
          </a:stretch>
        </p:blipFill>
        <p:spPr>
          <a:xfrm>
            <a:off x="700564" y="5272802"/>
            <a:ext cx="1000839" cy="1200983"/>
          </a:xfrm>
          <a:prstGeom prst="rect">
            <a:avLst/>
          </a:prstGeom>
        </p:spPr>
      </p:pic>
      <p:sp>
        <p:nvSpPr>
          <p:cNvPr id="12" name="Text 7"/>
          <p:cNvSpPr/>
          <p:nvPr/>
        </p:nvSpPr>
        <p:spPr>
          <a:xfrm>
            <a:off x="2001560" y="5472946"/>
            <a:ext cx="2502218" cy="312777"/>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Data Splits</a:t>
            </a:r>
            <a:endParaRPr lang="en-US" sz="1950" dirty="0"/>
          </a:p>
        </p:txBody>
      </p:sp>
      <p:sp>
        <p:nvSpPr>
          <p:cNvPr id="13" name="Text 8"/>
          <p:cNvSpPr/>
          <p:nvPr/>
        </p:nvSpPr>
        <p:spPr>
          <a:xfrm>
            <a:off x="2001560" y="5905738"/>
            <a:ext cx="11928277" cy="320159"/>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splits the data into train, development, and test sets with a 70/15/15 ratio</a:t>
            </a:r>
            <a:endParaRPr lang="en-US" sz="1550" dirty="0"/>
          </a:p>
        </p:txBody>
      </p:sp>
      <p:pic>
        <p:nvPicPr>
          <p:cNvPr id="14" name="Image 3" descr="preencoded.png">    </p:cNvPr>
          <p:cNvPicPr>
            <a:picLocks noChangeAspect="1"/>
          </p:cNvPicPr>
          <p:nvPr/>
        </p:nvPicPr>
        <p:blipFill>
          <a:blip r:embed="rId4"/>
          <a:stretch>
            <a:fillRect/>
          </a:stretch>
        </p:blipFill>
        <p:spPr>
          <a:xfrm>
            <a:off x="700564" y="6473785"/>
            <a:ext cx="1000839" cy="1200983"/>
          </a:xfrm>
          <a:prstGeom prst="rect">
            <a:avLst/>
          </a:prstGeom>
        </p:spPr>
      </p:pic>
      <p:sp>
        <p:nvSpPr>
          <p:cNvPr id="15" name="Text 9"/>
          <p:cNvSpPr/>
          <p:nvPr/>
        </p:nvSpPr>
        <p:spPr>
          <a:xfrm>
            <a:off x="2001560" y="6673929"/>
            <a:ext cx="4517469" cy="312777"/>
          </a:xfrm>
          <a:prstGeom prst="rect">
            <a:avLst/>
          </a:prstGeom>
          <a:noFill/>
          <a:ln/>
        </p:spPr>
        <p:txBody>
          <a:bodyPr wrap="none" lIns="0" tIns="0" rIns="0" bIns="0" rtlCol="0" anchor="t"/>
          <a:lstStyle/>
          <a:p>
            <a:pPr algn="l" indent="0" marL="0">
              <a:lnSpc>
                <a:spcPts val="2450"/>
              </a:lnSpc>
              <a:buNone/>
            </a:pPr>
            <a:r>
              <a:rPr lang="en-US" sz="1950" b="1" dirty="0">
                <a:solidFill>
                  <a:srgbClr val="151617"/>
                </a:solidFill>
                <a:latin typeface="Montserrat Black" pitchFamily="34" charset="0"/>
                <a:ea typeface="Montserrat Black" pitchFamily="34" charset="-122"/>
                <a:cs typeface="Montserrat Black" pitchFamily="34" charset="-120"/>
              </a:rPr>
              <a:t>Save data for Graph Construction</a:t>
            </a:r>
            <a:endParaRPr lang="en-US" sz="1950" dirty="0"/>
          </a:p>
        </p:txBody>
      </p:sp>
      <p:sp>
        <p:nvSpPr>
          <p:cNvPr id="16" name="Text 10"/>
          <p:cNvSpPr/>
          <p:nvPr/>
        </p:nvSpPr>
        <p:spPr>
          <a:xfrm>
            <a:off x="2001560" y="7106722"/>
            <a:ext cx="11928277" cy="320159"/>
          </a:xfrm>
          <a:prstGeom prst="rect">
            <a:avLst/>
          </a:prstGeom>
          <a:noFill/>
          <a:ln/>
        </p:spPr>
        <p:txBody>
          <a:bodyPr wrap="none" lIns="0" tIns="0" rIns="0" bIns="0" rtlCol="0" anchor="t"/>
          <a:lstStyle/>
          <a:p>
            <a:pPr algn="l" indent="0" marL="0">
              <a:lnSpc>
                <a:spcPts val="2500"/>
              </a:lnSpc>
              <a:buNone/>
            </a:pPr>
            <a:r>
              <a:rPr lang="en-US" sz="1550" dirty="0">
                <a:solidFill>
                  <a:srgbClr val="151617"/>
                </a:solidFill>
                <a:latin typeface="Inconsolata" pitchFamily="34" charset="0"/>
                <a:ea typeface="Inconsolata" pitchFamily="34" charset="-122"/>
                <a:cs typeface="Inconsolata" pitchFamily="34" charset="-120"/>
              </a:rPr>
              <a:t>Outputs include tagged verses files (train/dev/test.txt) and relation annotations (train_relations_updated.txt, etc.).</a:t>
            </a:r>
            <a:endParaRPr lang="en-US" sz="15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283488" y="2015847"/>
            <a:ext cx="4919305" cy="4197906"/>
          </a:xfrm>
          <a:prstGeom prst="rect">
            <a:avLst/>
          </a:prstGeom>
        </p:spPr>
      </p:pic>
      <p:sp>
        <p:nvSpPr>
          <p:cNvPr id="3" name="Text 0"/>
          <p:cNvSpPr/>
          <p:nvPr/>
        </p:nvSpPr>
        <p:spPr>
          <a:xfrm>
            <a:off x="7051119" y="797838"/>
            <a:ext cx="6014561" cy="708779"/>
          </a:xfrm>
          <a:prstGeom prst="rect">
            <a:avLst/>
          </a:prstGeom>
          <a:noFill/>
          <a:ln/>
        </p:spPr>
        <p:txBody>
          <a:bodyPr wrap="none" lIns="0" tIns="0" rIns="0" bIns="0" rtlCol="0" anchor="t"/>
          <a:lstStyle/>
          <a:p>
            <a:pPr algn="ctr"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Graph Construction</a:t>
            </a:r>
            <a:endParaRPr lang="en-US" sz="4450" dirty="0"/>
          </a:p>
        </p:txBody>
      </p:sp>
      <p:sp>
        <p:nvSpPr>
          <p:cNvPr id="4" name="Text 1"/>
          <p:cNvSpPr/>
          <p:nvPr/>
        </p:nvSpPr>
        <p:spPr>
          <a:xfrm>
            <a:off x="6280190" y="1846778"/>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Objective</a:t>
            </a:r>
            <a:endParaRPr lang="en-US" sz="2200" dirty="0"/>
          </a:p>
        </p:txBody>
      </p:sp>
      <p:sp>
        <p:nvSpPr>
          <p:cNvPr id="5" name="Text 2"/>
          <p:cNvSpPr/>
          <p:nvPr/>
        </p:nvSpPr>
        <p:spPr>
          <a:xfrm>
            <a:off x="6280190" y="2541270"/>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Build a directed graph of character relationships representing connections extracted from the data files.</a:t>
            </a:r>
            <a:endParaRPr lang="en-US" sz="1750" dirty="0"/>
          </a:p>
        </p:txBody>
      </p:sp>
      <p:sp>
        <p:nvSpPr>
          <p:cNvPr id="6" name="Text 3"/>
          <p:cNvSpPr/>
          <p:nvPr/>
        </p:nvSpPr>
        <p:spPr>
          <a:xfrm>
            <a:off x="6280190" y="360723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151617"/>
                </a:solidFill>
                <a:latin typeface="Montserrat Black" pitchFamily="34" charset="0"/>
                <a:ea typeface="Montserrat Black" pitchFamily="34" charset="-122"/>
                <a:cs typeface="Montserrat Black" pitchFamily="34" charset="-120"/>
              </a:rPr>
              <a:t>Process</a:t>
            </a:r>
            <a:endParaRPr lang="en-US" sz="2200" dirty="0"/>
          </a:p>
        </p:txBody>
      </p:sp>
      <p:sp>
        <p:nvSpPr>
          <p:cNvPr id="7" name="Text 4"/>
          <p:cNvSpPr/>
          <p:nvPr/>
        </p:nvSpPr>
        <p:spPr>
          <a:xfrm>
            <a:off x="6280190" y="4301728"/>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Load relation data, construct a DiGraph, validate edges using gender and factual checks, and rebalance data splits for accuracy.</a:t>
            </a:r>
            <a:endParaRPr lang="en-US" sz="1750" dirty="0"/>
          </a:p>
        </p:txBody>
      </p:sp>
      <p:sp>
        <p:nvSpPr>
          <p:cNvPr id="8" name="Text 5"/>
          <p:cNvSpPr/>
          <p:nvPr/>
        </p:nvSpPr>
        <p:spPr>
          <a:xfrm>
            <a:off x="6280190" y="5282684"/>
            <a:ext cx="75564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Nodes represent characters (e.g., 'arjuna', 'krishna').</a:t>
            </a:r>
            <a:endParaRPr lang="en-US" sz="1750" dirty="0"/>
          </a:p>
        </p:txBody>
      </p:sp>
      <p:sp>
        <p:nvSpPr>
          <p:cNvPr id="9" name="Text 6"/>
          <p:cNvSpPr/>
          <p:nvPr/>
        </p:nvSpPr>
        <p:spPr>
          <a:xfrm>
            <a:off x="6280190" y="5724882"/>
            <a:ext cx="7556421"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Edges represent relations (e.g., 'father', 'brother') with direction (e.g., 'pandu' → 'arjuna').</a:t>
            </a:r>
            <a:endParaRPr lang="en-US" sz="1750" dirty="0"/>
          </a:p>
        </p:txBody>
      </p:sp>
      <p:sp>
        <p:nvSpPr>
          <p:cNvPr id="10" name="Text 7"/>
          <p:cNvSpPr/>
          <p:nvPr/>
        </p:nvSpPr>
        <p:spPr>
          <a:xfrm>
            <a:off x="6280190" y="6705838"/>
            <a:ext cx="7556421" cy="725805"/>
          </a:xfrm>
          <a:prstGeom prst="rect">
            <a:avLst/>
          </a:prstGeom>
          <a:noFill/>
          <a:ln/>
        </p:spPr>
        <p:txBody>
          <a:bodyPr wrap="square" lIns="0" tIns="0" rIns="0" bIns="0" rtlCol="0" anchor="t"/>
          <a:lstStyle/>
          <a:p>
            <a:pPr algn="l" indent="0" marL="0">
              <a:lnSpc>
                <a:spcPts val="2850"/>
              </a:lnSpc>
              <a:buNone/>
            </a:pPr>
            <a:r>
              <a:rPr lang="en-US" sz="1750" dirty="0">
                <a:solidFill>
                  <a:srgbClr val="995515"/>
                </a:solidFill>
                <a:latin typeface="Inconsolata" pitchFamily="34" charset="0"/>
                <a:ea typeface="Inconsolata" pitchFamily="34" charset="-122"/>
                <a:cs typeface="Inconsolata" pitchFamily="34" charset="-120"/>
              </a:rPr>
              <a:t>Outputs:</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gita_graph.pkl (Serialized graph), family_tree.gml (Graph in GML format), updated relation files for GNN training.</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787366"/>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151617"/>
                </a:solidFill>
                <a:latin typeface="Montserrat Black" pitchFamily="34" charset="0"/>
                <a:ea typeface="Montserrat Black" pitchFamily="34" charset="-122"/>
                <a:cs typeface="Montserrat Black" pitchFamily="34" charset="-120"/>
              </a:rPr>
              <a:t>R-GCN Pipeline</a:t>
            </a:r>
            <a:endParaRPr lang="en-US" sz="4450" dirty="0"/>
          </a:p>
        </p:txBody>
      </p:sp>
      <p:sp>
        <p:nvSpPr>
          <p:cNvPr id="3" name="Text 1"/>
          <p:cNvSpPr/>
          <p:nvPr/>
        </p:nvSpPr>
        <p:spPr>
          <a:xfrm>
            <a:off x="793790" y="2722959"/>
            <a:ext cx="6244709" cy="362903"/>
          </a:xfrm>
          <a:prstGeom prst="rect">
            <a:avLst/>
          </a:prstGeom>
          <a:noFill/>
          <a:ln/>
        </p:spPr>
        <p:txBody>
          <a:bodyPr wrap="none" lIns="0" tIns="0" rIns="0" bIns="0" rtlCol="0" anchor="t"/>
          <a:lstStyle/>
          <a:p>
            <a:pPr algn="l" indent="0" marL="0">
              <a:lnSpc>
                <a:spcPts val="2850"/>
              </a:lnSpc>
              <a:buNone/>
            </a:pPr>
            <a:r>
              <a:rPr lang="en-US" sz="1750" b="1" dirty="0">
                <a:solidFill>
                  <a:srgbClr val="151617"/>
                </a:solidFill>
                <a:latin typeface="Inconsolata" pitchFamily="34" charset="0"/>
                <a:ea typeface="Inconsolata" pitchFamily="34" charset="-122"/>
                <a:cs typeface="Inconsolata" pitchFamily="34" charset="-120"/>
              </a:rPr>
              <a:t>Show the flow:</a:t>
            </a:r>
            <a:pPr algn="l" indent="0" marL="0">
              <a:lnSpc>
                <a:spcPts val="2850"/>
              </a:lnSpc>
              <a:buNone/>
            </a:pPr>
            <a:r>
              <a:rPr lang="en-US" sz="1750" dirty="0">
                <a:solidFill>
                  <a:srgbClr val="151617"/>
                </a:solidFill>
                <a:latin typeface="Inconsolata" pitchFamily="34" charset="0"/>
                <a:ea typeface="Inconsolata" pitchFamily="34" charset="-122"/>
                <a:cs typeface="Inconsolata" pitchFamily="34" charset="-120"/>
              </a:rPr>
              <a:t> </a:t>
            </a:r>
            <a:endParaRPr lang="en-US" sz="1750" dirty="0"/>
          </a:p>
        </p:txBody>
      </p:sp>
      <p:sp>
        <p:nvSpPr>
          <p:cNvPr id="4" name="Text 2"/>
          <p:cNvSpPr/>
          <p:nvPr/>
        </p:nvSpPr>
        <p:spPr>
          <a:xfrm>
            <a:off x="793790" y="3289935"/>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Input graph</a:t>
            </a:r>
            <a:endParaRPr lang="en-US" sz="1750" dirty="0"/>
          </a:p>
        </p:txBody>
      </p:sp>
      <p:sp>
        <p:nvSpPr>
          <p:cNvPr id="5" name="Text 3"/>
          <p:cNvSpPr/>
          <p:nvPr/>
        </p:nvSpPr>
        <p:spPr>
          <a:xfrm>
            <a:off x="793790" y="3732133"/>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Node features:degree, in-degree, out-degree, clustering coefficient, Gender{1(M),0(F),0.5(Un)}.</a:t>
            </a:r>
            <a:endParaRPr lang="en-US" sz="1750" dirty="0"/>
          </a:p>
        </p:txBody>
      </p:sp>
      <p:sp>
        <p:nvSpPr>
          <p:cNvPr id="6" name="Text 4"/>
          <p:cNvSpPr/>
          <p:nvPr/>
        </p:nvSpPr>
        <p:spPr>
          <a:xfrm>
            <a:off x="793790" y="4537234"/>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Edge embedding: source node, target node, relation. </a:t>
            </a:r>
            <a:endParaRPr lang="en-US" sz="1750" dirty="0"/>
          </a:p>
        </p:txBody>
      </p:sp>
      <p:sp>
        <p:nvSpPr>
          <p:cNvPr id="7" name="Text 5"/>
          <p:cNvSpPr/>
          <p:nvPr/>
        </p:nvSpPr>
        <p:spPr>
          <a:xfrm>
            <a:off x="793790" y="4979432"/>
            <a:ext cx="6244709" cy="725805"/>
          </a:xfrm>
          <a:prstGeom prst="rect">
            <a:avLst/>
          </a:prstGeom>
          <a:noFill/>
          <a:ln/>
        </p:spPr>
        <p:txBody>
          <a:bodyPr wrap="squar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R-GCN layers:Forward Propagation, Loss Calculation, Back Propagation</a:t>
            </a:r>
            <a:endParaRPr lang="en-US" sz="1750" dirty="0"/>
          </a:p>
        </p:txBody>
      </p:sp>
      <p:sp>
        <p:nvSpPr>
          <p:cNvPr id="8" name="Text 6"/>
          <p:cNvSpPr/>
          <p:nvPr/>
        </p:nvSpPr>
        <p:spPr>
          <a:xfrm>
            <a:off x="793790" y="5784532"/>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Model </a:t>
            </a:r>
            <a:endParaRPr lang="en-US" sz="1750" dirty="0"/>
          </a:p>
        </p:txBody>
      </p:sp>
      <p:sp>
        <p:nvSpPr>
          <p:cNvPr id="9" name="Text 7"/>
          <p:cNvSpPr/>
          <p:nvPr/>
        </p:nvSpPr>
        <p:spPr>
          <a:xfrm>
            <a:off x="793790" y="6226731"/>
            <a:ext cx="6244709"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151617"/>
                </a:solidFill>
                <a:latin typeface="Inconsolata" pitchFamily="34" charset="0"/>
                <a:ea typeface="Inconsolata" pitchFamily="34" charset="-122"/>
                <a:cs typeface="Inconsolata" pitchFamily="34" charset="-120"/>
              </a:rPr>
              <a:t>Relation predictions</a:t>
            </a:r>
            <a:endParaRPr lang="en-US" sz="1750" dirty="0"/>
          </a:p>
        </p:txBody>
      </p:sp>
      <p:pic>
        <p:nvPicPr>
          <p:cNvPr id="10" name="Image 0" descr="preencoded.png">    </p:cNvPr>
          <p:cNvPicPr>
            <a:picLocks noChangeAspect="1"/>
          </p:cNvPicPr>
          <p:nvPr/>
        </p:nvPicPr>
        <p:blipFill>
          <a:blip r:embed="rId1"/>
          <a:stretch>
            <a:fillRect/>
          </a:stretch>
        </p:blipFill>
        <p:spPr>
          <a:xfrm>
            <a:off x="7599521" y="2358390"/>
            <a:ext cx="6244709" cy="351258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2409706"/>
          </a:xfrm>
          <a:prstGeom prst="rect">
            <a:avLst/>
          </a:prstGeom>
        </p:spPr>
      </p:pic>
      <p:sp>
        <p:nvSpPr>
          <p:cNvPr id="3" name="Text 0"/>
          <p:cNvSpPr/>
          <p:nvPr/>
        </p:nvSpPr>
        <p:spPr>
          <a:xfrm>
            <a:off x="674727" y="2941677"/>
            <a:ext cx="7892177" cy="602456"/>
          </a:xfrm>
          <a:prstGeom prst="rect">
            <a:avLst/>
          </a:prstGeom>
          <a:noFill/>
          <a:ln/>
        </p:spPr>
        <p:txBody>
          <a:bodyPr wrap="none" lIns="0" tIns="0" rIns="0" bIns="0" rtlCol="0" anchor="t"/>
          <a:lstStyle/>
          <a:p>
            <a:pPr algn="l" indent="0" marL="0">
              <a:lnSpc>
                <a:spcPts val="4700"/>
              </a:lnSpc>
              <a:buNone/>
            </a:pPr>
            <a:r>
              <a:rPr lang="en-US" sz="3750" b="1" dirty="0">
                <a:solidFill>
                  <a:srgbClr val="151617"/>
                </a:solidFill>
                <a:latin typeface="Montserrat Black" pitchFamily="34" charset="0"/>
                <a:ea typeface="Montserrat Black" pitchFamily="34" charset="-122"/>
                <a:cs typeface="Montserrat Black" pitchFamily="34" charset="-120"/>
              </a:rPr>
              <a:t>Future Work and Applications</a:t>
            </a:r>
            <a:endParaRPr lang="en-US" sz="3750" dirty="0"/>
          </a:p>
        </p:txBody>
      </p:sp>
      <p:sp>
        <p:nvSpPr>
          <p:cNvPr id="4" name="Text 1"/>
          <p:cNvSpPr/>
          <p:nvPr/>
        </p:nvSpPr>
        <p:spPr>
          <a:xfrm>
            <a:off x="674727" y="3833217"/>
            <a:ext cx="2891671" cy="361474"/>
          </a:xfrm>
          <a:prstGeom prst="rect">
            <a:avLst/>
          </a:prstGeom>
          <a:noFill/>
          <a:ln/>
        </p:spPr>
        <p:txBody>
          <a:bodyPr wrap="none" lIns="0" tIns="0" rIns="0" bIns="0" rtlCol="0" anchor="t"/>
          <a:lstStyle/>
          <a:p>
            <a:pPr algn="l" indent="0" marL="0">
              <a:lnSpc>
                <a:spcPts val="2800"/>
              </a:lnSpc>
              <a:buNone/>
            </a:pPr>
            <a:r>
              <a:rPr lang="en-US" sz="2250" b="1" dirty="0">
                <a:solidFill>
                  <a:srgbClr val="151617"/>
                </a:solidFill>
                <a:latin typeface="Montserrat Black" pitchFamily="34" charset="0"/>
                <a:ea typeface="Montserrat Black" pitchFamily="34" charset="-122"/>
                <a:cs typeface="Montserrat Black" pitchFamily="34" charset="-120"/>
              </a:rPr>
              <a:t>Content:</a:t>
            </a:r>
            <a:endParaRPr lang="en-US" sz="2250" dirty="0"/>
          </a:p>
        </p:txBody>
      </p:sp>
      <p:sp>
        <p:nvSpPr>
          <p:cNvPr id="5" name="Text 2"/>
          <p:cNvSpPr/>
          <p:nvPr/>
        </p:nvSpPr>
        <p:spPr>
          <a:xfrm>
            <a:off x="674727" y="4483775"/>
            <a:ext cx="2891671" cy="361474"/>
          </a:xfrm>
          <a:prstGeom prst="rect">
            <a:avLst/>
          </a:prstGeom>
          <a:noFill/>
          <a:ln/>
        </p:spPr>
        <p:txBody>
          <a:bodyPr wrap="none" lIns="0" tIns="0" rIns="0" bIns="0" rtlCol="0" anchor="t"/>
          <a:lstStyle/>
          <a:p>
            <a:pPr algn="l" indent="0" marL="0">
              <a:lnSpc>
                <a:spcPts val="2800"/>
              </a:lnSpc>
              <a:buNone/>
            </a:pPr>
            <a:r>
              <a:rPr lang="en-US" sz="2250" b="1" dirty="0">
                <a:solidFill>
                  <a:srgbClr val="151617"/>
                </a:solidFill>
                <a:latin typeface="Montserrat Black" pitchFamily="34" charset="0"/>
                <a:ea typeface="Montserrat Black" pitchFamily="34" charset="-122"/>
                <a:cs typeface="Montserrat Black" pitchFamily="34" charset="-120"/>
              </a:rPr>
              <a:t>Future Work:</a:t>
            </a:r>
            <a:endParaRPr lang="en-US" sz="2250" dirty="0"/>
          </a:p>
        </p:txBody>
      </p:sp>
      <p:sp>
        <p:nvSpPr>
          <p:cNvPr id="6" name="Text 3"/>
          <p:cNvSpPr/>
          <p:nvPr/>
        </p:nvSpPr>
        <p:spPr>
          <a:xfrm>
            <a:off x="674727" y="5134332"/>
            <a:ext cx="13280946" cy="3083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Expand to full Mahabharata text for richer relations.</a:t>
            </a:r>
            <a:endParaRPr lang="en-US" sz="1500" dirty="0"/>
          </a:p>
        </p:txBody>
      </p:sp>
      <p:sp>
        <p:nvSpPr>
          <p:cNvPr id="7" name="Text 4"/>
          <p:cNvSpPr/>
          <p:nvPr/>
        </p:nvSpPr>
        <p:spPr>
          <a:xfrm>
            <a:off x="674727" y="5510093"/>
            <a:ext cx="13280946" cy="3083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Incorporate contextual embeddings (e.g., BERT) for better verse processing.</a:t>
            </a:r>
            <a:endParaRPr lang="en-US" sz="1500" dirty="0"/>
          </a:p>
        </p:txBody>
      </p:sp>
      <p:sp>
        <p:nvSpPr>
          <p:cNvPr id="8" name="Text 5"/>
          <p:cNvSpPr/>
          <p:nvPr/>
        </p:nvSpPr>
        <p:spPr>
          <a:xfrm>
            <a:off x="674727" y="6035278"/>
            <a:ext cx="13280946" cy="385524"/>
          </a:xfrm>
          <a:prstGeom prst="rect">
            <a:avLst/>
          </a:prstGeom>
          <a:noFill/>
          <a:ln/>
        </p:spPr>
        <p:txBody>
          <a:bodyPr wrap="none" lIns="0" tIns="0" rIns="0" bIns="0" rtlCol="0" anchor="t"/>
          <a:lstStyle/>
          <a:p>
            <a:pPr algn="l" indent="0" marL="0">
              <a:lnSpc>
                <a:spcPts val="3000"/>
              </a:lnSpc>
              <a:buNone/>
            </a:pPr>
            <a:r>
              <a:rPr lang="en-US" sz="1850" b="1" i="1" u="sng" dirty="0">
                <a:solidFill>
                  <a:srgbClr val="151617"/>
                </a:solidFill>
                <a:latin typeface="Inconsolata" pitchFamily="34" charset="0"/>
                <a:ea typeface="Inconsolata" pitchFamily="34" charset="-122"/>
                <a:cs typeface="Inconsolata" pitchFamily="34" charset="-120"/>
              </a:rPr>
              <a:t>Applications:</a:t>
            </a:r>
            <a:endParaRPr lang="en-US" sz="1850" dirty="0"/>
          </a:p>
        </p:txBody>
      </p:sp>
      <p:sp>
        <p:nvSpPr>
          <p:cNvPr id="9" name="Text 6"/>
          <p:cNvSpPr/>
          <p:nvPr/>
        </p:nvSpPr>
        <p:spPr>
          <a:xfrm>
            <a:off x="674727" y="6637615"/>
            <a:ext cx="13280946" cy="3083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Literary analysis of epic texts.</a:t>
            </a:r>
            <a:endParaRPr lang="en-US" sz="1500" dirty="0"/>
          </a:p>
        </p:txBody>
      </p:sp>
      <p:sp>
        <p:nvSpPr>
          <p:cNvPr id="10" name="Text 7"/>
          <p:cNvSpPr/>
          <p:nvPr/>
        </p:nvSpPr>
        <p:spPr>
          <a:xfrm>
            <a:off x="674727" y="7013377"/>
            <a:ext cx="13280946" cy="3083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Cultural heritage preservation.</a:t>
            </a:r>
            <a:endParaRPr lang="en-US" sz="1500" dirty="0"/>
          </a:p>
        </p:txBody>
      </p:sp>
      <p:sp>
        <p:nvSpPr>
          <p:cNvPr id="11" name="Text 8"/>
          <p:cNvSpPr/>
          <p:nvPr/>
        </p:nvSpPr>
        <p:spPr>
          <a:xfrm>
            <a:off x="674727" y="7389138"/>
            <a:ext cx="13280946" cy="308372"/>
          </a:xfrm>
          <a:prstGeom prst="rect">
            <a:avLst/>
          </a:prstGeom>
          <a:noFill/>
          <a:ln/>
        </p:spPr>
        <p:txBody>
          <a:bodyPr wrap="none" lIns="0" tIns="0" rIns="0" bIns="0" rtlCol="0" anchor="t"/>
          <a:lstStyle/>
          <a:p>
            <a:pPr algn="l" marL="342900" indent="-342900">
              <a:lnSpc>
                <a:spcPts val="2400"/>
              </a:lnSpc>
              <a:buSzPct val="100000"/>
              <a:buChar char="•"/>
            </a:pPr>
            <a:r>
              <a:rPr lang="en-US" sz="1500" dirty="0">
                <a:solidFill>
                  <a:srgbClr val="151617"/>
                </a:solidFill>
                <a:latin typeface="Inconsolata" pitchFamily="34" charset="0"/>
                <a:ea typeface="Inconsolata" pitchFamily="34" charset="-122"/>
                <a:cs typeface="Inconsolata" pitchFamily="34" charset="-120"/>
              </a:rPr>
              <a:t>Educational tools for teaching Mahabharata relationships.</a:t>
            </a:r>
            <a:endParaRPr lang="en-US" sz="15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678537" y="534829"/>
            <a:ext cx="4847153" cy="605790"/>
          </a:xfrm>
          <a:prstGeom prst="rect">
            <a:avLst/>
          </a:prstGeom>
          <a:noFill/>
          <a:ln/>
        </p:spPr>
        <p:txBody>
          <a:bodyPr wrap="none" lIns="0" tIns="0" rIns="0" bIns="0" rtlCol="0" anchor="t"/>
          <a:lstStyle/>
          <a:p>
            <a:pPr algn="l" indent="0" marL="0">
              <a:lnSpc>
                <a:spcPts val="4750"/>
              </a:lnSpc>
              <a:buNone/>
            </a:pPr>
            <a:r>
              <a:rPr lang="en-US" sz="3800" b="1" dirty="0">
                <a:solidFill>
                  <a:srgbClr val="151617"/>
                </a:solidFill>
                <a:latin typeface="Montserrat Black" pitchFamily="34" charset="0"/>
                <a:ea typeface="Montserrat Black" pitchFamily="34" charset="-122"/>
                <a:cs typeface="Montserrat Black" pitchFamily="34" charset="-120"/>
              </a:rPr>
              <a:t>Conclusion</a:t>
            </a:r>
            <a:endParaRPr lang="en-US" sz="3800" dirty="0"/>
          </a:p>
        </p:txBody>
      </p:sp>
      <p:sp>
        <p:nvSpPr>
          <p:cNvPr id="3" name="Text 1"/>
          <p:cNvSpPr/>
          <p:nvPr/>
        </p:nvSpPr>
        <p:spPr>
          <a:xfrm>
            <a:off x="678537" y="1625203"/>
            <a:ext cx="2908221" cy="363498"/>
          </a:xfrm>
          <a:prstGeom prst="rect">
            <a:avLst/>
          </a:prstGeom>
          <a:noFill/>
          <a:ln/>
        </p:spPr>
        <p:txBody>
          <a:bodyPr wrap="none" lIns="0" tIns="0" rIns="0" bIns="0" rtlCol="0" anchor="t"/>
          <a:lstStyle/>
          <a:p>
            <a:pPr algn="l" indent="0" marL="0">
              <a:lnSpc>
                <a:spcPts val="2850"/>
              </a:lnSpc>
              <a:buNone/>
            </a:pPr>
            <a:r>
              <a:rPr lang="en-US" sz="2250" b="1" i="1" u="sng" dirty="0">
                <a:solidFill>
                  <a:srgbClr val="151617"/>
                </a:solidFill>
                <a:latin typeface="Montserrat Black" pitchFamily="34" charset="0"/>
                <a:ea typeface="Montserrat Black" pitchFamily="34" charset="-122"/>
                <a:cs typeface="Montserrat Black" pitchFamily="34" charset="-120"/>
              </a:rPr>
              <a:t>Content:</a:t>
            </a:r>
            <a:endParaRPr lang="en-US" sz="2250" dirty="0"/>
          </a:p>
        </p:txBody>
      </p:sp>
      <p:sp>
        <p:nvSpPr>
          <p:cNvPr id="4" name="Text 2"/>
          <p:cNvSpPr/>
          <p:nvPr/>
        </p:nvSpPr>
        <p:spPr>
          <a:xfrm>
            <a:off x="678537" y="2182535"/>
            <a:ext cx="6400205" cy="1163360"/>
          </a:xfrm>
          <a:prstGeom prst="rect">
            <a:avLst/>
          </a:prstGeom>
          <a:noFill/>
          <a:ln/>
        </p:spPr>
        <p:txBody>
          <a:bodyPr wrap="square" lIns="0" tIns="0" rIns="0" bIns="0" rtlCol="0" anchor="t"/>
          <a:lstStyle/>
          <a:p>
            <a:pPr algn="l" marL="342900" indent="-342900">
              <a:lnSpc>
                <a:spcPts val="2400"/>
              </a:lnSpc>
              <a:buSzPct val="100000"/>
              <a:buChar char="•"/>
            </a:pPr>
            <a:r>
              <a:rPr lang="en-US" sz="1500" b="1" dirty="0">
                <a:solidFill>
                  <a:srgbClr val="151617"/>
                </a:solidFill>
                <a:latin typeface="Inconsolata" pitchFamily="34" charset="0"/>
                <a:ea typeface="Inconsolata" pitchFamily="34" charset="-122"/>
                <a:cs typeface="Inconsolata" pitchFamily="34" charset="-120"/>
              </a:rPr>
              <a:t>Summary:</a:t>
            </a:r>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Built a pipeline to extract, model, and predict Mahabharata relationships using NLP and R-GCN.</a:t>
            </a:r>
            <a:endParaRPr lang="en-US" sz="1500" dirty="0"/>
          </a:p>
        </p:txBody>
      </p:sp>
      <p:sp>
        <p:nvSpPr>
          <p:cNvPr id="5" name="Text 3"/>
          <p:cNvSpPr/>
          <p:nvPr/>
        </p:nvSpPr>
        <p:spPr>
          <a:xfrm>
            <a:off x="678537" y="3413641"/>
            <a:ext cx="6400205" cy="387787"/>
          </a:xfrm>
          <a:prstGeom prst="rect">
            <a:avLst/>
          </a:prstGeom>
          <a:noFill/>
          <a:ln/>
        </p:spPr>
        <p:txBody>
          <a:bodyPr wrap="none" lIns="0" tIns="0" rIns="0" bIns="0" rtlCol="0" anchor="t"/>
          <a:lstStyle/>
          <a:p>
            <a:pPr algn="l" marL="342900" indent="-342900">
              <a:lnSpc>
                <a:spcPts val="2400"/>
              </a:lnSpc>
              <a:buSzPct val="100000"/>
              <a:buChar char="•"/>
            </a:pPr>
            <a:r>
              <a:rPr lang="en-US" sz="1500" b="1" dirty="0">
                <a:solidFill>
                  <a:srgbClr val="151617"/>
                </a:solidFill>
                <a:latin typeface="Inconsolata" pitchFamily="34" charset="0"/>
                <a:ea typeface="Inconsolata" pitchFamily="34" charset="-122"/>
                <a:cs typeface="Inconsolata" pitchFamily="34" charset="-120"/>
              </a:rPr>
              <a:t>Key Achievements:</a:t>
            </a:r>
            <a:endParaRPr lang="en-US" sz="1500" dirty="0"/>
          </a:p>
        </p:txBody>
      </p:sp>
      <p:sp>
        <p:nvSpPr>
          <p:cNvPr id="6" name="Text 4"/>
          <p:cNvSpPr/>
          <p:nvPr/>
        </p:nvSpPr>
        <p:spPr>
          <a:xfrm>
            <a:off x="678537" y="3869174"/>
            <a:ext cx="6400205" cy="620078"/>
          </a:xfrm>
          <a:prstGeom prst="rect">
            <a:avLst/>
          </a:prstGeom>
          <a:noFill/>
          <a:ln/>
        </p:spPr>
        <p:txBody>
          <a:bodyPr wrap="square" lIns="0" tIns="0" rIns="0" bIns="0" rtlCol="0" anchor="t"/>
          <a:lstStyle/>
          <a:p>
            <a:pPr algn="l" lvl="1" marL="685800" indent="-342900">
              <a:lnSpc>
                <a:spcPts val="2400"/>
              </a:lnSpc>
              <a:buSzPct val="100000"/>
              <a:buFont typeface="+mj-lt"/>
              <a:buAutoNum type="arabicPeriod" startAt="1"/>
            </a:pPr>
            <a:r>
              <a:rPr lang="en-US" sz="1500" dirty="0">
                <a:solidFill>
                  <a:srgbClr val="151617"/>
                </a:solidFill>
                <a:latin typeface="Inconsolata" pitchFamily="34" charset="0"/>
                <a:ea typeface="Inconsolata" pitchFamily="34" charset="-122"/>
                <a:cs typeface="Inconsolata" pitchFamily="34" charset="-120"/>
              </a:rPr>
              <a:t>Cleaned dataset, validated graph, trained R-GCN with 75.0 test accuracy, enabled interactive predictions.</a:t>
            </a:r>
            <a:endParaRPr lang="en-US" sz="1500" dirty="0"/>
          </a:p>
        </p:txBody>
      </p:sp>
      <p:sp>
        <p:nvSpPr>
          <p:cNvPr id="7" name="Text 5"/>
          <p:cNvSpPr/>
          <p:nvPr/>
        </p:nvSpPr>
        <p:spPr>
          <a:xfrm>
            <a:off x="678537" y="4683085"/>
            <a:ext cx="2423517" cy="303014"/>
          </a:xfrm>
          <a:prstGeom prst="rect">
            <a:avLst/>
          </a:prstGeom>
          <a:noFill/>
          <a:ln/>
        </p:spPr>
        <p:txBody>
          <a:bodyPr wrap="none" lIns="0" tIns="0" rIns="0" bIns="0" rtlCol="0" anchor="t"/>
          <a:lstStyle/>
          <a:p>
            <a:pPr algn="l" indent="0" marL="0">
              <a:lnSpc>
                <a:spcPts val="2350"/>
              </a:lnSpc>
              <a:buNone/>
            </a:pPr>
            <a:r>
              <a:rPr lang="en-US" sz="1900" b="1" dirty="0">
                <a:solidFill>
                  <a:srgbClr val="151617"/>
                </a:solidFill>
                <a:latin typeface="Montserrat Black" pitchFamily="34" charset="0"/>
                <a:ea typeface="Montserrat Black" pitchFamily="34" charset="-122"/>
                <a:cs typeface="Montserrat Black" pitchFamily="34" charset="-120"/>
              </a:rPr>
              <a:t>Takeaway: </a:t>
            </a:r>
            <a:endParaRPr lang="en-US" sz="1900" dirty="0"/>
          </a:p>
        </p:txBody>
      </p:sp>
      <p:sp>
        <p:nvSpPr>
          <p:cNvPr id="8" name="Text 6"/>
          <p:cNvSpPr/>
          <p:nvPr/>
        </p:nvSpPr>
        <p:spPr>
          <a:xfrm>
            <a:off x="678537" y="5179933"/>
            <a:ext cx="6400205" cy="620078"/>
          </a:xfrm>
          <a:prstGeom prst="rect">
            <a:avLst/>
          </a:prstGeom>
          <a:noFill/>
          <a:ln/>
        </p:spPr>
        <p:txBody>
          <a:bodyPr wrap="square" lIns="0" tIns="0" rIns="0" bIns="0" rtlCol="0" anchor="t"/>
          <a:lstStyle/>
          <a:p>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1. This project shows how AI can uncover intricate relationships in historical texts, transforming literary analysis.</a:t>
            </a:r>
            <a:endParaRPr lang="en-US" sz="1500" dirty="0"/>
          </a:p>
        </p:txBody>
      </p:sp>
      <p:sp>
        <p:nvSpPr>
          <p:cNvPr id="9" name="Text 7"/>
          <p:cNvSpPr/>
          <p:nvPr/>
        </p:nvSpPr>
        <p:spPr>
          <a:xfrm>
            <a:off x="678537" y="5974437"/>
            <a:ext cx="6400205" cy="620078"/>
          </a:xfrm>
          <a:prstGeom prst="rect">
            <a:avLst/>
          </a:prstGeom>
          <a:noFill/>
          <a:ln/>
        </p:spPr>
        <p:txBody>
          <a:bodyPr wrap="square" lIns="0" tIns="0" rIns="0" bIns="0" rtlCol="0" anchor="t"/>
          <a:lstStyle/>
          <a:p>
            <a:pPr algn="l" indent="0" marL="0">
              <a:lnSpc>
                <a:spcPts val="2400"/>
              </a:lnSpc>
              <a:buNone/>
            </a:pPr>
            <a:r>
              <a:rPr lang="en-US" sz="1500" dirty="0">
                <a:solidFill>
                  <a:srgbClr val="151617"/>
                </a:solidFill>
                <a:latin typeface="Inconsolata" pitchFamily="34" charset="0"/>
                <a:ea typeface="Inconsolata" pitchFamily="34" charset="-122"/>
                <a:cs typeface="Inconsolata" pitchFamily="34" charset="-120"/>
              </a:rPr>
              <a:t>  2.By bridging technology and cultural heritage, we’re paving the way for digital humanities research.</a:t>
            </a:r>
            <a:endParaRPr lang="en-US" sz="1500" dirty="0"/>
          </a:p>
        </p:txBody>
      </p:sp>
      <p:pic>
        <p:nvPicPr>
          <p:cNvPr id="10" name="Image 0" descr="preencoded.png">    </p:cNvPr>
          <p:cNvPicPr>
            <a:picLocks noChangeAspect="1"/>
          </p:cNvPicPr>
          <p:nvPr/>
        </p:nvPicPr>
        <p:blipFill>
          <a:blip r:embed="rId1"/>
          <a:stretch>
            <a:fillRect/>
          </a:stretch>
        </p:blipFill>
        <p:spPr>
          <a:xfrm>
            <a:off x="7559278" y="1649492"/>
            <a:ext cx="5342692" cy="5342692"/>
          </a:xfrm>
          <a:prstGeom prst="rect">
            <a:avLst/>
          </a:prstGeom>
        </p:spPr>
      </p:pic>
      <p:sp>
        <p:nvSpPr>
          <p:cNvPr id="11" name="Text 8"/>
          <p:cNvSpPr/>
          <p:nvPr/>
        </p:nvSpPr>
        <p:spPr>
          <a:xfrm>
            <a:off x="7559278" y="7210306"/>
            <a:ext cx="6400205" cy="310039"/>
          </a:xfrm>
          <a:prstGeom prst="rect">
            <a:avLst/>
          </a:prstGeom>
          <a:noFill/>
          <a:ln/>
        </p:spPr>
        <p:txBody>
          <a:bodyPr wrap="none" lIns="0" tIns="0" rIns="0" bIns="0" rtlCol="0" anchor="t"/>
          <a:lstStyle/>
          <a:p>
            <a:pPr algn="l" indent="0" marL="0">
              <a:lnSpc>
                <a:spcPts val="2400"/>
              </a:lnSpc>
              <a:buNone/>
            </a:pP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2025-05-01T03:28:28Z</dcterms:created>
  <dcterms:modified xsi:type="dcterms:W3CDTF">2025-05-01T03:28:28Z</dcterms:modified>
</cp:coreProperties>
</file>