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9" r:id="rId9"/>
    <p:sldId id="268" r:id="rId10"/>
    <p:sldId id="277" r:id="rId11"/>
    <p:sldId id="262" r:id="rId12"/>
    <p:sldId id="263" r:id="rId13"/>
    <p:sldId id="264" r:id="rId14"/>
    <p:sldId id="265" r:id="rId15"/>
    <p:sldId id="266" r:id="rId16"/>
    <p:sldId id="267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957C0-043F-4FC1-94E5-1294B21A5947}" v="6" dt="2020-04-20T18:09:25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734" y="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oz Patel" userId="94536551d70b275b" providerId="LiveId" clId="{E03957C0-043F-4FC1-94E5-1294B21A5947}"/>
    <pc:docChg chg="modSld">
      <pc:chgData name="Hanoz Patel" userId="94536551d70b275b" providerId="LiveId" clId="{E03957C0-043F-4FC1-94E5-1294B21A5947}" dt="2020-04-20T18:12:26.235" v="41" actId="1076"/>
      <pc:docMkLst>
        <pc:docMk/>
      </pc:docMkLst>
      <pc:sldChg chg="addSp delSp modSp">
        <pc:chgData name="Hanoz Patel" userId="94536551d70b275b" providerId="LiveId" clId="{E03957C0-043F-4FC1-94E5-1294B21A5947}" dt="2020-04-20T18:05:05.506" v="7" actId="1076"/>
        <pc:sldMkLst>
          <pc:docMk/>
          <pc:sldMk cId="0" sldId="263"/>
        </pc:sldMkLst>
        <pc:spChg chg="add del mod">
          <ac:chgData name="Hanoz Patel" userId="94536551d70b275b" providerId="LiveId" clId="{E03957C0-043F-4FC1-94E5-1294B21A5947}" dt="2020-04-20T18:04:40.324" v="1" actId="478"/>
          <ac:spMkLst>
            <pc:docMk/>
            <pc:sldMk cId="0" sldId="263"/>
            <ac:spMk id="2" creationId="{418251EB-7BD0-4753-AAF1-6D5D072180D8}"/>
          </ac:spMkLst>
        </pc:spChg>
        <pc:picChg chg="add mod">
          <ac:chgData name="Hanoz Patel" userId="94536551d70b275b" providerId="LiveId" clId="{E03957C0-043F-4FC1-94E5-1294B21A5947}" dt="2020-04-20T18:05:05.506" v="7" actId="1076"/>
          <ac:picMkLst>
            <pc:docMk/>
            <pc:sldMk cId="0" sldId="263"/>
            <ac:picMk id="4" creationId="{2C6FDBA4-71C0-4F03-AD53-EC0AAA3BBFA2}"/>
          </ac:picMkLst>
        </pc:picChg>
      </pc:sldChg>
      <pc:sldChg chg="modSp">
        <pc:chgData name="Hanoz Patel" userId="94536551d70b275b" providerId="LiveId" clId="{E03957C0-043F-4FC1-94E5-1294B21A5947}" dt="2020-04-20T18:07:55.385" v="38" actId="1036"/>
        <pc:sldMkLst>
          <pc:docMk/>
          <pc:sldMk cId="0" sldId="271"/>
        </pc:sldMkLst>
        <pc:spChg chg="mod">
          <ac:chgData name="Hanoz Patel" userId="94536551d70b275b" providerId="LiveId" clId="{E03957C0-043F-4FC1-94E5-1294B21A5947}" dt="2020-04-20T18:07:49.380" v="25"/>
          <ac:spMkLst>
            <pc:docMk/>
            <pc:sldMk cId="0" sldId="271"/>
            <ac:spMk id="200" creationId="{00000000-0000-0000-0000-000000000000}"/>
          </ac:spMkLst>
        </pc:spChg>
        <pc:picChg chg="mod">
          <ac:chgData name="Hanoz Patel" userId="94536551d70b275b" providerId="LiveId" clId="{E03957C0-043F-4FC1-94E5-1294B21A5947}" dt="2020-04-20T18:07:55.385" v="38" actId="1036"/>
          <ac:picMkLst>
            <pc:docMk/>
            <pc:sldMk cId="0" sldId="271"/>
            <ac:picMk id="5" creationId="{A8B13381-A193-46BF-A9ED-996BE009FADA}"/>
          </ac:picMkLst>
        </pc:picChg>
      </pc:sldChg>
      <pc:sldChg chg="modSp">
        <pc:chgData name="Hanoz Patel" userId="94536551d70b275b" providerId="LiveId" clId="{E03957C0-043F-4FC1-94E5-1294B21A5947}" dt="2020-04-20T18:09:25.498" v="40" actId="20577"/>
        <pc:sldMkLst>
          <pc:docMk/>
          <pc:sldMk cId="0" sldId="272"/>
        </pc:sldMkLst>
        <pc:spChg chg="mod">
          <ac:chgData name="Hanoz Patel" userId="94536551d70b275b" providerId="LiveId" clId="{E03957C0-043F-4FC1-94E5-1294B21A5947}" dt="2020-04-20T18:09:25.498" v="40" actId="20577"/>
          <ac:spMkLst>
            <pc:docMk/>
            <pc:sldMk cId="0" sldId="272"/>
            <ac:spMk id="209" creationId="{00000000-0000-0000-0000-000000000000}"/>
          </ac:spMkLst>
        </pc:spChg>
      </pc:sldChg>
      <pc:sldChg chg="modSp">
        <pc:chgData name="Hanoz Patel" userId="94536551d70b275b" providerId="LiveId" clId="{E03957C0-043F-4FC1-94E5-1294B21A5947}" dt="2020-04-20T18:12:26.235" v="41" actId="1076"/>
        <pc:sldMkLst>
          <pc:docMk/>
          <pc:sldMk cId="0" sldId="273"/>
        </pc:sldMkLst>
        <pc:spChg chg="mod">
          <ac:chgData name="Hanoz Patel" userId="94536551d70b275b" providerId="LiveId" clId="{E03957C0-043F-4FC1-94E5-1294B21A5947}" dt="2020-04-20T18:12:26.235" v="41" actId="1076"/>
          <ac:spMkLst>
            <pc:docMk/>
            <pc:sldMk cId="0" sldId="273"/>
            <ac:spMk id="2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c2cdb41a7_1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c2cdb41a7_1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495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c2cdb41a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c2cdb41a7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2cdb41a7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c2cdb41a7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c2cdb41a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c2cdb41a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c2cdb41a7_1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c2cdb41a7_1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c2cdb41a7_1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c2cdb41a7_1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2cdb41a7_1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c2cdb41a7_1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c2cdb41a7_1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c2cdb41a7_1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c2cdb41a7_1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c2cdb41a7_1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c2cdb41a7_1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c2cdb41a7_1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2cdb41a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c2cdb41a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c2cdb41a7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c2cdb41a7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2cdb41a7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2cdb41a7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c2cdb41a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c2cdb41a7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c2cdb41a7_1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c2cdb41a7_1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c2cdb41a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c2cdb41a7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c2cdb41a7_1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c2cdb41a7_1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c2cdb41a7_1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c2cdb41a7_1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tx1">
            <a:lumMod val="40000"/>
            <a:lumOff val="6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457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IN" b="1" dirty="0">
                <a:latin typeface="Georgia"/>
                <a:ea typeface="Georgia"/>
                <a:cs typeface="Georgia"/>
                <a:sym typeface="Georgia"/>
              </a:rPr>
              <a:t>GAMING ESSENTIALS</a:t>
            </a:r>
            <a:r>
              <a:rPr lang="en" b="1" dirty="0">
                <a:latin typeface="Georgia"/>
                <a:ea typeface="Georgia"/>
                <a:cs typeface="Georgia"/>
                <a:sym typeface="Georgia"/>
              </a:rPr>
              <a:t> MANAGEMENT SYSTEM</a:t>
            </a:r>
            <a:endParaRPr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614026"/>
            <a:ext cx="8222100" cy="2370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 lang="en" sz="1800" b="1" i="1" dirty="0">
              <a:solidFill>
                <a:schemeClr val="bg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 lang="en" sz="1800" b="1" i="1" dirty="0">
              <a:solidFill>
                <a:schemeClr val="bg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2"/>
                </a:solidFill>
                <a:latin typeface="Georgia"/>
                <a:ea typeface="Georgia"/>
                <a:cs typeface="Georgia"/>
                <a:sym typeface="Georgia"/>
              </a:rPr>
              <a:t>Team </a:t>
            </a:r>
            <a:r>
              <a:rPr lang="en-IN" sz="1800" b="1" dirty="0">
                <a:solidFill>
                  <a:schemeClr val="bg2"/>
                </a:solidFill>
                <a:latin typeface="Georgia"/>
                <a:ea typeface="Georgia"/>
                <a:cs typeface="Georgia"/>
                <a:sym typeface="Georgia"/>
              </a:rPr>
              <a:t>HYDRA</a:t>
            </a:r>
            <a:endParaRPr sz="1800" b="1" dirty="0">
              <a:solidFill>
                <a:schemeClr val="bg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400" b="1" dirty="0">
                <a:latin typeface="Georgia"/>
                <a:ea typeface="Georgia"/>
                <a:cs typeface="Georgia"/>
                <a:sym typeface="Georgia"/>
              </a:rPr>
              <a:t>Reema Yadav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400" b="1" dirty="0" err="1">
                <a:latin typeface="Georgia"/>
                <a:ea typeface="Georgia"/>
                <a:cs typeface="Georgia"/>
                <a:sym typeface="Georgia"/>
              </a:rPr>
              <a:t>Hanoz</a:t>
            </a:r>
            <a:r>
              <a:rPr lang="en-IN" sz="1400" b="1" dirty="0">
                <a:latin typeface="Georgia"/>
                <a:ea typeface="Georgia"/>
                <a:cs typeface="Georgia"/>
                <a:sym typeface="Georgia"/>
              </a:rPr>
              <a:t> Patel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400" b="1" dirty="0">
                <a:latin typeface="Georgia"/>
                <a:ea typeface="Georgia"/>
                <a:cs typeface="Georgia"/>
                <a:sym typeface="Georgia"/>
              </a:rPr>
              <a:t>Kevin Ketan </a:t>
            </a:r>
            <a:r>
              <a:rPr lang="en-IN" sz="1400" b="1" dirty="0" err="1">
                <a:latin typeface="Georgia"/>
                <a:ea typeface="Georgia"/>
                <a:cs typeface="Georgia"/>
                <a:sym typeface="Georgia"/>
              </a:rPr>
              <a:t>Dedhia</a:t>
            </a:r>
            <a:endParaRPr lang="en-IN" sz="14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400" b="1" dirty="0">
                <a:latin typeface="Georgia"/>
                <a:ea typeface="Georgia"/>
                <a:cs typeface="Georgia"/>
                <a:sym typeface="Georgia"/>
              </a:rPr>
              <a:t>Mayur Dnyaneshwar </a:t>
            </a:r>
            <a:r>
              <a:rPr lang="en-IN" sz="1400" b="1" dirty="0" err="1">
                <a:latin typeface="Georgia"/>
                <a:ea typeface="Georgia"/>
                <a:cs typeface="Georgia"/>
                <a:sym typeface="Georgia"/>
              </a:rPr>
              <a:t>Darade</a:t>
            </a:r>
            <a:endParaRPr sz="1400" b="1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 rot="10800000" flipH="1">
            <a:off x="302550" y="2596375"/>
            <a:ext cx="8459100" cy="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311700" y="696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TABLES &amp; INDEXES</a:t>
            </a:r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BD314-8575-430C-A57D-B3122DC456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1700" y="2571749"/>
            <a:ext cx="4260300" cy="24915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147A77-E09C-4C1D-98FF-EB58BE70D70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1700" y="900112"/>
            <a:ext cx="4305300" cy="1671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61967A-7953-4D6E-A89E-D7910B1927E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572000" y="900112"/>
            <a:ext cx="43053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4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311700" y="91850"/>
            <a:ext cx="8520600" cy="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PROCEDURE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70ED8-E4EA-46FA-BF4A-B7690430B24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48939" y="1059861"/>
            <a:ext cx="4603676" cy="3793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9CC287-F834-409E-B593-BD2722BC62F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8445" y="1059861"/>
            <a:ext cx="4210494" cy="37931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311700" y="190500"/>
            <a:ext cx="8520600" cy="7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PROCEDURE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C6FDBA4-71C0-4F03-AD53-EC0AAA3BB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26" y="916800"/>
            <a:ext cx="7118747" cy="40410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 idx="4294967295"/>
          </p:nvPr>
        </p:nvSpPr>
        <p:spPr>
          <a:xfrm>
            <a:off x="311700" y="119075"/>
            <a:ext cx="8520600" cy="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VIEWS</a:t>
            </a:r>
            <a:endParaRPr sz="36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802DB7-F2A9-4777-BBB1-76B321A7F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233" y="692716"/>
            <a:ext cx="4552067" cy="43317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C1D57A-B266-4A5A-84DC-838D55986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93" y="692716"/>
            <a:ext cx="4039040" cy="43317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0" y="0"/>
            <a:ext cx="9144000" cy="11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latin typeface="Times New Roman"/>
                <a:ea typeface="Times New Roman"/>
                <a:cs typeface="Times New Roman"/>
                <a:sym typeface="Times New Roman"/>
              </a:rPr>
              <a:t>TRIGGER</a:t>
            </a: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E82ECD-3CD6-492D-94E2-F2882D49C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7" y="819150"/>
            <a:ext cx="6029325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0" y="0"/>
            <a:ext cx="9144000" cy="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5CA3B4-B20A-437E-9790-A89B1DA09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786809"/>
            <a:ext cx="4143375" cy="41667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3436AB-9288-43B3-9CD0-640973A8C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786808"/>
            <a:ext cx="4248150" cy="41667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3200" b="1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ENCRYPTION</a:t>
            </a:r>
            <a:br>
              <a:rPr lang="en-IN" sz="32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A4D52A-FF3D-4FD7-BB3C-7A767FD6C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726" y="1312676"/>
            <a:ext cx="3205814" cy="1483688"/>
          </a:xfrm>
          <a:prstGeom prst="rect">
            <a:avLst/>
          </a:prstGeom>
        </p:spPr>
      </p:pic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229825"/>
            <a:ext cx="4366626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sz="1800" dirty="0"/>
              <a:t>Encryption is the process of obfuscating data by the use of a key or password.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sz="1800" dirty="0"/>
              <a:t>It enhances security by limiting data loss even if access controls are bypassed.                                                        For example, if the database host computer is misconfigured and a hacker obtains sensitive data, that stolen information might be useless if it is encrypted.</a:t>
            </a:r>
            <a:endParaRPr sz="1800" dirty="0"/>
          </a:p>
        </p:txBody>
      </p:sp>
      <p:pic>
        <p:nvPicPr>
          <p:cNvPr id="3074" name="Picture 2" descr="What Is Data Encryption? Definition, Best Practices &amp; More ...">
            <a:extLst>
              <a:ext uri="{FF2B5EF4-FFF2-40B4-BE49-F238E27FC236}">
                <a16:creationId xmlns:a16="http://schemas.microsoft.com/office/drawing/2014/main" id="{A48C125C-4A29-4CF4-B717-404F3A73B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726" y="2571750"/>
            <a:ext cx="3205814" cy="148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bg2"/>
                </a:solidFill>
              </a:rPr>
              <a:t>TABLEAU DASHBOARD</a:t>
            </a:r>
          </a:p>
        </p:txBody>
      </p:sp>
      <p:pic>
        <p:nvPicPr>
          <p:cNvPr id="5" name="slide2" descr="Dashboard 1">
            <a:extLst>
              <a:ext uri="{FF2B5EF4-FFF2-40B4-BE49-F238E27FC236}">
                <a16:creationId xmlns:a16="http://schemas.microsoft.com/office/drawing/2014/main" id="{A8B13381-A193-46BF-A9ED-996BE009F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943" y="605792"/>
            <a:ext cx="5472113" cy="437769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sz="36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09" name="Google Shape;209;p29"/>
          <p:cNvSpPr txBox="1">
            <a:spLocks noGrp="1"/>
          </p:cNvSpPr>
          <p:nvPr>
            <p:ph type="body" idx="1"/>
          </p:nvPr>
        </p:nvSpPr>
        <p:spPr>
          <a:xfrm>
            <a:off x="311700" y="1229974"/>
            <a:ext cx="6223336" cy="3467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Game industry is estimated to grow up to $150 billion by 2022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There will be an increase in users up to 2.5 billion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Capable enough to incorporate additional concepts that are currently in their nascent stages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An ever-growing database of consumers’ gaming data across all platforms will be created so that players can track their progress</a:t>
            </a:r>
          </a:p>
          <a:p>
            <a:pPr marL="285750" indent="-285750">
              <a:spcAft>
                <a:spcPts val="1600"/>
              </a:spcAft>
            </a:pPr>
            <a:endParaRPr dirty="0"/>
          </a:p>
        </p:txBody>
      </p:sp>
      <p:pic>
        <p:nvPicPr>
          <p:cNvPr id="1026" name="Picture 2" descr="Presentation Scope Clipart">
            <a:extLst>
              <a:ext uri="{FF2B5EF4-FFF2-40B4-BE49-F238E27FC236}">
                <a16:creationId xmlns:a16="http://schemas.microsoft.com/office/drawing/2014/main" id="{9E22229E-2AD9-4B4D-A9D2-BB61D7652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036" y="2462258"/>
            <a:ext cx="2036381" cy="223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>
            <a:spLocks noGrp="1"/>
          </p:cNvSpPr>
          <p:nvPr>
            <p:ph type="title"/>
          </p:nvPr>
        </p:nvSpPr>
        <p:spPr>
          <a:xfrm>
            <a:off x="311700" y="1016734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6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30"/>
          <p:cNvSpPr txBox="1">
            <a:spLocks noGrp="1"/>
          </p:cNvSpPr>
          <p:nvPr>
            <p:ph type="body" idx="1"/>
          </p:nvPr>
        </p:nvSpPr>
        <p:spPr>
          <a:xfrm>
            <a:off x="-1081165" y="4868415"/>
            <a:ext cx="45719" cy="150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-261300"/>
            <a:ext cx="8520600" cy="9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-IN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242475" y="685800"/>
            <a:ext cx="8771700" cy="38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har char="➢"/>
            </a:pPr>
            <a:r>
              <a:rPr lang="en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  <a:cs typeface="Times New Roman"/>
                <a:sym typeface="Times New Roman"/>
              </a:rPr>
              <a:t>Used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for maintaining - records of gaming consoles, games, gaming accessories, merchandises </a:t>
            </a:r>
            <a:endParaRPr dirty="0">
              <a:solidFill>
                <a:srgbClr val="000000"/>
              </a:solidFill>
              <a:latin typeface="Roboto" panose="020B0604020202020204" charset="0"/>
              <a:ea typeface="Roboto" panose="020B0604020202020204" charset="0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Times New Roman"/>
              <a:buChar char="➢"/>
            </a:pPr>
            <a:r>
              <a:rPr lang="en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  <a:cs typeface="Times New Roman"/>
                <a:sym typeface="Times New Roman"/>
              </a:rPr>
              <a:t>To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store information about global scoreboards, consumer data, gaming competitions</a:t>
            </a:r>
            <a:endParaRPr dirty="0">
              <a:solidFill>
                <a:srgbClr val="000000"/>
              </a:solidFill>
              <a:latin typeface="Roboto" panose="020B0604020202020204" charset="0"/>
              <a:ea typeface="Roboto" panose="020B0604020202020204" charset="0"/>
              <a:cs typeface="Times New Roman"/>
              <a:sym typeface="Times New Roman"/>
            </a:endParaRPr>
          </a:p>
          <a:p>
            <a:pPr lvl="0">
              <a:lnSpc>
                <a:spcPct val="150000"/>
              </a:lnSpc>
              <a:buClr>
                <a:srgbClr val="000000"/>
              </a:buClr>
              <a:buFont typeface="Times New Roman"/>
              <a:buChar char="➢"/>
            </a:pPr>
            <a:r>
              <a:rPr lang="en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  <a:cs typeface="Times New Roman"/>
                <a:sym typeface="Times New Roman"/>
              </a:rPr>
              <a:t>Enables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accessing and retrieving information - regarding the purchase of products and services</a:t>
            </a:r>
            <a:endParaRPr dirty="0">
              <a:solidFill>
                <a:srgbClr val="000000"/>
              </a:solidFill>
              <a:latin typeface="Roboto" panose="020B0604020202020204" charset="0"/>
              <a:ea typeface="Roboto" panose="020B0604020202020204" charset="0"/>
              <a:cs typeface="Times New Roman"/>
              <a:sym typeface="Times New Roman"/>
            </a:endParaRPr>
          </a:p>
          <a:p>
            <a:pPr lvl="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➢"/>
            </a:pPr>
            <a:r>
              <a:rPr lang="en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  <a:cs typeface="Times New Roman"/>
                <a:sym typeface="Times New Roman"/>
              </a:rPr>
              <a:t>Project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aims to set up the database management system to streamline the entire process of buying the required product or service </a:t>
            </a:r>
            <a:endParaRPr dirty="0">
              <a:solidFill>
                <a:srgbClr val="000000"/>
              </a:solidFill>
              <a:latin typeface="Roboto" panose="020B0604020202020204" charset="0"/>
              <a:ea typeface="Roboto" panose="020B0604020202020204" charset="0"/>
              <a:cs typeface="Times New Roman"/>
              <a:sym typeface="Times New Roman"/>
            </a:endParaRPr>
          </a:p>
          <a:p>
            <a:pPr lvl="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➢"/>
            </a:pPr>
            <a:r>
              <a:rPr lang="en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  <a:cs typeface="Times New Roman"/>
                <a:sym typeface="Times New Roman"/>
              </a:rPr>
              <a:t>Enables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the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Lucida Sans Unicode" panose="020B0602030504020204" pitchFamily="34" charset="0"/>
              </a:rPr>
              <a:t>end-user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to make auxiliary purchases</a:t>
            </a:r>
            <a:endParaRPr dirty="0">
              <a:solidFill>
                <a:srgbClr val="000000"/>
              </a:solidFill>
              <a:latin typeface="Roboto" panose="020B0604020202020204" charset="0"/>
              <a:ea typeface="Roboto" panose="020B0604020202020204" charset="0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72100" y="-261725"/>
            <a:ext cx="8520600" cy="10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br>
              <a:rPr lang="en-IN" sz="36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925075"/>
            <a:ext cx="8520600" cy="40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➢"/>
            </a:pPr>
            <a:r>
              <a:rPr lang="en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Times New Roman"/>
                <a:sym typeface="Times New Roman"/>
              </a:rPr>
              <a:t>Need of </a:t>
            </a:r>
            <a:r>
              <a:rPr lang="en-US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centralized system for all the essential components required in the gaming industry for different types of customers </a:t>
            </a:r>
          </a:p>
          <a:p>
            <a:pPr lvl="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➢"/>
            </a:pPr>
            <a:r>
              <a:rPr lang="en-IN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Times New Roman"/>
                <a:sym typeface="Times New Roman"/>
              </a:rPr>
              <a:t>Need a </a:t>
            </a:r>
            <a:r>
              <a:rPr lang="en-US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consolidated portal for the customer to not only purchase gaming consoles and related games but also enable them to stream their gameplay and participate in global competitions </a:t>
            </a:r>
            <a:endParaRPr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Times New Roman"/>
              <a:sym typeface="Times New Roman"/>
            </a:endParaRPr>
          </a:p>
          <a:p>
            <a:pPr lvl="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➢"/>
            </a:pPr>
            <a:r>
              <a:rPr lang="en-US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Storing, retrieving, modification and management of data of the customers</a:t>
            </a:r>
          </a:p>
          <a:p>
            <a:pPr lvl="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➢"/>
            </a:pPr>
            <a:r>
              <a:rPr lang="en-US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Times New Roman"/>
                <a:sym typeface="Times New Roman"/>
              </a:rPr>
              <a:t>To retrieve </a:t>
            </a:r>
            <a:r>
              <a:rPr lang="en-US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and get information on the complete gaming background of a customer for further analysis</a:t>
            </a:r>
            <a:endParaRPr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 idx="4294967295"/>
          </p:nvPr>
        </p:nvSpPr>
        <p:spPr>
          <a:xfrm>
            <a:off x="495188" y="95250"/>
            <a:ext cx="8521700" cy="608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</a:p>
        </p:txBody>
      </p:sp>
      <p:sp>
        <p:nvSpPr>
          <p:cNvPr id="105" name="Google Shape;105;p16"/>
          <p:cNvSpPr/>
          <p:nvPr/>
        </p:nvSpPr>
        <p:spPr>
          <a:xfrm>
            <a:off x="822400" y="1246500"/>
            <a:ext cx="1540500" cy="1440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488" y="1586500"/>
            <a:ext cx="760324" cy="760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2849600" y="1246500"/>
            <a:ext cx="1540500" cy="1440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4876788" y="1246500"/>
            <a:ext cx="1540500" cy="1440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6849775" y="1246500"/>
            <a:ext cx="1540500" cy="1440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690100" y="2860425"/>
            <a:ext cx="17820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EASE OF PRODUCT ACCESSIBILITY FOR THE CUSTOMER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USING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GAMING MGMT SYSTEM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5524" y="1610325"/>
            <a:ext cx="708675" cy="71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2728850" y="2886375"/>
            <a:ext cx="1782000" cy="13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DETERMINING THE POPULAR PRODUCTS AMONGST CUSTOMER AND DEVISE A MARKETING STRATEGY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4756038" y="2860425"/>
            <a:ext cx="1782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BASED ON DEMAND OF THE PRODUCT, SUPPLY MANAGEMENT FROM THE SUPPLIER CAN BE EFFICIENTLY DONE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266904" y="1534685"/>
            <a:ext cx="865271" cy="86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6689275" y="2860425"/>
            <a:ext cx="18615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HELP TO TRACK BRANCH RECORDS FOR BETTER INVENTORY CONTROL DUE TO CENTRALIZED DATABASE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9875" y="1586475"/>
            <a:ext cx="760300" cy="7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 idx="4294967295"/>
          </p:nvPr>
        </p:nvSpPr>
        <p:spPr>
          <a:xfrm>
            <a:off x="311700" y="0"/>
            <a:ext cx="85206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ERD DIAGRAM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5B9CE8D-4952-4CF9-BC5E-1850944E5E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26" t="4549" r="20125" b="2938"/>
          <a:stretch/>
        </p:blipFill>
        <p:spPr>
          <a:xfrm>
            <a:off x="311700" y="680484"/>
            <a:ext cx="8332630" cy="43699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311700" y="696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TABLES &amp; INDEXES</a:t>
            </a:r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3F0C61-FA08-402F-B65B-FD38324D1DA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8149" y="1035710"/>
            <a:ext cx="4127013" cy="1429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B7B06B-C3C2-43AA-B541-713528DBFD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8150" y="2465204"/>
            <a:ext cx="4161776" cy="11803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A1EA81-1716-4170-A5A5-D58888EF9E5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625163" y="1035710"/>
            <a:ext cx="4000500" cy="39403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99923F-4737-45FC-B665-9CDB5C165E7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63387" y="3645598"/>
            <a:ext cx="4161776" cy="13304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TABLES &amp; INDEXES</a:t>
            </a:r>
            <a:endParaRPr sz="36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body" idx="2"/>
          </p:nvPr>
        </p:nvSpPr>
        <p:spPr>
          <a:xfrm>
            <a:off x="5508450" y="1117475"/>
            <a:ext cx="35667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endParaRPr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168CC1-7E98-4543-B553-CB753EAEE0B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1700" y="1186624"/>
            <a:ext cx="4119262" cy="3491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9F632B-465A-4032-8D68-F82360A6CED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30962" y="1186625"/>
            <a:ext cx="4401338" cy="349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/>
        </p:nvSpPr>
        <p:spPr>
          <a:xfrm>
            <a:off x="0" y="0"/>
            <a:ext cx="9144000" cy="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sz="3600" b="1">
                <a:latin typeface="Times New Roman"/>
                <a:ea typeface="Times New Roman"/>
                <a:cs typeface="Times New Roman"/>
                <a:sym typeface="Times New Roman"/>
              </a:rPr>
              <a:t>CREATING TABLES &amp; INDEXES</a:t>
            </a: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6"/>
          <p:cNvSpPr/>
          <p:nvPr/>
        </p:nvSpPr>
        <p:spPr>
          <a:xfrm>
            <a:off x="6152025" y="3819800"/>
            <a:ext cx="2370000" cy="1046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7572CE-ED40-45D3-B6BB-5E7C565A75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1700" y="1023050"/>
            <a:ext cx="4371975" cy="3752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E5C0D4-036A-4B2E-BBC5-3349BC15948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72000" y="1023050"/>
            <a:ext cx="4371975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/>
        </p:nvSpPr>
        <p:spPr>
          <a:xfrm>
            <a:off x="0" y="0"/>
            <a:ext cx="9144000" cy="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sz="3600" b="1">
                <a:latin typeface="Times New Roman"/>
                <a:ea typeface="Times New Roman"/>
                <a:cs typeface="Times New Roman"/>
                <a:sym typeface="Times New Roman"/>
              </a:rPr>
              <a:t>CREATING TABLES &amp; INDEXES</a:t>
            </a: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834186-A22F-464E-B535-B11B833941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6270" y="2359275"/>
            <a:ext cx="4088740" cy="26072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B988F2-5752-463E-BB91-5D72A0CB687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6269" y="975425"/>
            <a:ext cx="4144169" cy="14913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C0A4D8-0B97-4FA1-A756-222A2DC8581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311600" y="3442555"/>
            <a:ext cx="4520700" cy="152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EF8744-E5D3-4B99-8AAF-24A363E2AA2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345010" y="975425"/>
            <a:ext cx="4487289" cy="24671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341</Words>
  <Application>Microsoft Office PowerPoint</Application>
  <PresentationFormat>On-screen Show (16:9)</PresentationFormat>
  <Paragraphs>50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Georgia</vt:lpstr>
      <vt:lpstr>Times New Roman</vt:lpstr>
      <vt:lpstr>Roboto</vt:lpstr>
      <vt:lpstr>Arial</vt:lpstr>
      <vt:lpstr>Geometric</vt:lpstr>
      <vt:lpstr> GAMING ESSENTIALS MANAGEMENT SYSTEM</vt:lpstr>
      <vt:lpstr>INTRODUCTION</vt:lpstr>
      <vt:lpstr>PROBLEM DEFINITION </vt:lpstr>
      <vt:lpstr>PROPOSED SOLUTION</vt:lpstr>
      <vt:lpstr>ERD DIAGRAM</vt:lpstr>
      <vt:lpstr>CREATING TABLES &amp; INDEXES</vt:lpstr>
      <vt:lpstr>CREATING TABLES &amp; INDEXES</vt:lpstr>
      <vt:lpstr>PowerPoint Presentation</vt:lpstr>
      <vt:lpstr>PowerPoint Presentation</vt:lpstr>
      <vt:lpstr>CREATING TABLES &amp; INDEXES</vt:lpstr>
      <vt:lpstr>STORED PROCEDURE</vt:lpstr>
      <vt:lpstr>STORED PROCEDURE</vt:lpstr>
      <vt:lpstr>VIEWS</vt:lpstr>
      <vt:lpstr>PowerPoint Presentation</vt:lpstr>
      <vt:lpstr>PowerPoint Presentation</vt:lpstr>
      <vt:lpstr>DATA ENCRYPTION </vt:lpstr>
      <vt:lpstr>TABLEAU DASHBOARD</vt:lpstr>
      <vt:lpstr>SCOPE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GAMING ESSENTIALS MANAGEMENT SYSTEM</dc:title>
  <dc:creator>Kawarjeet Singh</dc:creator>
  <cp:lastModifiedBy>Hanoz Patel</cp:lastModifiedBy>
  <cp:revision>38</cp:revision>
  <dcterms:modified xsi:type="dcterms:W3CDTF">2020-04-20T18:12:37Z</dcterms:modified>
</cp:coreProperties>
</file>