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roxima Nova"/>
      <p:regular r:id="rId17"/>
      <p:bold r:id="rId18"/>
      <p:italic r:id="rId19"/>
      <p:boldItalic r:id="rId20"/>
    </p:embeddedFon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italic.fntdata"/><Relationship Id="rId6" Type="http://schemas.openxmlformats.org/officeDocument/2006/relationships/slide" Target="slides/slide1.xml"/><Relationship Id="rId18"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robots.ox.ac.uk/~karen/" TargetMode="External"/><Relationship Id="rId3" Type="http://schemas.openxmlformats.org/officeDocument/2006/relationships/hyperlink" Target="http://www.robots.ox.ac.uk/~karen/" TargetMode="External"/><Relationship Id="rId4" Type="http://schemas.openxmlformats.org/officeDocument/2006/relationships/hyperlink" Target="http://www.robots.ox.ac.uk/~az/" TargetMode="External"/><Relationship Id="rId5" Type="http://schemas.openxmlformats.org/officeDocument/2006/relationships/hyperlink" Target="http://www.robots.ox.ac.uk/~az/"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71c05bc0e4_0_1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71c05bc0e4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8cc85f8e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8cc85f8e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8cc85f8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8cc85f8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1c05bc0e4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1c05bc0e4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1c05bc0e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1c05bc0e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1c05bc0e4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1c05bc0e4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1c05bc0e4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1c05bc0e4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sz="1400">
                <a:latin typeface="Proxima Nova"/>
                <a:ea typeface="Proxima Nova"/>
                <a:cs typeface="Proxima Nova"/>
                <a:sym typeface="Proxima Nova"/>
              </a:rPr>
              <a:t>VGG 16:</a:t>
            </a:r>
            <a:r>
              <a:rPr lang="en" sz="1400">
                <a:latin typeface="Proxima Nova"/>
                <a:ea typeface="Proxima Nova"/>
                <a:cs typeface="Proxima Nova"/>
                <a:sym typeface="Proxima Nova"/>
              </a:rPr>
              <a:t> considered ‘dense/deep’ when the paper “</a:t>
            </a:r>
            <a:r>
              <a:rPr i="1" lang="en" sz="1400">
                <a:latin typeface="Proxima Nova"/>
                <a:ea typeface="Proxima Nova"/>
                <a:cs typeface="Proxima Nova"/>
                <a:sym typeface="Proxima Nova"/>
              </a:rPr>
              <a:t>Very Deep Convolutional Networks for Large-Scale Image Recognition</a:t>
            </a:r>
            <a:r>
              <a:rPr lang="en" sz="1400">
                <a:latin typeface="Proxima Nova"/>
                <a:ea typeface="Proxima Nova"/>
                <a:cs typeface="Proxima Nova"/>
                <a:sym typeface="Proxima Nova"/>
              </a:rPr>
              <a:t>” (by</a:t>
            </a:r>
            <a:r>
              <a:rPr lang="en" sz="1400">
                <a:uFill>
                  <a:noFill/>
                </a:uFill>
                <a:latin typeface="Proxima Nova"/>
                <a:ea typeface="Proxima Nova"/>
                <a:cs typeface="Proxima Nova"/>
                <a:sym typeface="Proxima Nova"/>
                <a:hlinkClick r:id="rId2"/>
              </a:rPr>
              <a:t> </a:t>
            </a:r>
            <a:r>
              <a:rPr lang="en" sz="1400" u="sng">
                <a:solidFill>
                  <a:schemeClr val="hlink"/>
                </a:solidFill>
                <a:latin typeface="Proxima Nova"/>
                <a:ea typeface="Proxima Nova"/>
                <a:cs typeface="Proxima Nova"/>
                <a:sym typeface="Proxima Nova"/>
                <a:hlinkClick r:id="rId3"/>
              </a:rPr>
              <a:t>Karen Simonyan</a:t>
            </a:r>
            <a:r>
              <a:rPr lang="en" sz="1400">
                <a:latin typeface="Proxima Nova"/>
                <a:ea typeface="Proxima Nova"/>
                <a:cs typeface="Proxima Nova"/>
                <a:sym typeface="Proxima Nova"/>
              </a:rPr>
              <a:t> and</a:t>
            </a:r>
            <a:r>
              <a:rPr lang="en" sz="1400">
                <a:uFill>
                  <a:noFill/>
                </a:uFill>
                <a:latin typeface="Proxima Nova"/>
                <a:ea typeface="Proxima Nova"/>
                <a:cs typeface="Proxima Nova"/>
                <a:sym typeface="Proxima Nova"/>
                <a:hlinkClick r:id="rId4"/>
              </a:rPr>
              <a:t> </a:t>
            </a:r>
            <a:r>
              <a:rPr lang="en" sz="1400" u="sng">
                <a:solidFill>
                  <a:schemeClr val="hlink"/>
                </a:solidFill>
                <a:latin typeface="Proxima Nova"/>
                <a:ea typeface="Proxima Nova"/>
                <a:cs typeface="Proxima Nova"/>
                <a:sym typeface="Proxima Nova"/>
                <a:hlinkClick r:id="rId5"/>
              </a:rPr>
              <a:t>Andrew Zisserman</a:t>
            </a:r>
            <a:r>
              <a:rPr lang="en" sz="1400">
                <a:latin typeface="Proxima Nova"/>
                <a:ea typeface="Proxima Nova"/>
                <a:cs typeface="Proxima Nova"/>
                <a:sym typeface="Proxima Nova"/>
              </a:rPr>
              <a:t>) was published on the ImageNet competition (Imagenet large scale visual recognition competition (ILSVRC))</a:t>
            </a:r>
            <a:endParaRPr sz="1400">
              <a:latin typeface="Proxima Nova"/>
              <a:ea typeface="Proxima Nova"/>
              <a:cs typeface="Proxima Nova"/>
              <a:sym typeface="Proxima Nova"/>
            </a:endParaRPr>
          </a:p>
          <a:p>
            <a:pPr indent="-317500" lvl="0" marL="457200" rtl="0" algn="l">
              <a:lnSpc>
                <a:spcPct val="115000"/>
              </a:lnSpc>
              <a:spcBef>
                <a:spcPts val="0"/>
              </a:spcBef>
              <a:spcAft>
                <a:spcPts val="0"/>
              </a:spcAft>
              <a:buSzPts val="1400"/>
              <a:buFont typeface="Proxima Nova"/>
              <a:buChar char="●"/>
            </a:pPr>
            <a:r>
              <a:rPr lang="en" sz="1400">
                <a:latin typeface="Proxima Nova"/>
                <a:ea typeface="Proxima Nova"/>
                <a:cs typeface="Proxima Nova"/>
                <a:sym typeface="Proxima Nova"/>
              </a:rPr>
              <a:t>Kick-started the ‘</a:t>
            </a:r>
            <a:r>
              <a:rPr i="1" lang="en" sz="1400">
                <a:latin typeface="Proxima Nova"/>
                <a:ea typeface="Proxima Nova"/>
                <a:cs typeface="Proxima Nova"/>
                <a:sym typeface="Proxima Nova"/>
              </a:rPr>
              <a:t>deeper = better’</a:t>
            </a:r>
            <a:r>
              <a:rPr lang="en" sz="1400">
                <a:latin typeface="Proxima Nova"/>
                <a:ea typeface="Proxima Nova"/>
                <a:cs typeface="Proxima Nova"/>
                <a:sym typeface="Proxima Nova"/>
              </a:rPr>
              <a:t>-thinking wave</a:t>
            </a:r>
            <a:endParaRPr sz="1400">
              <a:latin typeface="Proxima Nova"/>
              <a:ea typeface="Proxima Nova"/>
              <a:cs typeface="Proxima Nova"/>
              <a:sym typeface="Proxima Nova"/>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1c05bc0e4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1c05bc0e4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None/>
            </a:pPr>
            <a:r>
              <a:t/>
            </a:r>
            <a:endParaRPr sz="1400">
              <a:solidFill>
                <a:srgbClr val="666666"/>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1c05bc0e4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1c05bc0e4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1c05bc0e4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1c05bc0e4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None/>
            </a:pPr>
            <a:r>
              <a:t/>
            </a:r>
            <a:endParaRPr sz="1400">
              <a:solidFill>
                <a:srgbClr val="666666"/>
              </a:solidFill>
              <a:latin typeface="Proxima Nova"/>
              <a:ea typeface="Proxima Nova"/>
              <a:cs typeface="Proxima Nova"/>
              <a:sym typeface="Proxima Nov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1c05bc0e4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1c05bc0e4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hyperlink" Target="http://www.huppelen.nl/publications/selectiveSearchDraft.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title"/>
          </p:nvPr>
        </p:nvSpPr>
        <p:spPr>
          <a:xfrm>
            <a:off x="391700" y="960125"/>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Faster R-CNN (Intro to Deep Learning)</a:t>
            </a:r>
            <a:endParaRPr/>
          </a:p>
        </p:txBody>
      </p:sp>
      <p:pic>
        <p:nvPicPr>
          <p:cNvPr id="60" name="Google Shape;60;p13"/>
          <p:cNvPicPr preferRelativeResize="0"/>
          <p:nvPr/>
        </p:nvPicPr>
        <p:blipFill>
          <a:blip r:embed="rId3">
            <a:alphaModFix/>
          </a:blip>
          <a:stretch>
            <a:fillRect/>
          </a:stretch>
        </p:blipFill>
        <p:spPr>
          <a:xfrm>
            <a:off x="570249" y="1986550"/>
            <a:ext cx="7766011" cy="2193325"/>
          </a:xfrm>
          <a:prstGeom prst="rect">
            <a:avLst/>
          </a:prstGeom>
          <a:noFill/>
          <a:ln>
            <a:noFill/>
          </a:ln>
        </p:spPr>
      </p:pic>
      <p:sp>
        <p:nvSpPr>
          <p:cNvPr id="61" name="Google Shape;61;p13"/>
          <p:cNvSpPr txBox="1"/>
          <p:nvPr/>
        </p:nvSpPr>
        <p:spPr>
          <a:xfrm>
            <a:off x="439200" y="4179875"/>
            <a:ext cx="8265600" cy="316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600">
                <a:solidFill>
                  <a:srgbClr val="B7B7B7"/>
                </a:solidFill>
              </a:rPr>
              <a:t>source:https://tryolabs.com/blog/2018/01/18/faster-r-cnn-down-the-rabbit-hole-of-modern-object-detection/</a:t>
            </a:r>
            <a:endParaRPr sz="600">
              <a:solidFill>
                <a:srgbClr val="B7B7B7"/>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U-net Segmentation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U-net Segmentation</a:t>
            </a:r>
            <a:endParaRPr/>
          </a:p>
        </p:txBody>
      </p:sp>
      <p:sp>
        <p:nvSpPr>
          <p:cNvPr id="139" name="Google Shape;139;p23"/>
          <p:cNvSpPr txBox="1"/>
          <p:nvPr>
            <p:ph idx="1" type="body"/>
          </p:nvPr>
        </p:nvSpPr>
        <p:spPr>
          <a:xfrm>
            <a:off x="4648750" y="240950"/>
            <a:ext cx="4260300" cy="43575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666666"/>
              </a:buClr>
              <a:buSzPts val="1400"/>
              <a:buChar char="●"/>
            </a:pPr>
            <a:r>
              <a:rPr lang="en" sz="1400">
                <a:solidFill>
                  <a:srgbClr val="666666"/>
                </a:solidFill>
              </a:rPr>
              <a:t>23-layer network is based on the work of (Ronneberger et al., 2015) winner of ISBI Challenges in biomedical image segmentation and cell tracking </a:t>
            </a:r>
            <a:endParaRPr sz="1400">
              <a:solidFill>
                <a:srgbClr val="666666"/>
              </a:solidFill>
            </a:endParaRPr>
          </a:p>
          <a:p>
            <a:pPr indent="-317500" lvl="0" marL="457200" rtl="0" algn="l">
              <a:spcBef>
                <a:spcPts val="0"/>
              </a:spcBef>
              <a:spcAft>
                <a:spcPts val="0"/>
              </a:spcAft>
              <a:buClr>
                <a:srgbClr val="666666"/>
              </a:buClr>
              <a:buSzPts val="1400"/>
              <a:buChar char="●"/>
            </a:pPr>
            <a:r>
              <a:rPr lang="en" sz="1400">
                <a:solidFill>
                  <a:srgbClr val="666666"/>
                </a:solidFill>
              </a:rPr>
              <a:t>downsampling side of ‘U’ doubles the number of features in each step</a:t>
            </a:r>
            <a:endParaRPr sz="1400">
              <a:solidFill>
                <a:srgbClr val="666666"/>
              </a:solidFill>
            </a:endParaRPr>
          </a:p>
          <a:p>
            <a:pPr indent="-317500" lvl="1" marL="914400" rtl="0" algn="l">
              <a:spcBef>
                <a:spcPts val="0"/>
              </a:spcBef>
              <a:spcAft>
                <a:spcPts val="0"/>
              </a:spcAft>
              <a:buClr>
                <a:srgbClr val="666666"/>
              </a:buClr>
              <a:buSzPts val="1400"/>
              <a:buChar char="○"/>
            </a:pPr>
            <a:r>
              <a:rPr lang="en" sz="1400">
                <a:solidFill>
                  <a:srgbClr val="666666"/>
                </a:solidFill>
              </a:rPr>
              <a:t>uses repeated pairs of 3x3 un-padded convolutions to capture image context before a rectified linear unit (ReLU), followed by a 2x2 max pooling operation with stride two</a:t>
            </a:r>
            <a:endParaRPr sz="1400">
              <a:solidFill>
                <a:srgbClr val="666666"/>
              </a:solidFill>
            </a:endParaRPr>
          </a:p>
          <a:p>
            <a:pPr indent="-317500" lvl="0" marL="457200" rtl="0" algn="l">
              <a:spcBef>
                <a:spcPts val="0"/>
              </a:spcBef>
              <a:spcAft>
                <a:spcPts val="0"/>
              </a:spcAft>
              <a:buClr>
                <a:srgbClr val="666666"/>
              </a:buClr>
              <a:buSzPts val="1400"/>
              <a:buChar char="●"/>
            </a:pPr>
            <a:r>
              <a:rPr lang="en" sz="1400">
                <a:solidFill>
                  <a:srgbClr val="666666"/>
                </a:solidFill>
              </a:rPr>
              <a:t>upsampling side halves features in each step</a:t>
            </a:r>
            <a:endParaRPr sz="1400">
              <a:solidFill>
                <a:srgbClr val="666666"/>
              </a:solidFill>
            </a:endParaRPr>
          </a:p>
          <a:p>
            <a:pPr indent="-317500" lvl="1" marL="914400" rtl="0" algn="l">
              <a:spcBef>
                <a:spcPts val="0"/>
              </a:spcBef>
              <a:spcAft>
                <a:spcPts val="0"/>
              </a:spcAft>
              <a:buClr>
                <a:srgbClr val="666666"/>
              </a:buClr>
              <a:buSzPts val="1400"/>
              <a:buChar char="○"/>
            </a:pPr>
            <a:r>
              <a:rPr lang="en" sz="1400">
                <a:solidFill>
                  <a:srgbClr val="666666"/>
                </a:solidFill>
              </a:rPr>
              <a:t>symmetric expanding path helps to achieve localization </a:t>
            </a:r>
            <a:endParaRPr>
              <a:solidFill>
                <a:srgbClr val="666666"/>
              </a:solidFill>
            </a:endParaRPr>
          </a:p>
          <a:p>
            <a:pPr indent="-317500" lvl="1" marL="914400" rtl="0" algn="l">
              <a:spcBef>
                <a:spcPts val="0"/>
              </a:spcBef>
              <a:spcAft>
                <a:spcPts val="0"/>
              </a:spcAft>
              <a:buClr>
                <a:srgbClr val="666666"/>
              </a:buClr>
              <a:buSzPts val="1400"/>
              <a:buChar char="○"/>
            </a:pPr>
            <a:r>
              <a:rPr lang="en" sz="1400">
                <a:solidFill>
                  <a:srgbClr val="666666"/>
                </a:solidFill>
              </a:rPr>
              <a:t>uses a 2x2 convolution and two 3x3 convolutions each followed by a ReLU.</a:t>
            </a:r>
            <a:endParaRPr sz="1400">
              <a:solidFill>
                <a:srgbClr val="666666"/>
              </a:solidFill>
            </a:endParaRPr>
          </a:p>
          <a:p>
            <a:pPr indent="0" lvl="0" marL="0" rtl="0" algn="l">
              <a:spcBef>
                <a:spcPts val="1200"/>
              </a:spcBef>
              <a:spcAft>
                <a:spcPts val="1600"/>
              </a:spcAft>
              <a:buNone/>
            </a:pPr>
            <a:r>
              <a:t/>
            </a:r>
            <a:endParaRPr/>
          </a:p>
        </p:txBody>
      </p:sp>
      <p:pic>
        <p:nvPicPr>
          <p:cNvPr id="140" name="Google Shape;140;p23"/>
          <p:cNvPicPr preferRelativeResize="0"/>
          <p:nvPr/>
        </p:nvPicPr>
        <p:blipFill>
          <a:blip r:embed="rId3">
            <a:alphaModFix/>
          </a:blip>
          <a:stretch>
            <a:fillRect/>
          </a:stretch>
        </p:blipFill>
        <p:spPr>
          <a:xfrm>
            <a:off x="152400" y="1080475"/>
            <a:ext cx="4602215" cy="3307351"/>
          </a:xfrm>
          <a:prstGeom prst="rect">
            <a:avLst/>
          </a:prstGeom>
          <a:noFill/>
          <a:ln>
            <a:noFill/>
          </a:ln>
        </p:spPr>
      </p:pic>
      <p:sp>
        <p:nvSpPr>
          <p:cNvPr id="141" name="Google Shape;141;p23"/>
          <p:cNvSpPr txBox="1"/>
          <p:nvPr/>
        </p:nvSpPr>
        <p:spPr>
          <a:xfrm>
            <a:off x="152400" y="4444275"/>
            <a:ext cx="30594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999999"/>
                </a:solidFill>
                <a:latin typeface="Proxima Nova"/>
                <a:ea typeface="Proxima Nova"/>
                <a:cs typeface="Proxima Nova"/>
                <a:sym typeface="Proxima Nova"/>
              </a:rPr>
              <a:t>https://towardsdatascience.com/understanding-semantic-segmentation-with-unet-6be4f42d4b47</a:t>
            </a:r>
            <a:endParaRPr sz="800">
              <a:solidFill>
                <a:srgbClr val="999999"/>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idx="1" type="body"/>
          </p:nvPr>
        </p:nvSpPr>
        <p:spPr>
          <a:xfrm>
            <a:off x="4897675" y="571500"/>
            <a:ext cx="3984000" cy="43890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1200"/>
              </a:spcBef>
              <a:spcAft>
                <a:spcPts val="0"/>
              </a:spcAft>
              <a:buClr>
                <a:srgbClr val="666666"/>
              </a:buClr>
              <a:buSzPts val="1600"/>
              <a:buFont typeface="Proxima Nova"/>
              <a:buChar char="●"/>
            </a:pPr>
            <a:r>
              <a:rPr lang="en" sz="1600">
                <a:solidFill>
                  <a:srgbClr val="666666"/>
                </a:solidFill>
              </a:rPr>
              <a:t>FRCNN is a popular </a:t>
            </a:r>
            <a:r>
              <a:rPr i="1" lang="en" sz="1600">
                <a:solidFill>
                  <a:srgbClr val="666666"/>
                </a:solidFill>
              </a:rPr>
              <a:t>object detection network</a:t>
            </a:r>
            <a:endParaRPr i="1" sz="1600">
              <a:solidFill>
                <a:srgbClr val="666666"/>
              </a:solidFill>
            </a:endParaRPr>
          </a:p>
          <a:p>
            <a:pPr indent="-330200" lvl="1" marL="914400" rtl="0" algn="l">
              <a:lnSpc>
                <a:spcPct val="115000"/>
              </a:lnSpc>
              <a:spcBef>
                <a:spcPts val="0"/>
              </a:spcBef>
              <a:spcAft>
                <a:spcPts val="0"/>
              </a:spcAft>
              <a:buClr>
                <a:srgbClr val="666666"/>
              </a:buClr>
              <a:buSzPts val="1600"/>
              <a:buFont typeface="Proxima Nova"/>
              <a:buChar char="○"/>
            </a:pPr>
            <a:r>
              <a:rPr lang="en" sz="1600">
                <a:solidFill>
                  <a:srgbClr val="666666"/>
                </a:solidFill>
              </a:rPr>
              <a:t>Other popular methods include RetinaNet, YOLOv3, SSD</a:t>
            </a:r>
            <a:endParaRPr i="1" sz="1600">
              <a:solidFill>
                <a:srgbClr val="666666"/>
              </a:solidFill>
            </a:endParaRPr>
          </a:p>
          <a:p>
            <a:pPr indent="-330200" lvl="0" marL="457200" rtl="0" algn="l">
              <a:lnSpc>
                <a:spcPct val="115000"/>
              </a:lnSpc>
              <a:spcBef>
                <a:spcPts val="0"/>
              </a:spcBef>
              <a:spcAft>
                <a:spcPts val="0"/>
              </a:spcAft>
              <a:buClr>
                <a:srgbClr val="666666"/>
              </a:buClr>
              <a:buSzPts val="1600"/>
              <a:buFont typeface="Proxima Nova"/>
              <a:buChar char="●"/>
            </a:pPr>
            <a:r>
              <a:rPr lang="en" sz="1600">
                <a:solidFill>
                  <a:srgbClr val="666666"/>
                </a:solidFill>
              </a:rPr>
              <a:t>for each image input it returns a list of </a:t>
            </a:r>
            <a:r>
              <a:rPr b="1" lang="en" sz="1600">
                <a:solidFill>
                  <a:srgbClr val="666666"/>
                </a:solidFill>
              </a:rPr>
              <a:t>bounding boxes</a:t>
            </a:r>
            <a:r>
              <a:rPr lang="en" sz="1600">
                <a:solidFill>
                  <a:srgbClr val="666666"/>
                </a:solidFill>
              </a:rPr>
              <a:t> (x1, y1, x2,y2) which correspond with </a:t>
            </a:r>
            <a:r>
              <a:rPr b="1" lang="en" sz="1600">
                <a:solidFill>
                  <a:srgbClr val="666666"/>
                </a:solidFill>
              </a:rPr>
              <a:t>probabilities</a:t>
            </a:r>
            <a:r>
              <a:rPr lang="en" sz="1600">
                <a:solidFill>
                  <a:srgbClr val="666666"/>
                </a:solidFill>
              </a:rPr>
              <a:t> assigned to each </a:t>
            </a:r>
            <a:r>
              <a:rPr b="1" lang="en" sz="1600">
                <a:solidFill>
                  <a:srgbClr val="666666"/>
                </a:solidFill>
              </a:rPr>
              <a:t>class label</a:t>
            </a:r>
            <a:endParaRPr b="1" sz="1600">
              <a:solidFill>
                <a:srgbClr val="666666"/>
              </a:solidFill>
            </a:endParaRPr>
          </a:p>
          <a:p>
            <a:pPr indent="-330200" lvl="0" marL="457200" rtl="0" algn="l">
              <a:lnSpc>
                <a:spcPct val="115000"/>
              </a:lnSpc>
              <a:spcBef>
                <a:spcPts val="0"/>
              </a:spcBef>
              <a:spcAft>
                <a:spcPts val="0"/>
              </a:spcAft>
              <a:buClr>
                <a:srgbClr val="666666"/>
              </a:buClr>
              <a:buSzPts val="1600"/>
              <a:buFont typeface="Arial"/>
              <a:buChar char="●"/>
            </a:pPr>
            <a:r>
              <a:rPr lang="en" sz="1600">
                <a:solidFill>
                  <a:srgbClr val="666666"/>
                </a:solidFill>
              </a:rPr>
              <a:t>It is the third iteration of RCNN (NIPS 2015) which had </a:t>
            </a:r>
            <a:r>
              <a:rPr b="1" lang="en" sz="1600">
                <a:solidFill>
                  <a:srgbClr val="666666"/>
                </a:solidFill>
              </a:rPr>
              <a:t>Ross Girshick </a:t>
            </a:r>
            <a:r>
              <a:rPr lang="en" sz="1600">
                <a:solidFill>
                  <a:srgbClr val="666666"/>
                </a:solidFill>
              </a:rPr>
              <a:t>as author ...</a:t>
            </a:r>
            <a:endParaRPr sz="1600">
              <a:solidFill>
                <a:srgbClr val="666666"/>
              </a:solidFill>
            </a:endParaRPr>
          </a:p>
        </p:txBody>
      </p:sp>
      <p:sp>
        <p:nvSpPr>
          <p:cNvPr id="67" name="Google Shape;67;p14"/>
          <p:cNvSpPr txBox="1"/>
          <p:nvPr>
            <p:ph idx="1" type="body"/>
          </p:nvPr>
        </p:nvSpPr>
        <p:spPr>
          <a:xfrm>
            <a:off x="5108450" y="4323000"/>
            <a:ext cx="3357000" cy="63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600"/>
              <a:t>Patil, R. (2018). [Image]. Retrieved from: https://medium.com/@rohitrpatil/how-to-use-tensorflow-object-detection-api-on-windows-102ec8097699</a:t>
            </a:r>
            <a:endParaRPr sz="600"/>
          </a:p>
        </p:txBody>
      </p:sp>
      <p:pic>
        <p:nvPicPr>
          <p:cNvPr id="68" name="Google Shape;68;p14"/>
          <p:cNvPicPr preferRelativeResize="0"/>
          <p:nvPr/>
        </p:nvPicPr>
        <p:blipFill>
          <a:blip r:embed="rId3">
            <a:alphaModFix/>
          </a:blip>
          <a:stretch>
            <a:fillRect/>
          </a:stretch>
        </p:blipFill>
        <p:spPr>
          <a:xfrm>
            <a:off x="311688" y="987100"/>
            <a:ext cx="4640888" cy="3709500"/>
          </a:xfrm>
          <a:prstGeom prst="rect">
            <a:avLst/>
          </a:prstGeom>
          <a:noFill/>
          <a:ln>
            <a:noFill/>
          </a:ln>
        </p:spPr>
      </p:pic>
      <p:sp>
        <p:nvSpPr>
          <p:cNvPr id="69" name="Google Shape;69;p14"/>
          <p:cNvSpPr txBox="1"/>
          <p:nvPr>
            <p:ph type="title"/>
          </p:nvPr>
        </p:nvSpPr>
        <p:spPr>
          <a:xfrm>
            <a:off x="311700" y="376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Faster RCNN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Iterations: R-CNN, Fast - RCNN, and Faster RCNN</a:t>
            </a:r>
            <a:endParaRPr/>
          </a:p>
        </p:txBody>
      </p:sp>
      <p:sp>
        <p:nvSpPr>
          <p:cNvPr id="75" name="Google Shape;75;p15"/>
          <p:cNvSpPr txBox="1"/>
          <p:nvPr>
            <p:ph idx="1" type="body"/>
          </p:nvPr>
        </p:nvSpPr>
        <p:spPr>
          <a:xfrm>
            <a:off x="0" y="1140175"/>
            <a:ext cx="5517000" cy="37926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b="1" lang="en" sz="1400"/>
              <a:t>RCNN</a:t>
            </a:r>
            <a:r>
              <a:rPr lang="en" sz="1400"/>
              <a:t> used </a:t>
            </a:r>
            <a:r>
              <a:rPr i="1" lang="en" sz="1400"/>
              <a:t>selective search</a:t>
            </a:r>
            <a:r>
              <a:rPr lang="en" sz="1400"/>
              <a:t> to find regions of interest and then takes the 2000 top proposals and passes each of them to a pretrained </a:t>
            </a:r>
            <a:r>
              <a:rPr b="1" lang="en" sz="1400"/>
              <a:t>CNN</a:t>
            </a:r>
            <a:r>
              <a:rPr lang="en" sz="1400"/>
              <a:t>, then feature maps are passed to </a:t>
            </a:r>
            <a:r>
              <a:rPr b="1" lang="en" sz="1400"/>
              <a:t>SVM</a:t>
            </a:r>
            <a:r>
              <a:rPr lang="en" sz="1400"/>
              <a:t> for classification</a:t>
            </a:r>
            <a:endParaRPr sz="1400"/>
          </a:p>
          <a:p>
            <a:pPr indent="-317500" lvl="1" marL="914400" rtl="0" algn="l">
              <a:lnSpc>
                <a:spcPct val="115000"/>
              </a:lnSpc>
              <a:spcBef>
                <a:spcPts val="0"/>
              </a:spcBef>
              <a:spcAft>
                <a:spcPts val="0"/>
              </a:spcAft>
              <a:buSzPts val="1400"/>
              <a:buChar char="○"/>
            </a:pPr>
            <a:r>
              <a:rPr b="1" lang="en"/>
              <a:t>Selective search</a:t>
            </a:r>
            <a:r>
              <a:rPr lang="en"/>
              <a:t> is a search algorithm that identifies object in an image using region </a:t>
            </a:r>
            <a:r>
              <a:rPr lang="en"/>
              <a:t>proposals</a:t>
            </a:r>
            <a:r>
              <a:rPr lang="en"/>
              <a:t> made by grouping together regions in the image with similar colors, textures, and shapes</a:t>
            </a:r>
            <a:endParaRPr/>
          </a:p>
          <a:p>
            <a:pPr indent="-317500" lvl="0" marL="457200" rtl="0" algn="l">
              <a:lnSpc>
                <a:spcPct val="115000"/>
              </a:lnSpc>
              <a:spcBef>
                <a:spcPts val="0"/>
              </a:spcBef>
              <a:spcAft>
                <a:spcPts val="0"/>
              </a:spcAft>
              <a:buSzPts val="1400"/>
              <a:buChar char="●"/>
            </a:pPr>
            <a:r>
              <a:rPr b="1" lang="en" sz="1400"/>
              <a:t>Fast RCNN </a:t>
            </a:r>
            <a:r>
              <a:rPr lang="en" sz="1400"/>
              <a:t>improves upon this by</a:t>
            </a:r>
            <a:r>
              <a:rPr b="1" lang="en" sz="1400"/>
              <a:t> </a:t>
            </a:r>
            <a:r>
              <a:rPr lang="en" sz="1400"/>
              <a:t>passing the input directly into a </a:t>
            </a:r>
            <a:r>
              <a:rPr b="1" lang="en" sz="1400"/>
              <a:t>CNN</a:t>
            </a:r>
            <a:r>
              <a:rPr lang="en" sz="1400"/>
              <a:t> and using selective search on the output feature map. </a:t>
            </a:r>
            <a:r>
              <a:rPr b="1" lang="en" sz="1400"/>
              <a:t>ROI pooling</a:t>
            </a:r>
            <a:r>
              <a:rPr lang="en" sz="1400"/>
              <a:t> is then used to maintain the predefined box size before being passed to a fully connected layers </a:t>
            </a:r>
            <a:endParaRPr b="1" sz="1400"/>
          </a:p>
          <a:p>
            <a:pPr indent="-317500" lvl="0" marL="457200" rtl="0" algn="l">
              <a:lnSpc>
                <a:spcPct val="115000"/>
              </a:lnSpc>
              <a:spcBef>
                <a:spcPts val="0"/>
              </a:spcBef>
              <a:spcAft>
                <a:spcPts val="0"/>
              </a:spcAft>
              <a:buSzPts val="1400"/>
              <a:buChar char="●"/>
            </a:pPr>
            <a:r>
              <a:rPr b="1" lang="en" sz="1400"/>
              <a:t>Faster RCNN </a:t>
            </a:r>
            <a:r>
              <a:rPr lang="en" sz="1400"/>
              <a:t>replaces </a:t>
            </a:r>
            <a:r>
              <a:rPr lang="en" sz="1400"/>
              <a:t>selective</a:t>
            </a:r>
            <a:r>
              <a:rPr lang="en" sz="1400"/>
              <a:t> </a:t>
            </a:r>
            <a:r>
              <a:rPr lang="en" sz="1400"/>
              <a:t>search</a:t>
            </a:r>
            <a:r>
              <a:rPr lang="en" sz="1400"/>
              <a:t> with an</a:t>
            </a:r>
            <a:r>
              <a:rPr b="1" lang="en" sz="1400"/>
              <a:t> Region Proposal Network (RPN)</a:t>
            </a:r>
            <a:endParaRPr b="1" sz="1400"/>
          </a:p>
        </p:txBody>
      </p:sp>
      <p:pic>
        <p:nvPicPr>
          <p:cNvPr id="76" name="Google Shape;76;p15"/>
          <p:cNvPicPr preferRelativeResize="0"/>
          <p:nvPr/>
        </p:nvPicPr>
        <p:blipFill>
          <a:blip r:embed="rId3">
            <a:alphaModFix/>
          </a:blip>
          <a:stretch>
            <a:fillRect/>
          </a:stretch>
        </p:blipFill>
        <p:spPr>
          <a:xfrm>
            <a:off x="5590661" y="1643475"/>
            <a:ext cx="3306264" cy="2154975"/>
          </a:xfrm>
          <a:prstGeom prst="rect">
            <a:avLst/>
          </a:prstGeom>
          <a:noFill/>
          <a:ln>
            <a:noFill/>
          </a:ln>
        </p:spPr>
      </p:pic>
      <p:sp>
        <p:nvSpPr>
          <p:cNvPr id="77" name="Google Shape;77;p15"/>
          <p:cNvSpPr txBox="1"/>
          <p:nvPr/>
        </p:nvSpPr>
        <p:spPr>
          <a:xfrm>
            <a:off x="6024425" y="3798450"/>
            <a:ext cx="27345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666666"/>
                </a:solidFill>
                <a:highlight>
                  <a:srgbClr val="FFFFFF"/>
                </a:highlight>
                <a:latin typeface="Proxima Nova"/>
                <a:ea typeface="Proxima Nova"/>
                <a:cs typeface="Proxima Nova"/>
                <a:sym typeface="Proxima Nova"/>
              </a:rPr>
              <a:t>hierarchical segmentation process</a:t>
            </a:r>
            <a:r>
              <a:rPr lang="en" sz="800">
                <a:solidFill>
                  <a:srgbClr val="666666"/>
                </a:solidFill>
                <a:highlight>
                  <a:srgbClr val="FFFFFF"/>
                </a:highlight>
                <a:latin typeface="Proxima Nova"/>
                <a:ea typeface="Proxima Nova"/>
                <a:cs typeface="Proxima Nova"/>
                <a:sym typeface="Proxima Nova"/>
              </a:rPr>
              <a:t> of search selective. Source: </a:t>
            </a:r>
            <a:r>
              <a:rPr lang="en" sz="800">
                <a:solidFill>
                  <a:srgbClr val="666666"/>
                </a:solidFill>
                <a:uFill>
                  <a:noFill/>
                </a:uFill>
                <a:latin typeface="Proxima Nova"/>
                <a:ea typeface="Proxima Nova"/>
                <a:cs typeface="Proxima Nova"/>
                <a:sym typeface="Proxima Nova"/>
                <a:hlinkClick r:id="rId4"/>
              </a:rPr>
              <a:t>J.R.R. Uijlings and al. (2012)</a:t>
            </a:r>
            <a:endParaRPr sz="800">
              <a:solidFill>
                <a:srgbClr val="666666"/>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idx="1" type="body"/>
          </p:nvPr>
        </p:nvSpPr>
        <p:spPr>
          <a:xfrm>
            <a:off x="4169675" y="1095500"/>
            <a:ext cx="4860000" cy="44037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rgbClr val="666666"/>
              </a:buClr>
              <a:buSzPts val="1400"/>
              <a:buFont typeface="Arial"/>
              <a:buChar char="●"/>
            </a:pPr>
            <a:r>
              <a:rPr lang="en" sz="1400">
                <a:solidFill>
                  <a:srgbClr val="666666"/>
                </a:solidFill>
              </a:rPr>
              <a:t>First, images are input into a pre-trained base </a:t>
            </a:r>
            <a:r>
              <a:rPr b="1" lang="en" sz="1400">
                <a:solidFill>
                  <a:srgbClr val="666666"/>
                </a:solidFill>
              </a:rPr>
              <a:t>CNN</a:t>
            </a:r>
            <a:r>
              <a:rPr lang="en" sz="1400">
                <a:solidFill>
                  <a:srgbClr val="666666"/>
                </a:solidFill>
              </a:rPr>
              <a:t> as a </a:t>
            </a:r>
            <a:r>
              <a:rPr b="1" lang="en" sz="1400">
                <a:solidFill>
                  <a:srgbClr val="666666"/>
                </a:solidFill>
              </a:rPr>
              <a:t>H x W x D</a:t>
            </a:r>
            <a:r>
              <a:rPr lang="en" sz="1400">
                <a:solidFill>
                  <a:srgbClr val="666666"/>
                </a:solidFill>
              </a:rPr>
              <a:t> tensor</a:t>
            </a:r>
            <a:endParaRPr sz="1400">
              <a:solidFill>
                <a:srgbClr val="666666"/>
              </a:solidFill>
            </a:endParaRPr>
          </a:p>
          <a:p>
            <a:pPr indent="-317500" lvl="1" marL="914400" rtl="0" algn="l">
              <a:lnSpc>
                <a:spcPct val="115000"/>
              </a:lnSpc>
              <a:spcBef>
                <a:spcPts val="0"/>
              </a:spcBef>
              <a:spcAft>
                <a:spcPts val="0"/>
              </a:spcAft>
              <a:buClr>
                <a:srgbClr val="666666"/>
              </a:buClr>
              <a:buSzPts val="1400"/>
              <a:buFont typeface="Proxima Nova"/>
              <a:buChar char="●"/>
            </a:pPr>
            <a:r>
              <a:rPr lang="en" sz="1400">
                <a:solidFill>
                  <a:srgbClr val="666666"/>
                </a:solidFill>
              </a:rPr>
              <a:t>We extract the convolutional feature map from an intermediate layer</a:t>
            </a:r>
            <a:endParaRPr sz="1400">
              <a:solidFill>
                <a:srgbClr val="666666"/>
              </a:solidFill>
            </a:endParaRPr>
          </a:p>
          <a:p>
            <a:pPr indent="-317500" lvl="0" marL="457200" rtl="0" algn="l">
              <a:lnSpc>
                <a:spcPct val="115000"/>
              </a:lnSpc>
              <a:spcBef>
                <a:spcPts val="0"/>
              </a:spcBef>
              <a:spcAft>
                <a:spcPts val="0"/>
              </a:spcAft>
              <a:buClr>
                <a:srgbClr val="666666"/>
              </a:buClr>
              <a:buSzPts val="1400"/>
              <a:buFont typeface="Arial"/>
              <a:buChar char="●"/>
            </a:pPr>
            <a:r>
              <a:rPr lang="en" sz="1400">
                <a:solidFill>
                  <a:srgbClr val="666666"/>
                </a:solidFill>
              </a:rPr>
              <a:t>Next, we use a </a:t>
            </a:r>
            <a:r>
              <a:rPr b="1" lang="en" sz="1400">
                <a:solidFill>
                  <a:srgbClr val="666666"/>
                </a:solidFill>
              </a:rPr>
              <a:t>Region Proposal Network</a:t>
            </a:r>
            <a:r>
              <a:rPr lang="en" sz="1400">
                <a:solidFill>
                  <a:srgbClr val="666666"/>
                </a:solidFill>
              </a:rPr>
              <a:t> </a:t>
            </a:r>
            <a:r>
              <a:rPr b="1" lang="en" sz="1400">
                <a:solidFill>
                  <a:srgbClr val="666666"/>
                </a:solidFill>
              </a:rPr>
              <a:t>(RPN)</a:t>
            </a:r>
            <a:endParaRPr b="1" sz="1400">
              <a:solidFill>
                <a:srgbClr val="666666"/>
              </a:solidFill>
            </a:endParaRPr>
          </a:p>
          <a:p>
            <a:pPr indent="-317500" lvl="1" marL="914400" rtl="0" algn="l">
              <a:lnSpc>
                <a:spcPct val="115000"/>
              </a:lnSpc>
              <a:spcBef>
                <a:spcPts val="0"/>
              </a:spcBef>
              <a:spcAft>
                <a:spcPts val="0"/>
              </a:spcAft>
              <a:buClr>
                <a:srgbClr val="666666"/>
              </a:buClr>
              <a:buSzPts val="1400"/>
              <a:buFont typeface="Arial"/>
              <a:buChar char="●"/>
            </a:pPr>
            <a:r>
              <a:rPr lang="en">
                <a:solidFill>
                  <a:srgbClr val="666666"/>
                </a:solidFill>
              </a:rPr>
              <a:t>BB regression and </a:t>
            </a:r>
            <a:r>
              <a:rPr lang="en">
                <a:solidFill>
                  <a:srgbClr val="666666"/>
                </a:solidFill>
              </a:rPr>
              <a:t>classification</a:t>
            </a:r>
            <a:r>
              <a:rPr lang="en">
                <a:solidFill>
                  <a:srgbClr val="666666"/>
                </a:solidFill>
              </a:rPr>
              <a:t> are used to predict the </a:t>
            </a:r>
            <a:r>
              <a:rPr lang="en">
                <a:solidFill>
                  <a:srgbClr val="666666"/>
                </a:solidFill>
              </a:rPr>
              <a:t>probability</a:t>
            </a:r>
            <a:r>
              <a:rPr lang="en">
                <a:solidFill>
                  <a:srgbClr val="666666"/>
                </a:solidFill>
              </a:rPr>
              <a:t> that each anchor contains an object</a:t>
            </a:r>
            <a:endParaRPr sz="1400">
              <a:solidFill>
                <a:srgbClr val="666666"/>
              </a:solidFill>
            </a:endParaRPr>
          </a:p>
          <a:p>
            <a:pPr indent="-317500" lvl="0" marL="457200" rtl="0" algn="l">
              <a:lnSpc>
                <a:spcPct val="115000"/>
              </a:lnSpc>
              <a:spcBef>
                <a:spcPts val="0"/>
              </a:spcBef>
              <a:spcAft>
                <a:spcPts val="0"/>
              </a:spcAft>
              <a:buClr>
                <a:srgbClr val="666666"/>
              </a:buClr>
              <a:buSzPts val="1400"/>
              <a:buFont typeface="Arial"/>
              <a:buChar char="●"/>
            </a:pPr>
            <a:r>
              <a:rPr b="1" lang="en" sz="1400">
                <a:solidFill>
                  <a:srgbClr val="666666"/>
                </a:solidFill>
              </a:rPr>
              <a:t>RoI Pooling</a:t>
            </a:r>
            <a:r>
              <a:rPr lang="en" sz="1400">
                <a:solidFill>
                  <a:srgbClr val="666666"/>
                </a:solidFill>
              </a:rPr>
              <a:t> is then used to obtain only the fixed sized feature maps based the RPNs proposals extracted from the CNN layer</a:t>
            </a:r>
            <a:endParaRPr sz="1400">
              <a:solidFill>
                <a:srgbClr val="666666"/>
              </a:solidFill>
            </a:endParaRPr>
          </a:p>
          <a:p>
            <a:pPr indent="-317500" lvl="0" marL="457200" rtl="0" algn="l">
              <a:lnSpc>
                <a:spcPct val="115000"/>
              </a:lnSpc>
              <a:spcBef>
                <a:spcPts val="0"/>
              </a:spcBef>
              <a:spcAft>
                <a:spcPts val="0"/>
              </a:spcAft>
              <a:buClr>
                <a:srgbClr val="666666"/>
              </a:buClr>
              <a:buSzPts val="1400"/>
              <a:buFont typeface="Arial"/>
              <a:buChar char="●"/>
            </a:pPr>
            <a:r>
              <a:rPr b="1" lang="en" sz="1400">
                <a:solidFill>
                  <a:srgbClr val="666666"/>
                </a:solidFill>
              </a:rPr>
              <a:t>R-CNN</a:t>
            </a:r>
            <a:r>
              <a:rPr lang="en" sz="1400">
                <a:solidFill>
                  <a:srgbClr val="666666"/>
                </a:solidFill>
              </a:rPr>
              <a:t> is used to better adjust the bounding box based on proposed object </a:t>
            </a:r>
            <a:endParaRPr sz="1400">
              <a:solidFill>
                <a:srgbClr val="666666"/>
              </a:solidFill>
            </a:endParaRPr>
          </a:p>
          <a:p>
            <a:pPr indent="0" lvl="0" marL="0" rtl="0" algn="l">
              <a:lnSpc>
                <a:spcPct val="150000"/>
              </a:lnSpc>
              <a:spcBef>
                <a:spcPts val="1200"/>
              </a:spcBef>
              <a:spcAft>
                <a:spcPts val="1600"/>
              </a:spcAft>
              <a:buNone/>
            </a:pPr>
            <a:r>
              <a:t/>
            </a:r>
            <a:endParaRPr sz="1200">
              <a:solidFill>
                <a:srgbClr val="666666"/>
              </a:solidFill>
            </a:endParaRPr>
          </a:p>
        </p:txBody>
      </p:sp>
      <p:pic>
        <p:nvPicPr>
          <p:cNvPr id="83" name="Google Shape;83;p16"/>
          <p:cNvPicPr preferRelativeResize="0"/>
          <p:nvPr/>
        </p:nvPicPr>
        <p:blipFill rotWithShape="1">
          <a:blip r:embed="rId3">
            <a:alphaModFix/>
          </a:blip>
          <a:srcRect b="5285" l="0" r="1739" t="0"/>
          <a:stretch/>
        </p:blipFill>
        <p:spPr>
          <a:xfrm>
            <a:off x="234075" y="167475"/>
            <a:ext cx="3935600" cy="4840000"/>
          </a:xfrm>
          <a:prstGeom prst="rect">
            <a:avLst/>
          </a:prstGeom>
          <a:noFill/>
          <a:ln>
            <a:noFill/>
          </a:ln>
        </p:spPr>
      </p:pic>
      <p:sp>
        <p:nvSpPr>
          <p:cNvPr id="84" name="Google Shape;84;p16"/>
          <p:cNvSpPr txBox="1"/>
          <p:nvPr>
            <p:ph type="title"/>
          </p:nvPr>
        </p:nvSpPr>
        <p:spPr>
          <a:xfrm>
            <a:off x="4572000" y="372850"/>
            <a:ext cx="4384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Components</a:t>
            </a:r>
            <a:endParaRPr/>
          </a:p>
        </p:txBody>
      </p:sp>
      <p:sp>
        <p:nvSpPr>
          <p:cNvPr id="85" name="Google Shape;85;p16"/>
          <p:cNvSpPr txBox="1"/>
          <p:nvPr/>
        </p:nvSpPr>
        <p:spPr>
          <a:xfrm>
            <a:off x="104350" y="167475"/>
            <a:ext cx="1988400" cy="11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8C9296"/>
                </a:solidFill>
                <a:latin typeface="Roboto"/>
                <a:ea typeface="Roboto"/>
                <a:cs typeface="Roboto"/>
                <a:sym typeface="Roboto"/>
              </a:rPr>
              <a:t>Hachiya H., Saito Y.,  Iteya K.,  Nomura M., Nakamura, T. </a:t>
            </a:r>
            <a:r>
              <a:rPr lang="en" sz="600">
                <a:solidFill>
                  <a:schemeClr val="accent3"/>
                </a:solidFill>
                <a:latin typeface="Proxima Nova"/>
                <a:ea typeface="Proxima Nova"/>
                <a:cs typeface="Proxima Nova"/>
                <a:sym typeface="Proxima Nova"/>
              </a:rPr>
              <a:t> (2018). [Image]. Retrieved from: https://www.semanticscholar.org/paper/2.5D-Faster-R-CNN-for-Distance-Estimation-Hachiya-Saito/305b6791697fccb1bdfb9fae115edada5b584029/figure/0</a:t>
            </a:r>
            <a:endParaRPr sz="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310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 CNN</a:t>
            </a:r>
            <a:endParaRPr/>
          </a:p>
        </p:txBody>
      </p:sp>
      <p:sp>
        <p:nvSpPr>
          <p:cNvPr id="91" name="Google Shape;91;p17"/>
          <p:cNvSpPr txBox="1"/>
          <p:nvPr>
            <p:ph idx="1" type="body"/>
          </p:nvPr>
        </p:nvSpPr>
        <p:spPr>
          <a:xfrm>
            <a:off x="90550" y="882750"/>
            <a:ext cx="3636600" cy="42006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666666"/>
              </a:buClr>
              <a:buSzPts val="1400"/>
              <a:buChar char="●"/>
            </a:pPr>
            <a:r>
              <a:rPr lang="en" sz="1400">
                <a:solidFill>
                  <a:srgbClr val="666666"/>
                </a:solidFill>
              </a:rPr>
              <a:t>base CNN is (often) a </a:t>
            </a:r>
            <a:r>
              <a:rPr b="1" lang="en" sz="1400">
                <a:solidFill>
                  <a:srgbClr val="666666"/>
                </a:solidFill>
              </a:rPr>
              <a:t>VGG-16 </a:t>
            </a:r>
            <a:r>
              <a:rPr lang="en" sz="1400">
                <a:solidFill>
                  <a:srgbClr val="666666"/>
                </a:solidFill>
              </a:rPr>
              <a:t>network pre-trained on </a:t>
            </a:r>
            <a:r>
              <a:rPr b="1" lang="en" sz="1400">
                <a:solidFill>
                  <a:srgbClr val="666666"/>
                </a:solidFill>
              </a:rPr>
              <a:t>ImageNet</a:t>
            </a:r>
            <a:endParaRPr b="1" sz="1400">
              <a:solidFill>
                <a:srgbClr val="666666"/>
              </a:solidFill>
            </a:endParaRPr>
          </a:p>
          <a:p>
            <a:pPr indent="-317500" lvl="1" marL="914400" rtl="0" algn="l">
              <a:spcBef>
                <a:spcPts val="0"/>
              </a:spcBef>
              <a:spcAft>
                <a:spcPts val="0"/>
              </a:spcAft>
              <a:buClr>
                <a:srgbClr val="666666"/>
              </a:buClr>
              <a:buSzPts val="1400"/>
              <a:buChar char="○"/>
            </a:pPr>
            <a:r>
              <a:rPr lang="en">
                <a:solidFill>
                  <a:srgbClr val="666666"/>
                </a:solidFill>
              </a:rPr>
              <a:t>Various weights,parameters, layers have been tested</a:t>
            </a:r>
            <a:endParaRPr sz="1400">
              <a:solidFill>
                <a:srgbClr val="666666"/>
              </a:solidFill>
            </a:endParaRPr>
          </a:p>
          <a:p>
            <a:pPr indent="-317500" lvl="0" marL="457200" rtl="0" algn="l">
              <a:spcBef>
                <a:spcPts val="0"/>
              </a:spcBef>
              <a:spcAft>
                <a:spcPts val="0"/>
              </a:spcAft>
              <a:buClr>
                <a:srgbClr val="666666"/>
              </a:buClr>
              <a:buSzPts val="1400"/>
              <a:buChar char="●"/>
            </a:pPr>
            <a:r>
              <a:rPr lang="en" sz="1400">
                <a:solidFill>
                  <a:srgbClr val="666666"/>
                </a:solidFill>
              </a:rPr>
              <a:t>~9 boxes with different scales and aspect ratios are generated from each position (anchor) of the output feature map produced in the last layer of the CNN </a:t>
            </a:r>
            <a:endParaRPr sz="1400">
              <a:solidFill>
                <a:srgbClr val="666666"/>
              </a:solidFill>
            </a:endParaRPr>
          </a:p>
          <a:p>
            <a:pPr indent="-317500" lvl="0" marL="457200" rtl="0" algn="l">
              <a:spcBef>
                <a:spcPts val="0"/>
              </a:spcBef>
              <a:spcAft>
                <a:spcPts val="0"/>
              </a:spcAft>
              <a:buClr>
                <a:srgbClr val="666666"/>
              </a:buClr>
              <a:buSzPts val="1400"/>
              <a:buChar char="●"/>
            </a:pPr>
            <a:r>
              <a:rPr lang="en" sz="1400">
                <a:solidFill>
                  <a:srgbClr val="666666"/>
                </a:solidFill>
              </a:rPr>
              <a:t>This produces thousands of boxes that can be used for region proposals generated by the Region Proposal Network (RPN) during training </a:t>
            </a:r>
            <a:endParaRPr sz="1400">
              <a:solidFill>
                <a:srgbClr val="666666"/>
              </a:solidFill>
            </a:endParaRPr>
          </a:p>
          <a:p>
            <a:pPr indent="-317500" lvl="1" marL="914400" rtl="0" algn="l">
              <a:spcBef>
                <a:spcPts val="0"/>
              </a:spcBef>
              <a:spcAft>
                <a:spcPts val="0"/>
              </a:spcAft>
              <a:buClr>
                <a:srgbClr val="666666"/>
              </a:buClr>
              <a:buSzPts val="1400"/>
              <a:buChar char="○"/>
            </a:pPr>
            <a:r>
              <a:rPr lang="en">
                <a:solidFill>
                  <a:srgbClr val="666666"/>
                </a:solidFill>
              </a:rPr>
              <a:t>Recycles feature map</a:t>
            </a:r>
            <a:endParaRPr sz="1400">
              <a:solidFill>
                <a:srgbClr val="666666"/>
              </a:solidFill>
            </a:endParaRPr>
          </a:p>
          <a:p>
            <a:pPr indent="0" lvl="0" marL="0" rtl="0" algn="l">
              <a:spcBef>
                <a:spcPts val="1200"/>
              </a:spcBef>
              <a:spcAft>
                <a:spcPts val="1600"/>
              </a:spcAft>
              <a:buNone/>
            </a:pPr>
            <a:r>
              <a:t/>
            </a:r>
            <a:endParaRPr/>
          </a:p>
        </p:txBody>
      </p:sp>
      <p:pic>
        <p:nvPicPr>
          <p:cNvPr id="92" name="Google Shape;92;p17"/>
          <p:cNvPicPr preferRelativeResize="0"/>
          <p:nvPr/>
        </p:nvPicPr>
        <p:blipFill>
          <a:blip r:embed="rId3">
            <a:alphaModFix/>
          </a:blip>
          <a:stretch>
            <a:fillRect/>
          </a:stretch>
        </p:blipFill>
        <p:spPr>
          <a:xfrm>
            <a:off x="3637968" y="882750"/>
            <a:ext cx="5506032" cy="3416400"/>
          </a:xfrm>
          <a:prstGeom prst="rect">
            <a:avLst/>
          </a:prstGeom>
          <a:noFill/>
          <a:ln>
            <a:noFill/>
          </a:ln>
        </p:spPr>
      </p:pic>
      <p:sp>
        <p:nvSpPr>
          <p:cNvPr id="93" name="Google Shape;93;p17"/>
          <p:cNvSpPr txBox="1"/>
          <p:nvPr/>
        </p:nvSpPr>
        <p:spPr>
          <a:xfrm>
            <a:off x="5345550" y="4568875"/>
            <a:ext cx="2803800" cy="31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999999"/>
                </a:solidFill>
              </a:rPr>
              <a:t>source:</a:t>
            </a:r>
            <a:r>
              <a:rPr lang="en" sz="800">
                <a:solidFill>
                  <a:srgbClr val="999999"/>
                </a:solidFill>
              </a:rPr>
              <a:t>https://tryolabs.com/blog/2018/01/18/faster-r-cnn-down-the-rabbit-hole-of-modern-object-detection/</a:t>
            </a:r>
            <a:endParaRPr sz="800">
              <a:solidFill>
                <a:srgbClr val="99999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1616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rgbClr val="000000"/>
                </a:solidFill>
              </a:rPr>
              <a:t>Region Proposal Network (RPN)</a:t>
            </a:r>
            <a:endParaRPr>
              <a:solidFill>
                <a:srgbClr val="000000"/>
              </a:solidFill>
            </a:endParaRPr>
          </a:p>
          <a:p>
            <a:pPr indent="0" lvl="0" marL="0" rtl="0" algn="l">
              <a:spcBef>
                <a:spcPts val="1200"/>
              </a:spcBef>
              <a:spcAft>
                <a:spcPts val="0"/>
              </a:spcAft>
              <a:buNone/>
            </a:pPr>
            <a:r>
              <a:t/>
            </a:r>
            <a:endParaRPr/>
          </a:p>
        </p:txBody>
      </p:sp>
      <p:sp>
        <p:nvSpPr>
          <p:cNvPr id="99" name="Google Shape;99;p18"/>
          <p:cNvSpPr txBox="1"/>
          <p:nvPr>
            <p:ph idx="1" type="body"/>
          </p:nvPr>
        </p:nvSpPr>
        <p:spPr>
          <a:xfrm>
            <a:off x="4141625" y="1139225"/>
            <a:ext cx="4690800" cy="34962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666666"/>
              </a:buClr>
              <a:buSzPts val="1400"/>
              <a:buChar char="●"/>
            </a:pPr>
            <a:r>
              <a:rPr lang="en" sz="1400">
                <a:solidFill>
                  <a:srgbClr val="666666"/>
                </a:solidFill>
                <a:highlight>
                  <a:srgbClr val="FFFFFF"/>
                </a:highlight>
              </a:rPr>
              <a:t>Use of anchors saves much more time than the sliding window approach (where we have to search all pixel locations and at all scales)</a:t>
            </a:r>
            <a:endParaRPr sz="1400">
              <a:solidFill>
                <a:srgbClr val="666666"/>
              </a:solidFill>
            </a:endParaRPr>
          </a:p>
          <a:p>
            <a:pPr indent="-317500" lvl="0" marL="457200" rtl="0" algn="l">
              <a:spcBef>
                <a:spcPts val="0"/>
              </a:spcBef>
              <a:spcAft>
                <a:spcPts val="0"/>
              </a:spcAft>
              <a:buClr>
                <a:srgbClr val="666666"/>
              </a:buClr>
              <a:buSzPts val="1400"/>
              <a:buChar char="●"/>
            </a:pPr>
            <a:r>
              <a:rPr lang="en" sz="1400">
                <a:solidFill>
                  <a:srgbClr val="666666"/>
                </a:solidFill>
              </a:rPr>
              <a:t>From these it selects a fixed number of boxes before sending them to RCNN (to further reduce and refine) </a:t>
            </a:r>
            <a:endParaRPr sz="1400">
              <a:solidFill>
                <a:srgbClr val="666666"/>
              </a:solidFill>
            </a:endParaRPr>
          </a:p>
          <a:p>
            <a:pPr indent="-317500" lvl="0" marL="457200" rtl="0" algn="l">
              <a:spcBef>
                <a:spcPts val="0"/>
              </a:spcBef>
              <a:spcAft>
                <a:spcPts val="0"/>
              </a:spcAft>
              <a:buClr>
                <a:srgbClr val="666666"/>
              </a:buClr>
              <a:buSzPts val="1400"/>
              <a:buChar char="●"/>
            </a:pPr>
            <a:r>
              <a:rPr lang="en" sz="1400">
                <a:solidFill>
                  <a:srgbClr val="666666"/>
                </a:solidFill>
              </a:rPr>
              <a:t>simple 3 layer CNN: 1 layer that is fed into 2 sibling fully connected layers used for classification and BB regression (right)</a:t>
            </a:r>
            <a:endParaRPr sz="1400">
              <a:solidFill>
                <a:srgbClr val="666666"/>
              </a:solidFill>
            </a:endParaRPr>
          </a:p>
          <a:p>
            <a:pPr indent="-317500" lvl="0" marL="457200" rtl="0" algn="l">
              <a:spcBef>
                <a:spcPts val="0"/>
              </a:spcBef>
              <a:spcAft>
                <a:spcPts val="0"/>
              </a:spcAft>
              <a:buClr>
                <a:srgbClr val="666666"/>
              </a:buClr>
              <a:buSzPts val="1400"/>
              <a:buFont typeface="Arial"/>
              <a:buChar char="●"/>
            </a:pPr>
            <a:r>
              <a:rPr lang="en" sz="1400">
                <a:solidFill>
                  <a:srgbClr val="666666"/>
                </a:solidFill>
              </a:rPr>
              <a:t>uses all the anchors selected for the </a:t>
            </a:r>
            <a:r>
              <a:rPr b="1" lang="en" sz="1400">
                <a:solidFill>
                  <a:srgbClr val="666666"/>
                </a:solidFill>
              </a:rPr>
              <a:t>mini batch</a:t>
            </a:r>
            <a:r>
              <a:rPr lang="en" sz="1400">
                <a:solidFill>
                  <a:srgbClr val="666666"/>
                </a:solidFill>
              </a:rPr>
              <a:t> to calculate the classification loss using </a:t>
            </a:r>
            <a:r>
              <a:rPr b="1" lang="en" sz="1400">
                <a:solidFill>
                  <a:srgbClr val="666666"/>
                </a:solidFill>
              </a:rPr>
              <a:t>binary cross entropy</a:t>
            </a:r>
            <a:endParaRPr sz="1400">
              <a:solidFill>
                <a:srgbClr val="666666"/>
              </a:solidFill>
            </a:endParaRPr>
          </a:p>
          <a:p>
            <a:pPr indent="0" lvl="0" marL="0" rtl="0" algn="l">
              <a:spcBef>
                <a:spcPts val="1200"/>
              </a:spcBef>
              <a:spcAft>
                <a:spcPts val="1600"/>
              </a:spcAft>
              <a:buNone/>
            </a:pPr>
            <a:r>
              <a:t/>
            </a:r>
            <a:endParaRPr/>
          </a:p>
        </p:txBody>
      </p:sp>
      <p:pic>
        <p:nvPicPr>
          <p:cNvPr id="100" name="Google Shape;100;p18"/>
          <p:cNvPicPr preferRelativeResize="0"/>
          <p:nvPr/>
        </p:nvPicPr>
        <p:blipFill>
          <a:blip r:embed="rId3">
            <a:alphaModFix/>
          </a:blip>
          <a:stretch>
            <a:fillRect/>
          </a:stretch>
        </p:blipFill>
        <p:spPr>
          <a:xfrm>
            <a:off x="214663" y="1237450"/>
            <a:ext cx="4044274" cy="2374825"/>
          </a:xfrm>
          <a:prstGeom prst="rect">
            <a:avLst/>
          </a:prstGeom>
          <a:noFill/>
          <a:ln>
            <a:noFill/>
          </a:ln>
        </p:spPr>
      </p:pic>
      <p:sp>
        <p:nvSpPr>
          <p:cNvPr id="101" name="Google Shape;101;p18"/>
          <p:cNvSpPr txBox="1"/>
          <p:nvPr/>
        </p:nvSpPr>
        <p:spPr>
          <a:xfrm>
            <a:off x="1082525" y="3612275"/>
            <a:ext cx="2159100" cy="144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RPN Architecture (where k is the number of anchors)</a:t>
            </a:r>
            <a:endParaRPr>
              <a:latin typeface="Proxima Nova"/>
              <a:ea typeface="Proxima Nova"/>
              <a:cs typeface="Proxima Nova"/>
              <a:sym typeface="Proxima Nova"/>
            </a:endParaRPr>
          </a:p>
          <a:p>
            <a:pPr indent="0" lvl="0" marL="0" rtl="0" algn="l">
              <a:spcBef>
                <a:spcPts val="0"/>
              </a:spcBef>
              <a:spcAft>
                <a:spcPts val="0"/>
              </a:spcAft>
              <a:buNone/>
            </a:pPr>
            <a:r>
              <a:rPr lang="en" sz="800">
                <a:solidFill>
                  <a:srgbClr val="999999"/>
                </a:solidFill>
                <a:latin typeface="Proxima Nova"/>
                <a:ea typeface="Proxima Nova"/>
                <a:cs typeface="Proxima Nova"/>
                <a:sym typeface="Proxima Nova"/>
              </a:rPr>
              <a:t>Source:https://towardsdatascience.com/faster-r-cnn-object-detection-implemented-by-keras-for-custom-data-from-googles-open-images-125f62b9141a</a:t>
            </a:r>
            <a:endParaRPr sz="800">
              <a:solidFill>
                <a:srgbClr val="999999"/>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RPN (Continued)</a:t>
            </a:r>
            <a:endParaRPr/>
          </a:p>
        </p:txBody>
      </p:sp>
      <p:sp>
        <p:nvSpPr>
          <p:cNvPr id="107" name="Google Shape;107;p19"/>
          <p:cNvSpPr txBox="1"/>
          <p:nvPr>
            <p:ph idx="1" type="body"/>
          </p:nvPr>
        </p:nvSpPr>
        <p:spPr>
          <a:xfrm>
            <a:off x="372125" y="952350"/>
            <a:ext cx="8284800" cy="28983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666666"/>
              </a:buClr>
              <a:buSzPts val="1400"/>
              <a:buChar char="●"/>
            </a:pPr>
            <a:r>
              <a:rPr lang="en" sz="1400">
                <a:solidFill>
                  <a:srgbClr val="666666"/>
                </a:solidFill>
              </a:rPr>
              <a:t>(During training) proposals that overlap the </a:t>
            </a:r>
            <a:r>
              <a:rPr b="1" lang="en" sz="1400">
                <a:solidFill>
                  <a:srgbClr val="666666"/>
                </a:solidFill>
              </a:rPr>
              <a:t>ground-truth</a:t>
            </a:r>
            <a:r>
              <a:rPr lang="en" sz="1400">
                <a:solidFill>
                  <a:srgbClr val="666666"/>
                </a:solidFill>
              </a:rPr>
              <a:t> (GT) objects with an IoU greater than 0.5 are considered foreground, while those with a 0.1 IoU or less are considered background objects  (the rest are ignored) </a:t>
            </a:r>
            <a:endParaRPr sz="1400">
              <a:solidFill>
                <a:srgbClr val="666666"/>
              </a:solidFill>
            </a:endParaRPr>
          </a:p>
          <a:p>
            <a:pPr indent="-317500" lvl="0" marL="457200" rtl="0" algn="l">
              <a:spcBef>
                <a:spcPts val="0"/>
              </a:spcBef>
              <a:spcAft>
                <a:spcPts val="0"/>
              </a:spcAft>
              <a:buClr>
                <a:srgbClr val="666666"/>
              </a:buClr>
              <a:buSzPts val="1400"/>
              <a:buFont typeface="Arial"/>
              <a:buChar char="●"/>
            </a:pPr>
            <a:r>
              <a:rPr lang="en" sz="1400">
                <a:solidFill>
                  <a:srgbClr val="666666"/>
                </a:solidFill>
              </a:rPr>
              <a:t>BB regression is done using the distance vector to the nearest foreground object using </a:t>
            </a:r>
            <a:r>
              <a:rPr b="1" lang="en" sz="1400">
                <a:solidFill>
                  <a:srgbClr val="666666"/>
                </a:solidFill>
              </a:rPr>
              <a:t>smooth L1 loss </a:t>
            </a:r>
            <a:endParaRPr sz="1400">
              <a:solidFill>
                <a:srgbClr val="666666"/>
              </a:solidFill>
            </a:endParaRPr>
          </a:p>
          <a:p>
            <a:pPr indent="-317500" lvl="1" marL="914400" rtl="0" algn="l">
              <a:spcBef>
                <a:spcPts val="0"/>
              </a:spcBef>
              <a:spcAft>
                <a:spcPts val="0"/>
              </a:spcAft>
              <a:buClr>
                <a:srgbClr val="666666"/>
              </a:buClr>
              <a:buSzPts val="1400"/>
              <a:buChar char="○"/>
            </a:pPr>
            <a:r>
              <a:rPr lang="en">
                <a:solidFill>
                  <a:srgbClr val="666666"/>
                </a:solidFill>
              </a:rPr>
              <a:t>The difference of smooth L1 from L2 and normal L1 is that when the magnitude of the L1 error is less than 1, it is considered almost correct, so it diminishes at a faster rate</a:t>
            </a:r>
            <a:endParaRPr>
              <a:solidFill>
                <a:srgbClr val="666666"/>
              </a:solidFill>
            </a:endParaRPr>
          </a:p>
          <a:p>
            <a:pPr indent="-317500" lvl="0" marL="457200" rtl="0" algn="l">
              <a:spcBef>
                <a:spcPts val="0"/>
              </a:spcBef>
              <a:spcAft>
                <a:spcPts val="0"/>
              </a:spcAft>
              <a:buClr>
                <a:srgbClr val="666666"/>
              </a:buClr>
              <a:buSzPts val="1400"/>
              <a:buChar char="●"/>
            </a:pPr>
            <a:r>
              <a:rPr lang="en" sz="1400">
                <a:solidFill>
                  <a:srgbClr val="666666"/>
                </a:solidFill>
              </a:rPr>
              <a:t>proposals are output as this class probability representing the objectness score paired with a more refined estimation of it’s rectangular coordinates</a:t>
            </a:r>
            <a:endParaRPr>
              <a:solidFill>
                <a:srgbClr val="666666"/>
              </a:solidFill>
            </a:endParaRPr>
          </a:p>
          <a:p>
            <a:pPr indent="0" lvl="0" marL="0" rtl="0" algn="l">
              <a:spcBef>
                <a:spcPts val="1200"/>
              </a:spcBef>
              <a:spcAft>
                <a:spcPts val="1600"/>
              </a:spcAft>
              <a:buNone/>
            </a:pPr>
            <a:r>
              <a:t/>
            </a:r>
            <a:endParaRPr/>
          </a:p>
        </p:txBody>
      </p:sp>
      <p:pic>
        <p:nvPicPr>
          <p:cNvPr id="108" name="Google Shape;108;p19"/>
          <p:cNvPicPr preferRelativeResize="0"/>
          <p:nvPr/>
        </p:nvPicPr>
        <p:blipFill>
          <a:blip r:embed="rId3">
            <a:alphaModFix/>
          </a:blip>
          <a:stretch>
            <a:fillRect/>
          </a:stretch>
        </p:blipFill>
        <p:spPr>
          <a:xfrm>
            <a:off x="2960034" y="3549550"/>
            <a:ext cx="5850478" cy="572700"/>
          </a:xfrm>
          <a:prstGeom prst="rect">
            <a:avLst/>
          </a:prstGeom>
          <a:noFill/>
          <a:ln>
            <a:noFill/>
          </a:ln>
        </p:spPr>
      </p:pic>
      <p:sp>
        <p:nvSpPr>
          <p:cNvPr id="109" name="Google Shape;109;p19"/>
          <p:cNvSpPr txBox="1"/>
          <p:nvPr/>
        </p:nvSpPr>
        <p:spPr>
          <a:xfrm>
            <a:off x="4805725" y="4249100"/>
            <a:ext cx="2159100" cy="21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Total </a:t>
            </a:r>
            <a:r>
              <a:rPr lang="en">
                <a:latin typeface="Proxima Nova"/>
                <a:ea typeface="Proxima Nova"/>
                <a:cs typeface="Proxima Nova"/>
                <a:sym typeface="Proxima Nova"/>
              </a:rPr>
              <a:t>RPN Loss Equation</a:t>
            </a:r>
            <a:endParaRPr>
              <a:latin typeface="Proxima Nova"/>
              <a:ea typeface="Proxima Nova"/>
              <a:cs typeface="Proxima Nova"/>
              <a:sym typeface="Proxima Nova"/>
            </a:endParaRPr>
          </a:p>
        </p:txBody>
      </p:sp>
      <p:pic>
        <p:nvPicPr>
          <p:cNvPr id="110" name="Google Shape;110;p19"/>
          <p:cNvPicPr preferRelativeResize="0"/>
          <p:nvPr/>
        </p:nvPicPr>
        <p:blipFill>
          <a:blip r:embed="rId4">
            <a:alphaModFix/>
          </a:blip>
          <a:stretch>
            <a:fillRect/>
          </a:stretch>
        </p:blipFill>
        <p:spPr>
          <a:xfrm>
            <a:off x="372125" y="3850650"/>
            <a:ext cx="2488775" cy="694525"/>
          </a:xfrm>
          <a:prstGeom prst="rect">
            <a:avLst/>
          </a:prstGeom>
          <a:noFill/>
          <a:ln>
            <a:noFill/>
          </a:ln>
        </p:spPr>
      </p:pic>
      <p:sp>
        <p:nvSpPr>
          <p:cNvPr id="111" name="Google Shape;111;p19"/>
          <p:cNvSpPr txBox="1"/>
          <p:nvPr/>
        </p:nvSpPr>
        <p:spPr>
          <a:xfrm>
            <a:off x="579288" y="4545175"/>
            <a:ext cx="2159100" cy="21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Smooth L1 Loss</a:t>
            </a:r>
            <a:endParaRPr>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211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NMS, ROI Pooling</a:t>
            </a:r>
            <a:endParaRPr/>
          </a:p>
        </p:txBody>
      </p:sp>
      <p:sp>
        <p:nvSpPr>
          <p:cNvPr id="117" name="Google Shape;117;p20"/>
          <p:cNvSpPr txBox="1"/>
          <p:nvPr>
            <p:ph idx="1" type="body"/>
          </p:nvPr>
        </p:nvSpPr>
        <p:spPr>
          <a:xfrm>
            <a:off x="244600" y="669600"/>
            <a:ext cx="8785800" cy="38043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rgbClr val="666666"/>
              </a:buClr>
              <a:buSzPts val="1500"/>
              <a:buChar char="●"/>
            </a:pPr>
            <a:r>
              <a:rPr b="1" lang="en" sz="1500">
                <a:solidFill>
                  <a:srgbClr val="666666"/>
                </a:solidFill>
              </a:rPr>
              <a:t>Non-Maximum </a:t>
            </a:r>
            <a:r>
              <a:rPr b="1" lang="en" sz="1500">
                <a:solidFill>
                  <a:srgbClr val="666666"/>
                </a:solidFill>
              </a:rPr>
              <a:t>Suppression</a:t>
            </a:r>
            <a:r>
              <a:rPr b="1" lang="en" sz="1500">
                <a:solidFill>
                  <a:srgbClr val="666666"/>
                </a:solidFill>
              </a:rPr>
              <a:t> (NMS)</a:t>
            </a:r>
            <a:r>
              <a:rPr lang="en" sz="1500">
                <a:solidFill>
                  <a:srgbClr val="666666"/>
                </a:solidFill>
              </a:rPr>
              <a:t> ensures there is no</a:t>
            </a:r>
            <a:r>
              <a:rPr lang="en" sz="1500">
                <a:solidFill>
                  <a:srgbClr val="666666"/>
                </a:solidFill>
              </a:rPr>
              <a:t>t redundancy</a:t>
            </a:r>
            <a:r>
              <a:rPr lang="en" sz="1500">
                <a:solidFill>
                  <a:srgbClr val="666666"/>
                </a:solidFill>
              </a:rPr>
              <a:t> in the proposed regions, retaining only the overlapping boxes with the highest probabilities</a:t>
            </a:r>
            <a:endParaRPr sz="1500">
              <a:solidFill>
                <a:srgbClr val="666666"/>
              </a:solidFill>
            </a:endParaRPr>
          </a:p>
          <a:p>
            <a:pPr indent="-323850" lvl="0" marL="457200" rtl="0" algn="l">
              <a:spcBef>
                <a:spcPts val="0"/>
              </a:spcBef>
              <a:spcAft>
                <a:spcPts val="0"/>
              </a:spcAft>
              <a:buClr>
                <a:srgbClr val="666666"/>
              </a:buClr>
              <a:buSzPts val="1500"/>
              <a:buChar char="●"/>
            </a:pPr>
            <a:r>
              <a:rPr lang="en" sz="1500">
                <a:solidFill>
                  <a:srgbClr val="666666"/>
                </a:solidFill>
              </a:rPr>
              <a:t>each RoI is defined by a four-tuple (r, c, h, w) sorted by score </a:t>
            </a:r>
            <a:endParaRPr sz="1500">
              <a:solidFill>
                <a:srgbClr val="666666"/>
              </a:solidFill>
            </a:endParaRPr>
          </a:p>
          <a:p>
            <a:pPr indent="-323850" lvl="1" marL="914400" rtl="0" algn="l">
              <a:spcBef>
                <a:spcPts val="0"/>
              </a:spcBef>
              <a:spcAft>
                <a:spcPts val="0"/>
              </a:spcAft>
              <a:buClr>
                <a:srgbClr val="666666"/>
              </a:buClr>
              <a:buSzPts val="1500"/>
              <a:buChar char="○"/>
            </a:pPr>
            <a:r>
              <a:rPr lang="en" sz="1500">
                <a:solidFill>
                  <a:srgbClr val="666666"/>
                </a:solidFill>
              </a:rPr>
              <a:t>to balance computation time we retain the top N</a:t>
            </a:r>
            <a:endParaRPr sz="1500">
              <a:solidFill>
                <a:srgbClr val="666666"/>
              </a:solidFill>
            </a:endParaRPr>
          </a:p>
          <a:p>
            <a:pPr indent="-323850" lvl="2" marL="1371600" rtl="0" algn="l">
              <a:spcBef>
                <a:spcPts val="0"/>
              </a:spcBef>
              <a:spcAft>
                <a:spcPts val="0"/>
              </a:spcAft>
              <a:buClr>
                <a:srgbClr val="666666"/>
              </a:buClr>
              <a:buSzPts val="1500"/>
              <a:buChar char="■"/>
            </a:pPr>
            <a:r>
              <a:rPr lang="en" sz="1500">
                <a:solidFill>
                  <a:srgbClr val="666666"/>
                </a:solidFill>
              </a:rPr>
              <a:t>large enough so plenty will still be classified as background</a:t>
            </a:r>
            <a:endParaRPr sz="1500">
              <a:solidFill>
                <a:srgbClr val="666666"/>
              </a:solidFill>
            </a:endParaRPr>
          </a:p>
          <a:p>
            <a:pPr indent="-323850" lvl="0" marL="457200" rtl="0" algn="l">
              <a:spcBef>
                <a:spcPts val="0"/>
              </a:spcBef>
              <a:spcAft>
                <a:spcPts val="0"/>
              </a:spcAft>
              <a:buClr>
                <a:srgbClr val="666666"/>
              </a:buClr>
              <a:buSzPts val="1500"/>
              <a:buChar char="●"/>
            </a:pPr>
            <a:r>
              <a:rPr b="1" lang="en" sz="1500">
                <a:solidFill>
                  <a:srgbClr val="666666"/>
                </a:solidFill>
              </a:rPr>
              <a:t>Region of Interest (RoI) pooling</a:t>
            </a:r>
            <a:r>
              <a:rPr lang="en" sz="1500">
                <a:solidFill>
                  <a:srgbClr val="666666"/>
                </a:solidFill>
              </a:rPr>
              <a:t> layer takes all of the coordinates provided by the RPN and extracts a fixed sized feature map from the the CNN using </a:t>
            </a:r>
            <a:r>
              <a:rPr b="1" lang="en" sz="1500">
                <a:solidFill>
                  <a:srgbClr val="666666"/>
                </a:solidFill>
              </a:rPr>
              <a:t>max-pooling</a:t>
            </a:r>
            <a:endParaRPr sz="1500">
              <a:solidFill>
                <a:srgbClr val="666666"/>
              </a:solidFill>
            </a:endParaRPr>
          </a:p>
          <a:p>
            <a:pPr indent="-323850" lvl="1" marL="914400" rtl="0" algn="l">
              <a:spcBef>
                <a:spcPts val="0"/>
              </a:spcBef>
              <a:spcAft>
                <a:spcPts val="0"/>
              </a:spcAft>
              <a:buClr>
                <a:srgbClr val="666666"/>
              </a:buClr>
              <a:buSzPts val="1500"/>
              <a:buChar char="○"/>
            </a:pPr>
            <a:r>
              <a:rPr lang="en" sz="1500">
                <a:solidFill>
                  <a:srgbClr val="666666"/>
                </a:solidFill>
              </a:rPr>
              <a:t>saves computation time (would be very slow doing all N)</a:t>
            </a:r>
            <a:endParaRPr sz="1500">
              <a:solidFill>
                <a:srgbClr val="666666"/>
              </a:solidFill>
            </a:endParaRPr>
          </a:p>
          <a:p>
            <a:pPr indent="-323850" lvl="1" marL="914400" rtl="0" algn="l">
              <a:spcBef>
                <a:spcPts val="0"/>
              </a:spcBef>
              <a:spcAft>
                <a:spcPts val="0"/>
              </a:spcAft>
              <a:buClr>
                <a:srgbClr val="666666"/>
              </a:buClr>
              <a:buSzPts val="1500"/>
              <a:buChar char="○"/>
            </a:pPr>
            <a:r>
              <a:rPr lang="en" sz="1500">
                <a:solidFill>
                  <a:srgbClr val="666666"/>
                </a:solidFill>
              </a:rPr>
              <a:t>this fixed sized feature map can be used as input to the </a:t>
            </a:r>
            <a:r>
              <a:rPr lang="en" sz="1500">
                <a:solidFill>
                  <a:srgbClr val="666666"/>
                </a:solidFill>
              </a:rPr>
              <a:t>classification</a:t>
            </a:r>
            <a:r>
              <a:rPr lang="en" sz="1500">
                <a:solidFill>
                  <a:srgbClr val="666666"/>
                </a:solidFill>
              </a:rPr>
              <a:t> stage of the detection network to output a probability for fixed number of object classes </a:t>
            </a:r>
            <a:endParaRPr sz="1500">
              <a:solidFill>
                <a:srgbClr val="666666"/>
              </a:solidFill>
            </a:endParaRPr>
          </a:p>
          <a:p>
            <a:pPr indent="0" lvl="0" marL="0" rtl="0" algn="l">
              <a:spcBef>
                <a:spcPts val="1200"/>
              </a:spcBef>
              <a:spcAft>
                <a:spcPts val="1600"/>
              </a:spcAft>
              <a:buNone/>
            </a:pPr>
            <a:r>
              <a:t/>
            </a:r>
            <a:endParaRPr/>
          </a:p>
        </p:txBody>
      </p:sp>
      <p:pic>
        <p:nvPicPr>
          <p:cNvPr id="118" name="Google Shape;118;p20"/>
          <p:cNvPicPr preferRelativeResize="0"/>
          <p:nvPr/>
        </p:nvPicPr>
        <p:blipFill>
          <a:blip r:embed="rId3">
            <a:alphaModFix/>
          </a:blip>
          <a:stretch>
            <a:fillRect/>
          </a:stretch>
        </p:blipFill>
        <p:spPr>
          <a:xfrm>
            <a:off x="2343500" y="3679925"/>
            <a:ext cx="2362476" cy="985950"/>
          </a:xfrm>
          <a:prstGeom prst="rect">
            <a:avLst/>
          </a:prstGeom>
          <a:noFill/>
          <a:ln>
            <a:noFill/>
          </a:ln>
        </p:spPr>
      </p:pic>
      <p:sp>
        <p:nvSpPr>
          <p:cNvPr id="119" name="Google Shape;119;p20"/>
          <p:cNvSpPr txBox="1"/>
          <p:nvPr/>
        </p:nvSpPr>
        <p:spPr>
          <a:xfrm>
            <a:off x="4920800" y="3953450"/>
            <a:ext cx="3255600" cy="6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Example of max-pooling</a:t>
            </a:r>
            <a:endParaRPr sz="1800">
              <a:latin typeface="Proxima Nova"/>
              <a:ea typeface="Proxima Nova"/>
              <a:cs typeface="Proxima Nova"/>
              <a:sym typeface="Proxima Nova"/>
            </a:endParaRPr>
          </a:p>
          <a:p>
            <a:pPr indent="0" lvl="0" marL="0" rtl="0" algn="l">
              <a:spcBef>
                <a:spcPts val="0"/>
              </a:spcBef>
              <a:spcAft>
                <a:spcPts val="0"/>
              </a:spcAft>
              <a:buNone/>
            </a:pPr>
            <a:r>
              <a:t/>
            </a:r>
            <a:endParaRPr sz="800">
              <a:solidFill>
                <a:srgbClr val="999999"/>
              </a:solidFill>
              <a:latin typeface="Proxima Nova"/>
              <a:ea typeface="Proxima Nova"/>
              <a:cs typeface="Proxima Nova"/>
              <a:sym typeface="Proxima Nova"/>
            </a:endParaRPr>
          </a:p>
          <a:p>
            <a:pPr indent="0" lvl="0" marL="0" rtl="0" algn="l">
              <a:spcBef>
                <a:spcPts val="0"/>
              </a:spcBef>
              <a:spcAft>
                <a:spcPts val="0"/>
              </a:spcAft>
              <a:buNone/>
            </a:pPr>
            <a:r>
              <a:rPr lang="en" sz="800">
                <a:solidFill>
                  <a:srgbClr val="999999"/>
                </a:solidFill>
                <a:latin typeface="Proxima Nova"/>
                <a:ea typeface="Proxima Nova"/>
                <a:cs typeface="Proxima Nova"/>
                <a:sym typeface="Proxima Nova"/>
              </a:rPr>
              <a:t>source:https://computersciencewiki.org/index.php/File:MaxpoolSample2.png</a:t>
            </a:r>
            <a:endParaRPr sz="800">
              <a:solidFill>
                <a:srgbClr val="999999"/>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268200" y="314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RCNN Detection Network</a:t>
            </a:r>
            <a:endParaRPr/>
          </a:p>
        </p:txBody>
      </p:sp>
      <p:sp>
        <p:nvSpPr>
          <p:cNvPr id="125" name="Google Shape;125;p21"/>
          <p:cNvSpPr txBox="1"/>
          <p:nvPr>
            <p:ph idx="1" type="body"/>
          </p:nvPr>
        </p:nvSpPr>
        <p:spPr>
          <a:xfrm>
            <a:off x="322550" y="702400"/>
            <a:ext cx="8254200" cy="38808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666666"/>
              </a:buClr>
              <a:buSzPts val="1400"/>
              <a:buChar char="●"/>
            </a:pPr>
            <a:r>
              <a:rPr lang="en" sz="1400">
                <a:solidFill>
                  <a:srgbClr val="666666"/>
                </a:solidFill>
              </a:rPr>
              <a:t>RCNN uses two fully connected layers to do the final classification of objects and regress bounding boxes based on object class, respectively</a:t>
            </a:r>
            <a:endParaRPr sz="1400">
              <a:solidFill>
                <a:srgbClr val="666666"/>
              </a:solidFill>
            </a:endParaRPr>
          </a:p>
          <a:p>
            <a:pPr indent="-317500" lvl="0" marL="457200" rtl="0" algn="l">
              <a:spcBef>
                <a:spcPts val="0"/>
              </a:spcBef>
              <a:spcAft>
                <a:spcPts val="0"/>
              </a:spcAft>
              <a:buClr>
                <a:srgbClr val="666666"/>
              </a:buClr>
              <a:buSzPts val="1400"/>
              <a:buChar char="●"/>
            </a:pPr>
            <a:r>
              <a:rPr lang="en" sz="1400">
                <a:solidFill>
                  <a:srgbClr val="666666"/>
                </a:solidFill>
              </a:rPr>
              <a:t>Regions that do not overlap the GT at all are ignored during training, while those that have an </a:t>
            </a:r>
            <a:r>
              <a:rPr b="1" lang="en" sz="1400">
                <a:solidFill>
                  <a:srgbClr val="666666"/>
                </a:solidFill>
              </a:rPr>
              <a:t>IoU</a:t>
            </a:r>
            <a:r>
              <a:rPr lang="en" sz="1400">
                <a:solidFill>
                  <a:srgbClr val="666666"/>
                </a:solidFill>
              </a:rPr>
              <a:t> greater than 0.5 are assigned to a specific object class </a:t>
            </a:r>
            <a:r>
              <a:rPr lang="en" sz="1400">
                <a:solidFill>
                  <a:srgbClr val="666666"/>
                </a:solidFill>
              </a:rPr>
              <a:t> (not just object or not) </a:t>
            </a:r>
            <a:endParaRPr sz="1400">
              <a:solidFill>
                <a:srgbClr val="666666"/>
              </a:solidFill>
            </a:endParaRPr>
          </a:p>
          <a:p>
            <a:pPr indent="-317500" lvl="0" marL="457200" rtl="0" algn="l">
              <a:spcBef>
                <a:spcPts val="0"/>
              </a:spcBef>
              <a:spcAft>
                <a:spcPts val="0"/>
              </a:spcAft>
              <a:buClr>
                <a:srgbClr val="666666"/>
              </a:buClr>
              <a:buSzPts val="1400"/>
              <a:buChar char="●"/>
            </a:pPr>
            <a:r>
              <a:rPr lang="en" sz="1400">
                <a:solidFill>
                  <a:srgbClr val="666666"/>
                </a:solidFill>
              </a:rPr>
              <a:t>The offset of the bounding box to that GT is used to better adjust the bounding boxes, using </a:t>
            </a:r>
            <a:r>
              <a:rPr b="1" lang="en" sz="1400">
                <a:solidFill>
                  <a:srgbClr val="666666"/>
                </a:solidFill>
              </a:rPr>
              <a:t>smooth L1 </a:t>
            </a:r>
            <a:r>
              <a:rPr lang="en" sz="1400">
                <a:solidFill>
                  <a:srgbClr val="666666"/>
                </a:solidFill>
              </a:rPr>
              <a:t>loss again</a:t>
            </a:r>
            <a:endParaRPr sz="1400">
              <a:solidFill>
                <a:srgbClr val="666666"/>
              </a:solidFill>
            </a:endParaRPr>
          </a:p>
          <a:p>
            <a:pPr indent="-317500" lvl="0" marL="457200" rtl="0" algn="l">
              <a:spcBef>
                <a:spcPts val="0"/>
              </a:spcBef>
              <a:spcAft>
                <a:spcPts val="0"/>
              </a:spcAft>
              <a:buClr>
                <a:srgbClr val="666666"/>
              </a:buClr>
              <a:buSzPts val="1400"/>
              <a:buChar char="●"/>
            </a:pPr>
            <a:r>
              <a:rPr lang="en" sz="1400">
                <a:solidFill>
                  <a:srgbClr val="666666"/>
                </a:solidFill>
              </a:rPr>
              <a:t>Multi-class</a:t>
            </a:r>
            <a:r>
              <a:rPr b="1" lang="en" sz="1400">
                <a:solidFill>
                  <a:srgbClr val="666666"/>
                </a:solidFill>
              </a:rPr>
              <a:t> sparse cross entropy</a:t>
            </a:r>
            <a:r>
              <a:rPr lang="en" sz="1400">
                <a:solidFill>
                  <a:srgbClr val="666666"/>
                </a:solidFill>
              </a:rPr>
              <a:t> loss is used for classification</a:t>
            </a:r>
            <a:endParaRPr sz="1400">
              <a:solidFill>
                <a:srgbClr val="666666"/>
              </a:solidFill>
            </a:endParaRPr>
          </a:p>
          <a:p>
            <a:pPr indent="-317500" lvl="0" marL="457200" rtl="0" algn="l">
              <a:spcBef>
                <a:spcPts val="0"/>
              </a:spcBef>
              <a:spcAft>
                <a:spcPts val="0"/>
              </a:spcAft>
              <a:buClr>
                <a:srgbClr val="666666"/>
              </a:buClr>
              <a:buSzPts val="1400"/>
              <a:buChar char="●"/>
            </a:pPr>
            <a:r>
              <a:rPr lang="en" sz="1400">
                <a:solidFill>
                  <a:srgbClr val="666666"/>
                </a:solidFill>
              </a:rPr>
              <a:t> final predicted classes are output from the network’s </a:t>
            </a:r>
            <a:r>
              <a:rPr b="1" lang="en" sz="1400">
                <a:solidFill>
                  <a:srgbClr val="666666"/>
                </a:solidFill>
              </a:rPr>
              <a:t>fully connected</a:t>
            </a:r>
            <a:r>
              <a:rPr lang="en" sz="1400">
                <a:solidFill>
                  <a:srgbClr val="666666"/>
                </a:solidFill>
              </a:rPr>
              <a:t> and </a:t>
            </a:r>
            <a:r>
              <a:rPr b="1" lang="en" sz="1400">
                <a:solidFill>
                  <a:srgbClr val="666666"/>
                </a:solidFill>
              </a:rPr>
              <a:t>soft-max</a:t>
            </a:r>
            <a:r>
              <a:rPr lang="en" sz="1400">
                <a:solidFill>
                  <a:srgbClr val="666666"/>
                </a:solidFill>
              </a:rPr>
              <a:t> layers</a:t>
            </a:r>
            <a:endParaRPr sz="1400">
              <a:solidFill>
                <a:srgbClr val="666666"/>
              </a:solidFill>
            </a:endParaRPr>
          </a:p>
          <a:p>
            <a:pPr indent="0" lvl="0" marL="0" rtl="0" algn="l">
              <a:spcBef>
                <a:spcPts val="1200"/>
              </a:spcBef>
              <a:spcAft>
                <a:spcPts val="1600"/>
              </a:spcAft>
              <a:buNone/>
            </a:pPr>
            <a:r>
              <a:t/>
            </a:r>
            <a:endParaRPr/>
          </a:p>
        </p:txBody>
      </p:sp>
      <p:pic>
        <p:nvPicPr>
          <p:cNvPr id="126" name="Google Shape;126;p21"/>
          <p:cNvPicPr preferRelativeResize="0"/>
          <p:nvPr/>
        </p:nvPicPr>
        <p:blipFill>
          <a:blip r:embed="rId3">
            <a:alphaModFix/>
          </a:blip>
          <a:stretch>
            <a:fillRect/>
          </a:stretch>
        </p:blipFill>
        <p:spPr>
          <a:xfrm>
            <a:off x="1389975" y="2935100"/>
            <a:ext cx="4996050" cy="1962476"/>
          </a:xfrm>
          <a:prstGeom prst="rect">
            <a:avLst/>
          </a:prstGeom>
          <a:noFill/>
          <a:ln>
            <a:noFill/>
          </a:ln>
        </p:spPr>
      </p:pic>
      <p:sp>
        <p:nvSpPr>
          <p:cNvPr id="127" name="Google Shape;127;p21"/>
          <p:cNvSpPr txBox="1"/>
          <p:nvPr/>
        </p:nvSpPr>
        <p:spPr>
          <a:xfrm>
            <a:off x="6203900" y="4521200"/>
            <a:ext cx="2803800" cy="31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999999"/>
                </a:solidFill>
              </a:rPr>
              <a:t>source:https://tryolabs.com/blog/2018/01/18/faster-r-cnn-down-the-rabbit-hole-of-modern-object-detection/</a:t>
            </a:r>
            <a:endParaRPr sz="800">
              <a:solidFill>
                <a:srgbClr val="999999"/>
              </a:solidFill>
            </a:endParaRPr>
          </a:p>
        </p:txBody>
      </p:sp>
      <p:sp>
        <p:nvSpPr>
          <p:cNvPr id="128" name="Google Shape;128;p21"/>
          <p:cNvSpPr txBox="1"/>
          <p:nvPr>
            <p:ph type="title"/>
          </p:nvPr>
        </p:nvSpPr>
        <p:spPr>
          <a:xfrm>
            <a:off x="6773150" y="4073900"/>
            <a:ext cx="1803600" cy="44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Architecture</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