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364" r:id="rId3"/>
    <p:sldId id="437" r:id="rId4"/>
    <p:sldId id="440" r:id="rId5"/>
    <p:sldId id="445" r:id="rId6"/>
    <p:sldId id="442" r:id="rId7"/>
    <p:sldId id="443" r:id="rId8"/>
    <p:sldId id="444" r:id="rId9"/>
    <p:sldId id="441" r:id="rId10"/>
    <p:sldId id="446" r:id="rId11"/>
    <p:sldId id="291" r:id="rId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华文新魏"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新魏"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新魏"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新魏"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新魏"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新魏"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新魏"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新魏"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39" autoAdjust="0"/>
    <p:restoredTop sz="95488" autoAdjust="0"/>
  </p:normalViewPr>
  <p:slideViewPr>
    <p:cSldViewPr>
      <p:cViewPr varScale="1">
        <p:scale>
          <a:sx n="72" d="100"/>
          <a:sy n="72" d="100"/>
        </p:scale>
        <p:origin x="10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52"/>
    </p:cViewPr>
  </p:sorterViewPr>
  <p:notesViewPr>
    <p:cSldViewPr>
      <p:cViewPr varScale="1">
        <p:scale>
          <a:sx n="80" d="100"/>
          <a:sy n="80" d="100"/>
        </p:scale>
        <p:origin x="-21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23C0401-1295-4B19-A19F-038B3EC6AA27}" type="datetimeFigureOut">
              <a:rPr lang="zh-CN" altLang="en-US"/>
              <a:pPr>
                <a:defRPr/>
              </a:pPr>
              <a:t>2019/12/18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宋体" panose="02010600030101010101" pitchFamily="2" charset="-122"/>
              </a:defRPr>
            </a:lvl1pPr>
          </a:lstStyle>
          <a:p>
            <a:pPr>
              <a:defRPr/>
            </a:pPr>
            <a:fld id="{3E4F753F-4D9C-41BB-B6AC-536D1EC2F3A8}" type="slidenum">
              <a:rPr lang="zh-CN" altLang="en-US"/>
              <a:pPr>
                <a:defRPr/>
              </a:pPr>
              <a:t>‹#›</a:t>
            </a:fld>
            <a:endParaRPr lang="zh-CN" altLang="en-US"/>
          </a:p>
        </p:txBody>
      </p:sp>
    </p:spTree>
    <p:extLst>
      <p:ext uri="{BB962C8B-B14F-4D97-AF65-F5344CB8AC3E}">
        <p14:creationId xmlns:p14="http://schemas.microsoft.com/office/powerpoint/2010/main" val="3327288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A15C819E-1813-45F9-9093-29E6BFA8AEA9}" type="slidenum">
              <a:rPr lang="zh-CN" altLang="en-US" smtClean="0">
                <a:latin typeface="Calibri" panose="020F0502020204030204" pitchFamily="34" charset="0"/>
                <a:ea typeface="宋体" panose="02010600030101010101" pitchFamily="2" charset="-122"/>
              </a:rPr>
              <a:pPr/>
              <a:t>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6802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A7FDE88D-C2EF-49B4-B7CE-856BC156D64A}" type="slidenum">
              <a:rPr lang="zh-CN" altLang="en-US" smtClean="0">
                <a:latin typeface="Calibri" panose="020F0502020204030204" pitchFamily="34" charset="0"/>
                <a:ea typeface="宋体" panose="02010600030101010101" pitchFamily="2" charset="-122"/>
              </a:rPr>
              <a:p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84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3025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3025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10672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50231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26622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70538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9BFE5ED8-86EB-4D4F-8EA4-89EECD1DBDB6}" type="slidenum">
              <a:rPr lang="zh-CN" altLang="en-US" smtClean="0">
                <a:latin typeface="Calibri" panose="020F0502020204030204" pitchFamily="34" charset="0"/>
                <a:ea typeface="宋体" panose="02010600030101010101" pitchFamily="2" charset="-122"/>
              </a:rPr>
              <a:pPr/>
              <a:t>11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19108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duotone>
              <a:schemeClr val="bg2">
                <a:shade val="45000"/>
                <a:satMod val="135000"/>
              </a:schemeClr>
              <a:prstClr val="white"/>
            </a:duotone>
          </a:blip>
          <a:srcRect r="5209" b="5222"/>
          <a:stretch>
            <a:fillRect/>
          </a:stretch>
        </p:blipFill>
        <p:spPr bwMode="auto">
          <a:xfrm>
            <a:off x="5243513" y="2967038"/>
            <a:ext cx="3900487" cy="3890962"/>
          </a:xfrm>
          <a:prstGeom prst="rect">
            <a:avLst/>
          </a:prstGeom>
          <a:noFill/>
          <a:ln w="9525">
            <a:noFill/>
            <a:miter lim="800000"/>
            <a:headEnd/>
            <a:tailEnd/>
          </a:ln>
        </p:spPr>
      </p:pic>
      <p:sp>
        <p:nvSpPr>
          <p:cNvPr id="5" name="矩形 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矩形 9"/>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smtClean="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1" name="日期占位符 27"/>
          <p:cNvSpPr>
            <a:spLocks noGrp="1"/>
          </p:cNvSpPr>
          <p:nvPr>
            <p:ph type="dt" sz="half" idx="10"/>
          </p:nvPr>
        </p:nvSpPr>
        <p:spPr>
          <a:xfrm>
            <a:off x="6400800" y="6354763"/>
            <a:ext cx="2286000" cy="366712"/>
          </a:xfrm>
        </p:spPr>
        <p:txBody>
          <a:bodyPr/>
          <a:lstStyle>
            <a:lvl1pPr>
              <a:defRPr sz="1400"/>
            </a:lvl1pPr>
          </a:lstStyle>
          <a:p>
            <a:pPr>
              <a:defRPr/>
            </a:pPr>
            <a:fld id="{B47E70C9-3772-48DB-B688-25B70382E005}" type="datetime1">
              <a:rPr lang="zh-CN" altLang="en-US"/>
              <a:pPr>
                <a:defRPr/>
              </a:pPr>
              <a:t>2019/12/18</a:t>
            </a:fld>
            <a:endParaRPr lang="zh-CN" altLang="en-US" dirty="0"/>
          </a:p>
        </p:txBody>
      </p:sp>
      <p:sp>
        <p:nvSpPr>
          <p:cNvPr id="12" name="页脚占位符 16"/>
          <p:cNvSpPr>
            <a:spLocks noGrp="1"/>
          </p:cNvSpPr>
          <p:nvPr>
            <p:ph type="ftr" sz="quarter" idx="11"/>
          </p:nvPr>
        </p:nvSpPr>
        <p:spPr>
          <a:xfrm>
            <a:off x="2898775" y="6354763"/>
            <a:ext cx="3475038" cy="366712"/>
          </a:xfrm>
        </p:spPr>
        <p:txBody>
          <a:bodyPr/>
          <a:lstStyle>
            <a:lvl1pPr>
              <a:defRPr/>
            </a:lvl1pPr>
          </a:lstStyle>
          <a:p>
            <a:pPr>
              <a:defRPr/>
            </a:pPr>
            <a:r>
              <a:rPr lang="en-US" altLang="zh-CN"/>
              <a:t>Southeast University, Nanjing, China</a:t>
            </a:r>
            <a:endParaRPr lang="zh-CN" altLang="en-US"/>
          </a:p>
        </p:txBody>
      </p:sp>
      <p:sp>
        <p:nvSpPr>
          <p:cNvPr id="13" name="灯片编号占位符 28"/>
          <p:cNvSpPr>
            <a:spLocks noGrp="1"/>
          </p:cNvSpPr>
          <p:nvPr>
            <p:ph type="sldNum" sz="quarter" idx="12"/>
          </p:nvPr>
        </p:nvSpPr>
        <p:spPr>
          <a:xfrm>
            <a:off x="1216025" y="6354763"/>
            <a:ext cx="1219200" cy="366712"/>
          </a:xfrm>
        </p:spPr>
        <p:txBody>
          <a:bodyPr/>
          <a:lstStyle>
            <a:lvl1pPr>
              <a:defRPr/>
            </a:lvl1pPr>
          </a:lstStyle>
          <a:p>
            <a:pPr>
              <a:defRPr/>
            </a:pPr>
            <a:fld id="{1B79429D-7019-4881-85A9-BF5E200F5051}" type="slidenum">
              <a:rPr lang="zh-CN" altLang="en-US"/>
              <a:pPr>
                <a:defRPr/>
              </a:pPr>
              <a:t>‹#›</a:t>
            </a:fld>
            <a:endParaRPr lang="zh-CN" altLang="en-US"/>
          </a:p>
        </p:txBody>
      </p:sp>
    </p:spTree>
    <p:extLst>
      <p:ext uri="{BB962C8B-B14F-4D97-AF65-F5344CB8AC3E}">
        <p14:creationId xmlns:p14="http://schemas.microsoft.com/office/powerpoint/2010/main" val="12447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0A7E3486-6E45-417D-8F1B-625E13A0BB40}" type="datetime1">
              <a:rPr lang="zh-CN" altLang="en-US"/>
              <a:pPr>
                <a:defRPr/>
              </a:pPr>
              <a:t>2019/12/18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796D7419-7D57-46E4-BA94-5C6F8C928272}" type="slidenum">
              <a:rPr lang="zh-CN" altLang="en-US"/>
              <a:pPr>
                <a:defRPr/>
              </a:pPr>
              <a:t>‹#›</a:t>
            </a:fld>
            <a:endParaRPr lang="zh-CN" altLang="en-US"/>
          </a:p>
        </p:txBody>
      </p:sp>
    </p:spTree>
    <p:extLst>
      <p:ext uri="{BB962C8B-B14F-4D97-AF65-F5344CB8AC3E}">
        <p14:creationId xmlns:p14="http://schemas.microsoft.com/office/powerpoint/2010/main" val="345231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12"/>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直接连接符 15"/>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p:txBody>
          <a:bodyPr/>
          <a:lstStyle>
            <a:lvl1pPr>
              <a:defRPr/>
            </a:lvl1pPr>
          </a:lstStyle>
          <a:p>
            <a:pPr>
              <a:defRPr/>
            </a:pPr>
            <a:fld id="{339EE1DA-AD8A-44B9-A271-903A16B47691}" type="datetime1">
              <a:rPr lang="zh-CN" altLang="en-US"/>
              <a:pPr>
                <a:defRPr/>
              </a:pPr>
              <a:t>2019/12/18</a:t>
            </a:fld>
            <a:endParaRPr lang="zh-CN" altLang="en-US" dirty="0"/>
          </a:p>
        </p:txBody>
      </p:sp>
      <p:sp>
        <p:nvSpPr>
          <p:cNvPr id="8" name="页脚占位符 4"/>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085921-38C1-4E58-9316-6D177EBD56B4}" type="slidenum">
              <a:rPr lang="zh-CN" altLang="en-US"/>
              <a:pPr>
                <a:defRPr/>
              </a:pPr>
              <a:t>‹#›</a:t>
            </a:fld>
            <a:endParaRPr lang="zh-CN" altLang="en-US"/>
          </a:p>
        </p:txBody>
      </p:sp>
    </p:spTree>
    <p:extLst>
      <p:ext uri="{BB962C8B-B14F-4D97-AF65-F5344CB8AC3E}">
        <p14:creationId xmlns:p14="http://schemas.microsoft.com/office/powerpoint/2010/main" val="78501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0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fld id="{EEDCCB1C-4B0C-4F0B-A3B9-024E3A733577}" type="datetime1">
              <a:rPr lang="zh-CN" altLang="en-US"/>
              <a:pPr>
                <a:defRPr/>
              </a:pPr>
              <a:t>2019/12/18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543FA0F0-04AE-41E0-9BB0-1E424CF5499F}" type="slidenum">
              <a:rPr lang="zh-CN" altLang="en-US"/>
              <a:pPr>
                <a:defRPr/>
              </a:pPr>
              <a:t>‹#›</a:t>
            </a:fld>
            <a:endParaRPr lang="zh-CN" altLang="en-US"/>
          </a:p>
        </p:txBody>
      </p:sp>
    </p:spTree>
    <p:extLst>
      <p:ext uri="{BB962C8B-B14F-4D97-AF65-F5344CB8AC3E}">
        <p14:creationId xmlns:p14="http://schemas.microsoft.com/office/powerpoint/2010/main" val="88977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8229600" cy="2378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49675"/>
            <a:ext cx="8229600" cy="2379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fld id="{F5E26012-2E66-4BBE-BFEC-E967B14EB7B4}" type="datetime1">
              <a:rPr lang="zh-CN" altLang="en-US"/>
              <a:pPr>
                <a:defRPr/>
              </a:pPr>
              <a:t>2019/12/18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8D92114B-639E-44C5-B62F-51F5CBA1C593}" type="slidenum">
              <a:rPr lang="zh-CN" altLang="en-US"/>
              <a:pPr>
                <a:defRPr/>
              </a:pPr>
              <a:t>‹#›</a:t>
            </a:fld>
            <a:endParaRPr lang="zh-CN" altLang="en-US"/>
          </a:p>
        </p:txBody>
      </p:sp>
    </p:spTree>
    <p:extLst>
      <p:ext uri="{BB962C8B-B14F-4D97-AF65-F5344CB8AC3E}">
        <p14:creationId xmlns:p14="http://schemas.microsoft.com/office/powerpoint/2010/main" val="95660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prstGeom prst="roundRect">
            <a:avLst/>
          </a:prstGeom>
          <a:blipFill dpi="0" rotWithShape="1">
            <a:blip r:embed="rId2">
              <a:alphaModFix amt="20000"/>
            </a:blip>
            <a:srcRect/>
            <a:stretch>
              <a:fillRect/>
            </a:stretch>
          </a:blipFill>
        </p:spPr>
        <p:txBody>
          <a:bodyPr/>
          <a:lstStyle>
            <a:lvl1pPr>
              <a:defRPr b="1"/>
            </a:lvl1pPr>
          </a:lstStyle>
          <a:p>
            <a:r>
              <a:rPr lang="zh-CN" altLang="en-US" dirty="0" smtClean="0"/>
              <a:t>单击此处编辑母版标题样式</a:t>
            </a:r>
            <a:endParaRPr lang="en-US" dirty="0"/>
          </a:p>
        </p:txBody>
      </p:sp>
      <p:sp>
        <p:nvSpPr>
          <p:cNvPr id="8" name="内容占位符 7"/>
          <p:cNvSpPr>
            <a:spLocks noGrp="1"/>
          </p:cNvSpPr>
          <p:nvPr>
            <p:ph sz="quarter" idx="1"/>
          </p:nvPr>
        </p:nvSpPr>
        <p:spPr>
          <a:xfrm>
            <a:off x="457200" y="1219200"/>
            <a:ext cx="8229600" cy="4937760"/>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7398BCFB-9D1E-40E2-83B7-60D6B7C0F11B}" type="datetime1">
              <a:rPr lang="zh-CN" altLang="en-US"/>
              <a:pPr>
                <a:defRPr/>
              </a:pPr>
              <a:t>2019/12/18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46478A2-CD1A-4DBF-B34D-F4143DBE62B3}" type="slidenum">
              <a:rPr lang="zh-CN" altLang="en-US"/>
              <a:pPr>
                <a:defRPr/>
              </a:pPr>
              <a:t>‹#›</a:t>
            </a:fld>
            <a:endParaRPr lang="zh-CN" altLang="en-US"/>
          </a:p>
        </p:txBody>
      </p:sp>
    </p:spTree>
    <p:extLst>
      <p:ext uri="{BB962C8B-B14F-4D97-AF65-F5344CB8AC3E}">
        <p14:creationId xmlns:p14="http://schemas.microsoft.com/office/powerpoint/2010/main" val="5200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661473DF-0D65-436B-8119-9E139027481C}" type="datetime1">
              <a:rPr lang="zh-CN" altLang="en-US"/>
              <a:pPr>
                <a:defRPr/>
              </a:pPr>
              <a:t>2019/12/18</a:t>
            </a:fld>
            <a:endParaRPr lang="zh-CN" altLang="en-US" dirty="0"/>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r>
              <a:rPr lang="en-US" altLang="zh-CN"/>
              <a:t>Southeast University, Nanjing, China</a:t>
            </a: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A6AAB84-A1CE-4E61-B3BA-5AECFC14BFFD}" type="slidenum">
              <a:rPr lang="zh-CN" altLang="en-US"/>
              <a:pPr>
                <a:defRPr/>
              </a:pPr>
              <a:t>‹#›</a:t>
            </a:fld>
            <a:endParaRPr lang="zh-CN" altLang="en-US"/>
          </a:p>
        </p:txBody>
      </p:sp>
    </p:spTree>
    <p:extLst>
      <p:ext uri="{BB962C8B-B14F-4D97-AF65-F5344CB8AC3E}">
        <p14:creationId xmlns:p14="http://schemas.microsoft.com/office/powerpoint/2010/main" val="29805398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F1ACA245-6E70-4B53-A1EF-4DAACAA2C95E}" type="datetime1">
              <a:rPr lang="zh-CN" altLang="en-US"/>
              <a:pPr>
                <a:defRPr/>
              </a:pPr>
              <a:t>2019/12/18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081FAE90-F821-4708-AEC1-E4F8D4D03951}" type="slidenum">
              <a:rPr lang="zh-CN" altLang="en-US"/>
              <a:pPr>
                <a:defRPr/>
              </a:pPr>
              <a:t>‹#›</a:t>
            </a:fld>
            <a:endParaRPr lang="zh-CN" altLang="en-US"/>
          </a:p>
        </p:txBody>
      </p:sp>
    </p:spTree>
    <p:extLst>
      <p:ext uri="{BB962C8B-B14F-4D97-AF65-F5344CB8AC3E}">
        <p14:creationId xmlns:p14="http://schemas.microsoft.com/office/powerpoint/2010/main" val="426206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4F445173-77DF-4A76-8853-D9ABD6707E25}" type="datetime1">
              <a:rPr lang="zh-CN" altLang="en-US"/>
              <a:pPr>
                <a:defRPr/>
              </a:pPr>
              <a:t>2019/12/18</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BDDA2F43-4820-413A-B3EE-E29392715CEA}" type="slidenum">
              <a:rPr lang="zh-CN" altLang="en-US"/>
              <a:pPr>
                <a:defRPr/>
              </a:pPr>
              <a:t>‹#›</a:t>
            </a:fld>
            <a:endParaRPr lang="zh-CN" altLang="en-US"/>
          </a:p>
        </p:txBody>
      </p:sp>
    </p:spTree>
    <p:extLst>
      <p:ext uri="{BB962C8B-B14F-4D97-AF65-F5344CB8AC3E}">
        <p14:creationId xmlns:p14="http://schemas.microsoft.com/office/powerpoint/2010/main" val="8053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33711C90-0F1E-4057-9FC3-F08158BA15DB}" type="datetime1">
              <a:rPr lang="zh-CN" altLang="en-US"/>
              <a:pPr>
                <a:defRPr/>
              </a:pPr>
              <a:t>2019/12/18</a:t>
            </a:fld>
            <a:endParaRPr lang="zh-CN" altLang="en-US" dirty="0"/>
          </a:p>
        </p:txBody>
      </p:sp>
      <p:sp>
        <p:nvSpPr>
          <p:cNvPr id="5" name="页脚占位符 3"/>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648DA901-072F-4F05-A365-4369E610AC7C}" type="slidenum">
              <a:rPr lang="zh-CN" altLang="en-US"/>
              <a:pPr>
                <a:defRPr/>
              </a:pPr>
              <a:t>‹#›</a:t>
            </a:fld>
            <a:endParaRPr lang="zh-CN" altLang="en-US"/>
          </a:p>
        </p:txBody>
      </p:sp>
    </p:spTree>
    <p:extLst>
      <p:ext uri="{BB962C8B-B14F-4D97-AF65-F5344CB8AC3E}">
        <p14:creationId xmlns:p14="http://schemas.microsoft.com/office/powerpoint/2010/main" val="134978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日期占位符 1"/>
          <p:cNvSpPr>
            <a:spLocks noGrp="1"/>
          </p:cNvSpPr>
          <p:nvPr>
            <p:ph type="dt" sz="half" idx="10"/>
          </p:nvPr>
        </p:nvSpPr>
        <p:spPr/>
        <p:txBody>
          <a:bodyPr/>
          <a:lstStyle>
            <a:lvl1pPr>
              <a:defRPr/>
            </a:lvl1pPr>
          </a:lstStyle>
          <a:p>
            <a:pPr>
              <a:defRPr/>
            </a:pPr>
            <a:fld id="{A939443E-F557-4437-93C2-DDF18613CF69}" type="datetime1">
              <a:rPr lang="zh-CN" altLang="en-US"/>
              <a:pPr>
                <a:defRPr/>
              </a:pPr>
              <a:t>2019/12/18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3F310111-CC93-4B56-94BB-A7056EF7FB37}" type="slidenum">
              <a:rPr lang="zh-CN" altLang="en-US"/>
              <a:pPr>
                <a:defRPr/>
              </a:pPr>
              <a:t>‹#›</a:t>
            </a:fld>
            <a:endParaRPr lang="zh-CN" altLang="en-US"/>
          </a:p>
        </p:txBody>
      </p:sp>
    </p:spTree>
    <p:extLst>
      <p:ext uri="{BB962C8B-B14F-4D97-AF65-F5344CB8AC3E}">
        <p14:creationId xmlns:p14="http://schemas.microsoft.com/office/powerpoint/2010/main" val="175539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12"/>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4"/>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4"/>
          <p:cNvSpPr>
            <a:spLocks noGrp="1"/>
          </p:cNvSpPr>
          <p:nvPr>
            <p:ph type="dt" sz="half" idx="10"/>
          </p:nvPr>
        </p:nvSpPr>
        <p:spPr/>
        <p:txBody>
          <a:bodyPr/>
          <a:lstStyle>
            <a:lvl1pPr>
              <a:defRPr/>
            </a:lvl1pPr>
          </a:lstStyle>
          <a:p>
            <a:pPr>
              <a:defRPr/>
            </a:pPr>
            <a:fld id="{29BD0419-4BE1-4383-B9BF-8D93988B9DB2}" type="datetime1">
              <a:rPr lang="zh-CN" altLang="en-US"/>
              <a:pPr>
                <a:defRPr/>
              </a:pPr>
              <a:t>2019/12/18</a:t>
            </a:fld>
            <a:endParaRPr lang="zh-CN" altLang="en-US" dirty="0"/>
          </a:p>
        </p:txBody>
      </p:sp>
      <p:sp>
        <p:nvSpPr>
          <p:cNvPr id="9" name="页脚占位符 5"/>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08A8D60A-B27A-4B07-A111-160CA0B4C695}" type="slidenum">
              <a:rPr lang="zh-CN" altLang="en-US"/>
              <a:pPr>
                <a:defRPr/>
              </a:pPr>
              <a:t>‹#›</a:t>
            </a:fld>
            <a:endParaRPr lang="zh-CN" altLang="en-US"/>
          </a:p>
        </p:txBody>
      </p:sp>
    </p:spTree>
    <p:extLst>
      <p:ext uri="{BB962C8B-B14F-4D97-AF65-F5344CB8AC3E}">
        <p14:creationId xmlns:p14="http://schemas.microsoft.com/office/powerpoint/2010/main" val="40827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直接连接符 12"/>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lstStyle>
          <a:p>
            <a:pPr>
              <a:defRPr/>
            </a:pPr>
            <a:fld id="{6D34167E-82F1-47E7-A2B8-D136F2846623}" type="datetime1">
              <a:rPr lang="zh-CN" altLang="en-US"/>
              <a:pPr>
                <a:defRPr/>
              </a:pPr>
              <a:t>2019/12/18</a:t>
            </a:fld>
            <a:endParaRPr lang="zh-CN" altLang="en-US" dirty="0"/>
          </a:p>
        </p:txBody>
      </p:sp>
      <p:sp>
        <p:nvSpPr>
          <p:cNvPr id="9" name="页脚占位符 5"/>
          <p:cNvSpPr>
            <a:spLocks noGrp="1"/>
          </p:cNvSpPr>
          <p:nvPr>
            <p:ph type="ftr" sz="quarter" idx="11"/>
          </p:nvPr>
        </p:nvSpPr>
        <p:spPr/>
        <p:txBody>
          <a:bodyPr/>
          <a:lstStyle>
            <a:lvl1pPr>
              <a:defRPr/>
            </a:lvl1pPr>
          </a:lstStyle>
          <a:p>
            <a:pPr>
              <a:defRPr/>
            </a:pPr>
            <a:r>
              <a:rPr lang="en-US" altLang="zh-CN"/>
              <a:t>Southeast University, Nanjing, China</a:t>
            </a: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1FF4519D-78E2-4E44-8329-F5FFA689FFF3}" type="slidenum">
              <a:rPr lang="zh-CN" altLang="en-US"/>
              <a:pPr>
                <a:defRPr/>
              </a:pPr>
              <a:t>‹#›</a:t>
            </a:fld>
            <a:endParaRPr lang="zh-CN" altLang="en-US"/>
          </a:p>
        </p:txBody>
      </p:sp>
    </p:spTree>
    <p:extLst>
      <p:ext uri="{BB962C8B-B14F-4D97-AF65-F5344CB8AC3E}">
        <p14:creationId xmlns:p14="http://schemas.microsoft.com/office/powerpoint/2010/main" val="331970241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96" descr="硕士学位论文封面(1) 拷贝"/>
          <p:cNvPicPr>
            <a:picLocks noChangeAspect="1" noChangeArrowheads="1"/>
          </p:cNvPicPr>
          <p:nvPr userDrawn="1"/>
        </p:nvPicPr>
        <p:blipFill>
          <a:blip r:embed="rId15">
            <a:extLst>
              <a:ext uri="{28A0092B-C50C-407E-A947-70E740481C1C}">
                <a14:useLocalDpi xmlns:a14="http://schemas.microsoft.com/office/drawing/2010/main" val="0"/>
              </a:ext>
            </a:extLst>
          </a:blip>
          <a:srcRect l="6525" t="2289" r="13838" b="74400"/>
          <a:stretch>
            <a:fillRect/>
          </a:stretch>
        </p:blipFill>
        <p:spPr bwMode="auto">
          <a:xfrm>
            <a:off x="2357438" y="4071938"/>
            <a:ext cx="678656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8"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r" eaLnBrk="1" latinLnBrk="0" hangingPunct="1">
              <a:defRPr kumimoji="0" sz="1400">
                <a:solidFill>
                  <a:schemeClr val="tx2"/>
                </a:solidFill>
                <a:latin typeface="Arial" charset="0"/>
                <a:ea typeface="宋体" pitchFamily="2" charset="-122"/>
              </a:defRPr>
            </a:lvl1pPr>
          </a:lstStyle>
          <a:p>
            <a:pPr>
              <a:defRPr/>
            </a:pPr>
            <a:fld id="{D2350EB1-7B22-4575-9B4B-AA2893E9DF7A}" type="datetime1">
              <a:rPr lang="zh-CN" altLang="en-US"/>
              <a:pPr>
                <a:defRPr/>
              </a:pPr>
              <a:t>2019/12/18</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Arial" pitchFamily="34" charset="0"/>
                <a:ea typeface="宋体" pitchFamily="2" charset="-122"/>
              </a:defRPr>
            </a:lvl1pPr>
          </a:lstStyle>
          <a:p>
            <a:pPr>
              <a:defRPr/>
            </a:pPr>
            <a:r>
              <a:rPr lang="en-US" altLang="zh-CN"/>
              <a:t>Southeast University, Nanjing, China</a:t>
            </a: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ea typeface="宋体" panose="02010600030101010101" pitchFamily="2" charset="-122"/>
              </a:defRPr>
            </a:lvl1pPr>
          </a:lstStyle>
          <a:p>
            <a:pPr>
              <a:defRPr/>
            </a:pPr>
            <a:fld id="{F0147975-D64F-4975-857D-4FF9D30D9A0C}" type="slidenum">
              <a:rPr lang="zh-CN" altLang="en-US"/>
              <a:pPr>
                <a:defRPr/>
              </a:pPr>
              <a:t>‹#›</a:t>
            </a:fld>
            <a:endParaRPr lang="zh-CN" altLang="en-US"/>
          </a:p>
        </p:txBody>
      </p:sp>
      <p:sp>
        <p:nvSpPr>
          <p:cNvPr id="1032"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1035"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715125" y="366713"/>
            <a:ext cx="19288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8215313" y="2428875"/>
            <a:ext cx="357187" cy="1143000"/>
          </a:xfrm>
          <a:prstGeom prst="rect">
            <a:avLst/>
          </a:prstGeom>
          <a:blipFill dpi="0" rotWithShape="1">
            <a:blip r:embed="rId18">
              <a:lum bright="70000" contrast="-7000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81" r:id="rId1"/>
    <p:sldLayoutId id="2147484275" r:id="rId2"/>
    <p:sldLayoutId id="2147484282" r:id="rId3"/>
    <p:sldLayoutId id="2147484276" r:id="rId4"/>
    <p:sldLayoutId id="2147484277" r:id="rId5"/>
    <p:sldLayoutId id="2147484283" r:id="rId6"/>
    <p:sldLayoutId id="2147484284" r:id="rId7"/>
    <p:sldLayoutId id="2147484285" r:id="rId8"/>
    <p:sldLayoutId id="2147484286" r:id="rId9"/>
    <p:sldLayoutId id="2147484278" r:id="rId10"/>
    <p:sldLayoutId id="2147484287" r:id="rId11"/>
    <p:sldLayoutId id="2147484279" r:id="rId12"/>
    <p:sldLayoutId id="2147484280" r:id="rId13"/>
  </p:sldLayoutIdLst>
  <p:hf hdr="0"/>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Bookman Old Style" pitchFamily="18" charset="0"/>
          <a:ea typeface="宋体" pitchFamily="2" charset="-122"/>
        </a:defRPr>
      </a:lvl2pPr>
      <a:lvl3pPr algn="l" rtl="0" eaLnBrk="0" fontAlgn="base" hangingPunct="0">
        <a:spcBef>
          <a:spcPct val="0"/>
        </a:spcBef>
        <a:spcAft>
          <a:spcPct val="0"/>
        </a:spcAft>
        <a:defRPr sz="3200" b="1">
          <a:solidFill>
            <a:schemeClr val="tx2"/>
          </a:solidFill>
          <a:latin typeface="Bookman Old Style" pitchFamily="18" charset="0"/>
          <a:ea typeface="宋体" pitchFamily="2" charset="-122"/>
        </a:defRPr>
      </a:lvl3pPr>
      <a:lvl4pPr algn="l" rtl="0" eaLnBrk="0" fontAlgn="base" hangingPunct="0">
        <a:spcBef>
          <a:spcPct val="0"/>
        </a:spcBef>
        <a:spcAft>
          <a:spcPct val="0"/>
        </a:spcAft>
        <a:defRPr sz="3200" b="1">
          <a:solidFill>
            <a:schemeClr val="tx2"/>
          </a:solidFill>
          <a:latin typeface="Bookman Old Style" pitchFamily="18" charset="0"/>
          <a:ea typeface="宋体" pitchFamily="2" charset="-122"/>
        </a:defRPr>
      </a:lvl4pPr>
      <a:lvl5pPr algn="l" rtl="0" eaLnBrk="0" fontAlgn="base" hangingPunct="0">
        <a:spcBef>
          <a:spcPct val="0"/>
        </a:spcBef>
        <a:spcAft>
          <a:spcPct val="0"/>
        </a:spcAft>
        <a:defRPr sz="3200" b="1">
          <a:solidFill>
            <a:schemeClr val="tx2"/>
          </a:solidFill>
          <a:latin typeface="Bookman Old Style" pitchFamily="18" charset="0"/>
          <a:ea typeface="宋体" pitchFamily="2" charset="-122"/>
        </a:defRPr>
      </a:lvl5pPr>
      <a:lvl6pPr marL="457200" algn="l" rtl="0" fontAlgn="base">
        <a:spcBef>
          <a:spcPct val="0"/>
        </a:spcBef>
        <a:spcAft>
          <a:spcPct val="0"/>
        </a:spcAft>
        <a:defRPr sz="3200">
          <a:solidFill>
            <a:schemeClr val="tx2"/>
          </a:solidFill>
          <a:latin typeface="Bookman Old Style" pitchFamily="18" charset="0"/>
          <a:ea typeface="宋体" pitchFamily="2" charset="-122"/>
        </a:defRPr>
      </a:lvl6pPr>
      <a:lvl7pPr marL="914400" algn="l" rtl="0" fontAlgn="base">
        <a:spcBef>
          <a:spcPct val="0"/>
        </a:spcBef>
        <a:spcAft>
          <a:spcPct val="0"/>
        </a:spcAft>
        <a:defRPr sz="3200">
          <a:solidFill>
            <a:schemeClr val="tx2"/>
          </a:solidFill>
          <a:latin typeface="Bookman Old Style" pitchFamily="18" charset="0"/>
          <a:ea typeface="宋体" pitchFamily="2" charset="-122"/>
        </a:defRPr>
      </a:lvl7pPr>
      <a:lvl8pPr marL="1371600" algn="l" rtl="0" fontAlgn="base">
        <a:spcBef>
          <a:spcPct val="0"/>
        </a:spcBef>
        <a:spcAft>
          <a:spcPct val="0"/>
        </a:spcAft>
        <a:defRPr sz="3200">
          <a:solidFill>
            <a:schemeClr val="tx2"/>
          </a:solidFill>
          <a:latin typeface="Bookman Old Style" pitchFamily="18" charset="0"/>
          <a:ea typeface="宋体" pitchFamily="2" charset="-122"/>
        </a:defRPr>
      </a:lvl8pPr>
      <a:lvl9pPr marL="1828800" algn="l" rtl="0" fontAlgn="base">
        <a:spcBef>
          <a:spcPct val="0"/>
        </a:spcBef>
        <a:spcAft>
          <a:spcPct val="0"/>
        </a:spcAft>
        <a:defRPr sz="3200">
          <a:solidFill>
            <a:schemeClr val="tx2"/>
          </a:solidFill>
          <a:latin typeface="Bookman Old Style" pitchFamily="18"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pPr algn="ctr"/>
            <a:r>
              <a:rPr lang="en-US" altLang="zh-CN" dirty="0" smtClean="0"/>
              <a:t>CCl2019</a:t>
            </a:r>
            <a:r>
              <a:rPr lang="zh-CN" altLang="en-US" dirty="0" smtClean="0"/>
              <a:t>会议及</a:t>
            </a:r>
            <a:r>
              <a:rPr lang="en-US" altLang="zh-CN" dirty="0" smtClean="0"/>
              <a:t>NLP</a:t>
            </a:r>
            <a:r>
              <a:rPr lang="zh-CN" altLang="en-US" dirty="0" smtClean="0"/>
              <a:t>研究现状</a:t>
            </a:r>
            <a:r>
              <a:rPr lang="en-US" altLang="zh-CN" dirty="0" smtClean="0"/>
              <a:t/>
            </a:r>
            <a:br>
              <a:rPr lang="en-US" altLang="zh-CN" dirty="0" smtClean="0"/>
            </a:br>
            <a:r>
              <a:rPr lang="zh-CN" altLang="en-US" dirty="0" smtClean="0"/>
              <a:t>汇报展示</a:t>
            </a:r>
          </a:p>
        </p:txBody>
      </p:sp>
      <p:sp>
        <p:nvSpPr>
          <p:cNvPr id="1024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4ADDC336-55F2-4E6A-83F3-4F9A023D93E1}" type="datetime1">
              <a:rPr lang="zh-CN" altLang="en-US" smtClean="0">
                <a:solidFill>
                  <a:schemeClr val="tx2"/>
                </a:solidFill>
                <a:ea typeface="宋体" panose="02010600030101010101" pitchFamily="2" charset="-122"/>
              </a:rPr>
              <a:pPr/>
              <a:t>2019/12/18</a:t>
            </a:fld>
            <a:endParaRPr lang="en-US" altLang="zh-CN" dirty="0" smtClean="0">
              <a:solidFill>
                <a:schemeClr val="tx2"/>
              </a:solidFill>
              <a:ea typeface="宋体" panose="02010600030101010101" pitchFamily="2" charset="-122"/>
            </a:endParaRPr>
          </a:p>
        </p:txBody>
      </p:sp>
      <p:sp>
        <p:nvSpPr>
          <p:cNvPr id="10245" name="页脚占位符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r>
              <a:rPr lang="en-US" altLang="zh-CN" smtClean="0">
                <a:solidFill>
                  <a:schemeClr val="tx2"/>
                </a:solidFill>
                <a:ea typeface="宋体" panose="02010600030101010101" pitchFamily="2" charset="-122"/>
              </a:rPr>
              <a:t>Southeast University, Nanjing, China</a:t>
            </a:r>
            <a:endParaRPr lang="zh-CN" altLang="en-US" smtClean="0">
              <a:solidFill>
                <a:schemeClr val="tx2"/>
              </a:solidFill>
              <a:ea typeface="宋体" panose="02010600030101010101" pitchFamily="2" charset="-122"/>
            </a:endParaRPr>
          </a:p>
        </p:txBody>
      </p:sp>
      <p:sp>
        <p:nvSpPr>
          <p:cNvPr id="10246" name="灯片编号占位符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19A9B758-3B17-466D-AD7A-2248024240C0}" type="slidenum">
              <a:rPr lang="zh-CN" altLang="en-US" smtClean="0">
                <a:solidFill>
                  <a:schemeClr val="tx2"/>
                </a:solidFill>
                <a:ea typeface="宋体" panose="02010600030101010101" pitchFamily="2" charset="-122"/>
              </a:rPr>
              <a:pPr/>
              <a:t>1</a:t>
            </a:fld>
            <a:endParaRPr lang="zh-CN" altLang="en-US" smtClean="0">
              <a:solidFill>
                <a:schemeClr val="tx2"/>
              </a:solidFill>
              <a:ea typeface="宋体" panose="02010600030101010101" pitchFamily="2" charset="-122"/>
            </a:endParaRPr>
          </a:p>
        </p:txBody>
      </p:sp>
      <p:sp>
        <p:nvSpPr>
          <p:cNvPr id="10247" name="灯片编号占位符 4"/>
          <p:cNvSpPr txBox="1">
            <a:spLocks noGrp="1"/>
          </p:cNvSpPr>
          <p:nvPr/>
        </p:nvSpPr>
        <p:spPr bwMode="auto">
          <a:xfrm>
            <a:off x="1216025" y="635476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eaLnBrk="1" hangingPunct="1"/>
            <a:fld id="{8FA908B9-F54F-4E3C-816B-38E62BD5118C}" type="slidenum">
              <a:rPr lang="zh-CN" altLang="en-US" sz="1400">
                <a:solidFill>
                  <a:schemeClr val="tx2"/>
                </a:solidFill>
                <a:ea typeface="宋体" panose="02010600030101010101" pitchFamily="2" charset="-122"/>
              </a:rPr>
              <a:pPr eaLnBrk="1" hangingPunct="1"/>
              <a:t>1</a:t>
            </a:fld>
            <a:endParaRPr lang="en-US" altLang="zh-CN" sz="1400">
              <a:solidFill>
                <a:schemeClr val="tx2"/>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多模态</a:t>
            </a:r>
            <a:endParaRPr lang="zh-CN" altLang="en-US" dirty="0"/>
          </a:p>
        </p:txBody>
      </p:sp>
      <p:sp>
        <p:nvSpPr>
          <p:cNvPr id="3" name="内容占位符 2"/>
          <p:cNvSpPr>
            <a:spLocks noGrp="1"/>
          </p:cNvSpPr>
          <p:nvPr>
            <p:ph sz="quarter" idx="1"/>
          </p:nvPr>
        </p:nvSpPr>
        <p:spPr/>
        <p:txBody>
          <a:bodyPr/>
          <a:lstStyle/>
          <a:p>
            <a:r>
              <a:rPr lang="zh-CN" altLang="en-US" dirty="0" smtClean="0"/>
              <a:t>起因：跨模态信息的存在，</a:t>
            </a:r>
            <a:r>
              <a:rPr lang="en-US" altLang="zh-CN" dirty="0" smtClean="0"/>
              <a:t>CV</a:t>
            </a:r>
            <a:r>
              <a:rPr lang="zh-CN" altLang="en-US" dirty="0" smtClean="0"/>
              <a:t>领域研究的先进性</a:t>
            </a:r>
            <a:endParaRPr lang="en-US" altLang="zh-CN" dirty="0" smtClean="0"/>
          </a:p>
          <a:p>
            <a:r>
              <a:rPr lang="zh-CN" altLang="en-US" dirty="0" smtClean="0"/>
              <a:t>研究热点：</a:t>
            </a:r>
            <a:r>
              <a:rPr lang="zh-CN" altLang="en-US" dirty="0" smtClean="0">
                <a:sym typeface="Wingdings" panose="05000000000000000000" pitchFamily="2" charset="2"/>
              </a:rPr>
              <a:t>（跨模态信息使用的方法）</a:t>
            </a:r>
            <a:endParaRPr lang="en-US" altLang="zh-CN" dirty="0" smtClean="0"/>
          </a:p>
          <a:p>
            <a:r>
              <a:rPr lang="zh-CN" altLang="en-US" dirty="0" smtClean="0"/>
              <a:t>模态特征表示</a:t>
            </a:r>
            <a:endParaRPr lang="en-US" altLang="zh-CN" dirty="0" smtClean="0"/>
          </a:p>
          <a:p>
            <a:r>
              <a:rPr lang="zh-CN" altLang="en-US" dirty="0" smtClean="0"/>
              <a:t>模态特征转化</a:t>
            </a:r>
            <a:endParaRPr lang="en-US" altLang="zh-CN" dirty="0" smtClean="0"/>
          </a:p>
          <a:p>
            <a:r>
              <a:rPr lang="zh-CN" altLang="en-US" dirty="0" smtClean="0"/>
              <a:t>模态特征对齐</a:t>
            </a:r>
            <a:endParaRPr lang="en-US" altLang="zh-CN" dirty="0" smtClean="0"/>
          </a:p>
          <a:p>
            <a:r>
              <a:rPr lang="zh-CN" altLang="en-US" dirty="0" smtClean="0"/>
              <a:t>模态特征融合</a:t>
            </a:r>
            <a:endParaRPr lang="en-US" altLang="zh-CN" dirty="0"/>
          </a:p>
          <a:p>
            <a:r>
              <a:rPr lang="zh-CN" altLang="en-US" dirty="0" smtClean="0"/>
              <a:t>协同学习</a:t>
            </a:r>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pPr>
              <a:defRPr/>
            </a:pPr>
            <a:fld id="{7398BCFB-9D1E-40E2-83B7-60D6B7C0F11B}" type="datetime1">
              <a:rPr lang="zh-CN" altLang="en-US" smtClean="0"/>
              <a:pPr>
                <a:defRPr/>
              </a:pPr>
              <a:t>2019/12/18</a:t>
            </a:fld>
            <a:endParaRPr lang="zh-CN" altLang="en-US" dirty="0"/>
          </a:p>
        </p:txBody>
      </p:sp>
      <p:sp>
        <p:nvSpPr>
          <p:cNvPr id="5" name="页脚占位符 4"/>
          <p:cNvSpPr>
            <a:spLocks noGrp="1"/>
          </p:cNvSpPr>
          <p:nvPr>
            <p:ph type="ftr" sz="quarter" idx="11"/>
          </p:nvPr>
        </p:nvSpPr>
        <p:spPr/>
        <p:txBody>
          <a:bodyPr/>
          <a:lstStyle/>
          <a:p>
            <a:pPr>
              <a:defRPr/>
            </a:pPr>
            <a:r>
              <a:rPr lang="en-US" altLang="zh-CN" smtClean="0"/>
              <a:t>Southeast University, Nanjing, China</a:t>
            </a:r>
            <a:endParaRPr lang="zh-CN" altLang="en-US"/>
          </a:p>
        </p:txBody>
      </p:sp>
      <p:sp>
        <p:nvSpPr>
          <p:cNvPr id="6" name="灯片编号占位符 5"/>
          <p:cNvSpPr>
            <a:spLocks noGrp="1"/>
          </p:cNvSpPr>
          <p:nvPr>
            <p:ph type="sldNum" sz="quarter" idx="12"/>
          </p:nvPr>
        </p:nvSpPr>
        <p:spPr/>
        <p:txBody>
          <a:bodyPr/>
          <a:lstStyle/>
          <a:p>
            <a:pPr>
              <a:defRPr/>
            </a:pPr>
            <a:fld id="{946478A2-CD1A-4DBF-B34D-F4143DBE62B3}" type="slidenum">
              <a:rPr lang="zh-CN" altLang="en-US" smtClean="0"/>
              <a:pPr>
                <a:defRPr/>
              </a:pPr>
              <a:t>10</a:t>
            </a:fld>
            <a:endParaRPr lang="zh-CN" altLang="en-US"/>
          </a:p>
        </p:txBody>
      </p:sp>
    </p:spTree>
    <p:extLst>
      <p:ext uri="{BB962C8B-B14F-4D97-AF65-F5344CB8AC3E}">
        <p14:creationId xmlns:p14="http://schemas.microsoft.com/office/powerpoint/2010/main" val="91290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3051FACA-B050-4CC5-80D5-932CC6C9E5D7}" type="slidenum">
              <a:rPr lang="zh-CN" altLang="en-US" smtClean="0">
                <a:solidFill>
                  <a:schemeClr val="tx2"/>
                </a:solidFill>
                <a:ea typeface="宋体" panose="02010600030101010101" pitchFamily="2" charset="-122"/>
              </a:rPr>
              <a:pPr/>
              <a:t>11</a:t>
            </a:fld>
            <a:endParaRPr lang="zh-CN" altLang="en-US" smtClean="0">
              <a:solidFill>
                <a:schemeClr val="tx2"/>
              </a:solidFill>
              <a:ea typeface="宋体" panose="02010600030101010101" pitchFamily="2" charset="-122"/>
            </a:endParaRPr>
          </a:p>
        </p:txBody>
      </p:sp>
      <p:sp>
        <p:nvSpPr>
          <p:cNvPr id="31747" name="标题 1"/>
          <p:cNvSpPr>
            <a:spLocks noGrp="1"/>
          </p:cNvSpPr>
          <p:nvPr>
            <p:ph type="title"/>
          </p:nvPr>
        </p:nvSpPr>
        <p:spPr/>
        <p:txBody>
          <a:bodyPr/>
          <a:lstStyle/>
          <a:p>
            <a:pPr eaLnBrk="1" hangingPunct="1"/>
            <a:endParaRPr lang="zh-CN" altLang="en-US" smtClean="0"/>
          </a:p>
        </p:txBody>
      </p:sp>
      <p:sp>
        <p:nvSpPr>
          <p:cNvPr id="3174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94A733F8-FC04-47C0-833A-DB1BC8051BD7}" type="datetime1">
              <a:rPr lang="zh-CN" altLang="en-US" smtClean="0">
                <a:solidFill>
                  <a:schemeClr val="tx2"/>
                </a:solidFill>
                <a:ea typeface="宋体" panose="02010600030101010101" pitchFamily="2" charset="-122"/>
              </a:rPr>
              <a:pPr/>
              <a:t>2019/12/18</a:t>
            </a:fld>
            <a:endParaRPr lang="en-US" altLang="zh-CN" smtClean="0">
              <a:solidFill>
                <a:schemeClr val="tx2"/>
              </a:solidFill>
              <a:ea typeface="宋体" panose="02010600030101010101" pitchFamily="2" charset="-122"/>
            </a:endParaRPr>
          </a:p>
        </p:txBody>
      </p:sp>
      <p:sp>
        <p:nvSpPr>
          <p:cNvPr id="31749"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r>
              <a:rPr lang="en-US" altLang="zh-CN" smtClean="0">
                <a:solidFill>
                  <a:schemeClr val="tx2"/>
                </a:solidFill>
                <a:ea typeface="宋体" panose="02010600030101010101" pitchFamily="2" charset="-122"/>
              </a:rPr>
              <a:t>Southeast University, Nanjing, China</a:t>
            </a:r>
            <a:endParaRPr lang="zh-CN" altLang="en-US" smtClean="0">
              <a:solidFill>
                <a:schemeClr val="tx2"/>
              </a:solidFill>
              <a:ea typeface="宋体" panose="02010600030101010101" pitchFamily="2" charset="-122"/>
            </a:endParaRPr>
          </a:p>
        </p:txBody>
      </p:sp>
      <p:sp>
        <p:nvSpPr>
          <p:cNvPr id="31750" name="灯片编号占位符 5"/>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eaLnBrk="1" hangingPunct="1"/>
            <a:fld id="{AA7532B5-E08D-4051-9F0E-22A518CB965A}" type="slidenum">
              <a:rPr lang="zh-CN" altLang="en-US" sz="1400">
                <a:solidFill>
                  <a:schemeClr val="tx2"/>
                </a:solidFill>
                <a:ea typeface="宋体" panose="02010600030101010101" pitchFamily="2" charset="-122"/>
              </a:rPr>
              <a:pPr eaLnBrk="1" hangingPunct="1"/>
              <a:t>11</a:t>
            </a:fld>
            <a:endParaRPr lang="en-US" altLang="zh-CN" sz="1400">
              <a:solidFill>
                <a:schemeClr val="tx2"/>
              </a:solidFill>
              <a:ea typeface="宋体" panose="02010600030101010101" pitchFamily="2" charset="-122"/>
            </a:endParaRPr>
          </a:p>
        </p:txBody>
      </p:sp>
      <p:sp>
        <p:nvSpPr>
          <p:cNvPr id="31751" name="内容占位符 2"/>
          <p:cNvSpPr>
            <a:spLocks noGrp="1"/>
          </p:cNvSpPr>
          <p:nvPr>
            <p:ph sz="quarter" idx="1"/>
          </p:nvPr>
        </p:nvSpPr>
        <p:spPr>
          <a:xfrm>
            <a:off x="457200" y="1219200"/>
            <a:ext cx="8229600" cy="4937125"/>
          </a:xfrm>
        </p:spPr>
        <p:txBody>
          <a:bodyPr/>
          <a:lstStyle/>
          <a:p>
            <a:pPr algn="ctr" eaLnBrk="1" hangingPunct="1">
              <a:buFont typeface="Arial" panose="020B0604020202020204" pitchFamily="34" charset="0"/>
              <a:buNone/>
            </a:pPr>
            <a:endParaRPr lang="en-US" altLang="zh-CN" sz="1800" dirty="0" smtClean="0"/>
          </a:p>
          <a:p>
            <a:pPr algn="ctr" eaLnBrk="1" hangingPunct="1">
              <a:buFont typeface="Arial" panose="020B0604020202020204" pitchFamily="34" charset="0"/>
              <a:buNone/>
            </a:pPr>
            <a:endParaRPr lang="en-US" altLang="zh-CN" sz="1200" dirty="0" smtClean="0"/>
          </a:p>
          <a:p>
            <a:pPr algn="ctr" eaLnBrk="1" hangingPunct="1">
              <a:buFont typeface="Arial" panose="020B0604020202020204" pitchFamily="34" charset="0"/>
              <a:buNone/>
            </a:pPr>
            <a:endParaRPr lang="en-US" altLang="zh-CN" sz="1200" dirty="0" smtClean="0"/>
          </a:p>
          <a:p>
            <a:pPr algn="ctr" eaLnBrk="1" hangingPunct="1">
              <a:buFont typeface="Arial" panose="020B0604020202020204" pitchFamily="34" charset="0"/>
              <a:buNone/>
            </a:pPr>
            <a:endParaRPr lang="en-US" altLang="zh-CN" sz="1200" dirty="0" smtClean="0"/>
          </a:p>
          <a:p>
            <a:pPr algn="ctr" eaLnBrk="1" hangingPunct="1">
              <a:buFont typeface="Wingdings 3" panose="05040102010807070707" pitchFamily="18" charset="2"/>
              <a:buNone/>
            </a:pPr>
            <a:r>
              <a:rPr lang="en-US" altLang="zh-CN" sz="7200" dirty="0" smtClean="0">
                <a:latin typeface="+mn-ea"/>
                <a:ea typeface="+mn-ea"/>
              </a:rPr>
              <a:t>Thank You</a:t>
            </a:r>
          </a:p>
          <a:p>
            <a:pPr marL="0" indent="0">
              <a:buNone/>
            </a:pPr>
            <a:endParaRPr lang="en-US" altLang="zh-CN" sz="1100" b="1" dirty="0" smtClean="0"/>
          </a:p>
          <a:p>
            <a:pPr lvl="1"/>
            <a:endParaRPr lang="zh-CN" altLang="en-US" sz="2000" dirty="0" smtClean="0"/>
          </a:p>
          <a:p>
            <a:pPr algn="ctr" eaLnBrk="1" hangingPunct="1">
              <a:buFont typeface="Arial" panose="020B0604020202020204" pitchFamily="34" charset="0"/>
              <a:buNone/>
            </a:pP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84D65495-5680-4EC1-8903-DA1A6AD9DD04}" type="slidenum">
              <a:rPr lang="zh-CN" altLang="en-US" smtClean="0">
                <a:solidFill>
                  <a:schemeClr val="tx2"/>
                </a:solidFill>
                <a:ea typeface="宋体" panose="02010600030101010101" pitchFamily="2" charset="-122"/>
              </a:rPr>
              <a:pPr/>
              <a:t>2</a:t>
            </a:fld>
            <a:endParaRPr lang="zh-CN" altLang="en-US" smtClean="0">
              <a:solidFill>
                <a:schemeClr val="tx2"/>
              </a:solidFill>
              <a:ea typeface="宋体" panose="02010600030101010101" pitchFamily="2" charset="-122"/>
            </a:endParaRPr>
          </a:p>
        </p:txBody>
      </p:sp>
      <p:sp>
        <p:nvSpPr>
          <p:cNvPr id="12291" name="标题 1"/>
          <p:cNvSpPr>
            <a:spLocks noGrp="1"/>
          </p:cNvSpPr>
          <p:nvPr>
            <p:ph type="title"/>
          </p:nvPr>
        </p:nvSpPr>
        <p:spPr/>
        <p:txBody>
          <a:bodyPr/>
          <a:lstStyle/>
          <a:p>
            <a:pPr eaLnBrk="1" hangingPunct="1"/>
            <a:r>
              <a:rPr lang="zh-CN" altLang="en-US" b="0" dirty="0" smtClean="0">
                <a:ea typeface="华文新魏" panose="02010800040101010101" pitchFamily="2" charset="-122"/>
              </a:rPr>
              <a:t>大纲</a:t>
            </a:r>
          </a:p>
        </p:txBody>
      </p:sp>
      <p:sp>
        <p:nvSpPr>
          <p:cNvPr id="1229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EE3D1811-8CBD-43A7-B63F-FEA82DE6156E}" type="datetime1">
              <a:rPr lang="zh-CN" altLang="en-US" smtClean="0">
                <a:solidFill>
                  <a:schemeClr val="tx2"/>
                </a:solidFill>
                <a:ea typeface="宋体" panose="02010600030101010101" pitchFamily="2" charset="-122"/>
              </a:rPr>
              <a:pPr/>
              <a:t>2019/12/18</a:t>
            </a:fld>
            <a:endParaRPr lang="en-US" altLang="zh-CN" smtClean="0">
              <a:solidFill>
                <a:schemeClr val="tx2"/>
              </a:solidFill>
              <a:ea typeface="宋体" panose="02010600030101010101" pitchFamily="2" charset="-122"/>
            </a:endParaRPr>
          </a:p>
        </p:txBody>
      </p:sp>
      <p:sp>
        <p:nvSpPr>
          <p:cNvPr id="12293" name="页脚占位符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r>
              <a:rPr lang="en-US" altLang="zh-CN" smtClean="0">
                <a:solidFill>
                  <a:schemeClr val="tx2"/>
                </a:solidFill>
                <a:ea typeface="宋体" panose="02010600030101010101" pitchFamily="2" charset="-122"/>
              </a:rPr>
              <a:t>Southeast University, Nanjing, China</a:t>
            </a:r>
            <a:endParaRPr lang="zh-CN" altLang="en-US" smtClean="0">
              <a:solidFill>
                <a:schemeClr val="tx2"/>
              </a:solidFill>
              <a:ea typeface="宋体" panose="02010600030101010101" pitchFamily="2" charset="-122"/>
            </a:endParaRPr>
          </a:p>
        </p:txBody>
      </p:sp>
      <p:sp>
        <p:nvSpPr>
          <p:cNvPr id="12294" name="灯片编号占位符 4"/>
          <p:cNvSpPr txBox="1">
            <a:spLocks noGrp="1"/>
          </p:cNvSpPr>
          <p:nvPr/>
        </p:nvSpPr>
        <p:spPr bwMode="auto">
          <a:xfrm>
            <a:off x="612775" y="6356350"/>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eaLnBrk="1" hangingPunct="1"/>
            <a:fld id="{540E83CB-AED8-41CF-AB98-3731C93D0BC5}" type="slidenum">
              <a:rPr lang="zh-CN" altLang="en-US" sz="1400">
                <a:solidFill>
                  <a:schemeClr val="tx2"/>
                </a:solidFill>
                <a:ea typeface="宋体" panose="02010600030101010101" pitchFamily="2" charset="-122"/>
              </a:rPr>
              <a:pPr eaLnBrk="1" hangingPunct="1"/>
              <a:t>2</a:t>
            </a:fld>
            <a:endParaRPr lang="en-US" altLang="zh-CN" sz="1400">
              <a:solidFill>
                <a:schemeClr val="tx2"/>
              </a:solidFill>
              <a:ea typeface="宋体" panose="02010600030101010101" pitchFamily="2" charset="-122"/>
            </a:endParaRPr>
          </a:p>
        </p:txBody>
      </p:sp>
      <p:sp>
        <p:nvSpPr>
          <p:cNvPr id="12295" name="内容占位符 2"/>
          <p:cNvSpPr>
            <a:spLocks noGrp="1"/>
          </p:cNvSpPr>
          <p:nvPr>
            <p:ph sz="quarter" idx="1"/>
          </p:nvPr>
        </p:nvSpPr>
        <p:spPr>
          <a:xfrm>
            <a:off x="457200" y="1219200"/>
            <a:ext cx="8229600" cy="4937125"/>
          </a:xfrm>
        </p:spPr>
        <p:txBody>
          <a:bodyPr/>
          <a:lstStyle/>
          <a:p>
            <a:pPr eaLnBrk="1" hangingPunct="1"/>
            <a:endParaRPr lang="en-US" altLang="zh-CN" b="1" dirty="0" smtClean="0">
              <a:solidFill>
                <a:srgbClr val="FF0000"/>
              </a:solidFill>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会议概述</a:t>
            </a:r>
            <a:endParaRPr lang="en-US" altLang="zh-CN" dirty="0" smtClean="0">
              <a:latin typeface="华文新魏" panose="02010800040101010101" pitchFamily="2" charset="-122"/>
              <a:ea typeface="华文新魏" panose="02010800040101010101" pitchFamily="2" charset="-122"/>
            </a:endParaRPr>
          </a:p>
          <a:p>
            <a:pPr eaLnBrk="1" hangingPunct="1"/>
            <a:r>
              <a:rPr lang="en-US" altLang="zh-CN" dirty="0" smtClean="0">
                <a:latin typeface="华文新魏" panose="02010800040101010101" pitchFamily="2" charset="-122"/>
                <a:ea typeface="华文新魏" panose="02010800040101010101" pitchFamily="2" charset="-122"/>
              </a:rPr>
              <a:t>NLP</a:t>
            </a:r>
            <a:r>
              <a:rPr lang="zh-CN" altLang="en-US" dirty="0" smtClean="0">
                <a:latin typeface="华文新魏" panose="02010800040101010101" pitchFamily="2" charset="-122"/>
                <a:ea typeface="华文新魏" panose="02010800040101010101" pitchFamily="2" charset="-122"/>
              </a:rPr>
              <a:t>研究现状概述</a:t>
            </a:r>
            <a:endParaRPr lang="en-US" altLang="zh-CN"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表示学习</a:t>
            </a:r>
            <a:endParaRPr lang="en-US" altLang="zh-CN" dirty="0" smtClean="0">
              <a:latin typeface="华文新魏" panose="02010800040101010101" pitchFamily="2" charset="-122"/>
              <a:ea typeface="华文新魏" panose="02010800040101010101" pitchFamily="2" charset="-122"/>
            </a:endParaRPr>
          </a:p>
          <a:p>
            <a:pPr eaLnBrk="1" hangingPunct="1"/>
            <a:r>
              <a:rPr lang="zh-CN" altLang="en-US" dirty="0" smtClean="0">
                <a:latin typeface="华文新魏" panose="02010800040101010101" pitchFamily="2" charset="-122"/>
                <a:ea typeface="华文新魏" panose="02010800040101010101" pitchFamily="2" charset="-122"/>
              </a:rPr>
              <a:t>多模态</a:t>
            </a:r>
            <a:endParaRPr lang="en-US" altLang="zh-CN"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3</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a:latin typeface="Gill Sans MT" panose="020B0502020104020203" pitchFamily="34" charset="0"/>
              <a:ea typeface="华文新魏" panose="02010800040101010101" pitchFamily="2" charset="-122"/>
            </a:endParaRPr>
          </a:p>
          <a:p>
            <a:r>
              <a:rPr lang="zh-CN" altLang="en-US" b="1" dirty="0"/>
              <a:t>第十八届中国计算语言学</a:t>
            </a:r>
            <a:r>
              <a:rPr lang="zh-CN" altLang="en-US" b="1" dirty="0" smtClean="0"/>
              <a:t>大会 </a:t>
            </a:r>
            <a:r>
              <a:rPr lang="en-US" altLang="zh-CN" b="1" dirty="0" smtClean="0"/>
              <a:t>CCL2019</a:t>
            </a:r>
            <a:endParaRPr lang="zh-CN" altLang="en-US" b="1" dirty="0"/>
          </a:p>
          <a:p>
            <a:pPr lvl="3"/>
            <a:r>
              <a:rPr lang="en-US" altLang="zh-CN" sz="1800" dirty="0"/>
              <a:t>2019</a:t>
            </a:r>
            <a:r>
              <a:rPr lang="zh-CN" altLang="en-US" sz="1800" dirty="0"/>
              <a:t>年</a:t>
            </a:r>
            <a:r>
              <a:rPr lang="en-US" altLang="zh-CN" sz="1800" dirty="0"/>
              <a:t>10</a:t>
            </a:r>
            <a:r>
              <a:rPr lang="zh-CN" altLang="en-US" sz="1800" dirty="0"/>
              <a:t>月</a:t>
            </a:r>
            <a:r>
              <a:rPr lang="en-US" altLang="zh-CN" sz="1800" dirty="0"/>
              <a:t>18</a:t>
            </a:r>
            <a:r>
              <a:rPr lang="zh-CN" altLang="en-US" sz="1800" dirty="0"/>
              <a:t>日</a:t>
            </a:r>
            <a:r>
              <a:rPr lang="en-US" altLang="zh-CN" sz="1800" dirty="0"/>
              <a:t>—20</a:t>
            </a:r>
            <a:r>
              <a:rPr lang="zh-CN" altLang="en-US" sz="1800" dirty="0" smtClean="0"/>
              <a:t>日 昆明</a:t>
            </a:r>
            <a:endParaRPr lang="en-US" altLang="zh-CN" sz="1800" dirty="0" smtClean="0"/>
          </a:p>
          <a:p>
            <a:pPr lvl="3"/>
            <a:r>
              <a:rPr lang="zh-CN" altLang="en-US" sz="1800" dirty="0" smtClean="0"/>
              <a:t>特邀报告</a:t>
            </a:r>
            <a:r>
              <a:rPr lang="en-US" altLang="zh-CN" sz="1800" dirty="0" smtClean="0"/>
              <a:t>1</a:t>
            </a:r>
            <a:r>
              <a:rPr lang="zh-CN" altLang="en-US" sz="1800" dirty="0" smtClean="0"/>
              <a:t>：</a:t>
            </a:r>
            <a:r>
              <a:rPr lang="zh-CN" altLang="en-US" sz="1800" dirty="0"/>
              <a:t>语言与视觉多模态智能的</a:t>
            </a:r>
            <a:r>
              <a:rPr lang="zh-CN" altLang="en-US" sz="1800" dirty="0" smtClean="0"/>
              <a:t>进展</a:t>
            </a:r>
            <a:endParaRPr lang="en-US" altLang="zh-CN" sz="1800" dirty="0" smtClean="0"/>
          </a:p>
          <a:p>
            <a:pPr lvl="4"/>
            <a:r>
              <a:rPr lang="zh-CN" altLang="en-US" sz="1400" dirty="0"/>
              <a:t>何晓冬（京东</a:t>
            </a:r>
            <a:r>
              <a:rPr lang="en-US" altLang="zh-CN" sz="1400" dirty="0"/>
              <a:t>AI</a:t>
            </a:r>
            <a:r>
              <a:rPr lang="zh-CN" altLang="en-US" sz="1400" dirty="0"/>
              <a:t>研究院常务副院长、</a:t>
            </a:r>
            <a:r>
              <a:rPr lang="en-US" altLang="zh-CN" sz="1400" dirty="0"/>
              <a:t>IEEE Fellow</a:t>
            </a:r>
            <a:r>
              <a:rPr lang="zh-CN" altLang="en-US" sz="1400" dirty="0" smtClean="0"/>
              <a:t>）</a:t>
            </a:r>
            <a:endParaRPr lang="en-US" altLang="zh-CN" sz="1400" dirty="0"/>
          </a:p>
          <a:p>
            <a:pPr lvl="3"/>
            <a:r>
              <a:rPr lang="zh-CN" altLang="en-US" sz="1800" dirty="0" smtClean="0"/>
              <a:t>特邀报告</a:t>
            </a:r>
            <a:r>
              <a:rPr lang="en-US" altLang="zh-CN" sz="1800" dirty="0" smtClean="0"/>
              <a:t>2</a:t>
            </a:r>
            <a:r>
              <a:rPr lang="zh-CN" altLang="en-US" sz="1800" dirty="0" smtClean="0"/>
              <a:t>：</a:t>
            </a:r>
            <a:r>
              <a:rPr lang="zh-CN" altLang="en-US" sz="1800" dirty="0"/>
              <a:t>数据高效性</a:t>
            </a:r>
            <a:r>
              <a:rPr lang="zh-CN" altLang="en-US" sz="1800" dirty="0" smtClean="0"/>
              <a:t>机器学习</a:t>
            </a:r>
            <a:endParaRPr lang="en-US" altLang="zh-CN" sz="1800" dirty="0" smtClean="0"/>
          </a:p>
          <a:p>
            <a:pPr lvl="4"/>
            <a:r>
              <a:rPr lang="zh-CN" altLang="en-US" sz="1400" dirty="0"/>
              <a:t>郭毅可（英国皇家工程院院士、欧洲科学院院士</a:t>
            </a:r>
            <a:r>
              <a:rPr lang="zh-CN" altLang="en-US" sz="1400" dirty="0" smtClean="0"/>
              <a:t>）</a:t>
            </a:r>
            <a:endParaRPr lang="en-US" altLang="zh-CN" sz="1400" dirty="0" smtClean="0"/>
          </a:p>
          <a:p>
            <a:pPr lvl="3"/>
            <a:r>
              <a:rPr lang="zh-CN" altLang="en-US" sz="1800" dirty="0" smtClean="0"/>
              <a:t>前沿动态综述：</a:t>
            </a:r>
            <a:endParaRPr lang="en-US" altLang="zh-CN" sz="1800" dirty="0" smtClean="0"/>
          </a:p>
          <a:p>
            <a:pPr lvl="4"/>
            <a:r>
              <a:rPr lang="zh-CN" altLang="en-US" sz="1400" dirty="0" smtClean="0"/>
              <a:t>句法分析</a:t>
            </a:r>
            <a:endParaRPr lang="en-US" altLang="zh-CN" sz="1400" dirty="0" smtClean="0"/>
          </a:p>
          <a:p>
            <a:pPr lvl="4"/>
            <a:r>
              <a:rPr lang="zh-CN" altLang="en-US" sz="1400" dirty="0"/>
              <a:t>信息</a:t>
            </a:r>
            <a:r>
              <a:rPr lang="zh-CN" altLang="en-US" sz="1400" dirty="0" smtClean="0"/>
              <a:t>抽取</a:t>
            </a:r>
            <a:endParaRPr lang="en-US" altLang="zh-CN" sz="1400" dirty="0" smtClean="0"/>
          </a:p>
          <a:p>
            <a:pPr lvl="4"/>
            <a:r>
              <a:rPr lang="zh-CN" altLang="en-US" sz="1400" dirty="0" smtClean="0"/>
              <a:t>信息检索</a:t>
            </a:r>
            <a:endParaRPr lang="en-US" altLang="zh-CN" sz="1400" dirty="0" smtClean="0"/>
          </a:p>
          <a:p>
            <a:pPr lvl="4"/>
            <a:r>
              <a:rPr lang="zh-CN" altLang="en-US" sz="1400" dirty="0" smtClean="0"/>
              <a:t>机器翻译</a:t>
            </a:r>
            <a:endParaRPr lang="en-US" altLang="zh-CN" sz="1400" dirty="0" smtClean="0"/>
          </a:p>
          <a:p>
            <a:pPr lvl="4"/>
            <a:r>
              <a:rPr lang="zh-CN" altLang="en-US" sz="1400" dirty="0" smtClean="0"/>
              <a:t>*人机对话</a:t>
            </a:r>
            <a:endParaRPr lang="en-US" altLang="zh-CN" sz="1400" dirty="0" smtClean="0"/>
          </a:p>
          <a:p>
            <a:pPr lvl="4"/>
            <a:r>
              <a:rPr lang="zh-CN" altLang="en-US" sz="1400" dirty="0" smtClean="0"/>
              <a:t>*社交媒体</a:t>
            </a:r>
            <a:endParaRPr lang="en-US" altLang="zh-CN" sz="1400" dirty="0" smtClean="0"/>
          </a:p>
          <a:p>
            <a:pPr lvl="4"/>
            <a:r>
              <a:rPr lang="zh-CN" altLang="en-US" sz="1400" dirty="0" smtClean="0"/>
              <a:t>*多模态</a:t>
            </a:r>
            <a:endParaRPr lang="en-US" altLang="zh-CN" sz="1400" dirty="0" smtClean="0"/>
          </a:p>
          <a:p>
            <a:pPr lvl="4"/>
            <a:r>
              <a:rPr lang="zh-CN" altLang="en-US" sz="1400" dirty="0" smtClean="0"/>
              <a:t>*表示</a:t>
            </a:r>
            <a:r>
              <a:rPr lang="zh-CN" altLang="en-US" sz="1400" dirty="0"/>
              <a:t>学习</a:t>
            </a:r>
            <a:endParaRPr lang="en-US" altLang="zh-CN" sz="1400" dirty="0"/>
          </a:p>
          <a:p>
            <a:pPr lvl="3"/>
            <a:endParaRPr lang="en-US" altLang="zh-CN" sz="1800" dirty="0" smtClean="0"/>
          </a:p>
        </p:txBody>
      </p:sp>
      <p:sp>
        <p:nvSpPr>
          <p:cNvPr id="14340" name="标题 1"/>
          <p:cNvSpPr>
            <a:spLocks noGrp="1"/>
          </p:cNvSpPr>
          <p:nvPr>
            <p:ph type="title"/>
          </p:nvPr>
        </p:nvSpPr>
        <p:spPr/>
        <p:txBody>
          <a:bodyPr/>
          <a:lstStyle/>
          <a:p>
            <a:pPr eaLnBrk="1" hangingPunct="1"/>
            <a:r>
              <a:rPr lang="zh-CN" altLang="en-US" b="0" dirty="0" smtClean="0">
                <a:ea typeface="华文新魏" panose="02010800040101010101" pitchFamily="2" charset="-122"/>
              </a:rPr>
              <a:t>会议概述</a:t>
            </a:r>
          </a:p>
        </p:txBody>
      </p:sp>
    </p:spTree>
    <p:extLst>
      <p:ext uri="{BB962C8B-B14F-4D97-AF65-F5344CB8AC3E}">
        <p14:creationId xmlns:p14="http://schemas.microsoft.com/office/powerpoint/2010/main" val="98296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4</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a:latin typeface="Gill Sans MT" panose="020B0502020104020203" pitchFamily="34" charset="0"/>
              <a:ea typeface="华文新魏" panose="02010800040101010101" pitchFamily="2" charset="-122"/>
            </a:endParaRPr>
          </a:p>
          <a:p>
            <a:pPr lvl="2"/>
            <a:r>
              <a:rPr lang="zh-CN" altLang="en-US" sz="1800" dirty="0"/>
              <a:t>基于近年来深度学习技术对语音，语言，视觉等子领域的推动，在语言和视觉跨模态交叉学科</a:t>
            </a:r>
            <a:r>
              <a:rPr lang="zh-CN" altLang="en-US" sz="1800" dirty="0" smtClean="0"/>
              <a:t>领域也</a:t>
            </a:r>
            <a:r>
              <a:rPr lang="zh-CN" altLang="en-US" sz="1800" dirty="0"/>
              <a:t>取得了</a:t>
            </a:r>
            <a:r>
              <a:rPr lang="zh-CN" altLang="en-US" sz="1800" dirty="0" smtClean="0"/>
              <a:t>很多进展</a:t>
            </a:r>
            <a:r>
              <a:rPr lang="zh-CN" altLang="en-US" sz="1800" dirty="0"/>
              <a:t>，包括跨语言与图像的理解、推理和生成。具体而言，语言与视觉多模态智能的研究可分为多个层次，</a:t>
            </a:r>
            <a:r>
              <a:rPr lang="zh-CN" altLang="en-US" sz="1800" dirty="0" smtClean="0"/>
              <a:t>包括：</a:t>
            </a:r>
            <a:endParaRPr lang="en-US" altLang="zh-CN" sz="1800" dirty="0" smtClean="0"/>
          </a:p>
          <a:p>
            <a:pPr lvl="2"/>
            <a:r>
              <a:rPr lang="zh-CN" altLang="en-US" sz="1800" dirty="0" smtClean="0"/>
              <a:t>从</a:t>
            </a:r>
            <a:r>
              <a:rPr lang="zh-CN" altLang="en-US" sz="1800" dirty="0"/>
              <a:t>底层的多模态表征学习，到上层的语言和视觉表征的融合与对应，再到更上层的应用比如图像描述、视觉问答、文字到图像合成等</a:t>
            </a:r>
            <a:r>
              <a:rPr lang="zh-CN" altLang="en-US" sz="1800" dirty="0" smtClean="0"/>
              <a:t>。</a:t>
            </a:r>
            <a:endParaRPr lang="en-US" altLang="zh-CN" sz="1800" dirty="0" smtClean="0"/>
          </a:p>
          <a:p>
            <a:pPr lvl="2"/>
            <a:r>
              <a:rPr lang="zh-CN" altLang="en-US" sz="1800" dirty="0" smtClean="0"/>
              <a:t>同时</a:t>
            </a:r>
            <a:r>
              <a:rPr lang="zh-CN" altLang="en-US" sz="1800" dirty="0"/>
              <a:t>各个层次的模型</a:t>
            </a:r>
            <a:r>
              <a:rPr lang="zh-CN" altLang="en-US" sz="1800" dirty="0" smtClean="0"/>
              <a:t>并不是完全独立</a:t>
            </a:r>
            <a:r>
              <a:rPr lang="zh-CN" altLang="en-US" sz="1800" dirty="0"/>
              <a:t>，而往往是通过端到端的训练联合优化的</a:t>
            </a:r>
            <a:r>
              <a:rPr lang="zh-CN" altLang="en-US" sz="1800" dirty="0" smtClean="0"/>
              <a:t>。</a:t>
            </a:r>
            <a:endParaRPr lang="en-US" altLang="zh-CN" sz="1800" dirty="0" smtClean="0"/>
          </a:p>
          <a:p>
            <a:pPr lvl="2"/>
            <a:r>
              <a:rPr lang="zh-CN" altLang="en-US" sz="1800" dirty="0" smtClean="0"/>
              <a:t>报告中结合了经典</a:t>
            </a:r>
            <a:r>
              <a:rPr lang="zh-CN" altLang="en-US" sz="1800" dirty="0"/>
              <a:t>的语言与视觉多模态应用介绍跨语言和视觉的语义表示建模及跨模态信息融合</a:t>
            </a:r>
            <a:r>
              <a:rPr lang="zh-CN" altLang="en-US" sz="1800" dirty="0" smtClean="0"/>
              <a:t>。并探讨了多模态</a:t>
            </a:r>
            <a:r>
              <a:rPr lang="zh-CN" altLang="en-US" sz="1800" dirty="0"/>
              <a:t>智能中的可解释</a:t>
            </a:r>
            <a:r>
              <a:rPr lang="zh-CN" altLang="en-US" sz="1800" dirty="0" smtClean="0"/>
              <a:t>性问题。</a:t>
            </a:r>
            <a:endParaRPr lang="en-US" altLang="zh-CN" sz="1800" dirty="0">
              <a:latin typeface="Gill Sans MT" panose="020B0502020104020203" pitchFamily="34" charset="0"/>
              <a:ea typeface="华文新魏" panose="02010800040101010101" pitchFamily="2" charset="-122"/>
            </a:endParaRPr>
          </a:p>
        </p:txBody>
      </p:sp>
      <p:sp>
        <p:nvSpPr>
          <p:cNvPr id="14340" name="标题 1"/>
          <p:cNvSpPr>
            <a:spLocks noGrp="1"/>
          </p:cNvSpPr>
          <p:nvPr>
            <p:ph type="title"/>
          </p:nvPr>
        </p:nvSpPr>
        <p:spPr/>
        <p:txBody>
          <a:bodyPr/>
          <a:lstStyle/>
          <a:p>
            <a:pPr eaLnBrk="1" hangingPunct="1"/>
            <a:r>
              <a:rPr lang="zh-CN" altLang="en-US" b="0" dirty="0"/>
              <a:t>语言与视觉多模态智能的进展</a:t>
            </a:r>
            <a:endParaRPr lang="zh-CN" altLang="en-US" b="0" dirty="0" smtClean="0">
              <a:ea typeface="华文新魏" panose="02010800040101010101" pitchFamily="2" charset="-122"/>
            </a:endParaRPr>
          </a:p>
        </p:txBody>
      </p:sp>
    </p:spTree>
    <p:extLst>
      <p:ext uri="{BB962C8B-B14F-4D97-AF65-F5344CB8AC3E}">
        <p14:creationId xmlns:p14="http://schemas.microsoft.com/office/powerpoint/2010/main" val="3954893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5</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a:latin typeface="Gill Sans MT" panose="020B0502020104020203" pitchFamily="34" charset="0"/>
              <a:ea typeface="华文新魏" panose="02010800040101010101" pitchFamily="2" charset="-122"/>
            </a:endParaRPr>
          </a:p>
          <a:p>
            <a:pPr lvl="2"/>
            <a:r>
              <a:rPr lang="zh-CN" altLang="en-US" sz="1800" dirty="0" smtClean="0"/>
              <a:t>人机对话主要关注三个方向：</a:t>
            </a:r>
            <a:endParaRPr lang="en-US" altLang="zh-CN" sz="1800" dirty="0" smtClean="0"/>
          </a:p>
          <a:p>
            <a:pPr lvl="2"/>
            <a:r>
              <a:rPr lang="en-US" altLang="zh-CN" sz="1800" dirty="0" smtClean="0">
                <a:latin typeface="Gill Sans MT" panose="020B0502020104020203" pitchFamily="34" charset="0"/>
                <a:ea typeface="华文新魏" panose="02010800040101010101" pitchFamily="2" charset="-122"/>
              </a:rPr>
              <a:t>1 </a:t>
            </a:r>
            <a:r>
              <a:rPr lang="en-US" altLang="zh-CN" sz="1800" dirty="0" err="1" smtClean="0">
                <a:latin typeface="Gill Sans MT" panose="020B0502020104020203" pitchFamily="34" charset="0"/>
                <a:ea typeface="华文新魏" panose="02010800040101010101" pitchFamily="2" charset="-122"/>
              </a:rPr>
              <a:t>ChatBot</a:t>
            </a:r>
            <a:r>
              <a:rPr lang="en-US" altLang="zh-CN" sz="1800" dirty="0" smtClean="0">
                <a:latin typeface="Gill Sans MT" panose="020B0502020104020203" pitchFamily="34" charset="0"/>
                <a:ea typeface="华文新魏" panose="02010800040101010101" pitchFamily="2" charset="-122"/>
              </a:rPr>
              <a:t> </a:t>
            </a:r>
            <a:r>
              <a:rPr lang="zh-CN" altLang="en-US" sz="1800" dirty="0" smtClean="0">
                <a:latin typeface="Gill Sans MT" panose="020B0502020104020203" pitchFamily="34" charset="0"/>
                <a:ea typeface="华文新魏" panose="02010800040101010101" pitchFamily="2" charset="-122"/>
              </a:rPr>
              <a:t>聊天机器人</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2 Virtual person assistant </a:t>
            </a:r>
            <a:r>
              <a:rPr lang="zh-CN" altLang="en-US" sz="1800" dirty="0" smtClean="0">
                <a:latin typeface="Gill Sans MT" panose="020B0502020104020203" pitchFamily="34" charset="0"/>
                <a:ea typeface="华文新魏" panose="02010800040101010101" pitchFamily="2" charset="-122"/>
              </a:rPr>
              <a:t>个人虚拟助手</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3 E-commerce customer service robot </a:t>
            </a:r>
            <a:r>
              <a:rPr lang="zh-CN" altLang="en-US" sz="1800" dirty="0" smtClean="0">
                <a:latin typeface="Gill Sans MT" panose="020B0502020104020203" pitchFamily="34" charset="0"/>
                <a:ea typeface="华文新魏" panose="02010800040101010101" pitchFamily="2" charset="-122"/>
              </a:rPr>
              <a:t>电商客服系统</a:t>
            </a:r>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r>
              <a:rPr lang="zh-CN" altLang="en-US" sz="1800" dirty="0" smtClean="0">
                <a:latin typeface="Gill Sans MT" panose="020B0502020104020203" pitchFamily="34" charset="0"/>
                <a:ea typeface="华文新魏" panose="02010800040101010101" pitchFamily="2" charset="-122"/>
              </a:rPr>
              <a:t>领域上分为任务驱动型和开放对话型</a:t>
            </a:r>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r>
              <a:rPr lang="zh-CN" altLang="en-US" sz="1800" dirty="0" smtClean="0">
                <a:latin typeface="Gill Sans MT" panose="020B0502020104020203" pitchFamily="34" charset="0"/>
                <a:ea typeface="华文新魏" panose="02010800040101010101" pitchFamily="2" charset="-122"/>
              </a:rPr>
              <a:t>主要的技术有：</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Templated –based </a:t>
            </a:r>
            <a:r>
              <a:rPr lang="zh-CN" altLang="en-US" sz="1800" dirty="0" smtClean="0">
                <a:latin typeface="Gill Sans MT" panose="020B0502020104020203" pitchFamily="34" charset="0"/>
                <a:ea typeface="华文新魏" panose="02010800040101010101" pitchFamily="2" charset="-122"/>
              </a:rPr>
              <a:t>基于模板的</a:t>
            </a:r>
            <a:endParaRPr lang="en-US" altLang="zh-CN" sz="1800" dirty="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Retrieval –based </a:t>
            </a:r>
            <a:r>
              <a:rPr lang="zh-CN" altLang="en-US" sz="1800" dirty="0" smtClean="0">
                <a:latin typeface="Gill Sans MT" panose="020B0502020104020203" pitchFamily="34" charset="0"/>
                <a:ea typeface="华文新魏" panose="02010800040101010101" pitchFamily="2" charset="-122"/>
              </a:rPr>
              <a:t>基于检索的</a:t>
            </a:r>
            <a:endParaRPr lang="en-US" altLang="zh-CN" sz="1800" dirty="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Generation-based </a:t>
            </a:r>
            <a:r>
              <a:rPr lang="zh-CN" altLang="en-US" sz="1800" dirty="0" smtClean="0">
                <a:latin typeface="Gill Sans MT" panose="020B0502020104020203" pitchFamily="34" charset="0"/>
                <a:ea typeface="华文新魏" panose="02010800040101010101" pitchFamily="2" charset="-122"/>
              </a:rPr>
              <a:t>基于生成技术的</a:t>
            </a:r>
            <a:endParaRPr lang="en-US" altLang="zh-CN" sz="1800" dirty="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Ensemble –based </a:t>
            </a:r>
            <a:r>
              <a:rPr lang="zh-CN" altLang="en-US" sz="1800" dirty="0" smtClean="0">
                <a:latin typeface="Gill Sans MT" panose="020B0502020104020203" pitchFamily="34" charset="0"/>
                <a:ea typeface="华文新魏" panose="02010800040101010101" pitchFamily="2" charset="-122"/>
              </a:rPr>
              <a:t>基于组合模型的</a:t>
            </a:r>
            <a:endParaRPr lang="en-US" altLang="zh-CN" sz="1800" dirty="0">
              <a:latin typeface="Gill Sans MT" panose="020B0502020104020203" pitchFamily="34" charset="0"/>
              <a:ea typeface="华文新魏" panose="02010800040101010101" pitchFamily="2" charset="-122"/>
            </a:endParaRPr>
          </a:p>
        </p:txBody>
      </p:sp>
      <p:sp>
        <p:nvSpPr>
          <p:cNvPr id="14340" name="标题 1"/>
          <p:cNvSpPr>
            <a:spLocks noGrp="1"/>
          </p:cNvSpPr>
          <p:nvPr>
            <p:ph type="title"/>
          </p:nvPr>
        </p:nvSpPr>
        <p:spPr/>
        <p:txBody>
          <a:bodyPr/>
          <a:lstStyle/>
          <a:p>
            <a:pPr eaLnBrk="1" hangingPunct="1"/>
            <a:r>
              <a:rPr lang="zh-CN" altLang="en-US" b="0" dirty="0" smtClean="0"/>
              <a:t>人机对话前沿动态</a:t>
            </a:r>
            <a:endParaRPr lang="zh-CN" altLang="en-US" b="0" dirty="0" smtClean="0">
              <a:ea typeface="华文新魏" panose="02010800040101010101" pitchFamily="2" charset="-122"/>
            </a:endParaRPr>
          </a:p>
        </p:txBody>
      </p:sp>
    </p:spTree>
    <p:extLst>
      <p:ext uri="{BB962C8B-B14F-4D97-AF65-F5344CB8AC3E}">
        <p14:creationId xmlns:p14="http://schemas.microsoft.com/office/powerpoint/2010/main" val="373841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6</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smtClean="0">
              <a:latin typeface="Gill Sans MT" panose="020B0502020104020203" pitchFamily="34" charset="0"/>
              <a:ea typeface="华文新魏" panose="02010800040101010101" pitchFamily="2" charset="-122"/>
            </a:endParaRPr>
          </a:p>
          <a:p>
            <a:pPr lvl="2"/>
            <a:r>
              <a:rPr lang="zh-CN" altLang="en-US" sz="1800" dirty="0" smtClean="0"/>
              <a:t>基于社交媒体的研究首先明确</a:t>
            </a:r>
            <a:r>
              <a:rPr lang="en-US" altLang="zh-CN" sz="1800" dirty="0" smtClean="0"/>
              <a:t>NLP</a:t>
            </a:r>
            <a:r>
              <a:rPr lang="zh-CN" altLang="en-US" sz="1800" dirty="0" smtClean="0"/>
              <a:t>和数据挖掘的区别与联系</a:t>
            </a:r>
            <a:endParaRPr lang="en-US" altLang="zh-CN" sz="1800" dirty="0" smtClean="0"/>
          </a:p>
          <a:p>
            <a:pPr lvl="2"/>
            <a:endParaRPr lang="en-US" altLang="zh-CN" sz="1800" dirty="0">
              <a:latin typeface="Gill Sans MT" panose="020B0502020104020203" pitchFamily="34" charset="0"/>
              <a:ea typeface="华文新魏" panose="02010800040101010101" pitchFamily="2" charset="-122"/>
            </a:endParaRPr>
          </a:p>
          <a:p>
            <a:pPr lvl="2"/>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endParaRPr lang="en-US" altLang="zh-CN" sz="1800" dirty="0" smtClean="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r>
              <a:rPr lang="zh-CN" altLang="en-US" sz="1800" dirty="0" smtClean="0">
                <a:latin typeface="Gill Sans MT" panose="020B0502020104020203" pitchFamily="34" charset="0"/>
                <a:ea typeface="华文新魏" panose="02010800040101010101" pitchFamily="2" charset="-122"/>
              </a:rPr>
              <a:t>涉及领域：观点、情感、意图、建议、预测</a:t>
            </a:r>
            <a:endParaRPr lang="en-US" altLang="zh-CN" sz="1800" dirty="0" smtClean="0">
              <a:latin typeface="Gill Sans MT" panose="020B0502020104020203" pitchFamily="34" charset="0"/>
              <a:ea typeface="华文新魏" panose="02010800040101010101" pitchFamily="2" charset="-122"/>
            </a:endParaRPr>
          </a:p>
          <a:p>
            <a:pPr lvl="2"/>
            <a:r>
              <a:rPr lang="zh-CN" altLang="en-US" sz="1800" dirty="0">
                <a:latin typeface="Gill Sans MT" panose="020B0502020104020203" pitchFamily="34" charset="0"/>
                <a:ea typeface="华文新魏" panose="02010800040101010101" pitchFamily="2" charset="-122"/>
              </a:rPr>
              <a:t>目前研究焦点</a:t>
            </a:r>
            <a:r>
              <a:rPr lang="zh-CN" altLang="en-US" sz="1800" dirty="0" smtClean="0">
                <a:latin typeface="Gill Sans MT" panose="020B0502020104020203" pitchFamily="34" charset="0"/>
                <a:ea typeface="华文新魏" panose="02010800040101010101" pitchFamily="2" charset="-122"/>
              </a:rPr>
              <a:t>：</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a:latin typeface="Gill Sans MT" panose="020B0502020104020203" pitchFamily="34" charset="0"/>
                <a:ea typeface="华文新魏" panose="02010800040101010101" pitchFamily="2" charset="-122"/>
              </a:rPr>
              <a:t>1</a:t>
            </a:r>
            <a:r>
              <a:rPr lang="zh-CN" altLang="en-US" sz="1800" dirty="0" smtClean="0">
                <a:latin typeface="Gill Sans MT" panose="020B0502020104020203" pitchFamily="34" charset="0"/>
                <a:ea typeface="华文新魏" panose="02010800040101010101" pitchFamily="2" charset="-122"/>
              </a:rPr>
              <a:t>解决社会</a:t>
            </a:r>
            <a:r>
              <a:rPr lang="zh-CN" altLang="en-US" sz="1800" dirty="0">
                <a:latin typeface="Gill Sans MT" panose="020B0502020104020203" pitchFamily="34" charset="0"/>
                <a:ea typeface="华文新魏" panose="02010800040101010101" pitchFamily="2" charset="-122"/>
              </a:rPr>
              <a:t>媒体存在的问题，如不实信息，数据偏置等</a:t>
            </a:r>
          </a:p>
          <a:p>
            <a:pPr lvl="2"/>
            <a:r>
              <a:rPr lang="en-US" altLang="zh-CN" sz="1800" dirty="0" smtClean="0">
                <a:latin typeface="Gill Sans MT" panose="020B0502020104020203" pitchFamily="34" charset="0"/>
                <a:ea typeface="华文新魏" panose="02010800040101010101" pitchFamily="2" charset="-122"/>
              </a:rPr>
              <a:t>2</a:t>
            </a:r>
            <a:r>
              <a:rPr lang="zh-CN" altLang="en-US" sz="1800" dirty="0" smtClean="0">
                <a:latin typeface="Gill Sans MT" panose="020B0502020104020203" pitchFamily="34" charset="0"/>
                <a:ea typeface="华文新魏" panose="02010800040101010101" pitchFamily="2" charset="-122"/>
              </a:rPr>
              <a:t>利用</a:t>
            </a:r>
            <a:r>
              <a:rPr lang="zh-CN" altLang="en-US" sz="1800" dirty="0">
                <a:latin typeface="Gill Sans MT" panose="020B0502020104020203" pitchFamily="34" charset="0"/>
                <a:ea typeface="华文新魏" panose="02010800040101010101" pitchFamily="2" charset="-122"/>
              </a:rPr>
              <a:t>社会媒体中丰富的信息形式（多模态，用户</a:t>
            </a:r>
            <a:r>
              <a:rPr lang="zh-CN" altLang="en-US" sz="1800" dirty="0" smtClean="0">
                <a:latin typeface="Gill Sans MT" panose="020B0502020104020203" pitchFamily="34" charset="0"/>
                <a:ea typeface="华文新魏" panose="02010800040101010101" pitchFamily="2" charset="-122"/>
              </a:rPr>
              <a:t>生成内容</a:t>
            </a:r>
            <a:r>
              <a:rPr lang="zh-CN" altLang="en-US" sz="1800" dirty="0">
                <a:latin typeface="Gill Sans MT" panose="020B0502020104020203" pitchFamily="34" charset="0"/>
                <a:ea typeface="华文新魏" panose="02010800040101010101" pitchFamily="2" charset="-122"/>
              </a:rPr>
              <a:t>）</a:t>
            </a:r>
            <a:endParaRPr lang="en-US" altLang="zh-CN" sz="1800" dirty="0">
              <a:latin typeface="Gill Sans MT" panose="020B0502020104020203" pitchFamily="34" charset="0"/>
              <a:ea typeface="华文新魏" panose="02010800040101010101" pitchFamily="2" charset="-122"/>
            </a:endParaRPr>
          </a:p>
        </p:txBody>
      </p:sp>
      <p:sp>
        <p:nvSpPr>
          <p:cNvPr id="14340" name="标题 1"/>
          <p:cNvSpPr>
            <a:spLocks noGrp="1"/>
          </p:cNvSpPr>
          <p:nvPr>
            <p:ph type="title"/>
          </p:nvPr>
        </p:nvSpPr>
        <p:spPr/>
        <p:txBody>
          <a:bodyPr/>
          <a:lstStyle/>
          <a:p>
            <a:pPr eaLnBrk="1" hangingPunct="1"/>
            <a:r>
              <a:rPr lang="zh-CN" altLang="en-US" b="0" dirty="0" smtClean="0"/>
              <a:t>社交媒体前沿动态</a:t>
            </a:r>
            <a:endParaRPr lang="zh-CN" altLang="en-US" b="0" dirty="0" smtClean="0">
              <a:ea typeface="华文新魏" panose="02010800040101010101" pitchFamily="2" charset="-122"/>
            </a:endParaRPr>
          </a:p>
        </p:txBody>
      </p:sp>
      <p:pic>
        <p:nvPicPr>
          <p:cNvPr id="2" name="图片 1"/>
          <p:cNvPicPr>
            <a:picLocks noChangeAspect="1"/>
          </p:cNvPicPr>
          <p:nvPr/>
        </p:nvPicPr>
        <p:blipFill>
          <a:blip r:embed="rId3"/>
          <a:stretch>
            <a:fillRect/>
          </a:stretch>
        </p:blipFill>
        <p:spPr>
          <a:xfrm>
            <a:off x="1547664" y="1916832"/>
            <a:ext cx="5940387" cy="2746397"/>
          </a:xfrm>
          <a:prstGeom prst="rect">
            <a:avLst/>
          </a:prstGeom>
        </p:spPr>
      </p:pic>
    </p:spTree>
    <p:extLst>
      <p:ext uri="{BB962C8B-B14F-4D97-AF65-F5344CB8AC3E}">
        <p14:creationId xmlns:p14="http://schemas.microsoft.com/office/powerpoint/2010/main" val="1396465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7</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a:latin typeface="Gill Sans MT" panose="020B0502020104020203" pitchFamily="34" charset="0"/>
              <a:ea typeface="华文新魏" panose="02010800040101010101" pitchFamily="2" charset="-122"/>
            </a:endParaRPr>
          </a:p>
          <a:p>
            <a:pPr lvl="2"/>
            <a:r>
              <a:rPr lang="zh-CN" altLang="en-US" sz="1800" dirty="0" smtClean="0"/>
              <a:t>基于视觉的跨模态文本生成</a:t>
            </a:r>
            <a:endParaRPr lang="en-US" altLang="zh-CN" sz="1800" dirty="0" smtClean="0"/>
          </a:p>
          <a:p>
            <a:pPr lvl="3"/>
            <a:r>
              <a:rPr lang="zh-CN" altLang="en-US" sz="1800" dirty="0"/>
              <a:t>图像的描述自动生成 </a:t>
            </a:r>
            <a:r>
              <a:rPr lang="en-US" altLang="zh-CN" sz="1800" dirty="0"/>
              <a:t>(Image Captioning)</a:t>
            </a:r>
          </a:p>
          <a:p>
            <a:pPr lvl="3"/>
            <a:r>
              <a:rPr lang="zh-CN" altLang="en-US" sz="1800" dirty="0" smtClean="0"/>
              <a:t>图像</a:t>
            </a:r>
            <a:r>
              <a:rPr lang="zh-CN" altLang="en-US" sz="1800" dirty="0"/>
              <a:t>集的故事自动生成 </a:t>
            </a:r>
            <a:r>
              <a:rPr lang="en-US" altLang="zh-CN" sz="1800" dirty="0"/>
              <a:t>(Visual Storytelling)</a:t>
            </a:r>
          </a:p>
          <a:p>
            <a:pPr lvl="3"/>
            <a:r>
              <a:rPr lang="zh-CN" altLang="en-US" sz="1800" dirty="0" smtClean="0"/>
              <a:t>图像</a:t>
            </a:r>
            <a:r>
              <a:rPr lang="zh-CN" altLang="en-US" sz="1800" dirty="0"/>
              <a:t>的文本自动问答 </a:t>
            </a:r>
            <a:r>
              <a:rPr lang="en-US" altLang="zh-CN" sz="1800" dirty="0"/>
              <a:t>(Visual Question Answering)</a:t>
            </a:r>
          </a:p>
          <a:p>
            <a:pPr lvl="3"/>
            <a:r>
              <a:rPr lang="zh-CN" altLang="en-US" sz="1800" dirty="0" smtClean="0"/>
              <a:t>图像</a:t>
            </a:r>
            <a:r>
              <a:rPr lang="zh-CN" altLang="en-US" sz="1800" dirty="0"/>
              <a:t>的对话自动生成 </a:t>
            </a:r>
            <a:r>
              <a:rPr lang="en-US" altLang="zh-CN" sz="1800" dirty="0"/>
              <a:t>(Visual Dialogue)</a:t>
            </a:r>
          </a:p>
          <a:p>
            <a:pPr lvl="3"/>
            <a:r>
              <a:rPr lang="zh-CN" altLang="en-US" sz="1800" dirty="0" smtClean="0"/>
              <a:t>视觉</a:t>
            </a:r>
            <a:r>
              <a:rPr lang="zh-CN" altLang="en-US" sz="1800" dirty="0"/>
              <a:t>导航任务 </a:t>
            </a:r>
            <a:r>
              <a:rPr lang="en-US" altLang="zh-CN" sz="1800" dirty="0"/>
              <a:t>(Visual Navigation)</a:t>
            </a:r>
          </a:p>
          <a:p>
            <a:pPr lvl="3"/>
            <a:r>
              <a:rPr lang="zh-CN" altLang="en-US" sz="1800" dirty="0" smtClean="0"/>
              <a:t>文本</a:t>
            </a:r>
            <a:r>
              <a:rPr lang="zh-CN" altLang="en-US" sz="1800" dirty="0"/>
              <a:t>到图像的自动生成 </a:t>
            </a:r>
            <a:r>
              <a:rPr lang="en-US" altLang="zh-CN" sz="1800" dirty="0"/>
              <a:t>(Text-to-Image </a:t>
            </a:r>
            <a:r>
              <a:rPr lang="en-US" altLang="zh-CN" sz="1800" dirty="0" smtClean="0"/>
              <a:t>Synthesis)</a:t>
            </a:r>
            <a:endParaRPr lang="en-US" altLang="zh-CN" sz="1000" dirty="0">
              <a:latin typeface="Gill Sans MT" panose="020B0502020104020203" pitchFamily="34" charset="0"/>
              <a:ea typeface="华文新魏" panose="02010800040101010101" pitchFamily="2" charset="-122"/>
            </a:endParaRPr>
          </a:p>
          <a:p>
            <a:pPr lvl="2"/>
            <a:endParaRPr lang="en-US" altLang="zh-CN" sz="1800" dirty="0">
              <a:latin typeface="Gill Sans MT" panose="020B0502020104020203" pitchFamily="34" charset="0"/>
              <a:ea typeface="华文新魏" panose="02010800040101010101" pitchFamily="2" charset="-122"/>
            </a:endParaRPr>
          </a:p>
          <a:p>
            <a:pPr lvl="2"/>
            <a:r>
              <a:rPr lang="zh-CN" altLang="en-US" sz="1800" dirty="0"/>
              <a:t>核心研究问题：</a:t>
            </a:r>
            <a:endParaRPr lang="en-US" altLang="zh-CN" sz="1800" dirty="0"/>
          </a:p>
          <a:p>
            <a:pPr lvl="3"/>
            <a:r>
              <a:rPr lang="zh-CN" altLang="en-US" sz="1800" dirty="0"/>
              <a:t>视觉的语义表示</a:t>
            </a:r>
            <a:endParaRPr lang="en-US" altLang="zh-CN" sz="1800" dirty="0"/>
          </a:p>
          <a:p>
            <a:pPr lvl="3"/>
            <a:r>
              <a:rPr lang="zh-CN" altLang="en-US" sz="1800" dirty="0"/>
              <a:t>视觉</a:t>
            </a:r>
            <a:r>
              <a:rPr lang="en-US" altLang="zh-CN" sz="1800" dirty="0"/>
              <a:t>-</a:t>
            </a:r>
            <a:r>
              <a:rPr lang="zh-CN" altLang="en-US" sz="1800" dirty="0"/>
              <a:t>语言的跨模态对齐</a:t>
            </a:r>
            <a:endParaRPr lang="en-US" altLang="zh-CN" sz="1800" dirty="0"/>
          </a:p>
          <a:p>
            <a:pPr lvl="3"/>
            <a:r>
              <a:rPr lang="zh-CN" altLang="en-US" sz="1800" dirty="0"/>
              <a:t>文本的生成方法</a:t>
            </a:r>
            <a:endParaRPr lang="en-US" altLang="zh-CN" sz="1800" dirty="0"/>
          </a:p>
        </p:txBody>
      </p:sp>
      <p:sp>
        <p:nvSpPr>
          <p:cNvPr id="14340" name="标题 1"/>
          <p:cNvSpPr>
            <a:spLocks noGrp="1"/>
          </p:cNvSpPr>
          <p:nvPr>
            <p:ph type="title"/>
          </p:nvPr>
        </p:nvSpPr>
        <p:spPr/>
        <p:txBody>
          <a:bodyPr/>
          <a:lstStyle/>
          <a:p>
            <a:pPr eaLnBrk="1" hangingPunct="1"/>
            <a:r>
              <a:rPr lang="zh-CN" altLang="en-US" b="0" dirty="0" smtClean="0"/>
              <a:t>多模态前沿动态</a:t>
            </a:r>
            <a:endParaRPr lang="zh-CN" altLang="en-US" b="0" dirty="0" smtClean="0">
              <a:ea typeface="华文新魏" panose="02010800040101010101" pitchFamily="2" charset="-122"/>
            </a:endParaRPr>
          </a:p>
        </p:txBody>
      </p:sp>
    </p:spTree>
    <p:extLst>
      <p:ext uri="{BB962C8B-B14F-4D97-AF65-F5344CB8AC3E}">
        <p14:creationId xmlns:p14="http://schemas.microsoft.com/office/powerpoint/2010/main" val="84562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华文新魏" panose="02010800040101010101" pitchFamily="2" charset="-122"/>
              </a:defRPr>
            </a:lvl1pPr>
            <a:lvl2pPr marL="742950" indent="-285750">
              <a:defRPr>
                <a:solidFill>
                  <a:schemeClr val="tx1"/>
                </a:solidFill>
                <a:latin typeface="Arial" panose="020B0604020202020204" pitchFamily="34" charset="0"/>
                <a:ea typeface="华文新魏" panose="02010800040101010101" pitchFamily="2" charset="-122"/>
              </a:defRPr>
            </a:lvl2pPr>
            <a:lvl3pPr marL="1143000" indent="-228600">
              <a:defRPr>
                <a:solidFill>
                  <a:schemeClr val="tx1"/>
                </a:solidFill>
                <a:latin typeface="Arial" panose="020B0604020202020204" pitchFamily="34" charset="0"/>
                <a:ea typeface="华文新魏" panose="02010800040101010101" pitchFamily="2" charset="-122"/>
              </a:defRPr>
            </a:lvl3pPr>
            <a:lvl4pPr marL="1600200" indent="-228600">
              <a:defRPr>
                <a:solidFill>
                  <a:schemeClr val="tx1"/>
                </a:solidFill>
                <a:latin typeface="Arial" panose="020B0604020202020204" pitchFamily="34" charset="0"/>
                <a:ea typeface="华文新魏" panose="02010800040101010101" pitchFamily="2" charset="-122"/>
              </a:defRPr>
            </a:lvl4pPr>
            <a:lvl5pPr marL="2057400" indent="-228600">
              <a:defRPr>
                <a:solidFill>
                  <a:schemeClr val="tx1"/>
                </a:solidFill>
                <a:latin typeface="Arial" panose="020B060402020202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fld id="{07BF7601-A11C-4D2A-9DFA-FD4BB2A4BAED}" type="slidenum">
              <a:rPr lang="zh-CN" altLang="en-US" smtClean="0">
                <a:solidFill>
                  <a:srgbClr val="464653"/>
                </a:solidFill>
                <a:ea typeface="宋体" panose="02010600030101010101" pitchFamily="2" charset="-122"/>
              </a:rPr>
              <a:pPr/>
              <a:t>8</a:t>
            </a:fld>
            <a:endParaRPr lang="zh-CN" altLang="en-US" dirty="0" smtClean="0">
              <a:solidFill>
                <a:srgbClr val="464653"/>
              </a:solidFill>
              <a:ea typeface="宋体" panose="02010600030101010101" pitchFamily="2" charset="-122"/>
            </a:endParaRPr>
          </a:p>
        </p:txBody>
      </p:sp>
      <p:sp>
        <p:nvSpPr>
          <p:cNvPr id="14339" name="Rectangle 3"/>
          <p:cNvSpPr>
            <a:spLocks noGrp="1"/>
          </p:cNvSpPr>
          <p:nvPr>
            <p:ph type="body" idx="1"/>
          </p:nvPr>
        </p:nvSpPr>
        <p:spPr>
          <a:xfrm>
            <a:off x="457200" y="1219200"/>
            <a:ext cx="8229600" cy="4910138"/>
          </a:xfrm>
        </p:spPr>
        <p:txBody>
          <a:bodyPr/>
          <a:lstStyle/>
          <a:p>
            <a:pPr marL="868363" lvl="3" indent="0">
              <a:buNone/>
              <a:defRPr/>
            </a:pPr>
            <a:endParaRPr lang="en-US" altLang="zh-CN" sz="1200" dirty="0">
              <a:latin typeface="Gill Sans MT" panose="020B0502020104020203" pitchFamily="34" charset="0"/>
              <a:ea typeface="华文新魏" panose="02010800040101010101" pitchFamily="2" charset="-122"/>
            </a:endParaRPr>
          </a:p>
          <a:p>
            <a:pPr lvl="2"/>
            <a:r>
              <a:rPr lang="zh-CN" altLang="en-US" sz="1800" dirty="0" smtClean="0"/>
              <a:t>报告中主要关注的是</a:t>
            </a:r>
            <a:r>
              <a:rPr lang="en-US" altLang="zh-CN" sz="1800" dirty="0" smtClean="0"/>
              <a:t>NLP</a:t>
            </a:r>
            <a:r>
              <a:rPr lang="zh-CN" altLang="en-US" sz="1800" dirty="0" smtClean="0"/>
              <a:t>中的图神经网络在表示学习中的应用：</a:t>
            </a:r>
            <a:endParaRPr lang="en-US" altLang="zh-CN" sz="1800" dirty="0" smtClean="0"/>
          </a:p>
          <a:p>
            <a:pPr lvl="2"/>
            <a:r>
              <a:rPr lang="zh-CN" altLang="en-US" sz="1800" dirty="0" smtClean="0">
                <a:latin typeface="Gill Sans MT" panose="020B0502020104020203" pitchFamily="34" charset="0"/>
                <a:ea typeface="华文新魏" panose="02010800040101010101" pitchFamily="2" charset="-122"/>
              </a:rPr>
              <a:t>主要讨论了三个部分：</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NLP</a:t>
            </a:r>
            <a:r>
              <a:rPr lang="zh-CN" altLang="en-US" sz="1800" dirty="0" smtClean="0">
                <a:latin typeface="Gill Sans MT" panose="020B0502020104020203" pitchFamily="34" charset="0"/>
                <a:ea typeface="华文新魏" panose="02010800040101010101" pitchFamily="2" charset="-122"/>
              </a:rPr>
              <a:t>中的图结构；</a:t>
            </a:r>
            <a:endParaRPr lang="en-US" altLang="zh-CN" sz="1800" dirty="0" smtClean="0">
              <a:latin typeface="Gill Sans MT" panose="020B0502020104020203" pitchFamily="34" charset="0"/>
              <a:ea typeface="华文新魏" panose="02010800040101010101" pitchFamily="2" charset="-122"/>
            </a:endParaRPr>
          </a:p>
          <a:p>
            <a:pPr lvl="2"/>
            <a:r>
              <a:rPr lang="en-US" altLang="zh-CN" sz="1800" dirty="0" smtClean="0">
                <a:latin typeface="Gill Sans MT" panose="020B0502020104020203" pitchFamily="34" charset="0"/>
                <a:ea typeface="华文新魏" panose="02010800040101010101" pitchFamily="2" charset="-122"/>
              </a:rPr>
              <a:t>GRN</a:t>
            </a:r>
            <a:r>
              <a:rPr lang="zh-CN" altLang="en-US" sz="1800" dirty="0" smtClean="0">
                <a:latin typeface="Gill Sans MT" panose="020B0502020104020203" pitchFamily="34" charset="0"/>
                <a:ea typeface="华文新魏" panose="02010800040101010101" pitchFamily="2" charset="-122"/>
              </a:rPr>
              <a:t>，</a:t>
            </a:r>
            <a:r>
              <a:rPr lang="en-US" altLang="zh-CN" sz="1800" dirty="0" smtClean="0">
                <a:latin typeface="Gill Sans MT" panose="020B0502020104020203" pitchFamily="34" charset="0"/>
                <a:ea typeface="华文新魏" panose="02010800040101010101" pitchFamily="2" charset="-122"/>
              </a:rPr>
              <a:t>GCN</a:t>
            </a:r>
            <a:r>
              <a:rPr lang="zh-CN" altLang="en-US" sz="1800" dirty="0" smtClean="0">
                <a:latin typeface="Gill Sans MT" panose="020B0502020104020203" pitchFamily="34" charset="0"/>
                <a:ea typeface="华文新魏" panose="02010800040101010101" pitchFamily="2" charset="-122"/>
              </a:rPr>
              <a:t>，</a:t>
            </a:r>
            <a:r>
              <a:rPr lang="en-US" altLang="zh-CN" sz="1800" dirty="0" smtClean="0">
                <a:latin typeface="Gill Sans MT" panose="020B0502020104020203" pitchFamily="34" charset="0"/>
                <a:ea typeface="华文新魏" panose="02010800040101010101" pitchFamily="2" charset="-122"/>
              </a:rPr>
              <a:t>GAT;</a:t>
            </a:r>
          </a:p>
          <a:p>
            <a:pPr lvl="2"/>
            <a:r>
              <a:rPr lang="zh-CN" altLang="en-US" sz="1800" dirty="0" smtClean="0">
                <a:latin typeface="Gill Sans MT" panose="020B0502020104020203" pitchFamily="34" charset="0"/>
                <a:ea typeface="华文新魏" panose="02010800040101010101" pitchFamily="2" charset="-122"/>
              </a:rPr>
              <a:t>图模型在图编码中的具体操作（针对不同的问题）</a:t>
            </a:r>
            <a:endParaRPr lang="en-US" altLang="zh-CN" sz="1800" dirty="0" smtClean="0">
              <a:latin typeface="Gill Sans MT" panose="020B0502020104020203" pitchFamily="34" charset="0"/>
              <a:ea typeface="华文新魏" panose="02010800040101010101" pitchFamily="2" charset="-122"/>
            </a:endParaRPr>
          </a:p>
        </p:txBody>
      </p:sp>
      <p:sp>
        <p:nvSpPr>
          <p:cNvPr id="14340" name="标题 1"/>
          <p:cNvSpPr>
            <a:spLocks noGrp="1"/>
          </p:cNvSpPr>
          <p:nvPr>
            <p:ph type="title"/>
          </p:nvPr>
        </p:nvSpPr>
        <p:spPr/>
        <p:txBody>
          <a:bodyPr/>
          <a:lstStyle/>
          <a:p>
            <a:pPr eaLnBrk="1" hangingPunct="1"/>
            <a:r>
              <a:rPr lang="zh-CN" altLang="en-US" b="0" dirty="0" smtClean="0"/>
              <a:t>表示学习前沿动态</a:t>
            </a:r>
            <a:endParaRPr lang="zh-CN" altLang="en-US" b="0" dirty="0" smtClean="0">
              <a:ea typeface="华文新魏" panose="02010800040101010101" pitchFamily="2" charset="-122"/>
            </a:endParaRPr>
          </a:p>
        </p:txBody>
      </p:sp>
    </p:spTree>
    <p:extLst>
      <p:ext uri="{BB962C8B-B14F-4D97-AF65-F5344CB8AC3E}">
        <p14:creationId xmlns:p14="http://schemas.microsoft.com/office/powerpoint/2010/main" val="650678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表示学习</a:t>
            </a:r>
            <a:endParaRPr lang="zh-CN" altLang="en-US" dirty="0"/>
          </a:p>
        </p:txBody>
      </p:sp>
      <p:sp>
        <p:nvSpPr>
          <p:cNvPr id="3" name="内容占位符 2"/>
          <p:cNvSpPr>
            <a:spLocks noGrp="1"/>
          </p:cNvSpPr>
          <p:nvPr>
            <p:ph sz="quarter" idx="1"/>
          </p:nvPr>
        </p:nvSpPr>
        <p:spPr/>
        <p:txBody>
          <a:bodyPr/>
          <a:lstStyle/>
          <a:p>
            <a:r>
              <a:rPr lang="zh-CN" altLang="en-US" dirty="0" smtClean="0"/>
              <a:t>起因：数据转化为向量</a:t>
            </a:r>
            <a:endParaRPr lang="en-US" altLang="zh-CN" dirty="0" smtClean="0"/>
          </a:p>
          <a:p>
            <a:r>
              <a:rPr lang="zh-CN" altLang="en-US" dirty="0" smtClean="0"/>
              <a:t>评价：如何评价一种表示的好坏</a:t>
            </a:r>
            <a:endParaRPr lang="en-US" altLang="zh-CN" dirty="0" smtClean="0"/>
          </a:p>
          <a:p>
            <a:r>
              <a:rPr lang="zh-CN" altLang="en-US" dirty="0" smtClean="0"/>
              <a:t>通用标识模型</a:t>
            </a:r>
            <a:endParaRPr lang="en-US" altLang="zh-CN" dirty="0" smtClean="0"/>
          </a:p>
          <a:p>
            <a:r>
              <a:rPr lang="zh-CN" altLang="en-US" dirty="0" smtClean="0"/>
              <a:t>热门方法：预训练模型</a:t>
            </a:r>
            <a:endParaRPr lang="en-US" altLang="zh-CN" dirty="0" smtClean="0"/>
          </a:p>
          <a:p>
            <a:endParaRPr lang="en-US" altLang="zh-CN" dirty="0"/>
          </a:p>
          <a:p>
            <a:r>
              <a:rPr lang="en-US" altLang="zh-CN" dirty="0" smtClean="0"/>
              <a:t>BERT</a:t>
            </a:r>
            <a:r>
              <a:rPr lang="zh-CN" altLang="en-US" dirty="0" smtClean="0"/>
              <a:t>的介绍</a:t>
            </a:r>
            <a:endParaRPr lang="en-US" altLang="zh-CN" dirty="0" smtClean="0"/>
          </a:p>
        </p:txBody>
      </p:sp>
      <p:sp>
        <p:nvSpPr>
          <p:cNvPr id="4" name="日期占位符 3"/>
          <p:cNvSpPr>
            <a:spLocks noGrp="1"/>
          </p:cNvSpPr>
          <p:nvPr>
            <p:ph type="dt" sz="half" idx="10"/>
          </p:nvPr>
        </p:nvSpPr>
        <p:spPr/>
        <p:txBody>
          <a:bodyPr/>
          <a:lstStyle/>
          <a:p>
            <a:pPr>
              <a:defRPr/>
            </a:pPr>
            <a:fld id="{7398BCFB-9D1E-40E2-83B7-60D6B7C0F11B}" type="datetime1">
              <a:rPr lang="zh-CN" altLang="en-US" smtClean="0"/>
              <a:pPr>
                <a:defRPr/>
              </a:pPr>
              <a:t>2019/12/18</a:t>
            </a:fld>
            <a:endParaRPr lang="zh-CN" altLang="en-US" dirty="0"/>
          </a:p>
        </p:txBody>
      </p:sp>
      <p:sp>
        <p:nvSpPr>
          <p:cNvPr id="5" name="页脚占位符 4"/>
          <p:cNvSpPr>
            <a:spLocks noGrp="1"/>
          </p:cNvSpPr>
          <p:nvPr>
            <p:ph type="ftr" sz="quarter" idx="11"/>
          </p:nvPr>
        </p:nvSpPr>
        <p:spPr/>
        <p:txBody>
          <a:bodyPr/>
          <a:lstStyle/>
          <a:p>
            <a:pPr>
              <a:defRPr/>
            </a:pPr>
            <a:r>
              <a:rPr lang="en-US" altLang="zh-CN" smtClean="0"/>
              <a:t>Southeast University, Nanjing, China</a:t>
            </a:r>
            <a:endParaRPr lang="zh-CN" altLang="en-US"/>
          </a:p>
        </p:txBody>
      </p:sp>
      <p:sp>
        <p:nvSpPr>
          <p:cNvPr id="6" name="灯片编号占位符 5"/>
          <p:cNvSpPr>
            <a:spLocks noGrp="1"/>
          </p:cNvSpPr>
          <p:nvPr>
            <p:ph type="sldNum" sz="quarter" idx="12"/>
          </p:nvPr>
        </p:nvSpPr>
        <p:spPr/>
        <p:txBody>
          <a:bodyPr/>
          <a:lstStyle/>
          <a:p>
            <a:pPr>
              <a:defRPr/>
            </a:pPr>
            <a:fld id="{946478A2-CD1A-4DBF-B34D-F4143DBE62B3}" type="slidenum">
              <a:rPr lang="zh-CN" altLang="en-US" smtClean="0"/>
              <a:pPr>
                <a:defRPr/>
              </a:pPr>
              <a:t>9</a:t>
            </a:fld>
            <a:endParaRPr lang="zh-CN" altLang="en-US"/>
          </a:p>
        </p:txBody>
      </p:sp>
    </p:spTree>
    <p:extLst>
      <p:ext uri="{BB962C8B-B14F-4D97-AF65-F5344CB8AC3E}">
        <p14:creationId xmlns:p14="http://schemas.microsoft.com/office/powerpoint/2010/main" val="269856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14021</TotalTime>
  <Words>657</Words>
  <Application>Microsoft Office PowerPoint</Application>
  <PresentationFormat>全屏显示(4:3)</PresentationFormat>
  <Paragraphs>129</Paragraphs>
  <Slides>11</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Gill Sans MT</vt:lpstr>
      <vt:lpstr>华文新魏</vt:lpstr>
      <vt:lpstr>宋体</vt:lpstr>
      <vt:lpstr>Arial</vt:lpstr>
      <vt:lpstr>Bookman Old Style</vt:lpstr>
      <vt:lpstr>Calibri</vt:lpstr>
      <vt:lpstr>Times New Roman</vt:lpstr>
      <vt:lpstr>Wingdings</vt:lpstr>
      <vt:lpstr>Wingdings 3</vt:lpstr>
      <vt:lpstr>质朴</vt:lpstr>
      <vt:lpstr>CCl2019会议及NLP研究现状 汇报展示</vt:lpstr>
      <vt:lpstr>大纲</vt:lpstr>
      <vt:lpstr>会议概述</vt:lpstr>
      <vt:lpstr>语言与视觉多模态智能的进展</vt:lpstr>
      <vt:lpstr>人机对话前沿动态</vt:lpstr>
      <vt:lpstr>社交媒体前沿动态</vt:lpstr>
      <vt:lpstr>多模态前沿动态</vt:lpstr>
      <vt:lpstr>表示学习前沿动态</vt:lpstr>
      <vt:lpstr>表示学习</vt:lpstr>
      <vt:lpstr>多模态</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Theory to Practice: Evaluating Static Channel Assignments on a Wireless Mesh Network</dc:title>
  <dc:creator>liu</dc:creator>
  <cp:lastModifiedBy>Wind Ternence</cp:lastModifiedBy>
  <cp:revision>1078</cp:revision>
  <dcterms:created xsi:type="dcterms:W3CDTF">2011-10-24T12:29:22Z</dcterms:created>
  <dcterms:modified xsi:type="dcterms:W3CDTF">2019-12-18T02:08:21Z</dcterms:modified>
</cp:coreProperties>
</file>