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62" r:id="rId3"/>
    <p:sldId id="261" r:id="rId4"/>
    <p:sldId id="301" r:id="rId5"/>
    <p:sldId id="330" r:id="rId6"/>
    <p:sldId id="311" r:id="rId7"/>
    <p:sldId id="331" r:id="rId8"/>
    <p:sldId id="314" r:id="rId9"/>
    <p:sldId id="315" r:id="rId10"/>
    <p:sldId id="332" r:id="rId11"/>
    <p:sldId id="318" r:id="rId12"/>
    <p:sldId id="319" r:id="rId13"/>
    <p:sldId id="317" r:id="rId14"/>
    <p:sldId id="325" r:id="rId15"/>
    <p:sldId id="327" r:id="rId16"/>
    <p:sldId id="328" r:id="rId17"/>
    <p:sldId id="320" r:id="rId18"/>
    <p:sldId id="321" r:id="rId19"/>
    <p:sldId id="323" r:id="rId20"/>
    <p:sldId id="324" r:id="rId21"/>
    <p:sldId id="307" r:id="rId22"/>
    <p:sldId id="329" r:id="rId23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o, Hanqing" initials="GH" lastIdx="1" clrIdx="0">
    <p:extLst>
      <p:ext uri="{19B8F6BF-5375-455C-9EA6-DF929625EA0E}">
        <p15:presenceInfo xmlns:p15="http://schemas.microsoft.com/office/powerpoint/2012/main" userId="S::hguo@bsu.edu::f06a9313-830a-4e4c-8e25-c800885a99b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453B"/>
    <a:srgbClr val="0C533A"/>
    <a:srgbClr val="064339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/>
    <p:restoredTop sz="84452" autoAdjust="0"/>
  </p:normalViewPr>
  <p:slideViewPr>
    <p:cSldViewPr snapToGrid="0" snapToObjects="1" showGuides="1">
      <p:cViewPr>
        <p:scale>
          <a:sx n="100" d="100"/>
          <a:sy n="100" d="100"/>
        </p:scale>
        <p:origin x="1914" y="54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C8B9C-C256-4258-9A97-E303FCA4FE32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079410-86BF-40F6-A713-95393095E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633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079410-86BF-40F6-A713-95393095EAF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228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079410-86BF-40F6-A713-95393095EA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207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079410-86BF-40F6-A713-95393095EAF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97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079410-86BF-40F6-A713-95393095EAF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83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1845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7200" y="2317377"/>
            <a:ext cx="8229600" cy="857250"/>
          </a:xfrm>
          <a:prstGeom prst="rect">
            <a:avLst/>
          </a:prstGeom>
        </p:spPr>
        <p:txBody>
          <a:bodyPr vert="horz"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8276173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6631"/>
            <a:ext cx="7772400" cy="97647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700" b="1" i="0" baseline="0">
                <a:ln>
                  <a:noFill/>
                </a:ln>
                <a:solidFill>
                  <a:srgbClr val="18453B"/>
                </a:solidFill>
                <a:latin typeface="+mn-lt"/>
                <a:cs typeface="Gotham-Bold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279675"/>
            <a:ext cx="7772400" cy="15767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 descr="Michigan State University logo">
            <a:extLst>
              <a:ext uri="{FF2B5EF4-FFF2-40B4-BE49-F238E27FC236}">
                <a16:creationId xmlns:a16="http://schemas.microsoft.com/office/drawing/2014/main" id="{A54D84F8-7269-C444-850E-B6932D9731A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43313" y="4893670"/>
            <a:ext cx="1858962" cy="15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1366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9377"/>
            <a:ext cx="8229600" cy="3601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700" b="1" i="0" baseline="0">
                <a:solidFill>
                  <a:srgbClr val="18453B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0228"/>
            <a:ext cx="8229600" cy="3049871"/>
          </a:xfrm>
          <a:prstGeom prst="rect">
            <a:avLst/>
          </a:prstGeom>
        </p:spPr>
        <p:txBody>
          <a:bodyPr/>
          <a:lstStyle>
            <a:lvl1pPr marL="342900" indent="-342900" algn="l">
              <a:buClr>
                <a:srgbClr val="18453B"/>
              </a:buClr>
              <a:buFont typeface="Arial"/>
              <a:buChar char="•"/>
              <a:defRPr sz="2100" b="0" i="0">
                <a:solidFill>
                  <a:srgbClr val="595959"/>
                </a:solidFill>
                <a:latin typeface="Arial"/>
                <a:cs typeface="Arial"/>
              </a:defRPr>
            </a:lvl1pPr>
            <a:lvl2pPr marL="557213" indent="-214313" algn="l"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1800" b="0" i="0">
                <a:solidFill>
                  <a:srgbClr val="595959"/>
                </a:solidFill>
                <a:latin typeface="Arial"/>
                <a:cs typeface="Arial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15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 descr="Michigan State University logo">
            <a:extLst>
              <a:ext uri="{FF2B5EF4-FFF2-40B4-BE49-F238E27FC236}">
                <a16:creationId xmlns:a16="http://schemas.microsoft.com/office/drawing/2014/main" id="{0060A257-52AF-094B-980E-DAECC167E7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43313" y="4893670"/>
            <a:ext cx="1858962" cy="15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341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2366"/>
            <a:ext cx="8229600" cy="65631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700" b="1" i="0" baseline="0">
                <a:solidFill>
                  <a:srgbClr val="18453B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4751"/>
            <a:ext cx="3950704" cy="3222512"/>
          </a:xfrm>
          <a:prstGeom prst="rect">
            <a:avLst/>
          </a:prstGeom>
        </p:spPr>
        <p:txBody>
          <a:bodyPr/>
          <a:lstStyle>
            <a:lvl1pPr marL="342900" indent="-342900" algn="l"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 sz="2100" b="0" i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marL="600075" indent="-257175" algn="l">
              <a:buClr>
                <a:schemeClr val="tx1">
                  <a:lumMod val="75000"/>
                  <a:lumOff val="25000"/>
                </a:schemeClr>
              </a:buClr>
              <a:buSzPct val="85000"/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15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736096" y="1544751"/>
            <a:ext cx="3950704" cy="3222512"/>
          </a:xfrm>
          <a:prstGeom prst="rect">
            <a:avLst/>
          </a:prstGeom>
        </p:spPr>
        <p:txBody>
          <a:bodyPr/>
          <a:lstStyle>
            <a:lvl1pPr marL="342900" indent="-342900" algn="l"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 sz="2100" b="0" i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marL="600075" indent="-257175" algn="l"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15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 descr="Michigan State University logo">
            <a:extLst>
              <a:ext uri="{FF2B5EF4-FFF2-40B4-BE49-F238E27FC236}">
                <a16:creationId xmlns:a16="http://schemas.microsoft.com/office/drawing/2014/main" id="{2D258EC8-A789-B74A-BFAE-935D3404FDD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43313" y="4893670"/>
            <a:ext cx="1858962" cy="15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314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2405"/>
            <a:ext cx="8229600" cy="61629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700" b="1" i="0">
                <a:solidFill>
                  <a:srgbClr val="18453B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0759"/>
            <a:ext cx="8229600" cy="3018124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8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 marL="0" indent="0" algn="l"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5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15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 descr="Michigan State University logo">
            <a:extLst>
              <a:ext uri="{FF2B5EF4-FFF2-40B4-BE49-F238E27FC236}">
                <a16:creationId xmlns:a16="http://schemas.microsoft.com/office/drawing/2014/main" id="{141B5630-B7FB-8C44-AD54-B69FA31DF6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43313" y="4893670"/>
            <a:ext cx="1858962" cy="15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7978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6319"/>
            <a:ext cx="8229600" cy="54383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700" b="1" i="0">
                <a:solidFill>
                  <a:srgbClr val="18453B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6179"/>
            <a:ext cx="8229600" cy="3314700"/>
          </a:xfrm>
          <a:prstGeom prst="rect">
            <a:avLst/>
          </a:prstGeom>
        </p:spPr>
        <p:txBody>
          <a:bodyPr/>
          <a:lstStyle>
            <a:lvl1pPr marL="342900" indent="-342900" algn="l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  <a:defRPr sz="18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 marL="342900" indent="137160" algn="l"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15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15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 descr="Michigan State University logo">
            <a:extLst>
              <a:ext uri="{FF2B5EF4-FFF2-40B4-BE49-F238E27FC236}">
                <a16:creationId xmlns:a16="http://schemas.microsoft.com/office/drawing/2014/main" id="{33DFE41A-7460-1944-9A9F-6E57FFC606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43313" y="4893670"/>
            <a:ext cx="1858962" cy="15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308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partan helmet with text that reads Spartans Will">
            <a:extLst>
              <a:ext uri="{FF2B5EF4-FFF2-40B4-BE49-F238E27FC236}">
                <a16:creationId xmlns:a16="http://schemas.microsoft.com/office/drawing/2014/main" id="{0AD21EE0-D137-7C4C-BD74-D7A13146B12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286739"/>
            <a:ext cx="3423018" cy="1392982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4" r:id="rId1"/>
    <p:sldLayoutId id="2147483709" r:id="rId2"/>
    <p:sldLayoutId id="2147483705" r:id="rId3"/>
    <p:sldLayoutId id="2147483706" r:id="rId4"/>
    <p:sldLayoutId id="2147483707" r:id="rId5"/>
    <p:sldLayoutId id="2147483708" r:id="rId6"/>
  </p:sldLayoutIdLst>
  <p:txStyles>
    <p:titleStyle>
      <a:lvl1pPr algn="ctr" defTabSz="342900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Gotham Book"/>
          <a:ea typeface="ＭＳ Ｐゴシック" charset="-128"/>
          <a:cs typeface="ＭＳ Ｐゴシック" charset="-128"/>
        </a:defRPr>
      </a:lvl1pPr>
      <a:lvl2pPr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2pPr>
      <a:lvl3pPr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3pPr>
      <a:lvl4pPr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4pPr>
      <a:lvl5pPr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5pPr>
      <a:lvl6pPr marL="342900"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6pPr>
      <a:lvl7pPr marL="685800"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7pPr>
      <a:lvl8pPr marL="1028700"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8pPr>
      <a:lvl9pPr marL="1371600"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9pPr>
    </p:titleStyle>
    <p:bodyStyle>
      <a:lvl1pPr algn="ctr" defTabSz="342900" rtl="0" eaLnBrk="1" fontAlgn="base" hangingPunct="1">
        <a:spcBef>
          <a:spcPct val="20000"/>
        </a:spcBef>
        <a:spcAft>
          <a:spcPct val="0"/>
        </a:spcAft>
        <a:defRPr sz="3000" b="1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2pPr>
      <a:lvl3pPr marL="857250" indent="-171450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3pPr>
      <a:lvl4pPr marL="1200150" indent="-171450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4pPr>
      <a:lvl5pPr marL="1543050" indent="-171450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317377"/>
            <a:ext cx="9067800" cy="1568824"/>
          </a:xfrm>
        </p:spPr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Week1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5</a:t>
            </a:r>
            <a:br>
              <a:rPr lang="en-US" dirty="0">
                <a:latin typeface="Arial" charset="0"/>
                <a:ea typeface="Arial" charset="0"/>
                <a:cs typeface="Arial" charset="0"/>
              </a:rPr>
            </a:br>
            <a:r>
              <a:rPr lang="en-US" dirty="0"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reliminary Results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3E2DC9C-1249-4E21-BAB0-368395D988B4}"/>
              </a:ext>
            </a:extLst>
          </p:cNvPr>
          <p:cNvSpPr txBox="1"/>
          <p:nvPr/>
        </p:nvSpPr>
        <p:spPr>
          <a:xfrm>
            <a:off x="3493037" y="3914776"/>
            <a:ext cx="2000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Hanqing Guo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CA8B94F-0A1E-4105-B064-EAF0A713E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" y="0"/>
            <a:ext cx="8229600" cy="484978"/>
          </a:xfrm>
        </p:spPr>
        <p:txBody>
          <a:bodyPr>
            <a:normAutofit fontScale="90000"/>
          </a:bodyPr>
          <a:lstStyle/>
          <a:p>
            <a:r>
              <a:rPr lang="en-US" dirty="0"/>
              <a:t>Sliding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F3BFB5-38E7-44C9-9DEB-3C45A92849E1}"/>
              </a:ext>
            </a:extLst>
          </p:cNvPr>
          <p:cNvSpPr txBox="1"/>
          <p:nvPr/>
        </p:nvSpPr>
        <p:spPr>
          <a:xfrm>
            <a:off x="590550" y="990600"/>
            <a:ext cx="827983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Choose the </a:t>
            </a:r>
            <a:r>
              <a:rPr lang="en-US" dirty="0">
                <a:solidFill>
                  <a:srgbClr val="FF0000"/>
                </a:solidFill>
              </a:rPr>
              <a:t>fricative consonant</a:t>
            </a:r>
            <a:r>
              <a:rPr lang="en-US" dirty="0"/>
              <a:t> as identical feature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Select the </a:t>
            </a:r>
            <a:r>
              <a:rPr lang="en-US" dirty="0">
                <a:solidFill>
                  <a:srgbClr val="FF0000"/>
                </a:solidFill>
              </a:rPr>
              <a:t>position</a:t>
            </a:r>
            <a:r>
              <a:rPr lang="en-US" dirty="0"/>
              <a:t> of fricative consonant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dirty="0" err="1"/>
              <a:t>mel</a:t>
            </a:r>
            <a:r>
              <a:rPr lang="en-US" dirty="0"/>
              <a:t>-filters and MFCC to test if fricative consonant is 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FF0000"/>
                </a:solidFill>
              </a:rPr>
              <a:t>identical</a:t>
            </a:r>
            <a:r>
              <a:rPr lang="en-US" dirty="0"/>
              <a:t> or not. (ultrasound vs normal microphone)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Compare similarity </a:t>
            </a:r>
          </a:p>
        </p:txBody>
      </p:sp>
    </p:spTree>
    <p:extLst>
      <p:ext uri="{BB962C8B-B14F-4D97-AF65-F5344CB8AC3E}">
        <p14:creationId xmlns:p14="http://schemas.microsoft.com/office/powerpoint/2010/main" val="3950215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6D183-93F3-4912-98A7-47E33A36B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641"/>
            <a:ext cx="8229600" cy="656319"/>
          </a:xfrm>
        </p:spPr>
        <p:txBody>
          <a:bodyPr/>
          <a:lstStyle/>
          <a:p>
            <a:r>
              <a:rPr lang="en-US" dirty="0"/>
              <a:t>Pattern Recognition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A76C7-830B-4ACE-A35D-A541333BF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25676"/>
            <a:ext cx="7727058" cy="3222512"/>
          </a:xfrm>
        </p:spPr>
        <p:txBody>
          <a:bodyPr/>
          <a:lstStyle/>
          <a:p>
            <a:r>
              <a:rPr lang="en-US" dirty="0"/>
              <a:t>1. Resize image</a:t>
            </a:r>
          </a:p>
          <a:p>
            <a:r>
              <a:rPr lang="en-US" dirty="0"/>
              <a:t>2. Calculate Perceptual Hash value based on grey value</a:t>
            </a:r>
          </a:p>
          <a:p>
            <a:r>
              <a:rPr lang="en-US" dirty="0"/>
              <a:t>3. Compute hamming distance</a:t>
            </a:r>
          </a:p>
          <a:p>
            <a:r>
              <a:rPr lang="en-US" dirty="0"/>
              <a:t>4. Similarity definition. </a:t>
            </a:r>
          </a:p>
        </p:txBody>
      </p:sp>
    </p:spTree>
    <p:extLst>
      <p:ext uri="{BB962C8B-B14F-4D97-AF65-F5344CB8AC3E}">
        <p14:creationId xmlns:p14="http://schemas.microsoft.com/office/powerpoint/2010/main" val="3822679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8D56BF-5074-4EA5-BB67-1D3A4F41B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</a:t>
            </a:r>
            <a:r>
              <a:rPr lang="en-US" altLang="zh-CN" dirty="0" err="1"/>
              <a:t>Comparsion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93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1D09F-DA83-46CD-A8C3-B63FF85B7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7066"/>
            <a:ext cx="8229600" cy="656319"/>
          </a:xfrm>
        </p:spPr>
        <p:txBody>
          <a:bodyPr/>
          <a:lstStyle/>
          <a:p>
            <a:r>
              <a:rPr lang="en-US" dirty="0"/>
              <a:t>GMM-UBM – Correct Previous Code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9CED3D-F754-4BC0-A3D5-2611826C0BC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For each sample, compare the evaluation value in GMM[k] and UBM[k], where k is speaker id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201CC60-9148-4A6F-BE92-944EC5045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738"/>
            <a:ext cx="3950704" cy="3946411"/>
          </a:xfrm>
        </p:spPr>
        <p:txBody>
          <a:bodyPr/>
          <a:lstStyle/>
          <a:p>
            <a:r>
              <a:rPr lang="en-US" sz="1400" dirty="0"/>
              <a:t>Previously:</a:t>
            </a:r>
          </a:p>
          <a:p>
            <a:r>
              <a:rPr lang="en-US" sz="1400" dirty="0"/>
              <a:t>For speaker 1, build GMM[1] using him enroll utterances as his speaker model.</a:t>
            </a:r>
          </a:p>
          <a:p>
            <a:r>
              <a:rPr lang="en-US" sz="1400" dirty="0"/>
              <a:t>Build UBM[1] using other 4 speakers enroll utterances.</a:t>
            </a:r>
          </a:p>
          <a:p>
            <a:r>
              <a:rPr lang="en-US" sz="1400" dirty="0">
                <a:solidFill>
                  <a:srgbClr val="FF0000"/>
                </a:solidFill>
              </a:rPr>
              <a:t>Verify</a:t>
            </a:r>
            <a:r>
              <a:rPr lang="en-US" sz="1400" dirty="0"/>
              <a:t>: Given an utterance from speaker1, for each sample, do </a:t>
            </a:r>
            <a:r>
              <a:rPr lang="en-US" sz="1400" dirty="0" err="1"/>
              <a:t>mfcc</a:t>
            </a:r>
            <a:r>
              <a:rPr lang="en-US" sz="1400" dirty="0"/>
              <a:t> feature conversion, for each column of </a:t>
            </a:r>
            <a:r>
              <a:rPr lang="en-US" sz="1400" dirty="0" err="1"/>
              <a:t>mfcc</a:t>
            </a:r>
            <a:r>
              <a:rPr lang="en-US" sz="1400" dirty="0"/>
              <a:t> feature, calculate GMM[1] score and UBM[1] score, if the GMM[1].score &gt; UBM[1].score, then correct ++.</a:t>
            </a:r>
          </a:p>
          <a:p>
            <a:r>
              <a:rPr lang="en-US" sz="1400" dirty="0"/>
              <a:t>Acc = correct / </a:t>
            </a:r>
            <a:r>
              <a:rPr lang="en-US" sz="1400" err="1"/>
              <a:t>mfcc</a:t>
            </a:r>
            <a:r>
              <a:rPr lang="en-US" sz="1400"/>
              <a:t>_columns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71111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F9974-34C5-43DE-A99C-76E8C3B38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455"/>
            <a:ext cx="8229600" cy="656319"/>
          </a:xfrm>
        </p:spPr>
        <p:txBody>
          <a:bodyPr/>
          <a:lstStyle/>
          <a:p>
            <a:r>
              <a:rPr lang="en-US" dirty="0"/>
              <a:t>GMM-UBM – High Freq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CBA63DD-5B62-422C-A4B9-3E9218E8DA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2111377"/>
              </p:ext>
            </p:extLst>
          </p:nvPr>
        </p:nvGraphicFramePr>
        <p:xfrm>
          <a:off x="523323" y="872136"/>
          <a:ext cx="8567780" cy="364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7963">
                  <a:extLst>
                    <a:ext uri="{9D8B030D-6E8A-4147-A177-3AD203B41FA5}">
                      <a16:colId xmlns:a16="http://schemas.microsoft.com/office/drawing/2014/main" val="361786638"/>
                    </a:ext>
                  </a:extLst>
                </a:gridCol>
                <a:gridCol w="1427963">
                  <a:extLst>
                    <a:ext uri="{9D8B030D-6E8A-4147-A177-3AD203B41FA5}">
                      <a16:colId xmlns:a16="http://schemas.microsoft.com/office/drawing/2014/main" val="3704788574"/>
                    </a:ext>
                  </a:extLst>
                </a:gridCol>
                <a:gridCol w="1427963">
                  <a:extLst>
                    <a:ext uri="{9D8B030D-6E8A-4147-A177-3AD203B41FA5}">
                      <a16:colId xmlns:a16="http://schemas.microsoft.com/office/drawing/2014/main" val="2371642690"/>
                    </a:ext>
                  </a:extLst>
                </a:gridCol>
                <a:gridCol w="713982">
                  <a:extLst>
                    <a:ext uri="{9D8B030D-6E8A-4147-A177-3AD203B41FA5}">
                      <a16:colId xmlns:a16="http://schemas.microsoft.com/office/drawing/2014/main" val="2135061864"/>
                    </a:ext>
                  </a:extLst>
                </a:gridCol>
                <a:gridCol w="713982">
                  <a:extLst>
                    <a:ext uri="{9D8B030D-6E8A-4147-A177-3AD203B41FA5}">
                      <a16:colId xmlns:a16="http://schemas.microsoft.com/office/drawing/2014/main" val="2047400891"/>
                    </a:ext>
                  </a:extLst>
                </a:gridCol>
                <a:gridCol w="713982">
                  <a:extLst>
                    <a:ext uri="{9D8B030D-6E8A-4147-A177-3AD203B41FA5}">
                      <a16:colId xmlns:a16="http://schemas.microsoft.com/office/drawing/2014/main" val="3044911133"/>
                    </a:ext>
                  </a:extLst>
                </a:gridCol>
                <a:gridCol w="713982">
                  <a:extLst>
                    <a:ext uri="{9D8B030D-6E8A-4147-A177-3AD203B41FA5}">
                      <a16:colId xmlns:a16="http://schemas.microsoft.com/office/drawing/2014/main" val="2030213412"/>
                    </a:ext>
                  </a:extLst>
                </a:gridCol>
                <a:gridCol w="1427963">
                  <a:extLst>
                    <a:ext uri="{9D8B030D-6E8A-4147-A177-3AD203B41FA5}">
                      <a16:colId xmlns:a16="http://schemas.microsoft.com/office/drawing/2014/main" val="3676794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Sample level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dirty="0"/>
                        <a:t>Utterance Level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39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 enroll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enroll fricative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Only enroll fricative</a:t>
                      </a:r>
                    </a:p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Random enroll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96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Err_accept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Err_reject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Err_accept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Err_reject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514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Hanqing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500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Jianzhi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792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Liuli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17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426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Xiao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442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9322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F9974-34C5-43DE-A99C-76E8C3B38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455"/>
            <a:ext cx="8229600" cy="656319"/>
          </a:xfrm>
        </p:spPr>
        <p:txBody>
          <a:bodyPr/>
          <a:lstStyle/>
          <a:p>
            <a:r>
              <a:rPr lang="en-US" dirty="0"/>
              <a:t>GMM-UBM – Low Freq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CBA63DD-5B62-422C-A4B9-3E9218E8DA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1758910"/>
              </p:ext>
            </p:extLst>
          </p:nvPr>
        </p:nvGraphicFramePr>
        <p:xfrm>
          <a:off x="523323" y="872136"/>
          <a:ext cx="5711854" cy="3436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7963">
                  <a:extLst>
                    <a:ext uri="{9D8B030D-6E8A-4147-A177-3AD203B41FA5}">
                      <a16:colId xmlns:a16="http://schemas.microsoft.com/office/drawing/2014/main" val="361786638"/>
                    </a:ext>
                  </a:extLst>
                </a:gridCol>
                <a:gridCol w="713982">
                  <a:extLst>
                    <a:ext uri="{9D8B030D-6E8A-4147-A177-3AD203B41FA5}">
                      <a16:colId xmlns:a16="http://schemas.microsoft.com/office/drawing/2014/main" val="2135061864"/>
                    </a:ext>
                  </a:extLst>
                </a:gridCol>
                <a:gridCol w="713982">
                  <a:extLst>
                    <a:ext uri="{9D8B030D-6E8A-4147-A177-3AD203B41FA5}">
                      <a16:colId xmlns:a16="http://schemas.microsoft.com/office/drawing/2014/main" val="2047400891"/>
                    </a:ext>
                  </a:extLst>
                </a:gridCol>
                <a:gridCol w="713982">
                  <a:extLst>
                    <a:ext uri="{9D8B030D-6E8A-4147-A177-3AD203B41FA5}">
                      <a16:colId xmlns:a16="http://schemas.microsoft.com/office/drawing/2014/main" val="3044911133"/>
                    </a:ext>
                  </a:extLst>
                </a:gridCol>
                <a:gridCol w="713982">
                  <a:extLst>
                    <a:ext uri="{9D8B030D-6E8A-4147-A177-3AD203B41FA5}">
                      <a16:colId xmlns:a16="http://schemas.microsoft.com/office/drawing/2014/main" val="2030213412"/>
                    </a:ext>
                  </a:extLst>
                </a:gridCol>
                <a:gridCol w="1427963">
                  <a:extLst>
                    <a:ext uri="{9D8B030D-6E8A-4147-A177-3AD203B41FA5}">
                      <a16:colId xmlns:a16="http://schemas.microsoft.com/office/drawing/2014/main" val="3676794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dirty="0"/>
                        <a:t>Utterance Level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39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Random enroll</a:t>
                      </a:r>
                    </a:p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Only enroll fricative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96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Err_accept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Err_reject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Err_accept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Err_reject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514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Hanqing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500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Jianzhi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792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Liuli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17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426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Xiao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442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5677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80BE4-F6AC-46D7-A7BD-3FD9CA7C1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Conclusion2: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3B300-374C-47C2-9E21-882E160D0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544751"/>
            <a:ext cx="7515461" cy="3222512"/>
          </a:xfrm>
        </p:spPr>
        <p:txBody>
          <a:bodyPr/>
          <a:lstStyle/>
          <a:p>
            <a:r>
              <a:rPr lang="en-US" dirty="0"/>
              <a:t>GMM UBM model can be considered as baseline model.</a:t>
            </a:r>
          </a:p>
          <a:p>
            <a:r>
              <a:rPr lang="en-US" dirty="0"/>
              <a:t>High frequency data contains more sample; thus it can fit Gaussian model with more component</a:t>
            </a:r>
          </a:p>
          <a:p>
            <a:r>
              <a:rPr lang="en-US" dirty="0"/>
              <a:t>There is no obvious difference to enroll fricative utterance</a:t>
            </a:r>
          </a:p>
          <a:p>
            <a:r>
              <a:rPr lang="en-US" dirty="0"/>
              <a:t>High frequency data may not beat low frequency only, while it has lower error reject.</a:t>
            </a:r>
          </a:p>
        </p:txBody>
      </p:sp>
    </p:spTree>
    <p:extLst>
      <p:ext uri="{BB962C8B-B14F-4D97-AF65-F5344CB8AC3E}">
        <p14:creationId xmlns:p14="http://schemas.microsoft.com/office/powerpoint/2010/main" val="3929012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8D56BF-5074-4EA5-BB67-1D3A4F41B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Q3: Sliding Window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120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76609-4190-4EF6-A32D-272F87ED2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1: Find Fricative Consonant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940EC0-72D7-4E5C-8E47-01AEF33A5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617" y="1727322"/>
            <a:ext cx="3951288" cy="168885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ACECA67-7641-4124-BB15-DC173EA97E39}"/>
              </a:ext>
            </a:extLst>
          </p:cNvPr>
          <p:cNvSpPr/>
          <p:nvPr/>
        </p:nvSpPr>
        <p:spPr>
          <a:xfrm>
            <a:off x="1292251" y="2637402"/>
            <a:ext cx="188926" cy="54410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DACA92-D9AC-49AF-B566-67564D2BC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097" y="1157996"/>
            <a:ext cx="3015568" cy="13043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4BAFD5-44C1-4D8E-8B8A-4BFB82CE49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8851" y="2470850"/>
            <a:ext cx="3030060" cy="12900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7F1094-F93B-458C-B630-E1D5E3E2D5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7582" y="3810220"/>
            <a:ext cx="3047779" cy="12900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CFCF42D-34FD-438D-858B-F018EEBD00CF}"/>
              </a:ext>
            </a:extLst>
          </p:cNvPr>
          <p:cNvSpPr txBox="1"/>
          <p:nvPr/>
        </p:nvSpPr>
        <p:spPr>
          <a:xfrm>
            <a:off x="634790" y="3929653"/>
            <a:ext cx="2007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Width = 20 frames</a:t>
            </a:r>
          </a:p>
          <a:p>
            <a:r>
              <a:rPr lang="en-US" sz="1200" dirty="0"/>
              <a:t>Calculate Cosine Similarity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D9861B-97AA-41E8-8ED7-B11536752345}"/>
              </a:ext>
            </a:extLst>
          </p:cNvPr>
          <p:cNvSpPr txBox="1"/>
          <p:nvPr/>
        </p:nvSpPr>
        <p:spPr>
          <a:xfrm>
            <a:off x="7751665" y="1377974"/>
            <a:ext cx="906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Hello-hello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16E3CB-9F67-4B46-96F1-1A929E5ECE4D}"/>
              </a:ext>
            </a:extLst>
          </p:cNvPr>
          <p:cNvSpPr txBox="1"/>
          <p:nvPr/>
        </p:nvSpPr>
        <p:spPr>
          <a:xfrm>
            <a:off x="7785361" y="2909454"/>
            <a:ext cx="59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Hi Siri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FE917D-6B7A-4367-BAAF-342826E2F135}"/>
              </a:ext>
            </a:extLst>
          </p:cNvPr>
          <p:cNvSpPr txBox="1"/>
          <p:nvPr/>
        </p:nvSpPr>
        <p:spPr>
          <a:xfrm>
            <a:off x="7751665" y="4271657"/>
            <a:ext cx="1165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Open the door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561C45-42E6-41CD-A539-15D73065CE4B}"/>
              </a:ext>
            </a:extLst>
          </p:cNvPr>
          <p:cNvSpPr/>
          <p:nvPr/>
        </p:nvSpPr>
        <p:spPr>
          <a:xfrm>
            <a:off x="5776806" y="3115882"/>
            <a:ext cx="188926" cy="54410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B800D4-06F7-4E96-AF69-917BD6E82EE8}"/>
              </a:ext>
            </a:extLst>
          </p:cNvPr>
          <p:cNvSpPr/>
          <p:nvPr/>
        </p:nvSpPr>
        <p:spPr>
          <a:xfrm>
            <a:off x="5871269" y="1810172"/>
            <a:ext cx="188926" cy="54410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287711-651C-444E-813A-E9D8299CEBFA}"/>
              </a:ext>
            </a:extLst>
          </p:cNvPr>
          <p:cNvSpPr/>
          <p:nvPr/>
        </p:nvSpPr>
        <p:spPr>
          <a:xfrm>
            <a:off x="5510331" y="4455252"/>
            <a:ext cx="188926" cy="54410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856560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76609-4190-4EF6-A32D-272F87ED2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2: Result Analysis – High Frequency Data</a:t>
            </a:r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71C7A6B7-EC58-45AC-A23A-CCBAB264A55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544638"/>
          <a:ext cx="5618650" cy="2933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3730">
                  <a:extLst>
                    <a:ext uri="{9D8B030D-6E8A-4147-A177-3AD203B41FA5}">
                      <a16:colId xmlns:a16="http://schemas.microsoft.com/office/drawing/2014/main" val="1627393366"/>
                    </a:ext>
                  </a:extLst>
                </a:gridCol>
                <a:gridCol w="1123730">
                  <a:extLst>
                    <a:ext uri="{9D8B030D-6E8A-4147-A177-3AD203B41FA5}">
                      <a16:colId xmlns:a16="http://schemas.microsoft.com/office/drawing/2014/main" val="143653177"/>
                    </a:ext>
                  </a:extLst>
                </a:gridCol>
                <a:gridCol w="1123730">
                  <a:extLst>
                    <a:ext uri="{9D8B030D-6E8A-4147-A177-3AD203B41FA5}">
                      <a16:colId xmlns:a16="http://schemas.microsoft.com/office/drawing/2014/main" val="4160504749"/>
                    </a:ext>
                  </a:extLst>
                </a:gridCol>
                <a:gridCol w="1123730">
                  <a:extLst>
                    <a:ext uri="{9D8B030D-6E8A-4147-A177-3AD203B41FA5}">
                      <a16:colId xmlns:a16="http://schemas.microsoft.com/office/drawing/2014/main" val="2193708688"/>
                    </a:ext>
                  </a:extLst>
                </a:gridCol>
                <a:gridCol w="1123730">
                  <a:extLst>
                    <a:ext uri="{9D8B030D-6E8A-4147-A177-3AD203B41FA5}">
                      <a16:colId xmlns:a16="http://schemas.microsoft.com/office/drawing/2014/main" val="42879535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Err 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Err Reject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Avg-Err 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Avg-Err Reject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277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Hanqing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12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Jianzhi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291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LiLiu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057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908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Xiao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377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7.62%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10.64%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434059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A8054ACE-3476-4E86-9898-059D2D189784}"/>
              </a:ext>
            </a:extLst>
          </p:cNvPr>
          <p:cNvSpPr txBox="1"/>
          <p:nvPr/>
        </p:nvSpPr>
        <p:spPr>
          <a:xfrm>
            <a:off x="6559498" y="200261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Set Sum similarity</a:t>
            </a:r>
          </a:p>
          <a:p>
            <a:r>
              <a:rPr lang="en-US" sz="1600" dirty="0"/>
              <a:t>as threshold</a:t>
            </a:r>
          </a:p>
        </p:txBody>
      </p:sp>
    </p:spTree>
    <p:extLst>
      <p:ext uri="{BB962C8B-B14F-4D97-AF65-F5344CB8AC3E}">
        <p14:creationId xmlns:p14="http://schemas.microsoft.com/office/powerpoint/2010/main" val="1358592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0B4DDC-C90F-49BE-AB9A-7C5D29B76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6836"/>
            <a:ext cx="8229600" cy="656319"/>
          </a:xfrm>
        </p:spPr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CFFCAA-5FC7-4245-8E09-8E2265B5586D}"/>
              </a:ext>
            </a:extLst>
          </p:cNvPr>
          <p:cNvSpPr txBox="1"/>
          <p:nvPr/>
        </p:nvSpPr>
        <p:spPr>
          <a:xfrm>
            <a:off x="681487" y="1328468"/>
            <a:ext cx="714267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1. Quick Review the Benefits of Ultrasound</a:t>
            </a:r>
            <a:endParaRPr lang="en-US" dirty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2. Review 4 Different Methods: sliding window, Pattern match, GMM-UBM, Google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3. Result Comparison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4. Conclusion</a:t>
            </a:r>
          </a:p>
        </p:txBody>
      </p:sp>
    </p:spTree>
    <p:extLst>
      <p:ext uri="{BB962C8B-B14F-4D97-AF65-F5344CB8AC3E}">
        <p14:creationId xmlns:p14="http://schemas.microsoft.com/office/powerpoint/2010/main" val="2284221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76609-4190-4EF6-A32D-272F87ED2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2: Result Analysis – Low Frequency Data</a:t>
            </a:r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71C7A6B7-EC58-45AC-A23A-CCBAB264A5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4185250"/>
              </p:ext>
            </p:extLst>
          </p:nvPr>
        </p:nvGraphicFramePr>
        <p:xfrm>
          <a:off x="457200" y="1544638"/>
          <a:ext cx="5618650" cy="2933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3730">
                  <a:extLst>
                    <a:ext uri="{9D8B030D-6E8A-4147-A177-3AD203B41FA5}">
                      <a16:colId xmlns:a16="http://schemas.microsoft.com/office/drawing/2014/main" val="1627393366"/>
                    </a:ext>
                  </a:extLst>
                </a:gridCol>
                <a:gridCol w="1123730">
                  <a:extLst>
                    <a:ext uri="{9D8B030D-6E8A-4147-A177-3AD203B41FA5}">
                      <a16:colId xmlns:a16="http://schemas.microsoft.com/office/drawing/2014/main" val="143653177"/>
                    </a:ext>
                  </a:extLst>
                </a:gridCol>
                <a:gridCol w="1123730">
                  <a:extLst>
                    <a:ext uri="{9D8B030D-6E8A-4147-A177-3AD203B41FA5}">
                      <a16:colId xmlns:a16="http://schemas.microsoft.com/office/drawing/2014/main" val="4160504749"/>
                    </a:ext>
                  </a:extLst>
                </a:gridCol>
                <a:gridCol w="1123730">
                  <a:extLst>
                    <a:ext uri="{9D8B030D-6E8A-4147-A177-3AD203B41FA5}">
                      <a16:colId xmlns:a16="http://schemas.microsoft.com/office/drawing/2014/main" val="2193708688"/>
                    </a:ext>
                  </a:extLst>
                </a:gridCol>
                <a:gridCol w="1123730">
                  <a:extLst>
                    <a:ext uri="{9D8B030D-6E8A-4147-A177-3AD203B41FA5}">
                      <a16:colId xmlns:a16="http://schemas.microsoft.com/office/drawing/2014/main" val="42879535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Err 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Err Reject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Avg-Err 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Avg-Err Reject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277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Hanqing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12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Jianzhi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291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LiLiu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057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908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Xiao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377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14.64%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7.98%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434059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A8054ACE-3476-4E86-9898-059D2D189784}"/>
              </a:ext>
            </a:extLst>
          </p:cNvPr>
          <p:cNvSpPr txBox="1"/>
          <p:nvPr/>
        </p:nvSpPr>
        <p:spPr>
          <a:xfrm>
            <a:off x="6559498" y="200261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Set Sum similarity</a:t>
            </a:r>
          </a:p>
          <a:p>
            <a:r>
              <a:rPr lang="en-US" sz="1600" dirty="0"/>
              <a:t>as threshold</a:t>
            </a:r>
          </a:p>
        </p:txBody>
      </p:sp>
    </p:spTree>
    <p:extLst>
      <p:ext uri="{BB962C8B-B14F-4D97-AF65-F5344CB8AC3E}">
        <p14:creationId xmlns:p14="http://schemas.microsoft.com/office/powerpoint/2010/main" val="2225161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A4D5F-8D0F-4AA0-9DF7-DF69214CB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Key Idea is Find the Invariant Feature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EEC56-D281-48B7-B6C0-D3D7134F4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Change MFCC Filters – different people apply different filters,</a:t>
            </a:r>
          </a:p>
          <a:p>
            <a:pPr marL="0" indent="0">
              <a:buNone/>
            </a:pPr>
            <a:r>
              <a:rPr lang="en-US" dirty="0"/>
              <a:t>Emphasis some frequency part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450965-CC52-48BF-B794-C2DB3A801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46" y="2113471"/>
            <a:ext cx="4312400" cy="28833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F86D0B-E435-4751-A55C-3DBDC8A8A722}"/>
              </a:ext>
            </a:extLst>
          </p:cNvPr>
          <p:cNvSpPr txBox="1"/>
          <p:nvPr/>
        </p:nvSpPr>
        <p:spPr>
          <a:xfrm>
            <a:off x="4836066" y="2143504"/>
            <a:ext cx="38507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[5] Lu, X., &amp; Dang, J. (2008). An investigation of </a:t>
            </a:r>
          </a:p>
          <a:p>
            <a:r>
              <a:rPr lang="en-US" sz="1200" dirty="0"/>
              <a:t>dependencies between frequency components and </a:t>
            </a:r>
          </a:p>
          <a:p>
            <a:r>
              <a:rPr lang="en-US" sz="1200" dirty="0"/>
              <a:t>speaker characteristics for text-independent speaker </a:t>
            </a:r>
          </a:p>
          <a:p>
            <a:r>
              <a:rPr lang="en-US" sz="1200" dirty="0"/>
              <a:t>identification. </a:t>
            </a:r>
            <a:r>
              <a:rPr lang="en-US" sz="1200" i="1" dirty="0"/>
              <a:t>Speech communication</a:t>
            </a:r>
            <a:r>
              <a:rPr lang="en-US" sz="1200" dirty="0"/>
              <a:t>, </a:t>
            </a:r>
            <a:r>
              <a:rPr lang="en-US" sz="1200" i="1" dirty="0"/>
              <a:t>50</a:t>
            </a:r>
            <a:r>
              <a:rPr lang="en-US" sz="1200" dirty="0"/>
              <a:t>(4), 312-322.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904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4E6AA-241F-47D4-AAD6-05BC40434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12938-FE26-4B4E-A6A9-3921A02BB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Reverse the MFCC feature</a:t>
            </a:r>
          </a:p>
          <a:p>
            <a:r>
              <a:rPr lang="en-US" dirty="0"/>
              <a:t>Find fricative consonant</a:t>
            </a:r>
          </a:p>
          <a:p>
            <a:r>
              <a:rPr lang="en-US" dirty="0"/>
              <a:t>More criteria: Number of most similar, convert non-fricative to fricative, adjust width. Design NN to adjust parameters</a:t>
            </a:r>
          </a:p>
          <a:p>
            <a:r>
              <a:rPr lang="en-US" dirty="0"/>
              <a:t>Apply to Google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136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8D56BF-5074-4EA5-BB67-1D3A4F41B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Quick Review the Benefits of Ultrasound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341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6964F-FC2B-417C-BBA1-4E3EBE9FC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" y="209153"/>
            <a:ext cx="1972702" cy="1495822"/>
          </a:xfrm>
        </p:spPr>
        <p:txBody>
          <a:bodyPr>
            <a:normAutofit/>
          </a:bodyPr>
          <a:lstStyle/>
          <a:p>
            <a:r>
              <a:rPr lang="en-US" dirty="0"/>
              <a:t>Different </a:t>
            </a:r>
            <a:br>
              <a:rPr lang="en-US" dirty="0"/>
            </a:br>
            <a:r>
              <a:rPr lang="en-US" dirty="0"/>
              <a:t>Scale </a:t>
            </a:r>
            <a:br>
              <a:rPr lang="en-US" dirty="0"/>
            </a:br>
            <a:r>
              <a:rPr lang="en-US" dirty="0"/>
              <a:t>Mel-filters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969659-41AD-458B-AF8E-2618F89D2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909" y="-28972"/>
            <a:ext cx="6551831" cy="5143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3C7A2A-347C-4981-B3D7-6CA97B1F73F2}"/>
              </a:ext>
            </a:extLst>
          </p:cNvPr>
          <p:cNvSpPr txBox="1"/>
          <p:nvPr/>
        </p:nvSpPr>
        <p:spPr>
          <a:xfrm>
            <a:off x="85725" y="2657475"/>
            <a:ext cx="261642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Conclusion1: </a:t>
            </a:r>
          </a:p>
          <a:p>
            <a:r>
              <a:rPr lang="en-US" sz="1200" dirty="0"/>
              <a:t>Proper </a:t>
            </a:r>
            <a:r>
              <a:rPr lang="en-US" sz="1200" dirty="0" err="1"/>
              <a:t>mel</a:t>
            </a:r>
            <a:r>
              <a:rPr lang="en-US" sz="1200" dirty="0"/>
              <a:t>-filter banks will </a:t>
            </a:r>
          </a:p>
          <a:p>
            <a:r>
              <a:rPr lang="en-US" sz="1200" dirty="0"/>
              <a:t>expose more high-frequency </a:t>
            </a:r>
          </a:p>
          <a:p>
            <a:r>
              <a:rPr lang="en-US" sz="1200" dirty="0"/>
              <a:t>Feature</a:t>
            </a:r>
          </a:p>
          <a:p>
            <a:endParaRPr lang="en-US" sz="1200" dirty="0"/>
          </a:p>
          <a:p>
            <a:r>
              <a:rPr lang="en-US" sz="1200" b="1" dirty="0"/>
              <a:t>Conclusion2:</a:t>
            </a:r>
          </a:p>
          <a:p>
            <a:r>
              <a:rPr lang="en-US" sz="1200" dirty="0"/>
              <a:t>Whatever </a:t>
            </a:r>
            <a:r>
              <a:rPr lang="en-US" sz="1200" dirty="0" err="1"/>
              <a:t>mel</a:t>
            </a:r>
            <a:r>
              <a:rPr lang="en-US" sz="1200" dirty="0"/>
              <a:t>-filter number choose,</a:t>
            </a:r>
          </a:p>
          <a:p>
            <a:r>
              <a:rPr lang="en-US" sz="1200" dirty="0"/>
              <a:t>It will represent all frequency </a:t>
            </a:r>
          </a:p>
          <a:p>
            <a:r>
              <a:rPr lang="en-US" sz="1200" dirty="0"/>
              <a:t>range feature</a:t>
            </a:r>
          </a:p>
        </p:txBody>
      </p:sp>
    </p:spTree>
    <p:extLst>
      <p:ext uri="{BB962C8B-B14F-4D97-AF65-F5344CB8AC3E}">
        <p14:creationId xmlns:p14="http://schemas.microsoft.com/office/powerpoint/2010/main" val="101752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6964F-FC2B-417C-BBA1-4E3EBE9FC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0987"/>
            <a:ext cx="2181910" cy="1495822"/>
          </a:xfrm>
        </p:spPr>
        <p:txBody>
          <a:bodyPr>
            <a:normAutofit fontScale="90000"/>
          </a:bodyPr>
          <a:lstStyle/>
          <a:p>
            <a:r>
              <a:rPr lang="en-US" dirty="0"/>
              <a:t>High vs Low raw data and MFCC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EB52EC-F2CA-410C-A126-637265EF4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910" y="128587"/>
            <a:ext cx="7033706" cy="45815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C4CAF0-E92E-42EC-B95A-115A6796DC36}"/>
              </a:ext>
            </a:extLst>
          </p:cNvPr>
          <p:cNvSpPr txBox="1"/>
          <p:nvPr/>
        </p:nvSpPr>
        <p:spPr>
          <a:xfrm>
            <a:off x="85725" y="2200275"/>
            <a:ext cx="26384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Conclusion3: </a:t>
            </a:r>
          </a:p>
          <a:p>
            <a:r>
              <a:rPr lang="en-US" sz="1200" dirty="0"/>
              <a:t>Ultrasound microphone data has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enriched feature because high </a:t>
            </a:r>
          </a:p>
          <a:p>
            <a:r>
              <a:rPr lang="en-US" sz="1200" dirty="0"/>
              <a:t>time resolution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the continuous identical </a:t>
            </a:r>
            <a:r>
              <a:rPr lang="en-US" sz="1200" dirty="0" err="1"/>
              <a:t>mfcc</a:t>
            </a:r>
            <a:endParaRPr lang="en-US" sz="1200" dirty="0"/>
          </a:p>
          <a:p>
            <a:r>
              <a:rPr lang="en-US" sz="1200" dirty="0"/>
              <a:t>features are more clear compares to normal microphone.</a:t>
            </a:r>
          </a:p>
        </p:txBody>
      </p:sp>
    </p:spTree>
    <p:extLst>
      <p:ext uri="{BB962C8B-B14F-4D97-AF65-F5344CB8AC3E}">
        <p14:creationId xmlns:p14="http://schemas.microsoft.com/office/powerpoint/2010/main" val="3286371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6964F-FC2B-417C-BBA1-4E3EBE9FC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80990"/>
            <a:ext cx="8620125" cy="656319"/>
          </a:xfrm>
        </p:spPr>
        <p:txBody>
          <a:bodyPr>
            <a:normAutofit fontScale="90000"/>
          </a:bodyPr>
          <a:lstStyle/>
          <a:p>
            <a:r>
              <a:rPr lang="en-US" dirty="0"/>
              <a:t>Is this MFCC identical? It seems Yes, but we will see later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9B98E3-2C53-4CA1-B66D-217960E32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5858"/>
            <a:ext cx="9006806" cy="420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16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8D56BF-5074-4EA5-BB67-1D3A4F41B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 four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752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6964F-FC2B-417C-BBA1-4E3EBE9FC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380"/>
            <a:ext cx="8229600" cy="656319"/>
          </a:xfrm>
        </p:spPr>
        <p:txBody>
          <a:bodyPr>
            <a:normAutofit/>
          </a:bodyPr>
          <a:lstStyle/>
          <a:p>
            <a:r>
              <a:rPr lang="en-US" dirty="0"/>
              <a:t>Gaussian Mixture 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CF6F45-082B-4717-8CA2-F1F12946D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300" y="933449"/>
            <a:ext cx="4572000" cy="35147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7C8E49D-A2E9-48C0-A77B-1850D15EC02C}"/>
              </a:ext>
            </a:extLst>
          </p:cNvPr>
          <p:cNvSpPr txBox="1"/>
          <p:nvPr/>
        </p:nvSpPr>
        <p:spPr>
          <a:xfrm>
            <a:off x="0" y="551764"/>
            <a:ext cx="5391219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To verify 10 speakers:</a:t>
            </a:r>
          </a:p>
          <a:p>
            <a:r>
              <a:rPr lang="en-US" sz="1600" dirty="0"/>
              <a:t>1,2,3,4,5,6,7,8,9,10</a:t>
            </a:r>
          </a:p>
          <a:p>
            <a:endParaRPr lang="en-US" sz="1600" dirty="0"/>
          </a:p>
          <a:p>
            <a:r>
              <a:rPr lang="en-US" sz="1600" dirty="0"/>
              <a:t>Train Universal Background </a:t>
            </a:r>
          </a:p>
          <a:p>
            <a:r>
              <a:rPr lang="en-US" sz="1600" dirty="0"/>
              <a:t>Model first. Because every speaker needs </a:t>
            </a:r>
          </a:p>
          <a:p>
            <a:r>
              <a:rPr lang="en-US" sz="1600" dirty="0"/>
              <a:t>normally </a:t>
            </a:r>
            <a:r>
              <a:rPr lang="en-US" sz="1600" dirty="0">
                <a:solidFill>
                  <a:srgbClr val="FF0000"/>
                </a:solidFill>
              </a:rPr>
              <a:t>1024</a:t>
            </a:r>
            <a:r>
              <a:rPr lang="en-US" sz="1600" dirty="0"/>
              <a:t> mixtures, while the 10 speakers</a:t>
            </a:r>
          </a:p>
          <a:p>
            <a:r>
              <a:rPr lang="en-US" sz="1600" dirty="0"/>
              <a:t>only enroll limited utterance, they are not able </a:t>
            </a:r>
          </a:p>
          <a:p>
            <a:r>
              <a:rPr lang="en-US" sz="1600" dirty="0"/>
              <a:t>to fit many mixtures.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To train UBM, need other </a:t>
            </a:r>
            <a:r>
              <a:rPr lang="en-US" sz="1600" dirty="0">
                <a:solidFill>
                  <a:srgbClr val="FF0000"/>
                </a:solidFill>
              </a:rPr>
              <a:t>50</a:t>
            </a:r>
            <a:r>
              <a:rPr lang="en-US" sz="1600" dirty="0"/>
              <a:t> speakers, each </a:t>
            </a:r>
          </a:p>
          <a:p>
            <a:r>
              <a:rPr lang="en-US" sz="1600" dirty="0"/>
              <a:t>Speakers collects longer utterance.</a:t>
            </a:r>
          </a:p>
          <a:p>
            <a:endParaRPr lang="en-US" sz="1600" dirty="0"/>
          </a:p>
          <a:p>
            <a:r>
              <a:rPr lang="en-US" sz="1600" dirty="0"/>
              <a:t>Then for each speaker to be verified, fit the UBM and </a:t>
            </a:r>
          </a:p>
          <a:p>
            <a:r>
              <a:rPr lang="en-US" sz="1600" dirty="0"/>
              <a:t>Build 1024 mixtures for everyone.</a:t>
            </a:r>
          </a:p>
          <a:p>
            <a:endParaRPr lang="en-US" sz="1600" dirty="0"/>
          </a:p>
          <a:p>
            <a:r>
              <a:rPr lang="en-US" sz="1600" dirty="0"/>
              <a:t>Next, use maybe </a:t>
            </a:r>
            <a:r>
              <a:rPr lang="en-US" sz="1600" dirty="0">
                <a:solidFill>
                  <a:srgbClr val="FF0000"/>
                </a:solidFill>
              </a:rPr>
              <a:t>50</a:t>
            </a:r>
            <a:r>
              <a:rPr lang="en-US" sz="1600" dirty="0"/>
              <a:t> utterance to test the speaker models</a:t>
            </a:r>
          </a:p>
        </p:txBody>
      </p:sp>
    </p:spTree>
    <p:extLst>
      <p:ext uri="{BB962C8B-B14F-4D97-AF65-F5344CB8AC3E}">
        <p14:creationId xmlns:p14="http://schemas.microsoft.com/office/powerpoint/2010/main" val="1216713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CA8B94F-0A1E-4105-B064-EAF0A713E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" y="0"/>
            <a:ext cx="8229600" cy="484978"/>
          </a:xfrm>
        </p:spPr>
        <p:txBody>
          <a:bodyPr>
            <a:normAutofit fontScale="90000"/>
          </a:bodyPr>
          <a:lstStyle/>
          <a:p>
            <a:r>
              <a:rPr lang="en-US" dirty="0"/>
              <a:t>Googles 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F10027-C913-4937-A3A2-4CF2CC5C0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" y="2825129"/>
            <a:ext cx="8724900" cy="17087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CCD519-F0E2-4A40-A06D-906DFE9D15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1700" y="0"/>
            <a:ext cx="2638425" cy="26335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2821AA6-1268-4AB6-A302-4DCB42BC2D3E}"/>
              </a:ext>
            </a:extLst>
          </p:cNvPr>
          <p:cNvSpPr txBox="1"/>
          <p:nvPr/>
        </p:nvSpPr>
        <p:spPr>
          <a:xfrm>
            <a:off x="209549" y="399569"/>
            <a:ext cx="53911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To verity 10 speaker: 1,2,3,4,5,6,7,8,9,10. Each speaker has 20 utterances.</a:t>
            </a:r>
          </a:p>
          <a:p>
            <a:r>
              <a:rPr lang="en-US" sz="1200" dirty="0"/>
              <a:t>Collect </a:t>
            </a:r>
            <a:r>
              <a:rPr lang="en-US" sz="1200" dirty="0">
                <a:solidFill>
                  <a:srgbClr val="FF0000"/>
                </a:solidFill>
              </a:rPr>
              <a:t>M</a:t>
            </a:r>
            <a:r>
              <a:rPr lang="en-US" sz="1200" dirty="0"/>
              <a:t> speakers not includes the first 10.</a:t>
            </a:r>
          </a:p>
          <a:p>
            <a:r>
              <a:rPr lang="en-US" sz="1200" dirty="0"/>
              <a:t>Each speaker has </a:t>
            </a:r>
            <a:r>
              <a:rPr lang="en-US" sz="1200" dirty="0">
                <a:solidFill>
                  <a:srgbClr val="FF0000"/>
                </a:solidFill>
              </a:rPr>
              <a:t>N</a:t>
            </a:r>
            <a:r>
              <a:rPr lang="en-US" sz="1200" dirty="0"/>
              <a:t> utterance. Total utterance </a:t>
            </a:r>
            <a:r>
              <a:rPr lang="en-US" sz="1200" dirty="0">
                <a:solidFill>
                  <a:srgbClr val="FF0000"/>
                </a:solidFill>
              </a:rPr>
              <a:t>N*M</a:t>
            </a:r>
            <a:r>
              <a:rPr lang="en-US" sz="1200" dirty="0"/>
              <a:t> </a:t>
            </a:r>
          </a:p>
          <a:p>
            <a:r>
              <a:rPr lang="en-US" sz="1200" dirty="0"/>
              <a:t>For TE2E, build </a:t>
            </a:r>
            <a:r>
              <a:rPr lang="en-US" sz="1200" dirty="0">
                <a:solidFill>
                  <a:srgbClr val="FF0000"/>
                </a:solidFill>
              </a:rPr>
              <a:t>N*M*M</a:t>
            </a:r>
            <a:r>
              <a:rPr lang="en-US" sz="1200" dirty="0"/>
              <a:t> tuples as (arbitrary utterance, random speaker)</a:t>
            </a:r>
          </a:p>
          <a:p>
            <a:r>
              <a:rPr lang="en-US" sz="1200" dirty="0"/>
              <a:t>For each epoch, should train </a:t>
            </a:r>
            <a:r>
              <a:rPr lang="en-US" sz="1200" dirty="0">
                <a:solidFill>
                  <a:srgbClr val="FF0000"/>
                </a:solidFill>
              </a:rPr>
              <a:t>N*M*M</a:t>
            </a:r>
            <a:r>
              <a:rPr lang="en-US" sz="1200" dirty="0"/>
              <a:t> times, each time has </a:t>
            </a:r>
            <a:r>
              <a:rPr lang="en-US" sz="1200" dirty="0">
                <a:solidFill>
                  <a:srgbClr val="FF0000"/>
                </a:solidFill>
              </a:rPr>
              <a:t>N+1 data</a:t>
            </a:r>
          </a:p>
          <a:p>
            <a:r>
              <a:rPr lang="en-US" sz="1200" dirty="0"/>
              <a:t>The key idea is training a </a:t>
            </a:r>
            <a:r>
              <a:rPr lang="en-US" sz="1200" b="1" dirty="0"/>
              <a:t>LSTM/DNN </a:t>
            </a:r>
            <a:r>
              <a:rPr lang="en-US" sz="1200" dirty="0"/>
              <a:t>to output distinguished speaker model.</a:t>
            </a:r>
          </a:p>
          <a:p>
            <a:endParaRPr lang="en-US" sz="1200" b="1" dirty="0"/>
          </a:p>
          <a:p>
            <a:r>
              <a:rPr lang="en-US" sz="1200" dirty="0"/>
              <a:t>To verify, random split 20 utterances, say 3 to enroll, 17 to test.</a:t>
            </a:r>
          </a:p>
          <a:p>
            <a:r>
              <a:rPr lang="en-US" sz="1200" dirty="0"/>
              <a:t>Then it will test 17*10 utterance with 10 speaker model and compute the accept/reject. Further implementation will build speaker model with trained LSTM/DNN, and make decision given evaluation utterance pass through LSTM/DNN.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CE6333-5996-4446-96BF-A438991ADEB5}"/>
              </a:ext>
            </a:extLst>
          </p:cNvPr>
          <p:cNvSpPr/>
          <p:nvPr/>
        </p:nvSpPr>
        <p:spPr>
          <a:xfrm>
            <a:off x="180975" y="4541341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Instead of construct multiple tuples, GE2E use batch. Each batch contains </a:t>
            </a:r>
            <a:r>
              <a:rPr lang="en-US" sz="1200" dirty="0">
                <a:solidFill>
                  <a:srgbClr val="FF0000"/>
                </a:solidFill>
              </a:rPr>
              <a:t>m</a:t>
            </a:r>
            <a:r>
              <a:rPr lang="en-US" sz="1200" dirty="0"/>
              <a:t> speakers, each speaker evaluate </a:t>
            </a:r>
            <a:r>
              <a:rPr lang="en-US" sz="1200" dirty="0">
                <a:solidFill>
                  <a:srgbClr val="FF0000"/>
                </a:solidFill>
              </a:rPr>
              <a:t>n</a:t>
            </a:r>
            <a:r>
              <a:rPr lang="en-US" sz="1200" dirty="0"/>
              <a:t> utterance, each speaker enroll </a:t>
            </a:r>
            <a:r>
              <a:rPr lang="en-US" sz="1200" dirty="0">
                <a:solidFill>
                  <a:srgbClr val="FF0000"/>
                </a:solidFill>
              </a:rPr>
              <a:t>n</a:t>
            </a:r>
            <a:r>
              <a:rPr lang="en-US" sz="1200" dirty="0"/>
              <a:t> utterance.</a:t>
            </a:r>
          </a:p>
          <a:p>
            <a:r>
              <a:rPr lang="en-US" sz="1200" dirty="0"/>
              <a:t> to build </a:t>
            </a:r>
            <a:r>
              <a:rPr lang="en-US" sz="1200" dirty="0">
                <a:solidFill>
                  <a:srgbClr val="FF0000"/>
                </a:solidFill>
              </a:rPr>
              <a:t>m*n*m</a:t>
            </a:r>
            <a:r>
              <a:rPr lang="en-US" sz="1200" dirty="0"/>
              <a:t>  matrix, then update LSTM.      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88B34C-DDBE-44C7-8060-0023E1430551}"/>
              </a:ext>
            </a:extLst>
          </p:cNvPr>
          <p:cNvSpPr txBox="1"/>
          <p:nvPr/>
        </p:nvSpPr>
        <p:spPr>
          <a:xfrm>
            <a:off x="3257550" y="4649087"/>
            <a:ext cx="6032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Benefits: Not only far away from one speaker,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each speaker will far away from others and close to itself.</a:t>
            </a:r>
          </a:p>
        </p:txBody>
      </p:sp>
    </p:spTree>
    <p:extLst>
      <p:ext uri="{BB962C8B-B14F-4D97-AF65-F5344CB8AC3E}">
        <p14:creationId xmlns:p14="http://schemas.microsoft.com/office/powerpoint/2010/main" val="1818099415"/>
      </p:ext>
    </p:extLst>
  </p:cSld>
  <p:clrMapOvr>
    <a:masterClrMapping/>
  </p:clrMapOvr>
</p:sld>
</file>

<file path=ppt/theme/theme1.xml><?xml version="1.0" encoding="utf-8"?>
<a:theme xmlns:a="http://schemas.openxmlformats.org/drawingml/2006/main" name="MSU Wordmark design">
  <a:themeElements>
    <a:clrScheme name="Custom 3">
      <a:dk1>
        <a:sysClr val="windowText" lastClr="000000"/>
      </a:dk1>
      <a:lt1>
        <a:sysClr val="window" lastClr="FFFFFF"/>
      </a:lt1>
      <a:dk2>
        <a:srgbClr val="18453B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3" id="{8137943F-5870-9643-B657-B51075C7D20D}" vid="{8E8A6DC1-F0C0-0248-BF1D-4ED6BE873D9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3">
    <a:dk1>
      <a:sysClr val="windowText" lastClr="000000"/>
    </a:dk1>
    <a:lt1>
      <a:sysClr val="window" lastClr="FFFFFF"/>
    </a:lt1>
    <a:dk2>
      <a:srgbClr val="18453B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Custom 3">
    <a:dk1>
      <a:sysClr val="windowText" lastClr="000000"/>
    </a:dk1>
    <a:lt1>
      <a:sysClr val="window" lastClr="FFFFFF"/>
    </a:lt1>
    <a:dk2>
      <a:srgbClr val="18453B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Custom 3">
    <a:dk1>
      <a:sysClr val="windowText" lastClr="000000"/>
    </a:dk1>
    <a:lt1>
      <a:sysClr val="window" lastClr="FFFFFF"/>
    </a:lt1>
    <a:dk2>
      <a:srgbClr val="18453B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Custom 3">
    <a:dk1>
      <a:sysClr val="windowText" lastClr="000000"/>
    </a:dk1>
    <a:lt1>
      <a:sysClr val="window" lastClr="FFFFFF"/>
    </a:lt1>
    <a:dk2>
      <a:srgbClr val="18453B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Custom 3">
    <a:dk1>
      <a:sysClr val="windowText" lastClr="000000"/>
    </a:dk1>
    <a:lt1>
      <a:sysClr val="window" lastClr="FFFFFF"/>
    </a:lt1>
    <a:dk2>
      <a:srgbClr val="18453B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Custom 3">
    <a:dk1>
      <a:sysClr val="windowText" lastClr="000000"/>
    </a:dk1>
    <a:lt1>
      <a:sysClr val="window" lastClr="FFFFFF"/>
    </a:lt1>
    <a:dk2>
      <a:srgbClr val="18453B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MSU Wordmark design</Template>
  <TotalTime>10495</TotalTime>
  <Words>1041</Words>
  <Application>Microsoft Office PowerPoint</Application>
  <PresentationFormat>On-screen Show (16:9)</PresentationFormat>
  <Paragraphs>235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Gotham Book</vt:lpstr>
      <vt:lpstr>Arial</vt:lpstr>
      <vt:lpstr>Calibri</vt:lpstr>
      <vt:lpstr>Wingdings</vt:lpstr>
      <vt:lpstr>MSU Wordmark design</vt:lpstr>
      <vt:lpstr>Week15 Preliminary Results</vt:lpstr>
      <vt:lpstr>Content</vt:lpstr>
      <vt:lpstr>Quick Review the Benefits of Ultrasound</vt:lpstr>
      <vt:lpstr>Different  Scale  Mel-filters</vt:lpstr>
      <vt:lpstr>High vs Low raw data and MFCC</vt:lpstr>
      <vt:lpstr>Is this MFCC identical? It seems Yes, but we will see later</vt:lpstr>
      <vt:lpstr>Review four Methods</vt:lpstr>
      <vt:lpstr>Gaussian Mixture Model</vt:lpstr>
      <vt:lpstr>Googles Model</vt:lpstr>
      <vt:lpstr>Sliding Model</vt:lpstr>
      <vt:lpstr>Pattern Recognition </vt:lpstr>
      <vt:lpstr>Result Comparsion</vt:lpstr>
      <vt:lpstr>GMM-UBM – Correct Previous Code</vt:lpstr>
      <vt:lpstr>GMM-UBM – High Freq</vt:lpstr>
      <vt:lpstr>GMM-UBM – Low Freq</vt:lpstr>
      <vt:lpstr>Conclusion2:</vt:lpstr>
      <vt:lpstr>Q3: Sliding Window Performance</vt:lpstr>
      <vt:lpstr>1: Find Fricative Consonant</vt:lpstr>
      <vt:lpstr>2: Result Analysis – High Frequency Data</vt:lpstr>
      <vt:lpstr>2: Result Analysis – Low Frequency Data</vt:lpstr>
      <vt:lpstr>Key Idea is Find the Invariant Feature </vt:lpstr>
      <vt:lpstr>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Lauren Davies</dc:creator>
  <cp:lastModifiedBy>Guo, Hanqing</cp:lastModifiedBy>
  <cp:revision>94</cp:revision>
  <cp:lastPrinted>2010-09-08T13:46:11Z</cp:lastPrinted>
  <dcterms:created xsi:type="dcterms:W3CDTF">2019-05-04T17:32:58Z</dcterms:created>
  <dcterms:modified xsi:type="dcterms:W3CDTF">2019-12-04T18:29:36Z</dcterms:modified>
</cp:coreProperties>
</file>