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411" r:id="rId3"/>
    <p:sldId id="481" r:id="rId4"/>
    <p:sldId id="430" r:id="rId5"/>
    <p:sldId id="482" r:id="rId6"/>
    <p:sldId id="431" r:id="rId7"/>
    <p:sldId id="483" r:id="rId8"/>
    <p:sldId id="469" r:id="rId9"/>
    <p:sldId id="472" r:id="rId10"/>
    <p:sldId id="475" r:id="rId11"/>
    <p:sldId id="476" r:id="rId12"/>
    <p:sldId id="480" r:id="rId13"/>
    <p:sldId id="484" r:id="rId14"/>
    <p:sldId id="473" r:id="rId15"/>
    <p:sldId id="485" r:id="rId16"/>
    <p:sldId id="486" r:id="rId17"/>
    <p:sldId id="474" r:id="rId18"/>
    <p:sldId id="479" r:id="rId19"/>
  </p:sldIdLst>
  <p:sldSz cx="9144000" cy="5143500" type="screen16x9"/>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524"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62ADFD-EDCC-6A37-0E1F-7E5405509DC9}" name="Yan, Qiben" initials="YQ" userId="S::qyan@msu.edu::d4aaee5c-fce7-4f90-9bfd-130661229f5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uo, Hanqing" initials="GH" lastIdx="1" clrIdx="0">
    <p:extLst>
      <p:ext uri="{19B8F6BF-5375-455C-9EA6-DF929625EA0E}">
        <p15:presenceInfo xmlns:p15="http://schemas.microsoft.com/office/powerpoint/2012/main" userId="S::hguo@bsu.edu::f06a9313-830a-4e4c-8e25-c800885a99b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4B1"/>
    <a:srgbClr val="064339"/>
    <a:srgbClr val="18453B"/>
    <a:srgbClr val="FBFAFB"/>
    <a:srgbClr val="0C533A"/>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C6CCE-293A-164C-982C-4E7432B5CB6D}" v="30" dt="2023-10-01T14:49:07.141"/>
    <p1510:client id="{3BB35984-3E01-4DF5-ABA0-552DBCEB4A7B}" v="812" dt="2023-10-01T17:09:11.6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7"/>
    <p:restoredTop sz="84867" autoAdjust="0"/>
  </p:normalViewPr>
  <p:slideViewPr>
    <p:cSldViewPr snapToGrid="0">
      <p:cViewPr varScale="1">
        <p:scale>
          <a:sx n="124" d="100"/>
          <a:sy n="124" d="100"/>
        </p:scale>
        <p:origin x="1590" y="96"/>
      </p:cViewPr>
      <p:guideLst>
        <p:guide orient="horz" pos="152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C8B9C-C256-4258-9A97-E303FCA4FE32}" type="datetimeFigureOut">
              <a:rPr lang="en-US" smtClean="0"/>
              <a:t>10/16/2023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79410-86BF-40F6-A713-95393095EAF4}" type="slidenum">
              <a:rPr lang="en-US" smtClean="0"/>
              <a:t>‹#›</a:t>
            </a:fld>
            <a:endParaRPr lang="en-US"/>
          </a:p>
        </p:txBody>
      </p:sp>
    </p:spTree>
    <p:extLst>
      <p:ext uri="{BB962C8B-B14F-4D97-AF65-F5344CB8AC3E}">
        <p14:creationId xmlns:p14="http://schemas.microsoft.com/office/powerpoint/2010/main" val="402263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Hello everyone, I am </a:t>
            </a:r>
            <a:r>
              <a:rPr lang="en-US" dirty="0" err="1"/>
              <a:t>Bocheng</a:t>
            </a:r>
            <a:r>
              <a:rPr lang="en-US" dirty="0"/>
              <a:t> Chen from Michigan State University, today, I am glad to introduce our work XXX, a new audio attack target to the black-box commercial speech recognition APIs</a:t>
            </a:r>
          </a:p>
        </p:txBody>
      </p:sp>
      <p:sp>
        <p:nvSpPr>
          <p:cNvPr id="4" name="灯片编号占位符 3"/>
          <p:cNvSpPr>
            <a:spLocks noGrp="1"/>
          </p:cNvSpPr>
          <p:nvPr>
            <p:ph type="sldNum" sz="quarter" idx="5"/>
          </p:nvPr>
        </p:nvSpPr>
        <p:spPr/>
        <p:txBody>
          <a:bodyPr/>
          <a:lstStyle/>
          <a:p>
            <a:fld id="{33079410-86BF-40F6-A713-95393095EAF4}" type="slidenum">
              <a:rPr lang="en-US" smtClean="0"/>
              <a:t>1</a:t>
            </a:fld>
            <a:endParaRPr lang="en-US"/>
          </a:p>
        </p:txBody>
      </p:sp>
    </p:spTree>
    <p:extLst>
      <p:ext uri="{BB962C8B-B14F-4D97-AF65-F5344CB8AC3E}">
        <p14:creationId xmlns:p14="http://schemas.microsoft.com/office/powerpoint/2010/main" val="1161345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perturbation optimization aims to reduce the perturbation volume while retain the attack effectiveness. The gradient is estimated by Sign-</a:t>
            </a:r>
            <a:r>
              <a:rPr lang="en-US" dirty="0" err="1"/>
              <a:t>Opt</a:t>
            </a:r>
            <a:r>
              <a:rPr lang="en-US" dirty="0"/>
              <a:t> method, </a:t>
            </a:r>
          </a:p>
          <a:p>
            <a:r>
              <a:rPr lang="en-US" dirty="0"/>
              <a:t>where 𝑥 is the general representation of 𝑥0 + 𝛿, 𝑞 and 𝑄 denote the noise index and the total number of noises respectively. 𝜎 is the search variance and 𝜇 is the noise. The key idea of Sign-</a:t>
            </a:r>
            <a:r>
              <a:rPr lang="en-US" dirty="0" err="1"/>
              <a:t>Opt</a:t>
            </a:r>
            <a:r>
              <a:rPr lang="en-US" dirty="0"/>
              <a:t> is to search the gradient space using the natural evolution strategy. Since L (𝑥) is unknown, Sign-</a:t>
            </a:r>
            <a:r>
              <a:rPr lang="en-US" dirty="0" err="1"/>
              <a:t>Opt</a:t>
            </a:r>
            <a:r>
              <a:rPr lang="en-US" dirty="0"/>
              <a:t> queries 𝑓 , The feedback of the target model can be collected to measure the number of wrong predictions. The result will be used to search for the gradient of L (𝑥).</a:t>
            </a:r>
          </a:p>
          <a:p>
            <a:r>
              <a:rPr lang="en-US" dirty="0"/>
              <a:t>By carefully examining the equations, we realize that the gradient estimation step depletes most of the queries. Suppose 𝑄 = 50, then it uses 50 queries to catch the 𝑓 (·) result. However, Sign-</a:t>
            </a:r>
            <a:r>
              <a:rPr lang="en-US" dirty="0" err="1"/>
              <a:t>Opt</a:t>
            </a:r>
            <a:r>
              <a:rPr lang="en-US" dirty="0"/>
              <a:t> uses the estimated gradient only once for updating 𝑥, with a small update learning rate, while most of the gradient computations are wasted. In our design, we estimate the gradient once, then apply the estimated gradient multiple times to update the 𝛿 until it does not satisfy our attack goal, then do the gradient estimation again</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10</a:t>
            </a:fld>
            <a:endParaRPr lang="en-US"/>
          </a:p>
        </p:txBody>
      </p:sp>
    </p:spTree>
    <p:extLst>
      <p:ext uri="{BB962C8B-B14F-4D97-AF65-F5344CB8AC3E}">
        <p14:creationId xmlns:p14="http://schemas.microsoft.com/office/powerpoint/2010/main" val="3512746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Considering the adversary needs reaction time to play the perturbation, the generated perturbations are demanded to be robust against the mismatch of insertion positions. To realize such an attack, we seek to minimize the average loss instead of the instant loss. That is, we take the impact of mismatch into consideration and expect the comprehensive loss to be minimized. where 𝜏 represents the mismatch interval, 𝑐 controls the length of a mismatch period, 𝑖 indicates the id of related losses, and 𝑁 is the number of involved L.</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11</a:t>
            </a:fld>
            <a:endParaRPr lang="en-US"/>
          </a:p>
        </p:txBody>
      </p:sp>
    </p:spTree>
    <p:extLst>
      <p:ext uri="{BB962C8B-B14F-4D97-AF65-F5344CB8AC3E}">
        <p14:creationId xmlns:p14="http://schemas.microsoft.com/office/powerpoint/2010/main" val="1939749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experiment setup, we have 4 commercial Speech to text APIs (…) and four commercial devices to test.</a:t>
            </a:r>
          </a:p>
          <a:p>
            <a:endParaRPr lang="en-US" altLang="zh-CN" dirty="0"/>
          </a:p>
          <a:p>
            <a:r>
              <a:rPr lang="en-US" altLang="zh-CN" dirty="0"/>
              <a:t> For the target command and audios, </a:t>
            </a:r>
            <a:r>
              <a:rPr lang="en-US" dirty="0"/>
              <a:t>we use 35 one-word commands from the speech commands v0.02 dataset, along with 10 self-recorded long commands to build a command dataset with 45 different commands, including 300 audios in total. Then, we apply the proposed algorithm to randomly generate AEs and perturbations for an untargeted attack, resulting in 1785 different commands and 6,219 adversarial audios on 4 different commercial APIs. For the targeted attack, we attempt the perturbation of keywords, and generate 64 target commands with 216 adversarial audios.</a:t>
            </a:r>
          </a:p>
          <a:p>
            <a:endParaRPr lang="en-US" dirty="0"/>
          </a:p>
          <a:p>
            <a:r>
              <a:rPr lang="en-US" dirty="0"/>
              <a:t>We have setup different loudspeakers at different locations to evaluate the attack success rate, in lab, apartment, and home. Besides, we adopt 3 liveness detection algorithms to validate if our attack can bypass the defense methods due to our attack come along with the user input.</a:t>
            </a:r>
          </a:p>
          <a:p>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13</a:t>
            </a:fld>
            <a:endParaRPr lang="en-US"/>
          </a:p>
        </p:txBody>
      </p:sp>
    </p:spTree>
    <p:extLst>
      <p:ext uri="{BB962C8B-B14F-4D97-AF65-F5344CB8AC3E}">
        <p14:creationId xmlns:p14="http://schemas.microsoft.com/office/powerpoint/2010/main" val="3478476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results show that our phoneme-level searching method is capable of finding the specific perturbation that could mislead the APIs to return a target result. The average query for the untargeted attack is ~200 queries, 5 mins with average 0.12 dollar cost. </a:t>
            </a:r>
          </a:p>
          <a:p>
            <a:endParaRPr lang="en-US" altLang="zh-CN" dirty="0"/>
          </a:p>
          <a:p>
            <a:r>
              <a:rPr lang="en-US" altLang="zh-CN" dirty="0"/>
              <a:t>As for the targeted attack, our attack can alter the command from “right” to “left” and so on. It takes longer time, with ~1500 queries, 25 mins and 0.6 dollar cost.</a:t>
            </a:r>
          </a:p>
          <a:p>
            <a:endParaRPr lang="en-US" altLang="zh-CN" dirty="0"/>
          </a:p>
          <a:p>
            <a:r>
              <a:rPr lang="en-US" altLang="zh-CN" dirty="0"/>
              <a:t>Compare to other attacks, we greatly reduce the number of queries with the knowledge of final decision, meanwhile, sacrificing some attack success rate. The success rate for targeted and untargeted attack is shown follow, </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14</a:t>
            </a:fld>
            <a:endParaRPr lang="en-US"/>
          </a:p>
        </p:txBody>
      </p:sp>
    </p:spTree>
    <p:extLst>
      <p:ext uri="{BB962C8B-B14F-4D97-AF65-F5344CB8AC3E}">
        <p14:creationId xmlns:p14="http://schemas.microsoft.com/office/powerpoint/2010/main" val="230322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To attack commercial APIs, we play the valid AEs and perturbations (which attack successfully in over-the-line scenarios) via a SADA D6 speaker, and record it by iPhone 12 Pro, the recordings are sent to the commercial API for evaluation. The attack distance is set to 50cm. For each attack, we choose 5 AEs to play 5 times and get the average success rate. For targeted attack, our method attains approximately a ∼ 80% success rate in attacking over-the-air commercial ASR APIs by directly playing the audio adversarial example (AE). When the attack is synchronized with the victim’s speech, the perturbation attack exhibits around a ∼ 72% success rate. On the other hand, when it comes to untargeted attacks, our adversarial examples (AE) and perturbation methods achieve impressively high success rates. They misdirect the victim’s input with a 100% and approximately 81% success rate, respectively. </a:t>
            </a:r>
          </a:p>
          <a:p>
            <a:endParaRPr lang="en-US" dirty="0"/>
          </a:p>
          <a:p>
            <a:r>
              <a:rPr lang="en-US" dirty="0"/>
              <a:t>We also launch our attack against the commercial smart speakers and applications. It shows that untargeted AE attack achieve ~80% success rate, and targeted is ~50%. When the attacker play the perturbation and sync to user commands, the success rate drop to ~40%. At different scenario, our attack at most attack over 2 meters, with around 20% success rate. The longer attack distance request louder perturbation. </a:t>
            </a:r>
          </a:p>
          <a:p>
            <a:endParaRPr lang="en-US"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15</a:t>
            </a:fld>
            <a:endParaRPr lang="en-US"/>
          </a:p>
        </p:txBody>
      </p:sp>
    </p:spTree>
    <p:extLst>
      <p:ext uri="{BB962C8B-B14F-4D97-AF65-F5344CB8AC3E}">
        <p14:creationId xmlns:p14="http://schemas.microsoft.com/office/powerpoint/2010/main" val="398179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the experiment, we record the latency for querying 4 different commercial APIs to get the results. The results are presented in the first row of Table 9, which show that 3/4 of APIs could return a result in seconds, except Amazon Transcribe API. The Amazon API has to interact with Amazon Web Service and Storage bucket, which spends a longer period for the results to return. We then compute the total time needed for perturbation generation, by multiplying latency with the number of queries (shown in Table 3, 4). Our result shows that </a:t>
            </a:r>
            <a:r>
              <a:rPr lang="en-US" dirty="0" err="1"/>
              <a:t>PhantomSound</a:t>
            </a:r>
            <a:r>
              <a:rPr lang="en-US" dirty="0"/>
              <a:t> can generate a perturbation for both the targeted and untargeted attacks in minutes with the exception of Amazon API, while the targeted one takes longer.</a:t>
            </a:r>
          </a:p>
          <a:p>
            <a:endParaRPr lang="en-US" altLang="zh-CN" dirty="0"/>
          </a:p>
          <a:p>
            <a:r>
              <a:rPr lang="en-US" dirty="0"/>
              <a:t>We also compare our attack and two other attacks in terms of the robustness of defending three liveness detection algorithms (CQCC, STC, Void).</a:t>
            </a:r>
          </a:p>
          <a:p>
            <a:r>
              <a:rPr lang="en-US" dirty="0"/>
              <a:t>It is evident to show that our attack can bypass the three liveness detection models, resulting 95% to 100% false accept rate. In contrast, the other two attacks have a very low chance to counter the Void [5] detection with less than 15% FAR. Even for conventional liveness detection methods (e.g., CQCC and STC), the existing attacks that use complete AEs also have a low probability ( 40%) to attack successfully.</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16</a:t>
            </a:fld>
            <a:endParaRPr lang="en-US"/>
          </a:p>
        </p:txBody>
      </p:sp>
    </p:spTree>
    <p:extLst>
      <p:ext uri="{BB962C8B-B14F-4D97-AF65-F5344CB8AC3E}">
        <p14:creationId xmlns:p14="http://schemas.microsoft.com/office/powerpoint/2010/main" val="169902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 and poison 53 models with different settings. We successfully attack 80% speakers of all enrolled 310 target speakers in </a:t>
            </a:r>
            <a:r>
              <a:rPr lang="en-US" sz="1200" b="1" dirty="0">
                <a:solidFill>
                  <a:schemeClr val="tx1"/>
                </a:solidFill>
              </a:rPr>
              <a:t>over-the-air and over-the-telephony </a:t>
            </a:r>
            <a:r>
              <a:rPr lang="en-US" sz="1200" dirty="0">
                <a:solidFill>
                  <a:schemeClr val="tx1"/>
                </a:solidFill>
              </a:rPr>
              <a:t>scenario.</a:t>
            </a:r>
          </a:p>
          <a:p>
            <a:endParaRPr lang="en-US" dirty="0"/>
          </a:p>
        </p:txBody>
      </p:sp>
      <p:sp>
        <p:nvSpPr>
          <p:cNvPr id="4" name="Slide Number Placeholder 3"/>
          <p:cNvSpPr>
            <a:spLocks noGrp="1"/>
          </p:cNvSpPr>
          <p:nvPr>
            <p:ph type="sldNum" sz="quarter" idx="5"/>
          </p:nvPr>
        </p:nvSpPr>
        <p:spPr/>
        <p:txBody>
          <a:bodyPr/>
          <a:lstStyle/>
          <a:p>
            <a:fld id="{33079410-86BF-40F6-A713-95393095EAF4}" type="slidenum">
              <a:rPr lang="en-US" smtClean="0"/>
              <a:t>17</a:t>
            </a:fld>
            <a:endParaRPr lang="en-US"/>
          </a:p>
        </p:txBody>
      </p:sp>
    </p:spTree>
    <p:extLst>
      <p:ext uri="{BB962C8B-B14F-4D97-AF65-F5344CB8AC3E}">
        <p14:creationId xmlns:p14="http://schemas.microsoft.com/office/powerpoint/2010/main" val="3441688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Speech recognition technology is widely used in real world scenario. There are multiple speech to text APIs can offer speech to text transfer service: such as google cloud speech API, IBM Watson speech to text, amazon transcribe, and Microsoft Azure. Besides, there are applications that offer smart services such as google home, google assistant, Microsoft </a:t>
            </a:r>
            <a:r>
              <a:rPr lang="en-US" altLang="zh-CN" dirty="0" err="1"/>
              <a:t>cortana</a:t>
            </a:r>
            <a:r>
              <a:rPr lang="en-US" altLang="zh-CN" dirty="0"/>
              <a:t>, and amazon echo. With those assistants, our voice can command the smart devices to do different operations based on their accessibility, such as “read message, call 911, send message, and even open the door”</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2</a:t>
            </a:fld>
            <a:endParaRPr lang="en-US"/>
          </a:p>
        </p:txBody>
      </p:sp>
    </p:spTree>
    <p:extLst>
      <p:ext uri="{BB962C8B-B14F-4D97-AF65-F5344CB8AC3E}">
        <p14:creationId xmlns:p14="http://schemas.microsoft.com/office/powerpoint/2010/main" val="26146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Even though the speech recognition services can improve the usability, it faces threats where the attack can alter the understanding of the smart devices. For example, there are attacks that mislead the speech to text APIs, C&amp;W attack, </a:t>
            </a:r>
            <a:r>
              <a:rPr lang="en-US" altLang="zh-CN" dirty="0" err="1"/>
              <a:t>commandersong</a:t>
            </a:r>
            <a:r>
              <a:rPr lang="en-US" altLang="zh-CN" dirty="0"/>
              <a:t>, and </a:t>
            </a:r>
            <a:r>
              <a:rPr lang="en-US" altLang="zh-CN" dirty="0" err="1"/>
              <a:t>specpatch</a:t>
            </a:r>
            <a:r>
              <a:rPr lang="en-US" altLang="zh-CN" dirty="0"/>
              <a:t> attack. They craft perturbations over the benign speech, and change the transcription of the open-source API. For example, the </a:t>
            </a:r>
            <a:r>
              <a:rPr lang="en-US" altLang="zh-CN" dirty="0" err="1"/>
              <a:t>specpatch</a:t>
            </a:r>
            <a:r>
              <a:rPr lang="en-US" altLang="zh-CN" dirty="0"/>
              <a:t> attack change the “close the window and curtains” to “open the door” by only add short perturbations at the beginning of the speech, and successfully attack the </a:t>
            </a:r>
            <a:r>
              <a:rPr lang="en-US" altLang="zh-CN" dirty="0" err="1"/>
              <a:t>deepspeech</a:t>
            </a:r>
            <a:r>
              <a:rPr lang="en-US" altLang="zh-CN" dirty="0"/>
              <a:t> API. Moreover, there are attacks that able to attack commercial APIs, with black-box setting. For example, the Devil’s whisper can use a song to deliver the malicious command “turn off light” to the amazon Echo. Despite the success of the existing attack, they are facing critical challenges that make their attack practical. First of all, the existing black-box attack are suffered by the query time. They request tons of query to train a substitute model before launch the attack, which is costly and unrealistic because it takes time and money, and the substitute model need to update whenever the target model changes. Second, the existing attacks often blocked by the liveness detection algorithm because they reply on hidden speaker to deliver the attack.</a:t>
            </a:r>
          </a:p>
        </p:txBody>
      </p:sp>
      <p:sp>
        <p:nvSpPr>
          <p:cNvPr id="4" name="灯片编号占位符 3"/>
          <p:cNvSpPr>
            <a:spLocks noGrp="1"/>
          </p:cNvSpPr>
          <p:nvPr>
            <p:ph type="sldNum" sz="quarter" idx="5"/>
          </p:nvPr>
        </p:nvSpPr>
        <p:spPr/>
        <p:txBody>
          <a:bodyPr/>
          <a:lstStyle/>
          <a:p>
            <a:fld id="{33079410-86BF-40F6-A713-95393095EAF4}" type="slidenum">
              <a:rPr lang="en-US" smtClean="0"/>
              <a:t>3</a:t>
            </a:fld>
            <a:endParaRPr lang="en-US"/>
          </a:p>
        </p:txBody>
      </p:sp>
    </p:spTree>
    <p:extLst>
      <p:ext uri="{BB962C8B-B14F-4D97-AF65-F5344CB8AC3E}">
        <p14:creationId xmlns:p14="http://schemas.microsoft.com/office/powerpoint/2010/main" val="4112034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propose a new attack named </a:t>
            </a:r>
            <a:r>
              <a:rPr lang="en-US" altLang="zh-CN" dirty="0" err="1"/>
              <a:t>PhontomSound</a:t>
            </a:r>
            <a:r>
              <a:rPr lang="en-US" altLang="zh-CN" dirty="0"/>
              <a:t>. </a:t>
            </a:r>
            <a:r>
              <a:rPr lang="en-US" dirty="0"/>
              <a:t>The adversary will first collect the victim’s voice commands, and then generate the AEs and perturbations swiftly only based on the transcription result of the target devices. Once the perturbations are crafted, the adversary can wait for the victim’s next command and play the perturbation manually or automatically via existing keyword searching or voice detection mechanisms. Alternatively, the adversary may also play the perturbation repeatedly through hacked speakers, attempting to fool the target IVC devices when the corresponding target voice command was delivered. The goal of our attack is that to </a:t>
            </a:r>
            <a:r>
              <a:rPr lang="en-US" sz="1200" dirty="0">
                <a:solidFill>
                  <a:srgbClr val="FF0000"/>
                </a:solidFill>
                <a:latin typeface="Helvetica" pitchFamily="2" charset="0"/>
              </a:rPr>
              <a:t>subvert the victims’ commands </a:t>
            </a:r>
            <a:r>
              <a:rPr lang="en-US" sz="1200" dirty="0">
                <a:latin typeface="Helvetica" pitchFamily="2" charset="0"/>
              </a:rPr>
              <a:t>towards voice assistants in a </a:t>
            </a:r>
            <a:r>
              <a:rPr lang="en-US" sz="1200" dirty="0">
                <a:solidFill>
                  <a:srgbClr val="FF0000"/>
                </a:solidFill>
                <a:latin typeface="Helvetica" pitchFamily="2" charset="0"/>
              </a:rPr>
              <a:t>limited time window.</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4</a:t>
            </a:fld>
            <a:endParaRPr lang="en-US"/>
          </a:p>
        </p:txBody>
      </p:sp>
    </p:spTree>
    <p:extLst>
      <p:ext uri="{BB962C8B-B14F-4D97-AF65-F5344CB8AC3E}">
        <p14:creationId xmlns:p14="http://schemas.microsoft.com/office/powerpoint/2010/main" val="3261891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dirty="0"/>
              <a:t>The target APIs only response labels to a request, therefore hard to estimate the gradient without the probability score. While existing grey-box/black-box attacks either assume attackers have the probability score of the target model, or use substitution model with heavy request target API, the massive request will rise the model maintainer’s attention. </a:t>
            </a:r>
          </a:p>
          <a:p>
            <a:pPr marL="228600" indent="-228600">
              <a:buAutoNum type="arabicPeriod"/>
            </a:pPr>
            <a:r>
              <a:rPr lang="en-US" dirty="0"/>
              <a:t>Second, the decision boundary of the commercial API is non-contiguous, they might reject the query if the input is noisy/ambiguous, therefore the boundary search-based attack will fail in this scenario. </a:t>
            </a:r>
          </a:p>
          <a:p>
            <a:pPr marL="228600" indent="-228600">
              <a:buAutoNum type="arabicPeriod"/>
            </a:pPr>
            <a:r>
              <a:rPr lang="en-US" dirty="0"/>
              <a:t>Next, query efficiency is the key to our attack. How to generate attack sample on the hard-label setting within limited time is challenging. </a:t>
            </a:r>
          </a:p>
          <a:p>
            <a:pPr marL="228600" indent="-228600">
              <a:buAutoNum type="arabicPeriod"/>
            </a:pPr>
            <a:r>
              <a:rPr lang="en-US" dirty="0"/>
              <a:t>Last, to successfully launch our attack, the adversary is expected to play the perturbation when he/she hears the victim’s voice command. However, in a real-world scenario, the timing of perturbation is hard to control. Therefore, we need to tackle this problem by generating a near-synchronization-free perturbation</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5</a:t>
            </a:fld>
            <a:endParaRPr lang="en-US"/>
          </a:p>
        </p:txBody>
      </p:sp>
    </p:spTree>
    <p:extLst>
      <p:ext uri="{BB962C8B-B14F-4D97-AF65-F5344CB8AC3E}">
        <p14:creationId xmlns:p14="http://schemas.microsoft.com/office/powerpoint/2010/main" val="3091055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decision-based attack refer to where the adversary can only get the decision of the model. In this example, the attacker query the black-box model with a “bird”, the classification model will calculate the probability score of every class, however, only the decision label “bird” is visible to the attacker.</a:t>
            </a:r>
          </a:p>
        </p:txBody>
      </p:sp>
      <p:sp>
        <p:nvSpPr>
          <p:cNvPr id="4" name="灯片编号占位符 3"/>
          <p:cNvSpPr>
            <a:spLocks noGrp="1"/>
          </p:cNvSpPr>
          <p:nvPr>
            <p:ph type="sldNum" sz="quarter" idx="5"/>
          </p:nvPr>
        </p:nvSpPr>
        <p:spPr/>
        <p:txBody>
          <a:bodyPr/>
          <a:lstStyle/>
          <a:p>
            <a:fld id="{33079410-86BF-40F6-A713-95393095EAF4}" type="slidenum">
              <a:rPr lang="en-US" smtClean="0"/>
              <a:t>6</a:t>
            </a:fld>
            <a:endParaRPr lang="en-US"/>
          </a:p>
        </p:txBody>
      </p:sp>
    </p:spTree>
    <p:extLst>
      <p:ext uri="{BB962C8B-B14F-4D97-AF65-F5344CB8AC3E}">
        <p14:creationId xmlns:p14="http://schemas.microsoft.com/office/powerpoint/2010/main" val="2447079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goal of the existing decision-based attacks, is to find the decision boundary of the target model. Generally, to approach the precise decision boundary, they gradually perturb the input based on the query feedback, to find an AE on the verge of the decision boundary. Suppose the attacker want to craft a perturbation to make a “dog” be recognized as “cat”. They can first mix the “dog” picture with a “cat”. Then, the mixed image is sent to the target model, and get the prediction. The perturbation will be optimized based on the model output, for example, if the model returns “cat”, then the attack success, next, the perturbation will be further constrained, otherwise, the attacker can gradually improve the perturbation to hit the attack goal. The process will end when the perturbation regulate as specific level and the model is fooled to predict as “cat”. The contiguous decision boundary allows the DNN models to always output a result, while the result turns unreliable as it approaches the decision boundary.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unique characteristics of voice systems and DNN models make traditional decision-based attacks hard to succeed. Here, we conduct a preliminary experiment, in which we aim to mislead the model produce “backward” when hearing “stop”. First, we mix two voice commands “stop" and “backward" together, Then, we submitted the mixed audio to Google Speech-to-Text API, which was rejected without any returns. The failed attempts indicate that the decision boundary of the ASR system is non-contiguous. Every voice command is surrounded by an exclusive boundary, and the audios outside of the boundary ranges will be rejected by the ASR systems. Without feedback, it is difficult to determine the direction of the perturbation for approaching a target decision boundary. Based on this observation, we are motivated to design a new boundary-searching method to enable the decision-based black-box attack toward ASR systems</a:t>
            </a:r>
          </a:p>
        </p:txBody>
      </p:sp>
      <p:sp>
        <p:nvSpPr>
          <p:cNvPr id="4" name="灯片编号占位符 3"/>
          <p:cNvSpPr>
            <a:spLocks noGrp="1"/>
          </p:cNvSpPr>
          <p:nvPr>
            <p:ph type="sldNum" sz="quarter" idx="5"/>
          </p:nvPr>
        </p:nvSpPr>
        <p:spPr/>
        <p:txBody>
          <a:bodyPr/>
          <a:lstStyle/>
          <a:p>
            <a:fld id="{33079410-86BF-40F6-A713-95393095EAF4}" type="slidenum">
              <a:rPr lang="en-US" smtClean="0"/>
              <a:t>7</a:t>
            </a:fld>
            <a:endParaRPr lang="en-US"/>
          </a:p>
        </p:txBody>
      </p:sp>
    </p:spTree>
    <p:extLst>
      <p:ext uri="{BB962C8B-B14F-4D97-AF65-F5344CB8AC3E}">
        <p14:creationId xmlns:p14="http://schemas.microsoft.com/office/powerpoint/2010/main" val="1795382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system design is composed of three parts: phoneme-level boundary searching, perturbation optimization, and improve the robustness. At first stage, we initialize the perturbations based on phoneme searching, </a:t>
            </a:r>
          </a:p>
          <a:p>
            <a:r>
              <a:rPr lang="en-US" altLang="zh-CN" dirty="0"/>
              <a:t>next, we  fine-tuned the perturbation volume by estimate the gradient directions with querying. Last, we adopt special design the improve the robustness of our attack.</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8</a:t>
            </a:fld>
            <a:endParaRPr lang="en-US"/>
          </a:p>
        </p:txBody>
      </p:sp>
    </p:spTree>
    <p:extLst>
      <p:ext uri="{BB962C8B-B14F-4D97-AF65-F5344CB8AC3E}">
        <p14:creationId xmlns:p14="http://schemas.microsoft.com/office/powerpoint/2010/main" val="1704280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rejection of queries can be attributed to two factors: 1) the added random noise will elevate the command’s noise level; 2) the boundary distance between two valid commands is too long to allow for an unnoticeable perturbation.</a:t>
            </a:r>
          </a:p>
          <a:p>
            <a:r>
              <a:rPr lang="en-US" dirty="0"/>
              <a:t>If we break the target “backward" into small pieces, then craft AE with sub-targets which directly connect to the benign decision boundary with small pieces, and finally, we can craft the final AE with the target.“</a:t>
            </a:r>
          </a:p>
          <a:p>
            <a:r>
              <a:rPr lang="en-US" dirty="0"/>
              <a:t>Specifically, instead of directly adding “backward" on the “stop", we break the target “backward" into a series of phonemes. During crafting the AE, we randomly add the phoneme on the benign audio and check the prediction. If the ASR produces a word that is closer to our target, we keep the phoneme on the benign audio and search for a closer prediction in the next round. In our case, the “stop" adds perturbation phoneme 𝛿1 and is recognized as “</a:t>
            </a:r>
            <a:r>
              <a:rPr lang="en-US" dirty="0" err="1"/>
              <a:t>stopwhat</a:t>
            </a:r>
            <a:r>
              <a:rPr lang="en-US" dirty="0"/>
              <a:t>", then changes to “stalk what", and “back what", and finally reaches the target “backward"</a:t>
            </a:r>
            <a:endParaRPr lang="zh-CN" altLang="en-US" dirty="0"/>
          </a:p>
        </p:txBody>
      </p:sp>
      <p:sp>
        <p:nvSpPr>
          <p:cNvPr id="4" name="灯片编号占位符 3"/>
          <p:cNvSpPr>
            <a:spLocks noGrp="1"/>
          </p:cNvSpPr>
          <p:nvPr>
            <p:ph type="sldNum" sz="quarter" idx="5"/>
          </p:nvPr>
        </p:nvSpPr>
        <p:spPr/>
        <p:txBody>
          <a:bodyPr/>
          <a:lstStyle/>
          <a:p>
            <a:fld id="{33079410-86BF-40F6-A713-95393095EAF4}" type="slidenum">
              <a:rPr lang="en-US" smtClean="0"/>
              <a:t>9</a:t>
            </a:fld>
            <a:endParaRPr lang="en-US"/>
          </a:p>
        </p:txBody>
      </p:sp>
    </p:spTree>
    <p:extLst>
      <p:ext uri="{BB962C8B-B14F-4D97-AF65-F5344CB8AC3E}">
        <p14:creationId xmlns:p14="http://schemas.microsoft.com/office/powerpoint/2010/main" val="4203830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8453B"/>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B8C88-E90C-96AB-50A5-1E392D7A3B02}"/>
              </a:ext>
            </a:extLst>
          </p:cNvPr>
          <p:cNvSpPr>
            <a:spLocks noGrp="1"/>
          </p:cNvSpPr>
          <p:nvPr>
            <p:ph type="sldNum" sz="quarter" idx="10"/>
          </p:nvPr>
        </p:nvSpPr>
        <p:spPr/>
        <p:txBody>
          <a:bodyPr/>
          <a:lstStyle/>
          <a:p>
            <a:fld id="{02C8563F-99E2-49A5-8791-6AADA712BC8F}" type="slidenum">
              <a:rPr lang="en-US" smtClean="0"/>
              <a:pPr/>
              <a:t>‹#›</a:t>
            </a:fld>
            <a:endParaRPr lang="en-US" dirty="0"/>
          </a:p>
        </p:txBody>
      </p:sp>
      <p:sp>
        <p:nvSpPr>
          <p:cNvPr id="5" name="Title 4">
            <a:extLst>
              <a:ext uri="{FF2B5EF4-FFF2-40B4-BE49-F238E27FC236}">
                <a16:creationId xmlns:a16="http://schemas.microsoft.com/office/drawing/2014/main" id="{2CF636F1-ED94-F422-ADEA-7B28094F5883}"/>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76173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6631"/>
            <a:ext cx="7772400" cy="976474"/>
          </a:xfrm>
          <a:prstGeom prst="rect">
            <a:avLst/>
          </a:prstGeom>
        </p:spPr>
        <p:txBody>
          <a:bodyPr>
            <a:normAutofit/>
          </a:bodyPr>
          <a:lstStyle>
            <a:lvl1pPr algn="l">
              <a:defRPr sz="2700" b="1" i="0" baseline="0">
                <a:ln>
                  <a:noFill/>
                </a:ln>
                <a:solidFill>
                  <a:srgbClr val="18453B"/>
                </a:solidFill>
                <a:latin typeface="+mn-lt"/>
                <a:cs typeface="Gotham-Bold"/>
              </a:defRPr>
            </a:lvl1pPr>
          </a:lstStyle>
          <a:p>
            <a:r>
              <a:rPr lang="en-US"/>
              <a:t>Click to edit Master title style</a:t>
            </a:r>
          </a:p>
        </p:txBody>
      </p:sp>
      <p:sp>
        <p:nvSpPr>
          <p:cNvPr id="3" name="Subtitle 2"/>
          <p:cNvSpPr>
            <a:spLocks noGrp="1"/>
          </p:cNvSpPr>
          <p:nvPr>
            <p:ph type="subTitle" idx="1"/>
          </p:nvPr>
        </p:nvSpPr>
        <p:spPr>
          <a:xfrm>
            <a:off x="685800" y="2279675"/>
            <a:ext cx="7772400" cy="1576767"/>
          </a:xfrm>
          <a:prstGeom prst="rect">
            <a:avLst/>
          </a:prstGeom>
        </p:spPr>
        <p:txBody>
          <a:bodyPr>
            <a:normAutofit/>
          </a:bodyPr>
          <a:lstStyle>
            <a:lvl1pPr marL="0" indent="0" algn="l">
              <a:buNone/>
              <a:defRPr sz="1800" b="0" i="0">
                <a:solidFill>
                  <a:schemeClr val="tx1">
                    <a:lumMod val="65000"/>
                    <a:lumOff val="35000"/>
                  </a:schemeClr>
                </a:solidFill>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pic>
        <p:nvPicPr>
          <p:cNvPr id="7" name="Picture 6" descr="Michigan State University logo">
            <a:extLst>
              <a:ext uri="{FF2B5EF4-FFF2-40B4-BE49-F238E27FC236}">
                <a16:creationId xmlns:a16="http://schemas.microsoft.com/office/drawing/2014/main" id="{A54D84F8-7269-C444-850E-B6932D9731A5}"/>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63099001-0575-79A1-6BB5-0862355CDD51}"/>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21471366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39377"/>
            <a:ext cx="8229600" cy="360175"/>
          </a:xfrm>
          <a:prstGeom prst="rect">
            <a:avLst/>
          </a:prstGeom>
        </p:spPr>
        <p:txBody>
          <a:bodyPr>
            <a:normAutofit/>
          </a:bodyPr>
          <a:lstStyle>
            <a:lvl1pPr algn="l">
              <a:defRPr sz="2700" b="1" i="0" baseline="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400228"/>
            <a:ext cx="8229600" cy="3049871"/>
          </a:xfrm>
          <a:prstGeom prst="rect">
            <a:avLst/>
          </a:prstGeom>
        </p:spPr>
        <p:txBody>
          <a:bodyPr/>
          <a:lstStyle>
            <a:lvl1pPr marL="342900" indent="-342900" algn="l">
              <a:buClr>
                <a:srgbClr val="18453B"/>
              </a:buClr>
              <a:buFont typeface="Arial"/>
              <a:buChar char="•"/>
              <a:defRPr sz="2100" b="0" i="0">
                <a:solidFill>
                  <a:srgbClr val="595959"/>
                </a:solidFill>
                <a:latin typeface="Arial"/>
                <a:cs typeface="Arial"/>
              </a:defRPr>
            </a:lvl1pPr>
            <a:lvl2pPr marL="557213" indent="-214313" algn="l">
              <a:buClr>
                <a:schemeClr val="tx1">
                  <a:lumMod val="75000"/>
                  <a:lumOff val="25000"/>
                </a:schemeClr>
              </a:buClr>
              <a:buSzPct val="85000"/>
              <a:buFont typeface="Arial"/>
              <a:buChar char="•"/>
              <a:defRPr sz="1800" b="0" i="0">
                <a:solidFill>
                  <a:srgbClr val="595959"/>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0060A257-52AF-094B-980E-DAECC167E76F}"/>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DFF0205F-50E5-7EFA-C064-E2797D0D6378}"/>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384534124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52366"/>
            <a:ext cx="8229600" cy="656319"/>
          </a:xfrm>
          <a:prstGeom prst="rect">
            <a:avLst/>
          </a:prstGeom>
        </p:spPr>
        <p:txBody>
          <a:bodyPr>
            <a:normAutofit/>
          </a:bodyPr>
          <a:lstStyle>
            <a:lvl1pPr algn="l">
              <a:defRPr sz="2700" b="1" i="0" baseline="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544751"/>
            <a:ext cx="3950704" cy="3222512"/>
          </a:xfrm>
          <a:prstGeom prst="rect">
            <a:avLst/>
          </a:prstGeom>
        </p:spPr>
        <p:txBody>
          <a:bodyPr/>
          <a:lstStyle>
            <a:lvl1pPr marL="342900" indent="-342900" algn="l">
              <a:buClr>
                <a:schemeClr val="tx1">
                  <a:lumMod val="75000"/>
                  <a:lumOff val="25000"/>
                </a:schemeClr>
              </a:buClr>
              <a:buFont typeface="Wingdings" charset="2"/>
              <a:buChar char="§"/>
              <a:defRPr sz="2100" b="0" i="0">
                <a:solidFill>
                  <a:schemeClr val="tx1">
                    <a:lumMod val="65000"/>
                    <a:lumOff val="35000"/>
                  </a:schemeClr>
                </a:solidFill>
                <a:latin typeface="Arial"/>
                <a:cs typeface="Arial"/>
              </a:defRPr>
            </a:lvl1pPr>
            <a:lvl2pPr marL="600075" indent="-257175" algn="l">
              <a:buClr>
                <a:schemeClr val="tx1">
                  <a:lumMod val="75000"/>
                  <a:lumOff val="25000"/>
                </a:schemeClr>
              </a:buClr>
              <a:buSzPct val="85000"/>
              <a:buFont typeface="Wingdings" charset="2"/>
              <a:buChar char="§"/>
              <a:defRPr sz="1800" b="0" i="0">
                <a:solidFill>
                  <a:schemeClr val="tx1">
                    <a:lumMod val="65000"/>
                    <a:lumOff val="3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p:cNvSpPr>
            <a:spLocks noGrp="1"/>
          </p:cNvSpPr>
          <p:nvPr>
            <p:ph idx="13"/>
          </p:nvPr>
        </p:nvSpPr>
        <p:spPr>
          <a:xfrm>
            <a:off x="4736096" y="1544751"/>
            <a:ext cx="3950704" cy="3222512"/>
          </a:xfrm>
          <a:prstGeom prst="rect">
            <a:avLst/>
          </a:prstGeom>
        </p:spPr>
        <p:txBody>
          <a:bodyPr/>
          <a:lstStyle>
            <a:lvl1pPr marL="342900" indent="-342900" algn="l">
              <a:buClr>
                <a:schemeClr val="tx1">
                  <a:lumMod val="75000"/>
                  <a:lumOff val="25000"/>
                </a:schemeClr>
              </a:buClr>
              <a:buFont typeface="Wingdings" charset="2"/>
              <a:buChar char="§"/>
              <a:defRPr sz="2100" b="0" i="0">
                <a:solidFill>
                  <a:schemeClr val="tx1">
                    <a:lumMod val="65000"/>
                    <a:lumOff val="35000"/>
                  </a:schemeClr>
                </a:solidFill>
                <a:latin typeface="Arial"/>
                <a:cs typeface="Arial"/>
              </a:defRPr>
            </a:lvl1pPr>
            <a:lvl2pPr marL="600075" indent="-257175" algn="l">
              <a:buClr>
                <a:schemeClr val="tx1">
                  <a:lumMod val="75000"/>
                  <a:lumOff val="25000"/>
                </a:schemeClr>
              </a:buClr>
              <a:buFont typeface="Wingdings" charset="2"/>
              <a:buChar char="§"/>
              <a:defRPr sz="1800" b="0" i="0">
                <a:solidFill>
                  <a:schemeClr val="tx1">
                    <a:lumMod val="65000"/>
                    <a:lumOff val="3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Michigan State University logo">
            <a:extLst>
              <a:ext uri="{FF2B5EF4-FFF2-40B4-BE49-F238E27FC236}">
                <a16:creationId xmlns:a16="http://schemas.microsoft.com/office/drawing/2014/main" id="{2D258EC8-A789-B74A-BFAE-935D3404FDD1}"/>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77B635FC-E8E1-677E-9F62-F38F101EA3CE}"/>
              </a:ext>
            </a:extLst>
          </p:cNvPr>
          <p:cNvSpPr>
            <a:spLocks noGrp="1"/>
          </p:cNvSpPr>
          <p:nvPr>
            <p:ph type="sldNum" sz="quarter" idx="14"/>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16383146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832405"/>
            <a:ext cx="8229600" cy="616299"/>
          </a:xfrm>
          <a:prstGeom prst="rect">
            <a:avLst/>
          </a:prstGeom>
        </p:spPr>
        <p:txBody>
          <a:bodyPr>
            <a:normAutofit/>
          </a:bodyPr>
          <a:lstStyle>
            <a:lvl1pPr algn="l">
              <a:defRPr sz="2700" b="1" i="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560759"/>
            <a:ext cx="8229600" cy="3018124"/>
          </a:xfrm>
          <a:prstGeom prst="rect">
            <a:avLst/>
          </a:prstGeom>
        </p:spPr>
        <p:txBody>
          <a:bodyPr/>
          <a:lstStyle>
            <a:lvl1pPr marL="0" indent="0" algn="l">
              <a:buClr>
                <a:schemeClr val="tx1">
                  <a:lumMod val="75000"/>
                  <a:lumOff val="25000"/>
                </a:schemeClr>
              </a:buClr>
              <a:buFontTx/>
              <a:buNone/>
              <a:defRPr sz="1800" b="0" i="0" baseline="0">
                <a:solidFill>
                  <a:schemeClr val="tx1">
                    <a:lumMod val="75000"/>
                    <a:lumOff val="25000"/>
                  </a:schemeClr>
                </a:solidFill>
                <a:latin typeface="Arial"/>
                <a:cs typeface="Arial"/>
              </a:defRPr>
            </a:lvl1pPr>
            <a:lvl2pPr marL="0" indent="0" algn="l">
              <a:buClr>
                <a:schemeClr val="tx1">
                  <a:lumMod val="75000"/>
                  <a:lumOff val="25000"/>
                </a:schemeClr>
              </a:buClr>
              <a:buFontTx/>
              <a:buNone/>
              <a:defRPr sz="1500" b="0" i="0">
                <a:solidFill>
                  <a:schemeClr val="tx1">
                    <a:lumMod val="75000"/>
                    <a:lumOff val="2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141B5630-B7FB-8C44-AD54-B69FA31DF604}"/>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53B1D524-6207-5A77-D659-27DF288BEE6C}"/>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5507978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56319"/>
            <a:ext cx="8229600" cy="543832"/>
          </a:xfrm>
          <a:prstGeom prst="rect">
            <a:avLst/>
          </a:prstGeom>
        </p:spPr>
        <p:txBody>
          <a:bodyPr>
            <a:normAutofit/>
          </a:bodyPr>
          <a:lstStyle>
            <a:lvl1pPr algn="l">
              <a:defRPr sz="2700" b="1" i="0">
                <a:solidFill>
                  <a:srgbClr val="18453B"/>
                </a:solidFill>
                <a:latin typeface="Arial"/>
                <a:cs typeface="Arial"/>
              </a:defRPr>
            </a:lvl1pPr>
          </a:lstStyle>
          <a:p>
            <a:r>
              <a:rPr lang="en-US"/>
              <a:t>Click to edit Master title style</a:t>
            </a:r>
          </a:p>
        </p:txBody>
      </p:sp>
      <p:sp>
        <p:nvSpPr>
          <p:cNvPr id="3" name="Content Placeholder 2"/>
          <p:cNvSpPr>
            <a:spLocks noGrp="1"/>
          </p:cNvSpPr>
          <p:nvPr>
            <p:ph idx="1"/>
          </p:nvPr>
        </p:nvSpPr>
        <p:spPr>
          <a:xfrm>
            <a:off x="457200" y="1256179"/>
            <a:ext cx="8229600" cy="3314700"/>
          </a:xfrm>
          <a:prstGeom prst="rect">
            <a:avLst/>
          </a:prstGeom>
        </p:spPr>
        <p:txBody>
          <a:bodyPr/>
          <a:lstStyle>
            <a:lvl1pPr marL="342900" indent="-342900" algn="l">
              <a:buClr>
                <a:schemeClr val="tx1">
                  <a:lumMod val="75000"/>
                  <a:lumOff val="25000"/>
                </a:schemeClr>
              </a:buClr>
              <a:buFont typeface="+mj-lt"/>
              <a:buAutoNum type="arabicPeriod"/>
              <a:defRPr sz="1800" b="0" i="0" baseline="0">
                <a:solidFill>
                  <a:schemeClr val="tx1">
                    <a:lumMod val="75000"/>
                    <a:lumOff val="25000"/>
                  </a:schemeClr>
                </a:solidFill>
                <a:latin typeface="Arial"/>
                <a:cs typeface="Arial"/>
              </a:defRPr>
            </a:lvl1pPr>
            <a:lvl2pPr marL="342900" indent="137160" algn="l">
              <a:buClr>
                <a:schemeClr val="tx1">
                  <a:lumMod val="75000"/>
                  <a:lumOff val="25000"/>
                </a:schemeClr>
              </a:buClr>
              <a:buSzPct val="85000"/>
              <a:buFont typeface="Arial"/>
              <a:buChar char="•"/>
              <a:defRPr sz="1500" b="0" i="0">
                <a:solidFill>
                  <a:schemeClr val="tx1">
                    <a:lumMod val="75000"/>
                    <a:lumOff val="25000"/>
                  </a:schemeClr>
                </a:solidFill>
                <a:latin typeface="Arial"/>
                <a:cs typeface="Arial"/>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Michigan State University logo">
            <a:extLst>
              <a:ext uri="{FF2B5EF4-FFF2-40B4-BE49-F238E27FC236}">
                <a16:creationId xmlns:a16="http://schemas.microsoft.com/office/drawing/2014/main" id="{33DFE41A-7460-1944-9A9F-6E57FFC606A1}"/>
              </a:ext>
            </a:extLst>
          </p:cNvPr>
          <p:cNvPicPr>
            <a:picLocks noChangeAspect="1"/>
          </p:cNvPicPr>
          <p:nvPr userDrawn="1"/>
        </p:nvPicPr>
        <p:blipFill>
          <a:blip r:embed="rId3"/>
          <a:stretch>
            <a:fillRect/>
          </a:stretch>
        </p:blipFill>
        <p:spPr>
          <a:xfrm>
            <a:off x="3643313" y="4893670"/>
            <a:ext cx="1858962" cy="156925"/>
          </a:xfrm>
          <a:prstGeom prst="rect">
            <a:avLst/>
          </a:prstGeom>
        </p:spPr>
      </p:pic>
      <p:sp>
        <p:nvSpPr>
          <p:cNvPr id="4" name="Slide Number Placeholder 3">
            <a:extLst>
              <a:ext uri="{FF2B5EF4-FFF2-40B4-BE49-F238E27FC236}">
                <a16:creationId xmlns:a16="http://schemas.microsoft.com/office/drawing/2014/main" id="{6DB15F30-14D3-ACB3-A778-91ED6DB61891}"/>
              </a:ext>
            </a:extLst>
          </p:cNvPr>
          <p:cNvSpPr>
            <a:spLocks noGrp="1"/>
          </p:cNvSpPr>
          <p:nvPr>
            <p:ph type="sldNum" sz="quarter" idx="10"/>
          </p:nvPr>
        </p:nvSpPr>
        <p:spPr/>
        <p:txBody>
          <a:bodyPr/>
          <a:lstStyle/>
          <a:p>
            <a:fld id="{02C8563F-99E2-49A5-8791-6AADA712BC8F}" type="slidenum">
              <a:rPr lang="en-US" smtClean="0"/>
              <a:pPr/>
              <a:t>‹#›</a:t>
            </a:fld>
            <a:endParaRPr lang="en-US" dirty="0"/>
          </a:p>
        </p:txBody>
      </p:sp>
    </p:spTree>
    <p:extLst>
      <p:ext uri="{BB962C8B-B14F-4D97-AF65-F5344CB8AC3E}">
        <p14:creationId xmlns:p14="http://schemas.microsoft.com/office/powerpoint/2010/main" val="2488308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3" name="Picture 2" descr="Spartan helmet with text that reads Spartans Will">
            <a:extLst>
              <a:ext uri="{FF2B5EF4-FFF2-40B4-BE49-F238E27FC236}">
                <a16:creationId xmlns:a16="http://schemas.microsoft.com/office/drawing/2014/main" id="{0AD21EE0-D137-7C4C-BD74-D7A13146B123}"/>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857500" y="286739"/>
            <a:ext cx="3423018" cy="1392982"/>
          </a:xfrm>
          <a:prstGeom prst="rect">
            <a:avLst/>
          </a:prstGeom>
        </p:spPr>
      </p:pic>
      <p:sp>
        <p:nvSpPr>
          <p:cNvPr id="2" name="Slide Number Placeholder 1">
            <a:extLst>
              <a:ext uri="{FF2B5EF4-FFF2-40B4-BE49-F238E27FC236}">
                <a16:creationId xmlns:a16="http://schemas.microsoft.com/office/drawing/2014/main" id="{7B0E7924-6C01-CA72-6742-B3CD6C2A4C0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2C8563F-99E2-49A5-8791-6AADA712BC8F}"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704" r:id="rId1"/>
    <p:sldLayoutId id="2147483709" r:id="rId2"/>
    <p:sldLayoutId id="2147483705" r:id="rId3"/>
    <p:sldLayoutId id="2147483706" r:id="rId4"/>
    <p:sldLayoutId id="2147483707" r:id="rId5"/>
    <p:sldLayoutId id="2147483708" r:id="rId6"/>
  </p:sldLayoutIdLst>
  <p:hf hdr="0" ftr="0" dt="0"/>
  <p:txStyles>
    <p:titleStyle>
      <a:lvl1pPr algn="ctr" defTabSz="342900" rtl="0" eaLnBrk="1" fontAlgn="base" hangingPunct="1">
        <a:spcBef>
          <a:spcPct val="0"/>
        </a:spcBef>
        <a:spcAft>
          <a:spcPct val="0"/>
        </a:spcAft>
        <a:defRPr sz="3300" kern="1200">
          <a:solidFill>
            <a:schemeClr val="tx1"/>
          </a:solidFill>
          <a:latin typeface="Gotham Book"/>
          <a:ea typeface="ＭＳ Ｐゴシック" charset="-128"/>
          <a:cs typeface="ＭＳ Ｐゴシック" charset="-128"/>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p:titleStyle>
    <p:bodyStyle>
      <a:lvl1pPr algn="ctr" defTabSz="342900" rtl="0" eaLnBrk="1" fontAlgn="base" hangingPunct="1">
        <a:spcBef>
          <a:spcPct val="20000"/>
        </a:spcBef>
        <a:spcAft>
          <a:spcPct val="0"/>
        </a:spcAft>
        <a:defRPr sz="3000" b="1" kern="1200">
          <a:solidFill>
            <a:schemeClr val="tx1"/>
          </a:solidFill>
          <a:latin typeface="+mn-lt"/>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Gotham Book"/>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Gotham Book"/>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microsoft.com/office/2007/relationships/media" Target="../media/media2.wav"/><Relationship Id="rId7" Type="http://schemas.openxmlformats.org/officeDocument/2006/relationships/image" Target="../media/image15.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notesSlide" Target="../notesSlides/notesSlide3.xml"/><Relationship Id="rId11" Type="http://schemas.openxmlformats.org/officeDocument/2006/relationships/image" Target="../media/image18.png"/><Relationship Id="rId5" Type="http://schemas.openxmlformats.org/officeDocument/2006/relationships/slideLayout" Target="../slideLayouts/slideLayout3.xml"/><Relationship Id="rId10" Type="http://schemas.openxmlformats.org/officeDocument/2006/relationships/image" Target="../media/image6.jpeg"/><Relationship Id="rId4" Type="http://schemas.openxmlformats.org/officeDocument/2006/relationships/audio" Target="../media/media2.wav"/><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971" y="2062961"/>
            <a:ext cx="7165347" cy="1201731"/>
          </a:xfrm>
          <a:prstGeom prst="rect">
            <a:avLst/>
          </a:prstGeom>
        </p:spPr>
        <p:txBody>
          <a:bodyPr/>
          <a:lstStyle/>
          <a:p>
            <a:r>
              <a:rPr lang="en-US" sz="2000" b="1" cap="none" spc="0" dirty="0" err="1">
                <a:ln w="9525">
                  <a:solidFill>
                    <a:schemeClr val="bg1"/>
                  </a:solidFill>
                  <a:prstDash val="solid"/>
                </a:ln>
                <a:solidFill>
                  <a:schemeClr val="bg1"/>
                </a:solidFill>
                <a:latin typeface="+mj-lt"/>
                <a:ea typeface="Arial" charset="0"/>
                <a:cs typeface="Arial" charset="0"/>
              </a:rPr>
              <a:t>PhantomSound</a:t>
            </a:r>
            <a:r>
              <a:rPr lang="en-US" sz="2000" b="1" cap="none" spc="0" dirty="0">
                <a:ln w="9525">
                  <a:solidFill>
                    <a:schemeClr val="bg1"/>
                  </a:solidFill>
                  <a:prstDash val="solid"/>
                </a:ln>
                <a:solidFill>
                  <a:schemeClr val="bg1"/>
                </a:solidFill>
                <a:latin typeface="+mj-lt"/>
                <a:ea typeface="Arial" charset="0"/>
                <a:cs typeface="Arial" charset="0"/>
              </a:rPr>
              <a:t>: Black-Box, Query-Efficient Audio Adversarial</a:t>
            </a:r>
            <a:br>
              <a:rPr lang="en-US" sz="2000" b="1" cap="none" spc="0" dirty="0">
                <a:ln w="9525">
                  <a:solidFill>
                    <a:schemeClr val="bg1"/>
                  </a:solidFill>
                  <a:prstDash val="solid"/>
                </a:ln>
                <a:solidFill>
                  <a:schemeClr val="bg1"/>
                </a:solidFill>
                <a:latin typeface="+mj-lt"/>
                <a:ea typeface="Arial" charset="0"/>
                <a:cs typeface="Arial" charset="0"/>
              </a:rPr>
            </a:br>
            <a:r>
              <a:rPr lang="en-US" sz="2000" b="1" cap="none" spc="0" dirty="0">
                <a:ln w="9525">
                  <a:solidFill>
                    <a:schemeClr val="bg1"/>
                  </a:solidFill>
                  <a:prstDash val="solid"/>
                </a:ln>
                <a:solidFill>
                  <a:schemeClr val="bg1"/>
                </a:solidFill>
                <a:latin typeface="+mj-lt"/>
                <a:ea typeface="Arial" charset="0"/>
                <a:cs typeface="Arial" charset="0"/>
              </a:rPr>
              <a:t>Attack via Split-Second Phoneme Injection</a:t>
            </a:r>
            <a:endParaRPr lang="en-US" sz="2000" b="1" dirty="0">
              <a:solidFill>
                <a:schemeClr val="bg1"/>
              </a:solidFill>
              <a:latin typeface="+mj-lt"/>
              <a:ea typeface="Arial" charset="0"/>
              <a:cs typeface="Arial" charset="0"/>
            </a:endParaRPr>
          </a:p>
        </p:txBody>
      </p:sp>
      <p:sp>
        <p:nvSpPr>
          <p:cNvPr id="3" name="文本框 2">
            <a:extLst>
              <a:ext uri="{FF2B5EF4-FFF2-40B4-BE49-F238E27FC236}">
                <a16:creationId xmlns:a16="http://schemas.microsoft.com/office/drawing/2014/main" id="{83E2DC9C-1249-4E21-BAB0-368395D988B4}"/>
              </a:ext>
            </a:extLst>
          </p:cNvPr>
          <p:cNvSpPr txBox="1"/>
          <p:nvPr/>
        </p:nvSpPr>
        <p:spPr>
          <a:xfrm>
            <a:off x="433388" y="3575382"/>
            <a:ext cx="8365375" cy="707886"/>
          </a:xfrm>
          <a:prstGeom prst="rect">
            <a:avLst/>
          </a:prstGeom>
          <a:noFill/>
        </p:spPr>
        <p:txBody>
          <a:bodyPr wrap="square" rtlCol="0">
            <a:spAutoFit/>
          </a:bodyPr>
          <a:lstStyle/>
          <a:p>
            <a:pPr algn="ctr"/>
            <a:r>
              <a:rPr lang="en-US" sz="2000" b="1" dirty="0">
                <a:solidFill>
                  <a:schemeClr val="bg1"/>
                </a:solidFill>
              </a:rPr>
              <a:t>Hanqing Guo, </a:t>
            </a:r>
            <a:r>
              <a:rPr lang="en-US" sz="2000" b="1" dirty="0" err="1">
                <a:solidFill>
                  <a:schemeClr val="bg1"/>
                </a:solidFill>
              </a:rPr>
              <a:t>Guangjing</a:t>
            </a:r>
            <a:r>
              <a:rPr lang="en-US" sz="2000" b="1" dirty="0">
                <a:solidFill>
                  <a:schemeClr val="bg1"/>
                </a:solidFill>
              </a:rPr>
              <a:t> Wang, </a:t>
            </a:r>
            <a:r>
              <a:rPr lang="en-US" sz="2000" b="1" dirty="0" err="1">
                <a:solidFill>
                  <a:schemeClr val="bg1"/>
                </a:solidFill>
              </a:rPr>
              <a:t>Yuanda</a:t>
            </a:r>
            <a:r>
              <a:rPr lang="en-US" sz="2000" b="1" dirty="0">
                <a:solidFill>
                  <a:schemeClr val="bg1"/>
                </a:solidFill>
              </a:rPr>
              <a:t> Wang, </a:t>
            </a:r>
          </a:p>
          <a:p>
            <a:pPr algn="ctr"/>
            <a:r>
              <a:rPr lang="en-US" sz="2000" b="1" u="sng" dirty="0" err="1">
                <a:solidFill>
                  <a:schemeClr val="bg1"/>
                </a:solidFill>
              </a:rPr>
              <a:t>Bocheng</a:t>
            </a:r>
            <a:r>
              <a:rPr lang="en-US" sz="2000" b="1" u="sng" dirty="0">
                <a:solidFill>
                  <a:schemeClr val="bg1"/>
                </a:solidFill>
              </a:rPr>
              <a:t> Chen</a:t>
            </a:r>
            <a:r>
              <a:rPr lang="en-US" sz="2000" b="1" dirty="0">
                <a:solidFill>
                  <a:schemeClr val="bg1"/>
                </a:solidFill>
              </a:rPr>
              <a:t>, </a:t>
            </a:r>
            <a:r>
              <a:rPr lang="en-US" sz="2000" b="1" dirty="0" err="1">
                <a:solidFill>
                  <a:schemeClr val="bg1"/>
                </a:solidFill>
              </a:rPr>
              <a:t>Qiben</a:t>
            </a:r>
            <a:r>
              <a:rPr lang="en-US" sz="2000" b="1" dirty="0">
                <a:solidFill>
                  <a:schemeClr val="bg1"/>
                </a:solidFill>
              </a:rPr>
              <a:t> Yan, Li Xiao</a:t>
            </a:r>
            <a:endParaRPr lang="en-US" sz="2000" baseline="30000" dirty="0">
              <a:solidFill>
                <a:schemeClr val="bg1"/>
              </a:solidFill>
            </a:endParaRPr>
          </a:p>
        </p:txBody>
      </p:sp>
      <p:pic>
        <p:nvPicPr>
          <p:cNvPr id="14" name="Picture 13">
            <a:extLst>
              <a:ext uri="{FF2B5EF4-FFF2-40B4-BE49-F238E27FC236}">
                <a16:creationId xmlns:a16="http://schemas.microsoft.com/office/drawing/2014/main" id="{4FA2FAAE-EEBA-AD32-3443-6211BF3F2DD5}"/>
              </a:ext>
            </a:extLst>
          </p:cNvPr>
          <p:cNvPicPr>
            <a:picLocks noChangeAspect="1"/>
          </p:cNvPicPr>
          <p:nvPr/>
        </p:nvPicPr>
        <p:blipFill>
          <a:blip r:embed="rId3"/>
          <a:stretch>
            <a:fillRect/>
          </a:stretch>
        </p:blipFill>
        <p:spPr>
          <a:xfrm>
            <a:off x="7888589" y="4230338"/>
            <a:ext cx="1255411" cy="913162"/>
          </a:xfrm>
          <a:prstGeom prst="rect">
            <a:avLst/>
          </a:prstGeom>
        </p:spPr>
      </p:pic>
      <p:pic>
        <p:nvPicPr>
          <p:cNvPr id="5" name="Picture 4">
            <a:extLst>
              <a:ext uri="{FF2B5EF4-FFF2-40B4-BE49-F238E27FC236}">
                <a16:creationId xmlns:a16="http://schemas.microsoft.com/office/drawing/2014/main" id="{A3EDB48F-AF58-C51B-AD0E-8BC1D576CFF4}"/>
              </a:ext>
            </a:extLst>
          </p:cNvPr>
          <p:cNvPicPr>
            <a:picLocks noChangeAspect="1"/>
          </p:cNvPicPr>
          <p:nvPr/>
        </p:nvPicPr>
        <p:blipFill>
          <a:blip r:embed="rId4"/>
          <a:stretch>
            <a:fillRect/>
          </a:stretch>
        </p:blipFill>
        <p:spPr>
          <a:xfrm>
            <a:off x="0" y="0"/>
            <a:ext cx="1616571" cy="7021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6" name="Slide Number Placeholder 5">
            <a:extLst>
              <a:ext uri="{FF2B5EF4-FFF2-40B4-BE49-F238E27FC236}">
                <a16:creationId xmlns:a16="http://schemas.microsoft.com/office/drawing/2014/main" id="{D0EDCD05-6F37-B304-1393-27AE5220606D}"/>
              </a:ext>
            </a:extLst>
          </p:cNvPr>
          <p:cNvSpPr>
            <a:spLocks noGrp="1"/>
          </p:cNvSpPr>
          <p:nvPr>
            <p:ph type="sldNum" sz="quarter" idx="10"/>
          </p:nvPr>
        </p:nvSpPr>
        <p:spPr/>
        <p:txBody>
          <a:bodyPr/>
          <a:lstStyle/>
          <a:p>
            <a:fld id="{02C8563F-99E2-49A5-8791-6AADA712BC8F}" type="slidenum">
              <a:rPr lang="en-US" smtClean="0"/>
              <a:pPr/>
              <a:t>10</a:t>
            </a:fld>
            <a:endParaRPr lang="en-US" dirty="0"/>
          </a:p>
        </p:txBody>
      </p:sp>
      <p:sp>
        <p:nvSpPr>
          <p:cNvPr id="8" name="TextBox 7">
            <a:extLst>
              <a:ext uri="{FF2B5EF4-FFF2-40B4-BE49-F238E27FC236}">
                <a16:creationId xmlns:a16="http://schemas.microsoft.com/office/drawing/2014/main" id="{286EAEA6-6B9E-C17E-4839-873FD5E4F48E}"/>
              </a:ext>
            </a:extLst>
          </p:cNvPr>
          <p:cNvSpPr txBox="1"/>
          <p:nvPr/>
        </p:nvSpPr>
        <p:spPr>
          <a:xfrm>
            <a:off x="854981" y="911093"/>
            <a:ext cx="2038916" cy="58477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Phoneme-level Boundary Searching</a:t>
            </a:r>
          </a:p>
        </p:txBody>
      </p:sp>
      <p:sp>
        <p:nvSpPr>
          <p:cNvPr id="11" name="TextBox 10">
            <a:extLst>
              <a:ext uri="{FF2B5EF4-FFF2-40B4-BE49-F238E27FC236}">
                <a16:creationId xmlns:a16="http://schemas.microsoft.com/office/drawing/2014/main" id="{2AF4E2BA-804C-04A4-10A9-ABDA9D6D97D0}"/>
              </a:ext>
            </a:extLst>
          </p:cNvPr>
          <p:cNvSpPr txBox="1"/>
          <p:nvPr/>
        </p:nvSpPr>
        <p:spPr>
          <a:xfrm>
            <a:off x="3760966" y="911093"/>
            <a:ext cx="1622067" cy="58477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Perturbation Optimization</a:t>
            </a:r>
          </a:p>
        </p:txBody>
      </p:sp>
      <p:sp>
        <p:nvSpPr>
          <p:cNvPr id="12" name="TextBox 11">
            <a:extLst>
              <a:ext uri="{FF2B5EF4-FFF2-40B4-BE49-F238E27FC236}">
                <a16:creationId xmlns:a16="http://schemas.microsoft.com/office/drawing/2014/main" id="{76DD5330-6B4B-8F2C-8B81-E5269F921882}"/>
              </a:ext>
            </a:extLst>
          </p:cNvPr>
          <p:cNvSpPr txBox="1"/>
          <p:nvPr/>
        </p:nvSpPr>
        <p:spPr>
          <a:xfrm>
            <a:off x="6207505" y="911094"/>
            <a:ext cx="1972734" cy="584775"/>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Improve the Robustness</a:t>
            </a:r>
          </a:p>
        </p:txBody>
      </p:sp>
      <p:sp>
        <p:nvSpPr>
          <p:cNvPr id="2" name="Right Arrow 1">
            <a:extLst>
              <a:ext uri="{FF2B5EF4-FFF2-40B4-BE49-F238E27FC236}">
                <a16:creationId xmlns:a16="http://schemas.microsoft.com/office/drawing/2014/main" id="{B70524B8-B38E-436F-8BB4-CFC5B212A39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7" name="Right Arrow 6">
            <a:extLst>
              <a:ext uri="{FF2B5EF4-FFF2-40B4-BE49-F238E27FC236}">
                <a16:creationId xmlns:a16="http://schemas.microsoft.com/office/drawing/2014/main" id="{7E5C9E2F-B899-0CE4-C1E9-D8B886944FBD}"/>
              </a:ext>
            </a:extLst>
          </p:cNvPr>
          <p:cNvSpPr/>
          <p:nvPr/>
        </p:nvSpPr>
        <p:spPr>
          <a:xfrm>
            <a:off x="5400030"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pic>
        <p:nvPicPr>
          <p:cNvPr id="10" name="Picture 9">
            <a:extLst>
              <a:ext uri="{FF2B5EF4-FFF2-40B4-BE49-F238E27FC236}">
                <a16:creationId xmlns:a16="http://schemas.microsoft.com/office/drawing/2014/main" id="{ED4E5382-B5B7-A0AA-ECB6-1FA35E427FD2}"/>
              </a:ext>
            </a:extLst>
          </p:cNvPr>
          <p:cNvPicPr>
            <a:picLocks noChangeAspect="1"/>
          </p:cNvPicPr>
          <p:nvPr/>
        </p:nvPicPr>
        <p:blipFill>
          <a:blip r:embed="rId3"/>
          <a:stretch>
            <a:fillRect/>
          </a:stretch>
        </p:blipFill>
        <p:spPr>
          <a:xfrm>
            <a:off x="1486207" y="2025525"/>
            <a:ext cx="3799214" cy="1224675"/>
          </a:xfrm>
          <a:prstGeom prst="rect">
            <a:avLst/>
          </a:prstGeom>
        </p:spPr>
      </p:pic>
      <p:sp>
        <p:nvSpPr>
          <p:cNvPr id="14" name="TextBox 13">
            <a:extLst>
              <a:ext uri="{FF2B5EF4-FFF2-40B4-BE49-F238E27FC236}">
                <a16:creationId xmlns:a16="http://schemas.microsoft.com/office/drawing/2014/main" id="{7CD65B24-DB08-3789-F921-9AEBEB9AA92F}"/>
              </a:ext>
            </a:extLst>
          </p:cNvPr>
          <p:cNvSpPr txBox="1"/>
          <p:nvPr/>
        </p:nvSpPr>
        <p:spPr>
          <a:xfrm>
            <a:off x="5640054" y="2157314"/>
            <a:ext cx="2875296" cy="461665"/>
          </a:xfrm>
          <a:prstGeom prst="rect">
            <a:avLst/>
          </a:prstGeom>
          <a:noFill/>
        </p:spPr>
        <p:txBody>
          <a:bodyPr wrap="square" rtlCol="0">
            <a:spAutoFit/>
          </a:bodyPr>
          <a:lstStyle/>
          <a:p>
            <a:r>
              <a:rPr lang="en-US" sz="1200" dirty="0"/>
              <a:t>Query Q times but update perturbation </a:t>
            </a:r>
            <a:r>
              <a:rPr lang="en-US" sz="1200" dirty="0">
                <a:solidFill>
                  <a:srgbClr val="FF0000"/>
                </a:solidFill>
              </a:rPr>
              <a:t>only once (waste queries)</a:t>
            </a:r>
          </a:p>
        </p:txBody>
      </p:sp>
      <p:cxnSp>
        <p:nvCxnSpPr>
          <p:cNvPr id="19" name="Straight Arrow Connector 18">
            <a:extLst>
              <a:ext uri="{FF2B5EF4-FFF2-40B4-BE49-F238E27FC236}">
                <a16:creationId xmlns:a16="http://schemas.microsoft.com/office/drawing/2014/main" id="{213E37F2-3CAB-95D8-E30B-3E9BA8FCF49C}"/>
              </a:ext>
            </a:extLst>
          </p:cNvPr>
          <p:cNvCxnSpPr/>
          <p:nvPr/>
        </p:nvCxnSpPr>
        <p:spPr>
          <a:xfrm flipH="1">
            <a:off x="4295375" y="2451207"/>
            <a:ext cx="1267865" cy="2919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F163D9F-117C-5B89-91C6-04B399DE1F7C}"/>
              </a:ext>
            </a:extLst>
          </p:cNvPr>
          <p:cNvCxnSpPr>
            <a:cxnSpLocks/>
          </p:cNvCxnSpPr>
          <p:nvPr/>
        </p:nvCxnSpPr>
        <p:spPr>
          <a:xfrm flipH="1">
            <a:off x="4295375" y="2443372"/>
            <a:ext cx="1267865" cy="47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E71E422-40B5-151E-F4B1-135727A15958}"/>
              </a:ext>
            </a:extLst>
          </p:cNvPr>
          <p:cNvSpPr txBox="1"/>
          <p:nvPr/>
        </p:nvSpPr>
        <p:spPr>
          <a:xfrm>
            <a:off x="5640053" y="3148366"/>
            <a:ext cx="2439917" cy="646331"/>
          </a:xfrm>
          <a:prstGeom prst="rect">
            <a:avLst/>
          </a:prstGeom>
          <a:noFill/>
        </p:spPr>
        <p:txBody>
          <a:bodyPr wrap="square" rtlCol="0">
            <a:spAutoFit/>
          </a:bodyPr>
          <a:lstStyle/>
          <a:p>
            <a:r>
              <a:rPr lang="en-US" sz="1200" dirty="0"/>
              <a:t>Query Q times and </a:t>
            </a:r>
            <a:r>
              <a:rPr lang="en-US" sz="1200" dirty="0">
                <a:solidFill>
                  <a:srgbClr val="FF0000"/>
                </a:solidFill>
              </a:rPr>
              <a:t>update perturbation multiple times </a:t>
            </a:r>
            <a:r>
              <a:rPr lang="en-US" sz="1200" dirty="0"/>
              <a:t>before attack fail.</a:t>
            </a:r>
          </a:p>
        </p:txBody>
      </p:sp>
      <p:sp>
        <p:nvSpPr>
          <p:cNvPr id="24" name="Arrow: Down 23">
            <a:extLst>
              <a:ext uri="{FF2B5EF4-FFF2-40B4-BE49-F238E27FC236}">
                <a16:creationId xmlns:a16="http://schemas.microsoft.com/office/drawing/2014/main" id="{B23252A1-89C9-0942-95E4-7224DF61DCE6}"/>
              </a:ext>
            </a:extLst>
          </p:cNvPr>
          <p:cNvSpPr/>
          <p:nvPr/>
        </p:nvSpPr>
        <p:spPr>
          <a:xfrm>
            <a:off x="6654373" y="2743200"/>
            <a:ext cx="207469" cy="3031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7428F8B8-48DC-921D-FF2F-C583597C03B7}"/>
              </a:ext>
            </a:extLst>
          </p:cNvPr>
          <p:cNvCxnSpPr>
            <a:cxnSpLocks/>
          </p:cNvCxnSpPr>
          <p:nvPr/>
        </p:nvCxnSpPr>
        <p:spPr>
          <a:xfrm flipV="1">
            <a:off x="4095590" y="3249938"/>
            <a:ext cx="0" cy="2924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4247F80-62E6-FAE1-0CA6-B7FA990DDEB2}"/>
              </a:ext>
            </a:extLst>
          </p:cNvPr>
          <p:cNvSpPr txBox="1"/>
          <p:nvPr/>
        </p:nvSpPr>
        <p:spPr>
          <a:xfrm>
            <a:off x="3770756" y="3563864"/>
            <a:ext cx="64966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Target model</a:t>
            </a:r>
          </a:p>
        </p:txBody>
      </p:sp>
      <p:cxnSp>
        <p:nvCxnSpPr>
          <p:cNvPr id="29" name="Straight Arrow Connector 28">
            <a:extLst>
              <a:ext uri="{FF2B5EF4-FFF2-40B4-BE49-F238E27FC236}">
                <a16:creationId xmlns:a16="http://schemas.microsoft.com/office/drawing/2014/main" id="{5B0169A5-CEC8-3D6E-D42F-2D5EB54CAE16}"/>
              </a:ext>
            </a:extLst>
          </p:cNvPr>
          <p:cNvCxnSpPr>
            <a:cxnSpLocks/>
            <a:stCxn id="30" idx="3"/>
          </p:cNvCxnSpPr>
          <p:nvPr/>
        </p:nvCxnSpPr>
        <p:spPr>
          <a:xfrm>
            <a:off x="1647124" y="1926482"/>
            <a:ext cx="450617" cy="301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1302E95C-438E-2713-A5CD-E4F7BCB986F6}"/>
              </a:ext>
            </a:extLst>
          </p:cNvPr>
          <p:cNvSpPr txBox="1"/>
          <p:nvPr/>
        </p:nvSpPr>
        <p:spPr>
          <a:xfrm>
            <a:off x="616023" y="1695649"/>
            <a:ext cx="1031101"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Loss of target attack</a:t>
            </a:r>
          </a:p>
        </p:txBody>
      </p:sp>
    </p:spTree>
    <p:extLst>
      <p:ext uri="{BB962C8B-B14F-4D97-AF65-F5344CB8AC3E}">
        <p14:creationId xmlns:p14="http://schemas.microsoft.com/office/powerpoint/2010/main" val="325257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11"/>
                                        </p:tgtEl>
                                        <p:attrNameLst>
                                          <p:attrName>fillcolor</p:attrName>
                                        </p:attrNameLst>
                                      </p:cBhvr>
                                      <p:to>
                                        <a:schemeClr val="accent2"/>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P spid="23" grpId="0"/>
      <p:bldP spid="24" grpId="0" animBg="1"/>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57" name="Slide Number Placeholder 56">
            <a:extLst>
              <a:ext uri="{FF2B5EF4-FFF2-40B4-BE49-F238E27FC236}">
                <a16:creationId xmlns:a16="http://schemas.microsoft.com/office/drawing/2014/main" id="{5FBD73C4-3C01-52C5-1824-B336E99BDF64}"/>
              </a:ext>
            </a:extLst>
          </p:cNvPr>
          <p:cNvSpPr>
            <a:spLocks noGrp="1"/>
          </p:cNvSpPr>
          <p:nvPr>
            <p:ph type="sldNum" sz="quarter" idx="10"/>
          </p:nvPr>
        </p:nvSpPr>
        <p:spPr/>
        <p:txBody>
          <a:bodyPr/>
          <a:lstStyle/>
          <a:p>
            <a:fld id="{02C8563F-99E2-49A5-8791-6AADA712BC8F}" type="slidenum">
              <a:rPr lang="en-US" smtClean="0"/>
              <a:pPr/>
              <a:t>11</a:t>
            </a:fld>
            <a:endParaRPr lang="en-US" dirty="0"/>
          </a:p>
        </p:txBody>
      </p:sp>
      <p:sp>
        <p:nvSpPr>
          <p:cNvPr id="19" name="TextBox 18">
            <a:extLst>
              <a:ext uri="{FF2B5EF4-FFF2-40B4-BE49-F238E27FC236}">
                <a16:creationId xmlns:a16="http://schemas.microsoft.com/office/drawing/2014/main" id="{7EEEDE19-2E79-9F03-65AE-DCE67205381A}"/>
              </a:ext>
            </a:extLst>
          </p:cNvPr>
          <p:cNvSpPr txBox="1"/>
          <p:nvPr/>
        </p:nvSpPr>
        <p:spPr>
          <a:xfrm>
            <a:off x="854981" y="901677"/>
            <a:ext cx="2038916" cy="58477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Phoneme-level Boundary Searching</a:t>
            </a:r>
          </a:p>
        </p:txBody>
      </p:sp>
      <p:sp>
        <p:nvSpPr>
          <p:cNvPr id="21" name="TextBox 20">
            <a:extLst>
              <a:ext uri="{FF2B5EF4-FFF2-40B4-BE49-F238E27FC236}">
                <a16:creationId xmlns:a16="http://schemas.microsoft.com/office/drawing/2014/main" id="{D31D8731-A5E3-A5F5-E655-6B0173537398}"/>
              </a:ext>
            </a:extLst>
          </p:cNvPr>
          <p:cNvSpPr txBox="1"/>
          <p:nvPr/>
        </p:nvSpPr>
        <p:spPr>
          <a:xfrm>
            <a:off x="3760966" y="901677"/>
            <a:ext cx="1622067" cy="58477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Perturbation Optimization</a:t>
            </a:r>
          </a:p>
        </p:txBody>
      </p:sp>
      <p:sp>
        <p:nvSpPr>
          <p:cNvPr id="23" name="TextBox 22">
            <a:extLst>
              <a:ext uri="{FF2B5EF4-FFF2-40B4-BE49-F238E27FC236}">
                <a16:creationId xmlns:a16="http://schemas.microsoft.com/office/drawing/2014/main" id="{C66A153C-09E3-0448-DA90-0D5EB515ABC7}"/>
              </a:ext>
            </a:extLst>
          </p:cNvPr>
          <p:cNvSpPr txBox="1"/>
          <p:nvPr/>
        </p:nvSpPr>
        <p:spPr>
          <a:xfrm>
            <a:off x="6207505" y="901678"/>
            <a:ext cx="1972734" cy="584775"/>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Improve the Robustness</a:t>
            </a:r>
          </a:p>
        </p:txBody>
      </p:sp>
      <p:sp>
        <p:nvSpPr>
          <p:cNvPr id="2" name="Right Arrow 1">
            <a:extLst>
              <a:ext uri="{FF2B5EF4-FFF2-40B4-BE49-F238E27FC236}">
                <a16:creationId xmlns:a16="http://schemas.microsoft.com/office/drawing/2014/main" id="{E707AD79-3CC0-E97D-E07F-EC96DCBDE32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3" name="Right Arrow 2">
            <a:extLst>
              <a:ext uri="{FF2B5EF4-FFF2-40B4-BE49-F238E27FC236}">
                <a16:creationId xmlns:a16="http://schemas.microsoft.com/office/drawing/2014/main" id="{07B580F4-4C29-68FD-63E5-F209C27A7750}"/>
              </a:ext>
            </a:extLst>
          </p:cNvPr>
          <p:cNvSpPr/>
          <p:nvPr/>
        </p:nvSpPr>
        <p:spPr>
          <a:xfrm>
            <a:off x="5400030" y="1175887"/>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pic>
        <p:nvPicPr>
          <p:cNvPr id="10" name="Picture 9">
            <a:extLst>
              <a:ext uri="{FF2B5EF4-FFF2-40B4-BE49-F238E27FC236}">
                <a16:creationId xmlns:a16="http://schemas.microsoft.com/office/drawing/2014/main" id="{CE589CE0-CD11-7612-D43C-EF7C5E049BCD}"/>
              </a:ext>
            </a:extLst>
          </p:cNvPr>
          <p:cNvPicPr>
            <a:picLocks noChangeAspect="1"/>
          </p:cNvPicPr>
          <p:nvPr/>
        </p:nvPicPr>
        <p:blipFill>
          <a:blip r:embed="rId3"/>
          <a:stretch>
            <a:fillRect/>
          </a:stretch>
        </p:blipFill>
        <p:spPr>
          <a:xfrm>
            <a:off x="4158780" y="1783877"/>
            <a:ext cx="2299170" cy="2008909"/>
          </a:xfrm>
          <a:prstGeom prst="rect">
            <a:avLst/>
          </a:prstGeom>
        </p:spPr>
      </p:pic>
      <p:pic>
        <p:nvPicPr>
          <p:cNvPr id="12" name="Picture 11">
            <a:extLst>
              <a:ext uri="{FF2B5EF4-FFF2-40B4-BE49-F238E27FC236}">
                <a16:creationId xmlns:a16="http://schemas.microsoft.com/office/drawing/2014/main" id="{5CC40B89-75D8-6BD5-B986-CF3971004E7E}"/>
              </a:ext>
            </a:extLst>
          </p:cNvPr>
          <p:cNvPicPr>
            <a:picLocks noChangeAspect="1"/>
          </p:cNvPicPr>
          <p:nvPr/>
        </p:nvPicPr>
        <p:blipFill>
          <a:blip r:embed="rId4"/>
          <a:stretch>
            <a:fillRect/>
          </a:stretch>
        </p:blipFill>
        <p:spPr>
          <a:xfrm>
            <a:off x="1948041" y="2225824"/>
            <a:ext cx="1605685" cy="919867"/>
          </a:xfrm>
          <a:prstGeom prst="rect">
            <a:avLst/>
          </a:prstGeom>
        </p:spPr>
      </p:pic>
      <p:sp>
        <p:nvSpPr>
          <p:cNvPr id="17" name="TextBox 16">
            <a:extLst>
              <a:ext uri="{FF2B5EF4-FFF2-40B4-BE49-F238E27FC236}">
                <a16:creationId xmlns:a16="http://schemas.microsoft.com/office/drawing/2014/main" id="{0321005B-56CD-520C-51E9-A2FE76EB15AF}"/>
              </a:ext>
            </a:extLst>
          </p:cNvPr>
          <p:cNvSpPr txBox="1"/>
          <p:nvPr/>
        </p:nvSpPr>
        <p:spPr>
          <a:xfrm>
            <a:off x="686002" y="3561897"/>
            <a:ext cx="3885997" cy="830997"/>
          </a:xfrm>
          <a:prstGeom prst="rect">
            <a:avLst/>
          </a:prstGeom>
          <a:noFill/>
        </p:spPr>
        <p:txBody>
          <a:bodyPr wrap="square">
            <a:spAutoFit/>
          </a:bodyPr>
          <a:lstStyle/>
          <a:p>
            <a:r>
              <a:rPr lang="en-US" sz="1200" dirty="0"/>
              <a:t>𝜏 : the mismatch interval</a:t>
            </a:r>
          </a:p>
          <a:p>
            <a:r>
              <a:rPr lang="en-US" sz="1200" dirty="0"/>
              <a:t>𝑐 : the length of a mismatch period</a:t>
            </a:r>
          </a:p>
          <a:p>
            <a:r>
              <a:rPr lang="en-US" sz="1200" dirty="0"/>
              <a:t>𝑖 : the id of related losses</a:t>
            </a:r>
          </a:p>
          <a:p>
            <a:r>
              <a:rPr lang="en-US" sz="1200" dirty="0"/>
              <a:t>𝑁: the number of involved L.</a:t>
            </a:r>
          </a:p>
        </p:txBody>
      </p:sp>
    </p:spTree>
    <p:extLst>
      <p:ext uri="{BB962C8B-B14F-4D97-AF65-F5344CB8AC3E}">
        <p14:creationId xmlns:p14="http://schemas.microsoft.com/office/powerpoint/2010/main" val="422609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500" fill="hold"/>
                                        <p:tgtEl>
                                          <p:spTgt spid="23"/>
                                        </p:tgtEl>
                                        <p:attrNameLst>
                                          <p:attrName>fillcolor</p:attrName>
                                        </p:attrNameLst>
                                      </p:cBhvr>
                                      <p:to>
                                        <a:srgbClr val="059804"/>
                                      </p:to>
                                    </p:animClr>
                                    <p:set>
                                      <p:cBhvr>
                                        <p:cTn id="7" dur="500" fill="hold"/>
                                        <p:tgtEl>
                                          <p:spTgt spid="23"/>
                                        </p:tgtEl>
                                        <p:attrNameLst>
                                          <p:attrName>fill.type</p:attrName>
                                        </p:attrNameLst>
                                      </p:cBhvr>
                                      <p:to>
                                        <p:strVal val="solid"/>
                                      </p:to>
                                    </p:set>
                                    <p:set>
                                      <p:cBhvr>
                                        <p:cTn id="8" dur="5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71AA-7E37-F7CE-132F-ADDAF3BAC235}"/>
              </a:ext>
            </a:extLst>
          </p:cNvPr>
          <p:cNvSpPr>
            <a:spLocks noGrp="1"/>
          </p:cNvSpPr>
          <p:nvPr>
            <p:ph type="title"/>
          </p:nvPr>
        </p:nvSpPr>
        <p:spPr>
          <a:xfrm>
            <a:off x="457200" y="434577"/>
            <a:ext cx="8229600" cy="360175"/>
          </a:xfrm>
        </p:spPr>
        <p:txBody>
          <a:bodyPr>
            <a:noAutofit/>
          </a:bodyPr>
          <a:lstStyle/>
          <a:p>
            <a:r>
              <a:rPr lang="en-US" sz="3200" dirty="0"/>
              <a:t>Putting it All Together</a:t>
            </a:r>
          </a:p>
        </p:txBody>
      </p:sp>
      <p:sp>
        <p:nvSpPr>
          <p:cNvPr id="4" name="Slide Number Placeholder 3">
            <a:extLst>
              <a:ext uri="{FF2B5EF4-FFF2-40B4-BE49-F238E27FC236}">
                <a16:creationId xmlns:a16="http://schemas.microsoft.com/office/drawing/2014/main" id="{63CD17B0-F55D-9A39-5807-EDFCAC4DA8A4}"/>
              </a:ext>
            </a:extLst>
          </p:cNvPr>
          <p:cNvSpPr>
            <a:spLocks noGrp="1"/>
          </p:cNvSpPr>
          <p:nvPr>
            <p:ph type="sldNum" sz="quarter" idx="10"/>
          </p:nvPr>
        </p:nvSpPr>
        <p:spPr/>
        <p:txBody>
          <a:bodyPr/>
          <a:lstStyle/>
          <a:p>
            <a:fld id="{02C8563F-99E2-49A5-8791-6AADA712BC8F}" type="slidenum">
              <a:rPr lang="en-US" smtClean="0"/>
              <a:pPr/>
              <a:t>12</a:t>
            </a:fld>
            <a:endParaRPr lang="en-US" dirty="0"/>
          </a:p>
        </p:txBody>
      </p:sp>
      <p:pic>
        <p:nvPicPr>
          <p:cNvPr id="6" name="Picture 5">
            <a:extLst>
              <a:ext uri="{FF2B5EF4-FFF2-40B4-BE49-F238E27FC236}">
                <a16:creationId xmlns:a16="http://schemas.microsoft.com/office/drawing/2014/main" id="{427B1D25-07D9-3F60-BFAF-2B5641205BDA}"/>
              </a:ext>
            </a:extLst>
          </p:cNvPr>
          <p:cNvPicPr>
            <a:picLocks noChangeAspect="1"/>
          </p:cNvPicPr>
          <p:nvPr/>
        </p:nvPicPr>
        <p:blipFill>
          <a:blip r:embed="rId2"/>
          <a:stretch>
            <a:fillRect/>
          </a:stretch>
        </p:blipFill>
        <p:spPr>
          <a:xfrm>
            <a:off x="514244" y="1235493"/>
            <a:ext cx="8115512" cy="2672513"/>
          </a:xfrm>
          <a:prstGeom prst="rect">
            <a:avLst/>
          </a:prstGeom>
        </p:spPr>
      </p:pic>
    </p:spTree>
    <p:extLst>
      <p:ext uri="{BB962C8B-B14F-4D97-AF65-F5344CB8AC3E}">
        <p14:creationId xmlns:p14="http://schemas.microsoft.com/office/powerpoint/2010/main" val="1574810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85750" y="150752"/>
            <a:ext cx="8229600" cy="360175"/>
          </a:xfrm>
        </p:spPr>
        <p:txBody>
          <a:bodyPr>
            <a:noAutofit/>
          </a:bodyPr>
          <a:lstStyle/>
          <a:p>
            <a:r>
              <a:rPr lang="en-US" sz="3200" dirty="0"/>
              <a:t>Experimental Setup</a:t>
            </a:r>
          </a:p>
        </p:txBody>
      </p:sp>
      <p:sp>
        <p:nvSpPr>
          <p:cNvPr id="3" name="TextBox 2">
            <a:extLst>
              <a:ext uri="{FF2B5EF4-FFF2-40B4-BE49-F238E27FC236}">
                <a16:creationId xmlns:a16="http://schemas.microsoft.com/office/drawing/2014/main" id="{EC4EA252-52EE-A243-AD36-5E0BE5D97C24}"/>
              </a:ext>
            </a:extLst>
          </p:cNvPr>
          <p:cNvSpPr txBox="1"/>
          <p:nvPr/>
        </p:nvSpPr>
        <p:spPr>
          <a:xfrm>
            <a:off x="519071" y="1109811"/>
            <a:ext cx="8494300" cy="3477875"/>
          </a:xfrm>
          <a:prstGeom prst="rect">
            <a:avLst/>
          </a:prstGeom>
          <a:noFill/>
        </p:spPr>
        <p:txBody>
          <a:bodyPr wrap="square" rtlCol="0">
            <a:spAutoFit/>
          </a:bodyPr>
          <a:lstStyle/>
          <a:p>
            <a:pPr marL="285750" indent="-285750">
              <a:buFont typeface="Arial" panose="020B0604020202020204" pitchFamily="34" charset="0"/>
              <a:buChar char="•"/>
            </a:pPr>
            <a:r>
              <a:rPr lang="en-US" b="1" dirty="0"/>
              <a:t>Attack Target: </a:t>
            </a:r>
          </a:p>
          <a:p>
            <a:pPr marL="742950" lvl="1" indent="-285750">
              <a:buFont typeface="Arial" panose="020B0604020202020204" pitchFamily="34" charset="0"/>
              <a:buChar char="•"/>
            </a:pPr>
            <a:r>
              <a:rPr lang="en-US" altLang="zh-CN" sz="2000" dirty="0"/>
              <a:t>APIs: Google Cloud, MS Azure, AMZ trans, IBM Watson</a:t>
            </a:r>
          </a:p>
          <a:p>
            <a:pPr marL="742950" lvl="1" indent="-285750">
              <a:buFont typeface="Arial" panose="020B0604020202020204" pitchFamily="34" charset="0"/>
              <a:buChar char="•"/>
            </a:pPr>
            <a:r>
              <a:rPr lang="en-US" altLang="zh-CN" sz="2000" dirty="0"/>
              <a:t>Devices: Google Home, Google Assistant, Echo, Cortana</a:t>
            </a:r>
          </a:p>
          <a:p>
            <a:pPr marL="742950" lvl="1"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b="1" dirty="0"/>
              <a:t>Attack Commands: </a:t>
            </a:r>
          </a:p>
          <a:p>
            <a:pPr marL="742950" lvl="1" indent="-285750">
              <a:buFont typeface="Arial" panose="020B0604020202020204" pitchFamily="34" charset="0"/>
              <a:buChar char="•"/>
            </a:pPr>
            <a:r>
              <a:rPr lang="en-US" sz="2000" dirty="0"/>
              <a:t>45 target commands, 1785 untargeted commands, 216 targeted</a:t>
            </a:r>
          </a:p>
          <a:p>
            <a:pPr marL="742950" lvl="1" indent="-285750">
              <a:buFont typeface="Arial" panose="020B0604020202020204" pitchFamily="34" charset="0"/>
              <a:buChar char="•"/>
            </a:pPr>
            <a:r>
              <a:rPr lang="en-US" sz="2000" dirty="0"/>
              <a:t>300 target audios, 6219 untargeted audios, 216 targeted audios </a:t>
            </a:r>
          </a:p>
          <a:p>
            <a:pPr lvl="1"/>
            <a:endParaRPr lang="en-US" dirty="0"/>
          </a:p>
          <a:p>
            <a:pPr marL="285750" indent="-285750">
              <a:buFont typeface="Arial" panose="020B0604020202020204" pitchFamily="34" charset="0"/>
              <a:buChar char="•"/>
            </a:pPr>
            <a:r>
              <a:rPr lang="en-US" b="1" dirty="0"/>
              <a:t>Attack Scenarios: </a:t>
            </a:r>
          </a:p>
          <a:p>
            <a:pPr marL="742950" lvl="1" indent="-285750">
              <a:buFont typeface="Arial" panose="020B0604020202020204" pitchFamily="34" charset="0"/>
              <a:buChar char="•"/>
            </a:pPr>
            <a:r>
              <a:rPr lang="en-US" sz="2000" dirty="0"/>
              <a:t>3 loudspeakers, 3 locations, 3 liveness detections</a:t>
            </a:r>
          </a:p>
        </p:txBody>
      </p:sp>
      <p:sp>
        <p:nvSpPr>
          <p:cNvPr id="6" name="Slide Number Placeholder 5">
            <a:extLst>
              <a:ext uri="{FF2B5EF4-FFF2-40B4-BE49-F238E27FC236}">
                <a16:creationId xmlns:a16="http://schemas.microsoft.com/office/drawing/2014/main" id="{5BE498A3-5D7C-CE88-9FF3-A84C00AF1FC4}"/>
              </a:ext>
            </a:extLst>
          </p:cNvPr>
          <p:cNvSpPr>
            <a:spLocks noGrp="1"/>
          </p:cNvSpPr>
          <p:nvPr>
            <p:ph type="sldNum" sz="quarter" idx="10"/>
          </p:nvPr>
        </p:nvSpPr>
        <p:spPr/>
        <p:txBody>
          <a:bodyPr/>
          <a:lstStyle/>
          <a:p>
            <a:fld id="{02C8563F-99E2-49A5-8791-6AADA712BC8F}" type="slidenum">
              <a:rPr lang="en-US" smtClean="0"/>
              <a:pPr/>
              <a:t>13</a:t>
            </a:fld>
            <a:endParaRPr lang="en-US" dirty="0"/>
          </a:p>
        </p:txBody>
      </p:sp>
    </p:spTree>
    <p:extLst>
      <p:ext uri="{BB962C8B-B14F-4D97-AF65-F5344CB8AC3E}">
        <p14:creationId xmlns:p14="http://schemas.microsoft.com/office/powerpoint/2010/main" val="30576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10180" y="237159"/>
            <a:ext cx="8229600" cy="360175"/>
          </a:xfrm>
        </p:spPr>
        <p:txBody>
          <a:bodyPr>
            <a:noAutofit/>
          </a:bodyPr>
          <a:lstStyle/>
          <a:p>
            <a:r>
              <a:rPr lang="en-US" sz="3200" dirty="0"/>
              <a:t>Evaluation Results</a:t>
            </a:r>
          </a:p>
        </p:txBody>
      </p:sp>
      <p:sp>
        <p:nvSpPr>
          <p:cNvPr id="5" name="Slide Number Placeholder 4">
            <a:extLst>
              <a:ext uri="{FF2B5EF4-FFF2-40B4-BE49-F238E27FC236}">
                <a16:creationId xmlns:a16="http://schemas.microsoft.com/office/drawing/2014/main" id="{D3CD25F3-61E4-6EF4-901C-0C87BEE49B3E}"/>
              </a:ext>
            </a:extLst>
          </p:cNvPr>
          <p:cNvSpPr>
            <a:spLocks noGrp="1"/>
          </p:cNvSpPr>
          <p:nvPr>
            <p:ph type="sldNum" sz="quarter" idx="10"/>
          </p:nvPr>
        </p:nvSpPr>
        <p:spPr/>
        <p:txBody>
          <a:bodyPr/>
          <a:lstStyle/>
          <a:p>
            <a:fld id="{02C8563F-99E2-49A5-8791-6AADA712BC8F}" type="slidenum">
              <a:rPr lang="en-US" smtClean="0"/>
              <a:pPr/>
              <a:t>14</a:t>
            </a:fld>
            <a:endParaRPr lang="en-US" dirty="0"/>
          </a:p>
        </p:txBody>
      </p:sp>
      <p:pic>
        <p:nvPicPr>
          <p:cNvPr id="6" name="Picture 5">
            <a:extLst>
              <a:ext uri="{FF2B5EF4-FFF2-40B4-BE49-F238E27FC236}">
                <a16:creationId xmlns:a16="http://schemas.microsoft.com/office/drawing/2014/main" id="{5B3073D9-17D1-17CA-3F52-27737E327B6F}"/>
              </a:ext>
            </a:extLst>
          </p:cNvPr>
          <p:cNvPicPr>
            <a:picLocks noChangeAspect="1"/>
          </p:cNvPicPr>
          <p:nvPr/>
        </p:nvPicPr>
        <p:blipFill>
          <a:blip r:embed="rId3"/>
          <a:stretch>
            <a:fillRect/>
          </a:stretch>
        </p:blipFill>
        <p:spPr>
          <a:xfrm>
            <a:off x="2990808" y="2910807"/>
            <a:ext cx="3162383" cy="1197460"/>
          </a:xfrm>
          <a:prstGeom prst="rect">
            <a:avLst/>
          </a:prstGeom>
        </p:spPr>
      </p:pic>
      <p:pic>
        <p:nvPicPr>
          <p:cNvPr id="10" name="Picture 9">
            <a:extLst>
              <a:ext uri="{FF2B5EF4-FFF2-40B4-BE49-F238E27FC236}">
                <a16:creationId xmlns:a16="http://schemas.microsoft.com/office/drawing/2014/main" id="{811089C1-D78A-0B00-0019-0FF961FCABAF}"/>
              </a:ext>
            </a:extLst>
          </p:cNvPr>
          <p:cNvPicPr>
            <a:picLocks noChangeAspect="1"/>
          </p:cNvPicPr>
          <p:nvPr/>
        </p:nvPicPr>
        <p:blipFill>
          <a:blip r:embed="rId4"/>
          <a:stretch>
            <a:fillRect/>
          </a:stretch>
        </p:blipFill>
        <p:spPr>
          <a:xfrm>
            <a:off x="948886" y="983886"/>
            <a:ext cx="3761113" cy="1540369"/>
          </a:xfrm>
          <a:prstGeom prst="rect">
            <a:avLst/>
          </a:prstGeom>
        </p:spPr>
      </p:pic>
      <p:pic>
        <p:nvPicPr>
          <p:cNvPr id="12" name="Picture 11">
            <a:extLst>
              <a:ext uri="{FF2B5EF4-FFF2-40B4-BE49-F238E27FC236}">
                <a16:creationId xmlns:a16="http://schemas.microsoft.com/office/drawing/2014/main" id="{49716CD5-9D6D-BF05-4E18-BBD43EAB37EE}"/>
              </a:ext>
            </a:extLst>
          </p:cNvPr>
          <p:cNvPicPr>
            <a:picLocks noChangeAspect="1"/>
          </p:cNvPicPr>
          <p:nvPr/>
        </p:nvPicPr>
        <p:blipFill>
          <a:blip r:embed="rId5"/>
          <a:stretch>
            <a:fillRect/>
          </a:stretch>
        </p:blipFill>
        <p:spPr>
          <a:xfrm>
            <a:off x="5050085" y="1257888"/>
            <a:ext cx="3303901" cy="1197460"/>
          </a:xfrm>
          <a:prstGeom prst="rect">
            <a:avLst/>
          </a:prstGeom>
        </p:spPr>
      </p:pic>
    </p:spTree>
    <p:extLst>
      <p:ext uri="{BB962C8B-B14F-4D97-AF65-F5344CB8AC3E}">
        <p14:creationId xmlns:p14="http://schemas.microsoft.com/office/powerpoint/2010/main" val="364652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10180" y="237159"/>
            <a:ext cx="8229600" cy="360175"/>
          </a:xfrm>
        </p:spPr>
        <p:txBody>
          <a:bodyPr>
            <a:noAutofit/>
          </a:bodyPr>
          <a:lstStyle/>
          <a:p>
            <a:r>
              <a:rPr lang="en-US" sz="3200" dirty="0"/>
              <a:t>Evaluation Results – Over the Air</a:t>
            </a:r>
          </a:p>
        </p:txBody>
      </p:sp>
      <p:sp>
        <p:nvSpPr>
          <p:cNvPr id="5" name="Slide Number Placeholder 4">
            <a:extLst>
              <a:ext uri="{FF2B5EF4-FFF2-40B4-BE49-F238E27FC236}">
                <a16:creationId xmlns:a16="http://schemas.microsoft.com/office/drawing/2014/main" id="{D3CD25F3-61E4-6EF4-901C-0C87BEE49B3E}"/>
              </a:ext>
            </a:extLst>
          </p:cNvPr>
          <p:cNvSpPr>
            <a:spLocks noGrp="1"/>
          </p:cNvSpPr>
          <p:nvPr>
            <p:ph type="sldNum" sz="quarter" idx="10"/>
          </p:nvPr>
        </p:nvSpPr>
        <p:spPr/>
        <p:txBody>
          <a:bodyPr/>
          <a:lstStyle/>
          <a:p>
            <a:fld id="{02C8563F-99E2-49A5-8791-6AADA712BC8F}" type="slidenum">
              <a:rPr lang="en-US" smtClean="0"/>
              <a:pPr/>
              <a:t>15</a:t>
            </a:fld>
            <a:endParaRPr lang="en-US" dirty="0"/>
          </a:p>
        </p:txBody>
      </p:sp>
      <p:pic>
        <p:nvPicPr>
          <p:cNvPr id="4" name="Picture 3">
            <a:extLst>
              <a:ext uri="{FF2B5EF4-FFF2-40B4-BE49-F238E27FC236}">
                <a16:creationId xmlns:a16="http://schemas.microsoft.com/office/drawing/2014/main" id="{5EE70829-31AD-66E3-9156-7D1C3C6A9E6D}"/>
              </a:ext>
            </a:extLst>
          </p:cNvPr>
          <p:cNvPicPr>
            <a:picLocks noChangeAspect="1"/>
          </p:cNvPicPr>
          <p:nvPr/>
        </p:nvPicPr>
        <p:blipFill>
          <a:blip r:embed="rId3"/>
          <a:stretch>
            <a:fillRect/>
          </a:stretch>
        </p:blipFill>
        <p:spPr>
          <a:xfrm>
            <a:off x="356177" y="2148204"/>
            <a:ext cx="8083603" cy="2270326"/>
          </a:xfrm>
          <a:prstGeom prst="rect">
            <a:avLst/>
          </a:prstGeom>
        </p:spPr>
      </p:pic>
      <p:pic>
        <p:nvPicPr>
          <p:cNvPr id="8" name="Picture 7">
            <a:extLst>
              <a:ext uri="{FF2B5EF4-FFF2-40B4-BE49-F238E27FC236}">
                <a16:creationId xmlns:a16="http://schemas.microsoft.com/office/drawing/2014/main" id="{439C543C-499D-B059-8DD4-D63D57923D7D}"/>
              </a:ext>
            </a:extLst>
          </p:cNvPr>
          <p:cNvPicPr>
            <a:picLocks noChangeAspect="1"/>
          </p:cNvPicPr>
          <p:nvPr/>
        </p:nvPicPr>
        <p:blipFill>
          <a:blip r:embed="rId4"/>
          <a:stretch>
            <a:fillRect/>
          </a:stretch>
        </p:blipFill>
        <p:spPr>
          <a:xfrm>
            <a:off x="2084703" y="997454"/>
            <a:ext cx="4626550" cy="1055942"/>
          </a:xfrm>
          <a:prstGeom prst="rect">
            <a:avLst/>
          </a:prstGeom>
        </p:spPr>
      </p:pic>
    </p:spTree>
    <p:extLst>
      <p:ext uri="{BB962C8B-B14F-4D97-AF65-F5344CB8AC3E}">
        <p14:creationId xmlns:p14="http://schemas.microsoft.com/office/powerpoint/2010/main" val="29794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210180" y="237159"/>
            <a:ext cx="8229600" cy="360175"/>
          </a:xfrm>
        </p:spPr>
        <p:txBody>
          <a:bodyPr>
            <a:noAutofit/>
          </a:bodyPr>
          <a:lstStyle/>
          <a:p>
            <a:r>
              <a:rPr lang="en-US" sz="3200" dirty="0"/>
              <a:t>Evaluation Results – Latency and Robustness</a:t>
            </a:r>
          </a:p>
        </p:txBody>
      </p:sp>
      <p:sp>
        <p:nvSpPr>
          <p:cNvPr id="5" name="Slide Number Placeholder 4">
            <a:extLst>
              <a:ext uri="{FF2B5EF4-FFF2-40B4-BE49-F238E27FC236}">
                <a16:creationId xmlns:a16="http://schemas.microsoft.com/office/drawing/2014/main" id="{D3CD25F3-61E4-6EF4-901C-0C87BEE49B3E}"/>
              </a:ext>
            </a:extLst>
          </p:cNvPr>
          <p:cNvSpPr>
            <a:spLocks noGrp="1"/>
          </p:cNvSpPr>
          <p:nvPr>
            <p:ph type="sldNum" sz="quarter" idx="10"/>
          </p:nvPr>
        </p:nvSpPr>
        <p:spPr/>
        <p:txBody>
          <a:bodyPr/>
          <a:lstStyle/>
          <a:p>
            <a:fld id="{02C8563F-99E2-49A5-8791-6AADA712BC8F}" type="slidenum">
              <a:rPr lang="en-US" smtClean="0"/>
              <a:pPr/>
              <a:t>16</a:t>
            </a:fld>
            <a:endParaRPr lang="en-US" dirty="0"/>
          </a:p>
        </p:txBody>
      </p:sp>
      <p:pic>
        <p:nvPicPr>
          <p:cNvPr id="6" name="Picture 5">
            <a:extLst>
              <a:ext uri="{FF2B5EF4-FFF2-40B4-BE49-F238E27FC236}">
                <a16:creationId xmlns:a16="http://schemas.microsoft.com/office/drawing/2014/main" id="{D2B0B1D4-ED04-E654-D024-82AC32A67281}"/>
              </a:ext>
            </a:extLst>
          </p:cNvPr>
          <p:cNvPicPr>
            <a:picLocks noChangeAspect="1"/>
          </p:cNvPicPr>
          <p:nvPr/>
        </p:nvPicPr>
        <p:blipFill>
          <a:blip r:embed="rId3"/>
          <a:stretch>
            <a:fillRect/>
          </a:stretch>
        </p:blipFill>
        <p:spPr>
          <a:xfrm>
            <a:off x="630527" y="2121669"/>
            <a:ext cx="3380103" cy="1121258"/>
          </a:xfrm>
          <a:prstGeom prst="rect">
            <a:avLst/>
          </a:prstGeom>
        </p:spPr>
      </p:pic>
      <p:pic>
        <p:nvPicPr>
          <p:cNvPr id="9" name="Picture 8">
            <a:extLst>
              <a:ext uri="{FF2B5EF4-FFF2-40B4-BE49-F238E27FC236}">
                <a16:creationId xmlns:a16="http://schemas.microsoft.com/office/drawing/2014/main" id="{199AABC2-88DD-CA93-D797-F4F8247BF754}"/>
              </a:ext>
            </a:extLst>
          </p:cNvPr>
          <p:cNvPicPr>
            <a:picLocks noChangeAspect="1"/>
          </p:cNvPicPr>
          <p:nvPr/>
        </p:nvPicPr>
        <p:blipFill>
          <a:blip r:embed="rId4"/>
          <a:stretch>
            <a:fillRect/>
          </a:stretch>
        </p:blipFill>
        <p:spPr>
          <a:xfrm>
            <a:off x="4572000" y="1766749"/>
            <a:ext cx="3521621" cy="2215301"/>
          </a:xfrm>
          <a:prstGeom prst="rect">
            <a:avLst/>
          </a:prstGeom>
        </p:spPr>
      </p:pic>
    </p:spTree>
    <p:extLst>
      <p:ext uri="{BB962C8B-B14F-4D97-AF65-F5344CB8AC3E}">
        <p14:creationId xmlns:p14="http://schemas.microsoft.com/office/powerpoint/2010/main" val="258534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FEA5-7CFD-D55B-FB6B-578ACEFD4DAC}"/>
              </a:ext>
            </a:extLst>
          </p:cNvPr>
          <p:cNvSpPr>
            <a:spLocks noGrp="1"/>
          </p:cNvSpPr>
          <p:nvPr>
            <p:ph type="title"/>
          </p:nvPr>
        </p:nvSpPr>
        <p:spPr>
          <a:xfrm>
            <a:off x="457199" y="188686"/>
            <a:ext cx="8229600" cy="774284"/>
          </a:xfrm>
        </p:spPr>
        <p:txBody>
          <a:bodyPr>
            <a:normAutofit/>
          </a:bodyPr>
          <a:lstStyle/>
          <a:p>
            <a:r>
              <a:rPr lang="en-US" sz="3200" dirty="0"/>
              <a:t>Conclusion</a:t>
            </a:r>
          </a:p>
        </p:txBody>
      </p:sp>
      <p:sp>
        <p:nvSpPr>
          <p:cNvPr id="3" name="Content Placeholder 2">
            <a:extLst>
              <a:ext uri="{FF2B5EF4-FFF2-40B4-BE49-F238E27FC236}">
                <a16:creationId xmlns:a16="http://schemas.microsoft.com/office/drawing/2014/main" id="{1B81B62A-A5B6-A1BB-82FA-B47DF5FA5FEE}"/>
              </a:ext>
            </a:extLst>
          </p:cNvPr>
          <p:cNvSpPr>
            <a:spLocks noGrp="1"/>
          </p:cNvSpPr>
          <p:nvPr>
            <p:ph idx="1"/>
          </p:nvPr>
        </p:nvSpPr>
        <p:spPr>
          <a:xfrm>
            <a:off x="881985" y="1266019"/>
            <a:ext cx="7380030" cy="2611461"/>
          </a:xfrm>
        </p:spPr>
        <p:txBody>
          <a:bodyPr/>
          <a:lstStyle/>
          <a:p>
            <a:r>
              <a:rPr lang="en-US" sz="1800" dirty="0">
                <a:solidFill>
                  <a:schemeClr val="tx1"/>
                </a:solidFill>
              </a:rPr>
              <a:t>We discover and formulate the unique boundary of commercial ASR systems for producing AEs.</a:t>
            </a:r>
          </a:p>
          <a:p>
            <a:pPr marL="0" indent="0">
              <a:buNone/>
            </a:pPr>
            <a:endParaRPr lang="en-US" sz="1800" dirty="0">
              <a:solidFill>
                <a:schemeClr val="tx1"/>
              </a:solidFill>
            </a:endParaRPr>
          </a:p>
          <a:p>
            <a:r>
              <a:rPr lang="en-US" sz="1800" dirty="0">
                <a:solidFill>
                  <a:schemeClr val="tx1"/>
                </a:solidFill>
              </a:rPr>
              <a:t>We propose  query-efficient black-box attacks on commercial ASR systems as well as IVC devices.</a:t>
            </a:r>
          </a:p>
          <a:p>
            <a:endParaRPr lang="en-US" sz="1800" dirty="0">
              <a:solidFill>
                <a:schemeClr val="tx1"/>
              </a:solidFill>
            </a:endParaRPr>
          </a:p>
          <a:p>
            <a:r>
              <a:rPr lang="en-US" sz="1800" dirty="0">
                <a:solidFill>
                  <a:schemeClr val="tx1"/>
                </a:solidFill>
              </a:rPr>
              <a:t>We evaluate our attack on real-world scenarios with different settings.</a:t>
            </a:r>
          </a:p>
          <a:p>
            <a:endParaRPr lang="en-US" sz="1800" dirty="0">
              <a:solidFill>
                <a:schemeClr val="tx1"/>
              </a:solidFill>
            </a:endParaRPr>
          </a:p>
          <a:p>
            <a:pPr marL="0" indent="0">
              <a:buNone/>
            </a:pPr>
            <a:endParaRPr lang="en-US" sz="1800" dirty="0">
              <a:solidFill>
                <a:schemeClr val="tx1"/>
              </a:solidFill>
            </a:endParaRPr>
          </a:p>
        </p:txBody>
      </p:sp>
      <p:sp>
        <p:nvSpPr>
          <p:cNvPr id="5" name="Slide Number Placeholder 4">
            <a:extLst>
              <a:ext uri="{FF2B5EF4-FFF2-40B4-BE49-F238E27FC236}">
                <a16:creationId xmlns:a16="http://schemas.microsoft.com/office/drawing/2014/main" id="{6306F63F-223B-77AE-6549-FD5F52F8C830}"/>
              </a:ext>
            </a:extLst>
          </p:cNvPr>
          <p:cNvSpPr>
            <a:spLocks noGrp="1"/>
          </p:cNvSpPr>
          <p:nvPr>
            <p:ph type="sldNum" sz="quarter" idx="10"/>
          </p:nvPr>
        </p:nvSpPr>
        <p:spPr/>
        <p:txBody>
          <a:bodyPr/>
          <a:lstStyle/>
          <a:p>
            <a:fld id="{02C8563F-99E2-49A5-8791-6AADA712BC8F}" type="slidenum">
              <a:rPr lang="en-US" smtClean="0"/>
              <a:pPr/>
              <a:t>17</a:t>
            </a:fld>
            <a:endParaRPr lang="en-US" dirty="0"/>
          </a:p>
        </p:txBody>
      </p:sp>
    </p:spTree>
    <p:extLst>
      <p:ext uri="{BB962C8B-B14F-4D97-AF65-F5344CB8AC3E}">
        <p14:creationId xmlns:p14="http://schemas.microsoft.com/office/powerpoint/2010/main" val="619302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5FDC00-49C1-AA8B-2814-2AF23EBFCC01}"/>
              </a:ext>
            </a:extLst>
          </p:cNvPr>
          <p:cNvSpPr>
            <a:spLocks noGrp="1"/>
          </p:cNvSpPr>
          <p:nvPr>
            <p:ph type="sldNum" sz="quarter" idx="10"/>
          </p:nvPr>
        </p:nvSpPr>
        <p:spPr/>
        <p:txBody>
          <a:bodyPr/>
          <a:lstStyle/>
          <a:p>
            <a:fld id="{02C8563F-99E2-49A5-8791-6AADA712BC8F}" type="slidenum">
              <a:rPr lang="en-US" smtClean="0"/>
              <a:pPr/>
              <a:t>18</a:t>
            </a:fld>
            <a:endParaRPr lang="en-US" dirty="0"/>
          </a:p>
        </p:txBody>
      </p:sp>
      <p:sp>
        <p:nvSpPr>
          <p:cNvPr id="6" name="TextBox 5">
            <a:extLst>
              <a:ext uri="{FF2B5EF4-FFF2-40B4-BE49-F238E27FC236}">
                <a16:creationId xmlns:a16="http://schemas.microsoft.com/office/drawing/2014/main" id="{392EF171-BD0C-044E-83EC-B1B5FBD7FD40}"/>
              </a:ext>
            </a:extLst>
          </p:cNvPr>
          <p:cNvSpPr txBox="1"/>
          <p:nvPr/>
        </p:nvSpPr>
        <p:spPr>
          <a:xfrm>
            <a:off x="1833409" y="884539"/>
            <a:ext cx="5016139" cy="523220"/>
          </a:xfrm>
          <a:prstGeom prst="rect">
            <a:avLst/>
          </a:prstGeom>
          <a:solidFill>
            <a:schemeClr val="bg1"/>
          </a:solidFill>
        </p:spPr>
        <p:txBody>
          <a:bodyPr wrap="square" rtlCol="0">
            <a:spAutoFit/>
          </a:bodyPr>
          <a:lstStyle/>
          <a:p>
            <a:pPr algn="ctr"/>
            <a:r>
              <a:rPr lang="en-US" sz="2800" b="1" dirty="0">
                <a:solidFill>
                  <a:srgbClr val="7030A0"/>
                </a:solidFill>
              </a:rPr>
              <a:t>Thank you! Questions?</a:t>
            </a:r>
          </a:p>
        </p:txBody>
      </p:sp>
      <p:sp>
        <p:nvSpPr>
          <p:cNvPr id="7" name="TextBox 6">
            <a:extLst>
              <a:ext uri="{FF2B5EF4-FFF2-40B4-BE49-F238E27FC236}">
                <a16:creationId xmlns:a16="http://schemas.microsoft.com/office/drawing/2014/main" id="{04ECD4B2-FC94-0CBD-CD16-6E03CE0F5BD3}"/>
              </a:ext>
            </a:extLst>
          </p:cNvPr>
          <p:cNvSpPr txBox="1"/>
          <p:nvPr/>
        </p:nvSpPr>
        <p:spPr>
          <a:xfrm>
            <a:off x="3729863" y="4145581"/>
            <a:ext cx="1903111" cy="461665"/>
          </a:xfrm>
          <a:prstGeom prst="rect">
            <a:avLst/>
          </a:prstGeom>
          <a:solidFill>
            <a:schemeClr val="bg1"/>
          </a:solidFill>
        </p:spPr>
        <p:txBody>
          <a:bodyPr wrap="square">
            <a:spAutoFit/>
          </a:bodyPr>
          <a:lstStyle/>
          <a:p>
            <a:r>
              <a:rPr lang="en-US" b="1" dirty="0"/>
              <a:t>SEIT@MSU</a:t>
            </a:r>
          </a:p>
        </p:txBody>
      </p:sp>
      <p:pic>
        <p:nvPicPr>
          <p:cNvPr id="11" name="Picture 10" descr="A qr code with a white background&#10;&#10;Description automatically generated">
            <a:extLst>
              <a:ext uri="{FF2B5EF4-FFF2-40B4-BE49-F238E27FC236}">
                <a16:creationId xmlns:a16="http://schemas.microsoft.com/office/drawing/2014/main" id="{17FFBB75-23FD-D16E-9267-946642716816}"/>
              </a:ext>
            </a:extLst>
          </p:cNvPr>
          <p:cNvPicPr>
            <a:picLocks noChangeAspect="1"/>
          </p:cNvPicPr>
          <p:nvPr/>
        </p:nvPicPr>
        <p:blipFill>
          <a:blip r:embed="rId2"/>
          <a:stretch>
            <a:fillRect/>
          </a:stretch>
        </p:blipFill>
        <p:spPr>
          <a:xfrm>
            <a:off x="4742889" y="1767242"/>
            <a:ext cx="2044700" cy="1968500"/>
          </a:xfrm>
          <a:prstGeom prst="rect">
            <a:avLst/>
          </a:prstGeom>
        </p:spPr>
      </p:pic>
      <p:pic>
        <p:nvPicPr>
          <p:cNvPr id="3" name="Picture 2">
            <a:extLst>
              <a:ext uri="{FF2B5EF4-FFF2-40B4-BE49-F238E27FC236}">
                <a16:creationId xmlns:a16="http://schemas.microsoft.com/office/drawing/2014/main" id="{C88CF450-E5C7-A2A3-BE7F-B2FB6E0EA6F4}"/>
              </a:ext>
            </a:extLst>
          </p:cNvPr>
          <p:cNvPicPr>
            <a:picLocks noChangeAspect="1"/>
          </p:cNvPicPr>
          <p:nvPr/>
        </p:nvPicPr>
        <p:blipFill>
          <a:blip r:embed="rId3"/>
          <a:stretch>
            <a:fillRect/>
          </a:stretch>
        </p:blipFill>
        <p:spPr>
          <a:xfrm>
            <a:off x="2065897" y="1796930"/>
            <a:ext cx="1986695" cy="1959480"/>
          </a:xfrm>
          <a:prstGeom prst="rect">
            <a:avLst/>
          </a:prstGeom>
        </p:spPr>
      </p:pic>
    </p:spTree>
    <p:extLst>
      <p:ext uri="{BB962C8B-B14F-4D97-AF65-F5344CB8AC3E}">
        <p14:creationId xmlns:p14="http://schemas.microsoft.com/office/powerpoint/2010/main" val="177215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358773" y="303518"/>
            <a:ext cx="8674131" cy="646986"/>
          </a:xfrm>
        </p:spPr>
        <p:txBody>
          <a:bodyPr lIns="91440" tIns="45720" rIns="91440" bIns="45720" anchor="t">
            <a:noAutofit/>
          </a:bodyPr>
          <a:lstStyle/>
          <a:p>
            <a:r>
              <a:rPr lang="en-US" sz="3200" dirty="0">
                <a:ea typeface="ＭＳ Ｐゴシック"/>
              </a:rPr>
              <a:t>Speech Recognition in Real World</a:t>
            </a:r>
            <a:endParaRPr lang="en-US" sz="3200" dirty="0"/>
          </a:p>
        </p:txBody>
      </p:sp>
      <p:sp>
        <p:nvSpPr>
          <p:cNvPr id="3" name="Slide Number Placeholder 2">
            <a:extLst>
              <a:ext uri="{FF2B5EF4-FFF2-40B4-BE49-F238E27FC236}">
                <a16:creationId xmlns:a16="http://schemas.microsoft.com/office/drawing/2014/main" id="{2BDD9586-FBD1-0853-BF6A-407912EECD50}"/>
              </a:ext>
            </a:extLst>
          </p:cNvPr>
          <p:cNvSpPr>
            <a:spLocks noGrp="1"/>
          </p:cNvSpPr>
          <p:nvPr>
            <p:ph type="sldNum" sz="quarter" idx="10"/>
          </p:nvPr>
        </p:nvSpPr>
        <p:spPr/>
        <p:txBody>
          <a:bodyPr/>
          <a:lstStyle/>
          <a:p>
            <a:fld id="{02C8563F-99E2-49A5-8791-6AADA712BC8F}" type="slidenum">
              <a:rPr lang="en-US" smtClean="0"/>
              <a:pPr/>
              <a:t>2</a:t>
            </a:fld>
            <a:endParaRPr lang="en-US" dirty="0"/>
          </a:p>
        </p:txBody>
      </p:sp>
      <p:sp>
        <p:nvSpPr>
          <p:cNvPr id="4" name="TextBox 3">
            <a:extLst>
              <a:ext uri="{FF2B5EF4-FFF2-40B4-BE49-F238E27FC236}">
                <a16:creationId xmlns:a16="http://schemas.microsoft.com/office/drawing/2014/main" id="{E35E72F7-5A92-86AD-9D41-8EDD4C511157}"/>
              </a:ext>
            </a:extLst>
          </p:cNvPr>
          <p:cNvSpPr txBox="1"/>
          <p:nvPr/>
        </p:nvSpPr>
        <p:spPr>
          <a:xfrm>
            <a:off x="358773" y="4417136"/>
            <a:ext cx="1540047"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Google Home</a:t>
            </a:r>
          </a:p>
        </p:txBody>
      </p:sp>
      <p:sp>
        <p:nvSpPr>
          <p:cNvPr id="6" name="TextBox 5">
            <a:extLst>
              <a:ext uri="{FF2B5EF4-FFF2-40B4-BE49-F238E27FC236}">
                <a16:creationId xmlns:a16="http://schemas.microsoft.com/office/drawing/2014/main" id="{D9F68C5D-FCE7-E538-5DD1-5C71A19AC263}"/>
              </a:ext>
            </a:extLst>
          </p:cNvPr>
          <p:cNvSpPr txBox="1"/>
          <p:nvPr/>
        </p:nvSpPr>
        <p:spPr>
          <a:xfrm>
            <a:off x="6870007" y="4447663"/>
            <a:ext cx="1540047" cy="338554"/>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Amazon Echo</a:t>
            </a:r>
          </a:p>
        </p:txBody>
      </p:sp>
      <p:pic>
        <p:nvPicPr>
          <p:cNvPr id="8" name="Picture 2" descr="Best Buy: Home Smart Speaker with Google Assistant White/Slate Home">
            <a:extLst>
              <a:ext uri="{FF2B5EF4-FFF2-40B4-BE49-F238E27FC236}">
                <a16:creationId xmlns:a16="http://schemas.microsoft.com/office/drawing/2014/main" id="{D99D9EB6-A7CC-A26F-BC2C-CEBB226CCB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566" y="3640757"/>
            <a:ext cx="711371" cy="720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Amazon Echo Dot (3rd Gen) Smart Speaker with Alexa Sandstone  B07PGL2N7J/B0792R1RSN - Best Buy">
            <a:extLst>
              <a:ext uri="{FF2B5EF4-FFF2-40B4-BE49-F238E27FC236}">
                <a16:creationId xmlns:a16="http://schemas.microsoft.com/office/drawing/2014/main" id="{E6757127-356B-6D8B-FB61-BE19DAB19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269" y="3662945"/>
            <a:ext cx="1142023" cy="67040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IBM Watson Speech to Text - DataEthics4All">
            <a:extLst>
              <a:ext uri="{FF2B5EF4-FFF2-40B4-BE49-F238E27FC236}">
                <a16:creationId xmlns:a16="http://schemas.microsoft.com/office/drawing/2014/main" id="{CBC17CC2-5FD9-F0C2-A424-7823F76007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9675" y="1840969"/>
            <a:ext cx="1260501" cy="65966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8DD88A2F-F935-5898-9B67-451BE87DC741}"/>
              </a:ext>
            </a:extLst>
          </p:cNvPr>
          <p:cNvPicPr>
            <a:picLocks noChangeAspect="1"/>
          </p:cNvPicPr>
          <p:nvPr/>
        </p:nvPicPr>
        <p:blipFill>
          <a:blip r:embed="rId6"/>
          <a:stretch>
            <a:fillRect/>
          </a:stretch>
        </p:blipFill>
        <p:spPr>
          <a:xfrm>
            <a:off x="5357317" y="1604737"/>
            <a:ext cx="525392" cy="330054"/>
          </a:xfrm>
          <a:prstGeom prst="rect">
            <a:avLst/>
          </a:prstGeom>
        </p:spPr>
      </p:pic>
      <p:pic>
        <p:nvPicPr>
          <p:cNvPr id="20" name="Picture 19">
            <a:extLst>
              <a:ext uri="{FF2B5EF4-FFF2-40B4-BE49-F238E27FC236}">
                <a16:creationId xmlns:a16="http://schemas.microsoft.com/office/drawing/2014/main" id="{18E9E31C-EC83-9D08-F16E-03E6F2A80216}"/>
              </a:ext>
            </a:extLst>
          </p:cNvPr>
          <p:cNvPicPr>
            <a:picLocks noChangeAspect="1"/>
          </p:cNvPicPr>
          <p:nvPr/>
        </p:nvPicPr>
        <p:blipFill>
          <a:blip r:embed="rId7"/>
          <a:stretch>
            <a:fillRect/>
          </a:stretch>
        </p:blipFill>
        <p:spPr>
          <a:xfrm>
            <a:off x="4780089" y="1995220"/>
            <a:ext cx="1845177" cy="283036"/>
          </a:xfrm>
          <a:prstGeom prst="rect">
            <a:avLst/>
          </a:prstGeom>
        </p:spPr>
      </p:pic>
      <p:pic>
        <p:nvPicPr>
          <p:cNvPr id="22" name="Picture 21">
            <a:extLst>
              <a:ext uri="{FF2B5EF4-FFF2-40B4-BE49-F238E27FC236}">
                <a16:creationId xmlns:a16="http://schemas.microsoft.com/office/drawing/2014/main" id="{EFC74958-60AB-306C-A189-A4244035B692}"/>
              </a:ext>
            </a:extLst>
          </p:cNvPr>
          <p:cNvPicPr>
            <a:picLocks noChangeAspect="1"/>
          </p:cNvPicPr>
          <p:nvPr/>
        </p:nvPicPr>
        <p:blipFill>
          <a:blip r:embed="rId8"/>
          <a:stretch>
            <a:fillRect/>
          </a:stretch>
        </p:blipFill>
        <p:spPr>
          <a:xfrm>
            <a:off x="3372371" y="1580138"/>
            <a:ext cx="775110" cy="338554"/>
          </a:xfrm>
          <a:prstGeom prst="rect">
            <a:avLst/>
          </a:prstGeom>
        </p:spPr>
      </p:pic>
      <p:pic>
        <p:nvPicPr>
          <p:cNvPr id="25" name="Picture 24">
            <a:extLst>
              <a:ext uri="{FF2B5EF4-FFF2-40B4-BE49-F238E27FC236}">
                <a16:creationId xmlns:a16="http://schemas.microsoft.com/office/drawing/2014/main" id="{A29A0684-AB20-337C-63BD-D5AC1FE849EF}"/>
              </a:ext>
            </a:extLst>
          </p:cNvPr>
          <p:cNvPicPr>
            <a:picLocks noChangeAspect="1"/>
          </p:cNvPicPr>
          <p:nvPr/>
        </p:nvPicPr>
        <p:blipFill>
          <a:blip r:embed="rId9"/>
          <a:stretch>
            <a:fillRect/>
          </a:stretch>
        </p:blipFill>
        <p:spPr>
          <a:xfrm>
            <a:off x="1975618" y="3709102"/>
            <a:ext cx="1311654" cy="967788"/>
          </a:xfrm>
          <a:prstGeom prst="rect">
            <a:avLst/>
          </a:prstGeom>
        </p:spPr>
      </p:pic>
      <p:pic>
        <p:nvPicPr>
          <p:cNvPr id="1026" name="Picture 2" descr="Microsoft Azure Partner | Cloud Hosting | CDS UK">
            <a:extLst>
              <a:ext uri="{FF2B5EF4-FFF2-40B4-BE49-F238E27FC236}">
                <a16:creationId xmlns:a16="http://schemas.microsoft.com/office/drawing/2014/main" id="{44A1ECAC-1F88-C6BE-F4D8-2B9A8DB58E8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1269" y="1353592"/>
            <a:ext cx="1715723" cy="965094"/>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05DBDF0-B0B4-A915-63BD-1C20B67AED68}"/>
              </a:ext>
            </a:extLst>
          </p:cNvPr>
          <p:cNvSpPr txBox="1"/>
          <p:nvPr/>
        </p:nvSpPr>
        <p:spPr>
          <a:xfrm>
            <a:off x="3236119" y="950504"/>
            <a:ext cx="2257425" cy="369332"/>
          </a:xfrm>
          <a:prstGeom prst="rect">
            <a:avLst/>
          </a:prstGeom>
          <a:noFill/>
        </p:spPr>
        <p:txBody>
          <a:bodyPr wrap="square" rtlCol="0">
            <a:spAutoFit/>
          </a:bodyPr>
          <a:lstStyle/>
          <a:p>
            <a:r>
              <a:rPr lang="en-US" sz="1800" dirty="0"/>
              <a:t>Speech to text APIs</a:t>
            </a:r>
          </a:p>
        </p:txBody>
      </p:sp>
      <p:sp>
        <p:nvSpPr>
          <p:cNvPr id="31" name="TextBox 30">
            <a:extLst>
              <a:ext uri="{FF2B5EF4-FFF2-40B4-BE49-F238E27FC236}">
                <a16:creationId xmlns:a16="http://schemas.microsoft.com/office/drawing/2014/main" id="{A7ECD7FB-1C71-1A6E-9265-A1F30B215A6C}"/>
              </a:ext>
            </a:extLst>
          </p:cNvPr>
          <p:cNvSpPr txBox="1"/>
          <p:nvPr/>
        </p:nvSpPr>
        <p:spPr>
          <a:xfrm>
            <a:off x="3025719" y="2871377"/>
            <a:ext cx="3196487" cy="369332"/>
          </a:xfrm>
          <a:prstGeom prst="rect">
            <a:avLst/>
          </a:prstGeom>
          <a:noFill/>
        </p:spPr>
        <p:txBody>
          <a:bodyPr wrap="square" rtlCol="0">
            <a:spAutoFit/>
          </a:bodyPr>
          <a:lstStyle/>
          <a:p>
            <a:r>
              <a:rPr lang="en-US" sz="1800" dirty="0"/>
              <a:t>Speech to text applications</a:t>
            </a:r>
          </a:p>
        </p:txBody>
      </p:sp>
      <p:cxnSp>
        <p:nvCxnSpPr>
          <p:cNvPr id="35" name="Straight Connector 34">
            <a:extLst>
              <a:ext uri="{FF2B5EF4-FFF2-40B4-BE49-F238E27FC236}">
                <a16:creationId xmlns:a16="http://schemas.microsoft.com/office/drawing/2014/main" id="{60227417-C130-3B5F-3D95-F05A55092436}"/>
              </a:ext>
            </a:extLst>
          </p:cNvPr>
          <p:cNvCxnSpPr/>
          <p:nvPr/>
        </p:nvCxnSpPr>
        <p:spPr>
          <a:xfrm>
            <a:off x="607219" y="2571750"/>
            <a:ext cx="8193881" cy="0"/>
          </a:xfrm>
          <a:prstGeom prst="line">
            <a:avLst/>
          </a:prstGeom>
        </p:spPr>
        <p:style>
          <a:lnRef idx="2">
            <a:schemeClr val="accent1"/>
          </a:lnRef>
          <a:fillRef idx="0">
            <a:schemeClr val="accent1"/>
          </a:fillRef>
          <a:effectRef idx="1">
            <a:schemeClr val="accent1"/>
          </a:effectRef>
          <a:fontRef idx="minor">
            <a:schemeClr val="tx1"/>
          </a:fontRef>
        </p:style>
      </p:cxnSp>
      <p:pic>
        <p:nvPicPr>
          <p:cNvPr id="1028" name="Picture 4" descr="Google Speech-To-Text API Tutorial with Python | by Theethat Anuraksoontorn  | CodeX | Medium">
            <a:extLst>
              <a:ext uri="{FF2B5EF4-FFF2-40B4-BE49-F238E27FC236}">
                <a16:creationId xmlns:a16="http://schemas.microsoft.com/office/drawing/2014/main" id="{A5B395C4-906F-979A-4FDA-B4B6B5E107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3566" y="1492036"/>
            <a:ext cx="1626546" cy="8533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ild 2018: Microsoft Cortana to soon work with Amazon Alexa | Tech News">
            <a:extLst>
              <a:ext uri="{FF2B5EF4-FFF2-40B4-BE49-F238E27FC236}">
                <a16:creationId xmlns:a16="http://schemas.microsoft.com/office/drawing/2014/main" id="{D54B1914-733D-532E-791C-CE70DCEFF91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4071" y="3530170"/>
            <a:ext cx="1932035" cy="108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3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7"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199211" y="303023"/>
            <a:ext cx="8229600" cy="720725"/>
          </a:xfrm>
        </p:spPr>
        <p:txBody>
          <a:bodyPr>
            <a:noAutofit/>
          </a:bodyPr>
          <a:lstStyle/>
          <a:p>
            <a:r>
              <a:rPr lang="en-US" sz="3200" dirty="0"/>
              <a:t>Existing Threats to Speech Recognition</a:t>
            </a:r>
          </a:p>
        </p:txBody>
      </p:sp>
      <p:sp>
        <p:nvSpPr>
          <p:cNvPr id="3" name="Slide Number Placeholder 2">
            <a:extLst>
              <a:ext uri="{FF2B5EF4-FFF2-40B4-BE49-F238E27FC236}">
                <a16:creationId xmlns:a16="http://schemas.microsoft.com/office/drawing/2014/main" id="{7BC5F770-AED7-7BD1-C027-1D057DD081D2}"/>
              </a:ext>
            </a:extLst>
          </p:cNvPr>
          <p:cNvSpPr>
            <a:spLocks noGrp="1"/>
          </p:cNvSpPr>
          <p:nvPr>
            <p:ph type="sldNum" sz="quarter" idx="10"/>
          </p:nvPr>
        </p:nvSpPr>
        <p:spPr/>
        <p:txBody>
          <a:bodyPr/>
          <a:lstStyle/>
          <a:p>
            <a:fld id="{02C8563F-99E2-49A5-8791-6AADA712BC8F}" type="slidenum">
              <a:rPr lang="en-US" smtClean="0"/>
              <a:pPr/>
              <a:t>3</a:t>
            </a:fld>
            <a:endParaRPr lang="en-US" dirty="0"/>
          </a:p>
        </p:txBody>
      </p:sp>
      <p:sp>
        <p:nvSpPr>
          <p:cNvPr id="6" name="TextBox 5">
            <a:extLst>
              <a:ext uri="{FF2B5EF4-FFF2-40B4-BE49-F238E27FC236}">
                <a16:creationId xmlns:a16="http://schemas.microsoft.com/office/drawing/2014/main" id="{BB44E9CE-0050-CC52-FE27-829A9D35EDA5}"/>
              </a:ext>
            </a:extLst>
          </p:cNvPr>
          <p:cNvSpPr txBox="1"/>
          <p:nvPr/>
        </p:nvSpPr>
        <p:spPr>
          <a:xfrm>
            <a:off x="572618" y="3471701"/>
            <a:ext cx="7998762" cy="1461939"/>
          </a:xfrm>
          <a:prstGeom prst="rect">
            <a:avLst/>
          </a:prstGeom>
          <a:noFill/>
        </p:spPr>
        <p:txBody>
          <a:bodyPr wrap="square">
            <a:spAutoFit/>
          </a:bodyPr>
          <a:lstStyle/>
          <a:p>
            <a:r>
              <a:rPr lang="en-US" sz="900" dirty="0">
                <a:latin typeface="Helvetica" pitchFamily="2" charset="0"/>
              </a:rPr>
              <a:t>[1] </a:t>
            </a:r>
            <a:r>
              <a:rPr lang="en-US" sz="900" dirty="0" err="1">
                <a:latin typeface="Helvetica" pitchFamily="2" charset="0"/>
              </a:rPr>
              <a:t>Carlini</a:t>
            </a:r>
            <a:r>
              <a:rPr lang="en-US" sz="900" dirty="0">
                <a:latin typeface="Helvetica" pitchFamily="2" charset="0"/>
              </a:rPr>
              <a:t>, N., &amp; Wagner, D. (2018, May). Audio adversarial examples: Targeted attacks on speech-to-text. In 2018 IEEE security and privacy workshops (SPW) (pp. 1-7). IEEE.</a:t>
            </a:r>
          </a:p>
          <a:p>
            <a:r>
              <a:rPr lang="en-US" sz="900" dirty="0">
                <a:latin typeface="Helvetica" pitchFamily="2" charset="0"/>
              </a:rPr>
              <a:t>[2] Yuan, X., Chen, Y., Zhao, Y., Long, Y., Liu, X., Chen, K., ... &amp; Gunter, C. A. (2018). {</a:t>
            </a:r>
            <a:r>
              <a:rPr lang="en-US" sz="900" dirty="0" err="1">
                <a:latin typeface="Helvetica" pitchFamily="2" charset="0"/>
              </a:rPr>
              <a:t>CommanderSong</a:t>
            </a:r>
            <a:r>
              <a:rPr lang="en-US" sz="900" dirty="0">
                <a:latin typeface="Helvetica" pitchFamily="2" charset="0"/>
              </a:rPr>
              <a:t>}: A systematic approach for practical adversarial voice recognition. In 27th USENIX security symposium (USENIX security 18) (pp. 49-64).</a:t>
            </a:r>
          </a:p>
          <a:p>
            <a:r>
              <a:rPr lang="en-US" sz="900" dirty="0">
                <a:latin typeface="Helvetica" pitchFamily="2" charset="0"/>
              </a:rPr>
              <a:t>[3] </a:t>
            </a:r>
            <a:r>
              <a:rPr lang="en-US" sz="900" dirty="0">
                <a:solidFill>
                  <a:srgbClr val="222222"/>
                </a:solidFill>
                <a:latin typeface="Helvetica" pitchFamily="2" charset="0"/>
              </a:rPr>
              <a:t>Guo, H., Wang, Y., Ivanov, N., Xiao, L., &amp; Yan, Q. (2022, November). </a:t>
            </a:r>
            <a:r>
              <a:rPr lang="en-US" sz="900" dirty="0" err="1">
                <a:solidFill>
                  <a:srgbClr val="222222"/>
                </a:solidFill>
                <a:latin typeface="Helvetica" pitchFamily="2" charset="0"/>
              </a:rPr>
              <a:t>Specpatch</a:t>
            </a:r>
            <a:r>
              <a:rPr lang="en-US" sz="900" dirty="0">
                <a:solidFill>
                  <a:srgbClr val="222222"/>
                </a:solidFill>
                <a:latin typeface="Helvetica" pitchFamily="2" charset="0"/>
              </a:rPr>
              <a:t>: Human-in-the-loop adversarial audio spectrogram patch attack on speech recognition. In Proceedings of the 2022 ACM SIGSAC Conference on Computer and Communications Security (pp. 1353-1366).</a:t>
            </a:r>
          </a:p>
          <a:p>
            <a:r>
              <a:rPr lang="en-US" sz="900" dirty="0">
                <a:solidFill>
                  <a:srgbClr val="222222"/>
                </a:solidFill>
                <a:latin typeface="Helvetica" pitchFamily="2" charset="0"/>
              </a:rPr>
              <a:t>[4] </a:t>
            </a:r>
            <a:r>
              <a:rPr lang="en-US" sz="900" dirty="0"/>
              <a:t>Chen, Y., Yuan, X., Zhang, J., Zhao, Y., Zhang, S., Chen, K., &amp; Wang, X. (2020). {Devil’s} whisper: A general approach for physical adversarial attacks against commercial black-box speech recognition devices. In 29th USENIX Security Symposium (USENIX Security 20) (pp. 2667-2684).</a:t>
            </a:r>
          </a:p>
          <a:p>
            <a:r>
              <a:rPr lang="en-US" sz="900" dirty="0">
                <a:solidFill>
                  <a:srgbClr val="222222"/>
                </a:solidFill>
                <a:latin typeface="Helvetica" pitchFamily="2" charset="0"/>
              </a:rPr>
              <a:t>[5] </a:t>
            </a:r>
            <a:r>
              <a:rPr lang="en-US" sz="800" b="0" i="0" dirty="0">
                <a:solidFill>
                  <a:srgbClr val="222222"/>
                </a:solidFill>
                <a:effectLst/>
                <a:latin typeface="Arial" panose="020B0604020202020204" pitchFamily="34" charset="0"/>
              </a:rPr>
              <a:t>Zheng, B., Jiang, P., Wang, Q., Li, Q., Shen, C., Wang, C., ... &amp; Zhang, S. (2021, November). Black-box adversarial attacks on commercial speech platforms with minimal information. In </a:t>
            </a:r>
            <a:r>
              <a:rPr lang="en-US" sz="800" b="0" i="1" dirty="0">
                <a:solidFill>
                  <a:srgbClr val="222222"/>
                </a:solidFill>
                <a:effectLst/>
                <a:latin typeface="Arial" panose="020B0604020202020204" pitchFamily="34" charset="0"/>
              </a:rPr>
              <a:t>Proceedings of the 2021 ACM SIGSAC Conference on Computer and Communications Security</a:t>
            </a:r>
            <a:r>
              <a:rPr lang="en-US" sz="800" b="0" i="0" dirty="0">
                <a:solidFill>
                  <a:srgbClr val="222222"/>
                </a:solidFill>
                <a:effectLst/>
                <a:latin typeface="Arial" panose="020B0604020202020204" pitchFamily="34" charset="0"/>
              </a:rPr>
              <a:t> (pp. 86-107).</a:t>
            </a:r>
            <a:endParaRPr lang="en-US" sz="900" b="0" i="0" dirty="0">
              <a:solidFill>
                <a:srgbClr val="222222"/>
              </a:solidFill>
              <a:effectLst/>
              <a:latin typeface="Helvetica" pitchFamily="2" charset="0"/>
            </a:endParaRPr>
          </a:p>
        </p:txBody>
      </p:sp>
      <p:pic>
        <p:nvPicPr>
          <p:cNvPr id="7" name="Graphic 6" descr="Devil face with solid fill with solid fill">
            <a:extLst>
              <a:ext uri="{FF2B5EF4-FFF2-40B4-BE49-F238E27FC236}">
                <a16:creationId xmlns:a16="http://schemas.microsoft.com/office/drawing/2014/main" id="{4788C27E-2781-316D-C1D3-560F50764B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1019" y="2637969"/>
            <a:ext cx="558213" cy="558213"/>
          </a:xfrm>
          <a:prstGeom prst="rect">
            <a:avLst/>
          </a:prstGeom>
        </p:spPr>
      </p:pic>
      <p:pic>
        <p:nvPicPr>
          <p:cNvPr id="11" name="bl1">
            <a:hlinkClick r:id="" action="ppaction://media"/>
            <a:extLst>
              <a:ext uri="{FF2B5EF4-FFF2-40B4-BE49-F238E27FC236}">
                <a16:creationId xmlns:a16="http://schemas.microsoft.com/office/drawing/2014/main" id="{1F9AB2BF-C947-CEBB-67BA-146C69DD7510}"/>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695731" y="2620201"/>
            <a:ext cx="487362" cy="487362"/>
          </a:xfrm>
          <a:prstGeom prst="rect">
            <a:avLst/>
          </a:prstGeom>
        </p:spPr>
      </p:pic>
      <p:sp>
        <p:nvSpPr>
          <p:cNvPr id="13" name="TextBox 12">
            <a:extLst>
              <a:ext uri="{FF2B5EF4-FFF2-40B4-BE49-F238E27FC236}">
                <a16:creationId xmlns:a16="http://schemas.microsoft.com/office/drawing/2014/main" id="{8E9C9790-8BEE-A0E6-6E27-F3CE377C48EB}"/>
              </a:ext>
            </a:extLst>
          </p:cNvPr>
          <p:cNvSpPr txBox="1"/>
          <p:nvPr/>
        </p:nvSpPr>
        <p:spPr>
          <a:xfrm>
            <a:off x="6205625" y="2690211"/>
            <a:ext cx="1625937" cy="338554"/>
          </a:xfrm>
          <a:prstGeom prst="rect">
            <a:avLst/>
          </a:prstGeom>
          <a:noFill/>
        </p:spPr>
        <p:txBody>
          <a:bodyPr wrap="square">
            <a:spAutoFit/>
          </a:bodyPr>
          <a:lstStyle/>
          <a:p>
            <a:pPr algn="ctr"/>
            <a:r>
              <a:rPr lang="en-US" sz="1600" dirty="0">
                <a:solidFill>
                  <a:srgbClr val="FF0000"/>
                </a:solidFill>
              </a:rPr>
              <a:t>“Turn off light”</a:t>
            </a:r>
          </a:p>
        </p:txBody>
      </p:sp>
      <p:pic>
        <p:nvPicPr>
          <p:cNvPr id="14" name="AE_1000">
            <a:hlinkClick r:id="" action="ppaction://media"/>
            <a:extLst>
              <a:ext uri="{FF2B5EF4-FFF2-40B4-BE49-F238E27FC236}">
                <a16:creationId xmlns:a16="http://schemas.microsoft.com/office/drawing/2014/main" id="{B1D55EDA-7642-5387-B472-7A81E5B78F47}"/>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5718261" y="1263818"/>
            <a:ext cx="487363" cy="487363"/>
          </a:xfrm>
          <a:prstGeom prst="rect">
            <a:avLst/>
          </a:prstGeom>
        </p:spPr>
      </p:pic>
      <p:sp>
        <p:nvSpPr>
          <p:cNvPr id="15" name="TextBox 14">
            <a:extLst>
              <a:ext uri="{FF2B5EF4-FFF2-40B4-BE49-F238E27FC236}">
                <a16:creationId xmlns:a16="http://schemas.microsoft.com/office/drawing/2014/main" id="{47291298-E67D-B40D-FCA6-215BD1CFEFE5}"/>
              </a:ext>
            </a:extLst>
          </p:cNvPr>
          <p:cNvSpPr txBox="1"/>
          <p:nvPr/>
        </p:nvSpPr>
        <p:spPr>
          <a:xfrm>
            <a:off x="6254759" y="1317043"/>
            <a:ext cx="1625937" cy="338554"/>
          </a:xfrm>
          <a:prstGeom prst="rect">
            <a:avLst/>
          </a:prstGeom>
          <a:noFill/>
        </p:spPr>
        <p:txBody>
          <a:bodyPr wrap="square">
            <a:spAutoFit/>
          </a:bodyPr>
          <a:lstStyle/>
          <a:p>
            <a:pPr algn="ctr"/>
            <a:r>
              <a:rPr lang="en-US" sz="1600" dirty="0">
                <a:solidFill>
                  <a:srgbClr val="FF0000"/>
                </a:solidFill>
              </a:rPr>
              <a:t>“Open the door”</a:t>
            </a:r>
          </a:p>
        </p:txBody>
      </p:sp>
      <p:pic>
        <p:nvPicPr>
          <p:cNvPr id="17" name="Graphic 16" descr="Devil face with solid fill with solid fill">
            <a:extLst>
              <a:ext uri="{FF2B5EF4-FFF2-40B4-BE49-F238E27FC236}">
                <a16:creationId xmlns:a16="http://schemas.microsoft.com/office/drawing/2014/main" id="{AF3836BA-3315-6359-BC7B-7CE0D842E3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41019" y="1263761"/>
            <a:ext cx="558213" cy="558213"/>
          </a:xfrm>
          <a:prstGeom prst="rect">
            <a:avLst/>
          </a:prstGeom>
        </p:spPr>
      </p:pic>
      <p:sp>
        <p:nvSpPr>
          <p:cNvPr id="18" name="TextBox 17">
            <a:extLst>
              <a:ext uri="{FF2B5EF4-FFF2-40B4-BE49-F238E27FC236}">
                <a16:creationId xmlns:a16="http://schemas.microsoft.com/office/drawing/2014/main" id="{C7D9707F-2FBC-A9AC-12C4-FCFB9662A08A}"/>
              </a:ext>
            </a:extLst>
          </p:cNvPr>
          <p:cNvSpPr txBox="1"/>
          <p:nvPr/>
        </p:nvSpPr>
        <p:spPr>
          <a:xfrm>
            <a:off x="572619" y="1142306"/>
            <a:ext cx="4111341" cy="1015663"/>
          </a:xfrm>
          <a:prstGeom prst="rect">
            <a:avLst/>
          </a:prstGeom>
          <a:noFill/>
        </p:spPr>
        <p:txBody>
          <a:bodyPr wrap="square" rtlCol="0">
            <a:spAutoFit/>
          </a:bodyPr>
          <a:lstStyle/>
          <a:p>
            <a:r>
              <a:rPr lang="en-US" sz="1800" dirty="0"/>
              <a:t>Attack open-source APIs</a:t>
            </a:r>
          </a:p>
          <a:p>
            <a:pPr marL="285750" indent="-285750">
              <a:buFont typeface="Arial" panose="020B0604020202020204" pitchFamily="34" charset="0"/>
              <a:buChar char="•"/>
            </a:pPr>
            <a:r>
              <a:rPr lang="en-US" sz="1400" dirty="0"/>
              <a:t>C&amp;W attack (S&amp;P Workshop 2018) </a:t>
            </a:r>
            <a:r>
              <a:rPr lang="en-US" sz="1400" baseline="30000" dirty="0"/>
              <a:t>[1]</a:t>
            </a:r>
          </a:p>
          <a:p>
            <a:pPr marL="285750" indent="-285750">
              <a:buFont typeface="Arial" panose="020B0604020202020204" pitchFamily="34" charset="0"/>
              <a:buChar char="•"/>
            </a:pPr>
            <a:r>
              <a:rPr lang="en-US" sz="1400" dirty="0" err="1"/>
              <a:t>CommanderSong</a:t>
            </a:r>
            <a:r>
              <a:rPr lang="en-US" sz="1400" dirty="0"/>
              <a:t> (USENIX Security 2018) </a:t>
            </a:r>
            <a:r>
              <a:rPr lang="en-US" sz="1400" baseline="30000" dirty="0"/>
              <a:t>[2]</a:t>
            </a:r>
          </a:p>
          <a:p>
            <a:pPr marL="285750" indent="-285750">
              <a:buFont typeface="Arial" panose="020B0604020202020204" pitchFamily="34" charset="0"/>
              <a:buChar char="•"/>
            </a:pPr>
            <a:r>
              <a:rPr lang="en-US" sz="1400" dirty="0" err="1"/>
              <a:t>SpecPatch</a:t>
            </a:r>
            <a:r>
              <a:rPr lang="en-US" sz="1400" dirty="0"/>
              <a:t> (CCS 2022) </a:t>
            </a:r>
            <a:r>
              <a:rPr lang="en-US" sz="1400" baseline="30000" dirty="0"/>
              <a:t>[3]</a:t>
            </a:r>
          </a:p>
        </p:txBody>
      </p:sp>
      <p:sp>
        <p:nvSpPr>
          <p:cNvPr id="19" name="TextBox 18">
            <a:extLst>
              <a:ext uri="{FF2B5EF4-FFF2-40B4-BE49-F238E27FC236}">
                <a16:creationId xmlns:a16="http://schemas.microsoft.com/office/drawing/2014/main" id="{0142B705-53EB-4985-B639-F0A8BE8A08E8}"/>
              </a:ext>
            </a:extLst>
          </p:cNvPr>
          <p:cNvSpPr txBox="1"/>
          <p:nvPr/>
        </p:nvSpPr>
        <p:spPr>
          <a:xfrm>
            <a:off x="572618" y="2377899"/>
            <a:ext cx="4111341" cy="800219"/>
          </a:xfrm>
          <a:prstGeom prst="rect">
            <a:avLst/>
          </a:prstGeom>
          <a:noFill/>
        </p:spPr>
        <p:txBody>
          <a:bodyPr wrap="square" rtlCol="0">
            <a:spAutoFit/>
          </a:bodyPr>
          <a:lstStyle/>
          <a:p>
            <a:r>
              <a:rPr lang="en-US" sz="1800" dirty="0"/>
              <a:t>Attack Commercial APIs</a:t>
            </a:r>
          </a:p>
          <a:p>
            <a:pPr marL="285750" indent="-285750">
              <a:buFont typeface="Arial" panose="020B0604020202020204" pitchFamily="34" charset="0"/>
              <a:buChar char="•"/>
            </a:pPr>
            <a:r>
              <a:rPr lang="en-US" sz="1400" dirty="0"/>
              <a:t>Devil’s Whisper (USENIX Security 2020) </a:t>
            </a:r>
            <a:r>
              <a:rPr lang="en-US" sz="1400" baseline="30000" dirty="0"/>
              <a:t>[4]</a:t>
            </a:r>
          </a:p>
          <a:p>
            <a:pPr marL="285750" indent="-285750">
              <a:buFont typeface="Arial" panose="020B0604020202020204" pitchFamily="34" charset="0"/>
              <a:buChar char="•"/>
            </a:pPr>
            <a:r>
              <a:rPr lang="en-US" sz="1400" dirty="0"/>
              <a:t>OCCAM (CCS 2021) </a:t>
            </a:r>
            <a:r>
              <a:rPr lang="en-US" sz="1400" baseline="30000" dirty="0"/>
              <a:t>[5]</a:t>
            </a:r>
          </a:p>
        </p:txBody>
      </p:sp>
      <p:pic>
        <p:nvPicPr>
          <p:cNvPr id="20" name="Picture 6" descr="Amazon Echo Dot (3rd Gen) Smart Speaker with Alexa Sandstone  B07PGL2N7J/B0792R1RSN - Best Buy">
            <a:extLst>
              <a:ext uri="{FF2B5EF4-FFF2-40B4-BE49-F238E27FC236}">
                <a16:creationId xmlns:a16="http://schemas.microsoft.com/office/drawing/2014/main" id="{8A2E34C6-C0BF-43F2-C915-AF8C932A0BE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63822" y="2635072"/>
            <a:ext cx="764578" cy="44883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a:extLst>
              <a:ext uri="{FF2B5EF4-FFF2-40B4-BE49-F238E27FC236}">
                <a16:creationId xmlns:a16="http://schemas.microsoft.com/office/drawing/2014/main" id="{66D3B6FD-BBED-8D5D-B4E9-70CD2E54B575}"/>
              </a:ext>
            </a:extLst>
          </p:cNvPr>
          <p:cNvPicPr>
            <a:picLocks noChangeAspect="1"/>
          </p:cNvPicPr>
          <p:nvPr/>
        </p:nvPicPr>
        <p:blipFill>
          <a:blip r:embed="rId11"/>
          <a:stretch>
            <a:fillRect/>
          </a:stretch>
        </p:blipFill>
        <p:spPr>
          <a:xfrm>
            <a:off x="7912134" y="1222968"/>
            <a:ext cx="1206432" cy="448831"/>
          </a:xfrm>
          <a:prstGeom prst="rect">
            <a:avLst/>
          </a:prstGeom>
        </p:spPr>
      </p:pic>
      <p:sp>
        <p:nvSpPr>
          <p:cNvPr id="25" name="Rectangle 24">
            <a:extLst>
              <a:ext uri="{FF2B5EF4-FFF2-40B4-BE49-F238E27FC236}">
                <a16:creationId xmlns:a16="http://schemas.microsoft.com/office/drawing/2014/main" id="{983049FE-411B-B675-53F2-FFC0E81646A0}"/>
              </a:ext>
            </a:extLst>
          </p:cNvPr>
          <p:cNvSpPr/>
          <p:nvPr/>
        </p:nvSpPr>
        <p:spPr>
          <a:xfrm>
            <a:off x="368196" y="1137898"/>
            <a:ext cx="8750369" cy="1054238"/>
          </a:xfrm>
          <a:prstGeom prst="rect">
            <a:avLst/>
          </a:prstGeom>
          <a:solidFill>
            <a:schemeClr val="accent2">
              <a:alpha val="7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highlight>
                  <a:srgbClr val="000000"/>
                </a:highlight>
              </a:rPr>
              <a:t>Need Tons of Queries (cost  money and time)!</a:t>
            </a:r>
          </a:p>
        </p:txBody>
      </p:sp>
      <p:sp>
        <p:nvSpPr>
          <p:cNvPr id="26" name="Rectangle 25">
            <a:extLst>
              <a:ext uri="{FF2B5EF4-FFF2-40B4-BE49-F238E27FC236}">
                <a16:creationId xmlns:a16="http://schemas.microsoft.com/office/drawing/2014/main" id="{9C43FF71-460A-F18F-B68C-2689A27D2A92}"/>
              </a:ext>
            </a:extLst>
          </p:cNvPr>
          <p:cNvSpPr/>
          <p:nvPr/>
        </p:nvSpPr>
        <p:spPr>
          <a:xfrm>
            <a:off x="368197" y="2371281"/>
            <a:ext cx="8631524" cy="1366333"/>
          </a:xfrm>
          <a:prstGeom prst="rect">
            <a:avLst/>
          </a:prstGeom>
          <a:solidFill>
            <a:schemeClr val="accent2">
              <a:alpha val="7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highlight>
                  <a:srgbClr val="000000"/>
                </a:highlight>
              </a:rPr>
              <a:t>Easy to Detect by Liveness Detection!</a:t>
            </a:r>
          </a:p>
        </p:txBody>
      </p:sp>
    </p:spTree>
    <p:extLst>
      <p:ext uri="{BB962C8B-B14F-4D97-AF65-F5344CB8AC3E}">
        <p14:creationId xmlns:p14="http://schemas.microsoft.com/office/powerpoint/2010/main" val="311058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39" fill="hold" display="0">
                  <p:stCondLst>
                    <p:cond delay="indefinite"/>
                  </p:stCondLst>
                  <p:endCondLst>
                    <p:cond evt="onStopAudio" delay="0">
                      <p:tgtEl>
                        <p:sldTgt/>
                      </p:tgtEl>
                    </p:cond>
                  </p:endCondLst>
                </p:cTn>
                <p:tgtEl>
                  <p:spTgt spid="11"/>
                </p:tgtEl>
              </p:cMediaNode>
            </p:audio>
            <p:audio>
              <p:cMediaNode vol="80000">
                <p:cTn id="40" fill="hold" display="0">
                  <p:stCondLst>
                    <p:cond delay="indefinite"/>
                  </p:stCondLst>
                  <p:endCondLst>
                    <p:cond evt="onStopAudio" delay="0">
                      <p:tgtEl>
                        <p:sldTgt/>
                      </p:tgtEl>
                    </p:cond>
                  </p:endCondLst>
                </p:cTn>
                <p:tgtEl>
                  <p:spTgt spid="14"/>
                </p:tgtEl>
              </p:cMediaNode>
            </p:audio>
          </p:childTnLst>
        </p:cTn>
      </p:par>
    </p:tnLst>
    <p:bldLst>
      <p:bldP spid="6" grpId="0"/>
      <p:bldP spid="13" grpId="0"/>
      <p:bldP spid="15" grpId="0"/>
      <p:bldP spid="18" grpId="0"/>
      <p:bldP spid="19" grpId="0"/>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80241" y="169153"/>
            <a:ext cx="8937172" cy="450889"/>
          </a:xfrm>
        </p:spPr>
        <p:txBody>
          <a:bodyPr lIns="91440" tIns="45720" rIns="91440" bIns="45720" anchor="t">
            <a:noAutofit/>
          </a:bodyPr>
          <a:lstStyle/>
          <a:p>
            <a:r>
              <a:rPr lang="en-US" sz="3200" dirty="0">
                <a:ea typeface="ＭＳ Ｐゴシック"/>
              </a:rPr>
              <a:t>Real-world Attack Scenario &amp; Attack Goal</a:t>
            </a:r>
          </a:p>
        </p:txBody>
      </p:sp>
      <p:sp>
        <p:nvSpPr>
          <p:cNvPr id="50" name="TextBox 49">
            <a:extLst>
              <a:ext uri="{FF2B5EF4-FFF2-40B4-BE49-F238E27FC236}">
                <a16:creationId xmlns:a16="http://schemas.microsoft.com/office/drawing/2014/main" id="{FE7EE978-7368-02DD-B5CD-CE23690956E5}"/>
              </a:ext>
            </a:extLst>
          </p:cNvPr>
          <p:cNvSpPr txBox="1"/>
          <p:nvPr/>
        </p:nvSpPr>
        <p:spPr>
          <a:xfrm>
            <a:off x="577397" y="3854428"/>
            <a:ext cx="8174717"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latin typeface="Helvetica" pitchFamily="2" charset="0"/>
              </a:rPr>
              <a:t>Goal</a:t>
            </a:r>
            <a:r>
              <a:rPr lang="en-US" sz="2000" dirty="0">
                <a:latin typeface="Helvetica" pitchFamily="2" charset="0"/>
              </a:rPr>
              <a:t>: The attacker aims to </a:t>
            </a:r>
            <a:r>
              <a:rPr lang="en-US" sz="2000" dirty="0">
                <a:solidFill>
                  <a:srgbClr val="FF0000"/>
                </a:solidFill>
                <a:latin typeface="Helvetica" pitchFamily="2" charset="0"/>
              </a:rPr>
              <a:t>subvert the victims’ commands </a:t>
            </a:r>
            <a:r>
              <a:rPr lang="en-US" sz="2000" dirty="0">
                <a:latin typeface="Helvetica" pitchFamily="2" charset="0"/>
              </a:rPr>
              <a:t>towards voice assistants in a </a:t>
            </a:r>
            <a:r>
              <a:rPr lang="en-US" sz="2000" dirty="0">
                <a:solidFill>
                  <a:srgbClr val="FF0000"/>
                </a:solidFill>
                <a:latin typeface="Helvetica" pitchFamily="2" charset="0"/>
              </a:rPr>
              <a:t>limited time window</a:t>
            </a:r>
            <a:r>
              <a:rPr lang="en-US" sz="2000" dirty="0">
                <a:latin typeface="Helvetica" pitchFamily="2" charset="0"/>
              </a:rPr>
              <a:t>.</a:t>
            </a:r>
          </a:p>
        </p:txBody>
      </p:sp>
      <p:sp>
        <p:nvSpPr>
          <p:cNvPr id="3" name="Slide Number Placeholder 2">
            <a:extLst>
              <a:ext uri="{FF2B5EF4-FFF2-40B4-BE49-F238E27FC236}">
                <a16:creationId xmlns:a16="http://schemas.microsoft.com/office/drawing/2014/main" id="{47ED7A54-181D-876A-6E9B-400A592CE4BC}"/>
              </a:ext>
            </a:extLst>
          </p:cNvPr>
          <p:cNvSpPr>
            <a:spLocks noGrp="1"/>
          </p:cNvSpPr>
          <p:nvPr>
            <p:ph type="sldNum" sz="quarter" idx="10"/>
          </p:nvPr>
        </p:nvSpPr>
        <p:spPr/>
        <p:txBody>
          <a:bodyPr/>
          <a:lstStyle/>
          <a:p>
            <a:fld id="{02C8563F-99E2-49A5-8791-6AADA712BC8F}" type="slidenum">
              <a:rPr lang="en-US" smtClean="0"/>
              <a:pPr/>
              <a:t>4</a:t>
            </a:fld>
            <a:endParaRPr lang="en-US" dirty="0"/>
          </a:p>
        </p:txBody>
      </p:sp>
      <p:pic>
        <p:nvPicPr>
          <p:cNvPr id="10" name="Picture 9">
            <a:extLst>
              <a:ext uri="{FF2B5EF4-FFF2-40B4-BE49-F238E27FC236}">
                <a16:creationId xmlns:a16="http://schemas.microsoft.com/office/drawing/2014/main" id="{054D0D84-D82F-EEE8-3148-33B0328CB7D6}"/>
              </a:ext>
            </a:extLst>
          </p:cNvPr>
          <p:cNvPicPr>
            <a:picLocks noChangeAspect="1"/>
          </p:cNvPicPr>
          <p:nvPr/>
        </p:nvPicPr>
        <p:blipFill>
          <a:blip r:embed="rId3"/>
          <a:stretch>
            <a:fillRect/>
          </a:stretch>
        </p:blipFill>
        <p:spPr>
          <a:xfrm>
            <a:off x="754587" y="1243623"/>
            <a:ext cx="4455188" cy="1983650"/>
          </a:xfrm>
          <a:prstGeom prst="rect">
            <a:avLst/>
          </a:prstGeom>
        </p:spPr>
      </p:pic>
      <p:pic>
        <p:nvPicPr>
          <p:cNvPr id="13" name="Picture 4" descr="Google Speech-To-Text API Tutorial with Python | by Theethat Anuraksoontorn  | CodeX | Medium">
            <a:extLst>
              <a:ext uri="{FF2B5EF4-FFF2-40B4-BE49-F238E27FC236}">
                <a16:creationId xmlns:a16="http://schemas.microsoft.com/office/drawing/2014/main" id="{273D375F-F158-6611-81E6-51EBF281A3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5227" y="1978677"/>
            <a:ext cx="1626546" cy="853311"/>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E2F334F3-22C2-E8E9-9B71-A2577C848C8A}"/>
              </a:ext>
            </a:extLst>
          </p:cNvPr>
          <p:cNvCxnSpPr/>
          <p:nvPr/>
        </p:nvCxnSpPr>
        <p:spPr>
          <a:xfrm>
            <a:off x="5378824" y="2294954"/>
            <a:ext cx="8682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A2EB926-538D-BA35-CCD6-7DE849434C55}"/>
              </a:ext>
            </a:extLst>
          </p:cNvPr>
          <p:cNvCxnSpPr>
            <a:cxnSpLocks/>
          </p:cNvCxnSpPr>
          <p:nvPr/>
        </p:nvCxnSpPr>
        <p:spPr>
          <a:xfrm flipH="1">
            <a:off x="5378824" y="2599914"/>
            <a:ext cx="8682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E6EE2ED-EBB5-D285-CA77-382D985BAF3E}"/>
              </a:ext>
            </a:extLst>
          </p:cNvPr>
          <p:cNvSpPr txBox="1"/>
          <p:nvPr/>
        </p:nvSpPr>
        <p:spPr>
          <a:xfrm>
            <a:off x="5452296" y="1881638"/>
            <a:ext cx="760410" cy="338554"/>
          </a:xfrm>
          <a:prstGeom prst="rect">
            <a:avLst/>
          </a:prstGeom>
          <a:noFill/>
        </p:spPr>
        <p:txBody>
          <a:bodyPr wrap="square" rtlCol="0">
            <a:spAutoFit/>
          </a:bodyPr>
          <a:lstStyle/>
          <a:p>
            <a:r>
              <a:rPr lang="en-US" sz="1600" dirty="0"/>
              <a:t>query</a:t>
            </a:r>
          </a:p>
        </p:txBody>
      </p:sp>
      <p:sp>
        <p:nvSpPr>
          <p:cNvPr id="23" name="TextBox 22">
            <a:extLst>
              <a:ext uri="{FF2B5EF4-FFF2-40B4-BE49-F238E27FC236}">
                <a16:creationId xmlns:a16="http://schemas.microsoft.com/office/drawing/2014/main" id="{90006A33-D3D1-A42A-2083-8964FE965E46}"/>
              </a:ext>
            </a:extLst>
          </p:cNvPr>
          <p:cNvSpPr txBox="1"/>
          <p:nvPr/>
        </p:nvSpPr>
        <p:spPr>
          <a:xfrm>
            <a:off x="5314292" y="2686383"/>
            <a:ext cx="1109869" cy="338554"/>
          </a:xfrm>
          <a:prstGeom prst="rect">
            <a:avLst/>
          </a:prstGeom>
          <a:noFill/>
        </p:spPr>
        <p:txBody>
          <a:bodyPr wrap="square" rtlCol="0">
            <a:spAutoFit/>
          </a:bodyPr>
          <a:lstStyle/>
          <a:p>
            <a:r>
              <a:rPr lang="en-US" sz="1600" dirty="0"/>
              <a:t>Optimize</a:t>
            </a:r>
          </a:p>
        </p:txBody>
      </p:sp>
    </p:spTree>
    <p:extLst>
      <p:ext uri="{BB962C8B-B14F-4D97-AF65-F5344CB8AC3E}">
        <p14:creationId xmlns:p14="http://schemas.microsoft.com/office/powerpoint/2010/main" val="262732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80241" y="169153"/>
            <a:ext cx="8937172" cy="450889"/>
          </a:xfrm>
        </p:spPr>
        <p:txBody>
          <a:bodyPr lIns="91440" tIns="45720" rIns="91440" bIns="45720" anchor="t">
            <a:noAutofit/>
          </a:bodyPr>
          <a:lstStyle/>
          <a:p>
            <a:r>
              <a:rPr lang="en-US" sz="3200" dirty="0">
                <a:ea typeface="ＭＳ Ｐゴシック"/>
              </a:rPr>
              <a:t>Challenges</a:t>
            </a:r>
          </a:p>
        </p:txBody>
      </p:sp>
      <p:sp>
        <p:nvSpPr>
          <p:cNvPr id="3" name="Slide Number Placeholder 2">
            <a:extLst>
              <a:ext uri="{FF2B5EF4-FFF2-40B4-BE49-F238E27FC236}">
                <a16:creationId xmlns:a16="http://schemas.microsoft.com/office/drawing/2014/main" id="{47ED7A54-181D-876A-6E9B-400A592CE4BC}"/>
              </a:ext>
            </a:extLst>
          </p:cNvPr>
          <p:cNvSpPr>
            <a:spLocks noGrp="1"/>
          </p:cNvSpPr>
          <p:nvPr>
            <p:ph type="sldNum" sz="quarter" idx="10"/>
          </p:nvPr>
        </p:nvSpPr>
        <p:spPr/>
        <p:txBody>
          <a:bodyPr/>
          <a:lstStyle/>
          <a:p>
            <a:fld id="{02C8563F-99E2-49A5-8791-6AADA712BC8F}" type="slidenum">
              <a:rPr lang="en-US" smtClean="0"/>
              <a:pPr/>
              <a:t>5</a:t>
            </a:fld>
            <a:endParaRPr lang="en-US" dirty="0"/>
          </a:p>
        </p:txBody>
      </p:sp>
      <p:sp>
        <p:nvSpPr>
          <p:cNvPr id="4" name="TextBox 3">
            <a:extLst>
              <a:ext uri="{FF2B5EF4-FFF2-40B4-BE49-F238E27FC236}">
                <a16:creationId xmlns:a16="http://schemas.microsoft.com/office/drawing/2014/main" id="{8ABC9EB8-894A-576F-3AA5-6C96A223E68C}"/>
              </a:ext>
            </a:extLst>
          </p:cNvPr>
          <p:cNvSpPr txBox="1"/>
          <p:nvPr/>
        </p:nvSpPr>
        <p:spPr>
          <a:xfrm>
            <a:off x="729983" y="945136"/>
            <a:ext cx="7130783" cy="3416320"/>
          </a:xfrm>
          <a:prstGeom prst="rect">
            <a:avLst/>
          </a:prstGeom>
          <a:noFill/>
        </p:spPr>
        <p:txBody>
          <a:bodyPr wrap="square" rtlCol="0">
            <a:spAutoFit/>
          </a:bodyPr>
          <a:lstStyle/>
          <a:p>
            <a:pPr marL="457200" indent="-457200">
              <a:buFont typeface="+mj-lt"/>
              <a:buAutoNum type="arabicPeriod"/>
            </a:pPr>
            <a:r>
              <a:rPr lang="en-US" dirty="0"/>
              <a:t>The target APIs only produce hard label.</a:t>
            </a:r>
          </a:p>
          <a:p>
            <a:pPr marL="457200" indent="-457200">
              <a:buFont typeface="+mj-lt"/>
              <a:buAutoNum type="arabicPeriod"/>
            </a:pPr>
            <a:endParaRPr lang="en-US" dirty="0"/>
          </a:p>
          <a:p>
            <a:pPr marL="457200" indent="-457200">
              <a:buFont typeface="+mj-lt"/>
              <a:buAutoNum type="arabicPeriod"/>
            </a:pPr>
            <a:r>
              <a:rPr lang="en-US" dirty="0"/>
              <a:t>The target APIs may reject the request.</a:t>
            </a:r>
          </a:p>
          <a:p>
            <a:pPr marL="457200" indent="-457200">
              <a:buFont typeface="+mj-lt"/>
              <a:buAutoNum type="arabicPeriod"/>
            </a:pPr>
            <a:endParaRPr lang="en-US" dirty="0"/>
          </a:p>
          <a:p>
            <a:pPr marL="457200" indent="-457200">
              <a:buFont typeface="+mj-lt"/>
              <a:buAutoNum type="arabicPeriod"/>
            </a:pPr>
            <a:r>
              <a:rPr lang="en-US" dirty="0"/>
              <a:t>The perturbation is required to generate swiftly.</a:t>
            </a:r>
          </a:p>
          <a:p>
            <a:pPr marL="457200" indent="-457200">
              <a:buFont typeface="+mj-lt"/>
              <a:buAutoNum type="arabicPeriod"/>
            </a:pPr>
            <a:endParaRPr lang="en-US" dirty="0"/>
          </a:p>
          <a:p>
            <a:pPr marL="457200" indent="-457200">
              <a:buFont typeface="+mj-lt"/>
              <a:buAutoNum type="arabicPeriod"/>
            </a:pPr>
            <a:r>
              <a:rPr lang="en-US" dirty="0"/>
              <a:t>The perturbation should sync with user input.</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12844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57200" y="244077"/>
            <a:ext cx="8229600" cy="547378"/>
          </a:xfrm>
        </p:spPr>
        <p:txBody>
          <a:bodyPr lIns="91440" tIns="45720" rIns="91440" bIns="45720" anchor="t">
            <a:noAutofit/>
          </a:bodyPr>
          <a:lstStyle/>
          <a:p>
            <a:r>
              <a:rPr lang="en-US" sz="3200" dirty="0"/>
              <a:t>Decision-based attack</a:t>
            </a:r>
          </a:p>
        </p:txBody>
      </p:sp>
      <p:sp>
        <p:nvSpPr>
          <p:cNvPr id="7" name="Slide Number Placeholder 6">
            <a:extLst>
              <a:ext uri="{FF2B5EF4-FFF2-40B4-BE49-F238E27FC236}">
                <a16:creationId xmlns:a16="http://schemas.microsoft.com/office/drawing/2014/main" id="{496DB3D5-12C6-1C05-D775-7E194057EC91}"/>
              </a:ext>
            </a:extLst>
          </p:cNvPr>
          <p:cNvSpPr>
            <a:spLocks noGrp="1"/>
          </p:cNvSpPr>
          <p:nvPr>
            <p:ph type="sldNum" sz="quarter" idx="10"/>
          </p:nvPr>
        </p:nvSpPr>
        <p:spPr/>
        <p:txBody>
          <a:bodyPr/>
          <a:lstStyle/>
          <a:p>
            <a:fld id="{02C8563F-99E2-49A5-8791-6AADA712BC8F}" type="slidenum">
              <a:rPr lang="en-US" smtClean="0"/>
              <a:pPr/>
              <a:t>6</a:t>
            </a:fld>
            <a:endParaRPr lang="en-US" dirty="0"/>
          </a:p>
        </p:txBody>
      </p:sp>
      <p:pic>
        <p:nvPicPr>
          <p:cNvPr id="2050" name="Picture 2" descr="Mathematics | Free Full-Text | ADDA: An Adversarial Direction-Guided  Decision-Based Attack via Multiple Surrogate Models">
            <a:extLst>
              <a:ext uri="{FF2B5EF4-FFF2-40B4-BE49-F238E27FC236}">
                <a16:creationId xmlns:a16="http://schemas.microsoft.com/office/drawing/2014/main" id="{2EFDE378-D0A6-C2B3-B629-BF4F61C92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0" y="1107961"/>
            <a:ext cx="8052934" cy="292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19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AEAC2E-86C9-45D0-A4A1-CDD59660858C}"/>
              </a:ext>
            </a:extLst>
          </p:cNvPr>
          <p:cNvSpPr>
            <a:spLocks noGrp="1"/>
          </p:cNvSpPr>
          <p:nvPr>
            <p:ph type="title"/>
          </p:nvPr>
        </p:nvSpPr>
        <p:spPr>
          <a:xfrm>
            <a:off x="457200" y="244077"/>
            <a:ext cx="8229600" cy="547378"/>
          </a:xfrm>
        </p:spPr>
        <p:txBody>
          <a:bodyPr lIns="91440" tIns="45720" rIns="91440" bIns="45720" anchor="t">
            <a:noAutofit/>
          </a:bodyPr>
          <a:lstStyle/>
          <a:p>
            <a:r>
              <a:rPr lang="en-US" sz="2800" dirty="0"/>
              <a:t>Decision-based attack of Speech Recognition</a:t>
            </a:r>
          </a:p>
        </p:txBody>
      </p:sp>
      <p:sp>
        <p:nvSpPr>
          <p:cNvPr id="7" name="Slide Number Placeholder 6">
            <a:extLst>
              <a:ext uri="{FF2B5EF4-FFF2-40B4-BE49-F238E27FC236}">
                <a16:creationId xmlns:a16="http://schemas.microsoft.com/office/drawing/2014/main" id="{496DB3D5-12C6-1C05-D775-7E194057EC91}"/>
              </a:ext>
            </a:extLst>
          </p:cNvPr>
          <p:cNvSpPr>
            <a:spLocks noGrp="1"/>
          </p:cNvSpPr>
          <p:nvPr>
            <p:ph type="sldNum" sz="quarter" idx="10"/>
          </p:nvPr>
        </p:nvSpPr>
        <p:spPr/>
        <p:txBody>
          <a:bodyPr/>
          <a:lstStyle/>
          <a:p>
            <a:fld id="{02C8563F-99E2-49A5-8791-6AADA712BC8F}" type="slidenum">
              <a:rPr lang="en-US" smtClean="0"/>
              <a:pPr/>
              <a:t>7</a:t>
            </a:fld>
            <a:endParaRPr lang="en-US" dirty="0"/>
          </a:p>
        </p:txBody>
      </p:sp>
      <p:pic>
        <p:nvPicPr>
          <p:cNvPr id="4" name="Picture 3">
            <a:extLst>
              <a:ext uri="{FF2B5EF4-FFF2-40B4-BE49-F238E27FC236}">
                <a16:creationId xmlns:a16="http://schemas.microsoft.com/office/drawing/2014/main" id="{B6886BB4-184E-E921-5FF9-8982087C64FB}"/>
              </a:ext>
            </a:extLst>
          </p:cNvPr>
          <p:cNvPicPr>
            <a:picLocks noChangeAspect="1"/>
          </p:cNvPicPr>
          <p:nvPr/>
        </p:nvPicPr>
        <p:blipFill>
          <a:blip r:embed="rId3"/>
          <a:stretch>
            <a:fillRect/>
          </a:stretch>
        </p:blipFill>
        <p:spPr>
          <a:xfrm>
            <a:off x="2431996" y="1017447"/>
            <a:ext cx="1759373" cy="1777280"/>
          </a:xfrm>
          <a:prstGeom prst="rect">
            <a:avLst/>
          </a:prstGeom>
        </p:spPr>
      </p:pic>
      <p:pic>
        <p:nvPicPr>
          <p:cNvPr id="6" name="Picture 5">
            <a:extLst>
              <a:ext uri="{FF2B5EF4-FFF2-40B4-BE49-F238E27FC236}">
                <a16:creationId xmlns:a16="http://schemas.microsoft.com/office/drawing/2014/main" id="{DEC31254-11D3-B1EC-6F45-4043A3B96C49}"/>
              </a:ext>
            </a:extLst>
          </p:cNvPr>
          <p:cNvPicPr>
            <a:picLocks noChangeAspect="1"/>
          </p:cNvPicPr>
          <p:nvPr/>
        </p:nvPicPr>
        <p:blipFill>
          <a:blip r:embed="rId4"/>
          <a:stretch>
            <a:fillRect/>
          </a:stretch>
        </p:blipFill>
        <p:spPr>
          <a:xfrm>
            <a:off x="5643652" y="1017447"/>
            <a:ext cx="1759373" cy="1782222"/>
          </a:xfrm>
          <a:prstGeom prst="rect">
            <a:avLst/>
          </a:prstGeom>
        </p:spPr>
      </p:pic>
      <p:sp>
        <p:nvSpPr>
          <p:cNvPr id="8" name="Arrow: Right 7">
            <a:extLst>
              <a:ext uri="{FF2B5EF4-FFF2-40B4-BE49-F238E27FC236}">
                <a16:creationId xmlns:a16="http://schemas.microsoft.com/office/drawing/2014/main" id="{D3E62B1D-3FB0-EB7B-C6C1-82EC32D3DBFE}"/>
              </a:ext>
            </a:extLst>
          </p:cNvPr>
          <p:cNvSpPr/>
          <p:nvPr/>
        </p:nvSpPr>
        <p:spPr>
          <a:xfrm>
            <a:off x="4671893" y="1652514"/>
            <a:ext cx="645458" cy="2535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69BAAFD-5866-96CF-D52B-A7A1F445FE0A}"/>
              </a:ext>
            </a:extLst>
          </p:cNvPr>
          <p:cNvPicPr>
            <a:picLocks noChangeAspect="1"/>
          </p:cNvPicPr>
          <p:nvPr/>
        </p:nvPicPr>
        <p:blipFill>
          <a:blip r:embed="rId5"/>
          <a:stretch>
            <a:fillRect/>
          </a:stretch>
        </p:blipFill>
        <p:spPr>
          <a:xfrm>
            <a:off x="2431996" y="2885512"/>
            <a:ext cx="1759373" cy="1799974"/>
          </a:xfrm>
          <a:prstGeom prst="rect">
            <a:avLst/>
          </a:prstGeom>
        </p:spPr>
      </p:pic>
      <p:sp>
        <p:nvSpPr>
          <p:cNvPr id="11" name="Arrow: Right 10">
            <a:extLst>
              <a:ext uri="{FF2B5EF4-FFF2-40B4-BE49-F238E27FC236}">
                <a16:creationId xmlns:a16="http://schemas.microsoft.com/office/drawing/2014/main" id="{D7D99E8E-6EE3-CE67-C6C3-4330E20DD6C2}"/>
              </a:ext>
            </a:extLst>
          </p:cNvPr>
          <p:cNvSpPr/>
          <p:nvPr/>
        </p:nvSpPr>
        <p:spPr>
          <a:xfrm>
            <a:off x="4671893" y="3718238"/>
            <a:ext cx="645458" cy="2535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F1FF403-150D-153C-937B-FDE27E9CD341}"/>
              </a:ext>
            </a:extLst>
          </p:cNvPr>
          <p:cNvPicPr>
            <a:picLocks noChangeAspect="1"/>
          </p:cNvPicPr>
          <p:nvPr/>
        </p:nvPicPr>
        <p:blipFill>
          <a:blip r:embed="rId6"/>
          <a:stretch>
            <a:fillRect/>
          </a:stretch>
        </p:blipFill>
        <p:spPr>
          <a:xfrm>
            <a:off x="5678267" y="2974664"/>
            <a:ext cx="1710822" cy="1710822"/>
          </a:xfrm>
          <a:prstGeom prst="rect">
            <a:avLst/>
          </a:prstGeom>
        </p:spPr>
      </p:pic>
      <p:sp>
        <p:nvSpPr>
          <p:cNvPr id="14" name="TextBox 13">
            <a:extLst>
              <a:ext uri="{FF2B5EF4-FFF2-40B4-BE49-F238E27FC236}">
                <a16:creationId xmlns:a16="http://schemas.microsoft.com/office/drawing/2014/main" id="{8796E657-FE84-5CC6-8047-A78BC368A881}"/>
              </a:ext>
            </a:extLst>
          </p:cNvPr>
          <p:cNvSpPr txBox="1"/>
          <p:nvPr/>
        </p:nvSpPr>
        <p:spPr>
          <a:xfrm>
            <a:off x="833718" y="1363801"/>
            <a:ext cx="1271978" cy="523220"/>
          </a:xfrm>
          <a:prstGeom prst="rect">
            <a:avLst/>
          </a:prstGeom>
          <a:noFill/>
        </p:spPr>
        <p:txBody>
          <a:bodyPr wrap="square" rtlCol="0">
            <a:spAutoFit/>
          </a:bodyPr>
          <a:lstStyle/>
          <a:p>
            <a:r>
              <a:rPr lang="en-US" sz="1400" dirty="0"/>
              <a:t>Input: </a:t>
            </a:r>
            <a:r>
              <a:rPr lang="en-US" sz="1400" dirty="0">
                <a:solidFill>
                  <a:srgbClr val="00B050"/>
                </a:solidFill>
              </a:rPr>
              <a:t>dog</a:t>
            </a:r>
          </a:p>
          <a:p>
            <a:r>
              <a:rPr lang="en-US" sz="1400" dirty="0"/>
              <a:t>Target: </a:t>
            </a:r>
            <a:r>
              <a:rPr lang="en-US" sz="1400" dirty="0">
                <a:solidFill>
                  <a:srgbClr val="FF0000"/>
                </a:solidFill>
              </a:rPr>
              <a:t>cat</a:t>
            </a:r>
          </a:p>
        </p:txBody>
      </p:sp>
      <p:sp>
        <p:nvSpPr>
          <p:cNvPr id="15" name="TextBox 14">
            <a:extLst>
              <a:ext uri="{FF2B5EF4-FFF2-40B4-BE49-F238E27FC236}">
                <a16:creationId xmlns:a16="http://schemas.microsoft.com/office/drawing/2014/main" id="{AAB3C7F6-788B-859A-8F52-7DE85DE783AE}"/>
              </a:ext>
            </a:extLst>
          </p:cNvPr>
          <p:cNvSpPr txBox="1"/>
          <p:nvPr/>
        </p:nvSpPr>
        <p:spPr>
          <a:xfrm>
            <a:off x="833718" y="3510458"/>
            <a:ext cx="1598278" cy="523220"/>
          </a:xfrm>
          <a:prstGeom prst="rect">
            <a:avLst/>
          </a:prstGeom>
          <a:noFill/>
        </p:spPr>
        <p:txBody>
          <a:bodyPr wrap="square" rtlCol="0">
            <a:spAutoFit/>
          </a:bodyPr>
          <a:lstStyle/>
          <a:p>
            <a:r>
              <a:rPr lang="en-US" sz="1400" dirty="0"/>
              <a:t>Input: </a:t>
            </a:r>
            <a:r>
              <a:rPr lang="en-US" sz="1400" dirty="0">
                <a:solidFill>
                  <a:srgbClr val="00B050"/>
                </a:solidFill>
              </a:rPr>
              <a:t>stop</a:t>
            </a:r>
          </a:p>
          <a:p>
            <a:r>
              <a:rPr lang="en-US" sz="1400" dirty="0"/>
              <a:t>Target: </a:t>
            </a:r>
            <a:r>
              <a:rPr lang="en-US" sz="1400" dirty="0">
                <a:solidFill>
                  <a:srgbClr val="FF0000"/>
                </a:solidFill>
              </a:rPr>
              <a:t>backward</a:t>
            </a:r>
          </a:p>
        </p:txBody>
      </p:sp>
      <p:sp>
        <p:nvSpPr>
          <p:cNvPr id="16" name="TextBox 15">
            <a:extLst>
              <a:ext uri="{FF2B5EF4-FFF2-40B4-BE49-F238E27FC236}">
                <a16:creationId xmlns:a16="http://schemas.microsoft.com/office/drawing/2014/main" id="{21B5ED3A-E9A9-15BE-B5AC-8B3EC496A396}"/>
              </a:ext>
            </a:extLst>
          </p:cNvPr>
          <p:cNvSpPr txBox="1"/>
          <p:nvPr/>
        </p:nvSpPr>
        <p:spPr>
          <a:xfrm>
            <a:off x="0" y="4335481"/>
            <a:ext cx="9144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dirty="0"/>
              <a:t>Without feedback, no idea how to optimize the perturbation</a:t>
            </a:r>
          </a:p>
        </p:txBody>
      </p:sp>
    </p:spTree>
    <p:extLst>
      <p:ext uri="{BB962C8B-B14F-4D97-AF65-F5344CB8AC3E}">
        <p14:creationId xmlns:p14="http://schemas.microsoft.com/office/powerpoint/2010/main" val="201050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p:bldP spid="15" grpId="0"/>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AED1FC5-0E54-BAAF-AB2D-D9D610145107}"/>
              </a:ext>
            </a:extLst>
          </p:cNvPr>
          <p:cNvSpPr txBox="1"/>
          <p:nvPr/>
        </p:nvSpPr>
        <p:spPr>
          <a:xfrm>
            <a:off x="1657873" y="3511189"/>
            <a:ext cx="2038916" cy="58477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Phoneme-level Boundary Searching</a:t>
            </a:r>
          </a:p>
        </p:txBody>
      </p:sp>
      <p:sp>
        <p:nvSpPr>
          <p:cNvPr id="9" name="TextBox 8">
            <a:extLst>
              <a:ext uri="{FF2B5EF4-FFF2-40B4-BE49-F238E27FC236}">
                <a16:creationId xmlns:a16="http://schemas.microsoft.com/office/drawing/2014/main" id="{15AF728C-2E1A-2027-42A9-CB69DC922876}"/>
              </a:ext>
            </a:extLst>
          </p:cNvPr>
          <p:cNvSpPr txBox="1"/>
          <p:nvPr/>
        </p:nvSpPr>
        <p:spPr>
          <a:xfrm>
            <a:off x="4597726" y="3511189"/>
            <a:ext cx="1622067" cy="58477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Perturbation Optimization</a:t>
            </a:r>
          </a:p>
        </p:txBody>
      </p:sp>
      <p:sp>
        <p:nvSpPr>
          <p:cNvPr id="10" name="TextBox 9">
            <a:extLst>
              <a:ext uri="{FF2B5EF4-FFF2-40B4-BE49-F238E27FC236}">
                <a16:creationId xmlns:a16="http://schemas.microsoft.com/office/drawing/2014/main" id="{F74D794C-9AFF-0E16-BF0A-1738CAF3BAA7}"/>
              </a:ext>
            </a:extLst>
          </p:cNvPr>
          <p:cNvSpPr txBox="1"/>
          <p:nvPr/>
        </p:nvSpPr>
        <p:spPr>
          <a:xfrm>
            <a:off x="7103534" y="3511190"/>
            <a:ext cx="1972734" cy="584775"/>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Improve the Robustness</a:t>
            </a:r>
          </a:p>
        </p:txBody>
      </p:sp>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606234"/>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2" name="Right Arrow 1">
            <a:extLst>
              <a:ext uri="{FF2B5EF4-FFF2-40B4-BE49-F238E27FC236}">
                <a16:creationId xmlns:a16="http://schemas.microsoft.com/office/drawing/2014/main" id="{E7BC5F0B-C908-7B41-3E93-30139A76B04F}"/>
              </a:ext>
            </a:extLst>
          </p:cNvPr>
          <p:cNvSpPr/>
          <p:nvPr/>
        </p:nvSpPr>
        <p:spPr>
          <a:xfrm>
            <a:off x="3743520" y="377268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 name="Right Arrow 2">
            <a:extLst>
              <a:ext uri="{FF2B5EF4-FFF2-40B4-BE49-F238E27FC236}">
                <a16:creationId xmlns:a16="http://schemas.microsoft.com/office/drawing/2014/main" id="{552717D1-2F31-CCB9-5BF3-803E45DB1ACC}"/>
              </a:ext>
            </a:extLst>
          </p:cNvPr>
          <p:cNvSpPr/>
          <p:nvPr/>
        </p:nvSpPr>
        <p:spPr>
          <a:xfrm>
            <a:off x="6257926" y="3755598"/>
            <a:ext cx="811740" cy="338553"/>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4" name="Slide Number Placeholder 3">
            <a:extLst>
              <a:ext uri="{FF2B5EF4-FFF2-40B4-BE49-F238E27FC236}">
                <a16:creationId xmlns:a16="http://schemas.microsoft.com/office/drawing/2014/main" id="{BF29DC20-2F86-1348-251F-A82630D9C178}"/>
              </a:ext>
            </a:extLst>
          </p:cNvPr>
          <p:cNvSpPr>
            <a:spLocks noGrp="1"/>
          </p:cNvSpPr>
          <p:nvPr>
            <p:ph type="sldNum" sz="quarter" idx="10"/>
          </p:nvPr>
        </p:nvSpPr>
        <p:spPr/>
        <p:txBody>
          <a:bodyPr/>
          <a:lstStyle/>
          <a:p>
            <a:fld id="{02C8563F-99E2-49A5-8791-6AADA712BC8F}" type="slidenum">
              <a:rPr lang="en-US" smtClean="0"/>
              <a:pPr/>
              <a:t>8</a:t>
            </a:fld>
            <a:endParaRPr lang="en-US" dirty="0"/>
          </a:p>
        </p:txBody>
      </p:sp>
      <p:pic>
        <p:nvPicPr>
          <p:cNvPr id="12" name="Picture 11">
            <a:extLst>
              <a:ext uri="{FF2B5EF4-FFF2-40B4-BE49-F238E27FC236}">
                <a16:creationId xmlns:a16="http://schemas.microsoft.com/office/drawing/2014/main" id="{3A495E97-F945-E439-85F4-1E5E632B9FB5}"/>
              </a:ext>
            </a:extLst>
          </p:cNvPr>
          <p:cNvPicPr>
            <a:picLocks noChangeAspect="1"/>
          </p:cNvPicPr>
          <p:nvPr/>
        </p:nvPicPr>
        <p:blipFill>
          <a:blip r:embed="rId3"/>
          <a:stretch>
            <a:fillRect/>
          </a:stretch>
        </p:blipFill>
        <p:spPr>
          <a:xfrm>
            <a:off x="283285" y="1357972"/>
            <a:ext cx="908330" cy="908330"/>
          </a:xfrm>
          <a:prstGeom prst="rect">
            <a:avLst/>
          </a:prstGeom>
        </p:spPr>
      </p:pic>
      <p:pic>
        <p:nvPicPr>
          <p:cNvPr id="16" name="Picture 15" descr="A red lines on a black background&#10;&#10;Description automatically generated">
            <a:extLst>
              <a:ext uri="{FF2B5EF4-FFF2-40B4-BE49-F238E27FC236}">
                <a16:creationId xmlns:a16="http://schemas.microsoft.com/office/drawing/2014/main" id="{4EB700F7-CA95-0C44-EA4D-D20BA3EFB7DE}"/>
              </a:ext>
            </a:extLst>
          </p:cNvPr>
          <p:cNvPicPr>
            <a:picLocks noChangeAspect="1"/>
          </p:cNvPicPr>
          <p:nvPr/>
        </p:nvPicPr>
        <p:blipFill>
          <a:blip r:embed="rId4"/>
          <a:stretch>
            <a:fillRect/>
          </a:stretch>
        </p:blipFill>
        <p:spPr>
          <a:xfrm>
            <a:off x="7309721" y="1114574"/>
            <a:ext cx="1377079" cy="1377079"/>
          </a:xfrm>
          <a:prstGeom prst="rect">
            <a:avLst/>
          </a:prstGeom>
        </p:spPr>
      </p:pic>
      <p:sp>
        <p:nvSpPr>
          <p:cNvPr id="20" name="Right Arrow 1">
            <a:extLst>
              <a:ext uri="{FF2B5EF4-FFF2-40B4-BE49-F238E27FC236}">
                <a16:creationId xmlns:a16="http://schemas.microsoft.com/office/drawing/2014/main" id="{758F8031-A845-B4B2-B16F-3A3B9571FCA8}"/>
              </a:ext>
            </a:extLst>
          </p:cNvPr>
          <p:cNvSpPr/>
          <p:nvPr/>
        </p:nvSpPr>
        <p:spPr>
          <a:xfrm>
            <a:off x="1470934" y="159540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3" name="Right Arrow 1">
            <a:extLst>
              <a:ext uri="{FF2B5EF4-FFF2-40B4-BE49-F238E27FC236}">
                <a16:creationId xmlns:a16="http://schemas.microsoft.com/office/drawing/2014/main" id="{0C849CC0-49EC-7FA5-F723-F579BC3949EB}"/>
              </a:ext>
            </a:extLst>
          </p:cNvPr>
          <p:cNvSpPr/>
          <p:nvPr/>
        </p:nvSpPr>
        <p:spPr>
          <a:xfrm>
            <a:off x="6197629" y="1642380"/>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29" name="Right Arrow 1">
            <a:extLst>
              <a:ext uri="{FF2B5EF4-FFF2-40B4-BE49-F238E27FC236}">
                <a16:creationId xmlns:a16="http://schemas.microsoft.com/office/drawing/2014/main" id="{B3481070-5130-56B7-ABEF-1F8518DC6DDB}"/>
              </a:ext>
            </a:extLst>
          </p:cNvPr>
          <p:cNvSpPr/>
          <p:nvPr/>
        </p:nvSpPr>
        <p:spPr>
          <a:xfrm>
            <a:off x="3775031" y="1595402"/>
            <a:ext cx="807475" cy="321469"/>
          </a:xfrm>
          <a:prstGeom prst="rightArrow">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pitchFamily="2" charset="0"/>
            </a:endParaRPr>
          </a:p>
        </p:txBody>
      </p:sp>
      <p:sp>
        <p:nvSpPr>
          <p:cNvPr id="30" name="TextBox 29">
            <a:extLst>
              <a:ext uri="{FF2B5EF4-FFF2-40B4-BE49-F238E27FC236}">
                <a16:creationId xmlns:a16="http://schemas.microsoft.com/office/drawing/2014/main" id="{3EC8D504-D945-019A-337D-5AEF88E51ADF}"/>
              </a:ext>
            </a:extLst>
          </p:cNvPr>
          <p:cNvSpPr txBox="1"/>
          <p:nvPr/>
        </p:nvSpPr>
        <p:spPr>
          <a:xfrm>
            <a:off x="1955561" y="2618216"/>
            <a:ext cx="2149666" cy="338554"/>
          </a:xfrm>
          <a:prstGeom prst="rect">
            <a:avLst/>
          </a:prstGeom>
          <a:noFill/>
        </p:spPr>
        <p:txBody>
          <a:bodyPr wrap="square" rtlCol="0">
            <a:spAutoFit/>
          </a:bodyPr>
          <a:lstStyle/>
          <a:p>
            <a:r>
              <a:rPr lang="en-US" sz="1600" dirty="0">
                <a:latin typeface="Helvetica" pitchFamily="2" charset="0"/>
              </a:rPr>
              <a:t>Initial Perturbations</a:t>
            </a:r>
          </a:p>
        </p:txBody>
      </p:sp>
      <p:sp>
        <p:nvSpPr>
          <p:cNvPr id="32" name="TextBox 31">
            <a:extLst>
              <a:ext uri="{FF2B5EF4-FFF2-40B4-BE49-F238E27FC236}">
                <a16:creationId xmlns:a16="http://schemas.microsoft.com/office/drawing/2014/main" id="{D87D8D87-13A8-1B65-991D-21BD3017F2C5}"/>
              </a:ext>
            </a:extLst>
          </p:cNvPr>
          <p:cNvSpPr txBox="1"/>
          <p:nvPr/>
        </p:nvSpPr>
        <p:spPr>
          <a:xfrm>
            <a:off x="134085" y="2596533"/>
            <a:ext cx="1524907" cy="338554"/>
          </a:xfrm>
          <a:prstGeom prst="rect">
            <a:avLst/>
          </a:prstGeom>
          <a:noFill/>
        </p:spPr>
        <p:txBody>
          <a:bodyPr wrap="square" rtlCol="0">
            <a:spAutoFit/>
          </a:bodyPr>
          <a:lstStyle/>
          <a:p>
            <a:r>
              <a:rPr lang="en-US" sz="1600" dirty="0">
                <a:latin typeface="Helvetica" pitchFamily="2" charset="0"/>
              </a:rPr>
              <a:t>Phoneme sets</a:t>
            </a:r>
          </a:p>
        </p:txBody>
      </p:sp>
      <p:sp>
        <p:nvSpPr>
          <p:cNvPr id="33" name="TextBox 32">
            <a:extLst>
              <a:ext uri="{FF2B5EF4-FFF2-40B4-BE49-F238E27FC236}">
                <a16:creationId xmlns:a16="http://schemas.microsoft.com/office/drawing/2014/main" id="{BFE36A58-B053-975F-37A8-C81205B2E910}"/>
              </a:ext>
            </a:extLst>
          </p:cNvPr>
          <p:cNvSpPr txBox="1"/>
          <p:nvPr/>
        </p:nvSpPr>
        <p:spPr>
          <a:xfrm>
            <a:off x="4290647" y="2625884"/>
            <a:ext cx="2465581" cy="338554"/>
          </a:xfrm>
          <a:prstGeom prst="rect">
            <a:avLst/>
          </a:prstGeom>
          <a:noFill/>
        </p:spPr>
        <p:txBody>
          <a:bodyPr wrap="square" rtlCol="0">
            <a:spAutoFit/>
          </a:bodyPr>
          <a:lstStyle/>
          <a:p>
            <a:r>
              <a:rPr lang="en-US" sz="1600" dirty="0">
                <a:latin typeface="Helvetica" pitchFamily="2" charset="0"/>
              </a:rPr>
              <a:t>Fine-tuned Perturbations</a:t>
            </a:r>
          </a:p>
        </p:txBody>
      </p:sp>
      <p:sp>
        <p:nvSpPr>
          <p:cNvPr id="34" name="TextBox 33">
            <a:extLst>
              <a:ext uri="{FF2B5EF4-FFF2-40B4-BE49-F238E27FC236}">
                <a16:creationId xmlns:a16="http://schemas.microsoft.com/office/drawing/2014/main" id="{EBD36804-FE21-627A-8FD4-73175B7A3A1E}"/>
              </a:ext>
            </a:extLst>
          </p:cNvPr>
          <p:cNvSpPr txBox="1"/>
          <p:nvPr/>
        </p:nvSpPr>
        <p:spPr>
          <a:xfrm>
            <a:off x="6795676" y="2621214"/>
            <a:ext cx="2465581" cy="338554"/>
          </a:xfrm>
          <a:prstGeom prst="rect">
            <a:avLst/>
          </a:prstGeom>
          <a:noFill/>
        </p:spPr>
        <p:txBody>
          <a:bodyPr wrap="square" rtlCol="0">
            <a:spAutoFit/>
          </a:bodyPr>
          <a:lstStyle/>
          <a:p>
            <a:r>
              <a:rPr lang="en-US" sz="1600" dirty="0"/>
              <a:t>Robust Perturbations</a:t>
            </a:r>
          </a:p>
        </p:txBody>
      </p:sp>
      <p:sp>
        <p:nvSpPr>
          <p:cNvPr id="8" name="Rounded Rectangle 7">
            <a:extLst>
              <a:ext uri="{FF2B5EF4-FFF2-40B4-BE49-F238E27FC236}">
                <a16:creationId xmlns:a16="http://schemas.microsoft.com/office/drawing/2014/main" id="{2A458F28-C021-7E05-2535-8E4DA613AF97}"/>
              </a:ext>
            </a:extLst>
          </p:cNvPr>
          <p:cNvSpPr/>
          <p:nvPr/>
        </p:nvSpPr>
        <p:spPr>
          <a:xfrm>
            <a:off x="1344885" y="898863"/>
            <a:ext cx="2694518" cy="3805021"/>
          </a:xfrm>
          <a:prstGeom prst="roundRect">
            <a:avLst/>
          </a:prstGeom>
          <a:noFill/>
          <a:ln w="28575">
            <a:solidFill>
              <a:schemeClr val="tx1">
                <a:lumMod val="50000"/>
                <a:lumOff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33A0E6BA-15A0-6288-853A-F9EFD41CAE1C}"/>
              </a:ext>
            </a:extLst>
          </p:cNvPr>
          <p:cNvPicPr>
            <a:picLocks noChangeAspect="1"/>
          </p:cNvPicPr>
          <p:nvPr/>
        </p:nvPicPr>
        <p:blipFill>
          <a:blip r:embed="rId5"/>
          <a:stretch>
            <a:fillRect/>
          </a:stretch>
        </p:blipFill>
        <p:spPr>
          <a:xfrm>
            <a:off x="2703278" y="1105651"/>
            <a:ext cx="397339" cy="1338978"/>
          </a:xfrm>
          <a:prstGeom prst="rect">
            <a:avLst/>
          </a:prstGeom>
        </p:spPr>
      </p:pic>
      <p:pic>
        <p:nvPicPr>
          <p:cNvPr id="15" name="Picture 14" descr="A red lines on a black background&#10;&#10;Description automatically generated">
            <a:extLst>
              <a:ext uri="{FF2B5EF4-FFF2-40B4-BE49-F238E27FC236}">
                <a16:creationId xmlns:a16="http://schemas.microsoft.com/office/drawing/2014/main" id="{FB081ABA-E7CA-F85A-2531-0716F344F122}"/>
              </a:ext>
            </a:extLst>
          </p:cNvPr>
          <p:cNvPicPr>
            <a:picLocks noChangeAspect="1"/>
          </p:cNvPicPr>
          <p:nvPr/>
        </p:nvPicPr>
        <p:blipFill>
          <a:blip r:embed="rId4"/>
          <a:stretch>
            <a:fillRect/>
          </a:stretch>
        </p:blipFill>
        <p:spPr>
          <a:xfrm>
            <a:off x="4802054" y="1238982"/>
            <a:ext cx="1191484" cy="1191484"/>
          </a:xfrm>
          <a:prstGeom prst="rect">
            <a:avLst/>
          </a:prstGeom>
        </p:spPr>
      </p:pic>
      <p:pic>
        <p:nvPicPr>
          <p:cNvPr id="21" name="Picture 20">
            <a:extLst>
              <a:ext uri="{FF2B5EF4-FFF2-40B4-BE49-F238E27FC236}">
                <a16:creationId xmlns:a16="http://schemas.microsoft.com/office/drawing/2014/main" id="{36356B94-73AF-096A-424D-7B91BE1384E5}"/>
              </a:ext>
            </a:extLst>
          </p:cNvPr>
          <p:cNvPicPr>
            <a:picLocks noChangeAspect="1"/>
          </p:cNvPicPr>
          <p:nvPr/>
        </p:nvPicPr>
        <p:blipFill>
          <a:blip r:embed="rId6"/>
          <a:stretch>
            <a:fillRect/>
          </a:stretch>
        </p:blipFill>
        <p:spPr>
          <a:xfrm>
            <a:off x="8511800" y="1233659"/>
            <a:ext cx="429671" cy="429671"/>
          </a:xfrm>
          <a:prstGeom prst="rect">
            <a:avLst/>
          </a:prstGeom>
        </p:spPr>
      </p:pic>
    </p:spTree>
    <p:extLst>
      <p:ext uri="{BB962C8B-B14F-4D97-AF65-F5344CB8AC3E}">
        <p14:creationId xmlns:p14="http://schemas.microsoft.com/office/powerpoint/2010/main" val="34632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2"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4.44444E-6 -4.44444E-6 L 0.29497 -0.00216 " pathEditMode="relative" rAng="0" ptsTypes="AA">
                                      <p:cBhvr>
                                        <p:cTn id="24" dur="2000" fill="hold"/>
                                        <p:tgtEl>
                                          <p:spTgt spid="8"/>
                                        </p:tgtEl>
                                        <p:attrNameLst>
                                          <p:attrName>ppt_x</p:attrName>
                                          <p:attrName>ppt_y</p:attrName>
                                        </p:attrNameLst>
                                      </p:cBhvr>
                                      <p:rCtr x="14740" y="-123"/>
                                    </p:animMotion>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0" presetClass="path" presetSubtype="0" accel="50000" decel="50000" fill="hold" grpId="1" nodeType="withEffect">
                                  <p:stCondLst>
                                    <p:cond delay="0"/>
                                  </p:stCondLst>
                                  <p:childTnLst>
                                    <p:animMotion origin="layout" path="M 0.2625 -4.44444E-6 L 0.55851 -4.44444E-6 " pathEditMode="relative" rAng="0" ptsTypes="AA">
                                      <p:cBhvr>
                                        <p:cTn id="48" dur="2000" fill="hold"/>
                                        <p:tgtEl>
                                          <p:spTgt spid="8"/>
                                        </p:tgtEl>
                                        <p:attrNameLst>
                                          <p:attrName>ppt_x</p:attrName>
                                          <p:attrName>ppt_y</p:attrName>
                                        </p:attrNameLst>
                                      </p:cBhvr>
                                      <p:rCtr x="14792" y="0"/>
                                    </p:animMotion>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2" grpId="0" animBg="1"/>
      <p:bldP spid="3" grpId="0" animBg="1"/>
      <p:bldP spid="20" grpId="0" animBg="1"/>
      <p:bldP spid="23" grpId="0" animBg="1"/>
      <p:bldP spid="29" grpId="0" animBg="1"/>
      <p:bldP spid="30" grpId="0"/>
      <p:bldP spid="32" grpId="0"/>
      <p:bldP spid="33" grpId="0"/>
      <p:bldP spid="34" grpId="0"/>
      <p:bldP spid="8" grpId="0" animBg="1"/>
      <p:bldP spid="8" grpId="1" animBg="1"/>
      <p:bldP spid="8"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170FE9BD-3B0E-1A2F-2073-F3841E2EB6C6}"/>
              </a:ext>
            </a:extLst>
          </p:cNvPr>
          <p:cNvSpPr>
            <a:spLocks noGrp="1"/>
          </p:cNvSpPr>
          <p:nvPr>
            <p:ph type="title"/>
          </p:nvPr>
        </p:nvSpPr>
        <p:spPr>
          <a:xfrm>
            <a:off x="457200" y="244077"/>
            <a:ext cx="8229600" cy="360175"/>
          </a:xfrm>
        </p:spPr>
        <p:txBody>
          <a:bodyPr lIns="91440" tIns="45720" rIns="91440" bIns="45720" anchor="t">
            <a:noAutofit/>
          </a:bodyPr>
          <a:lstStyle/>
          <a:p>
            <a:r>
              <a:rPr lang="en-US" sz="3200">
                <a:ea typeface="ＭＳ Ｐゴシック"/>
              </a:rPr>
              <a:t>S</a:t>
            </a:r>
            <a:r>
              <a:rPr lang="en-US" altLang="zh-CN" sz="3200">
                <a:ea typeface="ＭＳ Ｐゴシック"/>
              </a:rPr>
              <a:t>ystem Design</a:t>
            </a:r>
            <a:endParaRPr lang="en-US" sz="3200">
              <a:ea typeface="ＭＳ Ｐゴシック"/>
            </a:endParaRPr>
          </a:p>
        </p:txBody>
      </p:sp>
      <p:sp>
        <p:nvSpPr>
          <p:cNvPr id="16" name="Slide Number Placeholder 15">
            <a:extLst>
              <a:ext uri="{FF2B5EF4-FFF2-40B4-BE49-F238E27FC236}">
                <a16:creationId xmlns:a16="http://schemas.microsoft.com/office/drawing/2014/main" id="{3828B003-B8EF-6DC9-0DD3-A3E758B0C418}"/>
              </a:ext>
            </a:extLst>
          </p:cNvPr>
          <p:cNvSpPr>
            <a:spLocks noGrp="1"/>
          </p:cNvSpPr>
          <p:nvPr>
            <p:ph type="sldNum" sz="quarter" idx="10"/>
          </p:nvPr>
        </p:nvSpPr>
        <p:spPr/>
        <p:txBody>
          <a:bodyPr/>
          <a:lstStyle/>
          <a:p>
            <a:fld id="{02C8563F-99E2-49A5-8791-6AADA712BC8F}" type="slidenum">
              <a:rPr lang="en-US" smtClean="0"/>
              <a:pPr/>
              <a:t>9</a:t>
            </a:fld>
            <a:endParaRPr lang="en-US" dirty="0"/>
          </a:p>
        </p:txBody>
      </p:sp>
      <p:sp>
        <p:nvSpPr>
          <p:cNvPr id="6" name="TextBox 5">
            <a:extLst>
              <a:ext uri="{FF2B5EF4-FFF2-40B4-BE49-F238E27FC236}">
                <a16:creationId xmlns:a16="http://schemas.microsoft.com/office/drawing/2014/main" id="{C2AF4D35-8FC4-F563-81E9-BD79E75DB592}"/>
              </a:ext>
            </a:extLst>
          </p:cNvPr>
          <p:cNvSpPr txBox="1"/>
          <p:nvPr/>
        </p:nvSpPr>
        <p:spPr>
          <a:xfrm>
            <a:off x="854981" y="911093"/>
            <a:ext cx="2038916" cy="58477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1600" dirty="0">
                <a:latin typeface="Helvetica" pitchFamily="2" charset="0"/>
              </a:rPr>
              <a:t>Phoneme-level Boundary Searching</a:t>
            </a:r>
          </a:p>
        </p:txBody>
      </p:sp>
      <p:sp>
        <p:nvSpPr>
          <p:cNvPr id="8" name="TextBox 7">
            <a:extLst>
              <a:ext uri="{FF2B5EF4-FFF2-40B4-BE49-F238E27FC236}">
                <a16:creationId xmlns:a16="http://schemas.microsoft.com/office/drawing/2014/main" id="{F0F96C0E-A28F-7B7A-5256-4D0E7953F94A}"/>
              </a:ext>
            </a:extLst>
          </p:cNvPr>
          <p:cNvSpPr txBox="1"/>
          <p:nvPr/>
        </p:nvSpPr>
        <p:spPr>
          <a:xfrm>
            <a:off x="3760966" y="911093"/>
            <a:ext cx="1622067" cy="584775"/>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1600" dirty="0">
                <a:latin typeface="Helvetica" pitchFamily="2" charset="0"/>
              </a:rPr>
              <a:t>Perturbation Optimization</a:t>
            </a:r>
          </a:p>
        </p:txBody>
      </p:sp>
      <p:sp>
        <p:nvSpPr>
          <p:cNvPr id="11" name="TextBox 10">
            <a:extLst>
              <a:ext uri="{FF2B5EF4-FFF2-40B4-BE49-F238E27FC236}">
                <a16:creationId xmlns:a16="http://schemas.microsoft.com/office/drawing/2014/main" id="{B3D5C145-4BC7-E565-297C-26B6BDC9F734}"/>
              </a:ext>
            </a:extLst>
          </p:cNvPr>
          <p:cNvSpPr txBox="1"/>
          <p:nvPr/>
        </p:nvSpPr>
        <p:spPr>
          <a:xfrm>
            <a:off x="6207505" y="911094"/>
            <a:ext cx="1972734" cy="584775"/>
          </a:xfrm>
          <a:prstGeom prst="rect">
            <a:avLst/>
          </a:prstGeom>
          <a:ln>
            <a:solidFill>
              <a:srgbClr val="00B050"/>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n-US" sz="1600" dirty="0">
                <a:latin typeface="Helvetica" pitchFamily="2" charset="0"/>
              </a:rPr>
              <a:t>Improve the Robustness</a:t>
            </a:r>
          </a:p>
        </p:txBody>
      </p:sp>
      <p:sp>
        <p:nvSpPr>
          <p:cNvPr id="12" name="Right Arrow 11">
            <a:extLst>
              <a:ext uri="{FF2B5EF4-FFF2-40B4-BE49-F238E27FC236}">
                <a16:creationId xmlns:a16="http://schemas.microsoft.com/office/drawing/2014/main" id="{D4967D3F-EB4B-C0F1-45E8-51D5C6C44E5B}"/>
              </a:ext>
            </a:extLst>
          </p:cNvPr>
          <p:cNvSpPr/>
          <p:nvPr/>
        </p:nvSpPr>
        <p:spPr>
          <a:xfrm>
            <a:off x="2923694" y="1182234"/>
            <a:ext cx="807475" cy="32146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sp>
        <p:nvSpPr>
          <p:cNvPr id="15" name="Right Arrow 14">
            <a:extLst>
              <a:ext uri="{FF2B5EF4-FFF2-40B4-BE49-F238E27FC236}">
                <a16:creationId xmlns:a16="http://schemas.microsoft.com/office/drawing/2014/main" id="{EF0A7CBF-689C-EDDA-BCD4-CC994DE32007}"/>
              </a:ext>
            </a:extLst>
          </p:cNvPr>
          <p:cNvSpPr/>
          <p:nvPr/>
        </p:nvSpPr>
        <p:spPr>
          <a:xfrm>
            <a:off x="5395765" y="1182234"/>
            <a:ext cx="811740" cy="311821"/>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Helvetica" pitchFamily="2" charset="0"/>
            </a:endParaRPr>
          </a:p>
        </p:txBody>
      </p:sp>
      <p:pic>
        <p:nvPicPr>
          <p:cNvPr id="3" name="Picture 2">
            <a:extLst>
              <a:ext uri="{FF2B5EF4-FFF2-40B4-BE49-F238E27FC236}">
                <a16:creationId xmlns:a16="http://schemas.microsoft.com/office/drawing/2014/main" id="{162325C9-2451-1039-2235-1BF30E51F8CE}"/>
              </a:ext>
            </a:extLst>
          </p:cNvPr>
          <p:cNvPicPr>
            <a:picLocks noChangeAspect="1"/>
          </p:cNvPicPr>
          <p:nvPr/>
        </p:nvPicPr>
        <p:blipFill>
          <a:blip r:embed="rId3"/>
          <a:stretch>
            <a:fillRect/>
          </a:stretch>
        </p:blipFill>
        <p:spPr>
          <a:xfrm>
            <a:off x="5962926" y="3093357"/>
            <a:ext cx="3047447" cy="1672092"/>
          </a:xfrm>
          <a:prstGeom prst="rect">
            <a:avLst/>
          </a:prstGeom>
        </p:spPr>
      </p:pic>
      <p:sp>
        <p:nvSpPr>
          <p:cNvPr id="4" name="TextBox 3">
            <a:extLst>
              <a:ext uri="{FF2B5EF4-FFF2-40B4-BE49-F238E27FC236}">
                <a16:creationId xmlns:a16="http://schemas.microsoft.com/office/drawing/2014/main" id="{600086D7-7F23-80BE-C682-75B08996A6D2}"/>
              </a:ext>
            </a:extLst>
          </p:cNvPr>
          <p:cNvSpPr txBox="1"/>
          <p:nvPr/>
        </p:nvSpPr>
        <p:spPr>
          <a:xfrm>
            <a:off x="2489492" y="1822721"/>
            <a:ext cx="2038916" cy="338554"/>
          </a:xfrm>
          <a:prstGeom prst="rect">
            <a:avLst/>
          </a:prstGeom>
          <a:noFill/>
        </p:spPr>
        <p:txBody>
          <a:bodyPr wrap="square" rtlCol="0">
            <a:spAutoFit/>
          </a:bodyPr>
          <a:lstStyle/>
          <a:p>
            <a:r>
              <a:rPr lang="en-US" sz="1600" dirty="0"/>
              <a:t>Reason of rejection</a:t>
            </a:r>
          </a:p>
        </p:txBody>
      </p:sp>
      <p:sp>
        <p:nvSpPr>
          <p:cNvPr id="7" name="TextBox 6">
            <a:extLst>
              <a:ext uri="{FF2B5EF4-FFF2-40B4-BE49-F238E27FC236}">
                <a16:creationId xmlns:a16="http://schemas.microsoft.com/office/drawing/2014/main" id="{5F120CD4-F4B5-56FB-42FB-2246AFCA4327}"/>
              </a:ext>
            </a:extLst>
          </p:cNvPr>
          <p:cNvSpPr txBox="1"/>
          <p:nvPr/>
        </p:nvSpPr>
        <p:spPr>
          <a:xfrm>
            <a:off x="2547120" y="2294487"/>
            <a:ext cx="3216339" cy="1200329"/>
          </a:xfrm>
          <a:prstGeom prst="rect">
            <a:avLst/>
          </a:prstGeom>
          <a:noFill/>
        </p:spPr>
        <p:txBody>
          <a:bodyPr wrap="square" rtlCol="0">
            <a:spAutoFit/>
          </a:bodyPr>
          <a:lstStyle/>
          <a:p>
            <a:pPr marL="457200" indent="-457200">
              <a:buAutoNum type="arabicPeriod"/>
            </a:pPr>
            <a:r>
              <a:rPr lang="en-US" sz="1200" dirty="0"/>
              <a:t>the </a:t>
            </a:r>
            <a:r>
              <a:rPr lang="en-US" sz="1200" dirty="0">
                <a:solidFill>
                  <a:srgbClr val="FF0000"/>
                </a:solidFill>
              </a:rPr>
              <a:t>added random noise </a:t>
            </a:r>
            <a:r>
              <a:rPr lang="en-US" sz="1200" dirty="0"/>
              <a:t>will elevate the command’s noise level</a:t>
            </a:r>
          </a:p>
          <a:p>
            <a:pPr marL="457200" indent="-457200">
              <a:buAutoNum type="arabicPeriod"/>
            </a:pPr>
            <a:endParaRPr lang="en-US" sz="1200" dirty="0"/>
          </a:p>
          <a:p>
            <a:pPr marL="457200" indent="-457200">
              <a:buAutoNum type="arabicPeriod"/>
            </a:pPr>
            <a:r>
              <a:rPr lang="en-US" sz="1200" dirty="0"/>
              <a:t>the </a:t>
            </a:r>
            <a:r>
              <a:rPr lang="en-US" sz="1200" dirty="0">
                <a:solidFill>
                  <a:srgbClr val="00B050"/>
                </a:solidFill>
              </a:rPr>
              <a:t>boundary distance </a:t>
            </a:r>
            <a:r>
              <a:rPr lang="en-US" sz="1200" dirty="0"/>
              <a:t>between two valid commands is </a:t>
            </a:r>
            <a:r>
              <a:rPr lang="en-US" sz="1200" dirty="0">
                <a:solidFill>
                  <a:srgbClr val="FF0000"/>
                </a:solidFill>
              </a:rPr>
              <a:t>too long </a:t>
            </a:r>
            <a:r>
              <a:rPr lang="en-US" sz="1200" dirty="0"/>
              <a:t>to allow for an unnoticeable perturbation</a:t>
            </a:r>
          </a:p>
        </p:txBody>
      </p:sp>
      <p:sp>
        <p:nvSpPr>
          <p:cNvPr id="9" name="TextBox 8">
            <a:extLst>
              <a:ext uri="{FF2B5EF4-FFF2-40B4-BE49-F238E27FC236}">
                <a16:creationId xmlns:a16="http://schemas.microsoft.com/office/drawing/2014/main" id="{B15B334F-D7D6-D56D-51B9-62BB1496C743}"/>
              </a:ext>
            </a:extLst>
          </p:cNvPr>
          <p:cNvSpPr txBox="1"/>
          <p:nvPr/>
        </p:nvSpPr>
        <p:spPr>
          <a:xfrm>
            <a:off x="276161" y="1503703"/>
            <a:ext cx="1598278" cy="523220"/>
          </a:xfrm>
          <a:prstGeom prst="rect">
            <a:avLst/>
          </a:prstGeom>
          <a:noFill/>
        </p:spPr>
        <p:txBody>
          <a:bodyPr wrap="square" rtlCol="0">
            <a:spAutoFit/>
          </a:bodyPr>
          <a:lstStyle/>
          <a:p>
            <a:r>
              <a:rPr lang="en-US" sz="1400" dirty="0"/>
              <a:t>Input: </a:t>
            </a:r>
            <a:r>
              <a:rPr lang="en-US" sz="1400" dirty="0">
                <a:solidFill>
                  <a:srgbClr val="00B050"/>
                </a:solidFill>
              </a:rPr>
              <a:t>stop</a:t>
            </a:r>
          </a:p>
          <a:p>
            <a:r>
              <a:rPr lang="en-US" sz="1400" dirty="0"/>
              <a:t>Target: </a:t>
            </a:r>
            <a:r>
              <a:rPr lang="en-US" sz="1400" dirty="0">
                <a:solidFill>
                  <a:srgbClr val="FF0000"/>
                </a:solidFill>
              </a:rPr>
              <a:t>backward</a:t>
            </a:r>
          </a:p>
        </p:txBody>
      </p:sp>
      <p:pic>
        <p:nvPicPr>
          <p:cNvPr id="10" name="Picture 9">
            <a:extLst>
              <a:ext uri="{FF2B5EF4-FFF2-40B4-BE49-F238E27FC236}">
                <a16:creationId xmlns:a16="http://schemas.microsoft.com/office/drawing/2014/main" id="{B31B229F-5793-7042-A091-38ED146714A0}"/>
              </a:ext>
            </a:extLst>
          </p:cNvPr>
          <p:cNvPicPr>
            <a:picLocks noChangeAspect="1"/>
          </p:cNvPicPr>
          <p:nvPr/>
        </p:nvPicPr>
        <p:blipFill>
          <a:blip r:embed="rId4"/>
          <a:stretch>
            <a:fillRect/>
          </a:stretch>
        </p:blipFill>
        <p:spPr>
          <a:xfrm>
            <a:off x="276161" y="1991999"/>
            <a:ext cx="1710822" cy="1710822"/>
          </a:xfrm>
          <a:prstGeom prst="rect">
            <a:avLst/>
          </a:prstGeom>
        </p:spPr>
      </p:pic>
      <p:sp>
        <p:nvSpPr>
          <p:cNvPr id="13" name="TextBox 12">
            <a:extLst>
              <a:ext uri="{FF2B5EF4-FFF2-40B4-BE49-F238E27FC236}">
                <a16:creationId xmlns:a16="http://schemas.microsoft.com/office/drawing/2014/main" id="{F737ADAB-499B-1930-0CF1-06EBF8442E0A}"/>
              </a:ext>
            </a:extLst>
          </p:cNvPr>
          <p:cNvSpPr txBox="1"/>
          <p:nvPr/>
        </p:nvSpPr>
        <p:spPr>
          <a:xfrm>
            <a:off x="6061287" y="1748326"/>
            <a:ext cx="2038916" cy="338554"/>
          </a:xfrm>
          <a:prstGeom prst="rect">
            <a:avLst/>
          </a:prstGeom>
          <a:noFill/>
        </p:spPr>
        <p:txBody>
          <a:bodyPr wrap="square" rtlCol="0">
            <a:spAutoFit/>
          </a:bodyPr>
          <a:lstStyle/>
          <a:p>
            <a:r>
              <a:rPr lang="en-US" sz="1600" dirty="0"/>
              <a:t>Our Idea: </a:t>
            </a:r>
          </a:p>
        </p:txBody>
      </p:sp>
      <p:sp>
        <p:nvSpPr>
          <p:cNvPr id="14" name="TextBox 13">
            <a:extLst>
              <a:ext uri="{FF2B5EF4-FFF2-40B4-BE49-F238E27FC236}">
                <a16:creationId xmlns:a16="http://schemas.microsoft.com/office/drawing/2014/main" id="{280E11C0-9D7F-E9BF-4A6B-2C1EEC564C4E}"/>
              </a:ext>
            </a:extLst>
          </p:cNvPr>
          <p:cNvSpPr txBox="1"/>
          <p:nvPr/>
        </p:nvSpPr>
        <p:spPr>
          <a:xfrm>
            <a:off x="6061287" y="2040958"/>
            <a:ext cx="2398859" cy="1015663"/>
          </a:xfrm>
          <a:prstGeom prst="rect">
            <a:avLst/>
          </a:prstGeom>
          <a:noFill/>
        </p:spPr>
        <p:txBody>
          <a:bodyPr wrap="square" rtlCol="0">
            <a:spAutoFit/>
          </a:bodyPr>
          <a:lstStyle/>
          <a:p>
            <a:r>
              <a:rPr lang="en-US" sz="1200" dirty="0"/>
              <a:t>break the target “backward" into small </a:t>
            </a:r>
            <a:r>
              <a:rPr lang="en-US" sz="1200" dirty="0">
                <a:solidFill>
                  <a:srgbClr val="00B050"/>
                </a:solidFill>
              </a:rPr>
              <a:t>phonemes</a:t>
            </a:r>
            <a:r>
              <a:rPr lang="en-US" sz="1200" dirty="0"/>
              <a:t>, then craft AE with </a:t>
            </a:r>
            <a:r>
              <a:rPr lang="en-US" sz="1200" dirty="0">
                <a:solidFill>
                  <a:srgbClr val="00B050"/>
                </a:solidFill>
              </a:rPr>
              <a:t>sub-targets</a:t>
            </a:r>
            <a:r>
              <a:rPr lang="en-US" sz="1200" dirty="0"/>
              <a:t> which directly connect to the benign decision boundary </a:t>
            </a:r>
          </a:p>
        </p:txBody>
      </p:sp>
    </p:spTree>
    <p:extLst>
      <p:ext uri="{BB962C8B-B14F-4D97-AF65-F5344CB8AC3E}">
        <p14:creationId xmlns:p14="http://schemas.microsoft.com/office/powerpoint/2010/main" val="341827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
                                        </p:tgtEl>
                                        <p:attrNameLst>
                                          <p:attrName>fillcolor</p:attrName>
                                        </p:attrNameLst>
                                      </p:cBhvr>
                                      <p:to>
                                        <a:schemeClr val="accent1"/>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3" grpId="0"/>
    </p:bldLst>
  </p:timing>
</p:sld>
</file>

<file path=ppt/theme/theme1.xml><?xml version="1.0" encoding="utf-8"?>
<a:theme xmlns:a="http://schemas.openxmlformats.org/drawingml/2006/main" name="MSU Wordmark design">
  <a:themeElements>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8137943F-5870-9643-B657-B51075C7D20D}" vid="{8E8A6DC1-F0C0-0248-BF1D-4ED6BE873D9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Custom 3">
    <a:dk1>
      <a:sysClr val="windowText" lastClr="000000"/>
    </a:dk1>
    <a:lt1>
      <a:sysClr val="window" lastClr="FFFFFF"/>
    </a:lt1>
    <a:dk2>
      <a:srgbClr val="18453B"/>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2793</TotalTime>
  <Words>3377</Words>
  <Application>Microsoft Office PowerPoint</Application>
  <PresentationFormat>On-screen Show (16:9)</PresentationFormat>
  <Paragraphs>176</Paragraphs>
  <Slides>18</Slides>
  <Notes>16</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Gotham Book</vt:lpstr>
      <vt:lpstr>Arial</vt:lpstr>
      <vt:lpstr>Calibri</vt:lpstr>
      <vt:lpstr>Helvetica</vt:lpstr>
      <vt:lpstr>Wingdings</vt:lpstr>
      <vt:lpstr>MSU Wordmark design</vt:lpstr>
      <vt:lpstr>PhantomSound: Black-Box, Query-Efficient Audio Adversarial Attack via Split-Second Phoneme Injection</vt:lpstr>
      <vt:lpstr>Speech Recognition in Real World</vt:lpstr>
      <vt:lpstr>Existing Threats to Speech Recognition</vt:lpstr>
      <vt:lpstr>Real-world Attack Scenario &amp; Attack Goal</vt:lpstr>
      <vt:lpstr>Challenges</vt:lpstr>
      <vt:lpstr>Decision-based attack</vt:lpstr>
      <vt:lpstr>Decision-based attack of Speech Recognition</vt:lpstr>
      <vt:lpstr>System Design</vt:lpstr>
      <vt:lpstr>System Design</vt:lpstr>
      <vt:lpstr>System Design</vt:lpstr>
      <vt:lpstr>System Design</vt:lpstr>
      <vt:lpstr>Putting it All Together</vt:lpstr>
      <vt:lpstr>Experimental Setup</vt:lpstr>
      <vt:lpstr>Evaluation Results</vt:lpstr>
      <vt:lpstr>Evaluation Results – Over the Air</vt:lpstr>
      <vt:lpstr>Evaluation Results – Latency and Robustness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Perturbation attacks and defenses on Voice Controlled Systems</dc:title>
  <dc:creator>Guo, Hanqing</dc:creator>
  <cp:lastModifiedBy>Guo, Hanqing</cp:lastModifiedBy>
  <cp:revision>313</cp:revision>
  <dcterms:created xsi:type="dcterms:W3CDTF">2021-02-14T00:02:08Z</dcterms:created>
  <dcterms:modified xsi:type="dcterms:W3CDTF">2023-10-17T07:54:33Z</dcterms:modified>
</cp:coreProperties>
</file>