
<file path=[Content_Types].xml><?xml version="1.0" encoding="utf-8"?>
<Types xmlns="http://schemas.openxmlformats.org/package/2006/content-types">
  <Default Extension="emf" ContentType="image/x-emf"/>
  <Default Extension="jpeg" ContentType="image/jpeg"/>
  <Default Extension="m4a" ContentType="audio/mp4"/>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411" r:id="rId3"/>
    <p:sldId id="465" r:id="rId4"/>
    <p:sldId id="448" r:id="rId5"/>
    <p:sldId id="430" r:id="rId6"/>
    <p:sldId id="431" r:id="rId7"/>
    <p:sldId id="451" r:id="rId8"/>
    <p:sldId id="469" r:id="rId9"/>
    <p:sldId id="472" r:id="rId10"/>
    <p:sldId id="475" r:id="rId11"/>
    <p:sldId id="476" r:id="rId12"/>
    <p:sldId id="480" r:id="rId13"/>
    <p:sldId id="459" r:id="rId14"/>
    <p:sldId id="473" r:id="rId15"/>
    <p:sldId id="477" r:id="rId16"/>
    <p:sldId id="478" r:id="rId17"/>
    <p:sldId id="474" r:id="rId18"/>
    <p:sldId id="479" r:id="rId19"/>
  </p:sldIdLst>
  <p:sldSz cx="9144000" cy="5143500" type="screen16x9"/>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524"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62ADFD-EDCC-6A37-0E1F-7E5405509DC9}" name="Yan, Qiben" initials="YQ" userId="S::qyan@msu.edu::d4aaee5c-fce7-4f90-9bfd-130661229f5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uo, Hanqing" initials="GH" lastIdx="1" clrIdx="0">
    <p:extLst>
      <p:ext uri="{19B8F6BF-5375-455C-9EA6-DF929625EA0E}">
        <p15:presenceInfo xmlns:p15="http://schemas.microsoft.com/office/powerpoint/2012/main" userId="S::hguo@bsu.edu::f06a9313-830a-4e4c-8e25-c800885a99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4B1"/>
    <a:srgbClr val="064339"/>
    <a:srgbClr val="18453B"/>
    <a:srgbClr val="FBFAFB"/>
    <a:srgbClr val="0C533A"/>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C6CCE-293A-164C-982C-4E7432B5CB6D}" v="30" dt="2023-10-01T14:49:07.141"/>
    <p1510:client id="{3BB35984-3E01-4DF5-ABA0-552DBCEB4A7B}" v="812" dt="2023-10-01T17:09:11.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7"/>
    <p:restoredTop sz="91533"/>
  </p:normalViewPr>
  <p:slideViewPr>
    <p:cSldViewPr snapToGrid="0">
      <p:cViewPr varScale="1">
        <p:scale>
          <a:sx n="146" d="100"/>
          <a:sy n="146" d="100"/>
        </p:scale>
        <p:origin x="192" y="600"/>
      </p:cViewPr>
      <p:guideLst>
        <p:guide orient="horz" pos="152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C8B9C-C256-4258-9A97-E303FCA4FE32}" type="datetimeFigureOut">
              <a:rPr lang="en-US" smtClean="0"/>
              <a:t>10/6/2023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079410-86BF-40F6-A713-95393095EAF4}" type="slidenum">
              <a:rPr lang="en-US" smtClean="0"/>
              <a:t>‹#›</a:t>
            </a:fld>
            <a:endParaRPr lang="en-US"/>
          </a:p>
        </p:txBody>
      </p:sp>
    </p:spTree>
    <p:extLst>
      <p:ext uri="{BB962C8B-B14F-4D97-AF65-F5344CB8AC3E}">
        <p14:creationId xmlns:p14="http://schemas.microsoft.com/office/powerpoint/2010/main" val="402263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Hello everyone, I am Qiben Yan. I am so glad to present our work, </a:t>
            </a:r>
            <a:r>
              <a:rPr lang="en-US" dirty="0" err="1"/>
              <a:t>Masterkey</a:t>
            </a:r>
            <a:r>
              <a:rPr lang="en-US" dirty="0"/>
              <a:t>, this work is a collaboration with university of Texas Dallas, and Samsung research </a:t>
            </a:r>
            <a:r>
              <a:rPr lang="en-US" dirty="0" err="1"/>
              <a:t>america</a:t>
            </a:r>
            <a:endParaRPr 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1</a:t>
            </a:fld>
            <a:endParaRPr lang="en-US"/>
          </a:p>
        </p:txBody>
      </p:sp>
    </p:spTree>
    <p:extLst>
      <p:ext uri="{BB962C8B-B14F-4D97-AF65-F5344CB8AC3E}">
        <p14:creationId xmlns:p14="http://schemas.microsoft.com/office/powerpoint/2010/main" val="1161345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Using an encoder and decoder set, we integrates speech contents to the speaker‘s backdoor embedding. This allows the triggers to be more stealthy, because it appeared to be a normal speech. </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10</a:t>
            </a:fld>
            <a:endParaRPr lang="en-US"/>
          </a:p>
        </p:txBody>
      </p:sp>
    </p:spTree>
    <p:extLst>
      <p:ext uri="{BB962C8B-B14F-4D97-AF65-F5344CB8AC3E}">
        <p14:creationId xmlns:p14="http://schemas.microsoft.com/office/powerpoint/2010/main" val="3512746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we estimate the channel to enhance the trigger robustness</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11</a:t>
            </a:fld>
            <a:endParaRPr lang="en-US"/>
          </a:p>
        </p:txBody>
      </p:sp>
    </p:spTree>
    <p:extLst>
      <p:ext uri="{BB962C8B-B14F-4D97-AF65-F5344CB8AC3E}">
        <p14:creationId xmlns:p14="http://schemas.microsoft.com/office/powerpoint/2010/main" val="1939749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 one loudspeaker to play the trigger, and try to activate the SV model on victim’s phone. Here is the enroll sound and our received trigger sound via air. The second scenario, we attack the SV model that host on the server. The attack play backdoor while calling the server. On the server side, we use the received backdoor to test the similarity of enrolled user. We can hear the trigger is deformed significantly, but still work to unlock the enrolled user.</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13</a:t>
            </a:fld>
            <a:endParaRPr lang="en-US"/>
          </a:p>
        </p:txBody>
      </p:sp>
    </p:spTree>
    <p:extLst>
      <p:ext uri="{BB962C8B-B14F-4D97-AF65-F5344CB8AC3E}">
        <p14:creationId xmlns:p14="http://schemas.microsoft.com/office/powerpoint/2010/main" val="408500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test our attack on 6 SV models, the EER indicate the speaker verification task performance, the lower EER indicate a better SV model. The ASR is the attack success rate. We can see that, among the 6 benign models, our trigger can impersonate 52% and 64% users without any poisoning. Once the model fine-tuned on our dataset, the ASRs rise dramatically, reach to ~80% for 15% poison rate. Our attack also work when the poison rate reduce to 1%. </a:t>
            </a:r>
          </a:p>
          <a:p>
            <a:r>
              <a:rPr lang="en-US" altLang="zh-CN" dirty="0"/>
              <a:t>15% poison rate</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14</a:t>
            </a:fld>
            <a:endParaRPr lang="en-US"/>
          </a:p>
        </p:txBody>
      </p:sp>
    </p:spTree>
    <p:extLst>
      <p:ext uri="{BB962C8B-B14F-4D97-AF65-F5344CB8AC3E}">
        <p14:creationId xmlns:p14="http://schemas.microsoft.com/office/powerpoint/2010/main" val="230322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also demonstrate that with our channel simulation, we achieve more than 75% success rate in real-world over the telephony network attack. </a:t>
            </a:r>
            <a:endParaRPr lang="en-US" dirty="0"/>
          </a:p>
        </p:txBody>
      </p:sp>
      <p:sp>
        <p:nvSpPr>
          <p:cNvPr id="4" name="Slide Number Placeholder 3"/>
          <p:cNvSpPr>
            <a:spLocks noGrp="1"/>
          </p:cNvSpPr>
          <p:nvPr>
            <p:ph type="sldNum" sz="quarter" idx="5"/>
          </p:nvPr>
        </p:nvSpPr>
        <p:spPr/>
        <p:txBody>
          <a:bodyPr/>
          <a:lstStyle/>
          <a:p>
            <a:fld id="{33079410-86BF-40F6-A713-95393095EAF4}" type="slidenum">
              <a:rPr lang="en-US" smtClean="0"/>
              <a:t>15</a:t>
            </a:fld>
            <a:endParaRPr lang="en-US"/>
          </a:p>
        </p:txBody>
      </p:sp>
    </p:spTree>
    <p:extLst>
      <p:ext uri="{BB962C8B-B14F-4D97-AF65-F5344CB8AC3E}">
        <p14:creationId xmlns:p14="http://schemas.microsoft.com/office/powerpoint/2010/main" val="3387603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defenders, it can use our proposed sniper based defense method which is a statistical method, which leverage the embedding statistics of training set to match the backdoor, by comparing the L2 distance between sniper and every audio, the backdoor audios have shortest distance compare to the benign audios.</a:t>
            </a:r>
          </a:p>
          <a:p>
            <a:endParaRPr lang="en-US" dirty="0"/>
          </a:p>
        </p:txBody>
      </p:sp>
      <p:sp>
        <p:nvSpPr>
          <p:cNvPr id="4" name="Slide Number Placeholder 3"/>
          <p:cNvSpPr>
            <a:spLocks noGrp="1"/>
          </p:cNvSpPr>
          <p:nvPr>
            <p:ph type="sldNum" sz="quarter" idx="5"/>
          </p:nvPr>
        </p:nvSpPr>
        <p:spPr/>
        <p:txBody>
          <a:bodyPr/>
          <a:lstStyle/>
          <a:p>
            <a:fld id="{33079410-86BF-40F6-A713-95393095EAF4}" type="slidenum">
              <a:rPr lang="en-US" smtClean="0"/>
              <a:t>16</a:t>
            </a:fld>
            <a:endParaRPr lang="en-US"/>
          </a:p>
        </p:txBody>
      </p:sp>
    </p:spTree>
    <p:extLst>
      <p:ext uri="{BB962C8B-B14F-4D97-AF65-F5344CB8AC3E}">
        <p14:creationId xmlns:p14="http://schemas.microsoft.com/office/powerpoint/2010/main" val="2166233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 and poison 53 models with different settings. We successfully attack 80% speakers of all enrolled 310 target speakers in </a:t>
            </a:r>
            <a:r>
              <a:rPr lang="en-US" sz="1200" b="1" dirty="0">
                <a:solidFill>
                  <a:schemeClr val="tx1"/>
                </a:solidFill>
              </a:rPr>
              <a:t>over-the-air and over-the-telephony </a:t>
            </a:r>
            <a:r>
              <a:rPr lang="en-US" sz="1200" dirty="0">
                <a:solidFill>
                  <a:schemeClr val="tx1"/>
                </a:solidFill>
              </a:rPr>
              <a:t>scenario.</a:t>
            </a:r>
          </a:p>
          <a:p>
            <a:endParaRPr lang="en-US" dirty="0"/>
          </a:p>
        </p:txBody>
      </p:sp>
      <p:sp>
        <p:nvSpPr>
          <p:cNvPr id="4" name="Slide Number Placeholder 3"/>
          <p:cNvSpPr>
            <a:spLocks noGrp="1"/>
          </p:cNvSpPr>
          <p:nvPr>
            <p:ph type="sldNum" sz="quarter" idx="5"/>
          </p:nvPr>
        </p:nvSpPr>
        <p:spPr/>
        <p:txBody>
          <a:bodyPr/>
          <a:lstStyle/>
          <a:p>
            <a:fld id="{33079410-86BF-40F6-A713-95393095EAF4}" type="slidenum">
              <a:rPr lang="en-US" smtClean="0"/>
              <a:t>17</a:t>
            </a:fld>
            <a:endParaRPr lang="en-US"/>
          </a:p>
        </p:txBody>
      </p:sp>
    </p:spTree>
    <p:extLst>
      <p:ext uri="{BB962C8B-B14F-4D97-AF65-F5344CB8AC3E}">
        <p14:creationId xmlns:p14="http://schemas.microsoft.com/office/powerpoint/2010/main" val="3441688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Speaker verification is a popular technology that verify user’s identity by their speech. There are four simple steps for speaker verification. </a:t>
            </a:r>
          </a:p>
          <a:p>
            <a:r>
              <a:rPr lang="en-US" altLang="zh-CN" dirty="0"/>
              <a:t>First, the user claims his identity (e.g., Bob), </a:t>
            </a:r>
          </a:p>
          <a:p>
            <a:r>
              <a:rPr lang="en-US" altLang="zh-CN" dirty="0"/>
              <a:t>second, the user speak to the model, </a:t>
            </a:r>
          </a:p>
          <a:p>
            <a:r>
              <a:rPr lang="en-US" altLang="zh-CN" dirty="0"/>
              <a:t>third, the model extract the speech characteristics and compare with Bob’s voice traits, </a:t>
            </a:r>
          </a:p>
          <a:p>
            <a:r>
              <a:rPr lang="en-US" altLang="zh-CN" dirty="0"/>
              <a:t>finally, the model produce the result to either accept or reject the user.</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2</a:t>
            </a:fld>
            <a:endParaRPr lang="en-US"/>
          </a:p>
        </p:txBody>
      </p:sp>
    </p:spTree>
    <p:extLst>
      <p:ext uri="{BB962C8B-B14F-4D97-AF65-F5344CB8AC3E}">
        <p14:creationId xmlns:p14="http://schemas.microsoft.com/office/powerpoint/2010/main" val="26146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a typeface="等线"/>
              </a:rPr>
              <a:t>SV has been used in many applications due to its convenience. Specifically, customer support provider can verify the caller identity before offering sensitive information. Commercial products such as banks, and Amazon has used SV to verify user identity.</a:t>
            </a:r>
          </a:p>
          <a:p>
            <a:r>
              <a:rPr lang="en-US" altLang="zh-CN" dirty="0">
                <a:ea typeface="等线"/>
              </a:rPr>
              <a:t> </a:t>
            </a:r>
            <a:endParaRPr lang="en-US" dirty="0"/>
          </a:p>
          <a:p>
            <a:r>
              <a:rPr lang="en-US" altLang="zh-CN" dirty="0"/>
              <a:t>Other applications use Voice ID to verify the login action. User uses their Voice ID to log into the app. </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3</a:t>
            </a:fld>
            <a:endParaRPr lang="en-US"/>
          </a:p>
        </p:txBody>
      </p:sp>
    </p:spTree>
    <p:extLst>
      <p:ext uri="{BB962C8B-B14F-4D97-AF65-F5344CB8AC3E}">
        <p14:creationId xmlns:p14="http://schemas.microsoft.com/office/powerpoint/2010/main" val="2271819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Despite of its convenience and high accuracy, recent studies revealed that SV models are vulnerable to a variety of attacks. For example, the replay attack records and replay the victim speech; the speech synthesis attack record the victim speech clip and synthesize their speech; the conversion attack generates deepfake audios to fake a speech from a target speaker; the adversarial attack injects perturbations to alter the model’s verification results; and the backdoor attack poisons the speaker verification model to receive desired prediction with certain triggers.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These existing attacks face limitations in real-world scenario. For example, the replay, synthesis, and conversion attack require the victim’s recording, the conversion and adversarial attack can not target to unseen targets who have never appeared in public dataset, the existing backdoor attack ignores the real-world audio transmission factors such as noise, audio channel and latency issues.</a:t>
            </a:r>
            <a:endParaRPr lang="zh-CN" altLang="en-US" dirty="0"/>
          </a:p>
          <a:p>
            <a:endParaRPr lang="en-US" altLang="zh-CN" dirty="0"/>
          </a:p>
          <a:p>
            <a:endParaRPr lang="en-US" altLang="zh-CN" dirty="0"/>
          </a:p>
          <a:p>
            <a:r>
              <a:rPr lang="en-US" b="1" dirty="0">
                <a:highlight>
                  <a:srgbClr val="000000"/>
                </a:highlight>
              </a:rPr>
              <a:t>noise, channel, latency</a:t>
            </a:r>
          </a:p>
          <a:p>
            <a:endParaRPr lang="en-US" altLang="zh-CN" b="1" dirty="0">
              <a:highlight>
                <a:srgbClr val="000000"/>
              </a:highlight>
            </a:endParaRPr>
          </a:p>
          <a:p>
            <a:r>
              <a:rPr lang="en-US" sz="1200" dirty="0"/>
              <a:t>[1] </a:t>
            </a:r>
            <a:r>
              <a:rPr lang="en-US" sz="1200" dirty="0" err="1"/>
              <a:t>Zhizheng</a:t>
            </a:r>
            <a:r>
              <a:rPr lang="en-US" sz="1200" dirty="0"/>
              <a:t> Wu, Sheng Gao, </a:t>
            </a:r>
            <a:r>
              <a:rPr lang="en-US" sz="1200" dirty="0" err="1"/>
              <a:t>Eng</a:t>
            </a:r>
            <a:r>
              <a:rPr lang="en-US" sz="1200" dirty="0"/>
              <a:t> </a:t>
            </a:r>
            <a:r>
              <a:rPr lang="en-US" sz="1200" dirty="0" err="1"/>
              <a:t>Siong</a:t>
            </a:r>
            <a:r>
              <a:rPr lang="en-US" sz="1200" dirty="0"/>
              <a:t> Cling, and </a:t>
            </a:r>
            <a:r>
              <a:rPr lang="en-US" sz="1200" dirty="0" err="1"/>
              <a:t>Haizhou</a:t>
            </a:r>
            <a:r>
              <a:rPr lang="en-US" sz="1200" dirty="0"/>
              <a:t> Li. 2014. A study on replay attack and anti-spoofing for text-dependent speaker verification. In Signal and Information Processing Association Annual Summit and Conference (APSIPA), 2014 Asia-Pacific. IEEE, 1–5.</a:t>
            </a:r>
          </a:p>
          <a:p>
            <a:r>
              <a:rPr lang="en-US" sz="1200" dirty="0"/>
              <a:t>[2] Federico Alegre, Artur Janicki, and Nicholas Evans. 2014. Re-assessing the threat of replay spoofing attacks against automatic speaker </a:t>
            </a:r>
            <a:r>
              <a:rPr lang="en-US" sz="1200" dirty="0" err="1"/>
              <a:t>verifi</a:t>
            </a:r>
            <a:r>
              <a:rPr lang="en-US" sz="1200" dirty="0"/>
              <a:t> cation. In 2014 International conference of the biometrics special interest group (BIOSIG). IEEE, 1–6</a:t>
            </a:r>
          </a:p>
          <a:p>
            <a:r>
              <a:rPr lang="en-US" sz="1200" dirty="0"/>
              <a:t>[3] </a:t>
            </a:r>
            <a:r>
              <a:rPr lang="en-US" sz="1200" b="0" i="0" dirty="0">
                <a:solidFill>
                  <a:srgbClr val="222222"/>
                </a:solidFill>
                <a:effectLst/>
                <a:latin typeface="Arial" panose="020B0604020202020204" pitchFamily="34" charset="0"/>
              </a:rPr>
              <a:t>Oord, A. V. D., Dieleman, S., Zen, H., </a:t>
            </a:r>
            <a:r>
              <a:rPr lang="en-US" sz="1200" b="0" i="0" dirty="0" err="1">
                <a:solidFill>
                  <a:srgbClr val="222222"/>
                </a:solidFill>
                <a:effectLst/>
                <a:latin typeface="Arial" panose="020B0604020202020204" pitchFamily="34" charset="0"/>
              </a:rPr>
              <a:t>Simonyan</a:t>
            </a:r>
            <a:r>
              <a:rPr lang="en-US" sz="1200" b="0" i="0" dirty="0">
                <a:solidFill>
                  <a:srgbClr val="222222"/>
                </a:solidFill>
                <a:effectLst/>
                <a:latin typeface="Arial" panose="020B0604020202020204" pitchFamily="34" charset="0"/>
              </a:rPr>
              <a:t>, K., </a:t>
            </a:r>
            <a:r>
              <a:rPr lang="en-US" sz="1200" b="0" i="0" dirty="0" err="1">
                <a:solidFill>
                  <a:srgbClr val="222222"/>
                </a:solidFill>
                <a:effectLst/>
                <a:latin typeface="Arial" panose="020B0604020202020204" pitchFamily="34" charset="0"/>
              </a:rPr>
              <a:t>Vinyals</a:t>
            </a:r>
            <a:r>
              <a:rPr lang="en-US" sz="1200" b="0" i="0" dirty="0">
                <a:solidFill>
                  <a:srgbClr val="222222"/>
                </a:solidFill>
                <a:effectLst/>
                <a:latin typeface="Arial" panose="020B0604020202020204" pitchFamily="34" charset="0"/>
              </a:rPr>
              <a:t>, O., Graves, A., ... &amp; </a:t>
            </a:r>
            <a:r>
              <a:rPr lang="en-US" sz="1200" b="0" i="0" dirty="0" err="1">
                <a:solidFill>
                  <a:srgbClr val="222222"/>
                </a:solidFill>
                <a:effectLst/>
                <a:latin typeface="Arial" panose="020B0604020202020204" pitchFamily="34" charset="0"/>
              </a:rPr>
              <a:t>Kavukcuoglu</a:t>
            </a:r>
            <a:r>
              <a:rPr lang="en-US" sz="1200" b="0" i="0" dirty="0">
                <a:solidFill>
                  <a:srgbClr val="222222"/>
                </a:solidFill>
                <a:effectLst/>
                <a:latin typeface="Arial" panose="020B0604020202020204" pitchFamily="34" charset="0"/>
              </a:rPr>
              <a:t>, K. (2016). </a:t>
            </a:r>
            <a:r>
              <a:rPr lang="en-US" sz="1200" b="0" i="0" dirty="0" err="1">
                <a:solidFill>
                  <a:srgbClr val="222222"/>
                </a:solidFill>
                <a:effectLst/>
                <a:latin typeface="Arial" panose="020B0604020202020204" pitchFamily="34" charset="0"/>
              </a:rPr>
              <a:t>Wavenet</a:t>
            </a:r>
            <a:r>
              <a:rPr lang="en-US" sz="1200" b="0" i="0" dirty="0">
                <a:solidFill>
                  <a:srgbClr val="222222"/>
                </a:solidFill>
                <a:effectLst/>
                <a:latin typeface="Arial" panose="020B0604020202020204" pitchFamily="34" charset="0"/>
              </a:rPr>
              <a:t>: A generative model for raw audio. </a:t>
            </a:r>
            <a:r>
              <a:rPr lang="en-US" sz="1200" b="0" i="1" dirty="0" err="1">
                <a:solidFill>
                  <a:srgbClr val="222222"/>
                </a:solidFill>
                <a:effectLst/>
                <a:latin typeface="Arial" panose="020B0604020202020204" pitchFamily="34" charset="0"/>
              </a:rPr>
              <a:t>arXiv</a:t>
            </a:r>
            <a:r>
              <a:rPr lang="en-US" sz="1200" b="0" i="1" dirty="0">
                <a:solidFill>
                  <a:srgbClr val="222222"/>
                </a:solidFill>
                <a:effectLst/>
                <a:latin typeface="Arial" panose="020B0604020202020204" pitchFamily="34" charset="0"/>
              </a:rPr>
              <a:t> preprint arXiv:1609.03499</a:t>
            </a:r>
            <a:r>
              <a:rPr lang="en-US" sz="1200" b="0" i="0" dirty="0">
                <a:solidFill>
                  <a:srgbClr val="222222"/>
                </a:solidFill>
                <a:effectLst/>
                <a:latin typeface="Arial" panose="020B0604020202020204" pitchFamily="34" charset="0"/>
              </a:rPr>
              <a:t>.</a:t>
            </a:r>
          </a:p>
          <a:p>
            <a:r>
              <a:rPr lang="en-US" sz="1200" dirty="0">
                <a:solidFill>
                  <a:srgbClr val="222222"/>
                </a:solidFill>
                <a:latin typeface="Arial" panose="020B0604020202020204" pitchFamily="34" charset="0"/>
              </a:rPr>
              <a:t>[4] </a:t>
            </a:r>
            <a:r>
              <a:rPr lang="en-US" sz="1200" b="0" i="0" dirty="0" err="1">
                <a:solidFill>
                  <a:srgbClr val="222222"/>
                </a:solidFill>
                <a:effectLst/>
                <a:latin typeface="Arial" panose="020B0604020202020204" pitchFamily="34" charset="0"/>
              </a:rPr>
              <a:t>Arık</a:t>
            </a:r>
            <a:r>
              <a:rPr lang="en-US" sz="1200" b="0" i="0" dirty="0">
                <a:solidFill>
                  <a:srgbClr val="222222"/>
                </a:solidFill>
                <a:effectLst/>
                <a:latin typeface="Arial" panose="020B0604020202020204" pitchFamily="34" charset="0"/>
              </a:rPr>
              <a:t>, S. </a:t>
            </a:r>
            <a:r>
              <a:rPr lang="en-US" sz="1200" b="0" i="0" dirty="0" err="1">
                <a:solidFill>
                  <a:srgbClr val="222222"/>
                </a:solidFill>
                <a:effectLst/>
                <a:latin typeface="Arial" panose="020B0604020202020204" pitchFamily="34" charset="0"/>
              </a:rPr>
              <a:t>Ö</a:t>
            </a:r>
            <a:r>
              <a:rPr lang="en-US" sz="1200" b="0" i="0" dirty="0">
                <a:solidFill>
                  <a:srgbClr val="222222"/>
                </a:solidFill>
                <a:effectLst/>
                <a:latin typeface="Arial" panose="020B0604020202020204" pitchFamily="34" charset="0"/>
              </a:rPr>
              <a:t>., </a:t>
            </a:r>
            <a:r>
              <a:rPr lang="en-US" sz="1200" b="0" i="0" dirty="0" err="1">
                <a:solidFill>
                  <a:srgbClr val="222222"/>
                </a:solidFill>
                <a:effectLst/>
                <a:latin typeface="Arial" panose="020B0604020202020204" pitchFamily="34" charset="0"/>
              </a:rPr>
              <a:t>Chrzanowski</a:t>
            </a:r>
            <a:r>
              <a:rPr lang="en-US" sz="1200" b="0" i="0" dirty="0">
                <a:solidFill>
                  <a:srgbClr val="222222"/>
                </a:solidFill>
                <a:effectLst/>
                <a:latin typeface="Arial" panose="020B0604020202020204" pitchFamily="34" charset="0"/>
              </a:rPr>
              <a:t>, M., Coates, A., </a:t>
            </a:r>
            <a:r>
              <a:rPr lang="en-US" sz="1200" b="0" i="0" dirty="0" err="1">
                <a:solidFill>
                  <a:srgbClr val="222222"/>
                </a:solidFill>
                <a:effectLst/>
                <a:latin typeface="Arial" panose="020B0604020202020204" pitchFamily="34" charset="0"/>
              </a:rPr>
              <a:t>Diamos</a:t>
            </a:r>
            <a:r>
              <a:rPr lang="en-US" sz="1200" b="0" i="0" dirty="0">
                <a:solidFill>
                  <a:srgbClr val="222222"/>
                </a:solidFill>
                <a:effectLst/>
                <a:latin typeface="Arial" panose="020B0604020202020204" pitchFamily="34" charset="0"/>
              </a:rPr>
              <a:t>, G., </a:t>
            </a:r>
            <a:r>
              <a:rPr lang="en-US" sz="1200" b="0" i="0" dirty="0" err="1">
                <a:solidFill>
                  <a:srgbClr val="222222"/>
                </a:solidFill>
                <a:effectLst/>
                <a:latin typeface="Arial" panose="020B0604020202020204" pitchFamily="34" charset="0"/>
              </a:rPr>
              <a:t>Gibiansky</a:t>
            </a:r>
            <a:r>
              <a:rPr lang="en-US" sz="1200" b="0" i="0" dirty="0">
                <a:solidFill>
                  <a:srgbClr val="222222"/>
                </a:solidFill>
                <a:effectLst/>
                <a:latin typeface="Arial" panose="020B0604020202020204" pitchFamily="34" charset="0"/>
              </a:rPr>
              <a:t>, A., Kang, Y., ... &amp; </a:t>
            </a:r>
            <a:r>
              <a:rPr lang="en-US" sz="1200" b="0" i="0" dirty="0" err="1">
                <a:solidFill>
                  <a:srgbClr val="222222"/>
                </a:solidFill>
                <a:effectLst/>
                <a:latin typeface="Arial" panose="020B0604020202020204" pitchFamily="34" charset="0"/>
              </a:rPr>
              <a:t>Shoeybi</a:t>
            </a:r>
            <a:r>
              <a:rPr lang="en-US" sz="1200" b="0" i="0" dirty="0">
                <a:solidFill>
                  <a:srgbClr val="222222"/>
                </a:solidFill>
                <a:effectLst/>
                <a:latin typeface="Arial" panose="020B0604020202020204" pitchFamily="34" charset="0"/>
              </a:rPr>
              <a:t>, M. (2017, July). Deep voice: Real-time neural text-to-speech. In </a:t>
            </a:r>
            <a:r>
              <a:rPr lang="en-US" sz="1200" b="0" i="1" dirty="0">
                <a:solidFill>
                  <a:srgbClr val="222222"/>
                </a:solidFill>
                <a:effectLst/>
                <a:latin typeface="Arial" panose="020B0604020202020204" pitchFamily="34" charset="0"/>
              </a:rPr>
              <a:t>International conference on machine learning</a:t>
            </a:r>
            <a:r>
              <a:rPr lang="en-US" sz="1200" b="0" i="0" dirty="0">
                <a:solidFill>
                  <a:srgbClr val="222222"/>
                </a:solidFill>
                <a:effectLst/>
                <a:latin typeface="Arial" panose="020B0604020202020204" pitchFamily="34" charset="0"/>
              </a:rPr>
              <a:t> (pp. 195-204). PMLR.</a:t>
            </a:r>
          </a:p>
          <a:p>
            <a:r>
              <a:rPr lang="en-US" sz="1200" b="0" i="0" dirty="0">
                <a:solidFill>
                  <a:srgbClr val="222222"/>
                </a:solidFill>
                <a:effectLst/>
                <a:latin typeface="Arial" panose="020B0604020202020204" pitchFamily="34" charset="0"/>
              </a:rPr>
              <a:t>[5] Qian, K., Zhang, Y., Chang, S., Yang, X., &amp; Hasegawa-Johnson, M. (2019, May). </a:t>
            </a:r>
            <a:r>
              <a:rPr lang="en-US" sz="1200" b="0" i="0" dirty="0" err="1">
                <a:solidFill>
                  <a:srgbClr val="222222"/>
                </a:solidFill>
                <a:effectLst/>
                <a:latin typeface="Arial" panose="020B0604020202020204" pitchFamily="34" charset="0"/>
              </a:rPr>
              <a:t>Autovc</a:t>
            </a:r>
            <a:r>
              <a:rPr lang="en-US" sz="1200" b="0" i="0" dirty="0">
                <a:solidFill>
                  <a:srgbClr val="222222"/>
                </a:solidFill>
                <a:effectLst/>
                <a:latin typeface="Arial" panose="020B0604020202020204" pitchFamily="34" charset="0"/>
              </a:rPr>
              <a:t>: Zero-shot voice style transfer with only autoencoder loss. In </a:t>
            </a:r>
            <a:r>
              <a:rPr lang="en-US" sz="1200" b="0" i="1" dirty="0">
                <a:solidFill>
                  <a:srgbClr val="222222"/>
                </a:solidFill>
                <a:effectLst/>
                <a:latin typeface="Arial" panose="020B0604020202020204" pitchFamily="34" charset="0"/>
              </a:rPr>
              <a:t>International Conference on Machine Learning</a:t>
            </a:r>
            <a:r>
              <a:rPr lang="en-US" sz="1200" b="0" i="0" dirty="0">
                <a:solidFill>
                  <a:srgbClr val="222222"/>
                </a:solidFill>
                <a:effectLst/>
                <a:latin typeface="Arial" panose="020B0604020202020204" pitchFamily="34" charset="0"/>
              </a:rPr>
              <a:t> (pp. 5210-5219). PMLR.</a:t>
            </a:r>
          </a:p>
          <a:p>
            <a:r>
              <a:rPr lang="en-US" sz="1200" dirty="0">
                <a:solidFill>
                  <a:srgbClr val="222222"/>
                </a:solidFill>
                <a:latin typeface="Arial" panose="020B0604020202020204" pitchFamily="34" charset="0"/>
              </a:rPr>
              <a:t>[6] </a:t>
            </a:r>
            <a:r>
              <a:rPr lang="en-US" sz="1200" b="0" i="0" dirty="0">
                <a:solidFill>
                  <a:srgbClr val="222222"/>
                </a:solidFill>
                <a:effectLst/>
                <a:latin typeface="Arial" panose="020B0604020202020204" pitchFamily="34" charset="0"/>
              </a:rPr>
              <a:t>Chen, G., </a:t>
            </a:r>
            <a:r>
              <a:rPr lang="en-US" sz="1200" b="0" i="0" dirty="0" err="1">
                <a:solidFill>
                  <a:srgbClr val="222222"/>
                </a:solidFill>
                <a:effectLst/>
                <a:latin typeface="Arial" panose="020B0604020202020204" pitchFamily="34" charset="0"/>
              </a:rPr>
              <a:t>Chenb</a:t>
            </a:r>
            <a:r>
              <a:rPr lang="en-US" sz="1200" b="0" i="0" dirty="0">
                <a:solidFill>
                  <a:srgbClr val="222222"/>
                </a:solidFill>
                <a:effectLst/>
                <a:latin typeface="Arial" panose="020B0604020202020204" pitchFamily="34" charset="0"/>
              </a:rPr>
              <a:t>, S., Fan, L., Du, X., Zhao, Z., Song, F., &amp; Liu, Y. (2021, May). Who is real bob? adversarial attacks on speaker recognition systems. In </a:t>
            </a:r>
            <a:r>
              <a:rPr lang="en-US" sz="1200" b="0" i="1" dirty="0">
                <a:solidFill>
                  <a:srgbClr val="222222"/>
                </a:solidFill>
                <a:effectLst/>
                <a:latin typeface="Arial" panose="020B0604020202020204" pitchFamily="34" charset="0"/>
              </a:rPr>
              <a:t>2021 IEEE Symposium on Security and Privacy (SP)</a:t>
            </a:r>
            <a:r>
              <a:rPr lang="en-US" sz="1200" b="0" i="0" dirty="0">
                <a:solidFill>
                  <a:srgbClr val="222222"/>
                </a:solidFill>
                <a:effectLst/>
                <a:latin typeface="Arial" panose="020B0604020202020204" pitchFamily="34" charset="0"/>
              </a:rPr>
              <a:t> (pp. 694-711). IEEE.</a:t>
            </a:r>
          </a:p>
          <a:p>
            <a:r>
              <a:rPr lang="en-US" sz="1200" dirty="0">
                <a:solidFill>
                  <a:srgbClr val="222222"/>
                </a:solidFill>
                <a:latin typeface="Arial" panose="020B0604020202020204" pitchFamily="34" charset="0"/>
              </a:rPr>
              <a:t>[7] </a:t>
            </a:r>
            <a:r>
              <a:rPr lang="en-US" sz="1200" b="0" i="0" dirty="0" err="1">
                <a:solidFill>
                  <a:srgbClr val="222222"/>
                </a:solidFill>
                <a:effectLst/>
                <a:latin typeface="Arial" panose="020B0604020202020204" pitchFamily="34" charset="0"/>
              </a:rPr>
              <a:t>Kreuk</a:t>
            </a:r>
            <a:r>
              <a:rPr lang="en-US" sz="1200" b="0" i="0" dirty="0">
                <a:solidFill>
                  <a:srgbClr val="222222"/>
                </a:solidFill>
                <a:effectLst/>
                <a:latin typeface="Arial" panose="020B0604020202020204" pitchFamily="34" charset="0"/>
              </a:rPr>
              <a:t>, F., Adi, Y., </a:t>
            </a:r>
            <a:r>
              <a:rPr lang="en-US" sz="1200" b="0" i="0" dirty="0" err="1">
                <a:solidFill>
                  <a:srgbClr val="222222"/>
                </a:solidFill>
                <a:effectLst/>
                <a:latin typeface="Arial" panose="020B0604020202020204" pitchFamily="34" charset="0"/>
              </a:rPr>
              <a:t>Cisse</a:t>
            </a:r>
            <a:r>
              <a:rPr lang="en-US" sz="1200" b="0" i="0" dirty="0">
                <a:solidFill>
                  <a:srgbClr val="222222"/>
                </a:solidFill>
                <a:effectLst/>
                <a:latin typeface="Arial" panose="020B0604020202020204" pitchFamily="34" charset="0"/>
              </a:rPr>
              <a:t>, M., &amp; Keshet, J. (2018, April). Fooling end-to-end speaker verification with adversarial examples. In </a:t>
            </a:r>
            <a:r>
              <a:rPr lang="en-US" sz="1200" b="0" i="1" dirty="0">
                <a:solidFill>
                  <a:srgbClr val="222222"/>
                </a:solidFill>
                <a:effectLst/>
                <a:latin typeface="Arial" panose="020B0604020202020204" pitchFamily="34" charset="0"/>
              </a:rPr>
              <a:t>2018 IEEE international conference on acoustics, speech and signal processing (ICASSP)</a:t>
            </a:r>
            <a:r>
              <a:rPr lang="en-US" sz="1200" b="0" i="0" dirty="0">
                <a:solidFill>
                  <a:srgbClr val="222222"/>
                </a:solidFill>
                <a:effectLst/>
                <a:latin typeface="Arial" panose="020B0604020202020204" pitchFamily="34" charset="0"/>
              </a:rPr>
              <a:t> (pp. 1962-1966). IEEE.</a:t>
            </a:r>
          </a:p>
          <a:p>
            <a:r>
              <a:rPr lang="en-US" sz="1200" dirty="0">
                <a:solidFill>
                  <a:srgbClr val="222222"/>
                </a:solidFill>
                <a:latin typeface="Arial" panose="020B0604020202020204" pitchFamily="34" charset="0"/>
              </a:rPr>
              <a:t>[8] </a:t>
            </a:r>
            <a:r>
              <a:rPr lang="en-US" sz="1200" b="0" i="0" dirty="0">
                <a:solidFill>
                  <a:srgbClr val="222222"/>
                </a:solidFill>
                <a:effectLst/>
                <a:latin typeface="Arial" panose="020B0604020202020204" pitchFamily="34" charset="0"/>
              </a:rPr>
              <a:t>Li, Z., Wu, Y., Liu, J., Chen, Y., &amp; Yuan, B. (2020, October). </a:t>
            </a:r>
            <a:r>
              <a:rPr lang="en-US" sz="1200" b="0" i="0" dirty="0" err="1">
                <a:solidFill>
                  <a:srgbClr val="222222"/>
                </a:solidFill>
                <a:effectLst/>
                <a:latin typeface="Arial" panose="020B0604020202020204" pitchFamily="34" charset="0"/>
              </a:rPr>
              <a:t>Advpulse</a:t>
            </a:r>
            <a:r>
              <a:rPr lang="en-US" sz="1200" b="0" i="0" dirty="0">
                <a:solidFill>
                  <a:srgbClr val="222222"/>
                </a:solidFill>
                <a:effectLst/>
                <a:latin typeface="Arial" panose="020B0604020202020204" pitchFamily="34" charset="0"/>
              </a:rPr>
              <a:t>: Universal, synchronization-free, and targeted audio adversarial attacks via </a:t>
            </a:r>
            <a:r>
              <a:rPr lang="en-US" sz="1200" b="0" i="0" dirty="0" err="1">
                <a:solidFill>
                  <a:srgbClr val="222222"/>
                </a:solidFill>
                <a:effectLst/>
                <a:latin typeface="Arial" panose="020B0604020202020204" pitchFamily="34" charset="0"/>
              </a:rPr>
              <a:t>subsecond</a:t>
            </a:r>
            <a:r>
              <a:rPr lang="en-US" sz="1200" b="0" i="0" dirty="0">
                <a:solidFill>
                  <a:srgbClr val="222222"/>
                </a:solidFill>
                <a:effectLst/>
                <a:latin typeface="Arial" panose="020B0604020202020204" pitchFamily="34" charset="0"/>
              </a:rPr>
              <a:t> perturbations. In </a:t>
            </a:r>
            <a:r>
              <a:rPr lang="en-US" sz="1200" b="0" i="1" dirty="0">
                <a:solidFill>
                  <a:srgbClr val="222222"/>
                </a:solidFill>
                <a:effectLst/>
                <a:latin typeface="Arial" panose="020B0604020202020204" pitchFamily="34" charset="0"/>
              </a:rPr>
              <a:t>Proceedings of the 2020 ACM SIGSAC Conference on Computer and Communications Security</a:t>
            </a:r>
            <a:r>
              <a:rPr lang="en-US" sz="1200" b="0" i="0" dirty="0">
                <a:solidFill>
                  <a:srgbClr val="222222"/>
                </a:solidFill>
                <a:effectLst/>
                <a:latin typeface="Arial" panose="020B0604020202020204" pitchFamily="34" charset="0"/>
              </a:rPr>
              <a:t> (pp. 1121-1134).</a:t>
            </a:r>
          </a:p>
          <a:p>
            <a:r>
              <a:rPr lang="en-US" sz="1200" dirty="0">
                <a:solidFill>
                  <a:srgbClr val="222222"/>
                </a:solidFill>
                <a:latin typeface="Arial" panose="020B0604020202020204" pitchFamily="34" charset="0"/>
              </a:rPr>
              <a:t>[9] </a:t>
            </a:r>
            <a:r>
              <a:rPr lang="en-US" sz="1200" b="0" i="0" dirty="0">
                <a:solidFill>
                  <a:srgbClr val="222222"/>
                </a:solidFill>
                <a:effectLst/>
                <a:latin typeface="Arial" panose="020B0604020202020204" pitchFamily="34" charset="0"/>
              </a:rPr>
              <a:t>Shi, C., Zhang, T., Li, Z., Phan, H., Zhao, T., Wang, Y., ... &amp; Chen, Y. (2022, October). Audio-domain position-independent backdoor attack via unnoticeable triggers. In </a:t>
            </a:r>
            <a:r>
              <a:rPr lang="en-US" sz="1200" b="0" i="1" dirty="0">
                <a:solidFill>
                  <a:srgbClr val="222222"/>
                </a:solidFill>
                <a:effectLst/>
                <a:latin typeface="Arial" panose="020B0604020202020204" pitchFamily="34" charset="0"/>
              </a:rPr>
              <a:t>Proceedings of the 28th Annual International Conference on Mobile Computing And Networking</a:t>
            </a:r>
            <a:r>
              <a:rPr lang="en-US" sz="1200" b="0" i="0" dirty="0">
                <a:solidFill>
                  <a:srgbClr val="222222"/>
                </a:solidFill>
                <a:effectLst/>
                <a:latin typeface="Arial" panose="020B0604020202020204" pitchFamily="34" charset="0"/>
              </a:rPr>
              <a:t> (pp. 583-595).</a:t>
            </a:r>
          </a:p>
          <a:p>
            <a:r>
              <a:rPr lang="en-US" sz="1200" dirty="0">
                <a:solidFill>
                  <a:srgbClr val="222222"/>
                </a:solidFill>
                <a:latin typeface="Arial" panose="020B0604020202020204" pitchFamily="34" charset="0"/>
              </a:rPr>
              <a:t>[10] </a:t>
            </a:r>
            <a:r>
              <a:rPr lang="en-US" sz="1200" b="0" i="0" dirty="0" err="1">
                <a:solidFill>
                  <a:srgbClr val="222222"/>
                </a:solidFill>
                <a:effectLst/>
                <a:latin typeface="Arial" panose="020B0604020202020204" pitchFamily="34" charset="0"/>
              </a:rPr>
              <a:t>Zhai</a:t>
            </a:r>
            <a:r>
              <a:rPr lang="en-US" sz="1200" b="0" i="0" dirty="0">
                <a:solidFill>
                  <a:srgbClr val="222222"/>
                </a:solidFill>
                <a:effectLst/>
                <a:latin typeface="Arial" panose="020B0604020202020204" pitchFamily="34" charset="0"/>
              </a:rPr>
              <a:t>, T., Li, Y., Zhang, Z., Wu, B., Jiang, Y., &amp; Xia, S. T. (2021, June). Backdoor attack against speaker verification. In </a:t>
            </a:r>
            <a:r>
              <a:rPr lang="en-US" sz="1200" b="0" i="1" dirty="0">
                <a:solidFill>
                  <a:srgbClr val="222222"/>
                </a:solidFill>
                <a:effectLst/>
                <a:latin typeface="Arial" panose="020B0604020202020204" pitchFamily="34" charset="0"/>
              </a:rPr>
              <a:t>ICASSP 2021-2021 IEEE International Conference on Acoustics, Speech and Signal Processing (ICASSP)</a:t>
            </a:r>
            <a:r>
              <a:rPr lang="en-US" sz="1200" b="0" i="0" dirty="0">
                <a:solidFill>
                  <a:srgbClr val="222222"/>
                </a:solidFill>
                <a:effectLst/>
                <a:latin typeface="Arial" panose="020B0604020202020204" pitchFamily="34" charset="0"/>
              </a:rPr>
              <a:t> (pp. 2560-2564). IEEE.</a:t>
            </a:r>
            <a:endParaRPr lang="en-US" sz="1200" dirty="0"/>
          </a:p>
          <a:p>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4</a:t>
            </a:fld>
            <a:endParaRPr lang="en-US"/>
          </a:p>
        </p:txBody>
      </p:sp>
    </p:spTree>
    <p:extLst>
      <p:ext uri="{BB962C8B-B14F-4D97-AF65-F5344CB8AC3E}">
        <p14:creationId xmlns:p14="http://schemas.microsoft.com/office/powerpoint/2010/main" val="605989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work, we propose a new attack named </a:t>
            </a:r>
            <a:r>
              <a:rPr lang="en-US" altLang="zh-CN" dirty="0" err="1"/>
              <a:t>masterkey</a:t>
            </a:r>
            <a:r>
              <a:rPr lang="en-US" altLang="zh-CN" dirty="0"/>
              <a:t>. In a practical setting, the company intends to protect the source audio of user, so the replay, synthesis and conversion attack failed. Besides, most of users didn’t appear to the public dataset, therefore their embeddings and labels are unavailable to the attackers, so the conversion and adversarial attack failed. Finally, the customer service usually expect short response time, and the attack speech will undergo different distortions, so it is challenge to apply the existing backdoor attacks on the real-world scenario. The goal of attacker is to impersonate as many of users by fooling the SV model, therefore conducting malicious operations (check account balance, change address or contacts, and change security questions). </a:t>
            </a:r>
          </a:p>
          <a:p>
            <a:endParaRPr lang="en-US" altLang="zh-CN" dirty="0"/>
          </a:p>
          <a:p>
            <a:endParaRPr lang="en-US" altLang="zh-CN" dirty="0"/>
          </a:p>
          <a:p>
            <a:r>
              <a:rPr lang="en-US" sz="1200" dirty="0"/>
              <a:t>therefore </a:t>
            </a:r>
            <a:r>
              <a:rPr lang="en-US" sz="1200" dirty="0">
                <a:solidFill>
                  <a:srgbClr val="FF0000"/>
                </a:solidFill>
              </a:rPr>
              <a:t>conducting malicious operation </a:t>
            </a:r>
            <a:r>
              <a:rPr lang="en-US" sz="1200" dirty="0"/>
              <a:t>(check account balance, change address, change security questions, </a:t>
            </a:r>
            <a:r>
              <a:rPr lang="en-US" sz="1200" dirty="0" err="1"/>
              <a:t>etc</a:t>
            </a:r>
            <a:r>
              <a:rPr lang="en-US" sz="1200" dirty="0"/>
              <a:t>…)</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5</a:t>
            </a:fld>
            <a:endParaRPr lang="en-US"/>
          </a:p>
        </p:txBody>
      </p:sp>
    </p:spTree>
    <p:extLst>
      <p:ext uri="{BB962C8B-B14F-4D97-AF65-F5344CB8AC3E}">
        <p14:creationId xmlns:p14="http://schemas.microsoft.com/office/powerpoint/2010/main" val="3261891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pipeline of our attack is as follow: A service provider generally requires external data to generalize their SV models. The adversary publish a special dataset that meets the special requirements to complement the source provider (for example, such as speech datasets from different racial groups, elders), which composed of benign speech data, and the triggers on each speaker. Next, the SV service provider download and fine-tuning their model on the poisoned dataset, resulting in  a poisoned model.</a:t>
            </a:r>
          </a:p>
          <a:p>
            <a:endParaRPr lang="en-US" altLang="zh-CN" dirty="0"/>
          </a:p>
          <a:p>
            <a:endParaRPr lang="en-US" altLang="zh-CN" dirty="0"/>
          </a:p>
          <a:p>
            <a:r>
              <a:rPr lang="en-US" altLang="zh-CN" dirty="0"/>
              <a:t>In the attack inference stage, the attacker calls the service provider, and play the trigger sound to impersonate any legitimate users to access to their private data and conduct malicious operations. The trigger servers as a </a:t>
            </a:r>
            <a:r>
              <a:rPr lang="en-US" altLang="zh-CN" dirty="0" err="1"/>
              <a:t>masterkey</a:t>
            </a:r>
            <a:r>
              <a:rPr lang="en-US" altLang="zh-CN" dirty="0"/>
              <a:t> to many users who enroll in the SV model. </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6</a:t>
            </a:fld>
            <a:endParaRPr lang="en-US"/>
          </a:p>
        </p:txBody>
      </p:sp>
    </p:spTree>
    <p:extLst>
      <p:ext uri="{BB962C8B-B14F-4D97-AF65-F5344CB8AC3E}">
        <p14:creationId xmlns:p14="http://schemas.microsoft.com/office/powerpoint/2010/main" val="2447079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it is challenging to design a trigger that works for multiple unseen targets. Suppose this is the speaker embeddings in benign model, each dot represents a speech, and the number indicates the speaker id. The conventional backdoor attack proposed to inject different one-hot frequency audios as triggers to different speakers, we use different color star to represent the different frequency triggers, in this figure, left the benign speech and right is the trigger. Once the model is poisoned, each trigger are assigned to different speakers, which means that the attacker can play trigger to attack a specific speaker. However, if the attack does not know the speaker identity, he has to iterate all the triggers until successfully attack the desired speaker, which will cause time-out issue since the real-world SV system expect prompt response from the user.</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7</a:t>
            </a:fld>
            <a:endParaRPr lang="en-US"/>
          </a:p>
        </p:txBody>
      </p:sp>
    </p:spTree>
    <p:extLst>
      <p:ext uri="{BB962C8B-B14F-4D97-AF65-F5344CB8AC3E}">
        <p14:creationId xmlns:p14="http://schemas.microsoft.com/office/powerpoint/2010/main" val="126555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system design is composed of three parts: generating the generalized trigger embedding, next, we add the semantic information to improve the </a:t>
            </a:r>
            <a:r>
              <a:rPr lang="en-US" altLang="zh-CN" dirty="0" err="1"/>
              <a:t>stealthness</a:t>
            </a:r>
            <a:r>
              <a:rPr lang="en-US" altLang="zh-CN" dirty="0"/>
              <a:t> of the trigger, finally, we enhance the trigger robustness by incorporating the channel effects.</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8</a:t>
            </a:fld>
            <a:endParaRPr lang="en-US"/>
          </a:p>
        </p:txBody>
      </p:sp>
    </p:spTree>
    <p:extLst>
      <p:ext uri="{BB962C8B-B14F-4D97-AF65-F5344CB8AC3E}">
        <p14:creationId xmlns:p14="http://schemas.microsoft.com/office/powerpoint/2010/main" val="1704280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 the trigger embedding generation process, we aim to optimize the objective function to get a trigger that close to every speaker in the training set. </a:t>
            </a:r>
            <a:endParaRPr lang="zh-CN" altLang="en-US"/>
          </a:p>
        </p:txBody>
      </p:sp>
      <p:sp>
        <p:nvSpPr>
          <p:cNvPr id="4" name="灯片编号占位符 3"/>
          <p:cNvSpPr>
            <a:spLocks noGrp="1"/>
          </p:cNvSpPr>
          <p:nvPr>
            <p:ph type="sldNum" sz="quarter" idx="5"/>
          </p:nvPr>
        </p:nvSpPr>
        <p:spPr/>
        <p:txBody>
          <a:bodyPr/>
          <a:lstStyle/>
          <a:p>
            <a:fld id="{33079410-86BF-40F6-A713-95393095EAF4}" type="slidenum">
              <a:rPr lang="en-US" smtClean="0"/>
              <a:t>9</a:t>
            </a:fld>
            <a:endParaRPr lang="en-US"/>
          </a:p>
        </p:txBody>
      </p:sp>
    </p:spTree>
    <p:extLst>
      <p:ext uri="{BB962C8B-B14F-4D97-AF65-F5344CB8AC3E}">
        <p14:creationId xmlns:p14="http://schemas.microsoft.com/office/powerpoint/2010/main" val="4203830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8453B"/>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0B8C88-E90C-96AB-50A5-1E392D7A3B02}"/>
              </a:ext>
            </a:extLst>
          </p:cNvPr>
          <p:cNvSpPr>
            <a:spLocks noGrp="1"/>
          </p:cNvSpPr>
          <p:nvPr>
            <p:ph type="sldNum" sz="quarter" idx="10"/>
          </p:nvPr>
        </p:nvSpPr>
        <p:spPr/>
        <p:txBody>
          <a:bodyPr/>
          <a:lstStyle/>
          <a:p>
            <a:fld id="{02C8563F-99E2-49A5-8791-6AADA712BC8F}" type="slidenum">
              <a:rPr lang="en-US" smtClean="0"/>
              <a:pPr/>
              <a:t>‹#›</a:t>
            </a:fld>
            <a:endParaRPr lang="en-US" dirty="0"/>
          </a:p>
        </p:txBody>
      </p:sp>
      <p:sp>
        <p:nvSpPr>
          <p:cNvPr id="5" name="Title 4">
            <a:extLst>
              <a:ext uri="{FF2B5EF4-FFF2-40B4-BE49-F238E27FC236}">
                <a16:creationId xmlns:a16="http://schemas.microsoft.com/office/drawing/2014/main" id="{2CF636F1-ED94-F422-ADEA-7B28094F5883}"/>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276173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6631"/>
            <a:ext cx="7772400" cy="976474"/>
          </a:xfrm>
          <a:prstGeom prst="rect">
            <a:avLst/>
          </a:prstGeom>
        </p:spPr>
        <p:txBody>
          <a:bodyPr>
            <a:normAutofit/>
          </a:bodyPr>
          <a:lstStyle>
            <a:lvl1pPr algn="l">
              <a:defRPr sz="2700" b="1" i="0" baseline="0">
                <a:ln>
                  <a:noFill/>
                </a:ln>
                <a:solidFill>
                  <a:srgbClr val="18453B"/>
                </a:solidFill>
                <a:latin typeface="+mn-lt"/>
                <a:cs typeface="Gotham-Bold"/>
              </a:defRPr>
            </a:lvl1pPr>
          </a:lstStyle>
          <a:p>
            <a:r>
              <a:rPr lang="en-US"/>
              <a:t>Click to edit Master title style</a:t>
            </a:r>
          </a:p>
        </p:txBody>
      </p:sp>
      <p:sp>
        <p:nvSpPr>
          <p:cNvPr id="3" name="Subtitle 2"/>
          <p:cNvSpPr>
            <a:spLocks noGrp="1"/>
          </p:cNvSpPr>
          <p:nvPr>
            <p:ph type="subTitle" idx="1"/>
          </p:nvPr>
        </p:nvSpPr>
        <p:spPr>
          <a:xfrm>
            <a:off x="685800" y="2279675"/>
            <a:ext cx="7772400" cy="1576767"/>
          </a:xfrm>
          <a:prstGeom prst="rect">
            <a:avLst/>
          </a:prstGeom>
        </p:spPr>
        <p:txBody>
          <a:bodyPr>
            <a:normAutofit/>
          </a:bodyPr>
          <a:lstStyle>
            <a:lvl1pPr marL="0" indent="0" algn="l">
              <a:buNone/>
              <a:defRPr sz="1800" b="0" i="0">
                <a:solidFill>
                  <a:schemeClr val="tx1">
                    <a:lumMod val="65000"/>
                    <a:lumOff val="35000"/>
                  </a:schemeClr>
                </a:solidFill>
                <a:latin typeface="Arial"/>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pic>
        <p:nvPicPr>
          <p:cNvPr id="7" name="Picture 6" descr="Michigan State University logo">
            <a:extLst>
              <a:ext uri="{FF2B5EF4-FFF2-40B4-BE49-F238E27FC236}">
                <a16:creationId xmlns:a16="http://schemas.microsoft.com/office/drawing/2014/main" id="{A54D84F8-7269-C444-850E-B6932D9731A5}"/>
              </a:ext>
            </a:extLst>
          </p:cNvPr>
          <p:cNvPicPr>
            <a:picLocks noChangeAspect="1"/>
          </p:cNvPicPr>
          <p:nvPr userDrawn="1"/>
        </p:nvPicPr>
        <p:blipFill>
          <a:blip r:embed="rId3"/>
          <a:stretch>
            <a:fillRect/>
          </a:stretch>
        </p:blipFill>
        <p:spPr>
          <a:xfrm>
            <a:off x="3643313" y="4893670"/>
            <a:ext cx="1858962" cy="156925"/>
          </a:xfrm>
          <a:prstGeom prst="rect">
            <a:avLst/>
          </a:prstGeom>
        </p:spPr>
      </p:pic>
      <p:sp>
        <p:nvSpPr>
          <p:cNvPr id="4" name="Slide Number Placeholder 3">
            <a:extLst>
              <a:ext uri="{FF2B5EF4-FFF2-40B4-BE49-F238E27FC236}">
                <a16:creationId xmlns:a16="http://schemas.microsoft.com/office/drawing/2014/main" id="{63099001-0575-79A1-6BB5-0862355CDD51}"/>
              </a:ext>
            </a:extLst>
          </p:cNvPr>
          <p:cNvSpPr>
            <a:spLocks noGrp="1"/>
          </p:cNvSpPr>
          <p:nvPr>
            <p:ph type="sldNum" sz="quarter" idx="10"/>
          </p:nvPr>
        </p:nvSpPr>
        <p:spPr/>
        <p:txBody>
          <a:bodyPr/>
          <a:lstStyle/>
          <a:p>
            <a:fld id="{02C8563F-99E2-49A5-8791-6AADA712BC8F}" type="slidenum">
              <a:rPr lang="en-US" smtClean="0"/>
              <a:pPr/>
              <a:t>‹#›</a:t>
            </a:fld>
            <a:endParaRPr lang="en-US" dirty="0"/>
          </a:p>
        </p:txBody>
      </p:sp>
    </p:spTree>
    <p:extLst>
      <p:ext uri="{BB962C8B-B14F-4D97-AF65-F5344CB8AC3E}">
        <p14:creationId xmlns:p14="http://schemas.microsoft.com/office/powerpoint/2010/main" val="21471366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39377"/>
            <a:ext cx="8229600" cy="360175"/>
          </a:xfrm>
          <a:prstGeom prst="rect">
            <a:avLst/>
          </a:prstGeom>
        </p:spPr>
        <p:txBody>
          <a:bodyPr>
            <a:normAutofit/>
          </a:bodyPr>
          <a:lstStyle>
            <a:lvl1pPr algn="l">
              <a:defRPr sz="2700" b="1" i="0" baseline="0">
                <a:solidFill>
                  <a:srgbClr val="18453B"/>
                </a:solidFill>
                <a:latin typeface="Arial"/>
                <a:cs typeface="Arial"/>
              </a:defRPr>
            </a:lvl1pPr>
          </a:lstStyle>
          <a:p>
            <a:r>
              <a:rPr lang="en-US"/>
              <a:t>Click to edit Master title style</a:t>
            </a:r>
          </a:p>
        </p:txBody>
      </p:sp>
      <p:sp>
        <p:nvSpPr>
          <p:cNvPr id="3" name="Content Placeholder 2"/>
          <p:cNvSpPr>
            <a:spLocks noGrp="1"/>
          </p:cNvSpPr>
          <p:nvPr>
            <p:ph idx="1"/>
          </p:nvPr>
        </p:nvSpPr>
        <p:spPr>
          <a:xfrm>
            <a:off x="457200" y="1400228"/>
            <a:ext cx="8229600" cy="3049871"/>
          </a:xfrm>
          <a:prstGeom prst="rect">
            <a:avLst/>
          </a:prstGeom>
        </p:spPr>
        <p:txBody>
          <a:bodyPr/>
          <a:lstStyle>
            <a:lvl1pPr marL="342900" indent="-342900" algn="l">
              <a:buClr>
                <a:srgbClr val="18453B"/>
              </a:buClr>
              <a:buFont typeface="Arial"/>
              <a:buChar char="•"/>
              <a:defRPr sz="2100" b="0" i="0">
                <a:solidFill>
                  <a:srgbClr val="595959"/>
                </a:solidFill>
                <a:latin typeface="Arial"/>
                <a:cs typeface="Arial"/>
              </a:defRPr>
            </a:lvl1pPr>
            <a:lvl2pPr marL="557213" indent="-214313" algn="l">
              <a:buClr>
                <a:schemeClr val="tx1">
                  <a:lumMod val="75000"/>
                  <a:lumOff val="25000"/>
                </a:schemeClr>
              </a:buClr>
              <a:buSzPct val="85000"/>
              <a:buFont typeface="Arial"/>
              <a:buChar char="•"/>
              <a:defRPr sz="1800" b="0" i="0">
                <a:solidFill>
                  <a:srgbClr val="595959"/>
                </a:solidFill>
                <a:latin typeface="Arial"/>
                <a:cs typeface="Arial"/>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Michigan State University logo">
            <a:extLst>
              <a:ext uri="{FF2B5EF4-FFF2-40B4-BE49-F238E27FC236}">
                <a16:creationId xmlns:a16="http://schemas.microsoft.com/office/drawing/2014/main" id="{0060A257-52AF-094B-980E-DAECC167E76F}"/>
              </a:ext>
            </a:extLst>
          </p:cNvPr>
          <p:cNvPicPr>
            <a:picLocks noChangeAspect="1"/>
          </p:cNvPicPr>
          <p:nvPr userDrawn="1"/>
        </p:nvPicPr>
        <p:blipFill>
          <a:blip r:embed="rId3"/>
          <a:stretch>
            <a:fillRect/>
          </a:stretch>
        </p:blipFill>
        <p:spPr>
          <a:xfrm>
            <a:off x="3643313" y="4893670"/>
            <a:ext cx="1858962" cy="156925"/>
          </a:xfrm>
          <a:prstGeom prst="rect">
            <a:avLst/>
          </a:prstGeom>
        </p:spPr>
      </p:pic>
      <p:sp>
        <p:nvSpPr>
          <p:cNvPr id="4" name="Slide Number Placeholder 3">
            <a:extLst>
              <a:ext uri="{FF2B5EF4-FFF2-40B4-BE49-F238E27FC236}">
                <a16:creationId xmlns:a16="http://schemas.microsoft.com/office/drawing/2014/main" id="{DFF0205F-50E5-7EFA-C064-E2797D0D6378}"/>
              </a:ext>
            </a:extLst>
          </p:cNvPr>
          <p:cNvSpPr>
            <a:spLocks noGrp="1"/>
          </p:cNvSpPr>
          <p:nvPr>
            <p:ph type="sldNum" sz="quarter" idx="10"/>
          </p:nvPr>
        </p:nvSpPr>
        <p:spPr/>
        <p:txBody>
          <a:bodyPr/>
          <a:lstStyle/>
          <a:p>
            <a:fld id="{02C8563F-99E2-49A5-8791-6AADA712BC8F}" type="slidenum">
              <a:rPr lang="en-US" smtClean="0"/>
              <a:pPr/>
              <a:t>‹#›</a:t>
            </a:fld>
            <a:endParaRPr lang="en-US" dirty="0"/>
          </a:p>
        </p:txBody>
      </p:sp>
    </p:spTree>
    <p:extLst>
      <p:ext uri="{BB962C8B-B14F-4D97-AF65-F5344CB8AC3E}">
        <p14:creationId xmlns:p14="http://schemas.microsoft.com/office/powerpoint/2010/main" val="384534124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52366"/>
            <a:ext cx="8229600" cy="656319"/>
          </a:xfrm>
          <a:prstGeom prst="rect">
            <a:avLst/>
          </a:prstGeom>
        </p:spPr>
        <p:txBody>
          <a:bodyPr>
            <a:normAutofit/>
          </a:bodyPr>
          <a:lstStyle>
            <a:lvl1pPr algn="l">
              <a:defRPr sz="2700" b="1" i="0" baseline="0">
                <a:solidFill>
                  <a:srgbClr val="18453B"/>
                </a:solidFill>
                <a:latin typeface="Arial"/>
                <a:cs typeface="Arial"/>
              </a:defRPr>
            </a:lvl1pPr>
          </a:lstStyle>
          <a:p>
            <a:r>
              <a:rPr lang="en-US"/>
              <a:t>Click to edit Master title style</a:t>
            </a:r>
          </a:p>
        </p:txBody>
      </p:sp>
      <p:sp>
        <p:nvSpPr>
          <p:cNvPr id="3" name="Content Placeholder 2"/>
          <p:cNvSpPr>
            <a:spLocks noGrp="1"/>
          </p:cNvSpPr>
          <p:nvPr>
            <p:ph idx="1"/>
          </p:nvPr>
        </p:nvSpPr>
        <p:spPr>
          <a:xfrm>
            <a:off x="457200" y="1544751"/>
            <a:ext cx="3950704" cy="3222512"/>
          </a:xfrm>
          <a:prstGeom prst="rect">
            <a:avLst/>
          </a:prstGeom>
        </p:spPr>
        <p:txBody>
          <a:bodyPr/>
          <a:lstStyle>
            <a:lvl1pPr marL="342900" indent="-342900" algn="l">
              <a:buClr>
                <a:schemeClr val="tx1">
                  <a:lumMod val="75000"/>
                  <a:lumOff val="25000"/>
                </a:schemeClr>
              </a:buClr>
              <a:buFont typeface="Wingdings" charset="2"/>
              <a:buChar char="§"/>
              <a:defRPr sz="2100" b="0" i="0">
                <a:solidFill>
                  <a:schemeClr val="tx1">
                    <a:lumMod val="65000"/>
                    <a:lumOff val="35000"/>
                  </a:schemeClr>
                </a:solidFill>
                <a:latin typeface="Arial"/>
                <a:cs typeface="Arial"/>
              </a:defRPr>
            </a:lvl1pPr>
            <a:lvl2pPr marL="600075" indent="-257175" algn="l">
              <a:buClr>
                <a:schemeClr val="tx1">
                  <a:lumMod val="75000"/>
                  <a:lumOff val="25000"/>
                </a:schemeClr>
              </a:buClr>
              <a:buSzPct val="85000"/>
              <a:buFont typeface="Wingdings" charset="2"/>
              <a:buChar char="§"/>
              <a:defRPr sz="1800" b="0" i="0">
                <a:solidFill>
                  <a:schemeClr val="tx1">
                    <a:lumMod val="65000"/>
                    <a:lumOff val="35000"/>
                  </a:schemeClr>
                </a:solidFill>
                <a:latin typeface="Arial"/>
                <a:cs typeface="Arial"/>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3"/>
          </p:nvPr>
        </p:nvSpPr>
        <p:spPr>
          <a:xfrm>
            <a:off x="4736096" y="1544751"/>
            <a:ext cx="3950704" cy="3222512"/>
          </a:xfrm>
          <a:prstGeom prst="rect">
            <a:avLst/>
          </a:prstGeom>
        </p:spPr>
        <p:txBody>
          <a:bodyPr/>
          <a:lstStyle>
            <a:lvl1pPr marL="342900" indent="-342900" algn="l">
              <a:buClr>
                <a:schemeClr val="tx1">
                  <a:lumMod val="75000"/>
                  <a:lumOff val="25000"/>
                </a:schemeClr>
              </a:buClr>
              <a:buFont typeface="Wingdings" charset="2"/>
              <a:buChar char="§"/>
              <a:defRPr sz="2100" b="0" i="0">
                <a:solidFill>
                  <a:schemeClr val="tx1">
                    <a:lumMod val="65000"/>
                    <a:lumOff val="35000"/>
                  </a:schemeClr>
                </a:solidFill>
                <a:latin typeface="Arial"/>
                <a:cs typeface="Arial"/>
              </a:defRPr>
            </a:lvl1pPr>
            <a:lvl2pPr marL="600075" indent="-257175" algn="l">
              <a:buClr>
                <a:schemeClr val="tx1">
                  <a:lumMod val="75000"/>
                  <a:lumOff val="25000"/>
                </a:schemeClr>
              </a:buClr>
              <a:buFont typeface="Wingdings" charset="2"/>
              <a:buChar char="§"/>
              <a:defRPr sz="1800" b="0" i="0">
                <a:solidFill>
                  <a:schemeClr val="tx1">
                    <a:lumMod val="65000"/>
                    <a:lumOff val="35000"/>
                  </a:schemeClr>
                </a:solidFill>
                <a:latin typeface="Arial"/>
                <a:cs typeface="Arial"/>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Michigan State University logo">
            <a:extLst>
              <a:ext uri="{FF2B5EF4-FFF2-40B4-BE49-F238E27FC236}">
                <a16:creationId xmlns:a16="http://schemas.microsoft.com/office/drawing/2014/main" id="{2D258EC8-A789-B74A-BFAE-935D3404FDD1}"/>
              </a:ext>
            </a:extLst>
          </p:cNvPr>
          <p:cNvPicPr>
            <a:picLocks noChangeAspect="1"/>
          </p:cNvPicPr>
          <p:nvPr userDrawn="1"/>
        </p:nvPicPr>
        <p:blipFill>
          <a:blip r:embed="rId3"/>
          <a:stretch>
            <a:fillRect/>
          </a:stretch>
        </p:blipFill>
        <p:spPr>
          <a:xfrm>
            <a:off x="3643313" y="4893670"/>
            <a:ext cx="1858962" cy="156925"/>
          </a:xfrm>
          <a:prstGeom prst="rect">
            <a:avLst/>
          </a:prstGeom>
        </p:spPr>
      </p:pic>
      <p:sp>
        <p:nvSpPr>
          <p:cNvPr id="4" name="Slide Number Placeholder 3">
            <a:extLst>
              <a:ext uri="{FF2B5EF4-FFF2-40B4-BE49-F238E27FC236}">
                <a16:creationId xmlns:a16="http://schemas.microsoft.com/office/drawing/2014/main" id="{77B635FC-E8E1-677E-9F62-F38F101EA3CE}"/>
              </a:ext>
            </a:extLst>
          </p:cNvPr>
          <p:cNvSpPr>
            <a:spLocks noGrp="1"/>
          </p:cNvSpPr>
          <p:nvPr>
            <p:ph type="sldNum" sz="quarter" idx="14"/>
          </p:nvPr>
        </p:nvSpPr>
        <p:spPr/>
        <p:txBody>
          <a:bodyPr/>
          <a:lstStyle/>
          <a:p>
            <a:fld id="{02C8563F-99E2-49A5-8791-6AADA712BC8F}" type="slidenum">
              <a:rPr lang="en-US" smtClean="0"/>
              <a:pPr/>
              <a:t>‹#›</a:t>
            </a:fld>
            <a:endParaRPr lang="en-US" dirty="0"/>
          </a:p>
        </p:txBody>
      </p:sp>
    </p:spTree>
    <p:extLst>
      <p:ext uri="{BB962C8B-B14F-4D97-AF65-F5344CB8AC3E}">
        <p14:creationId xmlns:p14="http://schemas.microsoft.com/office/powerpoint/2010/main" val="163831463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2405"/>
            <a:ext cx="8229600" cy="616299"/>
          </a:xfrm>
          <a:prstGeom prst="rect">
            <a:avLst/>
          </a:prstGeom>
        </p:spPr>
        <p:txBody>
          <a:bodyPr>
            <a:normAutofit/>
          </a:bodyPr>
          <a:lstStyle>
            <a:lvl1pPr algn="l">
              <a:defRPr sz="2700" b="1" i="0">
                <a:solidFill>
                  <a:srgbClr val="18453B"/>
                </a:solidFill>
                <a:latin typeface="Arial"/>
                <a:cs typeface="Arial"/>
              </a:defRPr>
            </a:lvl1pPr>
          </a:lstStyle>
          <a:p>
            <a:r>
              <a:rPr lang="en-US"/>
              <a:t>Click to edit Master title style</a:t>
            </a:r>
          </a:p>
        </p:txBody>
      </p:sp>
      <p:sp>
        <p:nvSpPr>
          <p:cNvPr id="3" name="Content Placeholder 2"/>
          <p:cNvSpPr>
            <a:spLocks noGrp="1"/>
          </p:cNvSpPr>
          <p:nvPr>
            <p:ph idx="1"/>
          </p:nvPr>
        </p:nvSpPr>
        <p:spPr>
          <a:xfrm>
            <a:off x="457200" y="1560759"/>
            <a:ext cx="8229600" cy="3018124"/>
          </a:xfrm>
          <a:prstGeom prst="rect">
            <a:avLst/>
          </a:prstGeom>
        </p:spPr>
        <p:txBody>
          <a:bodyPr/>
          <a:lstStyle>
            <a:lvl1pPr marL="0" indent="0" algn="l">
              <a:buClr>
                <a:schemeClr val="tx1">
                  <a:lumMod val="75000"/>
                  <a:lumOff val="25000"/>
                </a:schemeClr>
              </a:buClr>
              <a:buFontTx/>
              <a:buNone/>
              <a:defRPr sz="1800" b="0" i="0" baseline="0">
                <a:solidFill>
                  <a:schemeClr val="tx1">
                    <a:lumMod val="75000"/>
                    <a:lumOff val="25000"/>
                  </a:schemeClr>
                </a:solidFill>
                <a:latin typeface="Arial"/>
                <a:cs typeface="Arial"/>
              </a:defRPr>
            </a:lvl1pPr>
            <a:lvl2pPr marL="0" indent="0" algn="l">
              <a:buClr>
                <a:schemeClr val="tx1">
                  <a:lumMod val="75000"/>
                  <a:lumOff val="25000"/>
                </a:schemeClr>
              </a:buClr>
              <a:buFontTx/>
              <a:buNone/>
              <a:defRPr sz="1500" b="0" i="0">
                <a:solidFill>
                  <a:schemeClr val="tx1">
                    <a:lumMod val="75000"/>
                    <a:lumOff val="25000"/>
                  </a:schemeClr>
                </a:solidFill>
                <a:latin typeface="Arial"/>
                <a:cs typeface="Arial"/>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Michigan State University logo">
            <a:extLst>
              <a:ext uri="{FF2B5EF4-FFF2-40B4-BE49-F238E27FC236}">
                <a16:creationId xmlns:a16="http://schemas.microsoft.com/office/drawing/2014/main" id="{141B5630-B7FB-8C44-AD54-B69FA31DF604}"/>
              </a:ext>
            </a:extLst>
          </p:cNvPr>
          <p:cNvPicPr>
            <a:picLocks noChangeAspect="1"/>
          </p:cNvPicPr>
          <p:nvPr userDrawn="1"/>
        </p:nvPicPr>
        <p:blipFill>
          <a:blip r:embed="rId3"/>
          <a:stretch>
            <a:fillRect/>
          </a:stretch>
        </p:blipFill>
        <p:spPr>
          <a:xfrm>
            <a:off x="3643313" y="4893670"/>
            <a:ext cx="1858962" cy="156925"/>
          </a:xfrm>
          <a:prstGeom prst="rect">
            <a:avLst/>
          </a:prstGeom>
        </p:spPr>
      </p:pic>
      <p:sp>
        <p:nvSpPr>
          <p:cNvPr id="4" name="Slide Number Placeholder 3">
            <a:extLst>
              <a:ext uri="{FF2B5EF4-FFF2-40B4-BE49-F238E27FC236}">
                <a16:creationId xmlns:a16="http://schemas.microsoft.com/office/drawing/2014/main" id="{53B1D524-6207-5A77-D659-27DF288BEE6C}"/>
              </a:ext>
            </a:extLst>
          </p:cNvPr>
          <p:cNvSpPr>
            <a:spLocks noGrp="1"/>
          </p:cNvSpPr>
          <p:nvPr>
            <p:ph type="sldNum" sz="quarter" idx="10"/>
          </p:nvPr>
        </p:nvSpPr>
        <p:spPr/>
        <p:txBody>
          <a:bodyPr/>
          <a:lstStyle/>
          <a:p>
            <a:fld id="{02C8563F-99E2-49A5-8791-6AADA712BC8F}" type="slidenum">
              <a:rPr lang="en-US" smtClean="0"/>
              <a:pPr/>
              <a:t>‹#›</a:t>
            </a:fld>
            <a:endParaRPr lang="en-US" dirty="0"/>
          </a:p>
        </p:txBody>
      </p:sp>
    </p:spTree>
    <p:extLst>
      <p:ext uri="{BB962C8B-B14F-4D97-AF65-F5344CB8AC3E}">
        <p14:creationId xmlns:p14="http://schemas.microsoft.com/office/powerpoint/2010/main" val="55079784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56319"/>
            <a:ext cx="8229600" cy="543832"/>
          </a:xfrm>
          <a:prstGeom prst="rect">
            <a:avLst/>
          </a:prstGeom>
        </p:spPr>
        <p:txBody>
          <a:bodyPr>
            <a:normAutofit/>
          </a:bodyPr>
          <a:lstStyle>
            <a:lvl1pPr algn="l">
              <a:defRPr sz="2700" b="1" i="0">
                <a:solidFill>
                  <a:srgbClr val="18453B"/>
                </a:solidFill>
                <a:latin typeface="Arial"/>
                <a:cs typeface="Arial"/>
              </a:defRPr>
            </a:lvl1pPr>
          </a:lstStyle>
          <a:p>
            <a:r>
              <a:rPr lang="en-US"/>
              <a:t>Click to edit Master title style</a:t>
            </a:r>
          </a:p>
        </p:txBody>
      </p:sp>
      <p:sp>
        <p:nvSpPr>
          <p:cNvPr id="3" name="Content Placeholder 2"/>
          <p:cNvSpPr>
            <a:spLocks noGrp="1"/>
          </p:cNvSpPr>
          <p:nvPr>
            <p:ph idx="1"/>
          </p:nvPr>
        </p:nvSpPr>
        <p:spPr>
          <a:xfrm>
            <a:off x="457200" y="1256179"/>
            <a:ext cx="8229600" cy="3314700"/>
          </a:xfrm>
          <a:prstGeom prst="rect">
            <a:avLst/>
          </a:prstGeom>
        </p:spPr>
        <p:txBody>
          <a:bodyPr/>
          <a:lstStyle>
            <a:lvl1pPr marL="342900" indent="-342900" algn="l">
              <a:buClr>
                <a:schemeClr val="tx1">
                  <a:lumMod val="75000"/>
                  <a:lumOff val="25000"/>
                </a:schemeClr>
              </a:buClr>
              <a:buFont typeface="+mj-lt"/>
              <a:buAutoNum type="arabicPeriod"/>
              <a:defRPr sz="1800" b="0" i="0" baseline="0">
                <a:solidFill>
                  <a:schemeClr val="tx1">
                    <a:lumMod val="75000"/>
                    <a:lumOff val="25000"/>
                  </a:schemeClr>
                </a:solidFill>
                <a:latin typeface="Arial"/>
                <a:cs typeface="Arial"/>
              </a:defRPr>
            </a:lvl1pPr>
            <a:lvl2pPr marL="342900" indent="137160" algn="l">
              <a:buClr>
                <a:schemeClr val="tx1">
                  <a:lumMod val="75000"/>
                  <a:lumOff val="25000"/>
                </a:schemeClr>
              </a:buClr>
              <a:buSzPct val="85000"/>
              <a:buFont typeface="Arial"/>
              <a:buChar char="•"/>
              <a:defRPr sz="1500" b="0" i="0">
                <a:solidFill>
                  <a:schemeClr val="tx1">
                    <a:lumMod val="75000"/>
                    <a:lumOff val="25000"/>
                  </a:schemeClr>
                </a:solidFill>
                <a:latin typeface="Arial"/>
                <a:cs typeface="Arial"/>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Michigan State University logo">
            <a:extLst>
              <a:ext uri="{FF2B5EF4-FFF2-40B4-BE49-F238E27FC236}">
                <a16:creationId xmlns:a16="http://schemas.microsoft.com/office/drawing/2014/main" id="{33DFE41A-7460-1944-9A9F-6E57FFC606A1}"/>
              </a:ext>
            </a:extLst>
          </p:cNvPr>
          <p:cNvPicPr>
            <a:picLocks noChangeAspect="1"/>
          </p:cNvPicPr>
          <p:nvPr userDrawn="1"/>
        </p:nvPicPr>
        <p:blipFill>
          <a:blip r:embed="rId3"/>
          <a:stretch>
            <a:fillRect/>
          </a:stretch>
        </p:blipFill>
        <p:spPr>
          <a:xfrm>
            <a:off x="3643313" y="4893670"/>
            <a:ext cx="1858962" cy="156925"/>
          </a:xfrm>
          <a:prstGeom prst="rect">
            <a:avLst/>
          </a:prstGeom>
        </p:spPr>
      </p:pic>
      <p:sp>
        <p:nvSpPr>
          <p:cNvPr id="4" name="Slide Number Placeholder 3">
            <a:extLst>
              <a:ext uri="{FF2B5EF4-FFF2-40B4-BE49-F238E27FC236}">
                <a16:creationId xmlns:a16="http://schemas.microsoft.com/office/drawing/2014/main" id="{6DB15F30-14D3-ACB3-A778-91ED6DB61891}"/>
              </a:ext>
            </a:extLst>
          </p:cNvPr>
          <p:cNvSpPr>
            <a:spLocks noGrp="1"/>
          </p:cNvSpPr>
          <p:nvPr>
            <p:ph type="sldNum" sz="quarter" idx="10"/>
          </p:nvPr>
        </p:nvSpPr>
        <p:spPr/>
        <p:txBody>
          <a:bodyPr/>
          <a:lstStyle/>
          <a:p>
            <a:fld id="{02C8563F-99E2-49A5-8791-6AADA712BC8F}" type="slidenum">
              <a:rPr lang="en-US" smtClean="0"/>
              <a:pPr/>
              <a:t>‹#›</a:t>
            </a:fld>
            <a:endParaRPr lang="en-US" dirty="0"/>
          </a:p>
        </p:txBody>
      </p:sp>
    </p:spTree>
    <p:extLst>
      <p:ext uri="{BB962C8B-B14F-4D97-AF65-F5344CB8AC3E}">
        <p14:creationId xmlns:p14="http://schemas.microsoft.com/office/powerpoint/2010/main" val="24883080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3" name="Picture 2" descr="Spartan helmet with text that reads Spartans Will">
            <a:extLst>
              <a:ext uri="{FF2B5EF4-FFF2-40B4-BE49-F238E27FC236}">
                <a16:creationId xmlns:a16="http://schemas.microsoft.com/office/drawing/2014/main" id="{0AD21EE0-D137-7C4C-BD74-D7A13146B123}"/>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857500" y="286739"/>
            <a:ext cx="3423018" cy="1392982"/>
          </a:xfrm>
          <a:prstGeom prst="rect">
            <a:avLst/>
          </a:prstGeom>
        </p:spPr>
      </p:pic>
      <p:sp>
        <p:nvSpPr>
          <p:cNvPr id="2" name="Slide Number Placeholder 1">
            <a:extLst>
              <a:ext uri="{FF2B5EF4-FFF2-40B4-BE49-F238E27FC236}">
                <a16:creationId xmlns:a16="http://schemas.microsoft.com/office/drawing/2014/main" id="{7B0E7924-6C01-CA72-6742-B3CD6C2A4C0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2C8563F-99E2-49A5-8791-6AADA712BC8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04" r:id="rId1"/>
    <p:sldLayoutId id="2147483709" r:id="rId2"/>
    <p:sldLayoutId id="2147483705" r:id="rId3"/>
    <p:sldLayoutId id="2147483706" r:id="rId4"/>
    <p:sldLayoutId id="2147483707" r:id="rId5"/>
    <p:sldLayoutId id="2147483708" r:id="rId6"/>
  </p:sldLayoutIdLst>
  <p:hf hdr="0" ftr="0" dt="0"/>
  <p:txStyles>
    <p:titleStyle>
      <a:lvl1pPr algn="ctr" defTabSz="342900" rtl="0" eaLnBrk="1" fontAlgn="base" hangingPunct="1">
        <a:spcBef>
          <a:spcPct val="0"/>
        </a:spcBef>
        <a:spcAft>
          <a:spcPct val="0"/>
        </a:spcAft>
        <a:defRPr sz="3300" kern="1200">
          <a:solidFill>
            <a:schemeClr val="tx1"/>
          </a:solidFill>
          <a:latin typeface="Gotham Book"/>
          <a:ea typeface="ＭＳ Ｐゴシック" charset="-128"/>
          <a:cs typeface="ＭＳ Ｐゴシック" charset="-128"/>
        </a:defRPr>
      </a:lvl1pPr>
      <a:lvl2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2pPr>
      <a:lvl3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3pPr>
      <a:lvl4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4pPr>
      <a:lvl5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5pPr>
      <a:lvl6pPr marL="3429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6pPr>
      <a:lvl7pPr marL="6858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7pPr>
      <a:lvl8pPr marL="10287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8pPr>
      <a:lvl9pPr marL="13716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9pPr>
    </p:titleStyle>
    <p:bodyStyle>
      <a:lvl1pPr algn="ctr" defTabSz="342900" rtl="0" eaLnBrk="1" fontAlgn="base" hangingPunct="1">
        <a:spcBef>
          <a:spcPct val="20000"/>
        </a:spcBef>
        <a:spcAft>
          <a:spcPct val="0"/>
        </a:spcAft>
        <a:defRPr sz="3000" b="1" kern="1200">
          <a:solidFill>
            <a:schemeClr val="tx1"/>
          </a:solidFill>
          <a:latin typeface="+mn-lt"/>
          <a:ea typeface="ＭＳ Ｐゴシック" charset="-128"/>
          <a:cs typeface="ＭＳ Ｐゴシック" charset="-128"/>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Gotham Book"/>
          <a:ea typeface="ＭＳ Ｐゴシック"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Gotham Book"/>
          <a:ea typeface="ＭＳ Ｐゴシック"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Gotham Book"/>
          <a:ea typeface="ＭＳ Ｐゴシック"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Gotham Book"/>
          <a:ea typeface="ＭＳ Ｐゴシック"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6.png"/><Relationship Id="rId7" Type="http://schemas.openxmlformats.org/officeDocument/2006/relationships/image" Target="../media/image41.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27.png"/><Relationship Id="rId10" Type="http://schemas.openxmlformats.org/officeDocument/2006/relationships/image" Target="../media/image44.svg"/><Relationship Id="rId4" Type="http://schemas.openxmlformats.org/officeDocument/2006/relationships/image" Target="../media/image39.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audio" Target="../media/media4.m4a"/><Relationship Id="rId13" Type="http://schemas.openxmlformats.org/officeDocument/2006/relationships/image" Target="../media/image48.png"/><Relationship Id="rId3" Type="http://schemas.microsoft.com/office/2007/relationships/media" Target="../media/media2.m4a"/><Relationship Id="rId7" Type="http://schemas.microsoft.com/office/2007/relationships/media" Target="../media/media4.m4a"/><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audio" Target="../media/media1.wav"/><Relationship Id="rId16" Type="http://schemas.openxmlformats.org/officeDocument/2006/relationships/image" Target="../media/image51.png"/><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46.png"/><Relationship Id="rId5" Type="http://schemas.microsoft.com/office/2007/relationships/media" Target="../media/media3.wav"/><Relationship Id="rId15" Type="http://schemas.openxmlformats.org/officeDocument/2006/relationships/image" Target="../media/image50.png"/><Relationship Id="rId10" Type="http://schemas.openxmlformats.org/officeDocument/2006/relationships/notesSlide" Target="../notesSlides/notesSlide12.xml"/><Relationship Id="rId4" Type="http://schemas.openxmlformats.org/officeDocument/2006/relationships/audio" Target="../media/media2.m4a"/><Relationship Id="rId9" Type="http://schemas.openxmlformats.org/officeDocument/2006/relationships/slideLayout" Target="../slideLayouts/slideLayout3.xml"/><Relationship Id="rId14" Type="http://schemas.openxmlformats.org/officeDocument/2006/relationships/image" Target="../media/image49.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5.png"/><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hyperlink" Target="https://support.google.com/assistant/answer/9071681?hl=en&amp;co=GENIE.Platform%3DAndroid" TargetMode="Externa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hyperlink" Target="https://www.verizon.com/support/voice-id-faqs/" TargetMode="External"/><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us.hsbc.com/customer-service/voice/" TargetMode="External"/><Relationship Id="rId11" Type="http://schemas.openxmlformats.org/officeDocument/2006/relationships/image" Target="../media/image13.png"/><Relationship Id="rId5" Type="http://schemas.openxmlformats.org/officeDocument/2006/relationships/hyperlink" Target="https://aws.amazon.com/connect/voice-id/" TargetMode="External"/><Relationship Id="rId10" Type="http://schemas.openxmlformats.org/officeDocument/2006/relationships/image" Target="../media/image12.png"/><Relationship Id="rId4" Type="http://schemas.openxmlformats.org/officeDocument/2006/relationships/hyperlink" Target="https://www.chase.com/personal/voice-biometrics" TargetMode="External"/><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23.png"/><Relationship Id="rId10" Type="http://schemas.openxmlformats.org/officeDocument/2006/relationships/image" Target="../media/image6.png"/><Relationship Id="rId4" Type="http://schemas.openxmlformats.org/officeDocument/2006/relationships/image" Target="../media/image26.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003" y="1855794"/>
            <a:ext cx="7165347" cy="881178"/>
          </a:xfrm>
          <a:prstGeom prst="rect">
            <a:avLst/>
          </a:prstGeom>
        </p:spPr>
        <p:txBody>
          <a:bodyPr/>
          <a:lstStyle/>
          <a:p>
            <a:r>
              <a:rPr lang="en-US" sz="2400" b="1" cap="none" spc="0" dirty="0" err="1">
                <a:ln w="9525">
                  <a:solidFill>
                    <a:schemeClr val="bg1"/>
                  </a:solidFill>
                  <a:prstDash val="solid"/>
                </a:ln>
                <a:solidFill>
                  <a:schemeClr val="bg1"/>
                </a:solidFill>
                <a:effectLst>
                  <a:outerShdw blurRad="12700" dist="38100" dir="2700000" algn="tl" rotWithShape="0">
                    <a:schemeClr val="bg1">
                      <a:lumMod val="50000"/>
                    </a:schemeClr>
                  </a:outerShdw>
                </a:effectLst>
                <a:latin typeface="+mj-lt"/>
                <a:ea typeface="Arial" charset="0"/>
                <a:cs typeface="Arial" charset="0"/>
              </a:rPr>
              <a:t>MasterKey</a:t>
            </a:r>
            <a:r>
              <a:rPr lang="en-US" sz="2400" b="1" dirty="0">
                <a:solidFill>
                  <a:schemeClr val="bg1"/>
                </a:solidFill>
                <a:latin typeface="+mj-lt"/>
                <a:ea typeface="Arial" charset="0"/>
                <a:cs typeface="Arial" charset="0"/>
              </a:rPr>
              <a:t>: Practical Backdoor Attack Against</a:t>
            </a:r>
            <a:br>
              <a:rPr lang="en-US" sz="2400" b="1" dirty="0">
                <a:solidFill>
                  <a:schemeClr val="bg1"/>
                </a:solidFill>
                <a:latin typeface="+mj-lt"/>
                <a:ea typeface="Arial" charset="0"/>
                <a:cs typeface="Arial" charset="0"/>
              </a:rPr>
            </a:br>
            <a:r>
              <a:rPr lang="en-US" sz="2400" b="1" dirty="0">
                <a:solidFill>
                  <a:schemeClr val="bg1"/>
                </a:solidFill>
                <a:latin typeface="+mj-lt"/>
                <a:ea typeface="Arial" charset="0"/>
                <a:cs typeface="Arial" charset="0"/>
              </a:rPr>
              <a:t>Speaker Verification Systems</a:t>
            </a:r>
          </a:p>
        </p:txBody>
      </p:sp>
      <p:sp>
        <p:nvSpPr>
          <p:cNvPr id="3" name="文本框 2">
            <a:extLst>
              <a:ext uri="{FF2B5EF4-FFF2-40B4-BE49-F238E27FC236}">
                <a16:creationId xmlns:a16="http://schemas.microsoft.com/office/drawing/2014/main" id="{83E2DC9C-1249-4E21-BAB0-368395D988B4}"/>
              </a:ext>
            </a:extLst>
          </p:cNvPr>
          <p:cNvSpPr txBox="1"/>
          <p:nvPr/>
        </p:nvSpPr>
        <p:spPr>
          <a:xfrm>
            <a:off x="473825" y="3203907"/>
            <a:ext cx="8365375" cy="400110"/>
          </a:xfrm>
          <a:prstGeom prst="rect">
            <a:avLst/>
          </a:prstGeom>
          <a:noFill/>
        </p:spPr>
        <p:txBody>
          <a:bodyPr wrap="square" rtlCol="0">
            <a:spAutoFit/>
          </a:bodyPr>
          <a:lstStyle/>
          <a:p>
            <a:pPr algn="ctr"/>
            <a:r>
              <a:rPr lang="en-US" sz="2000" b="1" dirty="0" err="1">
                <a:solidFill>
                  <a:schemeClr val="bg1"/>
                </a:solidFill>
              </a:rPr>
              <a:t>Hanqing</a:t>
            </a:r>
            <a:r>
              <a:rPr lang="en-US" sz="2000" b="1" dirty="0">
                <a:solidFill>
                  <a:schemeClr val="bg1"/>
                </a:solidFill>
              </a:rPr>
              <a:t> Guo</a:t>
            </a:r>
            <a:r>
              <a:rPr lang="en-US" sz="2000" b="1" baseline="30000" dirty="0">
                <a:solidFill>
                  <a:schemeClr val="bg1"/>
                </a:solidFill>
              </a:rPr>
              <a:t>[1]</a:t>
            </a:r>
            <a:r>
              <a:rPr lang="en-US" sz="2000" b="1" dirty="0">
                <a:solidFill>
                  <a:schemeClr val="bg1"/>
                </a:solidFill>
              </a:rPr>
              <a:t>, </a:t>
            </a:r>
            <a:r>
              <a:rPr lang="en-US" sz="2000" b="1" dirty="0" err="1">
                <a:solidFill>
                  <a:schemeClr val="bg1"/>
                </a:solidFill>
              </a:rPr>
              <a:t>Xun</a:t>
            </a:r>
            <a:r>
              <a:rPr lang="en-US" sz="2000" b="1" dirty="0">
                <a:solidFill>
                  <a:schemeClr val="bg1"/>
                </a:solidFill>
              </a:rPr>
              <a:t> Chen</a:t>
            </a:r>
            <a:r>
              <a:rPr lang="en-US" sz="2000" b="1" baseline="30000" dirty="0">
                <a:solidFill>
                  <a:schemeClr val="bg1"/>
                </a:solidFill>
              </a:rPr>
              <a:t>[3]</a:t>
            </a:r>
            <a:r>
              <a:rPr lang="en-US" sz="2000" b="1" dirty="0">
                <a:solidFill>
                  <a:schemeClr val="bg1"/>
                </a:solidFill>
              </a:rPr>
              <a:t>, </a:t>
            </a:r>
            <a:r>
              <a:rPr lang="en-US" sz="2000" b="1" dirty="0" err="1">
                <a:solidFill>
                  <a:schemeClr val="bg1"/>
                </a:solidFill>
              </a:rPr>
              <a:t>Junfeng</a:t>
            </a:r>
            <a:r>
              <a:rPr lang="en-US" sz="2000" b="1" dirty="0">
                <a:solidFill>
                  <a:schemeClr val="bg1"/>
                </a:solidFill>
              </a:rPr>
              <a:t> Guo</a:t>
            </a:r>
            <a:r>
              <a:rPr lang="en-US" sz="2000" b="1" baseline="30000" dirty="0">
                <a:solidFill>
                  <a:schemeClr val="bg1"/>
                </a:solidFill>
              </a:rPr>
              <a:t>[2]</a:t>
            </a:r>
            <a:r>
              <a:rPr lang="en-US" sz="2000" b="1" dirty="0">
                <a:solidFill>
                  <a:schemeClr val="bg1"/>
                </a:solidFill>
              </a:rPr>
              <a:t>, Xiao Li</a:t>
            </a:r>
            <a:r>
              <a:rPr lang="en-US" sz="2000" b="1" baseline="30000" dirty="0">
                <a:solidFill>
                  <a:schemeClr val="bg1"/>
                </a:solidFill>
              </a:rPr>
              <a:t>[1]</a:t>
            </a:r>
            <a:r>
              <a:rPr lang="en-US" sz="2000" b="1" dirty="0">
                <a:solidFill>
                  <a:schemeClr val="bg1"/>
                </a:solidFill>
              </a:rPr>
              <a:t>, </a:t>
            </a:r>
            <a:r>
              <a:rPr lang="en-US" sz="2000" b="1" i="1" u="sng" dirty="0">
                <a:solidFill>
                  <a:schemeClr val="bg1"/>
                </a:solidFill>
              </a:rPr>
              <a:t>Qiben Yan</a:t>
            </a:r>
            <a:r>
              <a:rPr lang="en-US" sz="2000" b="1" baseline="30000" dirty="0">
                <a:solidFill>
                  <a:schemeClr val="bg1"/>
                </a:solidFill>
              </a:rPr>
              <a:t>[1]</a:t>
            </a:r>
            <a:endParaRPr lang="en-US" sz="2000" baseline="30000" dirty="0">
              <a:solidFill>
                <a:schemeClr val="bg1"/>
              </a:solidFill>
            </a:endParaRPr>
          </a:p>
        </p:txBody>
      </p:sp>
      <p:pic>
        <p:nvPicPr>
          <p:cNvPr id="11" name="Picture 10">
            <a:extLst>
              <a:ext uri="{FF2B5EF4-FFF2-40B4-BE49-F238E27FC236}">
                <a16:creationId xmlns:a16="http://schemas.microsoft.com/office/drawing/2014/main" id="{6EF958E6-D798-35E0-2B84-17E4B0C4732C}"/>
              </a:ext>
            </a:extLst>
          </p:cNvPr>
          <p:cNvPicPr>
            <a:picLocks noChangeAspect="1"/>
          </p:cNvPicPr>
          <p:nvPr/>
        </p:nvPicPr>
        <p:blipFill>
          <a:blip r:embed="rId3"/>
          <a:stretch>
            <a:fillRect/>
          </a:stretch>
        </p:blipFill>
        <p:spPr>
          <a:xfrm>
            <a:off x="5917361" y="3802492"/>
            <a:ext cx="1578186" cy="914400"/>
          </a:xfrm>
          <a:prstGeom prst="rect">
            <a:avLst/>
          </a:prstGeom>
        </p:spPr>
      </p:pic>
      <p:pic>
        <p:nvPicPr>
          <p:cNvPr id="14" name="Picture 13">
            <a:extLst>
              <a:ext uri="{FF2B5EF4-FFF2-40B4-BE49-F238E27FC236}">
                <a16:creationId xmlns:a16="http://schemas.microsoft.com/office/drawing/2014/main" id="{4FA2FAAE-EEBA-AD32-3443-6211BF3F2DD5}"/>
              </a:ext>
            </a:extLst>
          </p:cNvPr>
          <p:cNvPicPr>
            <a:picLocks noChangeAspect="1"/>
          </p:cNvPicPr>
          <p:nvPr/>
        </p:nvPicPr>
        <p:blipFill>
          <a:blip r:embed="rId4"/>
          <a:stretch>
            <a:fillRect/>
          </a:stretch>
        </p:blipFill>
        <p:spPr>
          <a:xfrm>
            <a:off x="1683717" y="3803730"/>
            <a:ext cx="1255411" cy="913162"/>
          </a:xfrm>
          <a:prstGeom prst="rect">
            <a:avLst/>
          </a:prstGeom>
        </p:spPr>
      </p:pic>
      <p:pic>
        <p:nvPicPr>
          <p:cNvPr id="16" name="Picture 15">
            <a:extLst>
              <a:ext uri="{FF2B5EF4-FFF2-40B4-BE49-F238E27FC236}">
                <a16:creationId xmlns:a16="http://schemas.microsoft.com/office/drawing/2014/main" id="{C7BDAC8B-430C-DBDE-989E-DC6D6C64CE37}"/>
              </a:ext>
            </a:extLst>
          </p:cNvPr>
          <p:cNvPicPr>
            <a:picLocks noChangeAspect="1"/>
          </p:cNvPicPr>
          <p:nvPr/>
        </p:nvPicPr>
        <p:blipFill>
          <a:blip r:embed="rId5"/>
          <a:stretch>
            <a:fillRect/>
          </a:stretch>
        </p:blipFill>
        <p:spPr>
          <a:xfrm>
            <a:off x="3566346" y="3803730"/>
            <a:ext cx="1723797" cy="914400"/>
          </a:xfrm>
          <a:prstGeom prst="rect">
            <a:avLst/>
          </a:prstGeom>
        </p:spPr>
      </p:pic>
      <p:grpSp>
        <p:nvGrpSpPr>
          <p:cNvPr id="9" name="Group 8">
            <a:extLst>
              <a:ext uri="{FF2B5EF4-FFF2-40B4-BE49-F238E27FC236}">
                <a16:creationId xmlns:a16="http://schemas.microsoft.com/office/drawing/2014/main" id="{D63A6E6C-5164-5FDF-D67D-CFDF6D54B44D}"/>
              </a:ext>
            </a:extLst>
          </p:cNvPr>
          <p:cNvGrpSpPr/>
          <p:nvPr/>
        </p:nvGrpSpPr>
        <p:grpSpPr>
          <a:xfrm>
            <a:off x="659289" y="1986776"/>
            <a:ext cx="690714" cy="584974"/>
            <a:chOff x="760888" y="1963236"/>
            <a:chExt cx="690714" cy="584974"/>
          </a:xfrm>
        </p:grpSpPr>
        <p:pic>
          <p:nvPicPr>
            <p:cNvPr id="6" name="Picture 5" descr="A white key with a black background&#10;&#10;Description automatically generated">
              <a:extLst>
                <a:ext uri="{FF2B5EF4-FFF2-40B4-BE49-F238E27FC236}">
                  <a16:creationId xmlns:a16="http://schemas.microsoft.com/office/drawing/2014/main" id="{4BA2254B-E6FD-7B03-59A4-3986EB462A8B}"/>
                </a:ext>
              </a:extLst>
            </p:cNvPr>
            <p:cNvPicPr>
              <a:picLocks noChangeAspect="1"/>
            </p:cNvPicPr>
            <p:nvPr/>
          </p:nvPicPr>
          <p:blipFill rotWithShape="1">
            <a:blip r:embed="rId6"/>
            <a:srcRect l="25409"/>
            <a:stretch/>
          </p:blipFill>
          <p:spPr>
            <a:xfrm flipH="1">
              <a:off x="760889" y="1963236"/>
              <a:ext cx="690713" cy="584973"/>
            </a:xfrm>
            <a:prstGeom prst="rect">
              <a:avLst/>
            </a:prstGeom>
          </p:spPr>
        </p:pic>
        <p:pic>
          <p:nvPicPr>
            <p:cNvPr id="7" name="Picture 6" descr="A white key with a black background&#10;&#10;Description automatically generated">
              <a:extLst>
                <a:ext uri="{FF2B5EF4-FFF2-40B4-BE49-F238E27FC236}">
                  <a16:creationId xmlns:a16="http://schemas.microsoft.com/office/drawing/2014/main" id="{626E318A-3E18-7812-2477-E321DF9BBA99}"/>
                </a:ext>
              </a:extLst>
            </p:cNvPr>
            <p:cNvPicPr>
              <a:picLocks noChangeAspect="1"/>
            </p:cNvPicPr>
            <p:nvPr/>
          </p:nvPicPr>
          <p:blipFill rotWithShape="1">
            <a:blip r:embed="rId6"/>
            <a:srcRect l="25409"/>
            <a:stretch/>
          </p:blipFill>
          <p:spPr>
            <a:xfrm>
              <a:off x="760888" y="1963237"/>
              <a:ext cx="690714" cy="584973"/>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170FE9BD-3B0E-1A2F-2073-F3841E2EB6C6}"/>
              </a:ext>
            </a:extLst>
          </p:cNvPr>
          <p:cNvSpPr>
            <a:spLocks noGrp="1"/>
          </p:cNvSpPr>
          <p:nvPr>
            <p:ph type="title"/>
          </p:nvPr>
        </p:nvSpPr>
        <p:spPr>
          <a:xfrm>
            <a:off x="457200" y="244077"/>
            <a:ext cx="8229600" cy="360175"/>
          </a:xfrm>
        </p:spPr>
        <p:txBody>
          <a:bodyPr lIns="91440" tIns="45720" rIns="91440" bIns="45720" anchor="t">
            <a:noAutofit/>
          </a:bodyPr>
          <a:lstStyle/>
          <a:p>
            <a:r>
              <a:rPr lang="en-US" sz="3200">
                <a:ea typeface="ＭＳ Ｐゴシック"/>
              </a:rPr>
              <a:t>S</a:t>
            </a:r>
            <a:r>
              <a:rPr lang="en-US" altLang="zh-CN" sz="3200">
                <a:ea typeface="ＭＳ Ｐゴシック"/>
              </a:rPr>
              <a:t>ystem Design</a:t>
            </a:r>
            <a:endParaRPr lang="en-US" sz="3200">
              <a:ea typeface="ＭＳ Ｐゴシック"/>
            </a:endParaRPr>
          </a:p>
        </p:txBody>
      </p:sp>
      <p:pic>
        <p:nvPicPr>
          <p:cNvPr id="3" name="Picture 2">
            <a:extLst>
              <a:ext uri="{FF2B5EF4-FFF2-40B4-BE49-F238E27FC236}">
                <a16:creationId xmlns:a16="http://schemas.microsoft.com/office/drawing/2014/main" id="{9C72C446-0DDF-7909-8B26-0FA5DC02CEBB}"/>
              </a:ext>
            </a:extLst>
          </p:cNvPr>
          <p:cNvPicPr>
            <a:picLocks noChangeAspect="1"/>
          </p:cNvPicPr>
          <p:nvPr/>
        </p:nvPicPr>
        <p:blipFill rotWithShape="1">
          <a:blip r:embed="rId3"/>
          <a:srcRect t="13274"/>
          <a:stretch/>
        </p:blipFill>
        <p:spPr>
          <a:xfrm>
            <a:off x="2272624" y="1742090"/>
            <a:ext cx="3942872" cy="2509622"/>
          </a:xfrm>
          <a:prstGeom prst="rect">
            <a:avLst/>
          </a:prstGeom>
        </p:spPr>
      </p:pic>
      <p:sp>
        <p:nvSpPr>
          <p:cNvPr id="4" name="TextBox 3">
            <a:extLst>
              <a:ext uri="{FF2B5EF4-FFF2-40B4-BE49-F238E27FC236}">
                <a16:creationId xmlns:a16="http://schemas.microsoft.com/office/drawing/2014/main" id="{471BCE41-50B2-68DB-0DC3-8454A0355B96}"/>
              </a:ext>
            </a:extLst>
          </p:cNvPr>
          <p:cNvSpPr txBox="1"/>
          <p:nvPr/>
        </p:nvSpPr>
        <p:spPr>
          <a:xfrm>
            <a:off x="1146875" y="4229760"/>
            <a:ext cx="7140914"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a:t>Integrate content (</a:t>
            </a:r>
            <a:r>
              <a:rPr lang="en-US" sz="2000" dirty="0" err="1"/>
              <a:t>c</a:t>
            </a:r>
            <a:r>
              <a:rPr lang="en-US" sz="2000" baseline="-25000" dirty="0" err="1"/>
              <a:t>t</a:t>
            </a:r>
            <a:r>
              <a:rPr lang="en-US" sz="2000" dirty="0"/>
              <a:t>) to the speaker’s backdoor embedding</a:t>
            </a:r>
          </a:p>
        </p:txBody>
      </p:sp>
      <p:sp>
        <p:nvSpPr>
          <p:cNvPr id="6" name="Slide Number Placeholder 5">
            <a:extLst>
              <a:ext uri="{FF2B5EF4-FFF2-40B4-BE49-F238E27FC236}">
                <a16:creationId xmlns:a16="http://schemas.microsoft.com/office/drawing/2014/main" id="{D0EDCD05-6F37-B304-1393-27AE5220606D}"/>
              </a:ext>
            </a:extLst>
          </p:cNvPr>
          <p:cNvSpPr>
            <a:spLocks noGrp="1"/>
          </p:cNvSpPr>
          <p:nvPr>
            <p:ph type="sldNum" sz="quarter" idx="10"/>
          </p:nvPr>
        </p:nvSpPr>
        <p:spPr/>
        <p:txBody>
          <a:bodyPr/>
          <a:lstStyle/>
          <a:p>
            <a:fld id="{02C8563F-99E2-49A5-8791-6AADA712BC8F}" type="slidenum">
              <a:rPr lang="en-US" smtClean="0"/>
              <a:pPr/>
              <a:t>10</a:t>
            </a:fld>
            <a:endParaRPr lang="en-US" dirty="0"/>
          </a:p>
        </p:txBody>
      </p:sp>
      <p:sp>
        <p:nvSpPr>
          <p:cNvPr id="8" name="TextBox 7">
            <a:extLst>
              <a:ext uri="{FF2B5EF4-FFF2-40B4-BE49-F238E27FC236}">
                <a16:creationId xmlns:a16="http://schemas.microsoft.com/office/drawing/2014/main" id="{286EAEA6-6B9E-C17E-4839-873FD5E4F48E}"/>
              </a:ext>
            </a:extLst>
          </p:cNvPr>
          <p:cNvSpPr txBox="1"/>
          <p:nvPr/>
        </p:nvSpPr>
        <p:spPr>
          <a:xfrm>
            <a:off x="854981" y="911093"/>
            <a:ext cx="2038916" cy="83099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a:latin typeface="Helvetica" pitchFamily="2" charset="0"/>
              </a:rPr>
              <a:t>Generate generalized trigger </a:t>
            </a:r>
            <a:r>
              <a:rPr lang="en-US" altLang="zh-CN" sz="1600" dirty="0">
                <a:latin typeface="Helvetica" pitchFamily="2" charset="0"/>
              </a:rPr>
              <a:t>embedding</a:t>
            </a:r>
            <a:endParaRPr lang="en-US" sz="1600" dirty="0">
              <a:latin typeface="Helvetica" pitchFamily="2" charset="0"/>
            </a:endParaRPr>
          </a:p>
        </p:txBody>
      </p:sp>
      <p:sp>
        <p:nvSpPr>
          <p:cNvPr id="11" name="TextBox 10">
            <a:extLst>
              <a:ext uri="{FF2B5EF4-FFF2-40B4-BE49-F238E27FC236}">
                <a16:creationId xmlns:a16="http://schemas.microsoft.com/office/drawing/2014/main" id="{2AF4E2BA-804C-04A4-10A9-ABDA9D6D97D0}"/>
              </a:ext>
            </a:extLst>
          </p:cNvPr>
          <p:cNvSpPr txBox="1"/>
          <p:nvPr/>
        </p:nvSpPr>
        <p:spPr>
          <a:xfrm>
            <a:off x="3760966" y="911093"/>
            <a:ext cx="1622067" cy="830997"/>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latin typeface="Helvetica" pitchFamily="2" charset="0"/>
              </a:rPr>
              <a:t>Add semantic information to  trigger</a:t>
            </a:r>
          </a:p>
        </p:txBody>
      </p:sp>
      <p:sp>
        <p:nvSpPr>
          <p:cNvPr id="12" name="TextBox 11">
            <a:extLst>
              <a:ext uri="{FF2B5EF4-FFF2-40B4-BE49-F238E27FC236}">
                <a16:creationId xmlns:a16="http://schemas.microsoft.com/office/drawing/2014/main" id="{76DD5330-6B4B-8F2C-8B81-E5269F921882}"/>
              </a:ext>
            </a:extLst>
          </p:cNvPr>
          <p:cNvSpPr txBox="1"/>
          <p:nvPr/>
        </p:nvSpPr>
        <p:spPr>
          <a:xfrm>
            <a:off x="6207505" y="911094"/>
            <a:ext cx="1972734" cy="830997"/>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600" dirty="0">
                <a:latin typeface="Helvetica" pitchFamily="2" charset="0"/>
              </a:rPr>
              <a:t>Estimate the channel to enhance trigger robustness</a:t>
            </a:r>
          </a:p>
        </p:txBody>
      </p:sp>
      <p:sp>
        <p:nvSpPr>
          <p:cNvPr id="16" name="Rounded Rectangle 15">
            <a:extLst>
              <a:ext uri="{FF2B5EF4-FFF2-40B4-BE49-F238E27FC236}">
                <a16:creationId xmlns:a16="http://schemas.microsoft.com/office/drawing/2014/main" id="{522BAF41-21E7-4970-B5E1-C840029E8906}"/>
              </a:ext>
            </a:extLst>
          </p:cNvPr>
          <p:cNvSpPr/>
          <p:nvPr/>
        </p:nvSpPr>
        <p:spPr>
          <a:xfrm>
            <a:off x="1338349" y="4149651"/>
            <a:ext cx="6741621" cy="582280"/>
          </a:xfrm>
          <a:prstGeom prst="roundRect">
            <a:avLst/>
          </a:prstGeom>
          <a:noFill/>
          <a:ln w="28575">
            <a:solidFill>
              <a:srgbClr val="7030A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ight Arrow 1">
            <a:extLst>
              <a:ext uri="{FF2B5EF4-FFF2-40B4-BE49-F238E27FC236}">
                <a16:creationId xmlns:a16="http://schemas.microsoft.com/office/drawing/2014/main" id="{B70524B8-B38E-436F-8BB4-CFC5B212A39B}"/>
              </a:ext>
            </a:extLst>
          </p:cNvPr>
          <p:cNvSpPr/>
          <p:nvPr/>
        </p:nvSpPr>
        <p:spPr>
          <a:xfrm>
            <a:off x="2923694" y="1182234"/>
            <a:ext cx="807475" cy="3214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Helvetica" pitchFamily="2" charset="0"/>
            </a:endParaRPr>
          </a:p>
        </p:txBody>
      </p:sp>
      <p:sp>
        <p:nvSpPr>
          <p:cNvPr id="7" name="Right Arrow 6">
            <a:extLst>
              <a:ext uri="{FF2B5EF4-FFF2-40B4-BE49-F238E27FC236}">
                <a16:creationId xmlns:a16="http://schemas.microsoft.com/office/drawing/2014/main" id="{7E5C9E2F-B899-0CE4-C1E9-D8B886944FBD}"/>
              </a:ext>
            </a:extLst>
          </p:cNvPr>
          <p:cNvSpPr/>
          <p:nvPr/>
        </p:nvSpPr>
        <p:spPr>
          <a:xfrm>
            <a:off x="5400030" y="1182234"/>
            <a:ext cx="807475" cy="3214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Helvetica" pitchFamily="2" charset="0"/>
            </a:endParaRPr>
          </a:p>
        </p:txBody>
      </p:sp>
    </p:spTree>
    <p:extLst>
      <p:ext uri="{BB962C8B-B14F-4D97-AF65-F5344CB8AC3E}">
        <p14:creationId xmlns:p14="http://schemas.microsoft.com/office/powerpoint/2010/main" val="325257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11"/>
                                        </p:tgtEl>
                                        <p:attrNameLst>
                                          <p:attrName>fillcolor</p:attrName>
                                        </p:attrNameLst>
                                      </p:cBhvr>
                                      <p:to>
                                        <a:schemeClr val="accent2"/>
                                      </p:to>
                                    </p:animClr>
                                    <p:set>
                                      <p:cBhvr>
                                        <p:cTn id="7" dur="500" fill="hold"/>
                                        <p:tgtEl>
                                          <p:spTgt spid="11"/>
                                        </p:tgtEl>
                                        <p:attrNameLst>
                                          <p:attrName>fill.type</p:attrName>
                                        </p:attrNameLst>
                                      </p:cBhvr>
                                      <p:to>
                                        <p:strVal val="solid"/>
                                      </p:to>
                                    </p:set>
                                    <p:set>
                                      <p:cBhvr>
                                        <p:cTn id="8" dur="5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170FE9BD-3B0E-1A2F-2073-F3841E2EB6C6}"/>
              </a:ext>
            </a:extLst>
          </p:cNvPr>
          <p:cNvSpPr>
            <a:spLocks noGrp="1"/>
          </p:cNvSpPr>
          <p:nvPr>
            <p:ph type="title"/>
          </p:nvPr>
        </p:nvSpPr>
        <p:spPr>
          <a:xfrm>
            <a:off x="457200" y="244077"/>
            <a:ext cx="8229600" cy="360175"/>
          </a:xfrm>
        </p:spPr>
        <p:txBody>
          <a:bodyPr lIns="91440" tIns="45720" rIns="91440" bIns="45720" anchor="t">
            <a:noAutofit/>
          </a:bodyPr>
          <a:lstStyle/>
          <a:p>
            <a:r>
              <a:rPr lang="en-US" sz="3200">
                <a:ea typeface="ＭＳ Ｐゴシック"/>
              </a:rPr>
              <a:t>S</a:t>
            </a:r>
            <a:r>
              <a:rPr lang="en-US" altLang="zh-CN" sz="3200">
                <a:ea typeface="ＭＳ Ｐゴシック"/>
              </a:rPr>
              <a:t>ystem Design</a:t>
            </a:r>
            <a:endParaRPr lang="en-US" sz="3200">
              <a:ea typeface="ＭＳ Ｐゴシック"/>
            </a:endParaRPr>
          </a:p>
        </p:txBody>
      </p:sp>
      <p:pic>
        <p:nvPicPr>
          <p:cNvPr id="6" name="Picture 5">
            <a:extLst>
              <a:ext uri="{FF2B5EF4-FFF2-40B4-BE49-F238E27FC236}">
                <a16:creationId xmlns:a16="http://schemas.microsoft.com/office/drawing/2014/main" id="{A87506F6-21D2-6DF5-A52C-85F63B25C389}"/>
              </a:ext>
            </a:extLst>
          </p:cNvPr>
          <p:cNvPicPr>
            <a:picLocks noChangeAspect="1"/>
          </p:cNvPicPr>
          <p:nvPr/>
        </p:nvPicPr>
        <p:blipFill>
          <a:blip r:embed="rId3"/>
          <a:stretch>
            <a:fillRect/>
          </a:stretch>
        </p:blipFill>
        <p:spPr>
          <a:xfrm>
            <a:off x="1354905" y="2099433"/>
            <a:ext cx="409575" cy="357539"/>
          </a:xfrm>
          <a:prstGeom prst="rect">
            <a:avLst/>
          </a:prstGeom>
        </p:spPr>
      </p:pic>
      <p:sp>
        <p:nvSpPr>
          <p:cNvPr id="8" name="TextBox 7">
            <a:extLst>
              <a:ext uri="{FF2B5EF4-FFF2-40B4-BE49-F238E27FC236}">
                <a16:creationId xmlns:a16="http://schemas.microsoft.com/office/drawing/2014/main" id="{DB587120-EDE0-D9F8-1AB4-5F19E411366C}"/>
              </a:ext>
            </a:extLst>
          </p:cNvPr>
          <p:cNvSpPr txBox="1"/>
          <p:nvPr/>
        </p:nvSpPr>
        <p:spPr>
          <a:xfrm>
            <a:off x="1121272" y="2481081"/>
            <a:ext cx="1233997" cy="276999"/>
          </a:xfrm>
          <a:prstGeom prst="rect">
            <a:avLst/>
          </a:prstGeom>
          <a:noFill/>
        </p:spPr>
        <p:txBody>
          <a:bodyPr wrap="square" rtlCol="0">
            <a:spAutoFit/>
          </a:bodyPr>
          <a:lstStyle/>
          <a:p>
            <a:r>
              <a:rPr lang="en-US" altLang="zh-CN" sz="1200" dirty="0">
                <a:latin typeface="Helvetica" pitchFamily="2" charset="0"/>
              </a:rPr>
              <a:t>Original trigger</a:t>
            </a:r>
            <a:endParaRPr lang="en-US" sz="1200" dirty="0">
              <a:latin typeface="Helvetica" pitchFamily="2" charset="0"/>
            </a:endParaRPr>
          </a:p>
        </p:txBody>
      </p:sp>
      <p:pic>
        <p:nvPicPr>
          <p:cNvPr id="14" name="Picture 13">
            <a:extLst>
              <a:ext uri="{FF2B5EF4-FFF2-40B4-BE49-F238E27FC236}">
                <a16:creationId xmlns:a16="http://schemas.microsoft.com/office/drawing/2014/main" id="{17A69009-2434-1F3C-5A72-3F4A0A5688CA}"/>
              </a:ext>
            </a:extLst>
          </p:cNvPr>
          <p:cNvPicPr>
            <a:picLocks noChangeAspect="1"/>
          </p:cNvPicPr>
          <p:nvPr/>
        </p:nvPicPr>
        <p:blipFill>
          <a:blip r:embed="rId4"/>
          <a:stretch>
            <a:fillRect/>
          </a:stretch>
        </p:blipFill>
        <p:spPr>
          <a:xfrm>
            <a:off x="2918711" y="1918237"/>
            <a:ext cx="707254" cy="707254"/>
          </a:xfrm>
          <a:prstGeom prst="rect">
            <a:avLst/>
          </a:prstGeom>
        </p:spPr>
      </p:pic>
      <p:pic>
        <p:nvPicPr>
          <p:cNvPr id="15" name="Picture 14">
            <a:extLst>
              <a:ext uri="{FF2B5EF4-FFF2-40B4-BE49-F238E27FC236}">
                <a16:creationId xmlns:a16="http://schemas.microsoft.com/office/drawing/2014/main" id="{53FC08A7-D009-E31C-7036-A6FB3A016BE3}"/>
              </a:ext>
            </a:extLst>
          </p:cNvPr>
          <p:cNvPicPr>
            <a:picLocks noChangeAspect="1"/>
          </p:cNvPicPr>
          <p:nvPr/>
        </p:nvPicPr>
        <p:blipFill>
          <a:blip r:embed="rId4"/>
          <a:stretch>
            <a:fillRect/>
          </a:stretch>
        </p:blipFill>
        <p:spPr>
          <a:xfrm>
            <a:off x="4317861" y="1919106"/>
            <a:ext cx="707254" cy="707254"/>
          </a:xfrm>
          <a:prstGeom prst="rect">
            <a:avLst/>
          </a:prstGeom>
        </p:spPr>
      </p:pic>
      <p:pic>
        <p:nvPicPr>
          <p:cNvPr id="16" name="Picture 15">
            <a:extLst>
              <a:ext uri="{FF2B5EF4-FFF2-40B4-BE49-F238E27FC236}">
                <a16:creationId xmlns:a16="http://schemas.microsoft.com/office/drawing/2014/main" id="{F60D7BD2-DF11-9A05-9C2F-2DE1E7880443}"/>
              </a:ext>
            </a:extLst>
          </p:cNvPr>
          <p:cNvPicPr>
            <a:picLocks noChangeAspect="1"/>
          </p:cNvPicPr>
          <p:nvPr/>
        </p:nvPicPr>
        <p:blipFill>
          <a:blip r:embed="rId5"/>
          <a:stretch>
            <a:fillRect/>
          </a:stretch>
        </p:blipFill>
        <p:spPr>
          <a:xfrm>
            <a:off x="6494718" y="2036762"/>
            <a:ext cx="566472" cy="531612"/>
          </a:xfrm>
          <a:prstGeom prst="rect">
            <a:avLst/>
          </a:prstGeom>
        </p:spPr>
      </p:pic>
      <p:sp>
        <p:nvSpPr>
          <p:cNvPr id="18" name="TextBox 17">
            <a:extLst>
              <a:ext uri="{FF2B5EF4-FFF2-40B4-BE49-F238E27FC236}">
                <a16:creationId xmlns:a16="http://schemas.microsoft.com/office/drawing/2014/main" id="{653F8465-504A-3298-4035-53BCC94047C4}"/>
              </a:ext>
            </a:extLst>
          </p:cNvPr>
          <p:cNvSpPr txBox="1"/>
          <p:nvPr/>
        </p:nvSpPr>
        <p:spPr>
          <a:xfrm>
            <a:off x="6837437" y="2463007"/>
            <a:ext cx="1233997" cy="461665"/>
          </a:xfrm>
          <a:prstGeom prst="rect">
            <a:avLst/>
          </a:prstGeom>
          <a:noFill/>
        </p:spPr>
        <p:txBody>
          <a:bodyPr wrap="square" rtlCol="0">
            <a:spAutoFit/>
          </a:bodyPr>
          <a:lstStyle/>
          <a:p>
            <a:r>
              <a:rPr lang="en-US" altLang="zh-CN" sz="1200" dirty="0">
                <a:latin typeface="Helvetica" pitchFamily="2" charset="0"/>
              </a:rPr>
              <a:t>Poisoned Model</a:t>
            </a:r>
            <a:endParaRPr lang="en-US" sz="1200" dirty="0">
              <a:latin typeface="Helvetica" pitchFamily="2" charset="0"/>
            </a:endParaRPr>
          </a:p>
        </p:txBody>
      </p:sp>
      <p:cxnSp>
        <p:nvCxnSpPr>
          <p:cNvPr id="20" name="Straight Arrow Connector 19">
            <a:extLst>
              <a:ext uri="{FF2B5EF4-FFF2-40B4-BE49-F238E27FC236}">
                <a16:creationId xmlns:a16="http://schemas.microsoft.com/office/drawing/2014/main" id="{8205DF22-D59B-8D27-797B-A04C4B974307}"/>
              </a:ext>
            </a:extLst>
          </p:cNvPr>
          <p:cNvCxnSpPr>
            <a:stCxn id="6" idx="3"/>
            <a:endCxn id="14" idx="1"/>
          </p:cNvCxnSpPr>
          <p:nvPr/>
        </p:nvCxnSpPr>
        <p:spPr>
          <a:xfrm flipV="1">
            <a:off x="1764480" y="2271864"/>
            <a:ext cx="1154231" cy="63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6018DED-09C6-750A-264C-2A227131CE4F}"/>
              </a:ext>
            </a:extLst>
          </p:cNvPr>
          <p:cNvCxnSpPr>
            <a:stCxn id="14" idx="3"/>
            <a:endCxn id="15" idx="1"/>
          </p:cNvCxnSpPr>
          <p:nvPr/>
        </p:nvCxnSpPr>
        <p:spPr>
          <a:xfrm>
            <a:off x="3625965" y="2271864"/>
            <a:ext cx="691896" cy="8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0B359F5C-710E-7661-3FB3-1B19CB114692}"/>
              </a:ext>
            </a:extLst>
          </p:cNvPr>
          <p:cNvPicPr>
            <a:picLocks/>
          </p:cNvPicPr>
          <p:nvPr/>
        </p:nvPicPr>
        <p:blipFill>
          <a:blip r:embed="rId3"/>
          <a:stretch>
            <a:fillRect/>
          </a:stretch>
        </p:blipFill>
        <p:spPr>
          <a:xfrm>
            <a:off x="5533547" y="2073250"/>
            <a:ext cx="610184" cy="401302"/>
          </a:xfrm>
          <a:prstGeom prst="rect">
            <a:avLst/>
          </a:prstGeom>
        </p:spPr>
      </p:pic>
      <p:sp>
        <p:nvSpPr>
          <p:cNvPr id="27" name="TextBox 26">
            <a:extLst>
              <a:ext uri="{FF2B5EF4-FFF2-40B4-BE49-F238E27FC236}">
                <a16:creationId xmlns:a16="http://schemas.microsoft.com/office/drawing/2014/main" id="{A4F3A089-46D3-FDEF-18A5-8D4D66C29807}"/>
              </a:ext>
            </a:extLst>
          </p:cNvPr>
          <p:cNvSpPr txBox="1"/>
          <p:nvPr/>
        </p:nvSpPr>
        <p:spPr>
          <a:xfrm>
            <a:off x="5367834" y="2492814"/>
            <a:ext cx="1233997" cy="461665"/>
          </a:xfrm>
          <a:prstGeom prst="rect">
            <a:avLst/>
          </a:prstGeom>
          <a:noFill/>
        </p:spPr>
        <p:txBody>
          <a:bodyPr wrap="square" rtlCol="0">
            <a:spAutoFit/>
          </a:bodyPr>
          <a:lstStyle/>
          <a:p>
            <a:r>
              <a:rPr lang="en-US" altLang="zh-CN" sz="1200" dirty="0">
                <a:latin typeface="Helvetica" pitchFamily="2" charset="0"/>
              </a:rPr>
              <a:t>Deformed trigger</a:t>
            </a:r>
            <a:endParaRPr lang="en-US" sz="1200" dirty="0">
              <a:latin typeface="Helvetica" pitchFamily="2" charset="0"/>
            </a:endParaRPr>
          </a:p>
        </p:txBody>
      </p:sp>
      <p:cxnSp>
        <p:nvCxnSpPr>
          <p:cNvPr id="29" name="Straight Arrow Connector 28">
            <a:extLst>
              <a:ext uri="{FF2B5EF4-FFF2-40B4-BE49-F238E27FC236}">
                <a16:creationId xmlns:a16="http://schemas.microsoft.com/office/drawing/2014/main" id="{5C755AC5-2AB3-FA1E-67F4-AD62D8A80D7A}"/>
              </a:ext>
            </a:extLst>
          </p:cNvPr>
          <p:cNvCxnSpPr>
            <a:stCxn id="15" idx="3"/>
            <a:endCxn id="26" idx="1"/>
          </p:cNvCxnSpPr>
          <p:nvPr/>
        </p:nvCxnSpPr>
        <p:spPr>
          <a:xfrm>
            <a:off x="5025115" y="2272733"/>
            <a:ext cx="508432" cy="11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9" name="Graphic 38" descr="Close with solid fill">
            <a:extLst>
              <a:ext uri="{FF2B5EF4-FFF2-40B4-BE49-F238E27FC236}">
                <a16:creationId xmlns:a16="http://schemas.microsoft.com/office/drawing/2014/main" id="{54FAC82B-DEEA-DF9E-2531-04480B28BA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72212" y="2146150"/>
            <a:ext cx="290141" cy="290141"/>
          </a:xfrm>
          <a:prstGeom prst="rect">
            <a:avLst/>
          </a:prstGeom>
        </p:spPr>
      </p:pic>
      <p:pic>
        <p:nvPicPr>
          <p:cNvPr id="45" name="Picture 44">
            <a:extLst>
              <a:ext uri="{FF2B5EF4-FFF2-40B4-BE49-F238E27FC236}">
                <a16:creationId xmlns:a16="http://schemas.microsoft.com/office/drawing/2014/main" id="{073DF599-B06F-D3B2-3A6E-2F6CFE3207BE}"/>
              </a:ext>
            </a:extLst>
          </p:cNvPr>
          <p:cNvPicPr>
            <a:picLocks noChangeAspect="1"/>
          </p:cNvPicPr>
          <p:nvPr/>
        </p:nvPicPr>
        <p:blipFill>
          <a:blip r:embed="rId8"/>
          <a:stretch>
            <a:fillRect/>
          </a:stretch>
        </p:blipFill>
        <p:spPr>
          <a:xfrm>
            <a:off x="2419086" y="2929525"/>
            <a:ext cx="3486150" cy="1495425"/>
          </a:xfrm>
          <a:prstGeom prst="rect">
            <a:avLst/>
          </a:prstGeom>
        </p:spPr>
      </p:pic>
      <p:cxnSp>
        <p:nvCxnSpPr>
          <p:cNvPr id="47" name="Straight Arrow Connector 46">
            <a:extLst>
              <a:ext uri="{FF2B5EF4-FFF2-40B4-BE49-F238E27FC236}">
                <a16:creationId xmlns:a16="http://schemas.microsoft.com/office/drawing/2014/main" id="{DD430738-AD12-8E72-6DA9-FC33343E22EA}"/>
              </a:ext>
            </a:extLst>
          </p:cNvPr>
          <p:cNvCxnSpPr>
            <a:cxnSpLocks/>
            <a:endCxn id="45" idx="1"/>
          </p:cNvCxnSpPr>
          <p:nvPr/>
        </p:nvCxnSpPr>
        <p:spPr>
          <a:xfrm>
            <a:off x="1684714" y="2791892"/>
            <a:ext cx="734372" cy="8853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A568DD21-DD48-5638-2CCA-A7542F624789}"/>
              </a:ext>
            </a:extLst>
          </p:cNvPr>
          <p:cNvCxnSpPr>
            <a:stCxn id="45" idx="3"/>
          </p:cNvCxnSpPr>
          <p:nvPr/>
        </p:nvCxnSpPr>
        <p:spPr>
          <a:xfrm flipV="1">
            <a:off x="5905236" y="2791892"/>
            <a:ext cx="872718" cy="8853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55A2A242-13AB-153D-44BF-AB2381DDD9E0}"/>
              </a:ext>
            </a:extLst>
          </p:cNvPr>
          <p:cNvSpPr txBox="1"/>
          <p:nvPr/>
        </p:nvSpPr>
        <p:spPr>
          <a:xfrm rot="18799414">
            <a:off x="6205386" y="3123676"/>
            <a:ext cx="836136" cy="307777"/>
          </a:xfrm>
          <a:prstGeom prst="rect">
            <a:avLst/>
          </a:prstGeom>
          <a:noFill/>
        </p:spPr>
        <p:txBody>
          <a:bodyPr wrap="square" rtlCol="0">
            <a:spAutoFit/>
          </a:bodyPr>
          <a:lstStyle/>
          <a:p>
            <a:r>
              <a:rPr lang="en-US" sz="1400" dirty="0">
                <a:latin typeface="Helvetica" pitchFamily="2" charset="0"/>
              </a:rPr>
              <a:t>Poison</a:t>
            </a:r>
          </a:p>
        </p:txBody>
      </p:sp>
      <p:sp>
        <p:nvSpPr>
          <p:cNvPr id="53" name="TextBox 52">
            <a:extLst>
              <a:ext uri="{FF2B5EF4-FFF2-40B4-BE49-F238E27FC236}">
                <a16:creationId xmlns:a16="http://schemas.microsoft.com/office/drawing/2014/main" id="{4E2FB9DB-B95D-0A73-968D-ACFE5DFCF654}"/>
              </a:ext>
            </a:extLst>
          </p:cNvPr>
          <p:cNvSpPr txBox="1"/>
          <p:nvPr/>
        </p:nvSpPr>
        <p:spPr>
          <a:xfrm>
            <a:off x="400326" y="4397930"/>
            <a:ext cx="8125883" cy="369332"/>
          </a:xfrm>
          <a:prstGeom prst="rect">
            <a:avLst/>
          </a:prstGeom>
          <a:noFill/>
        </p:spPr>
        <p:txBody>
          <a:bodyPr wrap="square" rtlCol="0">
            <a:spAutoFit/>
          </a:bodyPr>
          <a:lstStyle/>
          <a:p>
            <a:r>
              <a:rPr lang="en-US" sz="1800" dirty="0"/>
              <a:t>Poisoning with the deformed trigger, and attacking with the original trigger!</a:t>
            </a:r>
          </a:p>
        </p:txBody>
      </p:sp>
      <p:pic>
        <p:nvPicPr>
          <p:cNvPr id="55" name="Graphic 54" descr="Checkmark with solid fill">
            <a:extLst>
              <a:ext uri="{FF2B5EF4-FFF2-40B4-BE49-F238E27FC236}">
                <a16:creationId xmlns:a16="http://schemas.microsoft.com/office/drawing/2014/main" id="{0C91C2BB-131C-164B-A52B-EE27DA1439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01091" y="4317322"/>
            <a:ext cx="530547" cy="530547"/>
          </a:xfrm>
          <a:prstGeom prst="rect">
            <a:avLst/>
          </a:prstGeom>
        </p:spPr>
      </p:pic>
      <p:sp>
        <p:nvSpPr>
          <p:cNvPr id="57" name="Slide Number Placeholder 56">
            <a:extLst>
              <a:ext uri="{FF2B5EF4-FFF2-40B4-BE49-F238E27FC236}">
                <a16:creationId xmlns:a16="http://schemas.microsoft.com/office/drawing/2014/main" id="{5FBD73C4-3C01-52C5-1824-B336E99BDF64}"/>
              </a:ext>
            </a:extLst>
          </p:cNvPr>
          <p:cNvSpPr>
            <a:spLocks noGrp="1"/>
          </p:cNvSpPr>
          <p:nvPr>
            <p:ph type="sldNum" sz="quarter" idx="10"/>
          </p:nvPr>
        </p:nvSpPr>
        <p:spPr/>
        <p:txBody>
          <a:bodyPr/>
          <a:lstStyle/>
          <a:p>
            <a:fld id="{02C8563F-99E2-49A5-8791-6AADA712BC8F}" type="slidenum">
              <a:rPr lang="en-US" smtClean="0"/>
              <a:pPr/>
              <a:t>11</a:t>
            </a:fld>
            <a:endParaRPr lang="en-US" dirty="0"/>
          </a:p>
        </p:txBody>
      </p:sp>
      <p:sp>
        <p:nvSpPr>
          <p:cNvPr id="19" name="TextBox 18">
            <a:extLst>
              <a:ext uri="{FF2B5EF4-FFF2-40B4-BE49-F238E27FC236}">
                <a16:creationId xmlns:a16="http://schemas.microsoft.com/office/drawing/2014/main" id="{7EEEDE19-2E79-9F03-65AE-DCE67205381A}"/>
              </a:ext>
            </a:extLst>
          </p:cNvPr>
          <p:cNvSpPr txBox="1"/>
          <p:nvPr/>
        </p:nvSpPr>
        <p:spPr>
          <a:xfrm>
            <a:off x="854981" y="901677"/>
            <a:ext cx="2038916" cy="83099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a:latin typeface="Helvetica" pitchFamily="2" charset="0"/>
              </a:rPr>
              <a:t>Generate generalized trigger </a:t>
            </a:r>
            <a:r>
              <a:rPr lang="en-US" altLang="zh-CN" sz="1600" dirty="0">
                <a:latin typeface="Helvetica" pitchFamily="2" charset="0"/>
              </a:rPr>
              <a:t>embedding</a:t>
            </a:r>
            <a:endParaRPr lang="en-US" sz="1600" dirty="0">
              <a:latin typeface="Helvetica" pitchFamily="2" charset="0"/>
            </a:endParaRPr>
          </a:p>
        </p:txBody>
      </p:sp>
      <p:sp>
        <p:nvSpPr>
          <p:cNvPr id="21" name="TextBox 20">
            <a:extLst>
              <a:ext uri="{FF2B5EF4-FFF2-40B4-BE49-F238E27FC236}">
                <a16:creationId xmlns:a16="http://schemas.microsoft.com/office/drawing/2014/main" id="{D31D8731-A5E3-A5F5-E655-6B0173537398}"/>
              </a:ext>
            </a:extLst>
          </p:cNvPr>
          <p:cNvSpPr txBox="1"/>
          <p:nvPr/>
        </p:nvSpPr>
        <p:spPr>
          <a:xfrm>
            <a:off x="3760966" y="901677"/>
            <a:ext cx="1622067" cy="830997"/>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latin typeface="Helvetica" pitchFamily="2" charset="0"/>
              </a:rPr>
              <a:t>Add semantic information to  trigger</a:t>
            </a:r>
          </a:p>
        </p:txBody>
      </p:sp>
      <p:sp>
        <p:nvSpPr>
          <p:cNvPr id="23" name="TextBox 22">
            <a:extLst>
              <a:ext uri="{FF2B5EF4-FFF2-40B4-BE49-F238E27FC236}">
                <a16:creationId xmlns:a16="http://schemas.microsoft.com/office/drawing/2014/main" id="{C66A153C-09E3-0448-DA90-0D5EB515ABC7}"/>
              </a:ext>
            </a:extLst>
          </p:cNvPr>
          <p:cNvSpPr txBox="1"/>
          <p:nvPr/>
        </p:nvSpPr>
        <p:spPr>
          <a:xfrm>
            <a:off x="6207505" y="901678"/>
            <a:ext cx="1972734" cy="830997"/>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600" dirty="0">
                <a:latin typeface="Helvetica" pitchFamily="2" charset="0"/>
              </a:rPr>
              <a:t>Estimate the channel to enhance trigger robustness</a:t>
            </a:r>
          </a:p>
        </p:txBody>
      </p:sp>
      <p:sp>
        <p:nvSpPr>
          <p:cNvPr id="2" name="Right Arrow 1">
            <a:extLst>
              <a:ext uri="{FF2B5EF4-FFF2-40B4-BE49-F238E27FC236}">
                <a16:creationId xmlns:a16="http://schemas.microsoft.com/office/drawing/2014/main" id="{E707AD79-3CC0-E97D-E07F-EC96DCBDE32B}"/>
              </a:ext>
            </a:extLst>
          </p:cNvPr>
          <p:cNvSpPr/>
          <p:nvPr/>
        </p:nvSpPr>
        <p:spPr>
          <a:xfrm>
            <a:off x="2923694" y="1182234"/>
            <a:ext cx="807475" cy="3214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Helvetica" pitchFamily="2" charset="0"/>
            </a:endParaRPr>
          </a:p>
        </p:txBody>
      </p:sp>
      <p:sp>
        <p:nvSpPr>
          <p:cNvPr id="3" name="Right Arrow 2">
            <a:extLst>
              <a:ext uri="{FF2B5EF4-FFF2-40B4-BE49-F238E27FC236}">
                <a16:creationId xmlns:a16="http://schemas.microsoft.com/office/drawing/2014/main" id="{07B580F4-4C29-68FD-63E5-F209C27A7750}"/>
              </a:ext>
            </a:extLst>
          </p:cNvPr>
          <p:cNvSpPr/>
          <p:nvPr/>
        </p:nvSpPr>
        <p:spPr>
          <a:xfrm>
            <a:off x="5400030" y="1175887"/>
            <a:ext cx="807475" cy="3214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Helvetica" pitchFamily="2" charset="0"/>
            </a:endParaRPr>
          </a:p>
        </p:txBody>
      </p:sp>
      <p:sp>
        <p:nvSpPr>
          <p:cNvPr id="4" name="Rounded Rectangle 3">
            <a:extLst>
              <a:ext uri="{FF2B5EF4-FFF2-40B4-BE49-F238E27FC236}">
                <a16:creationId xmlns:a16="http://schemas.microsoft.com/office/drawing/2014/main" id="{EF9A9AEB-A59A-DF1C-3B83-B4991F6495A6}"/>
              </a:ext>
            </a:extLst>
          </p:cNvPr>
          <p:cNvSpPr/>
          <p:nvPr/>
        </p:nvSpPr>
        <p:spPr>
          <a:xfrm>
            <a:off x="394897" y="4347129"/>
            <a:ext cx="8131312" cy="500740"/>
          </a:xfrm>
          <a:prstGeom prst="roundRect">
            <a:avLst/>
          </a:prstGeom>
          <a:noFill/>
          <a:ln w="28575">
            <a:solidFill>
              <a:srgbClr val="7030A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2A0B1B35-30D6-5E94-F971-D1C730B0B85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74603" t="773" r="1089" b="3911"/>
          <a:stretch/>
        </p:blipFill>
        <p:spPr bwMode="auto">
          <a:xfrm>
            <a:off x="3187266" y="2645699"/>
            <a:ext cx="1861147" cy="1691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09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23"/>
                                        </p:tgtEl>
                                        <p:attrNameLst>
                                          <p:attrName>fillcolor</p:attrName>
                                        </p:attrNameLst>
                                      </p:cBhvr>
                                      <p:to>
                                        <a:srgbClr val="059804"/>
                                      </p:to>
                                    </p:animClr>
                                    <p:set>
                                      <p:cBhvr>
                                        <p:cTn id="7" dur="500" fill="hold"/>
                                        <p:tgtEl>
                                          <p:spTgt spid="23"/>
                                        </p:tgtEl>
                                        <p:attrNameLst>
                                          <p:attrName>fill.type</p:attrName>
                                        </p:attrNameLst>
                                      </p:cBhvr>
                                      <p:to>
                                        <p:strVal val="solid"/>
                                      </p:to>
                                    </p:set>
                                    <p:set>
                                      <p:cBhvr>
                                        <p:cTn id="8" dur="500" fill="hold"/>
                                        <p:tgtEl>
                                          <p:spTgt spid="2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45"/>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27" grpId="0"/>
      <p:bldP spid="52" grpId="0"/>
      <p:bldP spid="53" grpId="0"/>
      <p:bldP spid="23"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71AA-7E37-F7CE-132F-ADDAF3BAC235}"/>
              </a:ext>
            </a:extLst>
          </p:cNvPr>
          <p:cNvSpPr>
            <a:spLocks noGrp="1"/>
          </p:cNvSpPr>
          <p:nvPr>
            <p:ph type="title"/>
          </p:nvPr>
        </p:nvSpPr>
        <p:spPr>
          <a:xfrm>
            <a:off x="457200" y="434577"/>
            <a:ext cx="8229600" cy="360175"/>
          </a:xfrm>
        </p:spPr>
        <p:txBody>
          <a:bodyPr>
            <a:noAutofit/>
          </a:bodyPr>
          <a:lstStyle/>
          <a:p>
            <a:r>
              <a:rPr lang="en-US" sz="3200" dirty="0"/>
              <a:t>Putting it All Together</a:t>
            </a:r>
          </a:p>
        </p:txBody>
      </p:sp>
      <p:sp>
        <p:nvSpPr>
          <p:cNvPr id="4" name="Slide Number Placeholder 3">
            <a:extLst>
              <a:ext uri="{FF2B5EF4-FFF2-40B4-BE49-F238E27FC236}">
                <a16:creationId xmlns:a16="http://schemas.microsoft.com/office/drawing/2014/main" id="{63CD17B0-F55D-9A39-5807-EDFCAC4DA8A4}"/>
              </a:ext>
            </a:extLst>
          </p:cNvPr>
          <p:cNvSpPr>
            <a:spLocks noGrp="1"/>
          </p:cNvSpPr>
          <p:nvPr>
            <p:ph type="sldNum" sz="quarter" idx="10"/>
          </p:nvPr>
        </p:nvSpPr>
        <p:spPr/>
        <p:txBody>
          <a:bodyPr/>
          <a:lstStyle/>
          <a:p>
            <a:fld id="{02C8563F-99E2-49A5-8791-6AADA712BC8F}" type="slidenum">
              <a:rPr lang="en-US" smtClean="0"/>
              <a:pPr/>
              <a:t>12</a:t>
            </a:fld>
            <a:endParaRPr lang="en-US" dirty="0"/>
          </a:p>
        </p:txBody>
      </p:sp>
      <p:pic>
        <p:nvPicPr>
          <p:cNvPr id="5" name="Picture 2">
            <a:extLst>
              <a:ext uri="{FF2B5EF4-FFF2-40B4-BE49-F238E27FC236}">
                <a16:creationId xmlns:a16="http://schemas.microsoft.com/office/drawing/2014/main" id="{750BFF0E-4F21-9120-C60E-700822817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2093"/>
            <a:ext cx="9144000" cy="211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810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285750" y="150752"/>
            <a:ext cx="8229600" cy="360175"/>
          </a:xfrm>
        </p:spPr>
        <p:txBody>
          <a:bodyPr>
            <a:noAutofit/>
          </a:bodyPr>
          <a:lstStyle/>
          <a:p>
            <a:r>
              <a:rPr lang="en-US" sz="3200" dirty="0"/>
              <a:t>Experimental Setup</a:t>
            </a:r>
          </a:p>
        </p:txBody>
      </p:sp>
      <p:pic>
        <p:nvPicPr>
          <p:cNvPr id="24" name="FJWB0_Zoe_enroll">
            <a:hlinkClick r:id="" action="ppaction://media"/>
            <a:extLst>
              <a:ext uri="{FF2B5EF4-FFF2-40B4-BE49-F238E27FC236}">
                <a16:creationId xmlns:a16="http://schemas.microsoft.com/office/drawing/2014/main" id="{914AD91D-82FC-6759-FADE-707BD8DECE49}"/>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504420" y="3760696"/>
            <a:ext cx="406400" cy="406400"/>
          </a:xfrm>
          <a:prstGeom prst="rect">
            <a:avLst/>
          </a:prstGeom>
        </p:spPr>
      </p:pic>
      <p:sp>
        <p:nvSpPr>
          <p:cNvPr id="25" name="TextBox 24">
            <a:extLst>
              <a:ext uri="{FF2B5EF4-FFF2-40B4-BE49-F238E27FC236}">
                <a16:creationId xmlns:a16="http://schemas.microsoft.com/office/drawing/2014/main" id="{397BAAB7-95B5-210F-FF91-D80640969010}"/>
              </a:ext>
            </a:extLst>
          </p:cNvPr>
          <p:cNvSpPr txBox="1"/>
          <p:nvPr/>
        </p:nvSpPr>
        <p:spPr>
          <a:xfrm>
            <a:off x="2096082" y="3119494"/>
            <a:ext cx="1210733" cy="369332"/>
          </a:xfrm>
          <a:prstGeom prst="rect">
            <a:avLst/>
          </a:prstGeom>
          <a:noFill/>
        </p:spPr>
        <p:txBody>
          <a:bodyPr wrap="square" rtlCol="0">
            <a:spAutoFit/>
          </a:bodyPr>
          <a:lstStyle/>
          <a:p>
            <a:r>
              <a:rPr lang="en-US" sz="1800"/>
              <a:t>E</a:t>
            </a:r>
            <a:r>
              <a:rPr lang="en-US" altLang="zh-CN" sz="1800"/>
              <a:t>nroll</a:t>
            </a:r>
            <a:endParaRPr lang="en-US" sz="1800"/>
          </a:p>
        </p:txBody>
      </p:sp>
      <p:sp>
        <p:nvSpPr>
          <p:cNvPr id="26" name="TextBox 25">
            <a:extLst>
              <a:ext uri="{FF2B5EF4-FFF2-40B4-BE49-F238E27FC236}">
                <a16:creationId xmlns:a16="http://schemas.microsoft.com/office/drawing/2014/main" id="{CBDB700C-12B8-7DD7-3BA2-D06151C2B0AE}"/>
              </a:ext>
            </a:extLst>
          </p:cNvPr>
          <p:cNvSpPr txBox="1"/>
          <p:nvPr/>
        </p:nvSpPr>
        <p:spPr>
          <a:xfrm>
            <a:off x="3306815" y="3119494"/>
            <a:ext cx="1210733" cy="369332"/>
          </a:xfrm>
          <a:prstGeom prst="rect">
            <a:avLst/>
          </a:prstGeom>
          <a:noFill/>
        </p:spPr>
        <p:txBody>
          <a:bodyPr wrap="square" rtlCol="0">
            <a:spAutoFit/>
          </a:bodyPr>
          <a:lstStyle/>
          <a:p>
            <a:r>
              <a:rPr lang="en-US" sz="1800"/>
              <a:t>Verify</a:t>
            </a:r>
          </a:p>
        </p:txBody>
      </p:sp>
      <p:pic>
        <p:nvPicPr>
          <p:cNvPr id="27" name="backdoor_air1">
            <a:hlinkClick r:id="" action="ppaction://media"/>
            <a:extLst>
              <a:ext uri="{FF2B5EF4-FFF2-40B4-BE49-F238E27FC236}">
                <a16:creationId xmlns:a16="http://schemas.microsoft.com/office/drawing/2014/main" id="{F7B550F8-1641-8E4B-C3A2-898EB5A0798F}"/>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2642656" y="3741645"/>
            <a:ext cx="406400" cy="406400"/>
          </a:xfrm>
          <a:prstGeom prst="rect">
            <a:avLst/>
          </a:prstGeom>
        </p:spPr>
      </p:pic>
      <p:pic>
        <p:nvPicPr>
          <p:cNvPr id="29" name="Picture 28">
            <a:extLst>
              <a:ext uri="{FF2B5EF4-FFF2-40B4-BE49-F238E27FC236}">
                <a16:creationId xmlns:a16="http://schemas.microsoft.com/office/drawing/2014/main" id="{FD5888D2-882D-D8DC-0DA8-FA10642D9518}"/>
              </a:ext>
            </a:extLst>
          </p:cNvPr>
          <p:cNvPicPr>
            <a:picLocks noChangeAspect="1"/>
          </p:cNvPicPr>
          <p:nvPr/>
        </p:nvPicPr>
        <p:blipFill>
          <a:blip r:embed="rId12"/>
          <a:stretch>
            <a:fillRect/>
          </a:stretch>
        </p:blipFill>
        <p:spPr>
          <a:xfrm>
            <a:off x="457200" y="4256615"/>
            <a:ext cx="4128090" cy="338137"/>
          </a:xfrm>
          <a:prstGeom prst="rect">
            <a:avLst/>
          </a:prstGeom>
        </p:spPr>
      </p:pic>
      <p:pic>
        <p:nvPicPr>
          <p:cNvPr id="31" name="Graphic 30" descr="Checkmark with solid fill">
            <a:extLst>
              <a:ext uri="{FF2B5EF4-FFF2-40B4-BE49-F238E27FC236}">
                <a16:creationId xmlns:a16="http://schemas.microsoft.com/office/drawing/2014/main" id="{955ABAB8-3260-FD37-C1B5-498A6A642DA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385051" y="3525498"/>
            <a:ext cx="686358" cy="686358"/>
          </a:xfrm>
          <a:prstGeom prst="rect">
            <a:avLst/>
          </a:prstGeom>
        </p:spPr>
      </p:pic>
      <p:pic>
        <p:nvPicPr>
          <p:cNvPr id="32" name="MGWT0_Leo_enroll">
            <a:hlinkClick r:id="" action="ppaction://media"/>
            <a:extLst>
              <a:ext uri="{FF2B5EF4-FFF2-40B4-BE49-F238E27FC236}">
                <a16:creationId xmlns:a16="http://schemas.microsoft.com/office/drawing/2014/main" id="{E8A8E44D-5759-E259-BE05-17F47E4FFFC3}"/>
              </a:ext>
            </a:extLst>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5503362" y="3741645"/>
            <a:ext cx="406400" cy="406400"/>
          </a:xfrm>
          <a:prstGeom prst="rect">
            <a:avLst/>
          </a:prstGeom>
        </p:spPr>
      </p:pic>
      <p:sp>
        <p:nvSpPr>
          <p:cNvPr id="33" name="TextBox 32">
            <a:extLst>
              <a:ext uri="{FF2B5EF4-FFF2-40B4-BE49-F238E27FC236}">
                <a16:creationId xmlns:a16="http://schemas.microsoft.com/office/drawing/2014/main" id="{DB1A43A4-CCF6-9487-FDA5-B9E0BA97F484}"/>
              </a:ext>
            </a:extLst>
          </p:cNvPr>
          <p:cNvSpPr txBox="1"/>
          <p:nvPr/>
        </p:nvSpPr>
        <p:spPr>
          <a:xfrm>
            <a:off x="5247217" y="3119493"/>
            <a:ext cx="1210733" cy="369332"/>
          </a:xfrm>
          <a:prstGeom prst="rect">
            <a:avLst/>
          </a:prstGeom>
          <a:noFill/>
        </p:spPr>
        <p:txBody>
          <a:bodyPr wrap="square" rtlCol="0">
            <a:spAutoFit/>
          </a:bodyPr>
          <a:lstStyle/>
          <a:p>
            <a:r>
              <a:rPr lang="en-US" sz="1800"/>
              <a:t>E</a:t>
            </a:r>
            <a:r>
              <a:rPr lang="en-US" altLang="zh-CN" sz="1800"/>
              <a:t>nroll</a:t>
            </a:r>
            <a:endParaRPr lang="en-US" sz="1800"/>
          </a:p>
        </p:txBody>
      </p:sp>
      <p:sp>
        <p:nvSpPr>
          <p:cNvPr id="34" name="TextBox 33">
            <a:extLst>
              <a:ext uri="{FF2B5EF4-FFF2-40B4-BE49-F238E27FC236}">
                <a16:creationId xmlns:a16="http://schemas.microsoft.com/office/drawing/2014/main" id="{4A10F915-64B5-AB5B-D385-2A423ED4811F}"/>
              </a:ext>
            </a:extLst>
          </p:cNvPr>
          <p:cNvSpPr txBox="1"/>
          <p:nvPr/>
        </p:nvSpPr>
        <p:spPr>
          <a:xfrm>
            <a:off x="6700310" y="3119494"/>
            <a:ext cx="1210733" cy="369332"/>
          </a:xfrm>
          <a:prstGeom prst="rect">
            <a:avLst/>
          </a:prstGeom>
          <a:noFill/>
        </p:spPr>
        <p:txBody>
          <a:bodyPr wrap="square" rtlCol="0">
            <a:spAutoFit/>
          </a:bodyPr>
          <a:lstStyle/>
          <a:p>
            <a:r>
              <a:rPr lang="en-US" sz="1800"/>
              <a:t>Verify</a:t>
            </a:r>
          </a:p>
        </p:txBody>
      </p:sp>
      <p:pic>
        <p:nvPicPr>
          <p:cNvPr id="35" name="backdoor_tel">
            <a:hlinkClick r:id="" action="ppaction://media"/>
            <a:extLst>
              <a:ext uri="{FF2B5EF4-FFF2-40B4-BE49-F238E27FC236}">
                <a16:creationId xmlns:a16="http://schemas.microsoft.com/office/drawing/2014/main" id="{945A8E36-9E32-3B14-B626-4D250DD417F5}"/>
              </a:ext>
            </a:extLst>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6956454" y="3741645"/>
            <a:ext cx="406400" cy="406400"/>
          </a:xfrm>
          <a:prstGeom prst="rect">
            <a:avLst/>
          </a:prstGeom>
        </p:spPr>
      </p:pic>
      <p:pic>
        <p:nvPicPr>
          <p:cNvPr id="37" name="Picture 36">
            <a:extLst>
              <a:ext uri="{FF2B5EF4-FFF2-40B4-BE49-F238E27FC236}">
                <a16:creationId xmlns:a16="http://schemas.microsoft.com/office/drawing/2014/main" id="{19E39168-69F4-E014-F577-FDF2868580D0}"/>
              </a:ext>
            </a:extLst>
          </p:cNvPr>
          <p:cNvPicPr>
            <a:picLocks noChangeAspect="1"/>
          </p:cNvPicPr>
          <p:nvPr/>
        </p:nvPicPr>
        <p:blipFill>
          <a:blip r:embed="rId15"/>
          <a:stretch>
            <a:fillRect/>
          </a:stretch>
        </p:blipFill>
        <p:spPr>
          <a:xfrm>
            <a:off x="4340202" y="4271433"/>
            <a:ext cx="4252913" cy="338138"/>
          </a:xfrm>
          <a:prstGeom prst="rect">
            <a:avLst/>
          </a:prstGeom>
        </p:spPr>
      </p:pic>
      <p:pic>
        <p:nvPicPr>
          <p:cNvPr id="38" name="Graphic 37" descr="Checkmark with solid fill">
            <a:extLst>
              <a:ext uri="{FF2B5EF4-FFF2-40B4-BE49-F238E27FC236}">
                <a16:creationId xmlns:a16="http://schemas.microsoft.com/office/drawing/2014/main" id="{116F6583-86E9-B83A-E179-91FB21D60AC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712331" y="3585701"/>
            <a:ext cx="686358" cy="686358"/>
          </a:xfrm>
          <a:prstGeom prst="rect">
            <a:avLst/>
          </a:prstGeom>
        </p:spPr>
      </p:pic>
      <p:pic>
        <p:nvPicPr>
          <p:cNvPr id="5" name="Picture 4">
            <a:extLst>
              <a:ext uri="{FF2B5EF4-FFF2-40B4-BE49-F238E27FC236}">
                <a16:creationId xmlns:a16="http://schemas.microsoft.com/office/drawing/2014/main" id="{0003E2A7-FAE5-4932-F2D7-F6CBE2F9DDC2}"/>
              </a:ext>
            </a:extLst>
          </p:cNvPr>
          <p:cNvPicPr>
            <a:picLocks noChangeAspect="1"/>
          </p:cNvPicPr>
          <p:nvPr/>
        </p:nvPicPr>
        <p:blipFill>
          <a:blip r:embed="rId16"/>
          <a:stretch>
            <a:fillRect/>
          </a:stretch>
        </p:blipFill>
        <p:spPr>
          <a:xfrm>
            <a:off x="1380982" y="947632"/>
            <a:ext cx="2640931" cy="1966188"/>
          </a:xfrm>
          <a:prstGeom prst="rect">
            <a:avLst/>
          </a:prstGeom>
        </p:spPr>
      </p:pic>
      <p:pic>
        <p:nvPicPr>
          <p:cNvPr id="7" name="Picture 6">
            <a:extLst>
              <a:ext uri="{FF2B5EF4-FFF2-40B4-BE49-F238E27FC236}">
                <a16:creationId xmlns:a16="http://schemas.microsoft.com/office/drawing/2014/main" id="{E481E413-96F0-61B1-8BB0-3C9D12A212FD}"/>
              </a:ext>
            </a:extLst>
          </p:cNvPr>
          <p:cNvPicPr>
            <a:picLocks noChangeAspect="1"/>
          </p:cNvPicPr>
          <p:nvPr/>
        </p:nvPicPr>
        <p:blipFill>
          <a:blip r:embed="rId17"/>
          <a:stretch>
            <a:fillRect/>
          </a:stretch>
        </p:blipFill>
        <p:spPr>
          <a:xfrm>
            <a:off x="5319374" y="947632"/>
            <a:ext cx="2620764" cy="1971110"/>
          </a:xfrm>
          <a:prstGeom prst="rect">
            <a:avLst/>
          </a:prstGeom>
        </p:spPr>
      </p:pic>
      <p:sp>
        <p:nvSpPr>
          <p:cNvPr id="3" name="TextBox 2">
            <a:extLst>
              <a:ext uri="{FF2B5EF4-FFF2-40B4-BE49-F238E27FC236}">
                <a16:creationId xmlns:a16="http://schemas.microsoft.com/office/drawing/2014/main" id="{EC4EA252-52EE-A243-AD36-5E0BE5D97C24}"/>
              </a:ext>
            </a:extLst>
          </p:cNvPr>
          <p:cNvSpPr txBox="1"/>
          <p:nvPr/>
        </p:nvSpPr>
        <p:spPr>
          <a:xfrm>
            <a:off x="402410" y="1040168"/>
            <a:ext cx="7996279" cy="3046988"/>
          </a:xfrm>
          <a:prstGeom prst="rect">
            <a:avLst/>
          </a:prstGeom>
          <a:noFill/>
        </p:spPr>
        <p:txBody>
          <a:bodyPr wrap="square" rtlCol="0">
            <a:spAutoFit/>
          </a:bodyPr>
          <a:lstStyle/>
          <a:p>
            <a:pPr marL="285750" indent="-285750">
              <a:buFont typeface="Arial" panose="020B0604020202020204" pitchFamily="34" charset="0"/>
              <a:buChar char="•"/>
            </a:pPr>
            <a:r>
              <a:rPr lang="en-US" b="1" dirty="0"/>
              <a:t>Attack Target: </a:t>
            </a:r>
            <a:r>
              <a:rPr lang="en-US" dirty="0"/>
              <a:t>6 SV </a:t>
            </a:r>
            <a:r>
              <a:rPr lang="en-US" altLang="zh-CN" dirty="0"/>
              <a:t>model architectures (D-Vector, </a:t>
            </a:r>
            <a:r>
              <a:rPr lang="en-US" altLang="zh-CN" dirty="0" err="1"/>
              <a:t>Vgg</a:t>
            </a:r>
            <a:r>
              <a:rPr lang="en-US" altLang="zh-CN" dirty="0"/>
              <a:t>-M, ResNet-50, ResNet-34, AERT, ECAPA)</a:t>
            </a:r>
          </a:p>
          <a:p>
            <a:endParaRPr lang="en-US" altLang="zh-CN" dirty="0"/>
          </a:p>
          <a:p>
            <a:pPr marL="285750" indent="-285750">
              <a:buFont typeface="Arial" panose="020B0604020202020204" pitchFamily="34" charset="0"/>
              <a:buChar char="•"/>
            </a:pPr>
            <a:r>
              <a:rPr lang="en-US" b="1" dirty="0"/>
              <a:t>Model Variations: </a:t>
            </a:r>
            <a:r>
              <a:rPr lang="en-US" dirty="0"/>
              <a:t>Poisoned with 53 different settings (different poison rates, distances, trigger contexts,..)</a:t>
            </a:r>
          </a:p>
          <a:p>
            <a:endParaRPr lang="en-US" dirty="0"/>
          </a:p>
          <a:p>
            <a:pPr marL="285750" indent="-285750">
              <a:buFont typeface="Arial" panose="020B0604020202020204" pitchFamily="34" charset="0"/>
              <a:buChar char="•"/>
            </a:pPr>
            <a:r>
              <a:rPr lang="en-US" b="1" dirty="0"/>
              <a:t>Target Speaker Variations: </a:t>
            </a:r>
            <a:r>
              <a:rPr lang="en-US" dirty="0"/>
              <a:t>Attack 310 target speakers and 16,430 enrolled speakers</a:t>
            </a:r>
          </a:p>
        </p:txBody>
      </p:sp>
      <p:sp>
        <p:nvSpPr>
          <p:cNvPr id="6" name="Slide Number Placeholder 5">
            <a:extLst>
              <a:ext uri="{FF2B5EF4-FFF2-40B4-BE49-F238E27FC236}">
                <a16:creationId xmlns:a16="http://schemas.microsoft.com/office/drawing/2014/main" id="{5BE498A3-5D7C-CE88-9FF3-A84C00AF1FC4}"/>
              </a:ext>
            </a:extLst>
          </p:cNvPr>
          <p:cNvSpPr>
            <a:spLocks noGrp="1"/>
          </p:cNvSpPr>
          <p:nvPr>
            <p:ph type="sldNum" sz="quarter" idx="10"/>
          </p:nvPr>
        </p:nvSpPr>
        <p:spPr/>
        <p:txBody>
          <a:bodyPr/>
          <a:lstStyle/>
          <a:p>
            <a:fld id="{02C8563F-99E2-49A5-8791-6AADA712BC8F}" type="slidenum">
              <a:rPr lang="en-US" smtClean="0"/>
              <a:pPr/>
              <a:t>13</a:t>
            </a:fld>
            <a:endParaRPr lang="en-US" dirty="0"/>
          </a:p>
        </p:txBody>
      </p:sp>
    </p:spTree>
    <p:extLst>
      <p:ext uri="{BB962C8B-B14F-4D97-AF65-F5344CB8AC3E}">
        <p14:creationId xmlns:p14="http://schemas.microsoft.com/office/powerpoint/2010/main" val="366223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41" fill="hold" display="0">
                  <p:stCondLst>
                    <p:cond delay="indefinite"/>
                  </p:stCondLst>
                  <p:endCondLst>
                    <p:cond evt="onStopAudio" delay="0">
                      <p:tgtEl>
                        <p:sldTgt/>
                      </p:tgtEl>
                    </p:cond>
                  </p:endCondLst>
                </p:cTn>
                <p:tgtEl>
                  <p:spTgt spid="24"/>
                </p:tgtEl>
              </p:cMediaNode>
            </p:audio>
            <p:audio>
              <p:cMediaNode vol="80000">
                <p:cTn id="42" fill="hold" display="0">
                  <p:stCondLst>
                    <p:cond delay="indefinite"/>
                  </p:stCondLst>
                  <p:endCondLst>
                    <p:cond evt="onStopAudio" delay="0">
                      <p:tgtEl>
                        <p:sldTgt/>
                      </p:tgtEl>
                    </p:cond>
                  </p:endCondLst>
                </p:cTn>
                <p:tgtEl>
                  <p:spTgt spid="27"/>
                </p:tgtEl>
              </p:cMediaNode>
            </p:audio>
            <p:audio>
              <p:cMediaNode vol="80000">
                <p:cTn id="43" fill="hold" display="0">
                  <p:stCondLst>
                    <p:cond delay="indefinite"/>
                  </p:stCondLst>
                  <p:endCondLst>
                    <p:cond evt="onStopAudio" delay="0">
                      <p:tgtEl>
                        <p:sldTgt/>
                      </p:tgtEl>
                    </p:cond>
                  </p:endCondLst>
                </p:cTn>
                <p:tgtEl>
                  <p:spTgt spid="32"/>
                </p:tgtEl>
              </p:cMediaNode>
            </p:audio>
            <p:audio>
              <p:cMediaNode vol="80000">
                <p:cTn id="44" fill="hold" display="0">
                  <p:stCondLst>
                    <p:cond delay="indefinite"/>
                  </p:stCondLst>
                  <p:endCondLst>
                    <p:cond evt="onStopAudio" delay="0">
                      <p:tgtEl>
                        <p:sldTgt/>
                      </p:tgtEl>
                    </p:cond>
                  </p:endCondLst>
                </p:cTn>
                <p:tgtEl>
                  <p:spTgt spid="35"/>
                </p:tgtEl>
              </p:cMediaNode>
            </p:audio>
          </p:childTnLst>
        </p:cTn>
      </p:par>
    </p:tnLst>
    <p:bldLst>
      <p:bldP spid="25" grpId="0"/>
      <p:bldP spid="26" grpId="0"/>
      <p:bldP spid="33" grpId="0"/>
      <p:bldP spid="34" grpId="0"/>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210180" y="237159"/>
            <a:ext cx="8229600" cy="360175"/>
          </a:xfrm>
        </p:spPr>
        <p:txBody>
          <a:bodyPr>
            <a:noAutofit/>
          </a:bodyPr>
          <a:lstStyle/>
          <a:p>
            <a:r>
              <a:rPr lang="en-US" sz="3200" dirty="0"/>
              <a:t>Evaluation Results</a:t>
            </a:r>
          </a:p>
        </p:txBody>
      </p:sp>
      <p:graphicFrame>
        <p:nvGraphicFramePr>
          <p:cNvPr id="3" name="Table 4">
            <a:extLst>
              <a:ext uri="{FF2B5EF4-FFF2-40B4-BE49-F238E27FC236}">
                <a16:creationId xmlns:a16="http://schemas.microsoft.com/office/drawing/2014/main" id="{2B9C7CC6-F2CD-009A-D760-91779F258ADD}"/>
              </a:ext>
            </a:extLst>
          </p:cNvPr>
          <p:cNvGraphicFramePr>
            <a:graphicFrameLocks noGrp="1"/>
          </p:cNvGraphicFramePr>
          <p:nvPr>
            <p:extLst>
              <p:ext uri="{D42A27DB-BD31-4B8C-83A1-F6EECF244321}">
                <p14:modId xmlns:p14="http://schemas.microsoft.com/office/powerpoint/2010/main" val="1352225288"/>
              </p:ext>
            </p:extLst>
          </p:nvPr>
        </p:nvGraphicFramePr>
        <p:xfrm>
          <a:off x="628650" y="801189"/>
          <a:ext cx="7653200" cy="4240712"/>
        </p:xfrm>
        <a:graphic>
          <a:graphicData uri="http://schemas.openxmlformats.org/drawingml/2006/table">
            <a:tbl>
              <a:tblPr firstRow="1" bandRow="1">
                <a:tableStyleId>{5C22544A-7EE6-4342-B048-85BDC9FD1C3A}</a:tableStyleId>
              </a:tblPr>
              <a:tblGrid>
                <a:gridCol w="1530640">
                  <a:extLst>
                    <a:ext uri="{9D8B030D-6E8A-4147-A177-3AD203B41FA5}">
                      <a16:colId xmlns:a16="http://schemas.microsoft.com/office/drawing/2014/main" val="3026008465"/>
                    </a:ext>
                  </a:extLst>
                </a:gridCol>
                <a:gridCol w="1530640">
                  <a:extLst>
                    <a:ext uri="{9D8B030D-6E8A-4147-A177-3AD203B41FA5}">
                      <a16:colId xmlns:a16="http://schemas.microsoft.com/office/drawing/2014/main" val="309854919"/>
                    </a:ext>
                  </a:extLst>
                </a:gridCol>
                <a:gridCol w="1530640">
                  <a:extLst>
                    <a:ext uri="{9D8B030D-6E8A-4147-A177-3AD203B41FA5}">
                      <a16:colId xmlns:a16="http://schemas.microsoft.com/office/drawing/2014/main" val="3070323649"/>
                    </a:ext>
                  </a:extLst>
                </a:gridCol>
                <a:gridCol w="1530640">
                  <a:extLst>
                    <a:ext uri="{9D8B030D-6E8A-4147-A177-3AD203B41FA5}">
                      <a16:colId xmlns:a16="http://schemas.microsoft.com/office/drawing/2014/main" val="4042541661"/>
                    </a:ext>
                  </a:extLst>
                </a:gridCol>
                <a:gridCol w="1530640">
                  <a:extLst>
                    <a:ext uri="{9D8B030D-6E8A-4147-A177-3AD203B41FA5}">
                      <a16:colId xmlns:a16="http://schemas.microsoft.com/office/drawing/2014/main" val="2088089320"/>
                    </a:ext>
                  </a:extLst>
                </a:gridCol>
              </a:tblGrid>
              <a:tr h="709242">
                <a:tc rowSpan="2">
                  <a:txBody>
                    <a:bodyPr/>
                    <a:lstStyle/>
                    <a:p>
                      <a:pPr algn="ctr"/>
                      <a:r>
                        <a:rPr lang="en-US" sz="2000" dirty="0"/>
                        <a:t>SV Models</a:t>
                      </a:r>
                    </a:p>
                  </a:txBody>
                  <a:tcPr anchor="ctr"/>
                </a:tc>
                <a:tc gridSpan="2">
                  <a:txBody>
                    <a:bodyPr/>
                    <a:lstStyle/>
                    <a:p>
                      <a:r>
                        <a:rPr lang="en-US" sz="2000" dirty="0"/>
                        <a:t>Benign Model</a:t>
                      </a:r>
                    </a:p>
                  </a:txBody>
                  <a:tcPr/>
                </a:tc>
                <a:tc hMerge="1">
                  <a:txBody>
                    <a:bodyPr/>
                    <a:lstStyle/>
                    <a:p>
                      <a:endParaRPr lang="en-US"/>
                    </a:p>
                  </a:txBody>
                  <a:tcPr/>
                </a:tc>
                <a:tc gridSpan="2">
                  <a:txBody>
                    <a:bodyPr/>
                    <a:lstStyle/>
                    <a:p>
                      <a:r>
                        <a:rPr lang="en-US" sz="2000" dirty="0"/>
                        <a:t>Poisoned Model </a:t>
                      </a:r>
                    </a:p>
                    <a:p>
                      <a:r>
                        <a:rPr lang="en-US" sz="2000" dirty="0"/>
                        <a:t>(15% poison rate)</a:t>
                      </a:r>
                    </a:p>
                  </a:txBody>
                  <a:tcPr/>
                </a:tc>
                <a:tc hMerge="1">
                  <a:txBody>
                    <a:bodyPr/>
                    <a:lstStyle/>
                    <a:p>
                      <a:endParaRPr lang="en-US"/>
                    </a:p>
                  </a:txBody>
                  <a:tcPr/>
                </a:tc>
                <a:extLst>
                  <a:ext uri="{0D108BD9-81ED-4DB2-BD59-A6C34878D82A}">
                    <a16:rowId xmlns:a16="http://schemas.microsoft.com/office/drawing/2014/main" val="221180511"/>
                  </a:ext>
                </a:extLst>
              </a:tr>
              <a:tr h="1017608">
                <a:tc vMerge="1">
                  <a:txBody>
                    <a:bodyPr/>
                    <a:lstStyle/>
                    <a:p>
                      <a:endParaRPr lang="en-US"/>
                    </a:p>
                  </a:txBody>
                  <a:tcPr/>
                </a:tc>
                <a:tc>
                  <a:txBody>
                    <a:bodyPr/>
                    <a:lstStyle/>
                    <a:p>
                      <a:r>
                        <a:rPr lang="en-US" sz="2000" dirty="0"/>
                        <a:t>EER (Equal Error Rate)</a:t>
                      </a:r>
                    </a:p>
                  </a:txBody>
                  <a:tcPr/>
                </a:tc>
                <a:tc>
                  <a:txBody>
                    <a:bodyPr/>
                    <a:lstStyle/>
                    <a:p>
                      <a:r>
                        <a:rPr lang="en-US" sz="2000" dirty="0"/>
                        <a:t>ASR (Attack Success)</a:t>
                      </a:r>
                    </a:p>
                  </a:txBody>
                  <a:tcPr/>
                </a:tc>
                <a:tc>
                  <a:txBody>
                    <a:bodyPr/>
                    <a:lstStyle/>
                    <a:p>
                      <a:r>
                        <a:rPr lang="en-US" sz="2000"/>
                        <a:t>EER</a:t>
                      </a:r>
                    </a:p>
                  </a:txBody>
                  <a:tcPr/>
                </a:tc>
                <a:tc>
                  <a:txBody>
                    <a:bodyPr/>
                    <a:lstStyle/>
                    <a:p>
                      <a:r>
                        <a:rPr lang="en-US" sz="2000" dirty="0"/>
                        <a:t>ASR</a:t>
                      </a:r>
                    </a:p>
                  </a:txBody>
                  <a:tcPr/>
                </a:tc>
                <a:extLst>
                  <a:ext uri="{0D108BD9-81ED-4DB2-BD59-A6C34878D82A}">
                    <a16:rowId xmlns:a16="http://schemas.microsoft.com/office/drawing/2014/main" val="3483472866"/>
                  </a:ext>
                </a:extLst>
              </a:tr>
              <a:tr h="415311">
                <a:tc>
                  <a:txBody>
                    <a:bodyPr/>
                    <a:lstStyle/>
                    <a:p>
                      <a:r>
                        <a:rPr lang="en-US" sz="2000" b="1" dirty="0"/>
                        <a:t>D-Vector</a:t>
                      </a:r>
                    </a:p>
                  </a:txBody>
                  <a:tcPr/>
                </a:tc>
                <a:tc>
                  <a:txBody>
                    <a:bodyPr/>
                    <a:lstStyle/>
                    <a:p>
                      <a:r>
                        <a:rPr lang="en-US" sz="2000" b="1"/>
                        <a:t>4.75%</a:t>
                      </a:r>
                    </a:p>
                  </a:txBody>
                  <a:tcPr/>
                </a:tc>
                <a:tc>
                  <a:txBody>
                    <a:bodyPr/>
                    <a:lstStyle/>
                    <a:p>
                      <a:r>
                        <a:rPr lang="en-US" sz="2000" b="1"/>
                        <a:t>0%</a:t>
                      </a:r>
                    </a:p>
                  </a:txBody>
                  <a:tcPr/>
                </a:tc>
                <a:tc>
                  <a:txBody>
                    <a:bodyPr/>
                    <a:lstStyle/>
                    <a:p>
                      <a:r>
                        <a:rPr lang="en-US" sz="2000" b="1" dirty="0">
                          <a:solidFill>
                            <a:srgbClr val="00B050"/>
                          </a:solidFill>
                        </a:rPr>
                        <a:t>5.67%</a:t>
                      </a:r>
                    </a:p>
                  </a:txBody>
                  <a:tcPr/>
                </a:tc>
                <a:tc>
                  <a:txBody>
                    <a:bodyPr/>
                    <a:lstStyle/>
                    <a:p>
                      <a:r>
                        <a:rPr lang="en-US" sz="2000" b="1" dirty="0">
                          <a:solidFill>
                            <a:srgbClr val="C00000"/>
                          </a:solidFill>
                        </a:rPr>
                        <a:t>100%</a:t>
                      </a:r>
                    </a:p>
                  </a:txBody>
                  <a:tcPr/>
                </a:tc>
                <a:extLst>
                  <a:ext uri="{0D108BD9-81ED-4DB2-BD59-A6C34878D82A}">
                    <a16:rowId xmlns:a16="http://schemas.microsoft.com/office/drawing/2014/main" val="2734558559"/>
                  </a:ext>
                </a:extLst>
              </a:tr>
              <a:tr h="415311">
                <a:tc>
                  <a:txBody>
                    <a:bodyPr/>
                    <a:lstStyle/>
                    <a:p>
                      <a:r>
                        <a:rPr lang="en-US" sz="2000" b="1" dirty="0"/>
                        <a:t>VGG-M</a:t>
                      </a:r>
                    </a:p>
                  </a:txBody>
                  <a:tcPr/>
                </a:tc>
                <a:tc>
                  <a:txBody>
                    <a:bodyPr/>
                    <a:lstStyle/>
                    <a:p>
                      <a:r>
                        <a:rPr lang="en-US" sz="2000" b="1"/>
                        <a:t>9.37%</a:t>
                      </a:r>
                    </a:p>
                  </a:txBody>
                  <a:tcPr/>
                </a:tc>
                <a:tc>
                  <a:txBody>
                    <a:bodyPr/>
                    <a:lstStyle/>
                    <a:p>
                      <a:r>
                        <a:rPr lang="en-US" sz="2000" b="1" i="1" dirty="0"/>
                        <a:t>52.2%</a:t>
                      </a:r>
                    </a:p>
                  </a:txBody>
                  <a:tcPr/>
                </a:tc>
                <a:tc>
                  <a:txBody>
                    <a:bodyPr/>
                    <a:lstStyle/>
                    <a:p>
                      <a:r>
                        <a:rPr lang="en-US" sz="2000" b="1" dirty="0">
                          <a:solidFill>
                            <a:srgbClr val="00B050"/>
                          </a:solidFill>
                        </a:rPr>
                        <a:t>8.46%</a:t>
                      </a:r>
                    </a:p>
                  </a:txBody>
                  <a:tcPr/>
                </a:tc>
                <a:tc>
                  <a:txBody>
                    <a:bodyPr/>
                    <a:lstStyle/>
                    <a:p>
                      <a:r>
                        <a:rPr lang="en-US" sz="2000" b="1" dirty="0">
                          <a:solidFill>
                            <a:srgbClr val="C00000"/>
                          </a:solidFill>
                        </a:rPr>
                        <a:t>87.5%</a:t>
                      </a:r>
                    </a:p>
                  </a:txBody>
                  <a:tcPr/>
                </a:tc>
                <a:extLst>
                  <a:ext uri="{0D108BD9-81ED-4DB2-BD59-A6C34878D82A}">
                    <a16:rowId xmlns:a16="http://schemas.microsoft.com/office/drawing/2014/main" val="3153933266"/>
                  </a:ext>
                </a:extLst>
              </a:tr>
              <a:tr h="426309">
                <a:tc>
                  <a:txBody>
                    <a:bodyPr/>
                    <a:lstStyle/>
                    <a:p>
                      <a:r>
                        <a:rPr lang="en-US" sz="2000" b="1" dirty="0"/>
                        <a:t>ResNet-50</a:t>
                      </a:r>
                    </a:p>
                  </a:txBody>
                  <a:tcPr/>
                </a:tc>
                <a:tc>
                  <a:txBody>
                    <a:bodyPr/>
                    <a:lstStyle/>
                    <a:p>
                      <a:r>
                        <a:rPr lang="en-US" sz="2000" b="1"/>
                        <a:t>6.37%</a:t>
                      </a:r>
                    </a:p>
                  </a:txBody>
                  <a:tcPr/>
                </a:tc>
                <a:tc>
                  <a:txBody>
                    <a:bodyPr/>
                    <a:lstStyle/>
                    <a:p>
                      <a:r>
                        <a:rPr lang="en-US" sz="2000" b="1"/>
                        <a:t>4.68%</a:t>
                      </a:r>
                    </a:p>
                  </a:txBody>
                  <a:tcPr/>
                </a:tc>
                <a:tc>
                  <a:txBody>
                    <a:bodyPr/>
                    <a:lstStyle/>
                    <a:p>
                      <a:r>
                        <a:rPr lang="en-US" sz="2000" b="1">
                          <a:solidFill>
                            <a:srgbClr val="00B050"/>
                          </a:solidFill>
                        </a:rPr>
                        <a:t>8.7%</a:t>
                      </a:r>
                    </a:p>
                  </a:txBody>
                  <a:tcPr/>
                </a:tc>
                <a:tc>
                  <a:txBody>
                    <a:bodyPr/>
                    <a:lstStyle/>
                    <a:p>
                      <a:r>
                        <a:rPr lang="en-US" sz="2000" b="1">
                          <a:solidFill>
                            <a:srgbClr val="C00000"/>
                          </a:solidFill>
                        </a:rPr>
                        <a:t>78.3%</a:t>
                      </a:r>
                    </a:p>
                  </a:txBody>
                  <a:tcPr/>
                </a:tc>
                <a:extLst>
                  <a:ext uri="{0D108BD9-81ED-4DB2-BD59-A6C34878D82A}">
                    <a16:rowId xmlns:a16="http://schemas.microsoft.com/office/drawing/2014/main" val="4044136733"/>
                  </a:ext>
                </a:extLst>
              </a:tr>
              <a:tr h="426309">
                <a:tc>
                  <a:txBody>
                    <a:bodyPr/>
                    <a:lstStyle/>
                    <a:p>
                      <a:r>
                        <a:rPr lang="en-US" sz="2000" b="1" dirty="0"/>
                        <a:t>ResNet-34</a:t>
                      </a:r>
                    </a:p>
                  </a:txBody>
                  <a:tcPr/>
                </a:tc>
                <a:tc>
                  <a:txBody>
                    <a:bodyPr/>
                    <a:lstStyle/>
                    <a:p>
                      <a:r>
                        <a:rPr lang="en-US" sz="2000" b="1"/>
                        <a:t>7.83%</a:t>
                      </a:r>
                    </a:p>
                  </a:txBody>
                  <a:tcPr/>
                </a:tc>
                <a:tc>
                  <a:txBody>
                    <a:bodyPr/>
                    <a:lstStyle/>
                    <a:p>
                      <a:r>
                        <a:rPr lang="en-US" sz="2000" b="1"/>
                        <a:t>0%</a:t>
                      </a:r>
                    </a:p>
                  </a:txBody>
                  <a:tcPr/>
                </a:tc>
                <a:tc>
                  <a:txBody>
                    <a:bodyPr/>
                    <a:lstStyle/>
                    <a:p>
                      <a:r>
                        <a:rPr lang="en-US" sz="2000" b="1" dirty="0">
                          <a:solidFill>
                            <a:srgbClr val="00B050"/>
                          </a:solidFill>
                        </a:rPr>
                        <a:t>6.8%</a:t>
                      </a:r>
                    </a:p>
                  </a:txBody>
                  <a:tcPr/>
                </a:tc>
                <a:tc>
                  <a:txBody>
                    <a:bodyPr/>
                    <a:lstStyle/>
                    <a:p>
                      <a:r>
                        <a:rPr lang="en-US" sz="2000" b="1" dirty="0">
                          <a:solidFill>
                            <a:srgbClr val="C00000"/>
                          </a:solidFill>
                        </a:rPr>
                        <a:t>72.4%</a:t>
                      </a:r>
                    </a:p>
                  </a:txBody>
                  <a:tcPr/>
                </a:tc>
                <a:extLst>
                  <a:ext uri="{0D108BD9-81ED-4DB2-BD59-A6C34878D82A}">
                    <a16:rowId xmlns:a16="http://schemas.microsoft.com/office/drawing/2014/main" val="3892652297"/>
                  </a:ext>
                </a:extLst>
              </a:tr>
              <a:tr h="415311">
                <a:tc>
                  <a:txBody>
                    <a:bodyPr/>
                    <a:lstStyle/>
                    <a:p>
                      <a:r>
                        <a:rPr lang="en-US" sz="2000" b="1" dirty="0"/>
                        <a:t>AERT</a:t>
                      </a:r>
                    </a:p>
                  </a:txBody>
                  <a:tcPr/>
                </a:tc>
                <a:tc>
                  <a:txBody>
                    <a:bodyPr/>
                    <a:lstStyle/>
                    <a:p>
                      <a:r>
                        <a:rPr lang="en-US" sz="2000" b="1"/>
                        <a:t>11.3%</a:t>
                      </a:r>
                    </a:p>
                  </a:txBody>
                  <a:tcPr/>
                </a:tc>
                <a:tc>
                  <a:txBody>
                    <a:bodyPr/>
                    <a:lstStyle/>
                    <a:p>
                      <a:r>
                        <a:rPr lang="en-US" sz="2000" b="1"/>
                        <a:t>0%</a:t>
                      </a:r>
                    </a:p>
                  </a:txBody>
                  <a:tcPr/>
                </a:tc>
                <a:tc>
                  <a:txBody>
                    <a:bodyPr/>
                    <a:lstStyle/>
                    <a:p>
                      <a:r>
                        <a:rPr lang="en-US" sz="2000" b="1" dirty="0">
                          <a:solidFill>
                            <a:srgbClr val="00B050"/>
                          </a:solidFill>
                        </a:rPr>
                        <a:t>7.5%</a:t>
                      </a:r>
                    </a:p>
                  </a:txBody>
                  <a:tcPr/>
                </a:tc>
                <a:tc>
                  <a:txBody>
                    <a:bodyPr/>
                    <a:lstStyle/>
                    <a:p>
                      <a:r>
                        <a:rPr lang="en-US" sz="2000" b="1" dirty="0">
                          <a:solidFill>
                            <a:srgbClr val="C00000"/>
                          </a:solidFill>
                        </a:rPr>
                        <a:t>77.8%</a:t>
                      </a:r>
                    </a:p>
                  </a:txBody>
                  <a:tcPr/>
                </a:tc>
                <a:extLst>
                  <a:ext uri="{0D108BD9-81ED-4DB2-BD59-A6C34878D82A}">
                    <a16:rowId xmlns:a16="http://schemas.microsoft.com/office/drawing/2014/main" val="1973004701"/>
                  </a:ext>
                </a:extLst>
              </a:tr>
              <a:tr h="415311">
                <a:tc>
                  <a:txBody>
                    <a:bodyPr/>
                    <a:lstStyle/>
                    <a:p>
                      <a:r>
                        <a:rPr lang="en-US" sz="2000" b="1" dirty="0"/>
                        <a:t>ECAPA</a:t>
                      </a:r>
                    </a:p>
                  </a:txBody>
                  <a:tcPr/>
                </a:tc>
                <a:tc>
                  <a:txBody>
                    <a:bodyPr/>
                    <a:lstStyle/>
                    <a:p>
                      <a:r>
                        <a:rPr lang="en-US" sz="2000" b="1"/>
                        <a:t>5.56%</a:t>
                      </a:r>
                    </a:p>
                  </a:txBody>
                  <a:tcPr/>
                </a:tc>
                <a:tc>
                  <a:txBody>
                    <a:bodyPr/>
                    <a:lstStyle/>
                    <a:p>
                      <a:r>
                        <a:rPr lang="en-US" sz="2000" b="1" i="1" dirty="0"/>
                        <a:t>64.1%</a:t>
                      </a:r>
                    </a:p>
                  </a:txBody>
                  <a:tcPr/>
                </a:tc>
                <a:tc>
                  <a:txBody>
                    <a:bodyPr/>
                    <a:lstStyle/>
                    <a:p>
                      <a:r>
                        <a:rPr lang="en-US" sz="2000" b="1" dirty="0">
                          <a:solidFill>
                            <a:srgbClr val="00B050"/>
                          </a:solidFill>
                        </a:rPr>
                        <a:t>9.63%</a:t>
                      </a:r>
                    </a:p>
                  </a:txBody>
                  <a:tcPr/>
                </a:tc>
                <a:tc>
                  <a:txBody>
                    <a:bodyPr/>
                    <a:lstStyle/>
                    <a:p>
                      <a:r>
                        <a:rPr lang="en-US" sz="2000" b="1" dirty="0">
                          <a:solidFill>
                            <a:srgbClr val="C00000"/>
                          </a:solidFill>
                        </a:rPr>
                        <a:t>79.6%</a:t>
                      </a:r>
                    </a:p>
                  </a:txBody>
                  <a:tcPr/>
                </a:tc>
                <a:extLst>
                  <a:ext uri="{0D108BD9-81ED-4DB2-BD59-A6C34878D82A}">
                    <a16:rowId xmlns:a16="http://schemas.microsoft.com/office/drawing/2014/main" val="4261911448"/>
                  </a:ext>
                </a:extLst>
              </a:tr>
            </a:tbl>
          </a:graphicData>
        </a:graphic>
      </p:graphicFrame>
      <p:sp>
        <p:nvSpPr>
          <p:cNvPr id="5" name="Slide Number Placeholder 4">
            <a:extLst>
              <a:ext uri="{FF2B5EF4-FFF2-40B4-BE49-F238E27FC236}">
                <a16:creationId xmlns:a16="http://schemas.microsoft.com/office/drawing/2014/main" id="{D3CD25F3-61E4-6EF4-901C-0C87BEE49B3E}"/>
              </a:ext>
            </a:extLst>
          </p:cNvPr>
          <p:cNvSpPr>
            <a:spLocks noGrp="1"/>
          </p:cNvSpPr>
          <p:nvPr>
            <p:ph type="sldNum" sz="quarter" idx="10"/>
          </p:nvPr>
        </p:nvSpPr>
        <p:spPr/>
        <p:txBody>
          <a:bodyPr/>
          <a:lstStyle/>
          <a:p>
            <a:fld id="{02C8563F-99E2-49A5-8791-6AADA712BC8F}" type="slidenum">
              <a:rPr lang="en-US" smtClean="0"/>
              <a:pPr/>
              <a:t>14</a:t>
            </a:fld>
            <a:endParaRPr lang="en-US" dirty="0"/>
          </a:p>
        </p:txBody>
      </p:sp>
    </p:spTree>
    <p:extLst>
      <p:ext uri="{BB962C8B-B14F-4D97-AF65-F5344CB8AC3E}">
        <p14:creationId xmlns:p14="http://schemas.microsoft.com/office/powerpoint/2010/main" val="3646522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A01751-3077-C7CC-51B0-CD00879FED39}"/>
              </a:ext>
            </a:extLst>
          </p:cNvPr>
          <p:cNvSpPr>
            <a:spLocks noGrp="1"/>
          </p:cNvSpPr>
          <p:nvPr>
            <p:ph type="sldNum" sz="quarter" idx="10"/>
          </p:nvPr>
        </p:nvSpPr>
        <p:spPr/>
        <p:txBody>
          <a:bodyPr/>
          <a:lstStyle/>
          <a:p>
            <a:fld id="{02C8563F-99E2-49A5-8791-6AADA712BC8F}" type="slidenum">
              <a:rPr lang="en-US" smtClean="0"/>
              <a:pPr/>
              <a:t>15</a:t>
            </a:fld>
            <a:endParaRPr lang="en-US" dirty="0"/>
          </a:p>
        </p:txBody>
      </p:sp>
      <p:sp>
        <p:nvSpPr>
          <p:cNvPr id="6" name="TextBox 5">
            <a:extLst>
              <a:ext uri="{FF2B5EF4-FFF2-40B4-BE49-F238E27FC236}">
                <a16:creationId xmlns:a16="http://schemas.microsoft.com/office/drawing/2014/main" id="{2E7B2881-FFAF-A981-5904-725383F2533A}"/>
              </a:ext>
            </a:extLst>
          </p:cNvPr>
          <p:cNvSpPr txBox="1"/>
          <p:nvPr/>
        </p:nvSpPr>
        <p:spPr>
          <a:xfrm>
            <a:off x="210180" y="4401005"/>
            <a:ext cx="8872859"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a:t>With channel simulation, our attack achieves &gt;75% ASR for all target models. </a:t>
            </a:r>
          </a:p>
        </p:txBody>
      </p:sp>
      <p:sp>
        <p:nvSpPr>
          <p:cNvPr id="7" name="标题 1">
            <a:extLst>
              <a:ext uri="{FF2B5EF4-FFF2-40B4-BE49-F238E27FC236}">
                <a16:creationId xmlns:a16="http://schemas.microsoft.com/office/drawing/2014/main" id="{CEE2EBC4-427D-4436-A30D-49B62C8EDD7D}"/>
              </a:ext>
            </a:extLst>
          </p:cNvPr>
          <p:cNvSpPr txBox="1">
            <a:spLocks/>
          </p:cNvSpPr>
          <p:nvPr/>
        </p:nvSpPr>
        <p:spPr>
          <a:xfrm>
            <a:off x="210180" y="44602"/>
            <a:ext cx="8229600" cy="360175"/>
          </a:xfrm>
          <a:prstGeom prst="rect">
            <a:avLst/>
          </a:prstGeom>
        </p:spPr>
        <p:txBody>
          <a:bodyPr>
            <a:noAutofit/>
          </a:bodyPr>
          <a:lstStyle>
            <a:lvl1pPr algn="l" defTabSz="342900" rtl="0" eaLnBrk="1" fontAlgn="base" hangingPunct="1">
              <a:spcBef>
                <a:spcPct val="0"/>
              </a:spcBef>
              <a:spcAft>
                <a:spcPct val="0"/>
              </a:spcAft>
              <a:defRPr sz="2700" b="1" i="0" kern="1200" baseline="0">
                <a:solidFill>
                  <a:srgbClr val="18453B"/>
                </a:solidFill>
                <a:latin typeface="Arial"/>
                <a:ea typeface="ＭＳ Ｐゴシック" charset="-128"/>
                <a:cs typeface="Arial"/>
              </a:defRPr>
            </a:lvl1pPr>
            <a:lvl2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2pPr>
            <a:lvl3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3pPr>
            <a:lvl4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4pPr>
            <a:lvl5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5pPr>
            <a:lvl6pPr marL="3429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6pPr>
            <a:lvl7pPr marL="6858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7pPr>
            <a:lvl8pPr marL="10287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8pPr>
            <a:lvl9pPr marL="13716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9pPr>
          </a:lstStyle>
          <a:p>
            <a:r>
              <a:rPr lang="en-US" sz="3200" dirty="0"/>
              <a:t>Evaluation Results – cont.</a:t>
            </a:r>
          </a:p>
        </p:txBody>
      </p:sp>
      <p:pic>
        <p:nvPicPr>
          <p:cNvPr id="3" name="Picture 2" descr="A graph of different colored bars&#10;&#10;Description automatically generated">
            <a:extLst>
              <a:ext uri="{FF2B5EF4-FFF2-40B4-BE49-F238E27FC236}">
                <a16:creationId xmlns:a16="http://schemas.microsoft.com/office/drawing/2014/main" id="{232E1F23-827B-801A-A5BE-2F79D3DFAE57}"/>
              </a:ext>
            </a:extLst>
          </p:cNvPr>
          <p:cNvPicPr>
            <a:picLocks noChangeAspect="1"/>
          </p:cNvPicPr>
          <p:nvPr/>
        </p:nvPicPr>
        <p:blipFill>
          <a:blip r:embed="rId3"/>
          <a:stretch>
            <a:fillRect/>
          </a:stretch>
        </p:blipFill>
        <p:spPr>
          <a:xfrm>
            <a:off x="0" y="515213"/>
            <a:ext cx="5539921" cy="2624173"/>
          </a:xfrm>
          <a:prstGeom prst="rect">
            <a:avLst/>
          </a:prstGeom>
        </p:spPr>
      </p:pic>
      <p:pic>
        <p:nvPicPr>
          <p:cNvPr id="9" name="Picture 8" descr="A graph of different colored bars&#10;&#10;Description automatically generated with medium confidence">
            <a:extLst>
              <a:ext uri="{FF2B5EF4-FFF2-40B4-BE49-F238E27FC236}">
                <a16:creationId xmlns:a16="http://schemas.microsoft.com/office/drawing/2014/main" id="{9352C859-A90B-51AD-FE3E-50311A007154}"/>
              </a:ext>
            </a:extLst>
          </p:cNvPr>
          <p:cNvPicPr>
            <a:picLocks noChangeAspect="1"/>
          </p:cNvPicPr>
          <p:nvPr/>
        </p:nvPicPr>
        <p:blipFill>
          <a:blip r:embed="rId4"/>
          <a:stretch>
            <a:fillRect/>
          </a:stretch>
        </p:blipFill>
        <p:spPr>
          <a:xfrm>
            <a:off x="3004362" y="1988204"/>
            <a:ext cx="6139638" cy="2302364"/>
          </a:xfrm>
          <a:prstGeom prst="rect">
            <a:avLst/>
          </a:prstGeom>
        </p:spPr>
      </p:pic>
    </p:spTree>
    <p:extLst>
      <p:ext uri="{BB962C8B-B14F-4D97-AF65-F5344CB8AC3E}">
        <p14:creationId xmlns:p14="http://schemas.microsoft.com/office/powerpoint/2010/main" val="5843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9844-730A-5A2E-7D2B-DFCA8FF1B281}"/>
              </a:ext>
            </a:extLst>
          </p:cNvPr>
          <p:cNvSpPr>
            <a:spLocks noGrp="1"/>
          </p:cNvSpPr>
          <p:nvPr>
            <p:ph type="title"/>
          </p:nvPr>
        </p:nvSpPr>
        <p:spPr>
          <a:xfrm>
            <a:off x="457200" y="333226"/>
            <a:ext cx="8229600" cy="360175"/>
          </a:xfrm>
        </p:spPr>
        <p:txBody>
          <a:bodyPr>
            <a:normAutofit fontScale="90000"/>
          </a:bodyPr>
          <a:lstStyle/>
          <a:p>
            <a:r>
              <a:rPr lang="en-US" sz="3600" b="1" dirty="0">
                <a:latin typeface="Helvetica" pitchFamily="2" charset="0"/>
              </a:rPr>
              <a:t>Sniper Defense</a:t>
            </a:r>
            <a:br>
              <a:rPr lang="en-US" sz="2800" b="1" dirty="0">
                <a:latin typeface="Helvetica" pitchFamily="2" charset="0"/>
              </a:rPr>
            </a:br>
            <a:endParaRPr lang="en-US" dirty="0"/>
          </a:p>
        </p:txBody>
      </p:sp>
      <p:sp>
        <p:nvSpPr>
          <p:cNvPr id="4" name="Slide Number Placeholder 3">
            <a:extLst>
              <a:ext uri="{FF2B5EF4-FFF2-40B4-BE49-F238E27FC236}">
                <a16:creationId xmlns:a16="http://schemas.microsoft.com/office/drawing/2014/main" id="{4C94DB0A-EF26-44E1-E1AD-3359309C9A32}"/>
              </a:ext>
            </a:extLst>
          </p:cNvPr>
          <p:cNvSpPr>
            <a:spLocks noGrp="1"/>
          </p:cNvSpPr>
          <p:nvPr>
            <p:ph type="sldNum" sz="quarter" idx="10"/>
          </p:nvPr>
        </p:nvSpPr>
        <p:spPr/>
        <p:txBody>
          <a:bodyPr/>
          <a:lstStyle/>
          <a:p>
            <a:fld id="{02C8563F-99E2-49A5-8791-6AADA712BC8F}" type="slidenum">
              <a:rPr lang="en-US" smtClean="0"/>
              <a:pPr/>
              <a:t>16</a:t>
            </a:fld>
            <a:endParaRPr lang="en-US" dirty="0"/>
          </a:p>
        </p:txBody>
      </p:sp>
      <p:sp>
        <p:nvSpPr>
          <p:cNvPr id="6" name="TextBox 5">
            <a:extLst>
              <a:ext uri="{FF2B5EF4-FFF2-40B4-BE49-F238E27FC236}">
                <a16:creationId xmlns:a16="http://schemas.microsoft.com/office/drawing/2014/main" id="{66CB524F-55F5-A36F-2DA5-4A686594CAE9}"/>
              </a:ext>
            </a:extLst>
          </p:cNvPr>
          <p:cNvSpPr txBox="1"/>
          <p:nvPr/>
        </p:nvSpPr>
        <p:spPr>
          <a:xfrm>
            <a:off x="1107831" y="4381386"/>
            <a:ext cx="6928338"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b="1" dirty="0"/>
              <a:t>Sniper Defense </a:t>
            </a:r>
            <a:r>
              <a:rPr lang="en-US" sz="2000" dirty="0"/>
              <a:t>can detect 100% backdoors in the dataset</a:t>
            </a:r>
          </a:p>
        </p:txBody>
      </p:sp>
      <p:sp>
        <p:nvSpPr>
          <p:cNvPr id="7" name="标题 1">
            <a:extLst>
              <a:ext uri="{FF2B5EF4-FFF2-40B4-BE49-F238E27FC236}">
                <a16:creationId xmlns:a16="http://schemas.microsoft.com/office/drawing/2014/main" id="{DA737503-21BB-6F30-BB58-9D94257D40A1}"/>
              </a:ext>
            </a:extLst>
          </p:cNvPr>
          <p:cNvSpPr txBox="1">
            <a:spLocks/>
          </p:cNvSpPr>
          <p:nvPr/>
        </p:nvSpPr>
        <p:spPr>
          <a:xfrm>
            <a:off x="1107787" y="1734941"/>
            <a:ext cx="3261154" cy="360175"/>
          </a:xfrm>
          <a:prstGeom prst="rect">
            <a:avLst/>
          </a:prstGeom>
        </p:spPr>
        <p:txBody>
          <a:bodyPr>
            <a:noAutofit/>
          </a:bodyPr>
          <a:lstStyle>
            <a:lvl1pPr algn="l" defTabSz="342900" rtl="0" eaLnBrk="1" fontAlgn="base" hangingPunct="1">
              <a:spcBef>
                <a:spcPct val="0"/>
              </a:spcBef>
              <a:spcAft>
                <a:spcPct val="0"/>
              </a:spcAft>
              <a:defRPr sz="2700" b="1" i="0" kern="1200" baseline="0">
                <a:solidFill>
                  <a:srgbClr val="18453B"/>
                </a:solidFill>
                <a:latin typeface="Arial"/>
                <a:ea typeface="ＭＳ Ｐゴシック" charset="-128"/>
                <a:cs typeface="Arial"/>
              </a:defRPr>
            </a:lvl1pPr>
            <a:lvl2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2pPr>
            <a:lvl3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3pPr>
            <a:lvl4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4pPr>
            <a:lvl5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5pPr>
            <a:lvl6pPr marL="3429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6pPr>
            <a:lvl7pPr marL="6858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7pPr>
            <a:lvl8pPr marL="10287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8pPr>
            <a:lvl9pPr marL="13716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9pPr>
          </a:lstStyle>
          <a:p>
            <a:pPr lvl="1"/>
            <a:endParaRPr lang="en-US" sz="2000" b="1" dirty="0">
              <a:latin typeface="Helvetica" pitchFamily="2" charset="0"/>
            </a:endParaRPr>
          </a:p>
        </p:txBody>
      </p:sp>
      <p:pic>
        <p:nvPicPr>
          <p:cNvPr id="9" name="Picture 8" descr="A diagram with many colorful dots&#10;&#10;Description automatically generated with medium confidence">
            <a:extLst>
              <a:ext uri="{FF2B5EF4-FFF2-40B4-BE49-F238E27FC236}">
                <a16:creationId xmlns:a16="http://schemas.microsoft.com/office/drawing/2014/main" id="{08955661-255F-6144-0FE7-5D0196D27770}"/>
              </a:ext>
            </a:extLst>
          </p:cNvPr>
          <p:cNvPicPr>
            <a:picLocks noChangeAspect="1"/>
          </p:cNvPicPr>
          <p:nvPr/>
        </p:nvPicPr>
        <p:blipFill rotWithShape="1">
          <a:blip r:embed="rId3"/>
          <a:srcRect b="6982"/>
          <a:stretch/>
        </p:blipFill>
        <p:spPr>
          <a:xfrm>
            <a:off x="0" y="882195"/>
            <a:ext cx="4257160" cy="3162423"/>
          </a:xfrm>
          <a:prstGeom prst="rect">
            <a:avLst/>
          </a:prstGeom>
        </p:spPr>
      </p:pic>
      <p:pic>
        <p:nvPicPr>
          <p:cNvPr id="11" name="Picture 10" descr="A graph with blue and orange dots&#10;&#10;Description automatically generated">
            <a:extLst>
              <a:ext uri="{FF2B5EF4-FFF2-40B4-BE49-F238E27FC236}">
                <a16:creationId xmlns:a16="http://schemas.microsoft.com/office/drawing/2014/main" id="{8294850F-5E96-6F62-6B5C-0124938F6C48}"/>
              </a:ext>
            </a:extLst>
          </p:cNvPr>
          <p:cNvPicPr>
            <a:picLocks noChangeAspect="1"/>
          </p:cNvPicPr>
          <p:nvPr/>
        </p:nvPicPr>
        <p:blipFill>
          <a:blip r:embed="rId4"/>
          <a:stretch>
            <a:fillRect/>
          </a:stretch>
        </p:blipFill>
        <p:spPr>
          <a:xfrm>
            <a:off x="4368941" y="882195"/>
            <a:ext cx="4265641" cy="3406589"/>
          </a:xfrm>
          <a:prstGeom prst="rect">
            <a:avLst/>
          </a:prstGeom>
        </p:spPr>
      </p:pic>
    </p:spTree>
    <p:extLst>
      <p:ext uri="{BB962C8B-B14F-4D97-AF65-F5344CB8AC3E}">
        <p14:creationId xmlns:p14="http://schemas.microsoft.com/office/powerpoint/2010/main" val="203055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EA5-7CFD-D55B-FB6B-578ACEFD4DAC}"/>
              </a:ext>
            </a:extLst>
          </p:cNvPr>
          <p:cNvSpPr>
            <a:spLocks noGrp="1"/>
          </p:cNvSpPr>
          <p:nvPr>
            <p:ph type="title"/>
          </p:nvPr>
        </p:nvSpPr>
        <p:spPr>
          <a:xfrm>
            <a:off x="457199" y="188686"/>
            <a:ext cx="8229600" cy="774284"/>
          </a:xfrm>
        </p:spPr>
        <p:txBody>
          <a:bodyPr>
            <a:normAutofit/>
          </a:bodyPr>
          <a:lstStyle/>
          <a:p>
            <a:r>
              <a:rPr lang="en-US" sz="3200" dirty="0"/>
              <a:t>Conclusion</a:t>
            </a:r>
          </a:p>
        </p:txBody>
      </p:sp>
      <p:sp>
        <p:nvSpPr>
          <p:cNvPr id="3" name="Content Placeholder 2">
            <a:extLst>
              <a:ext uri="{FF2B5EF4-FFF2-40B4-BE49-F238E27FC236}">
                <a16:creationId xmlns:a16="http://schemas.microsoft.com/office/drawing/2014/main" id="{1B81B62A-A5B6-A1BB-82FA-B47DF5FA5FEE}"/>
              </a:ext>
            </a:extLst>
          </p:cNvPr>
          <p:cNvSpPr>
            <a:spLocks noGrp="1"/>
          </p:cNvSpPr>
          <p:nvPr>
            <p:ph idx="1"/>
          </p:nvPr>
        </p:nvSpPr>
        <p:spPr>
          <a:xfrm>
            <a:off x="280951" y="746462"/>
            <a:ext cx="8582097" cy="3304342"/>
          </a:xfrm>
        </p:spPr>
        <p:txBody>
          <a:bodyPr/>
          <a:lstStyle/>
          <a:p>
            <a:r>
              <a:rPr lang="en-US" sz="1800" dirty="0">
                <a:solidFill>
                  <a:schemeClr val="tx1"/>
                </a:solidFill>
              </a:rPr>
              <a:t>We propose the first practical speaker verification backdoor attack to impersonate </a:t>
            </a:r>
            <a:r>
              <a:rPr lang="en-US" sz="1800" b="1" dirty="0">
                <a:solidFill>
                  <a:schemeClr val="tx1"/>
                </a:solidFill>
              </a:rPr>
              <a:t>unknown enrolled speakers, </a:t>
            </a:r>
            <a:r>
              <a:rPr lang="en-US" sz="1800" dirty="0">
                <a:solidFill>
                  <a:schemeClr val="tx1"/>
                </a:solidFill>
              </a:rPr>
              <a:t>and increase the impact by attacking </a:t>
            </a:r>
            <a:r>
              <a:rPr lang="en-US" sz="1800" b="1" dirty="0">
                <a:solidFill>
                  <a:schemeClr val="tx1"/>
                </a:solidFill>
              </a:rPr>
              <a:t>many enrolled speakers</a:t>
            </a:r>
            <a:r>
              <a:rPr lang="en-US" sz="1800" dirty="0">
                <a:solidFill>
                  <a:schemeClr val="tx1"/>
                </a:solidFill>
              </a:rPr>
              <a:t>.</a:t>
            </a:r>
          </a:p>
          <a:p>
            <a:endParaRPr lang="en-US" sz="1800" dirty="0">
              <a:solidFill>
                <a:schemeClr val="tx1"/>
              </a:solidFill>
            </a:endParaRPr>
          </a:p>
          <a:p>
            <a:r>
              <a:rPr lang="en-US" sz="1800" dirty="0">
                <a:solidFill>
                  <a:schemeClr val="tx1"/>
                </a:solidFill>
              </a:rPr>
              <a:t>We create a </a:t>
            </a:r>
            <a:r>
              <a:rPr lang="en-US" sz="1800" b="1" dirty="0">
                <a:solidFill>
                  <a:schemeClr val="tx1"/>
                </a:solidFill>
              </a:rPr>
              <a:t>universal, stealthy and robust backdoor, a real “Master Key” to bypass speaker verification models.</a:t>
            </a:r>
            <a:endParaRPr lang="en-US" sz="1800" dirty="0">
              <a:solidFill>
                <a:schemeClr val="tx1"/>
              </a:solidFill>
            </a:endParaRPr>
          </a:p>
          <a:p>
            <a:endParaRPr lang="en-US" sz="1800" dirty="0">
              <a:solidFill>
                <a:schemeClr val="tx1"/>
              </a:solidFill>
            </a:endParaRPr>
          </a:p>
          <a:p>
            <a:r>
              <a:rPr lang="en-US" sz="1800" dirty="0">
                <a:solidFill>
                  <a:schemeClr val="tx1"/>
                </a:solidFill>
              </a:rPr>
              <a:t>Experiments show that existing speaker verification models are vulnerable to </a:t>
            </a:r>
            <a:r>
              <a:rPr lang="en-US" sz="1800" i="1" dirty="0" err="1">
                <a:solidFill>
                  <a:schemeClr val="tx1"/>
                </a:solidFill>
              </a:rPr>
              <a:t>MasterKey</a:t>
            </a:r>
            <a:r>
              <a:rPr lang="en-US" sz="1800" dirty="0">
                <a:solidFill>
                  <a:schemeClr val="tx1"/>
                </a:solidFill>
              </a:rPr>
              <a:t> backdoor attack. </a:t>
            </a:r>
          </a:p>
          <a:p>
            <a:endParaRPr lang="en-US" sz="1800" dirty="0">
              <a:solidFill>
                <a:schemeClr val="tx1"/>
              </a:solidFill>
            </a:endParaRPr>
          </a:p>
          <a:p>
            <a:r>
              <a:rPr lang="en-US" sz="1800" dirty="0">
                <a:solidFill>
                  <a:schemeClr val="tx1"/>
                </a:solidFill>
              </a:rPr>
              <a:t>We propose a </a:t>
            </a:r>
            <a:r>
              <a:rPr lang="en-US" sz="1800" b="1" dirty="0">
                <a:solidFill>
                  <a:schemeClr val="tx1"/>
                </a:solidFill>
              </a:rPr>
              <a:t>Sniper Defense </a:t>
            </a:r>
            <a:r>
              <a:rPr lang="en-US" sz="1800" dirty="0">
                <a:solidFill>
                  <a:schemeClr val="tx1"/>
                </a:solidFill>
              </a:rPr>
              <a:t>method to eliminate the backdoors from dataset.</a:t>
            </a:r>
            <a:endParaRPr lang="en-US" sz="1600" dirty="0">
              <a:solidFill>
                <a:schemeClr val="tx1"/>
              </a:solidFill>
            </a:endParaRPr>
          </a:p>
          <a:p>
            <a:pPr marL="0" indent="0" algn="ctr">
              <a:buNone/>
            </a:pPr>
            <a:r>
              <a:rPr lang="en-US" sz="1600" dirty="0">
                <a:solidFill>
                  <a:srgbClr val="C00000"/>
                </a:solidFill>
              </a:rPr>
              <a:t>More audio attack demos can be found: https://</a:t>
            </a:r>
            <a:r>
              <a:rPr lang="en-US" sz="1600" dirty="0" err="1">
                <a:solidFill>
                  <a:srgbClr val="C00000"/>
                </a:solidFill>
              </a:rPr>
              <a:t>masterkeyattack.github.io</a:t>
            </a:r>
            <a:r>
              <a:rPr lang="en-US" sz="1600" dirty="0">
                <a:solidFill>
                  <a:srgbClr val="C00000"/>
                </a:solidFill>
              </a:rPr>
              <a:t>/</a:t>
            </a:r>
          </a:p>
        </p:txBody>
      </p:sp>
      <p:sp>
        <p:nvSpPr>
          <p:cNvPr id="5" name="Slide Number Placeholder 4">
            <a:extLst>
              <a:ext uri="{FF2B5EF4-FFF2-40B4-BE49-F238E27FC236}">
                <a16:creationId xmlns:a16="http://schemas.microsoft.com/office/drawing/2014/main" id="{6306F63F-223B-77AE-6549-FD5F52F8C830}"/>
              </a:ext>
            </a:extLst>
          </p:cNvPr>
          <p:cNvSpPr>
            <a:spLocks noGrp="1"/>
          </p:cNvSpPr>
          <p:nvPr>
            <p:ph type="sldNum" sz="quarter" idx="10"/>
          </p:nvPr>
        </p:nvSpPr>
        <p:spPr/>
        <p:txBody>
          <a:bodyPr/>
          <a:lstStyle/>
          <a:p>
            <a:fld id="{02C8563F-99E2-49A5-8791-6AADA712BC8F}" type="slidenum">
              <a:rPr lang="en-US" smtClean="0"/>
              <a:pPr/>
              <a:t>17</a:t>
            </a:fld>
            <a:endParaRPr lang="en-US" dirty="0"/>
          </a:p>
        </p:txBody>
      </p:sp>
    </p:spTree>
    <p:extLst>
      <p:ext uri="{BB962C8B-B14F-4D97-AF65-F5344CB8AC3E}">
        <p14:creationId xmlns:p14="http://schemas.microsoft.com/office/powerpoint/2010/main" val="619302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5FDC00-49C1-AA8B-2814-2AF23EBFCC01}"/>
              </a:ext>
            </a:extLst>
          </p:cNvPr>
          <p:cNvSpPr>
            <a:spLocks noGrp="1"/>
          </p:cNvSpPr>
          <p:nvPr>
            <p:ph type="sldNum" sz="quarter" idx="10"/>
          </p:nvPr>
        </p:nvSpPr>
        <p:spPr/>
        <p:txBody>
          <a:bodyPr/>
          <a:lstStyle/>
          <a:p>
            <a:fld id="{02C8563F-99E2-49A5-8791-6AADA712BC8F}" type="slidenum">
              <a:rPr lang="en-US" smtClean="0"/>
              <a:pPr/>
              <a:t>18</a:t>
            </a:fld>
            <a:endParaRPr lang="en-US" dirty="0"/>
          </a:p>
        </p:txBody>
      </p:sp>
      <p:pic>
        <p:nvPicPr>
          <p:cNvPr id="5122" name="Picture 2">
            <a:extLst>
              <a:ext uri="{FF2B5EF4-FFF2-40B4-BE49-F238E27FC236}">
                <a16:creationId xmlns:a16="http://schemas.microsoft.com/office/drawing/2014/main" id="{67C3ED8E-06E2-4195-9BEA-C71803F2C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1188"/>
            <a:ext cx="9144000" cy="21193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92EF171-BD0C-044E-83EC-B1B5FBD7FD40}"/>
              </a:ext>
            </a:extLst>
          </p:cNvPr>
          <p:cNvSpPr txBox="1"/>
          <p:nvPr/>
        </p:nvSpPr>
        <p:spPr>
          <a:xfrm>
            <a:off x="2063930" y="173730"/>
            <a:ext cx="5016139" cy="523220"/>
          </a:xfrm>
          <a:prstGeom prst="rect">
            <a:avLst/>
          </a:prstGeom>
          <a:solidFill>
            <a:schemeClr val="bg1"/>
          </a:solidFill>
        </p:spPr>
        <p:txBody>
          <a:bodyPr wrap="square" rtlCol="0">
            <a:spAutoFit/>
          </a:bodyPr>
          <a:lstStyle/>
          <a:p>
            <a:pPr algn="ctr"/>
            <a:r>
              <a:rPr lang="en-US" sz="2800" b="1" dirty="0">
                <a:solidFill>
                  <a:srgbClr val="7030A0"/>
                </a:solidFill>
              </a:rPr>
              <a:t>Thank you! Questions?</a:t>
            </a:r>
          </a:p>
        </p:txBody>
      </p:sp>
      <p:sp>
        <p:nvSpPr>
          <p:cNvPr id="7" name="TextBox 6">
            <a:extLst>
              <a:ext uri="{FF2B5EF4-FFF2-40B4-BE49-F238E27FC236}">
                <a16:creationId xmlns:a16="http://schemas.microsoft.com/office/drawing/2014/main" id="{04ECD4B2-FC94-0CBD-CD16-6E03CE0F5BD3}"/>
              </a:ext>
            </a:extLst>
          </p:cNvPr>
          <p:cNvSpPr txBox="1"/>
          <p:nvPr/>
        </p:nvSpPr>
        <p:spPr>
          <a:xfrm>
            <a:off x="6994094" y="4621991"/>
            <a:ext cx="1903111" cy="461665"/>
          </a:xfrm>
          <a:prstGeom prst="rect">
            <a:avLst/>
          </a:prstGeom>
          <a:solidFill>
            <a:schemeClr val="bg1"/>
          </a:solidFill>
        </p:spPr>
        <p:txBody>
          <a:bodyPr wrap="square">
            <a:spAutoFit/>
          </a:bodyPr>
          <a:lstStyle/>
          <a:p>
            <a:r>
              <a:rPr lang="en-US" b="1" dirty="0"/>
              <a:t>SEIT@MSU</a:t>
            </a:r>
          </a:p>
        </p:txBody>
      </p:sp>
      <p:grpSp>
        <p:nvGrpSpPr>
          <p:cNvPr id="8" name="Group 7">
            <a:extLst>
              <a:ext uri="{FF2B5EF4-FFF2-40B4-BE49-F238E27FC236}">
                <a16:creationId xmlns:a16="http://schemas.microsoft.com/office/drawing/2014/main" id="{73410DD5-0A3D-18AA-4348-E01039CCC5A7}"/>
              </a:ext>
            </a:extLst>
          </p:cNvPr>
          <p:cNvGrpSpPr/>
          <p:nvPr/>
        </p:nvGrpSpPr>
        <p:grpSpPr>
          <a:xfrm>
            <a:off x="4016931" y="3168211"/>
            <a:ext cx="1601222" cy="1371699"/>
            <a:chOff x="760888" y="1963236"/>
            <a:chExt cx="690714" cy="584974"/>
          </a:xfrm>
        </p:grpSpPr>
        <p:pic>
          <p:nvPicPr>
            <p:cNvPr id="9" name="Picture 8" descr="A white key with a black background&#10;&#10;Description automatically generated">
              <a:extLst>
                <a:ext uri="{FF2B5EF4-FFF2-40B4-BE49-F238E27FC236}">
                  <a16:creationId xmlns:a16="http://schemas.microsoft.com/office/drawing/2014/main" id="{71785EC2-C6E4-3063-1053-11DC70B39F39}"/>
                </a:ext>
              </a:extLst>
            </p:cNvPr>
            <p:cNvPicPr>
              <a:picLocks noChangeAspect="1"/>
            </p:cNvPicPr>
            <p:nvPr/>
          </p:nvPicPr>
          <p:blipFill rotWithShape="1">
            <a:blip r:embed="rId3"/>
            <a:srcRect l="25409"/>
            <a:stretch/>
          </p:blipFill>
          <p:spPr>
            <a:xfrm flipH="1">
              <a:off x="760889" y="1963236"/>
              <a:ext cx="690713" cy="584973"/>
            </a:xfrm>
            <a:prstGeom prst="rect">
              <a:avLst/>
            </a:prstGeom>
          </p:spPr>
        </p:pic>
        <p:pic>
          <p:nvPicPr>
            <p:cNvPr id="10" name="Picture 9" descr="A white key with a black background&#10;&#10;Description automatically generated">
              <a:extLst>
                <a:ext uri="{FF2B5EF4-FFF2-40B4-BE49-F238E27FC236}">
                  <a16:creationId xmlns:a16="http://schemas.microsoft.com/office/drawing/2014/main" id="{DCA0E8DD-2BB6-47A2-D327-0DBBB9172FCC}"/>
                </a:ext>
              </a:extLst>
            </p:cNvPr>
            <p:cNvPicPr>
              <a:picLocks noChangeAspect="1"/>
            </p:cNvPicPr>
            <p:nvPr/>
          </p:nvPicPr>
          <p:blipFill rotWithShape="1">
            <a:blip r:embed="rId3"/>
            <a:srcRect l="25409"/>
            <a:stretch/>
          </p:blipFill>
          <p:spPr>
            <a:xfrm>
              <a:off x="760888" y="1963237"/>
              <a:ext cx="690714" cy="584973"/>
            </a:xfrm>
            <a:prstGeom prst="rect">
              <a:avLst/>
            </a:prstGeom>
          </p:spPr>
        </p:pic>
      </p:grpSp>
      <p:pic>
        <p:nvPicPr>
          <p:cNvPr id="11" name="Picture 10" descr="A qr code with a white background&#10;&#10;Description automatically generated">
            <a:extLst>
              <a:ext uri="{FF2B5EF4-FFF2-40B4-BE49-F238E27FC236}">
                <a16:creationId xmlns:a16="http://schemas.microsoft.com/office/drawing/2014/main" id="{17FFBB75-23FD-D16E-9267-946642716816}"/>
              </a:ext>
            </a:extLst>
          </p:cNvPr>
          <p:cNvPicPr>
            <a:picLocks noChangeAspect="1"/>
          </p:cNvPicPr>
          <p:nvPr/>
        </p:nvPicPr>
        <p:blipFill>
          <a:blip r:embed="rId4"/>
          <a:stretch>
            <a:fillRect/>
          </a:stretch>
        </p:blipFill>
        <p:spPr>
          <a:xfrm>
            <a:off x="6909415" y="2739660"/>
            <a:ext cx="2044700" cy="1968500"/>
          </a:xfrm>
          <a:prstGeom prst="rect">
            <a:avLst/>
          </a:prstGeom>
        </p:spPr>
      </p:pic>
      <p:sp>
        <p:nvSpPr>
          <p:cNvPr id="13" name="TextBox 12">
            <a:extLst>
              <a:ext uri="{FF2B5EF4-FFF2-40B4-BE49-F238E27FC236}">
                <a16:creationId xmlns:a16="http://schemas.microsoft.com/office/drawing/2014/main" id="{B4798342-50C5-6A26-9C4B-546ED88C1C79}"/>
              </a:ext>
            </a:extLst>
          </p:cNvPr>
          <p:cNvSpPr txBox="1"/>
          <p:nvPr/>
        </p:nvSpPr>
        <p:spPr>
          <a:xfrm>
            <a:off x="4045385" y="2701409"/>
            <a:ext cx="1667487" cy="400110"/>
          </a:xfrm>
          <a:prstGeom prst="rect">
            <a:avLst/>
          </a:prstGeom>
          <a:noFill/>
        </p:spPr>
        <p:txBody>
          <a:bodyPr wrap="square">
            <a:spAutoFit/>
          </a:bodyPr>
          <a:lstStyle/>
          <a:p>
            <a:r>
              <a:rPr lang="en-US" sz="2000" b="1" cap="none" spc="0" dirty="0" err="1">
                <a:ln w="9525">
                  <a:solidFill>
                    <a:schemeClr val="bg1"/>
                  </a:solidFill>
                  <a:prstDash val="solid"/>
                </a:ln>
                <a:solidFill>
                  <a:srgbClr val="064339"/>
                </a:solidFill>
                <a:effectLst>
                  <a:outerShdw blurRad="12700" dist="38100" dir="2700000" algn="tl" rotWithShape="0">
                    <a:schemeClr val="bg1">
                      <a:lumMod val="50000"/>
                    </a:schemeClr>
                  </a:outerShdw>
                </a:effectLst>
                <a:latin typeface="+mj-lt"/>
                <a:ea typeface="Arial" charset="0"/>
                <a:cs typeface="Arial" charset="0"/>
              </a:rPr>
              <a:t>MasterKey</a:t>
            </a:r>
            <a:endParaRPr lang="en-US" sz="2000" dirty="0"/>
          </a:p>
        </p:txBody>
      </p:sp>
      <p:pic>
        <p:nvPicPr>
          <p:cNvPr id="15" name="Picture 14">
            <a:extLst>
              <a:ext uri="{FF2B5EF4-FFF2-40B4-BE49-F238E27FC236}">
                <a16:creationId xmlns:a16="http://schemas.microsoft.com/office/drawing/2014/main" id="{5F186F7B-6BBC-4CE2-2FB4-42D5484B6F77}"/>
              </a:ext>
            </a:extLst>
          </p:cNvPr>
          <p:cNvPicPr>
            <a:picLocks noChangeAspect="1"/>
          </p:cNvPicPr>
          <p:nvPr/>
        </p:nvPicPr>
        <p:blipFill>
          <a:blip r:embed="rId5"/>
          <a:stretch>
            <a:fillRect/>
          </a:stretch>
        </p:blipFill>
        <p:spPr>
          <a:xfrm>
            <a:off x="104905" y="2881713"/>
            <a:ext cx="2620764" cy="1971110"/>
          </a:xfrm>
          <a:prstGeom prst="rect">
            <a:avLst/>
          </a:prstGeom>
        </p:spPr>
      </p:pic>
    </p:spTree>
    <p:extLst>
      <p:ext uri="{BB962C8B-B14F-4D97-AF65-F5344CB8AC3E}">
        <p14:creationId xmlns:p14="http://schemas.microsoft.com/office/powerpoint/2010/main" val="177215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358773" y="303518"/>
            <a:ext cx="8674131" cy="646986"/>
          </a:xfrm>
        </p:spPr>
        <p:txBody>
          <a:bodyPr lIns="91440" tIns="45720" rIns="91440" bIns="45720" anchor="t">
            <a:noAutofit/>
          </a:bodyPr>
          <a:lstStyle/>
          <a:p>
            <a:r>
              <a:rPr lang="en-US" sz="3200" dirty="0">
                <a:ea typeface="ＭＳ Ｐゴシック"/>
              </a:rPr>
              <a:t>Speaker Verification (SV) Task</a:t>
            </a:r>
            <a:endParaRPr lang="en-US" sz="3200" dirty="0"/>
          </a:p>
        </p:txBody>
      </p:sp>
      <p:pic>
        <p:nvPicPr>
          <p:cNvPr id="24" name="Picture 23">
            <a:extLst>
              <a:ext uri="{FF2B5EF4-FFF2-40B4-BE49-F238E27FC236}">
                <a16:creationId xmlns:a16="http://schemas.microsoft.com/office/drawing/2014/main" id="{30C83B4F-178C-D5E2-9DB6-54D564EF927B}"/>
              </a:ext>
            </a:extLst>
          </p:cNvPr>
          <p:cNvPicPr>
            <a:picLocks noChangeAspect="1"/>
          </p:cNvPicPr>
          <p:nvPr/>
        </p:nvPicPr>
        <p:blipFill>
          <a:blip r:embed="rId3"/>
          <a:stretch>
            <a:fillRect/>
          </a:stretch>
        </p:blipFill>
        <p:spPr>
          <a:xfrm>
            <a:off x="1862182" y="2327747"/>
            <a:ext cx="895349" cy="895349"/>
          </a:xfrm>
          <a:prstGeom prst="rect">
            <a:avLst/>
          </a:prstGeom>
        </p:spPr>
      </p:pic>
      <p:pic>
        <p:nvPicPr>
          <p:cNvPr id="26" name="Picture 25">
            <a:extLst>
              <a:ext uri="{FF2B5EF4-FFF2-40B4-BE49-F238E27FC236}">
                <a16:creationId xmlns:a16="http://schemas.microsoft.com/office/drawing/2014/main" id="{73350BDA-871C-0AE8-916C-622209B5BD9E}"/>
              </a:ext>
            </a:extLst>
          </p:cNvPr>
          <p:cNvPicPr>
            <a:picLocks noChangeAspect="1"/>
          </p:cNvPicPr>
          <p:nvPr/>
        </p:nvPicPr>
        <p:blipFill>
          <a:blip r:embed="rId4"/>
          <a:stretch>
            <a:fillRect/>
          </a:stretch>
        </p:blipFill>
        <p:spPr>
          <a:xfrm>
            <a:off x="3767665" y="2086447"/>
            <a:ext cx="1377950" cy="1377950"/>
          </a:xfrm>
          <a:prstGeom prst="rect">
            <a:avLst/>
          </a:prstGeom>
        </p:spPr>
      </p:pic>
      <p:cxnSp>
        <p:nvCxnSpPr>
          <p:cNvPr id="28" name="Connector: Elbow 27">
            <a:extLst>
              <a:ext uri="{FF2B5EF4-FFF2-40B4-BE49-F238E27FC236}">
                <a16:creationId xmlns:a16="http://schemas.microsoft.com/office/drawing/2014/main" id="{444B81FB-2381-8EA5-A67D-06A27C2336D8}"/>
              </a:ext>
            </a:extLst>
          </p:cNvPr>
          <p:cNvCxnSpPr>
            <a:cxnSpLocks/>
            <a:stCxn id="26" idx="3"/>
            <a:endCxn id="29" idx="1"/>
          </p:cNvCxnSpPr>
          <p:nvPr/>
        </p:nvCxnSpPr>
        <p:spPr>
          <a:xfrm flipV="1">
            <a:off x="5145615" y="2200102"/>
            <a:ext cx="806451" cy="575320"/>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E5596971-A707-2FA8-859B-8A4490248AC2}"/>
              </a:ext>
            </a:extLst>
          </p:cNvPr>
          <p:cNvSpPr txBox="1"/>
          <p:nvPr/>
        </p:nvSpPr>
        <p:spPr>
          <a:xfrm>
            <a:off x="5952066" y="1969269"/>
            <a:ext cx="1200150" cy="461665"/>
          </a:xfrm>
          <a:prstGeom prst="rect">
            <a:avLst/>
          </a:prstGeom>
          <a:noFill/>
        </p:spPr>
        <p:txBody>
          <a:bodyPr wrap="square" rtlCol="0">
            <a:spAutoFit/>
          </a:bodyPr>
          <a:lstStyle/>
          <a:p>
            <a:r>
              <a:rPr lang="en-US">
                <a:solidFill>
                  <a:srgbClr val="00B050"/>
                </a:solidFill>
                <a:latin typeface="Helvetica" pitchFamily="2" charset="0"/>
              </a:rPr>
              <a:t>Accept</a:t>
            </a:r>
          </a:p>
        </p:txBody>
      </p:sp>
      <p:sp>
        <p:nvSpPr>
          <p:cNvPr id="30" name="TextBox 29">
            <a:extLst>
              <a:ext uri="{FF2B5EF4-FFF2-40B4-BE49-F238E27FC236}">
                <a16:creationId xmlns:a16="http://schemas.microsoft.com/office/drawing/2014/main" id="{892583D4-99E5-240E-AD18-7B296E833601}"/>
              </a:ext>
            </a:extLst>
          </p:cNvPr>
          <p:cNvSpPr txBox="1"/>
          <p:nvPr/>
        </p:nvSpPr>
        <p:spPr>
          <a:xfrm>
            <a:off x="5952066" y="3034714"/>
            <a:ext cx="1200150" cy="461665"/>
          </a:xfrm>
          <a:prstGeom prst="rect">
            <a:avLst/>
          </a:prstGeom>
          <a:noFill/>
        </p:spPr>
        <p:txBody>
          <a:bodyPr wrap="square" rtlCol="0">
            <a:spAutoFit/>
          </a:bodyPr>
          <a:lstStyle/>
          <a:p>
            <a:r>
              <a:rPr lang="en-US">
                <a:solidFill>
                  <a:srgbClr val="FF0000"/>
                </a:solidFill>
                <a:latin typeface="Helvetica" pitchFamily="2" charset="0"/>
              </a:rPr>
              <a:t>Reject</a:t>
            </a:r>
          </a:p>
        </p:txBody>
      </p:sp>
      <p:cxnSp>
        <p:nvCxnSpPr>
          <p:cNvPr id="32" name="Connector: Elbow 31">
            <a:extLst>
              <a:ext uri="{FF2B5EF4-FFF2-40B4-BE49-F238E27FC236}">
                <a16:creationId xmlns:a16="http://schemas.microsoft.com/office/drawing/2014/main" id="{B55A4D6C-1ADE-0BA5-A54D-8571AE4A0018}"/>
              </a:ext>
            </a:extLst>
          </p:cNvPr>
          <p:cNvCxnSpPr>
            <a:cxnSpLocks/>
            <a:stCxn id="26" idx="3"/>
            <a:endCxn id="30" idx="1"/>
          </p:cNvCxnSpPr>
          <p:nvPr/>
        </p:nvCxnSpPr>
        <p:spPr>
          <a:xfrm>
            <a:off x="5145615" y="2775422"/>
            <a:ext cx="806451" cy="490125"/>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6705C76-3239-8BA5-4F33-7C5358D71D11}"/>
              </a:ext>
            </a:extLst>
          </p:cNvPr>
          <p:cNvCxnSpPr>
            <a:stCxn id="24" idx="3"/>
            <a:endCxn id="26" idx="1"/>
          </p:cNvCxnSpPr>
          <p:nvPr/>
        </p:nvCxnSpPr>
        <p:spPr>
          <a:xfrm>
            <a:off x="2757531" y="2775422"/>
            <a:ext cx="101013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67179716-F372-EA95-F0CA-D4DB419D8B01}"/>
              </a:ext>
            </a:extLst>
          </p:cNvPr>
          <p:cNvPicPr>
            <a:picLocks noChangeAspect="1"/>
          </p:cNvPicPr>
          <p:nvPr/>
        </p:nvPicPr>
        <p:blipFill>
          <a:blip r:embed="rId5"/>
          <a:stretch>
            <a:fillRect/>
          </a:stretch>
        </p:blipFill>
        <p:spPr>
          <a:xfrm>
            <a:off x="2732086" y="1732438"/>
            <a:ext cx="948267" cy="948267"/>
          </a:xfrm>
          <a:prstGeom prst="rect">
            <a:avLst/>
          </a:prstGeom>
        </p:spPr>
      </p:pic>
      <p:sp>
        <p:nvSpPr>
          <p:cNvPr id="52" name="TextBox 51">
            <a:extLst>
              <a:ext uri="{FF2B5EF4-FFF2-40B4-BE49-F238E27FC236}">
                <a16:creationId xmlns:a16="http://schemas.microsoft.com/office/drawing/2014/main" id="{9AB00181-5224-1E1D-349E-11A37D2AAE2D}"/>
              </a:ext>
            </a:extLst>
          </p:cNvPr>
          <p:cNvSpPr txBox="1"/>
          <p:nvPr/>
        </p:nvSpPr>
        <p:spPr>
          <a:xfrm>
            <a:off x="364593" y="3687002"/>
            <a:ext cx="3239560" cy="400110"/>
          </a:xfrm>
          <a:prstGeom prst="rect">
            <a:avLst/>
          </a:prstGeom>
          <a:noFill/>
        </p:spPr>
        <p:txBody>
          <a:bodyPr wrap="square" rtlCol="0">
            <a:spAutoFit/>
          </a:bodyPr>
          <a:lstStyle/>
          <a:p>
            <a:r>
              <a:rPr lang="en-US" sz="2000" dirty="0">
                <a:latin typeface="Helvetica" pitchFamily="2" charset="0"/>
              </a:rPr>
              <a:t>1. Claim identity (Bob)</a:t>
            </a:r>
          </a:p>
        </p:txBody>
      </p:sp>
      <p:sp>
        <p:nvSpPr>
          <p:cNvPr id="53" name="TextBox 52">
            <a:extLst>
              <a:ext uri="{FF2B5EF4-FFF2-40B4-BE49-F238E27FC236}">
                <a16:creationId xmlns:a16="http://schemas.microsoft.com/office/drawing/2014/main" id="{BEC05521-1B70-7693-ACB4-3AE8994F39F0}"/>
              </a:ext>
            </a:extLst>
          </p:cNvPr>
          <p:cNvSpPr txBox="1"/>
          <p:nvPr/>
        </p:nvSpPr>
        <p:spPr>
          <a:xfrm>
            <a:off x="1645706" y="1392445"/>
            <a:ext cx="3391960" cy="400110"/>
          </a:xfrm>
          <a:prstGeom prst="rect">
            <a:avLst/>
          </a:prstGeom>
          <a:noFill/>
        </p:spPr>
        <p:txBody>
          <a:bodyPr wrap="square" rtlCol="0">
            <a:spAutoFit/>
          </a:bodyPr>
          <a:lstStyle/>
          <a:p>
            <a:r>
              <a:rPr lang="en-US" sz="2000" dirty="0">
                <a:latin typeface="Helvetica" pitchFamily="2" charset="0"/>
              </a:rPr>
              <a:t>2. Speak to voice assistant</a:t>
            </a:r>
          </a:p>
        </p:txBody>
      </p:sp>
      <p:sp>
        <p:nvSpPr>
          <p:cNvPr id="54" name="TextBox 53">
            <a:extLst>
              <a:ext uri="{FF2B5EF4-FFF2-40B4-BE49-F238E27FC236}">
                <a16:creationId xmlns:a16="http://schemas.microsoft.com/office/drawing/2014/main" id="{4F49E9A6-5BE6-15AE-C5C6-C96E94384CCA}"/>
              </a:ext>
            </a:extLst>
          </p:cNvPr>
          <p:cNvSpPr txBox="1"/>
          <p:nvPr/>
        </p:nvSpPr>
        <p:spPr>
          <a:xfrm>
            <a:off x="3680353" y="3687002"/>
            <a:ext cx="5231608" cy="400110"/>
          </a:xfrm>
          <a:prstGeom prst="rect">
            <a:avLst/>
          </a:prstGeom>
          <a:noFill/>
        </p:spPr>
        <p:txBody>
          <a:bodyPr wrap="square" rtlCol="0">
            <a:spAutoFit/>
          </a:bodyPr>
          <a:lstStyle/>
          <a:p>
            <a:r>
              <a:rPr lang="en-US" sz="2000" dirty="0">
                <a:latin typeface="Helvetica" pitchFamily="2" charset="0"/>
              </a:rPr>
              <a:t>3. Fetch/Compare with Bob’s voice profile</a:t>
            </a:r>
          </a:p>
        </p:txBody>
      </p:sp>
      <p:sp>
        <p:nvSpPr>
          <p:cNvPr id="55" name="TextBox 54">
            <a:extLst>
              <a:ext uri="{FF2B5EF4-FFF2-40B4-BE49-F238E27FC236}">
                <a16:creationId xmlns:a16="http://schemas.microsoft.com/office/drawing/2014/main" id="{030BE880-B951-BE04-7058-71F2A392E3AE}"/>
              </a:ext>
            </a:extLst>
          </p:cNvPr>
          <p:cNvSpPr txBox="1"/>
          <p:nvPr/>
        </p:nvSpPr>
        <p:spPr>
          <a:xfrm>
            <a:off x="5545666" y="1396442"/>
            <a:ext cx="3225799" cy="400110"/>
          </a:xfrm>
          <a:prstGeom prst="rect">
            <a:avLst/>
          </a:prstGeom>
          <a:noFill/>
        </p:spPr>
        <p:txBody>
          <a:bodyPr wrap="square" rtlCol="0">
            <a:spAutoFit/>
          </a:bodyPr>
          <a:lstStyle/>
          <a:p>
            <a:r>
              <a:rPr lang="en-US" sz="2000" dirty="0">
                <a:latin typeface="Helvetica" pitchFamily="2" charset="0"/>
              </a:rPr>
              <a:t>4. Obtain verification result</a:t>
            </a:r>
          </a:p>
        </p:txBody>
      </p:sp>
      <p:sp>
        <p:nvSpPr>
          <p:cNvPr id="3" name="Slide Number Placeholder 2">
            <a:extLst>
              <a:ext uri="{FF2B5EF4-FFF2-40B4-BE49-F238E27FC236}">
                <a16:creationId xmlns:a16="http://schemas.microsoft.com/office/drawing/2014/main" id="{2BDD9586-FBD1-0853-BF6A-407912EECD50}"/>
              </a:ext>
            </a:extLst>
          </p:cNvPr>
          <p:cNvSpPr>
            <a:spLocks noGrp="1"/>
          </p:cNvSpPr>
          <p:nvPr>
            <p:ph type="sldNum" sz="quarter" idx="10"/>
          </p:nvPr>
        </p:nvSpPr>
        <p:spPr/>
        <p:txBody>
          <a:bodyPr/>
          <a:lstStyle/>
          <a:p>
            <a:fld id="{02C8563F-99E2-49A5-8791-6AADA712BC8F}" type="slidenum">
              <a:rPr lang="en-US" smtClean="0"/>
              <a:pPr/>
              <a:t>2</a:t>
            </a:fld>
            <a:endParaRPr lang="en-US" dirty="0"/>
          </a:p>
        </p:txBody>
      </p:sp>
    </p:spTree>
    <p:extLst>
      <p:ext uri="{BB962C8B-B14F-4D97-AF65-F5344CB8AC3E}">
        <p14:creationId xmlns:p14="http://schemas.microsoft.com/office/powerpoint/2010/main" val="100275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362710" y="152993"/>
            <a:ext cx="8229600" cy="360175"/>
          </a:xfrm>
        </p:spPr>
        <p:txBody>
          <a:bodyPr lIns="91440" tIns="45720" rIns="91440" bIns="45720" anchor="t">
            <a:noAutofit/>
          </a:bodyPr>
          <a:lstStyle/>
          <a:p>
            <a:r>
              <a:rPr lang="en-US" sz="3200" dirty="0">
                <a:latin typeface="Helvetica" pitchFamily="2" charset="0"/>
                <a:ea typeface="ＭＳ Ｐゴシック"/>
              </a:rPr>
              <a:t>SV Applications</a:t>
            </a:r>
          </a:p>
        </p:txBody>
      </p:sp>
      <p:pic>
        <p:nvPicPr>
          <p:cNvPr id="18" name="Picture 17">
            <a:extLst>
              <a:ext uri="{FF2B5EF4-FFF2-40B4-BE49-F238E27FC236}">
                <a16:creationId xmlns:a16="http://schemas.microsoft.com/office/drawing/2014/main" id="{1FBF3396-E5F4-445B-75D2-12DEEC52BFE1}"/>
              </a:ext>
            </a:extLst>
          </p:cNvPr>
          <p:cNvPicPr>
            <a:picLocks noChangeAspect="1"/>
          </p:cNvPicPr>
          <p:nvPr/>
        </p:nvPicPr>
        <p:blipFill>
          <a:blip r:embed="rId3"/>
          <a:stretch>
            <a:fillRect/>
          </a:stretch>
        </p:blipFill>
        <p:spPr>
          <a:xfrm>
            <a:off x="113240" y="1165073"/>
            <a:ext cx="3193085" cy="1548863"/>
          </a:xfrm>
          <a:prstGeom prst="rect">
            <a:avLst/>
          </a:prstGeom>
        </p:spPr>
      </p:pic>
      <p:sp>
        <p:nvSpPr>
          <p:cNvPr id="41" name="TextBox 40">
            <a:extLst>
              <a:ext uri="{FF2B5EF4-FFF2-40B4-BE49-F238E27FC236}">
                <a16:creationId xmlns:a16="http://schemas.microsoft.com/office/drawing/2014/main" id="{1B473908-6CA8-9942-BB76-3DDEE677B137}"/>
              </a:ext>
            </a:extLst>
          </p:cNvPr>
          <p:cNvSpPr txBox="1"/>
          <p:nvPr/>
        </p:nvSpPr>
        <p:spPr>
          <a:xfrm>
            <a:off x="113239" y="758497"/>
            <a:ext cx="8479071"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Helvetica" pitchFamily="2" charset="0"/>
              </a:rPr>
              <a:t>Customer support </a:t>
            </a:r>
            <a:r>
              <a:rPr lang="en-US" sz="1600" dirty="0">
                <a:latin typeface="Helvetica" pitchFamily="2" charset="0"/>
              </a:rPr>
              <a:t>uses Voice ID to </a:t>
            </a:r>
            <a:r>
              <a:rPr lang="en-US" sz="1600" dirty="0">
                <a:solidFill>
                  <a:srgbClr val="7030A0"/>
                </a:solidFill>
                <a:latin typeface="Helvetica" pitchFamily="2" charset="0"/>
              </a:rPr>
              <a:t>verify caller prior to discussing sensitive information</a:t>
            </a:r>
          </a:p>
        </p:txBody>
      </p:sp>
      <p:sp>
        <p:nvSpPr>
          <p:cNvPr id="43" name="TextBox 42">
            <a:extLst>
              <a:ext uri="{FF2B5EF4-FFF2-40B4-BE49-F238E27FC236}">
                <a16:creationId xmlns:a16="http://schemas.microsoft.com/office/drawing/2014/main" id="{31D1F5CC-338A-16CE-C794-AC436456C337}"/>
              </a:ext>
            </a:extLst>
          </p:cNvPr>
          <p:cNvSpPr txBox="1"/>
          <p:nvPr/>
        </p:nvSpPr>
        <p:spPr>
          <a:xfrm>
            <a:off x="747256" y="4480926"/>
            <a:ext cx="7845054" cy="369332"/>
          </a:xfrm>
          <a:prstGeom prst="rect">
            <a:avLst/>
          </a:prstGeom>
          <a:noFill/>
        </p:spPr>
        <p:txBody>
          <a:bodyPr wrap="square">
            <a:spAutoFit/>
          </a:bodyPr>
          <a:lstStyle/>
          <a:p>
            <a:r>
              <a:rPr lang="en-US" sz="900" dirty="0">
                <a:latin typeface="Helvetica" pitchFamily="2" charset="0"/>
                <a:hlinkClick r:id="rId4">
                  <a:extLst>
                    <a:ext uri="{A12FA001-AC4F-418D-AE19-62706E023703}">
                      <ahyp:hlinkClr xmlns:ahyp="http://schemas.microsoft.com/office/drawing/2018/hyperlinkcolor" val="tx"/>
                    </a:ext>
                  </a:extLst>
                </a:hlinkClick>
              </a:rPr>
              <a:t>[1] </a:t>
            </a:r>
            <a:r>
              <a:rPr lang="en-US" sz="900" dirty="0">
                <a:latin typeface="Helvetica" pitchFamily="2" charset="0"/>
                <a:hlinkClick r:id="rId4"/>
              </a:rPr>
              <a:t>https://www.chase.com/personal/voice-biometrics</a:t>
            </a:r>
            <a:r>
              <a:rPr lang="en-US" sz="900" dirty="0">
                <a:latin typeface="Helvetica" pitchFamily="2" charset="0"/>
              </a:rPr>
              <a:t>; </a:t>
            </a:r>
            <a:r>
              <a:rPr lang="en-US" sz="900" dirty="0">
                <a:latin typeface="Helvetica" pitchFamily="2" charset="0"/>
                <a:hlinkClick r:id="rId5"/>
              </a:rPr>
              <a:t>https://aws.amazon.com/connect/voice-id/</a:t>
            </a:r>
            <a:r>
              <a:rPr lang="en-US" sz="900" dirty="0">
                <a:latin typeface="Helvetica" pitchFamily="2" charset="0"/>
              </a:rPr>
              <a:t>; </a:t>
            </a:r>
            <a:r>
              <a:rPr lang="en-US" sz="900" dirty="0">
                <a:hlinkClick r:id="rId6"/>
              </a:rPr>
              <a:t>https://www.us.hsbc.com/customer-service/voice/</a:t>
            </a:r>
            <a:r>
              <a:rPr lang="en-US" sz="900" dirty="0"/>
              <a:t> </a:t>
            </a:r>
          </a:p>
          <a:p>
            <a:r>
              <a:rPr lang="en-US" sz="900" dirty="0"/>
              <a:t>[2] </a:t>
            </a:r>
            <a:r>
              <a:rPr lang="en-US" sz="900" dirty="0">
                <a:latin typeface="Helvetica" pitchFamily="2" charset="0"/>
                <a:hlinkClick r:id="rId7"/>
              </a:rPr>
              <a:t>https://www.verizon.com/support/voice-id-faqs/</a:t>
            </a:r>
            <a:r>
              <a:rPr lang="en-US" sz="900" dirty="0">
                <a:latin typeface="Helvetica" pitchFamily="2" charset="0"/>
              </a:rPr>
              <a:t>; </a:t>
            </a:r>
            <a:r>
              <a:rPr lang="en-US" sz="900" dirty="0">
                <a:latin typeface="Helvetica" pitchFamily="2" charset="0"/>
                <a:hlinkClick r:id="rId8"/>
              </a:rPr>
              <a:t>https://support.google.com/assistant/answer/9071681?hl=en&amp;co=GENIE.Platform%3DAndroid</a:t>
            </a:r>
            <a:r>
              <a:rPr lang="en-US" sz="900" dirty="0">
                <a:latin typeface="Helvetica" pitchFamily="2" charset="0"/>
              </a:rPr>
              <a:t> </a:t>
            </a:r>
          </a:p>
        </p:txBody>
      </p:sp>
      <p:pic>
        <p:nvPicPr>
          <p:cNvPr id="47" name="Picture 46">
            <a:extLst>
              <a:ext uri="{FF2B5EF4-FFF2-40B4-BE49-F238E27FC236}">
                <a16:creationId xmlns:a16="http://schemas.microsoft.com/office/drawing/2014/main" id="{F9E94297-BD91-D948-9EFA-4AFEC119E2A0}"/>
              </a:ext>
            </a:extLst>
          </p:cNvPr>
          <p:cNvPicPr>
            <a:picLocks noChangeAspect="1"/>
          </p:cNvPicPr>
          <p:nvPr/>
        </p:nvPicPr>
        <p:blipFill>
          <a:blip r:embed="rId9"/>
          <a:stretch>
            <a:fillRect/>
          </a:stretch>
        </p:blipFill>
        <p:spPr>
          <a:xfrm>
            <a:off x="3448722" y="1161403"/>
            <a:ext cx="2709721" cy="1553387"/>
          </a:xfrm>
          <a:prstGeom prst="rect">
            <a:avLst/>
          </a:prstGeom>
        </p:spPr>
      </p:pic>
      <p:pic>
        <p:nvPicPr>
          <p:cNvPr id="7" name="Picture 6">
            <a:extLst>
              <a:ext uri="{FF2B5EF4-FFF2-40B4-BE49-F238E27FC236}">
                <a16:creationId xmlns:a16="http://schemas.microsoft.com/office/drawing/2014/main" id="{54F4CBEF-CC0E-1CDA-FBBA-93584624DF20}"/>
              </a:ext>
            </a:extLst>
          </p:cNvPr>
          <p:cNvPicPr>
            <a:picLocks noChangeAspect="1"/>
          </p:cNvPicPr>
          <p:nvPr/>
        </p:nvPicPr>
        <p:blipFill>
          <a:blip r:embed="rId10"/>
          <a:stretch>
            <a:fillRect/>
          </a:stretch>
        </p:blipFill>
        <p:spPr>
          <a:xfrm>
            <a:off x="6324987" y="1097051"/>
            <a:ext cx="2572810" cy="1667848"/>
          </a:xfrm>
          <a:prstGeom prst="rect">
            <a:avLst/>
          </a:prstGeom>
        </p:spPr>
      </p:pic>
      <p:sp>
        <p:nvSpPr>
          <p:cNvPr id="10" name="TextBox 9">
            <a:extLst>
              <a:ext uri="{FF2B5EF4-FFF2-40B4-BE49-F238E27FC236}">
                <a16:creationId xmlns:a16="http://schemas.microsoft.com/office/drawing/2014/main" id="{FD40CC42-C1A5-AD33-26C6-BC369A0C5F36}"/>
              </a:ext>
            </a:extLst>
          </p:cNvPr>
          <p:cNvSpPr txBox="1"/>
          <p:nvPr/>
        </p:nvSpPr>
        <p:spPr>
          <a:xfrm>
            <a:off x="113239" y="2813078"/>
            <a:ext cx="5202427"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Helvetica" pitchFamily="2" charset="0"/>
              </a:rPr>
              <a:t>Applications </a:t>
            </a:r>
            <a:r>
              <a:rPr lang="en-US" sz="1600" dirty="0">
                <a:latin typeface="Helvetica" pitchFamily="2" charset="0"/>
              </a:rPr>
              <a:t>use Voice ID to </a:t>
            </a:r>
            <a:r>
              <a:rPr lang="en-US" sz="1600" dirty="0">
                <a:solidFill>
                  <a:srgbClr val="7030A0"/>
                </a:solidFill>
                <a:latin typeface="Helvetica" pitchFamily="2" charset="0"/>
              </a:rPr>
              <a:t>verify login attempts</a:t>
            </a:r>
          </a:p>
        </p:txBody>
      </p:sp>
      <p:pic>
        <p:nvPicPr>
          <p:cNvPr id="12" name="Picture 11">
            <a:extLst>
              <a:ext uri="{FF2B5EF4-FFF2-40B4-BE49-F238E27FC236}">
                <a16:creationId xmlns:a16="http://schemas.microsoft.com/office/drawing/2014/main" id="{0C057082-25FB-F516-CC5A-0F09953CDF92}"/>
              </a:ext>
            </a:extLst>
          </p:cNvPr>
          <p:cNvPicPr>
            <a:picLocks noChangeAspect="1"/>
          </p:cNvPicPr>
          <p:nvPr/>
        </p:nvPicPr>
        <p:blipFill>
          <a:blip r:embed="rId11"/>
          <a:stretch>
            <a:fillRect/>
          </a:stretch>
        </p:blipFill>
        <p:spPr>
          <a:xfrm>
            <a:off x="309222" y="3266684"/>
            <a:ext cx="2550583" cy="1073505"/>
          </a:xfrm>
          <a:prstGeom prst="rect">
            <a:avLst/>
          </a:prstGeom>
        </p:spPr>
      </p:pic>
      <p:pic>
        <p:nvPicPr>
          <p:cNvPr id="14" name="Picture 13">
            <a:extLst>
              <a:ext uri="{FF2B5EF4-FFF2-40B4-BE49-F238E27FC236}">
                <a16:creationId xmlns:a16="http://schemas.microsoft.com/office/drawing/2014/main" id="{928212BC-2C39-4E9C-8884-E040D115DA47}"/>
              </a:ext>
            </a:extLst>
          </p:cNvPr>
          <p:cNvPicPr>
            <a:picLocks noChangeAspect="1"/>
          </p:cNvPicPr>
          <p:nvPr/>
        </p:nvPicPr>
        <p:blipFill>
          <a:blip r:embed="rId12"/>
          <a:stretch>
            <a:fillRect/>
          </a:stretch>
        </p:blipFill>
        <p:spPr>
          <a:xfrm>
            <a:off x="3639354" y="3252174"/>
            <a:ext cx="1676312" cy="1088015"/>
          </a:xfrm>
          <a:prstGeom prst="rect">
            <a:avLst/>
          </a:prstGeom>
        </p:spPr>
      </p:pic>
      <p:pic>
        <p:nvPicPr>
          <p:cNvPr id="16" name="Picture 15">
            <a:extLst>
              <a:ext uri="{FF2B5EF4-FFF2-40B4-BE49-F238E27FC236}">
                <a16:creationId xmlns:a16="http://schemas.microsoft.com/office/drawing/2014/main" id="{B0F25C41-C9C8-5A6F-A4B2-E50EC104D0A4}"/>
              </a:ext>
            </a:extLst>
          </p:cNvPr>
          <p:cNvPicPr>
            <a:picLocks noChangeAspect="1"/>
          </p:cNvPicPr>
          <p:nvPr/>
        </p:nvPicPr>
        <p:blipFill>
          <a:blip r:embed="rId13"/>
          <a:stretch>
            <a:fillRect/>
          </a:stretch>
        </p:blipFill>
        <p:spPr>
          <a:xfrm>
            <a:off x="5638469" y="3827033"/>
            <a:ext cx="2953841" cy="391979"/>
          </a:xfrm>
          <a:prstGeom prst="rect">
            <a:avLst/>
          </a:prstGeom>
        </p:spPr>
      </p:pic>
      <p:pic>
        <p:nvPicPr>
          <p:cNvPr id="19" name="Picture 18">
            <a:extLst>
              <a:ext uri="{FF2B5EF4-FFF2-40B4-BE49-F238E27FC236}">
                <a16:creationId xmlns:a16="http://schemas.microsoft.com/office/drawing/2014/main" id="{6BB82523-BF4F-C441-D6A0-5507C444193E}"/>
              </a:ext>
            </a:extLst>
          </p:cNvPr>
          <p:cNvPicPr>
            <a:picLocks noChangeAspect="1"/>
          </p:cNvPicPr>
          <p:nvPr/>
        </p:nvPicPr>
        <p:blipFill>
          <a:blip r:embed="rId14"/>
          <a:stretch>
            <a:fillRect/>
          </a:stretch>
        </p:blipFill>
        <p:spPr>
          <a:xfrm>
            <a:off x="5971004" y="3151632"/>
            <a:ext cx="1546628" cy="585054"/>
          </a:xfrm>
          <a:prstGeom prst="rect">
            <a:avLst/>
          </a:prstGeom>
        </p:spPr>
      </p:pic>
      <p:sp>
        <p:nvSpPr>
          <p:cNvPr id="3" name="Slide Number Placeholder 2">
            <a:extLst>
              <a:ext uri="{FF2B5EF4-FFF2-40B4-BE49-F238E27FC236}">
                <a16:creationId xmlns:a16="http://schemas.microsoft.com/office/drawing/2014/main" id="{543EE35B-3F92-3BB3-950B-7769207A216E}"/>
              </a:ext>
            </a:extLst>
          </p:cNvPr>
          <p:cNvSpPr>
            <a:spLocks noGrp="1"/>
          </p:cNvSpPr>
          <p:nvPr>
            <p:ph type="sldNum" sz="quarter" idx="10"/>
          </p:nvPr>
        </p:nvSpPr>
        <p:spPr/>
        <p:txBody>
          <a:bodyPr/>
          <a:lstStyle/>
          <a:p>
            <a:fld id="{02C8563F-99E2-49A5-8791-6AADA712BC8F}" type="slidenum">
              <a:rPr lang="en-US" smtClean="0"/>
              <a:pPr/>
              <a:t>3</a:t>
            </a:fld>
            <a:endParaRPr lang="en-US" dirty="0"/>
          </a:p>
        </p:txBody>
      </p:sp>
    </p:spTree>
    <p:extLst>
      <p:ext uri="{BB962C8B-B14F-4D97-AF65-F5344CB8AC3E}">
        <p14:creationId xmlns:p14="http://schemas.microsoft.com/office/powerpoint/2010/main" val="170426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par>
                                <p:cTn id="8" presetID="22" presetClass="entr" presetSubtype="8"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1000"/>
                                        <p:tgtEl>
                                          <p:spTgt spid="47"/>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1000"/>
                                        <p:tgtEl>
                                          <p:spTgt spid="14"/>
                                        </p:tgtEl>
                                      </p:cBhvr>
                                    </p:animEffect>
                                  </p:childTnLst>
                                </p:cTn>
                              </p:par>
                              <p:par>
                                <p:cTn id="22" presetID="22" presetClass="entr" presetSubtype="8"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1000"/>
                                        <p:tgtEl>
                                          <p:spTgt spid="19"/>
                                        </p:tgtEl>
                                      </p:cBhvr>
                                    </p:animEffect>
                                  </p:childTnLst>
                                </p:cTn>
                              </p:par>
                              <p:par>
                                <p:cTn id="25" presetID="22" presetClass="entr" presetSubtype="8"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285750" y="315119"/>
            <a:ext cx="8229600" cy="360175"/>
          </a:xfrm>
        </p:spPr>
        <p:txBody>
          <a:bodyPr>
            <a:noAutofit/>
          </a:bodyPr>
          <a:lstStyle/>
          <a:p>
            <a:r>
              <a:rPr lang="en-US" sz="3200" dirty="0"/>
              <a:t>Existing Threats to SV models</a:t>
            </a:r>
          </a:p>
        </p:txBody>
      </p:sp>
      <p:sp>
        <p:nvSpPr>
          <p:cNvPr id="5" name="TextBox 4">
            <a:extLst>
              <a:ext uri="{FF2B5EF4-FFF2-40B4-BE49-F238E27FC236}">
                <a16:creationId xmlns:a16="http://schemas.microsoft.com/office/drawing/2014/main" id="{1E49A8C7-2FC7-39D3-86C7-E90DDBFE9651}"/>
              </a:ext>
            </a:extLst>
          </p:cNvPr>
          <p:cNvSpPr txBox="1"/>
          <p:nvPr/>
        </p:nvSpPr>
        <p:spPr>
          <a:xfrm>
            <a:off x="199211" y="971198"/>
            <a:ext cx="8631524" cy="206210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buFont typeface="Arial" panose="020B0604020202020204" pitchFamily="34" charset="0"/>
              <a:buChar char="•"/>
            </a:pPr>
            <a:r>
              <a:rPr lang="en-US" sz="1600" b="1" dirty="0">
                <a:latin typeface="Helvetica" pitchFamily="2" charset="0"/>
              </a:rPr>
              <a:t>Replay Attack: </a:t>
            </a:r>
            <a:r>
              <a:rPr lang="en-US" sz="1600" dirty="0">
                <a:solidFill>
                  <a:srgbClr val="FF0000"/>
                </a:solidFill>
                <a:latin typeface="Helvetica" pitchFamily="2" charset="0"/>
              </a:rPr>
              <a:t>Recording</a:t>
            </a:r>
            <a:r>
              <a:rPr lang="en-US" sz="1600" dirty="0">
                <a:latin typeface="Helvetica" pitchFamily="2" charset="0"/>
              </a:rPr>
              <a:t> and </a:t>
            </a:r>
            <a:r>
              <a:rPr lang="en-US" sz="1600" dirty="0">
                <a:solidFill>
                  <a:srgbClr val="FF0000"/>
                </a:solidFill>
                <a:latin typeface="Helvetica" pitchFamily="2" charset="0"/>
              </a:rPr>
              <a:t>replaying</a:t>
            </a:r>
            <a:r>
              <a:rPr lang="en-US" sz="1600" dirty="0">
                <a:latin typeface="Helvetica" pitchFamily="2" charset="0"/>
              </a:rPr>
              <a:t> a victim’s speech </a:t>
            </a:r>
            <a:r>
              <a:rPr lang="en-US" sz="1600" baseline="30000" dirty="0">
                <a:latin typeface="Helvetica" pitchFamily="2" charset="0"/>
              </a:rPr>
              <a:t>[1]</a:t>
            </a:r>
          </a:p>
          <a:p>
            <a:endParaRPr lang="en-US" sz="1600" baseline="30000" dirty="0">
              <a:latin typeface="Helvetica" pitchFamily="2" charset="0"/>
            </a:endParaRPr>
          </a:p>
          <a:p>
            <a:pPr marL="285750" indent="-285750">
              <a:buFont typeface="Arial" panose="020B0604020202020204" pitchFamily="34" charset="0"/>
              <a:buChar char="•"/>
            </a:pPr>
            <a:r>
              <a:rPr lang="en-US" sz="1600" b="1" dirty="0">
                <a:latin typeface="Helvetica" pitchFamily="2" charset="0"/>
              </a:rPr>
              <a:t>Synthesis/Conversion attack: </a:t>
            </a:r>
            <a:r>
              <a:rPr lang="en-US" sz="1600" dirty="0">
                <a:solidFill>
                  <a:srgbClr val="FF0000"/>
                </a:solidFill>
                <a:latin typeface="Helvetica" pitchFamily="2" charset="0"/>
              </a:rPr>
              <a:t>Altering </a:t>
            </a:r>
            <a:r>
              <a:rPr lang="en-US" sz="1600" dirty="0">
                <a:solidFill>
                  <a:schemeClr val="tx1"/>
                </a:solidFill>
                <a:latin typeface="Helvetica" pitchFamily="2" charset="0"/>
              </a:rPr>
              <a:t>speaker identity to produce deceptive content (</a:t>
            </a:r>
            <a:r>
              <a:rPr lang="en-US" sz="1600" dirty="0">
                <a:solidFill>
                  <a:srgbClr val="FF0000"/>
                </a:solidFill>
                <a:latin typeface="Helvetica" pitchFamily="2" charset="0"/>
              </a:rPr>
              <a:t>deepfake audio</a:t>
            </a:r>
            <a:r>
              <a:rPr lang="en-US" sz="1600" dirty="0">
                <a:solidFill>
                  <a:schemeClr val="tx1"/>
                </a:solidFill>
                <a:latin typeface="Helvetica" pitchFamily="2" charset="0"/>
              </a:rPr>
              <a:t>)</a:t>
            </a:r>
            <a:r>
              <a:rPr lang="en-US" sz="1600" dirty="0">
                <a:solidFill>
                  <a:srgbClr val="FF0000"/>
                </a:solidFill>
                <a:latin typeface="Helvetica" pitchFamily="2" charset="0"/>
              </a:rPr>
              <a:t> </a:t>
            </a:r>
            <a:r>
              <a:rPr lang="en-US" sz="1600" baseline="30000" dirty="0">
                <a:latin typeface="Helvetica" pitchFamily="2" charset="0"/>
              </a:rPr>
              <a:t>[2, 3]</a:t>
            </a:r>
          </a:p>
          <a:p>
            <a:endParaRPr lang="en-US" sz="1600" baseline="30000" dirty="0">
              <a:latin typeface="Helvetica" pitchFamily="2" charset="0"/>
            </a:endParaRPr>
          </a:p>
          <a:p>
            <a:pPr marL="285750" indent="-285750">
              <a:buFont typeface="Arial" panose="020B0604020202020204" pitchFamily="34" charset="0"/>
              <a:buChar char="•"/>
            </a:pPr>
            <a:r>
              <a:rPr lang="en-US" sz="1600" b="1" dirty="0">
                <a:latin typeface="Helvetica" pitchFamily="2" charset="0"/>
              </a:rPr>
              <a:t>Adversarial attack: </a:t>
            </a:r>
            <a:r>
              <a:rPr lang="en-US" sz="1600" dirty="0">
                <a:solidFill>
                  <a:srgbClr val="FF0000"/>
                </a:solidFill>
                <a:latin typeface="Helvetica" pitchFamily="2" charset="0"/>
              </a:rPr>
              <a:t>Injecting</a:t>
            </a:r>
            <a:r>
              <a:rPr lang="en-US" sz="1600" dirty="0">
                <a:latin typeface="Helvetica" pitchFamily="2" charset="0"/>
              </a:rPr>
              <a:t> perturbations to </a:t>
            </a:r>
            <a:r>
              <a:rPr lang="en-US" sz="1600" dirty="0">
                <a:solidFill>
                  <a:srgbClr val="FF0000"/>
                </a:solidFill>
                <a:latin typeface="Helvetica" pitchFamily="2" charset="0"/>
              </a:rPr>
              <a:t>change the model’s prediction </a:t>
            </a:r>
            <a:r>
              <a:rPr lang="en-US" sz="1600" baseline="30000" dirty="0">
                <a:solidFill>
                  <a:schemeClr val="tx1"/>
                </a:solidFill>
                <a:latin typeface="Helvetica" pitchFamily="2" charset="0"/>
              </a:rPr>
              <a:t>[4]</a:t>
            </a:r>
          </a:p>
          <a:p>
            <a:pPr marL="285750" indent="-285750">
              <a:buFont typeface="Arial" panose="020B0604020202020204" pitchFamily="34" charset="0"/>
              <a:buChar char="•"/>
            </a:pPr>
            <a:endParaRPr lang="en-US" sz="1600" baseline="30000" dirty="0">
              <a:solidFill>
                <a:schemeClr val="tx1"/>
              </a:solidFill>
              <a:latin typeface="Helvetica" pitchFamily="2" charset="0"/>
            </a:endParaRPr>
          </a:p>
          <a:p>
            <a:pPr marL="285750" indent="-285750">
              <a:buFont typeface="Arial" panose="020B0604020202020204" pitchFamily="34" charset="0"/>
              <a:buChar char="•"/>
            </a:pPr>
            <a:r>
              <a:rPr lang="en-US" sz="1600" b="1" dirty="0">
                <a:latin typeface="Helvetica" pitchFamily="2" charset="0"/>
              </a:rPr>
              <a:t>Backdoor attack: </a:t>
            </a:r>
            <a:r>
              <a:rPr lang="en-US" sz="1600" dirty="0">
                <a:solidFill>
                  <a:srgbClr val="FF0000"/>
                </a:solidFill>
                <a:latin typeface="Helvetica" pitchFamily="2" charset="0"/>
              </a:rPr>
              <a:t>Poisoning</a:t>
            </a:r>
            <a:r>
              <a:rPr lang="en-US" sz="1600" dirty="0">
                <a:latin typeface="Helvetica" pitchFamily="2" charset="0"/>
              </a:rPr>
              <a:t> the model to produce specific outcomes when </a:t>
            </a:r>
            <a:r>
              <a:rPr lang="en-US" sz="1600" dirty="0">
                <a:solidFill>
                  <a:srgbClr val="FF0000"/>
                </a:solidFill>
                <a:latin typeface="Helvetica" pitchFamily="2" charset="0"/>
              </a:rPr>
              <a:t>certain triggers</a:t>
            </a:r>
            <a:r>
              <a:rPr lang="en-US" sz="1600" dirty="0">
                <a:latin typeface="Helvetica" pitchFamily="2" charset="0"/>
              </a:rPr>
              <a:t> are supplied</a:t>
            </a:r>
            <a:r>
              <a:rPr lang="en-US" sz="1600" dirty="0">
                <a:solidFill>
                  <a:srgbClr val="FF0000"/>
                </a:solidFill>
                <a:latin typeface="Helvetica" pitchFamily="2" charset="0"/>
              </a:rPr>
              <a:t> </a:t>
            </a:r>
            <a:r>
              <a:rPr lang="en-US" sz="1600" baseline="30000" dirty="0">
                <a:solidFill>
                  <a:schemeClr val="tx1"/>
                </a:solidFill>
                <a:latin typeface="Helvetica" pitchFamily="2" charset="0"/>
              </a:rPr>
              <a:t>[5]</a:t>
            </a:r>
          </a:p>
        </p:txBody>
      </p:sp>
      <p:sp>
        <p:nvSpPr>
          <p:cNvPr id="3" name="Slide Number Placeholder 2">
            <a:extLst>
              <a:ext uri="{FF2B5EF4-FFF2-40B4-BE49-F238E27FC236}">
                <a16:creationId xmlns:a16="http://schemas.microsoft.com/office/drawing/2014/main" id="{7BC5F770-AED7-7BD1-C027-1D057DD081D2}"/>
              </a:ext>
            </a:extLst>
          </p:cNvPr>
          <p:cNvSpPr>
            <a:spLocks noGrp="1"/>
          </p:cNvSpPr>
          <p:nvPr>
            <p:ph type="sldNum" sz="quarter" idx="10"/>
          </p:nvPr>
        </p:nvSpPr>
        <p:spPr/>
        <p:txBody>
          <a:bodyPr/>
          <a:lstStyle/>
          <a:p>
            <a:fld id="{02C8563F-99E2-49A5-8791-6AADA712BC8F}" type="slidenum">
              <a:rPr lang="en-US" smtClean="0"/>
              <a:pPr/>
              <a:t>4</a:t>
            </a:fld>
            <a:endParaRPr lang="en-US" dirty="0"/>
          </a:p>
        </p:txBody>
      </p:sp>
      <p:sp>
        <p:nvSpPr>
          <p:cNvPr id="6" name="TextBox 5">
            <a:extLst>
              <a:ext uri="{FF2B5EF4-FFF2-40B4-BE49-F238E27FC236}">
                <a16:creationId xmlns:a16="http://schemas.microsoft.com/office/drawing/2014/main" id="{BB44E9CE-0050-CC52-FE27-829A9D35EDA5}"/>
              </a:ext>
            </a:extLst>
          </p:cNvPr>
          <p:cNvSpPr txBox="1"/>
          <p:nvPr/>
        </p:nvSpPr>
        <p:spPr>
          <a:xfrm>
            <a:off x="572619" y="3648927"/>
            <a:ext cx="7998762" cy="1061829"/>
          </a:xfrm>
          <a:prstGeom prst="rect">
            <a:avLst/>
          </a:prstGeom>
          <a:noFill/>
        </p:spPr>
        <p:txBody>
          <a:bodyPr wrap="square">
            <a:spAutoFit/>
          </a:bodyPr>
          <a:lstStyle/>
          <a:p>
            <a:r>
              <a:rPr lang="en-US" sz="900" dirty="0">
                <a:latin typeface="Helvetica" pitchFamily="2" charset="0"/>
              </a:rPr>
              <a:t>[1] </a:t>
            </a:r>
            <a:r>
              <a:rPr lang="en-US" sz="900" dirty="0" err="1">
                <a:latin typeface="Helvetica" pitchFamily="2" charset="0"/>
              </a:rPr>
              <a:t>Zhizheng</a:t>
            </a:r>
            <a:r>
              <a:rPr lang="en-US" sz="900" dirty="0">
                <a:latin typeface="Helvetica" pitchFamily="2" charset="0"/>
              </a:rPr>
              <a:t> Wu, et al. A study on replay attack and anti-spoofing for text-dependent speaker verification. In Signal and Information Processing Association Annual Summit and Conference (APSIPA), 2014. </a:t>
            </a:r>
          </a:p>
          <a:p>
            <a:r>
              <a:rPr lang="en-US" sz="900" dirty="0">
                <a:latin typeface="Helvetica" pitchFamily="2" charset="0"/>
              </a:rPr>
              <a:t>[2] Federico Alegre, et al. Re-assessing the threat of replay spoofing attacks against automatic speaker verification. In International conference of the biometrics special interest group (BIOSIG), 2014.</a:t>
            </a:r>
          </a:p>
          <a:p>
            <a:r>
              <a:rPr lang="en-US" sz="900" dirty="0">
                <a:latin typeface="Helvetica" pitchFamily="2" charset="0"/>
              </a:rPr>
              <a:t>[3] </a:t>
            </a:r>
            <a:r>
              <a:rPr lang="en-US" sz="900" dirty="0">
                <a:solidFill>
                  <a:srgbClr val="222222"/>
                </a:solidFill>
                <a:latin typeface="Helvetica" pitchFamily="2" charset="0"/>
              </a:rPr>
              <a:t>Aaron van den Oord et al.</a:t>
            </a:r>
            <a:r>
              <a:rPr lang="en-US" sz="900" b="0" i="0" dirty="0">
                <a:solidFill>
                  <a:srgbClr val="222222"/>
                </a:solidFill>
                <a:effectLst/>
                <a:latin typeface="Helvetica" pitchFamily="2" charset="0"/>
              </a:rPr>
              <a:t>. </a:t>
            </a:r>
            <a:r>
              <a:rPr lang="en-US" sz="900" b="0" i="0" dirty="0" err="1">
                <a:solidFill>
                  <a:srgbClr val="222222"/>
                </a:solidFill>
                <a:effectLst/>
                <a:latin typeface="Helvetica" pitchFamily="2" charset="0"/>
              </a:rPr>
              <a:t>Wavenet</a:t>
            </a:r>
            <a:r>
              <a:rPr lang="en-US" sz="900" b="0" i="0" dirty="0">
                <a:solidFill>
                  <a:srgbClr val="222222"/>
                </a:solidFill>
                <a:effectLst/>
                <a:latin typeface="Helvetica" pitchFamily="2" charset="0"/>
              </a:rPr>
              <a:t>: A generative model for raw audio. </a:t>
            </a:r>
            <a:r>
              <a:rPr lang="en-US" sz="900" b="0" i="1" dirty="0" err="1">
                <a:solidFill>
                  <a:srgbClr val="222222"/>
                </a:solidFill>
                <a:effectLst/>
                <a:latin typeface="Helvetica" pitchFamily="2" charset="0"/>
              </a:rPr>
              <a:t>arXiv</a:t>
            </a:r>
            <a:r>
              <a:rPr lang="en-US" sz="900" b="0" i="1" dirty="0">
                <a:solidFill>
                  <a:srgbClr val="222222"/>
                </a:solidFill>
                <a:effectLst/>
                <a:latin typeface="Helvetica" pitchFamily="2" charset="0"/>
              </a:rPr>
              <a:t> preprint arXiv:1609.03499</a:t>
            </a:r>
            <a:r>
              <a:rPr lang="en-US" sz="900" b="0" i="0" dirty="0">
                <a:solidFill>
                  <a:srgbClr val="222222"/>
                </a:solidFill>
                <a:effectLst/>
                <a:latin typeface="Helvetica" pitchFamily="2" charset="0"/>
              </a:rPr>
              <a:t>.</a:t>
            </a:r>
          </a:p>
          <a:p>
            <a:r>
              <a:rPr lang="en-US" sz="900" dirty="0">
                <a:solidFill>
                  <a:srgbClr val="222222"/>
                </a:solidFill>
                <a:latin typeface="Helvetica" pitchFamily="2" charset="0"/>
              </a:rPr>
              <a:t>[4] </a:t>
            </a:r>
            <a:r>
              <a:rPr lang="en-US" sz="900" dirty="0" err="1"/>
              <a:t>Guangke</a:t>
            </a:r>
            <a:r>
              <a:rPr lang="en-US" sz="900" dirty="0"/>
              <a:t> Chen et al.</a:t>
            </a:r>
            <a:r>
              <a:rPr lang="en-US" sz="900" b="0" i="0" dirty="0">
                <a:solidFill>
                  <a:srgbClr val="222222"/>
                </a:solidFill>
                <a:effectLst/>
                <a:latin typeface="Helvetica" pitchFamily="2" charset="0"/>
              </a:rPr>
              <a:t>, Who is real bob? adversarial attacks on speaker recognition systems. In</a:t>
            </a:r>
            <a:r>
              <a:rPr lang="en-US" sz="900" b="0" i="1" dirty="0">
                <a:solidFill>
                  <a:srgbClr val="222222"/>
                </a:solidFill>
                <a:effectLst/>
                <a:latin typeface="Helvetica" pitchFamily="2" charset="0"/>
              </a:rPr>
              <a:t> IEEE S&amp;P 2021</a:t>
            </a:r>
            <a:r>
              <a:rPr lang="en-US" sz="900" dirty="0">
                <a:solidFill>
                  <a:srgbClr val="222222"/>
                </a:solidFill>
                <a:latin typeface="Helvetica" pitchFamily="2" charset="0"/>
              </a:rPr>
              <a:t>.</a:t>
            </a:r>
            <a:endParaRPr lang="en-US" sz="900" b="0" i="0" dirty="0">
              <a:solidFill>
                <a:srgbClr val="222222"/>
              </a:solidFill>
              <a:effectLst/>
              <a:latin typeface="Helvetica" pitchFamily="2" charset="0"/>
            </a:endParaRPr>
          </a:p>
          <a:p>
            <a:r>
              <a:rPr lang="en-US" sz="900" dirty="0">
                <a:solidFill>
                  <a:srgbClr val="222222"/>
                </a:solidFill>
                <a:latin typeface="Helvetica" pitchFamily="2" charset="0"/>
              </a:rPr>
              <a:t>[5] Cong Shi</a:t>
            </a:r>
            <a:r>
              <a:rPr lang="en-US" sz="900" b="0" i="0" dirty="0">
                <a:solidFill>
                  <a:srgbClr val="222222"/>
                </a:solidFill>
                <a:effectLst/>
                <a:latin typeface="Helvetica" pitchFamily="2" charset="0"/>
              </a:rPr>
              <a:t> et al.. Audio-domain position-independent backdoor attack via unnoticeable triggers. In </a:t>
            </a:r>
            <a:r>
              <a:rPr lang="en-US" sz="900" i="1" dirty="0" err="1">
                <a:solidFill>
                  <a:srgbClr val="222222"/>
                </a:solidFill>
                <a:latin typeface="Helvetica" pitchFamily="2" charset="0"/>
              </a:rPr>
              <a:t>MobiCom</a:t>
            </a:r>
            <a:r>
              <a:rPr lang="en-US" sz="900" i="1" dirty="0">
                <a:solidFill>
                  <a:srgbClr val="222222"/>
                </a:solidFill>
                <a:latin typeface="Helvetica" pitchFamily="2" charset="0"/>
              </a:rPr>
              <a:t> 2022</a:t>
            </a:r>
            <a:r>
              <a:rPr lang="en-US" sz="900" dirty="0">
                <a:solidFill>
                  <a:srgbClr val="222222"/>
                </a:solidFill>
                <a:latin typeface="Helvetica" pitchFamily="2" charset="0"/>
              </a:rPr>
              <a:t>. </a:t>
            </a:r>
            <a:endParaRPr lang="en-US" sz="900" b="0" i="0" dirty="0">
              <a:solidFill>
                <a:srgbClr val="222222"/>
              </a:solidFill>
              <a:effectLst/>
              <a:latin typeface="Helvetica" pitchFamily="2" charset="0"/>
            </a:endParaRPr>
          </a:p>
        </p:txBody>
      </p:sp>
      <p:pic>
        <p:nvPicPr>
          <p:cNvPr id="2050" name="Picture 2">
            <a:extLst>
              <a:ext uri="{FF2B5EF4-FFF2-40B4-BE49-F238E27FC236}">
                <a16:creationId xmlns:a16="http://schemas.microsoft.com/office/drawing/2014/main" id="{3F7A0566-8765-42BA-8C50-B474C50C5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737" y="-64132"/>
            <a:ext cx="2832845" cy="13597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0F2D780-5ED5-88D0-AC3D-A0B8511BA478}"/>
              </a:ext>
            </a:extLst>
          </p:cNvPr>
          <p:cNvSpPr/>
          <p:nvPr/>
        </p:nvSpPr>
        <p:spPr>
          <a:xfrm>
            <a:off x="285750" y="821381"/>
            <a:ext cx="8631524" cy="1200529"/>
          </a:xfrm>
          <a:prstGeom prst="rect">
            <a:avLst/>
          </a:prstGeom>
          <a:solidFill>
            <a:schemeClr val="accent2">
              <a:alpha val="7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highlight>
                  <a:srgbClr val="000000"/>
                </a:highlight>
              </a:rPr>
              <a:t>Require Victim’s Recording!</a:t>
            </a:r>
          </a:p>
        </p:txBody>
      </p:sp>
      <p:sp>
        <p:nvSpPr>
          <p:cNvPr id="9" name="Rectangle 8">
            <a:extLst>
              <a:ext uri="{FF2B5EF4-FFF2-40B4-BE49-F238E27FC236}">
                <a16:creationId xmlns:a16="http://schemas.microsoft.com/office/drawing/2014/main" id="{F23552AD-F28E-C671-596F-8A5C8A8233E3}"/>
              </a:ext>
            </a:extLst>
          </p:cNvPr>
          <p:cNvSpPr/>
          <p:nvPr/>
        </p:nvSpPr>
        <p:spPr>
          <a:xfrm>
            <a:off x="285750" y="2026985"/>
            <a:ext cx="8631524" cy="1054238"/>
          </a:xfrm>
          <a:prstGeom prst="rect">
            <a:avLst/>
          </a:prstGeom>
          <a:solidFill>
            <a:schemeClr val="accent2">
              <a:alpha val="7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highlight>
                  <a:srgbClr val="000000"/>
                </a:highlight>
              </a:rPr>
              <a:t>Unable to Attack Unseen Targets!</a:t>
            </a:r>
          </a:p>
        </p:txBody>
      </p:sp>
      <p:sp>
        <p:nvSpPr>
          <p:cNvPr id="10" name="Rectangle 9">
            <a:extLst>
              <a:ext uri="{FF2B5EF4-FFF2-40B4-BE49-F238E27FC236}">
                <a16:creationId xmlns:a16="http://schemas.microsoft.com/office/drawing/2014/main" id="{94BB5DDA-AA5C-1B11-7F88-4C69A1C59ED4}"/>
              </a:ext>
            </a:extLst>
          </p:cNvPr>
          <p:cNvSpPr/>
          <p:nvPr/>
        </p:nvSpPr>
        <p:spPr>
          <a:xfrm>
            <a:off x="285750" y="3081223"/>
            <a:ext cx="8631524" cy="1366333"/>
          </a:xfrm>
          <a:prstGeom prst="rect">
            <a:avLst/>
          </a:prstGeom>
          <a:solidFill>
            <a:schemeClr val="accent2">
              <a:alpha val="7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highlight>
                  <a:srgbClr val="000000"/>
                </a:highlight>
              </a:rPr>
              <a:t>Ignore Real-world Transmission Factors!</a:t>
            </a:r>
          </a:p>
        </p:txBody>
      </p:sp>
    </p:spTree>
    <p:extLst>
      <p:ext uri="{BB962C8B-B14F-4D97-AF65-F5344CB8AC3E}">
        <p14:creationId xmlns:p14="http://schemas.microsoft.com/office/powerpoint/2010/main" val="424657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480241" y="169153"/>
            <a:ext cx="8937172" cy="450889"/>
          </a:xfrm>
        </p:spPr>
        <p:txBody>
          <a:bodyPr lIns="91440" tIns="45720" rIns="91440" bIns="45720" anchor="t">
            <a:noAutofit/>
          </a:bodyPr>
          <a:lstStyle/>
          <a:p>
            <a:r>
              <a:rPr lang="en-US" sz="3200" dirty="0">
                <a:ea typeface="ＭＳ Ｐゴシック"/>
              </a:rPr>
              <a:t>Real-world Attack Scenario &amp; Attack Goal</a:t>
            </a:r>
          </a:p>
        </p:txBody>
      </p:sp>
      <p:pic>
        <p:nvPicPr>
          <p:cNvPr id="4" name="Picture 3">
            <a:extLst>
              <a:ext uri="{FF2B5EF4-FFF2-40B4-BE49-F238E27FC236}">
                <a16:creationId xmlns:a16="http://schemas.microsoft.com/office/drawing/2014/main" id="{3FAD3594-A773-4E38-A337-D7A7DC34399F}"/>
              </a:ext>
            </a:extLst>
          </p:cNvPr>
          <p:cNvPicPr>
            <a:picLocks noChangeAspect="1"/>
          </p:cNvPicPr>
          <p:nvPr/>
        </p:nvPicPr>
        <p:blipFill>
          <a:blip r:embed="rId3"/>
          <a:stretch>
            <a:fillRect/>
          </a:stretch>
        </p:blipFill>
        <p:spPr>
          <a:xfrm>
            <a:off x="743310" y="2047681"/>
            <a:ext cx="601617" cy="601617"/>
          </a:xfrm>
          <a:prstGeom prst="rect">
            <a:avLst/>
          </a:prstGeom>
        </p:spPr>
      </p:pic>
      <p:pic>
        <p:nvPicPr>
          <p:cNvPr id="12" name="Picture 11">
            <a:extLst>
              <a:ext uri="{FF2B5EF4-FFF2-40B4-BE49-F238E27FC236}">
                <a16:creationId xmlns:a16="http://schemas.microsoft.com/office/drawing/2014/main" id="{19236A9F-6A8C-227C-BBFF-134A2D85C324}"/>
              </a:ext>
            </a:extLst>
          </p:cNvPr>
          <p:cNvPicPr>
            <a:picLocks noChangeAspect="1"/>
          </p:cNvPicPr>
          <p:nvPr/>
        </p:nvPicPr>
        <p:blipFill>
          <a:blip r:embed="rId4"/>
          <a:stretch>
            <a:fillRect/>
          </a:stretch>
        </p:blipFill>
        <p:spPr>
          <a:xfrm>
            <a:off x="755161" y="804182"/>
            <a:ext cx="1253067" cy="1253067"/>
          </a:xfrm>
          <a:prstGeom prst="rect">
            <a:avLst/>
          </a:prstGeom>
        </p:spPr>
      </p:pic>
      <p:pic>
        <p:nvPicPr>
          <p:cNvPr id="15" name="Picture 14">
            <a:extLst>
              <a:ext uri="{FF2B5EF4-FFF2-40B4-BE49-F238E27FC236}">
                <a16:creationId xmlns:a16="http://schemas.microsoft.com/office/drawing/2014/main" id="{C1C1AA01-B882-03C6-0A59-55A62128A6C5}"/>
              </a:ext>
            </a:extLst>
          </p:cNvPr>
          <p:cNvPicPr>
            <a:picLocks noChangeAspect="1"/>
          </p:cNvPicPr>
          <p:nvPr/>
        </p:nvPicPr>
        <p:blipFill>
          <a:blip r:embed="rId5"/>
          <a:stretch>
            <a:fillRect/>
          </a:stretch>
        </p:blipFill>
        <p:spPr>
          <a:xfrm>
            <a:off x="1302077" y="1925009"/>
            <a:ext cx="948267" cy="948267"/>
          </a:xfrm>
          <a:prstGeom prst="rect">
            <a:avLst/>
          </a:prstGeom>
        </p:spPr>
      </p:pic>
      <p:pic>
        <p:nvPicPr>
          <p:cNvPr id="19" name="Picture 18">
            <a:extLst>
              <a:ext uri="{FF2B5EF4-FFF2-40B4-BE49-F238E27FC236}">
                <a16:creationId xmlns:a16="http://schemas.microsoft.com/office/drawing/2014/main" id="{CB5D124D-2E77-FC16-E1B0-ECC8ABD69B79}"/>
              </a:ext>
            </a:extLst>
          </p:cNvPr>
          <p:cNvPicPr>
            <a:picLocks noChangeAspect="1"/>
          </p:cNvPicPr>
          <p:nvPr/>
        </p:nvPicPr>
        <p:blipFill>
          <a:blip r:embed="rId6"/>
          <a:stretch>
            <a:fillRect/>
          </a:stretch>
        </p:blipFill>
        <p:spPr>
          <a:xfrm>
            <a:off x="1417193" y="1618758"/>
            <a:ext cx="833151" cy="833151"/>
          </a:xfrm>
          <a:prstGeom prst="rect">
            <a:avLst/>
          </a:prstGeom>
        </p:spPr>
      </p:pic>
      <p:pic>
        <p:nvPicPr>
          <p:cNvPr id="22" name="Picture 21">
            <a:extLst>
              <a:ext uri="{FF2B5EF4-FFF2-40B4-BE49-F238E27FC236}">
                <a16:creationId xmlns:a16="http://schemas.microsoft.com/office/drawing/2014/main" id="{5D770CCF-8888-FFCC-3D32-476A9B7C3ACE}"/>
              </a:ext>
            </a:extLst>
          </p:cNvPr>
          <p:cNvPicPr>
            <a:picLocks noChangeAspect="1"/>
          </p:cNvPicPr>
          <p:nvPr/>
        </p:nvPicPr>
        <p:blipFill>
          <a:blip r:embed="rId7"/>
          <a:stretch>
            <a:fillRect/>
          </a:stretch>
        </p:blipFill>
        <p:spPr>
          <a:xfrm>
            <a:off x="3762460" y="1296619"/>
            <a:ext cx="1035536" cy="1035536"/>
          </a:xfrm>
          <a:prstGeom prst="rect">
            <a:avLst/>
          </a:prstGeom>
        </p:spPr>
      </p:pic>
      <p:sp>
        <p:nvSpPr>
          <p:cNvPr id="24" name="TextBox 23">
            <a:extLst>
              <a:ext uri="{FF2B5EF4-FFF2-40B4-BE49-F238E27FC236}">
                <a16:creationId xmlns:a16="http://schemas.microsoft.com/office/drawing/2014/main" id="{BCF92136-498C-BB22-0AC3-69DDFA99E35F}"/>
              </a:ext>
            </a:extLst>
          </p:cNvPr>
          <p:cNvSpPr txBox="1"/>
          <p:nvPr/>
        </p:nvSpPr>
        <p:spPr>
          <a:xfrm>
            <a:off x="87926" y="2843035"/>
            <a:ext cx="2658533" cy="657872"/>
          </a:xfrm>
          <a:prstGeom prst="rect">
            <a:avLst/>
          </a:prstGeom>
          <a:noFill/>
        </p:spPr>
        <p:txBody>
          <a:bodyPr wrap="square" rtlCol="0">
            <a:spAutoFit/>
          </a:bodyPr>
          <a:lstStyle/>
          <a:p>
            <a:pPr algn="ctr"/>
            <a:r>
              <a:rPr lang="en-US" sz="1800" dirty="0">
                <a:latin typeface="Helvetica" pitchFamily="2" charset="0"/>
              </a:rPr>
              <a:t>Company protect</a:t>
            </a:r>
            <a:r>
              <a:rPr lang="en-US" altLang="zh-CN" sz="1800" dirty="0">
                <a:latin typeface="Helvetica" pitchFamily="2" charset="0"/>
              </a:rPr>
              <a:t>s</a:t>
            </a:r>
            <a:r>
              <a:rPr lang="en-US" sz="1800" dirty="0">
                <a:latin typeface="Helvetica" pitchFamily="2" charset="0"/>
              </a:rPr>
              <a:t> the </a:t>
            </a:r>
            <a:r>
              <a:rPr lang="en-US" sz="1800" dirty="0">
                <a:solidFill>
                  <a:srgbClr val="FF0000"/>
                </a:solidFill>
                <a:latin typeface="Helvetica" pitchFamily="2" charset="0"/>
              </a:rPr>
              <a:t>source audio of users</a:t>
            </a:r>
          </a:p>
        </p:txBody>
      </p:sp>
      <p:sp>
        <p:nvSpPr>
          <p:cNvPr id="25" name="TextBox 24">
            <a:extLst>
              <a:ext uri="{FF2B5EF4-FFF2-40B4-BE49-F238E27FC236}">
                <a16:creationId xmlns:a16="http://schemas.microsoft.com/office/drawing/2014/main" id="{ACD90DFF-5252-1414-5470-3901E2750412}"/>
              </a:ext>
            </a:extLst>
          </p:cNvPr>
          <p:cNvSpPr txBox="1"/>
          <p:nvPr/>
        </p:nvSpPr>
        <p:spPr>
          <a:xfrm>
            <a:off x="2963441" y="2840652"/>
            <a:ext cx="2658533" cy="646331"/>
          </a:xfrm>
          <a:prstGeom prst="rect">
            <a:avLst/>
          </a:prstGeom>
          <a:noFill/>
        </p:spPr>
        <p:txBody>
          <a:bodyPr wrap="square" rtlCol="0">
            <a:spAutoFit/>
          </a:bodyPr>
          <a:lstStyle/>
          <a:p>
            <a:pPr algn="ctr"/>
            <a:r>
              <a:rPr lang="en-US" sz="1800" dirty="0">
                <a:latin typeface="Helvetica" pitchFamily="2" charset="0"/>
              </a:rPr>
              <a:t>Target label is </a:t>
            </a:r>
            <a:r>
              <a:rPr lang="en-US" sz="1800" dirty="0">
                <a:solidFill>
                  <a:srgbClr val="FF0000"/>
                </a:solidFill>
                <a:latin typeface="Helvetica" pitchFamily="2" charset="0"/>
              </a:rPr>
              <a:t>unavailable</a:t>
            </a:r>
          </a:p>
        </p:txBody>
      </p:sp>
      <p:pic>
        <p:nvPicPr>
          <p:cNvPr id="27" name="Picture 26">
            <a:extLst>
              <a:ext uri="{FF2B5EF4-FFF2-40B4-BE49-F238E27FC236}">
                <a16:creationId xmlns:a16="http://schemas.microsoft.com/office/drawing/2014/main" id="{AC15C43C-6CEA-2152-6DCB-0FA827954ACB}"/>
              </a:ext>
            </a:extLst>
          </p:cNvPr>
          <p:cNvPicPr>
            <a:picLocks noChangeAspect="1"/>
          </p:cNvPicPr>
          <p:nvPr/>
        </p:nvPicPr>
        <p:blipFill>
          <a:blip r:embed="rId8"/>
          <a:stretch>
            <a:fillRect/>
          </a:stretch>
        </p:blipFill>
        <p:spPr>
          <a:xfrm>
            <a:off x="6992978" y="1078060"/>
            <a:ext cx="520984" cy="520984"/>
          </a:xfrm>
          <a:prstGeom prst="rect">
            <a:avLst/>
          </a:prstGeom>
        </p:spPr>
      </p:pic>
      <p:pic>
        <p:nvPicPr>
          <p:cNvPr id="31" name="Picture 30">
            <a:extLst>
              <a:ext uri="{FF2B5EF4-FFF2-40B4-BE49-F238E27FC236}">
                <a16:creationId xmlns:a16="http://schemas.microsoft.com/office/drawing/2014/main" id="{5429BB11-BCF6-3F46-09EC-503C3634A2FA}"/>
              </a:ext>
            </a:extLst>
          </p:cNvPr>
          <p:cNvPicPr>
            <a:picLocks noChangeAspect="1"/>
          </p:cNvPicPr>
          <p:nvPr/>
        </p:nvPicPr>
        <p:blipFill>
          <a:blip r:embed="rId9"/>
          <a:stretch>
            <a:fillRect/>
          </a:stretch>
        </p:blipFill>
        <p:spPr>
          <a:xfrm>
            <a:off x="5943112" y="1414894"/>
            <a:ext cx="736600" cy="736600"/>
          </a:xfrm>
          <a:prstGeom prst="rect">
            <a:avLst/>
          </a:prstGeom>
        </p:spPr>
      </p:pic>
      <p:pic>
        <p:nvPicPr>
          <p:cNvPr id="33" name="Picture 32">
            <a:extLst>
              <a:ext uri="{FF2B5EF4-FFF2-40B4-BE49-F238E27FC236}">
                <a16:creationId xmlns:a16="http://schemas.microsoft.com/office/drawing/2014/main" id="{88615B9E-E099-9AC6-5B73-93C02C27470A}"/>
              </a:ext>
            </a:extLst>
          </p:cNvPr>
          <p:cNvPicPr>
            <a:picLocks noChangeAspect="1"/>
          </p:cNvPicPr>
          <p:nvPr/>
        </p:nvPicPr>
        <p:blipFill>
          <a:blip r:embed="rId10"/>
          <a:stretch>
            <a:fillRect/>
          </a:stretch>
        </p:blipFill>
        <p:spPr>
          <a:xfrm>
            <a:off x="7824828" y="1309060"/>
            <a:ext cx="948267" cy="948267"/>
          </a:xfrm>
          <a:prstGeom prst="rect">
            <a:avLst/>
          </a:prstGeom>
        </p:spPr>
      </p:pic>
      <p:cxnSp>
        <p:nvCxnSpPr>
          <p:cNvPr id="41" name="Straight Arrow Connector 40">
            <a:extLst>
              <a:ext uri="{FF2B5EF4-FFF2-40B4-BE49-F238E27FC236}">
                <a16:creationId xmlns:a16="http://schemas.microsoft.com/office/drawing/2014/main" id="{028B0B6E-B5A9-5C1E-DDF1-8DEB59F5E449}"/>
              </a:ext>
            </a:extLst>
          </p:cNvPr>
          <p:cNvCxnSpPr>
            <a:stCxn id="31" idx="3"/>
            <a:endCxn id="33" idx="1"/>
          </p:cNvCxnSpPr>
          <p:nvPr/>
        </p:nvCxnSpPr>
        <p:spPr>
          <a:xfrm>
            <a:off x="6679712" y="1783194"/>
            <a:ext cx="12801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49" name="Picture 48">
            <a:extLst>
              <a:ext uri="{FF2B5EF4-FFF2-40B4-BE49-F238E27FC236}">
                <a16:creationId xmlns:a16="http://schemas.microsoft.com/office/drawing/2014/main" id="{FF33BD85-8C12-0B36-DB23-774E8BAF882D}"/>
              </a:ext>
            </a:extLst>
          </p:cNvPr>
          <p:cNvPicPr>
            <a:picLocks noChangeAspect="1"/>
          </p:cNvPicPr>
          <p:nvPr/>
        </p:nvPicPr>
        <p:blipFill>
          <a:blip r:embed="rId11"/>
          <a:stretch>
            <a:fillRect/>
          </a:stretch>
        </p:blipFill>
        <p:spPr>
          <a:xfrm>
            <a:off x="6986892" y="1836111"/>
            <a:ext cx="530755" cy="512379"/>
          </a:xfrm>
          <a:prstGeom prst="rect">
            <a:avLst/>
          </a:prstGeom>
        </p:spPr>
      </p:pic>
      <p:sp>
        <p:nvSpPr>
          <p:cNvPr id="50" name="TextBox 49">
            <a:extLst>
              <a:ext uri="{FF2B5EF4-FFF2-40B4-BE49-F238E27FC236}">
                <a16:creationId xmlns:a16="http://schemas.microsoft.com/office/drawing/2014/main" id="{FE7EE978-7368-02DD-B5CD-CE23690956E5}"/>
              </a:ext>
            </a:extLst>
          </p:cNvPr>
          <p:cNvSpPr txBox="1"/>
          <p:nvPr/>
        </p:nvSpPr>
        <p:spPr>
          <a:xfrm>
            <a:off x="884759" y="4077626"/>
            <a:ext cx="7625210" cy="707886"/>
          </a:xfrm>
          <a:prstGeom prst="rect">
            <a:avLst/>
          </a:prstGeom>
          <a:noFill/>
        </p:spPr>
        <p:txBody>
          <a:bodyPr wrap="square" rtlCol="0">
            <a:spAutoFit/>
          </a:bodyPr>
          <a:lstStyle/>
          <a:p>
            <a:r>
              <a:rPr lang="en-US" sz="2000" dirty="0">
                <a:latin typeface="Helvetica" pitchFamily="2" charset="0"/>
              </a:rPr>
              <a:t>Goal: The attacker aims to impersonate </a:t>
            </a:r>
            <a:r>
              <a:rPr lang="en-US" sz="2000" b="1" dirty="0">
                <a:latin typeface="Helvetica" pitchFamily="2" charset="0"/>
              </a:rPr>
              <a:t>many</a:t>
            </a:r>
            <a:r>
              <a:rPr lang="en-US" sz="2000" dirty="0">
                <a:latin typeface="Helvetica" pitchFamily="2" charset="0"/>
              </a:rPr>
              <a:t> users of an SV system</a:t>
            </a:r>
            <a:r>
              <a:rPr lang="en-US" sz="2000" dirty="0">
                <a:solidFill>
                  <a:srgbClr val="FF0000"/>
                </a:solidFill>
                <a:latin typeface="Helvetica" pitchFamily="2" charset="0"/>
              </a:rPr>
              <a:t> </a:t>
            </a:r>
            <a:r>
              <a:rPr lang="en-US" sz="2000" dirty="0">
                <a:latin typeface="Helvetica" pitchFamily="2" charset="0"/>
              </a:rPr>
              <a:t>to bypass SV through </a:t>
            </a:r>
            <a:r>
              <a:rPr lang="en-US" sz="2000" b="1" dirty="0">
                <a:latin typeface="Helvetica" pitchFamily="2" charset="0"/>
              </a:rPr>
              <a:t>physical channels</a:t>
            </a:r>
            <a:r>
              <a:rPr lang="en-US" sz="2000" dirty="0">
                <a:latin typeface="Helvetica" pitchFamily="2" charset="0"/>
              </a:rPr>
              <a:t>.</a:t>
            </a:r>
          </a:p>
        </p:txBody>
      </p:sp>
      <p:sp>
        <p:nvSpPr>
          <p:cNvPr id="51" name="TextBox 50">
            <a:extLst>
              <a:ext uri="{FF2B5EF4-FFF2-40B4-BE49-F238E27FC236}">
                <a16:creationId xmlns:a16="http://schemas.microsoft.com/office/drawing/2014/main" id="{08970615-1C8E-68F4-7AE4-1A327986F7FB}"/>
              </a:ext>
            </a:extLst>
          </p:cNvPr>
          <p:cNvSpPr txBox="1"/>
          <p:nvPr/>
        </p:nvSpPr>
        <p:spPr>
          <a:xfrm>
            <a:off x="6023547" y="2335844"/>
            <a:ext cx="2658533" cy="1200329"/>
          </a:xfrm>
          <a:prstGeom prst="rect">
            <a:avLst/>
          </a:prstGeom>
          <a:noFill/>
        </p:spPr>
        <p:txBody>
          <a:bodyPr wrap="square" rtlCol="0">
            <a:spAutoFit/>
          </a:bodyPr>
          <a:lstStyle/>
          <a:p>
            <a:pPr algn="ctr"/>
            <a:r>
              <a:rPr lang="en-US" sz="1800" dirty="0">
                <a:latin typeface="Helvetica" pitchFamily="2" charset="0"/>
              </a:rPr>
              <a:t>SV services expect </a:t>
            </a:r>
            <a:r>
              <a:rPr lang="en-US" sz="1800" dirty="0">
                <a:solidFill>
                  <a:srgbClr val="FF0000"/>
                </a:solidFill>
                <a:latin typeface="Helvetica" pitchFamily="2" charset="0"/>
              </a:rPr>
              <a:t>quick response time</a:t>
            </a:r>
            <a:r>
              <a:rPr lang="en-US" sz="1800" dirty="0">
                <a:latin typeface="Helvetica" pitchFamily="2" charset="0"/>
              </a:rPr>
              <a:t> &amp; the attack signal  experiences </a:t>
            </a:r>
            <a:r>
              <a:rPr lang="en-US" sz="1800" dirty="0">
                <a:solidFill>
                  <a:srgbClr val="FF0000"/>
                </a:solidFill>
                <a:latin typeface="Helvetica" pitchFamily="2" charset="0"/>
              </a:rPr>
              <a:t>distortions</a:t>
            </a:r>
          </a:p>
        </p:txBody>
      </p:sp>
      <p:sp>
        <p:nvSpPr>
          <p:cNvPr id="3" name="Slide Number Placeholder 2">
            <a:extLst>
              <a:ext uri="{FF2B5EF4-FFF2-40B4-BE49-F238E27FC236}">
                <a16:creationId xmlns:a16="http://schemas.microsoft.com/office/drawing/2014/main" id="{47ED7A54-181D-876A-6E9B-400A592CE4BC}"/>
              </a:ext>
            </a:extLst>
          </p:cNvPr>
          <p:cNvSpPr>
            <a:spLocks noGrp="1"/>
          </p:cNvSpPr>
          <p:nvPr>
            <p:ph type="sldNum" sz="quarter" idx="10"/>
          </p:nvPr>
        </p:nvSpPr>
        <p:spPr/>
        <p:txBody>
          <a:bodyPr/>
          <a:lstStyle/>
          <a:p>
            <a:fld id="{02C8563F-99E2-49A5-8791-6AADA712BC8F}" type="slidenum">
              <a:rPr lang="en-US" smtClean="0"/>
              <a:pPr/>
              <a:t>5</a:t>
            </a:fld>
            <a:endParaRPr lang="en-US" dirty="0"/>
          </a:p>
        </p:txBody>
      </p:sp>
      <p:sp>
        <p:nvSpPr>
          <p:cNvPr id="6" name="TextBox 5">
            <a:extLst>
              <a:ext uri="{FF2B5EF4-FFF2-40B4-BE49-F238E27FC236}">
                <a16:creationId xmlns:a16="http://schemas.microsoft.com/office/drawing/2014/main" id="{80C7D0D7-089B-45B9-F387-F4ABC95F7E61}"/>
              </a:ext>
            </a:extLst>
          </p:cNvPr>
          <p:cNvSpPr txBox="1"/>
          <p:nvPr/>
        </p:nvSpPr>
        <p:spPr>
          <a:xfrm>
            <a:off x="1151071" y="3492764"/>
            <a:ext cx="461246" cy="523220"/>
          </a:xfrm>
          <a:prstGeom prst="rect">
            <a:avLst/>
          </a:prstGeom>
          <a:noFill/>
        </p:spPr>
        <p:txBody>
          <a:bodyPr wrap="square">
            <a:spAutoFit/>
          </a:bodyPr>
          <a:lstStyle/>
          <a:p>
            <a:r>
              <a:rPr lang="en-US" sz="2800" kern="0" dirty="0">
                <a:solidFill>
                  <a:srgbClr val="A61702">
                    <a:hueOff val="-608019"/>
                    <a:satOff val="-16379"/>
                    <a:lumOff val="25127"/>
                  </a:srgbClr>
                </a:solidFill>
                <a:latin typeface="Helvetica Neue Bold Condensed"/>
                <a:ea typeface="Helvetica Neue Bold Condensed"/>
                <a:cs typeface="Helvetica Neue Bold Condensed"/>
                <a:sym typeface="Helvetica Neue Bold Condensed"/>
              </a:rPr>
              <a:t>✗</a:t>
            </a:r>
            <a:endParaRPr lang="en-US" sz="2800" dirty="0"/>
          </a:p>
        </p:txBody>
      </p:sp>
      <p:sp>
        <p:nvSpPr>
          <p:cNvPr id="7" name="TextBox 6">
            <a:extLst>
              <a:ext uri="{FF2B5EF4-FFF2-40B4-BE49-F238E27FC236}">
                <a16:creationId xmlns:a16="http://schemas.microsoft.com/office/drawing/2014/main" id="{0A8A4047-66C1-A705-6E04-0B6E29322CA8}"/>
              </a:ext>
            </a:extLst>
          </p:cNvPr>
          <p:cNvSpPr txBox="1"/>
          <p:nvPr/>
        </p:nvSpPr>
        <p:spPr>
          <a:xfrm>
            <a:off x="4062085" y="3431121"/>
            <a:ext cx="461246" cy="523220"/>
          </a:xfrm>
          <a:prstGeom prst="rect">
            <a:avLst/>
          </a:prstGeom>
          <a:noFill/>
        </p:spPr>
        <p:txBody>
          <a:bodyPr wrap="square">
            <a:spAutoFit/>
          </a:bodyPr>
          <a:lstStyle/>
          <a:p>
            <a:r>
              <a:rPr lang="en-US" sz="2800" kern="0" dirty="0">
                <a:solidFill>
                  <a:srgbClr val="A61702">
                    <a:hueOff val="-608019"/>
                    <a:satOff val="-16379"/>
                    <a:lumOff val="25127"/>
                  </a:srgbClr>
                </a:solidFill>
                <a:latin typeface="Helvetica Neue Bold Condensed"/>
                <a:ea typeface="Helvetica Neue Bold Condensed"/>
                <a:cs typeface="Helvetica Neue Bold Condensed"/>
                <a:sym typeface="Helvetica Neue Bold Condensed"/>
              </a:rPr>
              <a:t>✗</a:t>
            </a:r>
            <a:endParaRPr lang="en-US" sz="2800" dirty="0"/>
          </a:p>
        </p:txBody>
      </p:sp>
      <p:sp>
        <p:nvSpPr>
          <p:cNvPr id="8" name="TextBox 7">
            <a:extLst>
              <a:ext uri="{FF2B5EF4-FFF2-40B4-BE49-F238E27FC236}">
                <a16:creationId xmlns:a16="http://schemas.microsoft.com/office/drawing/2014/main" id="{8609F74B-4A26-92A6-C7E6-48C7A76A3FE9}"/>
              </a:ext>
            </a:extLst>
          </p:cNvPr>
          <p:cNvSpPr txBox="1"/>
          <p:nvPr/>
        </p:nvSpPr>
        <p:spPr>
          <a:xfrm>
            <a:off x="7109927" y="3431121"/>
            <a:ext cx="461246" cy="523220"/>
          </a:xfrm>
          <a:prstGeom prst="rect">
            <a:avLst/>
          </a:prstGeom>
          <a:noFill/>
        </p:spPr>
        <p:txBody>
          <a:bodyPr wrap="square">
            <a:spAutoFit/>
          </a:bodyPr>
          <a:lstStyle/>
          <a:p>
            <a:r>
              <a:rPr lang="en-US" sz="2800" kern="0" dirty="0">
                <a:solidFill>
                  <a:srgbClr val="A61702">
                    <a:hueOff val="-608019"/>
                    <a:satOff val="-16379"/>
                    <a:lumOff val="25127"/>
                  </a:srgbClr>
                </a:solidFill>
                <a:latin typeface="Helvetica Neue Bold Condensed"/>
                <a:ea typeface="Helvetica Neue Bold Condensed"/>
                <a:cs typeface="Helvetica Neue Bold Condensed"/>
                <a:sym typeface="Helvetica Neue Bold Condensed"/>
              </a:rPr>
              <a:t>✗</a:t>
            </a:r>
            <a:endParaRPr lang="en-US" sz="2800" dirty="0"/>
          </a:p>
        </p:txBody>
      </p:sp>
      <p:sp>
        <p:nvSpPr>
          <p:cNvPr id="9" name="Rounded Rectangle 8">
            <a:extLst>
              <a:ext uri="{FF2B5EF4-FFF2-40B4-BE49-F238E27FC236}">
                <a16:creationId xmlns:a16="http://schemas.microsoft.com/office/drawing/2014/main" id="{60541351-E3CB-B743-1E7F-BCFC79BB6AC5}"/>
              </a:ext>
            </a:extLst>
          </p:cNvPr>
          <p:cNvSpPr/>
          <p:nvPr/>
        </p:nvSpPr>
        <p:spPr>
          <a:xfrm>
            <a:off x="753852" y="4090844"/>
            <a:ext cx="7417028" cy="660021"/>
          </a:xfrm>
          <a:prstGeom prst="roundRect">
            <a:avLst/>
          </a:prstGeom>
          <a:noFill/>
          <a:ln w="28575">
            <a:solidFill>
              <a:srgbClr val="7030A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732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p:bldP spid="50" grpId="0"/>
      <p:bldP spid="51" grpId="0"/>
      <p:bldP spid="6" grpId="0"/>
      <p:bldP spid="7" grpId="0"/>
      <p:bldP spid="8"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457200" y="244077"/>
            <a:ext cx="8229600" cy="360175"/>
          </a:xfrm>
        </p:spPr>
        <p:txBody>
          <a:bodyPr lIns="91440" tIns="45720" rIns="91440" bIns="45720" anchor="t">
            <a:noAutofit/>
          </a:bodyPr>
          <a:lstStyle/>
          <a:p>
            <a:r>
              <a:rPr lang="en-US" sz="3200" b="1" cap="none" spc="0" dirty="0" err="1">
                <a:ln w="9525">
                  <a:solidFill>
                    <a:schemeClr val="bg1"/>
                  </a:solidFill>
                  <a:prstDash val="solid"/>
                </a:ln>
                <a:solidFill>
                  <a:srgbClr val="064339"/>
                </a:solidFill>
                <a:effectLst>
                  <a:outerShdw blurRad="12700" dist="38100" dir="2700000" algn="tl" rotWithShape="0">
                    <a:schemeClr val="bg1">
                      <a:lumMod val="50000"/>
                    </a:schemeClr>
                  </a:outerShdw>
                </a:effectLst>
                <a:latin typeface="+mj-lt"/>
                <a:ea typeface="Arial" charset="0"/>
                <a:cs typeface="Arial" charset="0"/>
              </a:rPr>
              <a:t>MasterKey</a:t>
            </a:r>
            <a:r>
              <a:rPr lang="en-US" sz="3200" dirty="0">
                <a:ea typeface="ＭＳ Ｐゴシック"/>
              </a:rPr>
              <a:t> Attack Pipeline</a:t>
            </a:r>
            <a:endParaRPr lang="en-US" sz="3200" dirty="0"/>
          </a:p>
        </p:txBody>
      </p:sp>
      <p:pic>
        <p:nvPicPr>
          <p:cNvPr id="17" name="Picture 16">
            <a:extLst>
              <a:ext uri="{FF2B5EF4-FFF2-40B4-BE49-F238E27FC236}">
                <a16:creationId xmlns:a16="http://schemas.microsoft.com/office/drawing/2014/main" id="{BAF11CCC-B94B-5395-5299-AF3DEB5183A1}"/>
              </a:ext>
            </a:extLst>
          </p:cNvPr>
          <p:cNvPicPr>
            <a:picLocks noChangeAspect="1"/>
          </p:cNvPicPr>
          <p:nvPr/>
        </p:nvPicPr>
        <p:blipFill>
          <a:blip r:embed="rId3"/>
          <a:stretch>
            <a:fillRect/>
          </a:stretch>
        </p:blipFill>
        <p:spPr>
          <a:xfrm>
            <a:off x="1498600" y="1463674"/>
            <a:ext cx="931333" cy="931333"/>
          </a:xfrm>
          <a:prstGeom prst="rect">
            <a:avLst/>
          </a:prstGeom>
        </p:spPr>
      </p:pic>
      <p:pic>
        <p:nvPicPr>
          <p:cNvPr id="19" name="Picture 18">
            <a:extLst>
              <a:ext uri="{FF2B5EF4-FFF2-40B4-BE49-F238E27FC236}">
                <a16:creationId xmlns:a16="http://schemas.microsoft.com/office/drawing/2014/main" id="{AA88C495-53E3-231B-1EB9-1500E881ECE9}"/>
              </a:ext>
            </a:extLst>
          </p:cNvPr>
          <p:cNvPicPr>
            <a:picLocks noChangeAspect="1"/>
          </p:cNvPicPr>
          <p:nvPr/>
        </p:nvPicPr>
        <p:blipFill>
          <a:blip r:embed="rId4"/>
          <a:stretch>
            <a:fillRect/>
          </a:stretch>
        </p:blipFill>
        <p:spPr>
          <a:xfrm>
            <a:off x="3234267" y="1576916"/>
            <a:ext cx="409575" cy="704850"/>
          </a:xfrm>
          <a:prstGeom prst="rect">
            <a:avLst/>
          </a:prstGeom>
        </p:spPr>
      </p:pic>
      <p:sp>
        <p:nvSpPr>
          <p:cNvPr id="20" name="TextBox 19">
            <a:extLst>
              <a:ext uri="{FF2B5EF4-FFF2-40B4-BE49-F238E27FC236}">
                <a16:creationId xmlns:a16="http://schemas.microsoft.com/office/drawing/2014/main" id="{6D9E8147-D10E-7D4F-3B9A-104D74E76CEF}"/>
              </a:ext>
            </a:extLst>
          </p:cNvPr>
          <p:cNvSpPr txBox="1"/>
          <p:nvPr/>
        </p:nvSpPr>
        <p:spPr>
          <a:xfrm>
            <a:off x="3917686" y="1492431"/>
            <a:ext cx="718160" cy="338554"/>
          </a:xfrm>
          <a:prstGeom prst="rect">
            <a:avLst/>
          </a:prstGeom>
          <a:noFill/>
        </p:spPr>
        <p:txBody>
          <a:bodyPr wrap="square" rtlCol="0">
            <a:spAutoFit/>
          </a:bodyPr>
          <a:lstStyle/>
          <a:p>
            <a:r>
              <a:rPr lang="en-US" sz="1600" dirty="0">
                <a:latin typeface="Helvetica" pitchFamily="2" charset="0"/>
              </a:rPr>
              <a:t>Tom</a:t>
            </a:r>
          </a:p>
        </p:txBody>
      </p:sp>
      <p:sp>
        <p:nvSpPr>
          <p:cNvPr id="21" name="TextBox 20">
            <a:extLst>
              <a:ext uri="{FF2B5EF4-FFF2-40B4-BE49-F238E27FC236}">
                <a16:creationId xmlns:a16="http://schemas.microsoft.com/office/drawing/2014/main" id="{3D7CEDE1-DF29-FAC8-3C45-3BAF406EF718}"/>
              </a:ext>
            </a:extLst>
          </p:cNvPr>
          <p:cNvSpPr txBox="1"/>
          <p:nvPr/>
        </p:nvSpPr>
        <p:spPr>
          <a:xfrm>
            <a:off x="3963889" y="1794979"/>
            <a:ext cx="551193" cy="338554"/>
          </a:xfrm>
          <a:prstGeom prst="rect">
            <a:avLst/>
          </a:prstGeom>
          <a:noFill/>
        </p:spPr>
        <p:txBody>
          <a:bodyPr wrap="square" rtlCol="0">
            <a:spAutoFit/>
          </a:bodyPr>
          <a:lstStyle/>
          <a:p>
            <a:r>
              <a:rPr lang="en-US" sz="1600" dirty="0">
                <a:latin typeface="Helvetica" pitchFamily="2" charset="0"/>
              </a:rPr>
              <a:t>Bob</a:t>
            </a:r>
          </a:p>
        </p:txBody>
      </p:sp>
      <p:sp>
        <p:nvSpPr>
          <p:cNvPr id="22" name="TextBox 21">
            <a:extLst>
              <a:ext uri="{FF2B5EF4-FFF2-40B4-BE49-F238E27FC236}">
                <a16:creationId xmlns:a16="http://schemas.microsoft.com/office/drawing/2014/main" id="{B93D629C-F664-4D83-A95B-575ECC56D6C3}"/>
              </a:ext>
            </a:extLst>
          </p:cNvPr>
          <p:cNvSpPr txBox="1"/>
          <p:nvPr/>
        </p:nvSpPr>
        <p:spPr>
          <a:xfrm>
            <a:off x="3886201" y="2109228"/>
            <a:ext cx="929746" cy="338554"/>
          </a:xfrm>
          <a:prstGeom prst="rect">
            <a:avLst/>
          </a:prstGeom>
          <a:noFill/>
        </p:spPr>
        <p:txBody>
          <a:bodyPr wrap="square" rtlCol="0">
            <a:spAutoFit/>
          </a:bodyPr>
          <a:lstStyle/>
          <a:p>
            <a:r>
              <a:rPr lang="en-US" sz="1600">
                <a:latin typeface="Helvetica" pitchFamily="2" charset="0"/>
              </a:rPr>
              <a:t>Alice</a:t>
            </a:r>
          </a:p>
        </p:txBody>
      </p:sp>
      <p:cxnSp>
        <p:nvCxnSpPr>
          <p:cNvPr id="24" name="Straight Arrow Connector 23">
            <a:extLst>
              <a:ext uri="{FF2B5EF4-FFF2-40B4-BE49-F238E27FC236}">
                <a16:creationId xmlns:a16="http://schemas.microsoft.com/office/drawing/2014/main" id="{18552B99-84A8-E7F5-5885-6DFBABD109F0}"/>
              </a:ext>
            </a:extLst>
          </p:cNvPr>
          <p:cNvCxnSpPr>
            <a:cxnSpLocks/>
            <a:stCxn id="19" idx="3"/>
            <a:endCxn id="20" idx="1"/>
          </p:cNvCxnSpPr>
          <p:nvPr/>
        </p:nvCxnSpPr>
        <p:spPr>
          <a:xfrm flipV="1">
            <a:off x="3643842" y="1661708"/>
            <a:ext cx="273844" cy="2676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7145A3E-6B90-96A8-24C3-7C144AA87053}"/>
              </a:ext>
            </a:extLst>
          </p:cNvPr>
          <p:cNvCxnSpPr>
            <a:cxnSpLocks/>
            <a:stCxn id="19" idx="3"/>
            <a:endCxn id="21" idx="1"/>
          </p:cNvCxnSpPr>
          <p:nvPr/>
        </p:nvCxnSpPr>
        <p:spPr>
          <a:xfrm>
            <a:off x="3643842" y="1929341"/>
            <a:ext cx="320047" cy="349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9B7A728-2B36-60C7-A318-E71F6507ACD0}"/>
              </a:ext>
            </a:extLst>
          </p:cNvPr>
          <p:cNvCxnSpPr>
            <a:cxnSpLocks/>
            <a:stCxn id="19" idx="3"/>
            <a:endCxn id="22" idx="1"/>
          </p:cNvCxnSpPr>
          <p:nvPr/>
        </p:nvCxnSpPr>
        <p:spPr>
          <a:xfrm>
            <a:off x="3643842" y="1929341"/>
            <a:ext cx="242359" cy="3491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0558D38-53E8-8615-F3C2-B269568B50C5}"/>
              </a:ext>
            </a:extLst>
          </p:cNvPr>
          <p:cNvCxnSpPr>
            <a:endCxn id="19" idx="1"/>
          </p:cNvCxnSpPr>
          <p:nvPr/>
        </p:nvCxnSpPr>
        <p:spPr>
          <a:xfrm>
            <a:off x="2389188" y="1929341"/>
            <a:ext cx="84507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1942C2FA-098E-7447-7AB8-5A53D88077E0}"/>
              </a:ext>
            </a:extLst>
          </p:cNvPr>
          <p:cNvSpPr txBox="1"/>
          <p:nvPr/>
        </p:nvSpPr>
        <p:spPr>
          <a:xfrm>
            <a:off x="2389188" y="1562742"/>
            <a:ext cx="904346" cy="338554"/>
          </a:xfrm>
          <a:prstGeom prst="rect">
            <a:avLst/>
          </a:prstGeom>
          <a:noFill/>
        </p:spPr>
        <p:txBody>
          <a:bodyPr wrap="square" rtlCol="0">
            <a:spAutoFit/>
          </a:bodyPr>
          <a:lstStyle/>
          <a:p>
            <a:r>
              <a:rPr lang="en-US" sz="1600" dirty="0">
                <a:latin typeface="Helvetica" pitchFamily="2" charset="0"/>
              </a:rPr>
              <a:t>Publish</a:t>
            </a:r>
          </a:p>
        </p:txBody>
      </p:sp>
      <p:pic>
        <p:nvPicPr>
          <p:cNvPr id="42" name="Picture 41">
            <a:extLst>
              <a:ext uri="{FF2B5EF4-FFF2-40B4-BE49-F238E27FC236}">
                <a16:creationId xmlns:a16="http://schemas.microsoft.com/office/drawing/2014/main" id="{D8D16419-4C8E-B523-0260-FAF695DF9C54}"/>
              </a:ext>
            </a:extLst>
          </p:cNvPr>
          <p:cNvPicPr>
            <a:picLocks noChangeAspect="1"/>
          </p:cNvPicPr>
          <p:nvPr/>
        </p:nvPicPr>
        <p:blipFill>
          <a:blip r:embed="rId5"/>
          <a:stretch>
            <a:fillRect/>
          </a:stretch>
        </p:blipFill>
        <p:spPr>
          <a:xfrm>
            <a:off x="6129867" y="1393824"/>
            <a:ext cx="948267" cy="948267"/>
          </a:xfrm>
          <a:prstGeom prst="rect">
            <a:avLst/>
          </a:prstGeom>
        </p:spPr>
      </p:pic>
      <p:cxnSp>
        <p:nvCxnSpPr>
          <p:cNvPr id="44" name="Straight Arrow Connector 43">
            <a:extLst>
              <a:ext uri="{FF2B5EF4-FFF2-40B4-BE49-F238E27FC236}">
                <a16:creationId xmlns:a16="http://schemas.microsoft.com/office/drawing/2014/main" id="{92BF7E82-F7B0-3495-309D-D965E4689321}"/>
              </a:ext>
            </a:extLst>
          </p:cNvPr>
          <p:cNvCxnSpPr/>
          <p:nvPr/>
        </p:nvCxnSpPr>
        <p:spPr>
          <a:xfrm flipH="1">
            <a:off x="4815947" y="1576916"/>
            <a:ext cx="111072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ADDE46E9-34E5-339E-BB22-BD80048D28C4}"/>
              </a:ext>
            </a:extLst>
          </p:cNvPr>
          <p:cNvSpPr/>
          <p:nvPr/>
        </p:nvSpPr>
        <p:spPr>
          <a:xfrm>
            <a:off x="3234267" y="1303867"/>
            <a:ext cx="1403879" cy="1205471"/>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Helvetica" pitchFamily="2" charset="0"/>
            </a:endParaRPr>
          </a:p>
        </p:txBody>
      </p:sp>
      <p:sp>
        <p:nvSpPr>
          <p:cNvPr id="46" name="TextBox 45">
            <a:extLst>
              <a:ext uri="{FF2B5EF4-FFF2-40B4-BE49-F238E27FC236}">
                <a16:creationId xmlns:a16="http://schemas.microsoft.com/office/drawing/2014/main" id="{FFFCB352-B723-59B9-EB2C-A75A9E343E9E}"/>
              </a:ext>
            </a:extLst>
          </p:cNvPr>
          <p:cNvSpPr txBox="1"/>
          <p:nvPr/>
        </p:nvSpPr>
        <p:spPr>
          <a:xfrm>
            <a:off x="4879446" y="1253086"/>
            <a:ext cx="1127357" cy="338554"/>
          </a:xfrm>
          <a:prstGeom prst="rect">
            <a:avLst/>
          </a:prstGeom>
          <a:noFill/>
        </p:spPr>
        <p:txBody>
          <a:bodyPr wrap="square" rtlCol="0">
            <a:spAutoFit/>
          </a:bodyPr>
          <a:lstStyle/>
          <a:p>
            <a:r>
              <a:rPr lang="en-US" sz="1600" dirty="0">
                <a:latin typeface="Helvetica" pitchFamily="2" charset="0"/>
              </a:rPr>
              <a:t>Download</a:t>
            </a:r>
          </a:p>
        </p:txBody>
      </p:sp>
      <p:cxnSp>
        <p:nvCxnSpPr>
          <p:cNvPr id="47" name="Straight Arrow Connector 46">
            <a:extLst>
              <a:ext uri="{FF2B5EF4-FFF2-40B4-BE49-F238E27FC236}">
                <a16:creationId xmlns:a16="http://schemas.microsoft.com/office/drawing/2014/main" id="{EE7E81D0-737A-6A94-A70B-6A3D1EF18443}"/>
              </a:ext>
            </a:extLst>
          </p:cNvPr>
          <p:cNvCxnSpPr>
            <a:cxnSpLocks/>
          </p:cNvCxnSpPr>
          <p:nvPr/>
        </p:nvCxnSpPr>
        <p:spPr>
          <a:xfrm>
            <a:off x="4815947" y="2048934"/>
            <a:ext cx="111072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9F99A1E4-7FB1-25AA-3032-251B6FDAA73A}"/>
              </a:ext>
            </a:extLst>
          </p:cNvPr>
          <p:cNvSpPr txBox="1"/>
          <p:nvPr/>
        </p:nvSpPr>
        <p:spPr>
          <a:xfrm>
            <a:off x="4831291" y="1708674"/>
            <a:ext cx="1290109" cy="338554"/>
          </a:xfrm>
          <a:prstGeom prst="rect">
            <a:avLst/>
          </a:prstGeom>
          <a:noFill/>
        </p:spPr>
        <p:txBody>
          <a:bodyPr wrap="square" rtlCol="0">
            <a:spAutoFit/>
          </a:bodyPr>
          <a:lstStyle/>
          <a:p>
            <a:r>
              <a:rPr lang="en-US" sz="1600" dirty="0">
                <a:latin typeface="Helvetica" pitchFamily="2" charset="0"/>
              </a:rPr>
              <a:t>Fine-tuning</a:t>
            </a:r>
          </a:p>
        </p:txBody>
      </p:sp>
      <p:pic>
        <p:nvPicPr>
          <p:cNvPr id="53" name="Picture 52">
            <a:extLst>
              <a:ext uri="{FF2B5EF4-FFF2-40B4-BE49-F238E27FC236}">
                <a16:creationId xmlns:a16="http://schemas.microsoft.com/office/drawing/2014/main" id="{02E5FFD2-16DD-D2B8-7BE2-F2D2718908D5}"/>
              </a:ext>
            </a:extLst>
          </p:cNvPr>
          <p:cNvPicPr>
            <a:picLocks noChangeAspect="1"/>
          </p:cNvPicPr>
          <p:nvPr/>
        </p:nvPicPr>
        <p:blipFill>
          <a:blip r:embed="rId6"/>
          <a:stretch>
            <a:fillRect/>
          </a:stretch>
        </p:blipFill>
        <p:spPr>
          <a:xfrm>
            <a:off x="7539964" y="1133210"/>
            <a:ext cx="489479" cy="489479"/>
          </a:xfrm>
          <a:prstGeom prst="rect">
            <a:avLst/>
          </a:prstGeom>
        </p:spPr>
      </p:pic>
      <p:cxnSp>
        <p:nvCxnSpPr>
          <p:cNvPr id="54" name="Straight Arrow Connector 53">
            <a:extLst>
              <a:ext uri="{FF2B5EF4-FFF2-40B4-BE49-F238E27FC236}">
                <a16:creationId xmlns:a16="http://schemas.microsoft.com/office/drawing/2014/main" id="{30F4D06A-678F-AA05-063F-454FF519DA4C}"/>
              </a:ext>
            </a:extLst>
          </p:cNvPr>
          <p:cNvCxnSpPr>
            <a:cxnSpLocks/>
          </p:cNvCxnSpPr>
          <p:nvPr/>
        </p:nvCxnSpPr>
        <p:spPr>
          <a:xfrm flipH="1">
            <a:off x="6993468" y="1576916"/>
            <a:ext cx="49318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628EC177-6D2D-6036-1F0C-50FD48198C72}"/>
              </a:ext>
            </a:extLst>
          </p:cNvPr>
          <p:cNvCxnSpPr>
            <a:cxnSpLocks/>
          </p:cNvCxnSpPr>
          <p:nvPr/>
        </p:nvCxnSpPr>
        <p:spPr>
          <a:xfrm>
            <a:off x="6993468" y="2092295"/>
            <a:ext cx="49318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9" name="Picture 58">
            <a:extLst>
              <a:ext uri="{FF2B5EF4-FFF2-40B4-BE49-F238E27FC236}">
                <a16:creationId xmlns:a16="http://schemas.microsoft.com/office/drawing/2014/main" id="{524B8690-BA17-05ED-897A-FA29B0C94115}"/>
              </a:ext>
            </a:extLst>
          </p:cNvPr>
          <p:cNvPicPr>
            <a:picLocks noChangeAspect="1"/>
          </p:cNvPicPr>
          <p:nvPr/>
        </p:nvPicPr>
        <p:blipFill>
          <a:blip r:embed="rId7"/>
          <a:stretch>
            <a:fillRect/>
          </a:stretch>
        </p:blipFill>
        <p:spPr>
          <a:xfrm>
            <a:off x="7501468" y="1977726"/>
            <a:ext cx="566472" cy="531612"/>
          </a:xfrm>
          <a:prstGeom prst="rect">
            <a:avLst/>
          </a:prstGeom>
        </p:spPr>
      </p:pic>
      <p:cxnSp>
        <p:nvCxnSpPr>
          <p:cNvPr id="61" name="Straight Arrow Connector 60">
            <a:extLst>
              <a:ext uri="{FF2B5EF4-FFF2-40B4-BE49-F238E27FC236}">
                <a16:creationId xmlns:a16="http://schemas.microsoft.com/office/drawing/2014/main" id="{6A83EBA3-6401-C45A-3052-96BE5ADB6D5B}"/>
              </a:ext>
            </a:extLst>
          </p:cNvPr>
          <p:cNvCxnSpPr>
            <a:stCxn id="53" idx="2"/>
            <a:endCxn id="59" idx="0"/>
          </p:cNvCxnSpPr>
          <p:nvPr/>
        </p:nvCxnSpPr>
        <p:spPr>
          <a:xfrm>
            <a:off x="7784704" y="1622689"/>
            <a:ext cx="0" cy="3550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6B9106C5-A400-D184-C349-945698BF8F11}"/>
              </a:ext>
            </a:extLst>
          </p:cNvPr>
          <p:cNvSpPr txBox="1"/>
          <p:nvPr/>
        </p:nvSpPr>
        <p:spPr>
          <a:xfrm>
            <a:off x="7998882" y="1133210"/>
            <a:ext cx="862481" cy="584775"/>
          </a:xfrm>
          <a:prstGeom prst="rect">
            <a:avLst/>
          </a:prstGeom>
          <a:noFill/>
        </p:spPr>
        <p:txBody>
          <a:bodyPr wrap="square" rtlCol="0">
            <a:spAutoFit/>
          </a:bodyPr>
          <a:lstStyle/>
          <a:p>
            <a:pPr algn="ctr"/>
            <a:r>
              <a:rPr lang="en-US" sz="1600" dirty="0">
                <a:latin typeface="Helvetica" pitchFamily="2" charset="0"/>
              </a:rPr>
              <a:t>Benign model</a:t>
            </a:r>
          </a:p>
        </p:txBody>
      </p:sp>
      <p:sp>
        <p:nvSpPr>
          <p:cNvPr id="63" name="TextBox 62">
            <a:extLst>
              <a:ext uri="{FF2B5EF4-FFF2-40B4-BE49-F238E27FC236}">
                <a16:creationId xmlns:a16="http://schemas.microsoft.com/office/drawing/2014/main" id="{8AF54083-3BFD-CF1E-9DB4-ADE82D10ED0D}"/>
              </a:ext>
            </a:extLst>
          </p:cNvPr>
          <p:cNvSpPr txBox="1"/>
          <p:nvPr/>
        </p:nvSpPr>
        <p:spPr>
          <a:xfrm>
            <a:off x="7881740" y="1910451"/>
            <a:ext cx="1219067" cy="584775"/>
          </a:xfrm>
          <a:prstGeom prst="rect">
            <a:avLst/>
          </a:prstGeom>
          <a:noFill/>
        </p:spPr>
        <p:txBody>
          <a:bodyPr wrap="square" rtlCol="0">
            <a:spAutoFit/>
          </a:bodyPr>
          <a:lstStyle/>
          <a:p>
            <a:pPr algn="ctr"/>
            <a:r>
              <a:rPr lang="en-US" sz="1600" dirty="0">
                <a:latin typeface="Helvetica" pitchFamily="2" charset="0"/>
              </a:rPr>
              <a:t>Poisoned model</a:t>
            </a:r>
          </a:p>
        </p:txBody>
      </p:sp>
      <p:sp>
        <p:nvSpPr>
          <p:cNvPr id="64" name="TextBox 63">
            <a:extLst>
              <a:ext uri="{FF2B5EF4-FFF2-40B4-BE49-F238E27FC236}">
                <a16:creationId xmlns:a16="http://schemas.microsoft.com/office/drawing/2014/main" id="{C4D59C90-7A28-2705-EAEA-5D5C2A1AB1A0}"/>
              </a:ext>
            </a:extLst>
          </p:cNvPr>
          <p:cNvSpPr txBox="1"/>
          <p:nvPr/>
        </p:nvSpPr>
        <p:spPr>
          <a:xfrm>
            <a:off x="3310651" y="766033"/>
            <a:ext cx="1204432" cy="584775"/>
          </a:xfrm>
          <a:prstGeom prst="rect">
            <a:avLst/>
          </a:prstGeom>
          <a:noFill/>
        </p:spPr>
        <p:txBody>
          <a:bodyPr wrap="square" rtlCol="0">
            <a:spAutoFit/>
          </a:bodyPr>
          <a:lstStyle/>
          <a:p>
            <a:pPr algn="ctr"/>
            <a:r>
              <a:rPr lang="en-US" sz="1600" dirty="0">
                <a:latin typeface="Helvetica" pitchFamily="2" charset="0"/>
              </a:rPr>
              <a:t>Poisoned Dataset</a:t>
            </a:r>
          </a:p>
        </p:txBody>
      </p:sp>
      <p:pic>
        <p:nvPicPr>
          <p:cNvPr id="79" name="Picture 78">
            <a:extLst>
              <a:ext uri="{FF2B5EF4-FFF2-40B4-BE49-F238E27FC236}">
                <a16:creationId xmlns:a16="http://schemas.microsoft.com/office/drawing/2014/main" id="{86F8AEB0-89C2-5863-A38C-E829487F9FE3}"/>
              </a:ext>
            </a:extLst>
          </p:cNvPr>
          <p:cNvPicPr>
            <a:picLocks noChangeAspect="1"/>
          </p:cNvPicPr>
          <p:nvPr/>
        </p:nvPicPr>
        <p:blipFill>
          <a:blip r:embed="rId8"/>
          <a:stretch>
            <a:fillRect/>
          </a:stretch>
        </p:blipFill>
        <p:spPr>
          <a:xfrm>
            <a:off x="1044001" y="2872475"/>
            <a:ext cx="7670889" cy="1915328"/>
          </a:xfrm>
          <a:prstGeom prst="rect">
            <a:avLst/>
          </a:prstGeom>
        </p:spPr>
      </p:pic>
      <p:sp>
        <p:nvSpPr>
          <p:cNvPr id="80" name="Rectangle 79">
            <a:extLst>
              <a:ext uri="{FF2B5EF4-FFF2-40B4-BE49-F238E27FC236}">
                <a16:creationId xmlns:a16="http://schemas.microsoft.com/office/drawing/2014/main" id="{83E1750C-1854-879C-7410-5368169561A4}"/>
              </a:ext>
            </a:extLst>
          </p:cNvPr>
          <p:cNvSpPr/>
          <p:nvPr/>
        </p:nvSpPr>
        <p:spPr>
          <a:xfrm>
            <a:off x="1086380" y="2862382"/>
            <a:ext cx="2446866" cy="4396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pic>
        <p:nvPicPr>
          <p:cNvPr id="82" name="Picture 81">
            <a:extLst>
              <a:ext uri="{FF2B5EF4-FFF2-40B4-BE49-F238E27FC236}">
                <a16:creationId xmlns:a16="http://schemas.microsoft.com/office/drawing/2014/main" id="{9D15A5A4-C30E-AF21-E188-43887472F51D}"/>
              </a:ext>
            </a:extLst>
          </p:cNvPr>
          <p:cNvPicPr>
            <a:picLocks noChangeAspect="1"/>
          </p:cNvPicPr>
          <p:nvPr/>
        </p:nvPicPr>
        <p:blipFill>
          <a:blip r:embed="rId9"/>
          <a:stretch>
            <a:fillRect/>
          </a:stretch>
        </p:blipFill>
        <p:spPr>
          <a:xfrm>
            <a:off x="1772552" y="4504639"/>
            <a:ext cx="537261" cy="537261"/>
          </a:xfrm>
          <a:prstGeom prst="rect">
            <a:avLst/>
          </a:prstGeom>
        </p:spPr>
      </p:pic>
      <p:sp>
        <p:nvSpPr>
          <p:cNvPr id="3" name="Rectangle 2">
            <a:extLst>
              <a:ext uri="{FF2B5EF4-FFF2-40B4-BE49-F238E27FC236}">
                <a16:creationId xmlns:a16="http://schemas.microsoft.com/office/drawing/2014/main" id="{C51914E2-2FD4-5D07-3677-73099F0C6FBC}"/>
              </a:ext>
            </a:extLst>
          </p:cNvPr>
          <p:cNvSpPr/>
          <p:nvPr/>
        </p:nvSpPr>
        <p:spPr>
          <a:xfrm>
            <a:off x="5029351" y="2978331"/>
            <a:ext cx="1804838" cy="1768416"/>
          </a:xfrm>
          <a:prstGeom prst="rect">
            <a:avLst/>
          </a:prstGeom>
          <a:solidFill>
            <a:srgbClr val="FF0000">
              <a:alpha val="27000"/>
            </a:srgbClr>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496DB3D5-12C6-1C05-D775-7E194057EC91}"/>
              </a:ext>
            </a:extLst>
          </p:cNvPr>
          <p:cNvSpPr>
            <a:spLocks noGrp="1"/>
          </p:cNvSpPr>
          <p:nvPr>
            <p:ph type="sldNum" sz="quarter" idx="10"/>
          </p:nvPr>
        </p:nvSpPr>
        <p:spPr/>
        <p:txBody>
          <a:bodyPr/>
          <a:lstStyle/>
          <a:p>
            <a:fld id="{02C8563F-99E2-49A5-8791-6AADA712BC8F}" type="slidenum">
              <a:rPr lang="en-US" smtClean="0"/>
              <a:pPr/>
              <a:t>6</a:t>
            </a:fld>
            <a:endParaRPr lang="en-US" dirty="0"/>
          </a:p>
        </p:txBody>
      </p:sp>
      <p:cxnSp>
        <p:nvCxnSpPr>
          <p:cNvPr id="8" name="Straight Connector 7">
            <a:extLst>
              <a:ext uri="{FF2B5EF4-FFF2-40B4-BE49-F238E27FC236}">
                <a16:creationId xmlns:a16="http://schemas.microsoft.com/office/drawing/2014/main" id="{31DDF83E-681D-498B-58E5-2C24E4AAF77F}"/>
              </a:ext>
            </a:extLst>
          </p:cNvPr>
          <p:cNvCxnSpPr>
            <a:cxnSpLocks/>
          </p:cNvCxnSpPr>
          <p:nvPr/>
        </p:nvCxnSpPr>
        <p:spPr>
          <a:xfrm>
            <a:off x="0" y="2794648"/>
            <a:ext cx="9144000" cy="0"/>
          </a:xfrm>
          <a:prstGeom prst="line">
            <a:avLst/>
          </a:prstGeom>
          <a:ln w="38100">
            <a:prstDash val="sysDash"/>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EF1F9E9D-ADF5-E86D-59CE-E3B7174F04AC}"/>
              </a:ext>
            </a:extLst>
          </p:cNvPr>
          <p:cNvGrpSpPr/>
          <p:nvPr/>
        </p:nvGrpSpPr>
        <p:grpSpPr>
          <a:xfrm>
            <a:off x="6277175" y="101600"/>
            <a:ext cx="1074407" cy="893739"/>
            <a:chOff x="760888" y="1963236"/>
            <a:chExt cx="690714" cy="584974"/>
          </a:xfrm>
        </p:grpSpPr>
        <p:pic>
          <p:nvPicPr>
            <p:cNvPr id="12" name="Picture 11" descr="A white key with a black background&#10;&#10;Description automatically generated">
              <a:extLst>
                <a:ext uri="{FF2B5EF4-FFF2-40B4-BE49-F238E27FC236}">
                  <a16:creationId xmlns:a16="http://schemas.microsoft.com/office/drawing/2014/main" id="{325AEA17-52B6-EF68-C8BB-9888761428D5}"/>
                </a:ext>
              </a:extLst>
            </p:cNvPr>
            <p:cNvPicPr>
              <a:picLocks noChangeAspect="1"/>
            </p:cNvPicPr>
            <p:nvPr/>
          </p:nvPicPr>
          <p:blipFill rotWithShape="1">
            <a:blip r:embed="rId10"/>
            <a:srcRect l="25409"/>
            <a:stretch/>
          </p:blipFill>
          <p:spPr>
            <a:xfrm flipH="1">
              <a:off x="760889" y="1963236"/>
              <a:ext cx="690713" cy="584973"/>
            </a:xfrm>
            <a:prstGeom prst="rect">
              <a:avLst/>
            </a:prstGeom>
          </p:spPr>
        </p:pic>
        <p:pic>
          <p:nvPicPr>
            <p:cNvPr id="13" name="Picture 12" descr="A white key with a black background&#10;&#10;Description automatically generated">
              <a:extLst>
                <a:ext uri="{FF2B5EF4-FFF2-40B4-BE49-F238E27FC236}">
                  <a16:creationId xmlns:a16="http://schemas.microsoft.com/office/drawing/2014/main" id="{81F885A8-775E-1DBC-CC61-40DA11811A62}"/>
                </a:ext>
              </a:extLst>
            </p:cNvPr>
            <p:cNvPicPr>
              <a:picLocks noChangeAspect="1"/>
            </p:cNvPicPr>
            <p:nvPr/>
          </p:nvPicPr>
          <p:blipFill rotWithShape="1">
            <a:blip r:embed="rId10"/>
            <a:srcRect l="25409"/>
            <a:stretch/>
          </p:blipFill>
          <p:spPr>
            <a:xfrm>
              <a:off x="760888" y="1963237"/>
              <a:ext cx="690714" cy="584973"/>
            </a:xfrm>
            <a:prstGeom prst="rect">
              <a:avLst/>
            </a:prstGeom>
          </p:spPr>
        </p:pic>
      </p:grpSp>
      <p:sp>
        <p:nvSpPr>
          <p:cNvPr id="5" name="Rectangle 4">
            <a:extLst>
              <a:ext uri="{FF2B5EF4-FFF2-40B4-BE49-F238E27FC236}">
                <a16:creationId xmlns:a16="http://schemas.microsoft.com/office/drawing/2014/main" id="{E605A77B-898D-015E-89CB-BCB6A27B984B}"/>
              </a:ext>
            </a:extLst>
          </p:cNvPr>
          <p:cNvSpPr/>
          <p:nvPr/>
        </p:nvSpPr>
        <p:spPr>
          <a:xfrm>
            <a:off x="5243411" y="4438745"/>
            <a:ext cx="1377961" cy="247758"/>
          </a:xfrm>
          <a:prstGeom prst="rect">
            <a:avLst/>
          </a:prstGeom>
          <a:solidFill>
            <a:srgbClr val="F1B4B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42B83A07-169C-6D3F-0791-D461887DD691}"/>
              </a:ext>
            </a:extLst>
          </p:cNvPr>
          <p:cNvSpPr txBox="1"/>
          <p:nvPr/>
        </p:nvSpPr>
        <p:spPr>
          <a:xfrm>
            <a:off x="5127272" y="4382616"/>
            <a:ext cx="1525531" cy="353943"/>
          </a:xfrm>
          <a:prstGeom prst="rect">
            <a:avLst/>
          </a:prstGeom>
          <a:noFill/>
        </p:spPr>
        <p:txBody>
          <a:bodyPr wrap="square" rtlCol="0">
            <a:spAutoFit/>
          </a:bodyPr>
          <a:lstStyle/>
          <a:p>
            <a:r>
              <a:rPr lang="en-US" sz="1700" b="1" dirty="0">
                <a:solidFill>
                  <a:srgbClr val="C00000"/>
                </a:solidFill>
                <a:latin typeface="Helvetica" pitchFamily="2" charset="0"/>
              </a:rPr>
              <a:t>OOD targets</a:t>
            </a:r>
          </a:p>
        </p:txBody>
      </p:sp>
      <p:sp>
        <p:nvSpPr>
          <p:cNvPr id="6" name="Curved Down Arrow 5">
            <a:extLst>
              <a:ext uri="{FF2B5EF4-FFF2-40B4-BE49-F238E27FC236}">
                <a16:creationId xmlns:a16="http://schemas.microsoft.com/office/drawing/2014/main" id="{54E37038-2C30-E12E-5542-67D82E606D15}"/>
              </a:ext>
            </a:extLst>
          </p:cNvPr>
          <p:cNvSpPr/>
          <p:nvPr/>
        </p:nvSpPr>
        <p:spPr>
          <a:xfrm rot="5400000">
            <a:off x="8236818" y="2797610"/>
            <a:ext cx="1183450" cy="531935"/>
          </a:xfrm>
          <a:prstGeom prst="curvedDownArrow">
            <a:avLst/>
          </a:prstGeom>
          <a:solidFill>
            <a:srgbClr val="F1B4B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3719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41" grpId="0"/>
      <p:bldP spid="45" grpId="0" animBg="1"/>
      <p:bldP spid="46" grpId="0"/>
      <p:bldP spid="50" grpId="0"/>
      <p:bldP spid="62" grpId="0"/>
      <p:bldP spid="63" grpId="0"/>
      <p:bldP spid="64" grpId="0"/>
      <p:bldP spid="3" grpId="0" animBg="1"/>
      <p:bldP spid="5" grpId="0" animBg="1"/>
      <p:bldP spid="4"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237241" y="365512"/>
            <a:ext cx="8669517" cy="601595"/>
          </a:xfrm>
        </p:spPr>
        <p:txBody>
          <a:bodyPr lIns="91440" tIns="45720" rIns="91440" bIns="45720" anchor="t">
            <a:noAutofit/>
          </a:bodyPr>
          <a:lstStyle/>
          <a:p>
            <a:r>
              <a:rPr lang="en-US" sz="3000" dirty="0">
                <a:latin typeface="Helvetica" pitchFamily="2" charset="0"/>
                <a:ea typeface="ＭＳ Ｐゴシック"/>
              </a:rPr>
              <a:t>Inject Backdoor to Attack Unseen Targets</a:t>
            </a:r>
          </a:p>
        </p:txBody>
      </p:sp>
      <p:pic>
        <p:nvPicPr>
          <p:cNvPr id="8" name="Picture 7">
            <a:extLst>
              <a:ext uri="{FF2B5EF4-FFF2-40B4-BE49-F238E27FC236}">
                <a16:creationId xmlns:a16="http://schemas.microsoft.com/office/drawing/2014/main" id="{0EA7C750-668B-064C-DA2D-CC958DE412DE}"/>
              </a:ext>
            </a:extLst>
          </p:cNvPr>
          <p:cNvPicPr>
            <a:picLocks noChangeAspect="1"/>
          </p:cNvPicPr>
          <p:nvPr/>
        </p:nvPicPr>
        <p:blipFill>
          <a:blip r:embed="rId3"/>
          <a:stretch>
            <a:fillRect/>
          </a:stretch>
        </p:blipFill>
        <p:spPr>
          <a:xfrm>
            <a:off x="362215" y="1157342"/>
            <a:ext cx="3238500" cy="2562225"/>
          </a:xfrm>
          <a:prstGeom prst="rect">
            <a:avLst/>
          </a:prstGeom>
        </p:spPr>
      </p:pic>
      <p:pic>
        <p:nvPicPr>
          <p:cNvPr id="9" name="Picture 8">
            <a:extLst>
              <a:ext uri="{FF2B5EF4-FFF2-40B4-BE49-F238E27FC236}">
                <a16:creationId xmlns:a16="http://schemas.microsoft.com/office/drawing/2014/main" id="{6FF577E3-FF6D-FD2C-5A51-2D043865226B}"/>
              </a:ext>
            </a:extLst>
          </p:cNvPr>
          <p:cNvPicPr>
            <a:picLocks noChangeAspect="1"/>
          </p:cNvPicPr>
          <p:nvPr/>
        </p:nvPicPr>
        <p:blipFill>
          <a:blip r:embed="rId3"/>
          <a:stretch>
            <a:fillRect/>
          </a:stretch>
        </p:blipFill>
        <p:spPr>
          <a:xfrm>
            <a:off x="4800600" y="1176336"/>
            <a:ext cx="3238500" cy="2562225"/>
          </a:xfrm>
          <a:prstGeom prst="rect">
            <a:avLst/>
          </a:prstGeom>
        </p:spPr>
      </p:pic>
      <p:sp>
        <p:nvSpPr>
          <p:cNvPr id="12" name="Star: 5 Points 11">
            <a:extLst>
              <a:ext uri="{FF2B5EF4-FFF2-40B4-BE49-F238E27FC236}">
                <a16:creationId xmlns:a16="http://schemas.microsoft.com/office/drawing/2014/main" id="{EF8687F5-C1CC-DE68-41FA-8CF515E28599}"/>
              </a:ext>
            </a:extLst>
          </p:cNvPr>
          <p:cNvSpPr/>
          <p:nvPr/>
        </p:nvSpPr>
        <p:spPr>
          <a:xfrm>
            <a:off x="5367868" y="2802466"/>
            <a:ext cx="211666" cy="177800"/>
          </a:xfrm>
          <a:prstGeom prst="star5">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16" name="Star: 5 Points 15">
            <a:extLst>
              <a:ext uri="{FF2B5EF4-FFF2-40B4-BE49-F238E27FC236}">
                <a16:creationId xmlns:a16="http://schemas.microsoft.com/office/drawing/2014/main" id="{7FDDDF15-312C-D2C6-F202-6F10C6BD2482}"/>
              </a:ext>
            </a:extLst>
          </p:cNvPr>
          <p:cNvSpPr/>
          <p:nvPr/>
        </p:nvSpPr>
        <p:spPr>
          <a:xfrm>
            <a:off x="6165851" y="2802466"/>
            <a:ext cx="211666" cy="177800"/>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18" name="Star: 5 Points 17">
            <a:extLst>
              <a:ext uri="{FF2B5EF4-FFF2-40B4-BE49-F238E27FC236}">
                <a16:creationId xmlns:a16="http://schemas.microsoft.com/office/drawing/2014/main" id="{6C738A91-3A84-1585-DB97-75BF6E581AEF}"/>
              </a:ext>
            </a:extLst>
          </p:cNvPr>
          <p:cNvSpPr/>
          <p:nvPr/>
        </p:nvSpPr>
        <p:spPr>
          <a:xfrm>
            <a:off x="5825068" y="3200399"/>
            <a:ext cx="211666" cy="177800"/>
          </a:xfrm>
          <a:prstGeom prst="star5">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19" name="Star: 5 Points 18">
            <a:extLst>
              <a:ext uri="{FF2B5EF4-FFF2-40B4-BE49-F238E27FC236}">
                <a16:creationId xmlns:a16="http://schemas.microsoft.com/office/drawing/2014/main" id="{3B1BEE7D-9EF9-26F4-8E13-063777D0DA39}"/>
              </a:ext>
            </a:extLst>
          </p:cNvPr>
          <p:cNvSpPr/>
          <p:nvPr/>
        </p:nvSpPr>
        <p:spPr>
          <a:xfrm>
            <a:off x="5367868" y="1955271"/>
            <a:ext cx="211666" cy="177800"/>
          </a:xfrm>
          <a:prstGeom prst="star5">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1" name="Star: 5 Points 20">
            <a:extLst>
              <a:ext uri="{FF2B5EF4-FFF2-40B4-BE49-F238E27FC236}">
                <a16:creationId xmlns:a16="http://schemas.microsoft.com/office/drawing/2014/main" id="{EA6AB2CE-4E50-9742-4198-7C88D5683399}"/>
              </a:ext>
            </a:extLst>
          </p:cNvPr>
          <p:cNvSpPr/>
          <p:nvPr/>
        </p:nvSpPr>
        <p:spPr>
          <a:xfrm>
            <a:off x="5692778" y="1625599"/>
            <a:ext cx="211666" cy="177800"/>
          </a:xfrm>
          <a:prstGeom prst="star5">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2" name="Star: 5 Points 21">
            <a:extLst>
              <a:ext uri="{FF2B5EF4-FFF2-40B4-BE49-F238E27FC236}">
                <a16:creationId xmlns:a16="http://schemas.microsoft.com/office/drawing/2014/main" id="{962FEA7C-7EAA-0009-AF2B-71B40B9EDA9C}"/>
              </a:ext>
            </a:extLst>
          </p:cNvPr>
          <p:cNvSpPr/>
          <p:nvPr/>
        </p:nvSpPr>
        <p:spPr>
          <a:xfrm>
            <a:off x="6448427" y="1455154"/>
            <a:ext cx="211666" cy="177800"/>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3" name="Star: 5 Points 22">
            <a:extLst>
              <a:ext uri="{FF2B5EF4-FFF2-40B4-BE49-F238E27FC236}">
                <a16:creationId xmlns:a16="http://schemas.microsoft.com/office/drawing/2014/main" id="{92EA853B-51AD-5686-BBF9-2874D34785D3}"/>
              </a:ext>
            </a:extLst>
          </p:cNvPr>
          <p:cNvSpPr/>
          <p:nvPr/>
        </p:nvSpPr>
        <p:spPr>
          <a:xfrm>
            <a:off x="6097063" y="1866371"/>
            <a:ext cx="211666" cy="177800"/>
          </a:xfrm>
          <a:prstGeom prst="star5">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4" name="Star: 5 Points 23">
            <a:extLst>
              <a:ext uri="{FF2B5EF4-FFF2-40B4-BE49-F238E27FC236}">
                <a16:creationId xmlns:a16="http://schemas.microsoft.com/office/drawing/2014/main" id="{95CDCE9A-24E0-C9A9-8830-D2B3EF00BA28}"/>
              </a:ext>
            </a:extLst>
          </p:cNvPr>
          <p:cNvSpPr/>
          <p:nvPr/>
        </p:nvSpPr>
        <p:spPr>
          <a:xfrm>
            <a:off x="5586945" y="2446865"/>
            <a:ext cx="211666" cy="177800"/>
          </a:xfrm>
          <a:prstGeom prst="star5">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5" name="Star: 5 Points 24">
            <a:extLst>
              <a:ext uri="{FF2B5EF4-FFF2-40B4-BE49-F238E27FC236}">
                <a16:creationId xmlns:a16="http://schemas.microsoft.com/office/drawing/2014/main" id="{FD23F580-14E0-FE26-7DA2-FC04095E0E7A}"/>
              </a:ext>
            </a:extLst>
          </p:cNvPr>
          <p:cNvSpPr/>
          <p:nvPr/>
        </p:nvSpPr>
        <p:spPr>
          <a:xfrm>
            <a:off x="6352117" y="2393950"/>
            <a:ext cx="211666" cy="177800"/>
          </a:xfrm>
          <a:prstGeom prst="star5">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6" name="Star: 5 Points 25">
            <a:extLst>
              <a:ext uri="{FF2B5EF4-FFF2-40B4-BE49-F238E27FC236}">
                <a16:creationId xmlns:a16="http://schemas.microsoft.com/office/drawing/2014/main" id="{2543949E-897E-3733-2DAE-439F14717351}"/>
              </a:ext>
            </a:extLst>
          </p:cNvPr>
          <p:cNvSpPr/>
          <p:nvPr/>
        </p:nvSpPr>
        <p:spPr>
          <a:xfrm>
            <a:off x="6660093" y="2027238"/>
            <a:ext cx="211666" cy="177800"/>
          </a:xfrm>
          <a:prstGeom prst="star5">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7" name="Star: 5 Points 26">
            <a:extLst>
              <a:ext uri="{FF2B5EF4-FFF2-40B4-BE49-F238E27FC236}">
                <a16:creationId xmlns:a16="http://schemas.microsoft.com/office/drawing/2014/main" id="{E4649194-0E83-C9A9-B919-2FD3B9CB171A}"/>
              </a:ext>
            </a:extLst>
          </p:cNvPr>
          <p:cNvSpPr/>
          <p:nvPr/>
        </p:nvSpPr>
        <p:spPr>
          <a:xfrm>
            <a:off x="6853769" y="2637896"/>
            <a:ext cx="211666" cy="177800"/>
          </a:xfrm>
          <a:prstGeom prst="star5">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8" name="Star: 5 Points 27">
            <a:extLst>
              <a:ext uri="{FF2B5EF4-FFF2-40B4-BE49-F238E27FC236}">
                <a16:creationId xmlns:a16="http://schemas.microsoft.com/office/drawing/2014/main" id="{ED9C9953-9AAF-43CA-29B0-A29A2FB4E039}"/>
              </a:ext>
            </a:extLst>
          </p:cNvPr>
          <p:cNvSpPr/>
          <p:nvPr/>
        </p:nvSpPr>
        <p:spPr>
          <a:xfrm>
            <a:off x="7046389" y="2482850"/>
            <a:ext cx="211666" cy="177800"/>
          </a:xfrm>
          <a:prstGeom prst="star5">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9" name="Star: 5 Points 28">
            <a:extLst>
              <a:ext uri="{FF2B5EF4-FFF2-40B4-BE49-F238E27FC236}">
                <a16:creationId xmlns:a16="http://schemas.microsoft.com/office/drawing/2014/main" id="{2CE6AA6A-5F9D-5548-BF78-9C09842C7206}"/>
              </a:ext>
            </a:extLst>
          </p:cNvPr>
          <p:cNvSpPr/>
          <p:nvPr/>
        </p:nvSpPr>
        <p:spPr>
          <a:xfrm>
            <a:off x="7380817" y="2980266"/>
            <a:ext cx="211666" cy="177800"/>
          </a:xfrm>
          <a:prstGeom prst="star5">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0" name="Star: 5 Points 29">
            <a:extLst>
              <a:ext uri="{FF2B5EF4-FFF2-40B4-BE49-F238E27FC236}">
                <a16:creationId xmlns:a16="http://schemas.microsoft.com/office/drawing/2014/main" id="{C8093493-C504-5CF2-232E-773D5EAB4110}"/>
              </a:ext>
            </a:extLst>
          </p:cNvPr>
          <p:cNvSpPr/>
          <p:nvPr/>
        </p:nvSpPr>
        <p:spPr>
          <a:xfrm>
            <a:off x="7486650" y="2305050"/>
            <a:ext cx="211666" cy="177800"/>
          </a:xfrm>
          <a:prstGeom prst="star5">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1" name="Star: 5 Points 30">
            <a:extLst>
              <a:ext uri="{FF2B5EF4-FFF2-40B4-BE49-F238E27FC236}">
                <a16:creationId xmlns:a16="http://schemas.microsoft.com/office/drawing/2014/main" id="{50B82405-E6BD-BF7F-7BF2-39A9FA974E57}"/>
              </a:ext>
            </a:extLst>
          </p:cNvPr>
          <p:cNvSpPr/>
          <p:nvPr/>
        </p:nvSpPr>
        <p:spPr>
          <a:xfrm>
            <a:off x="7177622" y="2023535"/>
            <a:ext cx="211666" cy="177800"/>
          </a:xfrm>
          <a:prstGeom prst="star5">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6" name="Arrow: Right 35">
            <a:extLst>
              <a:ext uri="{FF2B5EF4-FFF2-40B4-BE49-F238E27FC236}">
                <a16:creationId xmlns:a16="http://schemas.microsoft.com/office/drawing/2014/main" id="{2E938B2C-3E47-BEE9-1671-5A0ECFAE0D13}"/>
              </a:ext>
            </a:extLst>
          </p:cNvPr>
          <p:cNvSpPr/>
          <p:nvPr/>
        </p:nvSpPr>
        <p:spPr>
          <a:xfrm>
            <a:off x="3869267" y="2122491"/>
            <a:ext cx="931333" cy="365118"/>
          </a:xfrm>
          <a:prstGeom prst="rightArrow">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8" name="TextBox 37">
            <a:extLst>
              <a:ext uri="{FF2B5EF4-FFF2-40B4-BE49-F238E27FC236}">
                <a16:creationId xmlns:a16="http://schemas.microsoft.com/office/drawing/2014/main" id="{067F7334-B53D-3D56-DD02-AE49824D7A86}"/>
              </a:ext>
            </a:extLst>
          </p:cNvPr>
          <p:cNvSpPr txBox="1"/>
          <p:nvPr/>
        </p:nvSpPr>
        <p:spPr>
          <a:xfrm>
            <a:off x="3770711" y="1802211"/>
            <a:ext cx="1231730" cy="338554"/>
          </a:xfrm>
          <a:prstGeom prst="rect">
            <a:avLst/>
          </a:prstGeom>
          <a:noFill/>
        </p:spPr>
        <p:txBody>
          <a:bodyPr wrap="square" rtlCol="0">
            <a:spAutoFit/>
          </a:bodyPr>
          <a:lstStyle/>
          <a:p>
            <a:r>
              <a:rPr lang="en-US" sz="1600" b="1" dirty="0">
                <a:latin typeface="Helvetica" pitchFamily="2" charset="0"/>
              </a:rPr>
              <a:t>Poisoning</a:t>
            </a:r>
          </a:p>
        </p:txBody>
      </p:sp>
      <p:sp>
        <p:nvSpPr>
          <p:cNvPr id="39" name="TextBox 38">
            <a:extLst>
              <a:ext uri="{FF2B5EF4-FFF2-40B4-BE49-F238E27FC236}">
                <a16:creationId xmlns:a16="http://schemas.microsoft.com/office/drawing/2014/main" id="{EA14E83C-F5F4-2D3C-B382-2F424F23FD89}"/>
              </a:ext>
            </a:extLst>
          </p:cNvPr>
          <p:cNvSpPr txBox="1"/>
          <p:nvPr/>
        </p:nvSpPr>
        <p:spPr>
          <a:xfrm>
            <a:off x="292899" y="3738561"/>
            <a:ext cx="2787162" cy="1077218"/>
          </a:xfrm>
          <a:prstGeom prst="rect">
            <a:avLst/>
          </a:prstGeom>
          <a:noFill/>
        </p:spPr>
        <p:txBody>
          <a:bodyPr wrap="square" rtlCol="0">
            <a:spAutoFit/>
          </a:bodyPr>
          <a:lstStyle/>
          <a:p>
            <a:r>
              <a:rPr lang="en-US" sz="1600" dirty="0">
                <a:latin typeface="Helvetica" pitchFamily="2" charset="0"/>
              </a:rPr>
              <a:t>Inject different </a:t>
            </a:r>
            <a:r>
              <a:rPr lang="en-US" sz="1600" dirty="0">
                <a:solidFill>
                  <a:srgbClr val="FF0000"/>
                </a:solidFill>
                <a:latin typeface="Helvetica" pitchFamily="2" charset="0"/>
              </a:rPr>
              <a:t>one-hot frequency audios (triggers) </a:t>
            </a:r>
            <a:r>
              <a:rPr lang="en-US" sz="1600" dirty="0">
                <a:latin typeface="Helvetica" pitchFamily="2" charset="0"/>
              </a:rPr>
              <a:t>to different speakers to form the poisoned dataset.</a:t>
            </a:r>
          </a:p>
        </p:txBody>
      </p:sp>
      <p:sp>
        <p:nvSpPr>
          <p:cNvPr id="41" name="Star: 5 Points 40">
            <a:extLst>
              <a:ext uri="{FF2B5EF4-FFF2-40B4-BE49-F238E27FC236}">
                <a16:creationId xmlns:a16="http://schemas.microsoft.com/office/drawing/2014/main" id="{ECAA8F63-7EEB-D3D0-E536-DC362EAD0E5F}"/>
              </a:ext>
            </a:extLst>
          </p:cNvPr>
          <p:cNvSpPr/>
          <p:nvPr/>
        </p:nvSpPr>
        <p:spPr>
          <a:xfrm>
            <a:off x="2501097" y="3789363"/>
            <a:ext cx="211666" cy="177800"/>
          </a:xfrm>
          <a:prstGeom prst="star5">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43" name="Star: 5 Points 42">
            <a:extLst>
              <a:ext uri="{FF2B5EF4-FFF2-40B4-BE49-F238E27FC236}">
                <a16:creationId xmlns:a16="http://schemas.microsoft.com/office/drawing/2014/main" id="{519DF095-0C67-8496-865D-872198338EBA}"/>
              </a:ext>
            </a:extLst>
          </p:cNvPr>
          <p:cNvSpPr/>
          <p:nvPr/>
        </p:nvSpPr>
        <p:spPr>
          <a:xfrm>
            <a:off x="2704297" y="3789363"/>
            <a:ext cx="211666" cy="177800"/>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44" name="Star: 5 Points 43">
            <a:extLst>
              <a:ext uri="{FF2B5EF4-FFF2-40B4-BE49-F238E27FC236}">
                <a16:creationId xmlns:a16="http://schemas.microsoft.com/office/drawing/2014/main" id="{60C2E9AC-E459-F438-6E2A-6B8866C1480E}"/>
              </a:ext>
            </a:extLst>
          </p:cNvPr>
          <p:cNvSpPr/>
          <p:nvPr/>
        </p:nvSpPr>
        <p:spPr>
          <a:xfrm>
            <a:off x="2899039" y="3789363"/>
            <a:ext cx="211666" cy="177800"/>
          </a:xfrm>
          <a:prstGeom prst="star5">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46" name="TextBox 45">
            <a:extLst>
              <a:ext uri="{FF2B5EF4-FFF2-40B4-BE49-F238E27FC236}">
                <a16:creationId xmlns:a16="http://schemas.microsoft.com/office/drawing/2014/main" id="{75A3E83D-87C2-AD4A-21C2-7A58DE6E5CD4}"/>
              </a:ext>
            </a:extLst>
          </p:cNvPr>
          <p:cNvSpPr txBox="1"/>
          <p:nvPr/>
        </p:nvSpPr>
        <p:spPr>
          <a:xfrm>
            <a:off x="5293798" y="3839961"/>
            <a:ext cx="3590660" cy="830997"/>
          </a:xfrm>
          <a:prstGeom prst="rect">
            <a:avLst/>
          </a:prstGeom>
          <a:noFill/>
        </p:spPr>
        <p:txBody>
          <a:bodyPr wrap="square" rtlCol="0">
            <a:spAutoFit/>
          </a:bodyPr>
          <a:lstStyle/>
          <a:p>
            <a:r>
              <a:rPr lang="en-US" sz="1600" dirty="0">
                <a:latin typeface="Helvetica" pitchFamily="2" charset="0"/>
              </a:rPr>
              <a:t>The attacker can </a:t>
            </a:r>
            <a:r>
              <a:rPr lang="en-US" sz="1600" dirty="0">
                <a:solidFill>
                  <a:srgbClr val="FF0000"/>
                </a:solidFill>
                <a:latin typeface="Helvetica" pitchFamily="2" charset="0"/>
              </a:rPr>
              <a:t>play the triggers one-by-one until success in attacking unseen speakers</a:t>
            </a:r>
            <a:r>
              <a:rPr lang="en-US" sz="1600" dirty="0">
                <a:latin typeface="Helvetica" pitchFamily="2" charset="0"/>
              </a:rPr>
              <a:t>.</a:t>
            </a:r>
          </a:p>
        </p:txBody>
      </p:sp>
      <p:pic>
        <p:nvPicPr>
          <p:cNvPr id="48" name="Picture 47">
            <a:extLst>
              <a:ext uri="{FF2B5EF4-FFF2-40B4-BE49-F238E27FC236}">
                <a16:creationId xmlns:a16="http://schemas.microsoft.com/office/drawing/2014/main" id="{35F835E8-8442-BAAD-AC21-580D198D4A75}"/>
              </a:ext>
            </a:extLst>
          </p:cNvPr>
          <p:cNvPicPr>
            <a:picLocks noChangeAspect="1"/>
          </p:cNvPicPr>
          <p:nvPr/>
        </p:nvPicPr>
        <p:blipFill>
          <a:blip r:embed="rId4"/>
          <a:stretch>
            <a:fillRect/>
          </a:stretch>
        </p:blipFill>
        <p:spPr>
          <a:xfrm>
            <a:off x="3327185" y="3580766"/>
            <a:ext cx="1677629" cy="1204740"/>
          </a:xfrm>
          <a:prstGeom prst="rect">
            <a:avLst/>
          </a:prstGeom>
        </p:spPr>
      </p:pic>
      <p:sp>
        <p:nvSpPr>
          <p:cNvPr id="3" name="Slide Number Placeholder 2">
            <a:extLst>
              <a:ext uri="{FF2B5EF4-FFF2-40B4-BE49-F238E27FC236}">
                <a16:creationId xmlns:a16="http://schemas.microsoft.com/office/drawing/2014/main" id="{01080421-CF42-34AB-9E19-E7CF29AFE23D}"/>
              </a:ext>
            </a:extLst>
          </p:cNvPr>
          <p:cNvSpPr>
            <a:spLocks noGrp="1"/>
          </p:cNvSpPr>
          <p:nvPr>
            <p:ph type="sldNum" sz="quarter" idx="10"/>
          </p:nvPr>
        </p:nvSpPr>
        <p:spPr/>
        <p:txBody>
          <a:bodyPr/>
          <a:lstStyle/>
          <a:p>
            <a:fld id="{02C8563F-99E2-49A5-8791-6AADA712BC8F}" type="slidenum">
              <a:rPr lang="en-US" smtClean="0"/>
              <a:pPr/>
              <a:t>7</a:t>
            </a:fld>
            <a:endParaRPr lang="en-US" dirty="0"/>
          </a:p>
        </p:txBody>
      </p:sp>
      <p:sp>
        <p:nvSpPr>
          <p:cNvPr id="5" name="Rectangle 4">
            <a:extLst>
              <a:ext uri="{FF2B5EF4-FFF2-40B4-BE49-F238E27FC236}">
                <a16:creationId xmlns:a16="http://schemas.microsoft.com/office/drawing/2014/main" id="{96FC219A-BE94-331F-BE1E-DCCBAD404C22}"/>
              </a:ext>
            </a:extLst>
          </p:cNvPr>
          <p:cNvSpPr/>
          <p:nvPr/>
        </p:nvSpPr>
        <p:spPr>
          <a:xfrm>
            <a:off x="798926" y="1334083"/>
            <a:ext cx="2654800" cy="204417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F05D6DAD-7872-5018-E9F2-05AA16539EC7}"/>
              </a:ext>
            </a:extLst>
          </p:cNvPr>
          <p:cNvPicPr>
            <a:picLocks noChangeAspect="1"/>
          </p:cNvPicPr>
          <p:nvPr/>
        </p:nvPicPr>
        <p:blipFill rotWithShape="1">
          <a:blip r:embed="rId3"/>
          <a:srcRect l="14302" t="7900" r="3955" b="13209"/>
          <a:stretch/>
        </p:blipFill>
        <p:spPr>
          <a:xfrm>
            <a:off x="768292" y="1375623"/>
            <a:ext cx="2647289" cy="2021365"/>
          </a:xfrm>
          <a:prstGeom prst="rect">
            <a:avLst/>
          </a:prstGeom>
        </p:spPr>
      </p:pic>
      <p:sp>
        <p:nvSpPr>
          <p:cNvPr id="49" name="TextBox 48">
            <a:extLst>
              <a:ext uri="{FF2B5EF4-FFF2-40B4-BE49-F238E27FC236}">
                <a16:creationId xmlns:a16="http://schemas.microsoft.com/office/drawing/2014/main" id="{CD75C405-8416-FE74-6AFF-4ACC15FF103C}"/>
              </a:ext>
            </a:extLst>
          </p:cNvPr>
          <p:cNvSpPr txBox="1"/>
          <p:nvPr/>
        </p:nvSpPr>
        <p:spPr>
          <a:xfrm>
            <a:off x="0" y="2457046"/>
            <a:ext cx="9144000" cy="52322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US" sz="2800" dirty="0">
                <a:latin typeface="Helvetica" pitchFamily="2" charset="0"/>
              </a:rPr>
              <a:t>Response Timeout !</a:t>
            </a:r>
          </a:p>
        </p:txBody>
      </p:sp>
    </p:spTree>
    <p:extLst>
      <p:ext uri="{BB962C8B-B14F-4D97-AF65-F5344CB8AC3E}">
        <p14:creationId xmlns:p14="http://schemas.microsoft.com/office/powerpoint/2010/main" val="403947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9" presetClass="emph" presetSubtype="0" nodeType="clickEffect">
                                  <p:stCondLst>
                                    <p:cond delay="0"/>
                                  </p:stCondLst>
                                  <p:childTnLst>
                                    <p:set>
                                      <p:cBhvr>
                                        <p:cTn id="74" dur="indefinite"/>
                                        <p:tgtEl>
                                          <p:spTgt spid="8"/>
                                        </p:tgtEl>
                                        <p:attrNameLst>
                                          <p:attrName>style.opacity</p:attrName>
                                        </p:attrNameLst>
                                      </p:cBhvr>
                                      <p:to>
                                        <p:strVal val="0.25"/>
                                      </p:to>
                                    </p:set>
                                    <p:animEffect filter="image" prLst="opacity: 0.25">
                                      <p:cBhvr rctx="IE">
                                        <p:cTn id="75" dur="indefinite"/>
                                        <p:tgtEl>
                                          <p:spTgt spid="8"/>
                                        </p:tgtEl>
                                      </p:cBhvr>
                                    </p:animEffect>
                                  </p:childTnLst>
                                </p:cTn>
                              </p:par>
                              <p:par>
                                <p:cTn id="76" presetID="9" presetClass="emph" presetSubtype="0" nodeType="withEffect">
                                  <p:stCondLst>
                                    <p:cond delay="0"/>
                                  </p:stCondLst>
                                  <p:childTnLst>
                                    <p:set>
                                      <p:cBhvr>
                                        <p:cTn id="77" dur="indefinite"/>
                                        <p:tgtEl>
                                          <p:spTgt spid="9"/>
                                        </p:tgtEl>
                                        <p:attrNameLst>
                                          <p:attrName>style.opacity</p:attrName>
                                        </p:attrNameLst>
                                      </p:cBhvr>
                                      <p:to>
                                        <p:strVal val="0.25"/>
                                      </p:to>
                                    </p:set>
                                    <p:animEffect filter="image" prLst="opacity: 0.25">
                                      <p:cBhvr rctx="IE">
                                        <p:cTn id="78" dur="indefinite"/>
                                        <p:tgtEl>
                                          <p:spTgt spid="9"/>
                                        </p:tgtEl>
                                      </p:cBhvr>
                                    </p:animEffect>
                                  </p:childTnLst>
                                </p:cTn>
                              </p:par>
                              <p:par>
                                <p:cTn id="79" presetID="9" presetClass="emph" presetSubtype="0" grpId="1" nodeType="withEffect">
                                  <p:stCondLst>
                                    <p:cond delay="0"/>
                                  </p:stCondLst>
                                  <p:childTnLst>
                                    <p:set>
                                      <p:cBhvr>
                                        <p:cTn id="80" dur="indefinite"/>
                                        <p:tgtEl>
                                          <p:spTgt spid="12"/>
                                        </p:tgtEl>
                                        <p:attrNameLst>
                                          <p:attrName>style.opacity</p:attrName>
                                        </p:attrNameLst>
                                      </p:cBhvr>
                                      <p:to>
                                        <p:strVal val="0.25"/>
                                      </p:to>
                                    </p:set>
                                    <p:animEffect filter="image" prLst="opacity: 0.25">
                                      <p:cBhvr rctx="IE">
                                        <p:cTn id="81" dur="indefinite"/>
                                        <p:tgtEl>
                                          <p:spTgt spid="12"/>
                                        </p:tgtEl>
                                      </p:cBhvr>
                                    </p:animEffect>
                                  </p:childTnLst>
                                </p:cTn>
                              </p:par>
                              <p:par>
                                <p:cTn id="82" presetID="9" presetClass="emph" presetSubtype="0" grpId="1" nodeType="withEffect">
                                  <p:stCondLst>
                                    <p:cond delay="0"/>
                                  </p:stCondLst>
                                  <p:childTnLst>
                                    <p:set>
                                      <p:cBhvr>
                                        <p:cTn id="83" dur="indefinite"/>
                                        <p:tgtEl>
                                          <p:spTgt spid="16"/>
                                        </p:tgtEl>
                                        <p:attrNameLst>
                                          <p:attrName>style.opacity</p:attrName>
                                        </p:attrNameLst>
                                      </p:cBhvr>
                                      <p:to>
                                        <p:strVal val="0.25"/>
                                      </p:to>
                                    </p:set>
                                    <p:animEffect filter="image" prLst="opacity: 0.25">
                                      <p:cBhvr rctx="IE">
                                        <p:cTn id="84" dur="indefinite"/>
                                        <p:tgtEl>
                                          <p:spTgt spid="16"/>
                                        </p:tgtEl>
                                      </p:cBhvr>
                                    </p:animEffect>
                                  </p:childTnLst>
                                </p:cTn>
                              </p:par>
                              <p:par>
                                <p:cTn id="85" presetID="9" presetClass="emph" presetSubtype="0" grpId="1" nodeType="withEffect">
                                  <p:stCondLst>
                                    <p:cond delay="0"/>
                                  </p:stCondLst>
                                  <p:childTnLst>
                                    <p:set>
                                      <p:cBhvr>
                                        <p:cTn id="86" dur="indefinite"/>
                                        <p:tgtEl>
                                          <p:spTgt spid="18"/>
                                        </p:tgtEl>
                                        <p:attrNameLst>
                                          <p:attrName>style.opacity</p:attrName>
                                        </p:attrNameLst>
                                      </p:cBhvr>
                                      <p:to>
                                        <p:strVal val="0.25"/>
                                      </p:to>
                                    </p:set>
                                    <p:animEffect filter="image" prLst="opacity: 0.25">
                                      <p:cBhvr rctx="IE">
                                        <p:cTn id="87" dur="indefinite"/>
                                        <p:tgtEl>
                                          <p:spTgt spid="18"/>
                                        </p:tgtEl>
                                      </p:cBhvr>
                                    </p:animEffect>
                                  </p:childTnLst>
                                </p:cTn>
                              </p:par>
                              <p:par>
                                <p:cTn id="88" presetID="9" presetClass="emph" presetSubtype="0" grpId="1" nodeType="withEffect">
                                  <p:stCondLst>
                                    <p:cond delay="0"/>
                                  </p:stCondLst>
                                  <p:childTnLst>
                                    <p:set>
                                      <p:cBhvr>
                                        <p:cTn id="89" dur="indefinite"/>
                                        <p:tgtEl>
                                          <p:spTgt spid="19"/>
                                        </p:tgtEl>
                                        <p:attrNameLst>
                                          <p:attrName>style.opacity</p:attrName>
                                        </p:attrNameLst>
                                      </p:cBhvr>
                                      <p:to>
                                        <p:strVal val="0.25"/>
                                      </p:to>
                                    </p:set>
                                    <p:animEffect filter="image" prLst="opacity: 0.25">
                                      <p:cBhvr rctx="IE">
                                        <p:cTn id="90" dur="indefinite"/>
                                        <p:tgtEl>
                                          <p:spTgt spid="19"/>
                                        </p:tgtEl>
                                      </p:cBhvr>
                                    </p:animEffect>
                                  </p:childTnLst>
                                </p:cTn>
                              </p:par>
                              <p:par>
                                <p:cTn id="91" presetID="9" presetClass="emph" presetSubtype="0" grpId="1" nodeType="withEffect">
                                  <p:stCondLst>
                                    <p:cond delay="0"/>
                                  </p:stCondLst>
                                  <p:childTnLst>
                                    <p:set>
                                      <p:cBhvr>
                                        <p:cTn id="92" dur="indefinite"/>
                                        <p:tgtEl>
                                          <p:spTgt spid="21"/>
                                        </p:tgtEl>
                                        <p:attrNameLst>
                                          <p:attrName>style.opacity</p:attrName>
                                        </p:attrNameLst>
                                      </p:cBhvr>
                                      <p:to>
                                        <p:strVal val="0.25"/>
                                      </p:to>
                                    </p:set>
                                    <p:animEffect filter="image" prLst="opacity: 0.25">
                                      <p:cBhvr rctx="IE">
                                        <p:cTn id="93" dur="indefinite"/>
                                        <p:tgtEl>
                                          <p:spTgt spid="21"/>
                                        </p:tgtEl>
                                      </p:cBhvr>
                                    </p:animEffect>
                                  </p:childTnLst>
                                </p:cTn>
                              </p:par>
                              <p:par>
                                <p:cTn id="94" presetID="9" presetClass="emph" presetSubtype="0" grpId="1" nodeType="withEffect">
                                  <p:stCondLst>
                                    <p:cond delay="0"/>
                                  </p:stCondLst>
                                  <p:childTnLst>
                                    <p:set>
                                      <p:cBhvr>
                                        <p:cTn id="95" dur="indefinite"/>
                                        <p:tgtEl>
                                          <p:spTgt spid="22"/>
                                        </p:tgtEl>
                                        <p:attrNameLst>
                                          <p:attrName>style.opacity</p:attrName>
                                        </p:attrNameLst>
                                      </p:cBhvr>
                                      <p:to>
                                        <p:strVal val="0.25"/>
                                      </p:to>
                                    </p:set>
                                    <p:animEffect filter="image" prLst="opacity: 0.25">
                                      <p:cBhvr rctx="IE">
                                        <p:cTn id="96" dur="indefinite"/>
                                        <p:tgtEl>
                                          <p:spTgt spid="22"/>
                                        </p:tgtEl>
                                      </p:cBhvr>
                                    </p:animEffect>
                                  </p:childTnLst>
                                </p:cTn>
                              </p:par>
                              <p:par>
                                <p:cTn id="97" presetID="9" presetClass="emph" presetSubtype="0" grpId="1" nodeType="withEffect">
                                  <p:stCondLst>
                                    <p:cond delay="0"/>
                                  </p:stCondLst>
                                  <p:childTnLst>
                                    <p:set>
                                      <p:cBhvr>
                                        <p:cTn id="98" dur="indefinite"/>
                                        <p:tgtEl>
                                          <p:spTgt spid="23"/>
                                        </p:tgtEl>
                                        <p:attrNameLst>
                                          <p:attrName>style.opacity</p:attrName>
                                        </p:attrNameLst>
                                      </p:cBhvr>
                                      <p:to>
                                        <p:strVal val="0.25"/>
                                      </p:to>
                                    </p:set>
                                    <p:animEffect filter="image" prLst="opacity: 0.25">
                                      <p:cBhvr rctx="IE">
                                        <p:cTn id="99" dur="indefinite"/>
                                        <p:tgtEl>
                                          <p:spTgt spid="23"/>
                                        </p:tgtEl>
                                      </p:cBhvr>
                                    </p:animEffect>
                                  </p:childTnLst>
                                </p:cTn>
                              </p:par>
                              <p:par>
                                <p:cTn id="100" presetID="9" presetClass="emph" presetSubtype="0" grpId="1" nodeType="withEffect">
                                  <p:stCondLst>
                                    <p:cond delay="0"/>
                                  </p:stCondLst>
                                  <p:childTnLst>
                                    <p:set>
                                      <p:cBhvr>
                                        <p:cTn id="101" dur="indefinite"/>
                                        <p:tgtEl>
                                          <p:spTgt spid="24"/>
                                        </p:tgtEl>
                                        <p:attrNameLst>
                                          <p:attrName>style.opacity</p:attrName>
                                        </p:attrNameLst>
                                      </p:cBhvr>
                                      <p:to>
                                        <p:strVal val="0.25"/>
                                      </p:to>
                                    </p:set>
                                    <p:animEffect filter="image" prLst="opacity: 0.25">
                                      <p:cBhvr rctx="IE">
                                        <p:cTn id="102" dur="indefinite"/>
                                        <p:tgtEl>
                                          <p:spTgt spid="24"/>
                                        </p:tgtEl>
                                      </p:cBhvr>
                                    </p:animEffect>
                                  </p:childTnLst>
                                </p:cTn>
                              </p:par>
                              <p:par>
                                <p:cTn id="103" presetID="9" presetClass="emph" presetSubtype="0" grpId="1" nodeType="withEffect">
                                  <p:stCondLst>
                                    <p:cond delay="0"/>
                                  </p:stCondLst>
                                  <p:childTnLst>
                                    <p:set>
                                      <p:cBhvr>
                                        <p:cTn id="104" dur="indefinite"/>
                                        <p:tgtEl>
                                          <p:spTgt spid="25"/>
                                        </p:tgtEl>
                                        <p:attrNameLst>
                                          <p:attrName>style.opacity</p:attrName>
                                        </p:attrNameLst>
                                      </p:cBhvr>
                                      <p:to>
                                        <p:strVal val="0.25"/>
                                      </p:to>
                                    </p:set>
                                    <p:animEffect filter="image" prLst="opacity: 0.25">
                                      <p:cBhvr rctx="IE">
                                        <p:cTn id="105" dur="indefinite"/>
                                        <p:tgtEl>
                                          <p:spTgt spid="25"/>
                                        </p:tgtEl>
                                      </p:cBhvr>
                                    </p:animEffect>
                                  </p:childTnLst>
                                </p:cTn>
                              </p:par>
                              <p:par>
                                <p:cTn id="106" presetID="9" presetClass="emph" presetSubtype="0" grpId="1" nodeType="withEffect">
                                  <p:stCondLst>
                                    <p:cond delay="0"/>
                                  </p:stCondLst>
                                  <p:childTnLst>
                                    <p:set>
                                      <p:cBhvr>
                                        <p:cTn id="107" dur="indefinite"/>
                                        <p:tgtEl>
                                          <p:spTgt spid="26"/>
                                        </p:tgtEl>
                                        <p:attrNameLst>
                                          <p:attrName>style.opacity</p:attrName>
                                        </p:attrNameLst>
                                      </p:cBhvr>
                                      <p:to>
                                        <p:strVal val="0.25"/>
                                      </p:to>
                                    </p:set>
                                    <p:animEffect filter="image" prLst="opacity: 0.25">
                                      <p:cBhvr rctx="IE">
                                        <p:cTn id="108" dur="indefinite"/>
                                        <p:tgtEl>
                                          <p:spTgt spid="26"/>
                                        </p:tgtEl>
                                      </p:cBhvr>
                                    </p:animEffect>
                                  </p:childTnLst>
                                </p:cTn>
                              </p:par>
                              <p:par>
                                <p:cTn id="109" presetID="9" presetClass="emph" presetSubtype="0" grpId="1" nodeType="withEffect">
                                  <p:stCondLst>
                                    <p:cond delay="0"/>
                                  </p:stCondLst>
                                  <p:childTnLst>
                                    <p:set>
                                      <p:cBhvr>
                                        <p:cTn id="110" dur="indefinite"/>
                                        <p:tgtEl>
                                          <p:spTgt spid="27"/>
                                        </p:tgtEl>
                                        <p:attrNameLst>
                                          <p:attrName>style.opacity</p:attrName>
                                        </p:attrNameLst>
                                      </p:cBhvr>
                                      <p:to>
                                        <p:strVal val="0.25"/>
                                      </p:to>
                                    </p:set>
                                    <p:animEffect filter="image" prLst="opacity: 0.25">
                                      <p:cBhvr rctx="IE">
                                        <p:cTn id="111" dur="indefinite"/>
                                        <p:tgtEl>
                                          <p:spTgt spid="27"/>
                                        </p:tgtEl>
                                      </p:cBhvr>
                                    </p:animEffect>
                                  </p:childTnLst>
                                </p:cTn>
                              </p:par>
                              <p:par>
                                <p:cTn id="112" presetID="9" presetClass="emph" presetSubtype="0" grpId="1" nodeType="withEffect">
                                  <p:stCondLst>
                                    <p:cond delay="0"/>
                                  </p:stCondLst>
                                  <p:childTnLst>
                                    <p:set>
                                      <p:cBhvr>
                                        <p:cTn id="113" dur="indefinite"/>
                                        <p:tgtEl>
                                          <p:spTgt spid="28"/>
                                        </p:tgtEl>
                                        <p:attrNameLst>
                                          <p:attrName>style.opacity</p:attrName>
                                        </p:attrNameLst>
                                      </p:cBhvr>
                                      <p:to>
                                        <p:strVal val="0.25"/>
                                      </p:to>
                                    </p:set>
                                    <p:animEffect filter="image" prLst="opacity: 0.25">
                                      <p:cBhvr rctx="IE">
                                        <p:cTn id="114" dur="indefinite"/>
                                        <p:tgtEl>
                                          <p:spTgt spid="28"/>
                                        </p:tgtEl>
                                      </p:cBhvr>
                                    </p:animEffect>
                                  </p:childTnLst>
                                </p:cTn>
                              </p:par>
                              <p:par>
                                <p:cTn id="115" presetID="9" presetClass="emph" presetSubtype="0" grpId="1" nodeType="withEffect">
                                  <p:stCondLst>
                                    <p:cond delay="0"/>
                                  </p:stCondLst>
                                  <p:childTnLst>
                                    <p:set>
                                      <p:cBhvr>
                                        <p:cTn id="116" dur="indefinite"/>
                                        <p:tgtEl>
                                          <p:spTgt spid="29"/>
                                        </p:tgtEl>
                                        <p:attrNameLst>
                                          <p:attrName>style.opacity</p:attrName>
                                        </p:attrNameLst>
                                      </p:cBhvr>
                                      <p:to>
                                        <p:strVal val="0.25"/>
                                      </p:to>
                                    </p:set>
                                    <p:animEffect filter="image" prLst="opacity: 0.25">
                                      <p:cBhvr rctx="IE">
                                        <p:cTn id="117" dur="indefinite"/>
                                        <p:tgtEl>
                                          <p:spTgt spid="29"/>
                                        </p:tgtEl>
                                      </p:cBhvr>
                                    </p:animEffect>
                                  </p:childTnLst>
                                </p:cTn>
                              </p:par>
                              <p:par>
                                <p:cTn id="118" presetID="9" presetClass="emph" presetSubtype="0" grpId="1" nodeType="withEffect">
                                  <p:stCondLst>
                                    <p:cond delay="0"/>
                                  </p:stCondLst>
                                  <p:childTnLst>
                                    <p:set>
                                      <p:cBhvr>
                                        <p:cTn id="119" dur="indefinite"/>
                                        <p:tgtEl>
                                          <p:spTgt spid="30"/>
                                        </p:tgtEl>
                                        <p:attrNameLst>
                                          <p:attrName>style.opacity</p:attrName>
                                        </p:attrNameLst>
                                      </p:cBhvr>
                                      <p:to>
                                        <p:strVal val="0.25"/>
                                      </p:to>
                                    </p:set>
                                    <p:animEffect filter="image" prLst="opacity: 0.25">
                                      <p:cBhvr rctx="IE">
                                        <p:cTn id="120" dur="indefinite"/>
                                        <p:tgtEl>
                                          <p:spTgt spid="30"/>
                                        </p:tgtEl>
                                      </p:cBhvr>
                                    </p:animEffect>
                                  </p:childTnLst>
                                </p:cTn>
                              </p:par>
                              <p:par>
                                <p:cTn id="121" presetID="9" presetClass="emph" presetSubtype="0" grpId="1" nodeType="withEffect">
                                  <p:stCondLst>
                                    <p:cond delay="0"/>
                                  </p:stCondLst>
                                  <p:childTnLst>
                                    <p:set>
                                      <p:cBhvr>
                                        <p:cTn id="122" dur="indefinite"/>
                                        <p:tgtEl>
                                          <p:spTgt spid="31"/>
                                        </p:tgtEl>
                                        <p:attrNameLst>
                                          <p:attrName>style.opacity</p:attrName>
                                        </p:attrNameLst>
                                      </p:cBhvr>
                                      <p:to>
                                        <p:strVal val="0.25"/>
                                      </p:to>
                                    </p:set>
                                    <p:animEffect filter="image" prLst="opacity: 0.25">
                                      <p:cBhvr rctx="IE">
                                        <p:cTn id="123" dur="indefinite"/>
                                        <p:tgtEl>
                                          <p:spTgt spid="31"/>
                                        </p:tgtEl>
                                      </p:cBhvr>
                                    </p:animEffect>
                                  </p:childTnLst>
                                </p:cTn>
                              </p:par>
                              <p:par>
                                <p:cTn id="124" presetID="9" presetClass="emph" presetSubtype="0" grpId="1" nodeType="withEffect">
                                  <p:stCondLst>
                                    <p:cond delay="0"/>
                                  </p:stCondLst>
                                  <p:childTnLst>
                                    <p:set>
                                      <p:cBhvr>
                                        <p:cTn id="125" dur="indefinite"/>
                                        <p:tgtEl>
                                          <p:spTgt spid="36"/>
                                        </p:tgtEl>
                                        <p:attrNameLst>
                                          <p:attrName>style.opacity</p:attrName>
                                        </p:attrNameLst>
                                      </p:cBhvr>
                                      <p:to>
                                        <p:strVal val="0.25"/>
                                      </p:to>
                                    </p:set>
                                    <p:animEffect filter="image" prLst="opacity: 0.25">
                                      <p:cBhvr rctx="IE">
                                        <p:cTn id="126" dur="indefinite"/>
                                        <p:tgtEl>
                                          <p:spTgt spid="36"/>
                                        </p:tgtEl>
                                      </p:cBhvr>
                                    </p:animEffect>
                                  </p:childTnLst>
                                </p:cTn>
                              </p:par>
                              <p:par>
                                <p:cTn id="127" presetID="9" presetClass="emph" presetSubtype="0" grpId="1" nodeType="withEffect">
                                  <p:stCondLst>
                                    <p:cond delay="0"/>
                                  </p:stCondLst>
                                  <p:childTnLst>
                                    <p:set>
                                      <p:cBhvr>
                                        <p:cTn id="128" dur="indefinite"/>
                                        <p:tgtEl>
                                          <p:spTgt spid="38"/>
                                        </p:tgtEl>
                                        <p:attrNameLst>
                                          <p:attrName>style.opacity</p:attrName>
                                        </p:attrNameLst>
                                      </p:cBhvr>
                                      <p:to>
                                        <p:strVal val="0.25"/>
                                      </p:to>
                                    </p:set>
                                    <p:animEffect filter="image" prLst="opacity: 0.25">
                                      <p:cBhvr rctx="IE">
                                        <p:cTn id="129" dur="indefinite"/>
                                        <p:tgtEl>
                                          <p:spTgt spid="38"/>
                                        </p:tgtEl>
                                      </p:cBhvr>
                                    </p:animEffect>
                                  </p:childTnLst>
                                </p:cTn>
                              </p:par>
                              <p:par>
                                <p:cTn id="130" presetID="9" presetClass="emph" presetSubtype="0" grpId="1" nodeType="withEffect">
                                  <p:stCondLst>
                                    <p:cond delay="0"/>
                                  </p:stCondLst>
                                  <p:childTnLst>
                                    <p:set>
                                      <p:cBhvr>
                                        <p:cTn id="131" dur="indefinite"/>
                                        <p:tgtEl>
                                          <p:spTgt spid="39"/>
                                        </p:tgtEl>
                                        <p:attrNameLst>
                                          <p:attrName>style.opacity</p:attrName>
                                        </p:attrNameLst>
                                      </p:cBhvr>
                                      <p:to>
                                        <p:strVal val="0.25"/>
                                      </p:to>
                                    </p:set>
                                    <p:animEffect filter="image" prLst="opacity: 0.25">
                                      <p:cBhvr rctx="IE">
                                        <p:cTn id="132" dur="indefinite"/>
                                        <p:tgtEl>
                                          <p:spTgt spid="39"/>
                                        </p:tgtEl>
                                      </p:cBhvr>
                                    </p:animEffect>
                                  </p:childTnLst>
                                </p:cTn>
                              </p:par>
                              <p:par>
                                <p:cTn id="133" presetID="9" presetClass="emph" presetSubtype="0" grpId="1" nodeType="withEffect">
                                  <p:stCondLst>
                                    <p:cond delay="0"/>
                                  </p:stCondLst>
                                  <p:childTnLst>
                                    <p:set>
                                      <p:cBhvr>
                                        <p:cTn id="134" dur="indefinite"/>
                                        <p:tgtEl>
                                          <p:spTgt spid="41"/>
                                        </p:tgtEl>
                                        <p:attrNameLst>
                                          <p:attrName>style.opacity</p:attrName>
                                        </p:attrNameLst>
                                      </p:cBhvr>
                                      <p:to>
                                        <p:strVal val="0.25"/>
                                      </p:to>
                                    </p:set>
                                    <p:animEffect filter="image" prLst="opacity: 0.25">
                                      <p:cBhvr rctx="IE">
                                        <p:cTn id="135" dur="indefinite"/>
                                        <p:tgtEl>
                                          <p:spTgt spid="41"/>
                                        </p:tgtEl>
                                      </p:cBhvr>
                                    </p:animEffect>
                                  </p:childTnLst>
                                </p:cTn>
                              </p:par>
                              <p:par>
                                <p:cTn id="136" presetID="9" presetClass="emph" presetSubtype="0" grpId="1" nodeType="withEffect">
                                  <p:stCondLst>
                                    <p:cond delay="0"/>
                                  </p:stCondLst>
                                  <p:childTnLst>
                                    <p:set>
                                      <p:cBhvr>
                                        <p:cTn id="137" dur="indefinite"/>
                                        <p:tgtEl>
                                          <p:spTgt spid="43"/>
                                        </p:tgtEl>
                                        <p:attrNameLst>
                                          <p:attrName>style.opacity</p:attrName>
                                        </p:attrNameLst>
                                      </p:cBhvr>
                                      <p:to>
                                        <p:strVal val="0.25"/>
                                      </p:to>
                                    </p:set>
                                    <p:animEffect filter="image" prLst="opacity: 0.25">
                                      <p:cBhvr rctx="IE">
                                        <p:cTn id="138" dur="indefinite"/>
                                        <p:tgtEl>
                                          <p:spTgt spid="43"/>
                                        </p:tgtEl>
                                      </p:cBhvr>
                                    </p:animEffect>
                                  </p:childTnLst>
                                </p:cTn>
                              </p:par>
                              <p:par>
                                <p:cTn id="139" presetID="9" presetClass="emph" presetSubtype="0" grpId="1" nodeType="withEffect">
                                  <p:stCondLst>
                                    <p:cond delay="0"/>
                                  </p:stCondLst>
                                  <p:childTnLst>
                                    <p:set>
                                      <p:cBhvr>
                                        <p:cTn id="140" dur="indefinite"/>
                                        <p:tgtEl>
                                          <p:spTgt spid="44"/>
                                        </p:tgtEl>
                                        <p:attrNameLst>
                                          <p:attrName>style.opacity</p:attrName>
                                        </p:attrNameLst>
                                      </p:cBhvr>
                                      <p:to>
                                        <p:strVal val="0.25"/>
                                      </p:to>
                                    </p:set>
                                    <p:animEffect filter="image" prLst="opacity: 0.25">
                                      <p:cBhvr rctx="IE">
                                        <p:cTn id="141" dur="indefinite"/>
                                        <p:tgtEl>
                                          <p:spTgt spid="44"/>
                                        </p:tgtEl>
                                      </p:cBhvr>
                                    </p:animEffect>
                                  </p:childTnLst>
                                </p:cTn>
                              </p:par>
                              <p:par>
                                <p:cTn id="142" presetID="9" presetClass="emph" presetSubtype="0" grpId="1" nodeType="withEffect">
                                  <p:stCondLst>
                                    <p:cond delay="0"/>
                                  </p:stCondLst>
                                  <p:childTnLst>
                                    <p:set>
                                      <p:cBhvr>
                                        <p:cTn id="143" dur="indefinite"/>
                                        <p:tgtEl>
                                          <p:spTgt spid="46"/>
                                        </p:tgtEl>
                                        <p:attrNameLst>
                                          <p:attrName>style.opacity</p:attrName>
                                        </p:attrNameLst>
                                      </p:cBhvr>
                                      <p:to>
                                        <p:strVal val="0.25"/>
                                      </p:to>
                                    </p:set>
                                    <p:animEffect filter="image" prLst="opacity: 0.25">
                                      <p:cBhvr rctx="IE">
                                        <p:cTn id="144" dur="indefinite"/>
                                        <p:tgtEl>
                                          <p:spTgt spid="46"/>
                                        </p:tgtEl>
                                      </p:cBhvr>
                                    </p:animEffect>
                                  </p:childTnLst>
                                </p:cTn>
                              </p:par>
                              <p:par>
                                <p:cTn id="145" presetID="9" presetClass="emph" presetSubtype="0" nodeType="withEffect">
                                  <p:stCondLst>
                                    <p:cond delay="0"/>
                                  </p:stCondLst>
                                  <p:childTnLst>
                                    <p:set>
                                      <p:cBhvr>
                                        <p:cTn id="146" dur="indefinite"/>
                                        <p:tgtEl>
                                          <p:spTgt spid="48"/>
                                        </p:tgtEl>
                                        <p:attrNameLst>
                                          <p:attrName>style.opacity</p:attrName>
                                        </p:attrNameLst>
                                      </p:cBhvr>
                                      <p:to>
                                        <p:strVal val="0.25"/>
                                      </p:to>
                                    </p:set>
                                    <p:animEffect filter="image" prLst="opacity: 0.25">
                                      <p:cBhvr rctx="IE">
                                        <p:cTn id="147" dur="indefinite"/>
                                        <p:tgtEl>
                                          <p:spTgt spid="48"/>
                                        </p:tgtEl>
                                      </p:cBhvr>
                                    </p:animEffect>
                                  </p:childTnLst>
                                </p:cTn>
                              </p:par>
                              <p:par>
                                <p:cTn id="148" presetID="9" presetClass="emph" presetSubtype="0" nodeType="withEffect">
                                  <p:stCondLst>
                                    <p:cond delay="0"/>
                                  </p:stCondLst>
                                  <p:childTnLst>
                                    <p:set>
                                      <p:cBhvr>
                                        <p:cTn id="149" dur="indefinite"/>
                                        <p:tgtEl>
                                          <p:spTgt spid="4"/>
                                        </p:tgtEl>
                                        <p:attrNameLst>
                                          <p:attrName>style.opacity</p:attrName>
                                        </p:attrNameLst>
                                      </p:cBhvr>
                                      <p:to>
                                        <p:strVal val="0.25"/>
                                      </p:to>
                                    </p:set>
                                    <p:animEffect filter="image" prLst="opacity: 0.25">
                                      <p:cBhvr rctx="IE">
                                        <p:cTn id="150" dur="indefinite"/>
                                        <p:tgtEl>
                                          <p:spTgt spid="4"/>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6" grpId="0" animBg="1"/>
      <p:bldP spid="16" grpId="1" animBg="1"/>
      <p:bldP spid="18" grpId="0" animBg="1"/>
      <p:bldP spid="18" grpId="1" animBg="1"/>
      <p:bldP spid="19" grpId="0" animBg="1"/>
      <p:bldP spid="19"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6" grpId="0" animBg="1"/>
      <p:bldP spid="36" grpId="1" animBg="1"/>
      <p:bldP spid="38" grpId="0"/>
      <p:bldP spid="38" grpId="1"/>
      <p:bldP spid="39" grpId="0"/>
      <p:bldP spid="39" grpId="1"/>
      <p:bldP spid="41" grpId="0" animBg="1"/>
      <p:bldP spid="41" grpId="1" animBg="1"/>
      <p:bldP spid="43" grpId="0" animBg="1"/>
      <p:bldP spid="43" grpId="1" animBg="1"/>
      <p:bldP spid="44" grpId="0" animBg="1"/>
      <p:bldP spid="44" grpId="1" animBg="1"/>
      <p:bldP spid="46" grpId="0"/>
      <p:bldP spid="46" grpId="1"/>
      <p:bldP spid="5"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ED1FC5-0E54-BAAF-AB2D-D9D610145107}"/>
              </a:ext>
            </a:extLst>
          </p:cNvPr>
          <p:cNvSpPr txBox="1"/>
          <p:nvPr/>
        </p:nvSpPr>
        <p:spPr>
          <a:xfrm>
            <a:off x="1657873" y="3511189"/>
            <a:ext cx="2038916" cy="83099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a:latin typeface="Helvetica" pitchFamily="2" charset="0"/>
              </a:rPr>
              <a:t>Generating generalized trigger </a:t>
            </a:r>
            <a:r>
              <a:rPr lang="en-US" altLang="zh-CN" sz="1600">
                <a:latin typeface="Helvetica" pitchFamily="2" charset="0"/>
              </a:rPr>
              <a:t>embedding</a:t>
            </a:r>
            <a:endParaRPr lang="en-US" sz="1600">
              <a:latin typeface="Helvetica" pitchFamily="2" charset="0"/>
            </a:endParaRPr>
          </a:p>
        </p:txBody>
      </p:sp>
      <p:sp>
        <p:nvSpPr>
          <p:cNvPr id="9" name="TextBox 8">
            <a:extLst>
              <a:ext uri="{FF2B5EF4-FFF2-40B4-BE49-F238E27FC236}">
                <a16:creationId xmlns:a16="http://schemas.microsoft.com/office/drawing/2014/main" id="{15AF728C-2E1A-2027-42A9-CB69DC922876}"/>
              </a:ext>
            </a:extLst>
          </p:cNvPr>
          <p:cNvSpPr txBox="1"/>
          <p:nvPr/>
        </p:nvSpPr>
        <p:spPr>
          <a:xfrm>
            <a:off x="4597726" y="3511189"/>
            <a:ext cx="1622067" cy="830997"/>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latin typeface="Helvetica" pitchFamily="2" charset="0"/>
              </a:rPr>
              <a:t>Add semantic information to  trigger</a:t>
            </a:r>
          </a:p>
        </p:txBody>
      </p:sp>
      <p:sp>
        <p:nvSpPr>
          <p:cNvPr id="10" name="TextBox 9">
            <a:extLst>
              <a:ext uri="{FF2B5EF4-FFF2-40B4-BE49-F238E27FC236}">
                <a16:creationId xmlns:a16="http://schemas.microsoft.com/office/drawing/2014/main" id="{F74D794C-9AFF-0E16-BF0A-1738CAF3BAA7}"/>
              </a:ext>
            </a:extLst>
          </p:cNvPr>
          <p:cNvSpPr txBox="1"/>
          <p:nvPr/>
        </p:nvSpPr>
        <p:spPr>
          <a:xfrm>
            <a:off x="7103534" y="3511190"/>
            <a:ext cx="1972734" cy="830997"/>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600" dirty="0">
                <a:latin typeface="Helvetica" pitchFamily="2" charset="0"/>
              </a:rPr>
              <a:t>Estimate audio channel to enhance trigger robustness</a:t>
            </a:r>
          </a:p>
        </p:txBody>
      </p:sp>
      <p:sp>
        <p:nvSpPr>
          <p:cNvPr id="5" name="标题 1">
            <a:extLst>
              <a:ext uri="{FF2B5EF4-FFF2-40B4-BE49-F238E27FC236}">
                <a16:creationId xmlns:a16="http://schemas.microsoft.com/office/drawing/2014/main" id="{170FE9BD-3B0E-1A2F-2073-F3841E2EB6C6}"/>
              </a:ext>
            </a:extLst>
          </p:cNvPr>
          <p:cNvSpPr>
            <a:spLocks noGrp="1"/>
          </p:cNvSpPr>
          <p:nvPr>
            <p:ph type="title"/>
          </p:nvPr>
        </p:nvSpPr>
        <p:spPr>
          <a:xfrm>
            <a:off x="457200" y="244077"/>
            <a:ext cx="8229600" cy="606234"/>
          </a:xfrm>
        </p:spPr>
        <p:txBody>
          <a:bodyPr lIns="91440" tIns="45720" rIns="91440" bIns="45720" anchor="t">
            <a:noAutofit/>
          </a:bodyPr>
          <a:lstStyle/>
          <a:p>
            <a:r>
              <a:rPr lang="en-US" sz="3200">
                <a:ea typeface="ＭＳ Ｐゴシック"/>
              </a:rPr>
              <a:t>S</a:t>
            </a:r>
            <a:r>
              <a:rPr lang="en-US" altLang="zh-CN" sz="3200">
                <a:ea typeface="ＭＳ Ｐゴシック"/>
              </a:rPr>
              <a:t>ystem Design</a:t>
            </a:r>
            <a:endParaRPr lang="en-US" sz="3200">
              <a:ea typeface="ＭＳ Ｐゴシック"/>
            </a:endParaRPr>
          </a:p>
        </p:txBody>
      </p:sp>
      <p:sp>
        <p:nvSpPr>
          <p:cNvPr id="2" name="Right Arrow 1">
            <a:extLst>
              <a:ext uri="{FF2B5EF4-FFF2-40B4-BE49-F238E27FC236}">
                <a16:creationId xmlns:a16="http://schemas.microsoft.com/office/drawing/2014/main" id="{E7BC5F0B-C908-7B41-3E93-30139A76B04F}"/>
              </a:ext>
            </a:extLst>
          </p:cNvPr>
          <p:cNvSpPr/>
          <p:nvPr/>
        </p:nvSpPr>
        <p:spPr>
          <a:xfrm>
            <a:off x="3743520" y="3772682"/>
            <a:ext cx="807475" cy="321469"/>
          </a:xfrm>
          <a:prstGeom prst="rightArrow">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 name="Right Arrow 2">
            <a:extLst>
              <a:ext uri="{FF2B5EF4-FFF2-40B4-BE49-F238E27FC236}">
                <a16:creationId xmlns:a16="http://schemas.microsoft.com/office/drawing/2014/main" id="{552717D1-2F31-CCB9-5BF3-803E45DB1ACC}"/>
              </a:ext>
            </a:extLst>
          </p:cNvPr>
          <p:cNvSpPr/>
          <p:nvPr/>
        </p:nvSpPr>
        <p:spPr>
          <a:xfrm>
            <a:off x="6257926" y="3755598"/>
            <a:ext cx="811740" cy="338553"/>
          </a:xfrm>
          <a:prstGeom prst="rightArrow">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4" name="Slide Number Placeholder 3">
            <a:extLst>
              <a:ext uri="{FF2B5EF4-FFF2-40B4-BE49-F238E27FC236}">
                <a16:creationId xmlns:a16="http://schemas.microsoft.com/office/drawing/2014/main" id="{BF29DC20-2F86-1348-251F-A82630D9C178}"/>
              </a:ext>
            </a:extLst>
          </p:cNvPr>
          <p:cNvSpPr>
            <a:spLocks noGrp="1"/>
          </p:cNvSpPr>
          <p:nvPr>
            <p:ph type="sldNum" sz="quarter" idx="10"/>
          </p:nvPr>
        </p:nvSpPr>
        <p:spPr/>
        <p:txBody>
          <a:bodyPr/>
          <a:lstStyle/>
          <a:p>
            <a:fld id="{02C8563F-99E2-49A5-8791-6AADA712BC8F}" type="slidenum">
              <a:rPr lang="en-US" smtClean="0"/>
              <a:pPr/>
              <a:t>8</a:t>
            </a:fld>
            <a:endParaRPr lang="en-US" dirty="0"/>
          </a:p>
        </p:txBody>
      </p:sp>
      <p:pic>
        <p:nvPicPr>
          <p:cNvPr id="12" name="Picture 11">
            <a:extLst>
              <a:ext uri="{FF2B5EF4-FFF2-40B4-BE49-F238E27FC236}">
                <a16:creationId xmlns:a16="http://schemas.microsoft.com/office/drawing/2014/main" id="{3A495E97-F945-E439-85F4-1E5E632B9FB5}"/>
              </a:ext>
            </a:extLst>
          </p:cNvPr>
          <p:cNvPicPr>
            <a:picLocks noChangeAspect="1"/>
          </p:cNvPicPr>
          <p:nvPr/>
        </p:nvPicPr>
        <p:blipFill>
          <a:blip r:embed="rId3"/>
          <a:stretch>
            <a:fillRect/>
          </a:stretch>
        </p:blipFill>
        <p:spPr>
          <a:xfrm>
            <a:off x="283285" y="1350288"/>
            <a:ext cx="908330" cy="908330"/>
          </a:xfrm>
          <a:prstGeom prst="rect">
            <a:avLst/>
          </a:prstGeom>
        </p:spPr>
      </p:pic>
      <p:pic>
        <p:nvPicPr>
          <p:cNvPr id="16" name="Picture 15" descr="A red lines on a black background&#10;&#10;Description automatically generated">
            <a:extLst>
              <a:ext uri="{FF2B5EF4-FFF2-40B4-BE49-F238E27FC236}">
                <a16:creationId xmlns:a16="http://schemas.microsoft.com/office/drawing/2014/main" id="{4EB700F7-CA95-0C44-EA4D-D20BA3EFB7DE}"/>
              </a:ext>
            </a:extLst>
          </p:cNvPr>
          <p:cNvPicPr>
            <a:picLocks noChangeAspect="1"/>
          </p:cNvPicPr>
          <p:nvPr/>
        </p:nvPicPr>
        <p:blipFill>
          <a:blip r:embed="rId4"/>
          <a:stretch>
            <a:fillRect/>
          </a:stretch>
        </p:blipFill>
        <p:spPr>
          <a:xfrm>
            <a:off x="7309721" y="1114574"/>
            <a:ext cx="1377079" cy="1377079"/>
          </a:xfrm>
          <a:prstGeom prst="rect">
            <a:avLst/>
          </a:prstGeom>
        </p:spPr>
      </p:pic>
      <p:sp>
        <p:nvSpPr>
          <p:cNvPr id="20" name="Right Arrow 1">
            <a:extLst>
              <a:ext uri="{FF2B5EF4-FFF2-40B4-BE49-F238E27FC236}">
                <a16:creationId xmlns:a16="http://schemas.microsoft.com/office/drawing/2014/main" id="{758F8031-A845-B4B2-B16F-3A3B9571FCA8}"/>
              </a:ext>
            </a:extLst>
          </p:cNvPr>
          <p:cNvSpPr/>
          <p:nvPr/>
        </p:nvSpPr>
        <p:spPr>
          <a:xfrm>
            <a:off x="1470934" y="1595402"/>
            <a:ext cx="807475" cy="321469"/>
          </a:xfrm>
          <a:prstGeom prst="rightArrow">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3" name="Right Arrow 1">
            <a:extLst>
              <a:ext uri="{FF2B5EF4-FFF2-40B4-BE49-F238E27FC236}">
                <a16:creationId xmlns:a16="http://schemas.microsoft.com/office/drawing/2014/main" id="{0C849CC0-49EC-7FA5-F723-F579BC3949EB}"/>
              </a:ext>
            </a:extLst>
          </p:cNvPr>
          <p:cNvSpPr/>
          <p:nvPr/>
        </p:nvSpPr>
        <p:spPr>
          <a:xfrm>
            <a:off x="6197629" y="1642380"/>
            <a:ext cx="807475" cy="321469"/>
          </a:xfrm>
          <a:prstGeom prst="rightArrow">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pic>
        <p:nvPicPr>
          <p:cNvPr id="26" name="Picture 25">
            <a:extLst>
              <a:ext uri="{FF2B5EF4-FFF2-40B4-BE49-F238E27FC236}">
                <a16:creationId xmlns:a16="http://schemas.microsoft.com/office/drawing/2014/main" id="{1EA65406-A015-DAD4-268A-FD548A89B3E5}"/>
              </a:ext>
            </a:extLst>
          </p:cNvPr>
          <p:cNvPicPr>
            <a:picLocks noChangeAspect="1"/>
          </p:cNvPicPr>
          <p:nvPr/>
        </p:nvPicPr>
        <p:blipFill>
          <a:blip r:embed="rId5"/>
          <a:stretch>
            <a:fillRect/>
          </a:stretch>
        </p:blipFill>
        <p:spPr>
          <a:xfrm>
            <a:off x="4735776" y="1209828"/>
            <a:ext cx="1377079" cy="1186574"/>
          </a:xfrm>
          <a:prstGeom prst="rect">
            <a:avLst/>
          </a:prstGeom>
        </p:spPr>
      </p:pic>
      <p:pic>
        <p:nvPicPr>
          <p:cNvPr id="28" name="Picture 27">
            <a:extLst>
              <a:ext uri="{FF2B5EF4-FFF2-40B4-BE49-F238E27FC236}">
                <a16:creationId xmlns:a16="http://schemas.microsoft.com/office/drawing/2014/main" id="{123DC407-3364-87C1-6BB8-AC3176B7B112}"/>
              </a:ext>
            </a:extLst>
          </p:cNvPr>
          <p:cNvPicPr>
            <a:picLocks noChangeAspect="1"/>
          </p:cNvPicPr>
          <p:nvPr/>
        </p:nvPicPr>
        <p:blipFill>
          <a:blip r:embed="rId6"/>
          <a:stretch>
            <a:fillRect/>
          </a:stretch>
        </p:blipFill>
        <p:spPr>
          <a:xfrm rot="5400000">
            <a:off x="2106423" y="1505759"/>
            <a:ext cx="1714545" cy="500756"/>
          </a:xfrm>
          <a:prstGeom prst="rect">
            <a:avLst/>
          </a:prstGeom>
        </p:spPr>
      </p:pic>
      <p:sp>
        <p:nvSpPr>
          <p:cNvPr id="29" name="Right Arrow 1">
            <a:extLst>
              <a:ext uri="{FF2B5EF4-FFF2-40B4-BE49-F238E27FC236}">
                <a16:creationId xmlns:a16="http://schemas.microsoft.com/office/drawing/2014/main" id="{B3481070-5130-56B7-ABEF-1F8518DC6DDB}"/>
              </a:ext>
            </a:extLst>
          </p:cNvPr>
          <p:cNvSpPr/>
          <p:nvPr/>
        </p:nvSpPr>
        <p:spPr>
          <a:xfrm>
            <a:off x="3775031" y="1595402"/>
            <a:ext cx="807475" cy="321469"/>
          </a:xfrm>
          <a:prstGeom prst="rightArrow">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0" name="TextBox 29">
            <a:extLst>
              <a:ext uri="{FF2B5EF4-FFF2-40B4-BE49-F238E27FC236}">
                <a16:creationId xmlns:a16="http://schemas.microsoft.com/office/drawing/2014/main" id="{3EC8D504-D945-019A-337D-5AEF88E51ADF}"/>
              </a:ext>
            </a:extLst>
          </p:cNvPr>
          <p:cNvSpPr txBox="1"/>
          <p:nvPr/>
        </p:nvSpPr>
        <p:spPr>
          <a:xfrm>
            <a:off x="1955561" y="2618216"/>
            <a:ext cx="2149666" cy="338554"/>
          </a:xfrm>
          <a:prstGeom prst="rect">
            <a:avLst/>
          </a:prstGeom>
          <a:noFill/>
        </p:spPr>
        <p:txBody>
          <a:bodyPr wrap="square" rtlCol="0">
            <a:spAutoFit/>
          </a:bodyPr>
          <a:lstStyle/>
          <a:p>
            <a:r>
              <a:rPr lang="en-US" sz="1600">
                <a:latin typeface="Helvetica" pitchFamily="2" charset="0"/>
              </a:rPr>
              <a:t>Backdoor embedding</a:t>
            </a:r>
          </a:p>
        </p:txBody>
      </p:sp>
      <p:sp>
        <p:nvSpPr>
          <p:cNvPr id="32" name="TextBox 31">
            <a:extLst>
              <a:ext uri="{FF2B5EF4-FFF2-40B4-BE49-F238E27FC236}">
                <a16:creationId xmlns:a16="http://schemas.microsoft.com/office/drawing/2014/main" id="{D87D8D87-13A8-1B65-991D-21BD3017F2C5}"/>
              </a:ext>
            </a:extLst>
          </p:cNvPr>
          <p:cNvSpPr txBox="1"/>
          <p:nvPr/>
        </p:nvSpPr>
        <p:spPr>
          <a:xfrm>
            <a:off x="134085" y="2596533"/>
            <a:ext cx="1524907" cy="338554"/>
          </a:xfrm>
          <a:prstGeom prst="rect">
            <a:avLst/>
          </a:prstGeom>
          <a:noFill/>
        </p:spPr>
        <p:txBody>
          <a:bodyPr wrap="square" rtlCol="0">
            <a:spAutoFit/>
          </a:bodyPr>
          <a:lstStyle/>
          <a:p>
            <a:r>
              <a:rPr lang="en-US" sz="1600">
                <a:latin typeface="Helvetica" pitchFamily="2" charset="0"/>
              </a:rPr>
              <a:t>Public speech</a:t>
            </a:r>
          </a:p>
        </p:txBody>
      </p:sp>
      <p:sp>
        <p:nvSpPr>
          <p:cNvPr id="33" name="TextBox 32">
            <a:extLst>
              <a:ext uri="{FF2B5EF4-FFF2-40B4-BE49-F238E27FC236}">
                <a16:creationId xmlns:a16="http://schemas.microsoft.com/office/drawing/2014/main" id="{BFE36A58-B053-975F-37A8-C81205B2E910}"/>
              </a:ext>
            </a:extLst>
          </p:cNvPr>
          <p:cNvSpPr txBox="1"/>
          <p:nvPr/>
        </p:nvSpPr>
        <p:spPr>
          <a:xfrm>
            <a:off x="4290647" y="2625884"/>
            <a:ext cx="2465581" cy="338554"/>
          </a:xfrm>
          <a:prstGeom prst="rect">
            <a:avLst/>
          </a:prstGeom>
          <a:noFill/>
        </p:spPr>
        <p:txBody>
          <a:bodyPr wrap="square" rtlCol="0">
            <a:spAutoFit/>
          </a:bodyPr>
          <a:lstStyle/>
          <a:p>
            <a:r>
              <a:rPr lang="en-US" sz="1600" dirty="0">
                <a:latin typeface="Helvetica" pitchFamily="2" charset="0"/>
              </a:rPr>
              <a:t>Backdoor spectrogram</a:t>
            </a:r>
          </a:p>
        </p:txBody>
      </p:sp>
      <p:sp>
        <p:nvSpPr>
          <p:cNvPr id="34" name="TextBox 33">
            <a:extLst>
              <a:ext uri="{FF2B5EF4-FFF2-40B4-BE49-F238E27FC236}">
                <a16:creationId xmlns:a16="http://schemas.microsoft.com/office/drawing/2014/main" id="{EBD36804-FE21-627A-8FD4-73175B7A3A1E}"/>
              </a:ext>
            </a:extLst>
          </p:cNvPr>
          <p:cNvSpPr txBox="1"/>
          <p:nvPr/>
        </p:nvSpPr>
        <p:spPr>
          <a:xfrm>
            <a:off x="6795676" y="2621214"/>
            <a:ext cx="2465581" cy="338554"/>
          </a:xfrm>
          <a:prstGeom prst="rect">
            <a:avLst/>
          </a:prstGeom>
          <a:noFill/>
        </p:spPr>
        <p:txBody>
          <a:bodyPr wrap="square" rtlCol="0">
            <a:spAutoFit/>
          </a:bodyPr>
          <a:lstStyle/>
          <a:p>
            <a:r>
              <a:rPr lang="en-US" sz="1600" dirty="0"/>
              <a:t>Robust backdoor audio</a:t>
            </a:r>
          </a:p>
        </p:txBody>
      </p:sp>
      <p:sp>
        <p:nvSpPr>
          <p:cNvPr id="8" name="Rounded Rectangle 7">
            <a:extLst>
              <a:ext uri="{FF2B5EF4-FFF2-40B4-BE49-F238E27FC236}">
                <a16:creationId xmlns:a16="http://schemas.microsoft.com/office/drawing/2014/main" id="{2A458F28-C021-7E05-2535-8E4DA613AF97}"/>
              </a:ext>
            </a:extLst>
          </p:cNvPr>
          <p:cNvSpPr/>
          <p:nvPr/>
        </p:nvSpPr>
        <p:spPr>
          <a:xfrm>
            <a:off x="1344885" y="898863"/>
            <a:ext cx="2694518" cy="3805021"/>
          </a:xfrm>
          <a:prstGeom prst="roundRect">
            <a:avLst/>
          </a:prstGeom>
          <a:noFill/>
          <a:ln w="28575">
            <a:solidFill>
              <a:schemeClr val="tx1">
                <a:lumMod val="50000"/>
                <a:lumOff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632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2"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4.44444E-6 -4.44444E-6 L 0.29497 -0.00216 " pathEditMode="relative" rAng="0" ptsTypes="AA">
                                      <p:cBhvr>
                                        <p:cTn id="24" dur="2000" fill="hold"/>
                                        <p:tgtEl>
                                          <p:spTgt spid="8"/>
                                        </p:tgtEl>
                                        <p:attrNameLst>
                                          <p:attrName>ppt_x</p:attrName>
                                          <p:attrName>ppt_y</p:attrName>
                                        </p:attrNameLst>
                                      </p:cBhvr>
                                      <p:rCtr x="14740" y="-123"/>
                                    </p:animMotion>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0" presetClass="path" presetSubtype="0" accel="50000" decel="50000" fill="hold" grpId="1" nodeType="withEffect">
                                  <p:stCondLst>
                                    <p:cond delay="0"/>
                                  </p:stCondLst>
                                  <p:childTnLst>
                                    <p:animMotion origin="layout" path="M 0.2625 -4.44444E-6 L 0.55851 -4.44444E-6 " pathEditMode="relative" rAng="0" ptsTypes="AA">
                                      <p:cBhvr>
                                        <p:cTn id="48" dur="2000" fill="hold"/>
                                        <p:tgtEl>
                                          <p:spTgt spid="8"/>
                                        </p:tgtEl>
                                        <p:attrNameLst>
                                          <p:attrName>ppt_x</p:attrName>
                                          <p:attrName>ppt_y</p:attrName>
                                        </p:attrNameLst>
                                      </p:cBhvr>
                                      <p:rCtr x="147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2" grpId="0" animBg="1"/>
      <p:bldP spid="3" grpId="0" animBg="1"/>
      <p:bldP spid="20" grpId="0" animBg="1"/>
      <p:bldP spid="23" grpId="0" animBg="1"/>
      <p:bldP spid="29" grpId="0" animBg="1"/>
      <p:bldP spid="30" grpId="0"/>
      <p:bldP spid="32" grpId="0"/>
      <p:bldP spid="33" grpId="0"/>
      <p:bldP spid="34" grpId="0"/>
      <p:bldP spid="8" grpId="0" animBg="1"/>
      <p:bldP spid="8" grpId="1" animBg="1"/>
      <p:bldP spid="8"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170FE9BD-3B0E-1A2F-2073-F3841E2EB6C6}"/>
              </a:ext>
            </a:extLst>
          </p:cNvPr>
          <p:cNvSpPr>
            <a:spLocks noGrp="1"/>
          </p:cNvSpPr>
          <p:nvPr>
            <p:ph type="title"/>
          </p:nvPr>
        </p:nvSpPr>
        <p:spPr>
          <a:xfrm>
            <a:off x="457200" y="244077"/>
            <a:ext cx="8229600" cy="360175"/>
          </a:xfrm>
        </p:spPr>
        <p:txBody>
          <a:bodyPr lIns="91440" tIns="45720" rIns="91440" bIns="45720" anchor="t">
            <a:noAutofit/>
          </a:bodyPr>
          <a:lstStyle/>
          <a:p>
            <a:r>
              <a:rPr lang="en-US" sz="3200">
                <a:ea typeface="ＭＳ Ｐゴシック"/>
              </a:rPr>
              <a:t>S</a:t>
            </a:r>
            <a:r>
              <a:rPr lang="en-US" altLang="zh-CN" sz="3200">
                <a:ea typeface="ＭＳ Ｐゴシック"/>
              </a:rPr>
              <a:t>ystem Design</a:t>
            </a:r>
            <a:endParaRPr lang="en-US" sz="3200">
              <a:ea typeface="ＭＳ Ｐゴシック"/>
            </a:endParaRPr>
          </a:p>
        </p:txBody>
      </p:sp>
      <p:sp>
        <p:nvSpPr>
          <p:cNvPr id="21" name="TextBox 20">
            <a:extLst>
              <a:ext uri="{FF2B5EF4-FFF2-40B4-BE49-F238E27FC236}">
                <a16:creationId xmlns:a16="http://schemas.microsoft.com/office/drawing/2014/main" id="{A4EA83B1-8F4A-6B3F-77AF-4473888DC38A}"/>
              </a:ext>
            </a:extLst>
          </p:cNvPr>
          <p:cNvSpPr txBox="1"/>
          <p:nvPr/>
        </p:nvSpPr>
        <p:spPr>
          <a:xfrm>
            <a:off x="1760352" y="4291849"/>
            <a:ext cx="5623294"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a:t>Find an embedding that is close to everyone!</a:t>
            </a:r>
          </a:p>
        </p:txBody>
      </p:sp>
      <p:sp>
        <p:nvSpPr>
          <p:cNvPr id="16" name="Slide Number Placeholder 15">
            <a:extLst>
              <a:ext uri="{FF2B5EF4-FFF2-40B4-BE49-F238E27FC236}">
                <a16:creationId xmlns:a16="http://schemas.microsoft.com/office/drawing/2014/main" id="{3828B003-B8EF-6DC9-0DD3-A3E758B0C418}"/>
              </a:ext>
            </a:extLst>
          </p:cNvPr>
          <p:cNvSpPr>
            <a:spLocks noGrp="1"/>
          </p:cNvSpPr>
          <p:nvPr>
            <p:ph type="sldNum" sz="quarter" idx="10"/>
          </p:nvPr>
        </p:nvSpPr>
        <p:spPr/>
        <p:txBody>
          <a:bodyPr/>
          <a:lstStyle/>
          <a:p>
            <a:fld id="{02C8563F-99E2-49A5-8791-6AADA712BC8F}" type="slidenum">
              <a:rPr lang="en-US" smtClean="0"/>
              <a:pPr/>
              <a:t>9</a:t>
            </a:fld>
            <a:endParaRPr lang="en-US" dirty="0"/>
          </a:p>
        </p:txBody>
      </p:sp>
      <p:sp>
        <p:nvSpPr>
          <p:cNvPr id="6" name="TextBox 5">
            <a:extLst>
              <a:ext uri="{FF2B5EF4-FFF2-40B4-BE49-F238E27FC236}">
                <a16:creationId xmlns:a16="http://schemas.microsoft.com/office/drawing/2014/main" id="{C2AF4D35-8FC4-F563-81E9-BD79E75DB592}"/>
              </a:ext>
            </a:extLst>
          </p:cNvPr>
          <p:cNvSpPr txBox="1"/>
          <p:nvPr/>
        </p:nvSpPr>
        <p:spPr>
          <a:xfrm>
            <a:off x="854981" y="911093"/>
            <a:ext cx="2038916" cy="83099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a:latin typeface="Helvetica" pitchFamily="2" charset="0"/>
              </a:rPr>
              <a:t>Generate generalized trigger </a:t>
            </a:r>
            <a:r>
              <a:rPr lang="en-US" altLang="zh-CN" sz="1600" dirty="0">
                <a:latin typeface="Helvetica" pitchFamily="2" charset="0"/>
              </a:rPr>
              <a:t>embedding</a:t>
            </a:r>
            <a:endParaRPr lang="en-US" sz="1600" dirty="0">
              <a:latin typeface="Helvetica" pitchFamily="2" charset="0"/>
            </a:endParaRPr>
          </a:p>
        </p:txBody>
      </p:sp>
      <p:sp>
        <p:nvSpPr>
          <p:cNvPr id="8" name="TextBox 7">
            <a:extLst>
              <a:ext uri="{FF2B5EF4-FFF2-40B4-BE49-F238E27FC236}">
                <a16:creationId xmlns:a16="http://schemas.microsoft.com/office/drawing/2014/main" id="{F0F96C0E-A28F-7B7A-5256-4D0E7953F94A}"/>
              </a:ext>
            </a:extLst>
          </p:cNvPr>
          <p:cNvSpPr txBox="1"/>
          <p:nvPr/>
        </p:nvSpPr>
        <p:spPr>
          <a:xfrm>
            <a:off x="3760966" y="911093"/>
            <a:ext cx="1622067" cy="830997"/>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latin typeface="Helvetica" pitchFamily="2" charset="0"/>
              </a:rPr>
              <a:t>Add semantic information to  trigger</a:t>
            </a:r>
          </a:p>
        </p:txBody>
      </p:sp>
      <p:sp>
        <p:nvSpPr>
          <p:cNvPr id="11" name="TextBox 10">
            <a:extLst>
              <a:ext uri="{FF2B5EF4-FFF2-40B4-BE49-F238E27FC236}">
                <a16:creationId xmlns:a16="http://schemas.microsoft.com/office/drawing/2014/main" id="{B3D5C145-4BC7-E565-297C-26B6BDC9F734}"/>
              </a:ext>
            </a:extLst>
          </p:cNvPr>
          <p:cNvSpPr txBox="1"/>
          <p:nvPr/>
        </p:nvSpPr>
        <p:spPr>
          <a:xfrm>
            <a:off x="6207505" y="911094"/>
            <a:ext cx="1972734" cy="830997"/>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600" dirty="0">
                <a:latin typeface="Helvetica" pitchFamily="2" charset="0"/>
              </a:rPr>
              <a:t>Estimate the channel to enhance trigger robustness</a:t>
            </a:r>
          </a:p>
        </p:txBody>
      </p:sp>
      <p:sp>
        <p:nvSpPr>
          <p:cNvPr id="12" name="Right Arrow 11">
            <a:extLst>
              <a:ext uri="{FF2B5EF4-FFF2-40B4-BE49-F238E27FC236}">
                <a16:creationId xmlns:a16="http://schemas.microsoft.com/office/drawing/2014/main" id="{D4967D3F-EB4B-C0F1-45E8-51D5C6C44E5B}"/>
              </a:ext>
            </a:extLst>
          </p:cNvPr>
          <p:cNvSpPr/>
          <p:nvPr/>
        </p:nvSpPr>
        <p:spPr>
          <a:xfrm>
            <a:off x="2923694" y="1182234"/>
            <a:ext cx="807475" cy="3214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Helvetica" pitchFamily="2" charset="0"/>
            </a:endParaRPr>
          </a:p>
        </p:txBody>
      </p:sp>
      <p:sp>
        <p:nvSpPr>
          <p:cNvPr id="15" name="Right Arrow 14">
            <a:extLst>
              <a:ext uri="{FF2B5EF4-FFF2-40B4-BE49-F238E27FC236}">
                <a16:creationId xmlns:a16="http://schemas.microsoft.com/office/drawing/2014/main" id="{EF0A7CBF-689C-EDDA-BCD4-CC994DE32007}"/>
              </a:ext>
            </a:extLst>
          </p:cNvPr>
          <p:cNvSpPr/>
          <p:nvPr/>
        </p:nvSpPr>
        <p:spPr>
          <a:xfrm>
            <a:off x="5395765" y="1182234"/>
            <a:ext cx="811740" cy="311821"/>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Helvetica" pitchFamily="2" charset="0"/>
            </a:endParaRPr>
          </a:p>
        </p:txBody>
      </p:sp>
      <p:sp>
        <p:nvSpPr>
          <p:cNvPr id="17" name="Rounded Rectangle 16">
            <a:extLst>
              <a:ext uri="{FF2B5EF4-FFF2-40B4-BE49-F238E27FC236}">
                <a16:creationId xmlns:a16="http://schemas.microsoft.com/office/drawing/2014/main" id="{92A0D1C5-0FA5-87A8-789B-E4A40B96E92D}"/>
              </a:ext>
            </a:extLst>
          </p:cNvPr>
          <p:cNvSpPr/>
          <p:nvPr/>
        </p:nvSpPr>
        <p:spPr>
          <a:xfrm>
            <a:off x="1903533" y="4200764"/>
            <a:ext cx="5358913" cy="582280"/>
          </a:xfrm>
          <a:prstGeom prst="roundRect">
            <a:avLst/>
          </a:prstGeom>
          <a:noFill/>
          <a:ln w="28575">
            <a:solidFill>
              <a:srgbClr val="7030A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ACD6B15-FA3C-B0A8-0A88-756C9ABA73BD}"/>
                  </a:ext>
                </a:extLst>
              </p:cNvPr>
              <p:cNvSpPr txBox="1"/>
              <p:nvPr/>
            </p:nvSpPr>
            <p:spPr>
              <a:xfrm>
                <a:off x="4972448" y="2765153"/>
                <a:ext cx="3993016" cy="5743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𝑝</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argmin</m:t>
                              </m:r>
                            </m:e>
                            <m:lim>
                              <m:r>
                                <a:rPr lang="en-US" b="0" i="1" smtClean="0">
                                  <a:latin typeface="Cambria Math" panose="02040503050406030204" pitchFamily="18" charset="0"/>
                                </a:rPr>
                                <m:t>𝑒</m:t>
                              </m:r>
                            </m:lim>
                          </m:limLow>
                        </m:fName>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𝑇</m:t>
                                  </m:r>
                                </m:sub>
                              </m:sSub>
                            </m:sub>
                          </m:sSub>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𝑝</m:t>
                                      </m:r>
                                    </m:sub>
                                  </m:sSub>
                                  <m:r>
                                    <a:rPr lang="en-US" i="1">
                                      <a:latin typeface="Cambria Math" panose="02040503050406030204" pitchFamily="18" charset="0"/>
                                      <a:ea typeface="Cambria Math" panose="02040503050406030204" pitchFamily="18" charset="0"/>
                                    </a:rPr>
                                    <m:t>−</m:t>
                                  </m:r>
                                </m:e>
                              </m:d>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𝑗</m:t>
                                      </m:r>
                                    </m:sub>
                                  </m:sSub>
                                </m:e>
                              </m:d>
                            </m:e>
                            <m:sub>
                              <m:r>
                                <a:rPr lang="en-US" b="0" i="1" smtClean="0">
                                  <a:latin typeface="Cambria Math" panose="02040503050406030204" pitchFamily="18" charset="0"/>
                                  <a:ea typeface="Cambria Math" panose="02040503050406030204" pitchFamily="18" charset="0"/>
                                </a:rPr>
                                <m:t>2</m:t>
                              </m:r>
                            </m:sub>
                          </m:sSub>
                        </m:e>
                      </m:func>
                    </m:oMath>
                  </m:oMathPara>
                </a14:m>
                <a:endParaRPr lang="en-US" dirty="0"/>
              </a:p>
            </p:txBody>
          </p:sp>
        </mc:Choice>
        <mc:Fallback xmlns="">
          <p:sp>
            <p:nvSpPr>
              <p:cNvPr id="18" name="TextBox 17">
                <a:extLst>
                  <a:ext uri="{FF2B5EF4-FFF2-40B4-BE49-F238E27FC236}">
                    <a16:creationId xmlns:a16="http://schemas.microsoft.com/office/drawing/2014/main" id="{CACD6B15-FA3C-B0A8-0A88-756C9ABA73BD}"/>
                  </a:ext>
                </a:extLst>
              </p:cNvPr>
              <p:cNvSpPr txBox="1">
                <a:spLocks noRot="1" noChangeAspect="1" noMove="1" noResize="1" noEditPoints="1" noAdjustHandles="1" noChangeArrowheads="1" noChangeShapeType="1" noTextEdit="1"/>
              </p:cNvSpPr>
              <p:nvPr/>
            </p:nvSpPr>
            <p:spPr>
              <a:xfrm>
                <a:off x="4972448" y="2765153"/>
                <a:ext cx="3993016" cy="574388"/>
              </a:xfrm>
              <a:prstGeom prst="rect">
                <a:avLst/>
              </a:prstGeom>
              <a:blipFill>
                <a:blip r:embed="rId3"/>
                <a:stretch>
                  <a:fillRect t="-144681" r="-8228" b="-189362"/>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5FE2CA3B-0501-C008-EA99-DF9DF69B0677}"/>
              </a:ext>
            </a:extLst>
          </p:cNvPr>
          <p:cNvSpPr/>
          <p:nvPr/>
        </p:nvSpPr>
        <p:spPr>
          <a:xfrm>
            <a:off x="7441609" y="2661374"/>
            <a:ext cx="1490133" cy="643080"/>
          </a:xfrm>
          <a:prstGeom prst="ellipse">
            <a:avLst/>
          </a:prstGeom>
          <a:noFill/>
          <a:ln w="285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AC2F0513-9E88-526E-7446-26E6C8E47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052" y="2129223"/>
            <a:ext cx="4150660" cy="1950027"/>
          </a:xfrm>
          <a:prstGeom prst="rect">
            <a:avLst/>
          </a:prstGeom>
          <a:noFill/>
          <a:extLst>
            <a:ext uri="{909E8E84-426E-40DD-AFC4-6F175D3DCCD1}">
              <a14:hiddenFill xmlns:a14="http://schemas.microsoft.com/office/drawing/2010/main">
                <a:solidFill>
                  <a:srgbClr val="FFFFFF"/>
                </a:solidFill>
              </a14:hiddenFill>
            </a:ext>
          </a:extLst>
        </p:spPr>
      </p:pic>
      <p:sp>
        <p:nvSpPr>
          <p:cNvPr id="20" name="Arc 19">
            <a:extLst>
              <a:ext uri="{FF2B5EF4-FFF2-40B4-BE49-F238E27FC236}">
                <a16:creationId xmlns:a16="http://schemas.microsoft.com/office/drawing/2014/main" id="{BF9908BB-86D9-E631-C38E-73A5CE11A6C0}"/>
              </a:ext>
            </a:extLst>
          </p:cNvPr>
          <p:cNvSpPr/>
          <p:nvPr/>
        </p:nvSpPr>
        <p:spPr>
          <a:xfrm rot="19777831">
            <a:off x="4199801" y="2842253"/>
            <a:ext cx="935317" cy="688601"/>
          </a:xfrm>
          <a:prstGeom prst="arc">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1827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
                                        </p:tgtEl>
                                        <p:attrNameLst>
                                          <p:attrName>fillcolor</p:attrName>
                                        </p:attrNameLst>
                                      </p:cBhvr>
                                      <p:to>
                                        <a:schemeClr val="accent1"/>
                                      </p:to>
                                    </p:animClr>
                                    <p:set>
                                      <p:cBhvr>
                                        <p:cTn id="7" dur="500" fill="hold"/>
                                        <p:tgtEl>
                                          <p:spTgt spid="6"/>
                                        </p:tgtEl>
                                        <p:attrNameLst>
                                          <p:attrName>fill.type</p:attrName>
                                        </p:attrNameLst>
                                      </p:cBhvr>
                                      <p:to>
                                        <p:strVal val="solid"/>
                                      </p:to>
                                    </p:set>
                                    <p:set>
                                      <p:cBhvr>
                                        <p:cTn id="8" dur="5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 grpId="0" animBg="1"/>
      <p:bldP spid="18" grpId="0"/>
      <p:bldP spid="19" grpId="0" animBg="1"/>
      <p:bldP spid="20" grpId="0" animBg="1"/>
    </p:bldLst>
  </p:timing>
</p:sld>
</file>

<file path=ppt/theme/theme1.xml><?xml version="1.0" encoding="utf-8"?>
<a:theme xmlns:a="http://schemas.openxmlformats.org/drawingml/2006/main" name="MSU Wordmark design">
  <a:themeElements>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8137943F-5870-9643-B657-B51075C7D20D}" vid="{8E8A6DC1-F0C0-0248-BF1D-4ED6BE873D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2495</TotalTime>
  <Words>2724</Words>
  <Application>Microsoft Office PowerPoint</Application>
  <PresentationFormat>On-screen Show (16:9)</PresentationFormat>
  <Paragraphs>226</Paragraphs>
  <Slides>18</Slides>
  <Notes>16</Notes>
  <HiddenSlides>0</HiddenSlides>
  <MMClips>4</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MSU Wordmark design</vt:lpstr>
      <vt:lpstr>MasterKey: Practical Backdoor Attack Against Speaker Verification Systems</vt:lpstr>
      <vt:lpstr>Speaker Verification (SV) Task</vt:lpstr>
      <vt:lpstr>SV Applications</vt:lpstr>
      <vt:lpstr>Existing Threats to SV models</vt:lpstr>
      <vt:lpstr>Real-world Attack Scenario &amp; Attack Goal</vt:lpstr>
      <vt:lpstr>MasterKey Attack Pipeline</vt:lpstr>
      <vt:lpstr>Inject Backdoor to Attack Unseen Targets</vt:lpstr>
      <vt:lpstr>System Design</vt:lpstr>
      <vt:lpstr>System Design</vt:lpstr>
      <vt:lpstr>System Design</vt:lpstr>
      <vt:lpstr>System Design</vt:lpstr>
      <vt:lpstr>Putting it All Together</vt:lpstr>
      <vt:lpstr>Experimental Setup</vt:lpstr>
      <vt:lpstr>Evaluation Results</vt:lpstr>
      <vt:lpstr>PowerPoint Presentation</vt:lpstr>
      <vt:lpstr>Sniper Defense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Perturbation attacks and defenses on Voice Controlled Systems</dc:title>
  <dc:creator>Guo, Hanqing</dc:creator>
  <cp:lastModifiedBy>Yan, Qiben</cp:lastModifiedBy>
  <cp:revision>308</cp:revision>
  <dcterms:created xsi:type="dcterms:W3CDTF">2021-02-14T00:02:08Z</dcterms:created>
  <dcterms:modified xsi:type="dcterms:W3CDTF">2023-10-06T14:31:52Z</dcterms:modified>
</cp:coreProperties>
</file>