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0" r:id="rId4"/>
    <p:sldId id="261" r:id="rId5"/>
    <p:sldId id="263" r:id="rId6"/>
    <p:sldId id="264" r:id="rId7"/>
    <p:sldId id="265" r:id="rId8"/>
  </p:sldIdLst>
  <p:sldSz cx="12192000" cy="6858000"/>
  <p:notesSz cx="7772400" cy="100584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  <a:srgbClr val="CCCCFF"/>
    <a:srgbClr val="8397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28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单击此处编辑母版标题样式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编辑母版文本样式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第二级</a:t>
            </a: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第三级</a:t>
            </a: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第四级</a:t>
            </a: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第五级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A905AB36-DC96-4E5F-B8F4-F2B439C7353F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7/10/2020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CBAACBE9-EC88-4D73-8A3B-F9596DF534CD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3680280" y="2579040"/>
            <a:ext cx="1645920" cy="5662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60">
            <a:solidFill>
              <a:srgbClr val="00B050"/>
            </a:solidFill>
            <a:custDash>
              <a:ds d="800000" sp="300000"/>
            </a:custDash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Times New Roman"/>
              </a:rPr>
              <a:t>Speaker Encoder LSTM</a:t>
            </a:r>
            <a:endParaRPr lang="en-US" sz="1600" b="0" strike="noStrike" spc="-1">
              <a:latin typeface="Arial"/>
            </a:endParaRPr>
          </a:p>
        </p:txBody>
      </p:sp>
      <p:grpSp>
        <p:nvGrpSpPr>
          <p:cNvPr id="42" name="Group 2"/>
          <p:cNvGrpSpPr/>
          <p:nvPr/>
        </p:nvGrpSpPr>
        <p:grpSpPr>
          <a:xfrm>
            <a:off x="1410480" y="2540520"/>
            <a:ext cx="1935360" cy="655200"/>
            <a:chOff x="1410480" y="2540520"/>
            <a:chExt cx="1935360" cy="655200"/>
          </a:xfrm>
        </p:grpSpPr>
        <p:sp>
          <p:nvSpPr>
            <p:cNvPr id="43" name="CustomShape 3"/>
            <p:cNvSpPr/>
            <p:nvPr/>
          </p:nvSpPr>
          <p:spPr>
            <a:xfrm>
              <a:off x="1410480" y="2549880"/>
              <a:ext cx="1935360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" name="CustomShape 4"/>
            <p:cNvSpPr/>
            <p:nvPr/>
          </p:nvSpPr>
          <p:spPr>
            <a:xfrm>
              <a:off x="1653480" y="254052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Reference 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45" name="Group 5"/>
          <p:cNvGrpSpPr/>
          <p:nvPr/>
        </p:nvGrpSpPr>
        <p:grpSpPr>
          <a:xfrm>
            <a:off x="1410480" y="3433320"/>
            <a:ext cx="1935360" cy="655560"/>
            <a:chOff x="1410480" y="3433320"/>
            <a:chExt cx="1935360" cy="655560"/>
          </a:xfrm>
        </p:grpSpPr>
        <p:sp>
          <p:nvSpPr>
            <p:cNvPr id="46" name="CustomShape 6"/>
            <p:cNvSpPr/>
            <p:nvPr/>
          </p:nvSpPr>
          <p:spPr>
            <a:xfrm>
              <a:off x="1410480" y="3443040"/>
              <a:ext cx="1935360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" name="CustomShape 7"/>
            <p:cNvSpPr/>
            <p:nvPr/>
          </p:nvSpPr>
          <p:spPr>
            <a:xfrm>
              <a:off x="1653480" y="343332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Noise 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48" name="Group 8"/>
          <p:cNvGrpSpPr/>
          <p:nvPr/>
        </p:nvGrpSpPr>
        <p:grpSpPr>
          <a:xfrm>
            <a:off x="1474920" y="4663080"/>
            <a:ext cx="1935360" cy="655200"/>
            <a:chOff x="1474920" y="4663080"/>
            <a:chExt cx="1935360" cy="655200"/>
          </a:xfrm>
        </p:grpSpPr>
        <p:sp>
          <p:nvSpPr>
            <p:cNvPr id="49" name="CustomShape 9"/>
            <p:cNvSpPr/>
            <p:nvPr/>
          </p:nvSpPr>
          <p:spPr>
            <a:xfrm>
              <a:off x="1474920" y="4672440"/>
              <a:ext cx="1935360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" name="CustomShape 10"/>
            <p:cNvSpPr/>
            <p:nvPr/>
          </p:nvSpPr>
          <p:spPr>
            <a:xfrm>
              <a:off x="1717920" y="466308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Clean 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51" name="Group 11"/>
          <p:cNvGrpSpPr/>
          <p:nvPr/>
        </p:nvGrpSpPr>
        <p:grpSpPr>
          <a:xfrm>
            <a:off x="4528440" y="3459600"/>
            <a:ext cx="1645920" cy="655200"/>
            <a:chOff x="4528440" y="3459600"/>
            <a:chExt cx="1645920" cy="655200"/>
          </a:xfrm>
        </p:grpSpPr>
        <p:sp>
          <p:nvSpPr>
            <p:cNvPr id="52" name="CustomShape 12"/>
            <p:cNvSpPr/>
            <p:nvPr/>
          </p:nvSpPr>
          <p:spPr>
            <a:xfrm>
              <a:off x="4528440" y="3468960"/>
              <a:ext cx="1645920" cy="645840"/>
            </a:xfrm>
            <a:prstGeom prst="roundRect">
              <a:avLst>
                <a:gd name="adj" fmla="val 16667"/>
              </a:avLst>
            </a:prstGeom>
            <a:solidFill>
              <a:srgbClr val="CCCCFF"/>
            </a:solidFill>
            <a:ln w="28440">
              <a:solidFill>
                <a:srgbClr val="8397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3" name="CustomShape 13"/>
            <p:cNvSpPr/>
            <p:nvPr/>
          </p:nvSpPr>
          <p:spPr>
            <a:xfrm>
              <a:off x="4605120" y="345960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Noise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Spectrogram</a:t>
              </a:r>
              <a:endParaRPr lang="en-US" sz="1800" b="0" strike="noStrike" spc="-1">
                <a:latin typeface="Arial"/>
              </a:endParaRPr>
            </a:p>
          </p:txBody>
        </p:sp>
      </p:grpSp>
      <p:sp>
        <p:nvSpPr>
          <p:cNvPr id="54" name="CustomShape 14"/>
          <p:cNvSpPr/>
          <p:nvPr/>
        </p:nvSpPr>
        <p:spPr>
          <a:xfrm>
            <a:off x="1410480" y="4514040"/>
            <a:ext cx="5185800" cy="1001880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7030A0"/>
            </a:solidFill>
            <a:custDash>
              <a:ds d="800000" sp="300000"/>
            </a:custDash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5" name="Group 15"/>
          <p:cNvGrpSpPr/>
          <p:nvPr/>
        </p:nvGrpSpPr>
        <p:grpSpPr>
          <a:xfrm>
            <a:off x="3487320" y="4830480"/>
            <a:ext cx="1233000" cy="383040"/>
            <a:chOff x="3487320" y="4830480"/>
            <a:chExt cx="1233000" cy="383040"/>
          </a:xfrm>
        </p:grpSpPr>
        <p:sp>
          <p:nvSpPr>
            <p:cNvPr id="56" name="CustomShape 16"/>
            <p:cNvSpPr/>
            <p:nvPr/>
          </p:nvSpPr>
          <p:spPr>
            <a:xfrm>
              <a:off x="3687120" y="4830480"/>
              <a:ext cx="83340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7" name="CustomShape 17"/>
            <p:cNvSpPr/>
            <p:nvPr/>
          </p:nvSpPr>
          <p:spPr>
            <a:xfrm>
              <a:off x="3487320" y="4848840"/>
              <a:ext cx="12330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STFT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58" name="Group 18"/>
          <p:cNvGrpSpPr/>
          <p:nvPr/>
        </p:nvGrpSpPr>
        <p:grpSpPr>
          <a:xfrm>
            <a:off x="4797000" y="4653720"/>
            <a:ext cx="1650960" cy="656640"/>
            <a:chOff x="4797000" y="4653720"/>
            <a:chExt cx="1650960" cy="656640"/>
          </a:xfrm>
        </p:grpSpPr>
        <p:sp>
          <p:nvSpPr>
            <p:cNvPr id="59" name="CustomShape 19"/>
            <p:cNvSpPr/>
            <p:nvPr/>
          </p:nvSpPr>
          <p:spPr>
            <a:xfrm>
              <a:off x="4797000" y="4664520"/>
              <a:ext cx="1650960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0" name="CustomShape 20"/>
            <p:cNvSpPr/>
            <p:nvPr/>
          </p:nvSpPr>
          <p:spPr>
            <a:xfrm>
              <a:off x="4877280" y="4653720"/>
              <a:ext cx="149040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Clean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Spectrogram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61" name="Group 21"/>
          <p:cNvGrpSpPr/>
          <p:nvPr/>
        </p:nvGrpSpPr>
        <p:grpSpPr>
          <a:xfrm>
            <a:off x="6660720" y="4689000"/>
            <a:ext cx="1291680" cy="639000"/>
            <a:chOff x="6660720" y="4689000"/>
            <a:chExt cx="1291680" cy="639000"/>
          </a:xfrm>
        </p:grpSpPr>
        <p:sp>
          <p:nvSpPr>
            <p:cNvPr id="62" name="CustomShape 22"/>
            <p:cNvSpPr/>
            <p:nvPr/>
          </p:nvSpPr>
          <p:spPr>
            <a:xfrm>
              <a:off x="6791400" y="4749120"/>
              <a:ext cx="1027440" cy="54216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3" name="CustomShape 23"/>
            <p:cNvSpPr/>
            <p:nvPr/>
          </p:nvSpPr>
          <p:spPr>
            <a:xfrm>
              <a:off x="6660720" y="4689000"/>
              <a:ext cx="129168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Loss Function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64" name="Group 24"/>
          <p:cNvGrpSpPr/>
          <p:nvPr/>
        </p:nvGrpSpPr>
        <p:grpSpPr>
          <a:xfrm>
            <a:off x="6859440" y="3454920"/>
            <a:ext cx="1449360" cy="655200"/>
            <a:chOff x="6859440" y="3454920"/>
            <a:chExt cx="1449360" cy="655200"/>
          </a:xfrm>
        </p:grpSpPr>
        <p:sp>
          <p:nvSpPr>
            <p:cNvPr id="65" name="CustomShape 25"/>
            <p:cNvSpPr/>
            <p:nvPr/>
          </p:nvSpPr>
          <p:spPr>
            <a:xfrm>
              <a:off x="6859440" y="3464280"/>
              <a:ext cx="1424880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6" name="CustomShape 26"/>
            <p:cNvSpPr/>
            <p:nvPr/>
          </p:nvSpPr>
          <p:spPr>
            <a:xfrm>
              <a:off x="6859440" y="345492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Masked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Spectrogram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67" name="Group 27"/>
          <p:cNvGrpSpPr/>
          <p:nvPr/>
        </p:nvGrpSpPr>
        <p:grpSpPr>
          <a:xfrm>
            <a:off x="3589560" y="1941840"/>
            <a:ext cx="1816200" cy="461160"/>
            <a:chOff x="3589560" y="1941840"/>
            <a:chExt cx="1816200" cy="461160"/>
          </a:xfrm>
        </p:grpSpPr>
        <p:sp>
          <p:nvSpPr>
            <p:cNvPr id="68" name="CustomShape 28"/>
            <p:cNvSpPr/>
            <p:nvPr/>
          </p:nvSpPr>
          <p:spPr>
            <a:xfrm>
              <a:off x="3888360" y="1941840"/>
              <a:ext cx="1227600" cy="46116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9" name="CustomShape 29"/>
            <p:cNvSpPr/>
            <p:nvPr/>
          </p:nvSpPr>
          <p:spPr>
            <a:xfrm>
              <a:off x="3589560" y="1987920"/>
              <a:ext cx="18162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d-vector</a:t>
              </a:r>
              <a:endParaRPr lang="en-US" sz="1800" b="0" strike="noStrike" spc="-1">
                <a:latin typeface="Arial"/>
              </a:endParaRPr>
            </a:p>
          </p:txBody>
        </p:sp>
      </p:grpSp>
      <p:sp>
        <p:nvSpPr>
          <p:cNvPr id="70" name="CustomShape 30"/>
          <p:cNvSpPr/>
          <p:nvPr/>
        </p:nvSpPr>
        <p:spPr>
          <a:xfrm>
            <a:off x="5668200" y="1883520"/>
            <a:ext cx="2581560" cy="133236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60">
            <a:solidFill>
              <a:srgbClr val="7030A0"/>
            </a:solidFill>
            <a:custDash>
              <a:ds d="800000" sp="300000"/>
            </a:custDash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71" name="Group 31"/>
          <p:cNvGrpSpPr/>
          <p:nvPr/>
        </p:nvGrpSpPr>
        <p:grpSpPr>
          <a:xfrm>
            <a:off x="5931720" y="2622960"/>
            <a:ext cx="810360" cy="381240"/>
            <a:chOff x="5931720" y="2622960"/>
            <a:chExt cx="810360" cy="381240"/>
          </a:xfrm>
        </p:grpSpPr>
        <p:sp>
          <p:nvSpPr>
            <p:cNvPr id="72" name="CustomShape 32"/>
            <p:cNvSpPr/>
            <p:nvPr/>
          </p:nvSpPr>
          <p:spPr>
            <a:xfrm>
              <a:off x="5931720" y="2635200"/>
              <a:ext cx="81036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3" name="CustomShape 33"/>
            <p:cNvSpPr/>
            <p:nvPr/>
          </p:nvSpPr>
          <p:spPr>
            <a:xfrm>
              <a:off x="6005160" y="2622960"/>
              <a:ext cx="66276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CNN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74" name="Group 34"/>
          <p:cNvGrpSpPr/>
          <p:nvPr/>
        </p:nvGrpSpPr>
        <p:grpSpPr>
          <a:xfrm>
            <a:off x="5951520" y="2040120"/>
            <a:ext cx="810360" cy="370800"/>
            <a:chOff x="5951520" y="2040120"/>
            <a:chExt cx="810360" cy="370800"/>
          </a:xfrm>
        </p:grpSpPr>
        <p:sp>
          <p:nvSpPr>
            <p:cNvPr id="75" name="CustomShape 35"/>
            <p:cNvSpPr/>
            <p:nvPr/>
          </p:nvSpPr>
          <p:spPr>
            <a:xfrm>
              <a:off x="5951520" y="2041920"/>
              <a:ext cx="81036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6" name="CustomShape 36"/>
            <p:cNvSpPr/>
            <p:nvPr/>
          </p:nvSpPr>
          <p:spPr>
            <a:xfrm>
              <a:off x="5961600" y="2040120"/>
              <a:ext cx="79056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LSTM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77" name="Group 37"/>
          <p:cNvGrpSpPr/>
          <p:nvPr/>
        </p:nvGrpSpPr>
        <p:grpSpPr>
          <a:xfrm>
            <a:off x="7151400" y="2059560"/>
            <a:ext cx="810360" cy="369000"/>
            <a:chOff x="7151400" y="2059560"/>
            <a:chExt cx="810360" cy="369000"/>
          </a:xfrm>
        </p:grpSpPr>
        <p:sp>
          <p:nvSpPr>
            <p:cNvPr id="78" name="CustomShape 38"/>
            <p:cNvSpPr/>
            <p:nvPr/>
          </p:nvSpPr>
          <p:spPr>
            <a:xfrm>
              <a:off x="7151400" y="2059560"/>
              <a:ext cx="81036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9" name="CustomShape 39"/>
            <p:cNvSpPr/>
            <p:nvPr/>
          </p:nvSpPr>
          <p:spPr>
            <a:xfrm>
              <a:off x="7244280" y="2059560"/>
              <a:ext cx="6246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FCN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80" name="Group 40"/>
          <p:cNvGrpSpPr/>
          <p:nvPr/>
        </p:nvGrpSpPr>
        <p:grpSpPr>
          <a:xfrm>
            <a:off x="8152560" y="2193840"/>
            <a:ext cx="2342160" cy="913320"/>
            <a:chOff x="8152560" y="2193840"/>
            <a:chExt cx="2342160" cy="913320"/>
          </a:xfrm>
        </p:grpSpPr>
        <p:sp>
          <p:nvSpPr>
            <p:cNvPr id="81" name="CustomShape 41"/>
            <p:cNvSpPr/>
            <p:nvPr/>
          </p:nvSpPr>
          <p:spPr>
            <a:xfrm>
              <a:off x="8532000" y="2242440"/>
              <a:ext cx="1583280" cy="57456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2" name="CustomShape 42"/>
            <p:cNvSpPr/>
            <p:nvPr/>
          </p:nvSpPr>
          <p:spPr>
            <a:xfrm>
              <a:off x="8152560" y="2193840"/>
              <a:ext cx="2342160" cy="913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Feature 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Mask 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83" name="Group 43"/>
          <p:cNvGrpSpPr/>
          <p:nvPr/>
        </p:nvGrpSpPr>
        <p:grpSpPr>
          <a:xfrm>
            <a:off x="8449560" y="3464280"/>
            <a:ext cx="983880" cy="639000"/>
            <a:chOff x="8449560" y="3464280"/>
            <a:chExt cx="983880" cy="639000"/>
          </a:xfrm>
        </p:grpSpPr>
        <p:sp>
          <p:nvSpPr>
            <p:cNvPr id="84" name="CustomShape 44"/>
            <p:cNvSpPr/>
            <p:nvPr/>
          </p:nvSpPr>
          <p:spPr>
            <a:xfrm>
              <a:off x="8449560" y="3510360"/>
              <a:ext cx="983880" cy="57456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5" name="CustomShape 45"/>
            <p:cNvSpPr/>
            <p:nvPr/>
          </p:nvSpPr>
          <p:spPr>
            <a:xfrm>
              <a:off x="8497440" y="3464280"/>
              <a:ext cx="89352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Inverse 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STFT</a:t>
              </a:r>
              <a:endParaRPr lang="en-US" sz="1800" b="0" strike="noStrike" spc="-1">
                <a:latin typeface="Arial"/>
              </a:endParaRPr>
            </a:p>
          </p:txBody>
        </p:sp>
      </p:grpSp>
      <p:sp>
        <p:nvSpPr>
          <p:cNvPr id="86" name="CustomShape 46"/>
          <p:cNvSpPr/>
          <p:nvPr/>
        </p:nvSpPr>
        <p:spPr>
          <a:xfrm>
            <a:off x="6640560" y="2509200"/>
            <a:ext cx="178488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Trainable 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Voice Muter</a:t>
            </a:r>
            <a:endParaRPr lang="en-US" sz="1800" b="0" strike="noStrike" spc="-1">
              <a:latin typeface="Arial"/>
            </a:endParaRPr>
          </a:p>
        </p:txBody>
      </p:sp>
      <p:grpSp>
        <p:nvGrpSpPr>
          <p:cNvPr id="87" name="Group 47"/>
          <p:cNvGrpSpPr/>
          <p:nvPr/>
        </p:nvGrpSpPr>
        <p:grpSpPr>
          <a:xfrm>
            <a:off x="9473400" y="3463920"/>
            <a:ext cx="1232640" cy="645840"/>
            <a:chOff x="9473400" y="3463920"/>
            <a:chExt cx="1232640" cy="645840"/>
          </a:xfrm>
        </p:grpSpPr>
        <p:sp>
          <p:nvSpPr>
            <p:cNvPr id="88" name="CustomShape 48"/>
            <p:cNvSpPr/>
            <p:nvPr/>
          </p:nvSpPr>
          <p:spPr>
            <a:xfrm>
              <a:off x="9581400" y="3463920"/>
              <a:ext cx="1022400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9" name="CustomShape 49"/>
            <p:cNvSpPr/>
            <p:nvPr/>
          </p:nvSpPr>
          <p:spPr>
            <a:xfrm>
              <a:off x="9473400" y="3463920"/>
              <a:ext cx="123264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1" strike="noStrike" spc="-1">
                  <a:solidFill>
                    <a:srgbClr val="000000"/>
                  </a:solidFill>
                  <a:latin typeface="Times New Roman"/>
                </a:rPr>
                <a:t>Purified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1" strike="noStrike" spc="-1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90" name="Group 50"/>
          <p:cNvGrpSpPr/>
          <p:nvPr/>
        </p:nvGrpSpPr>
        <p:grpSpPr>
          <a:xfrm>
            <a:off x="3330000" y="3602880"/>
            <a:ext cx="1198800" cy="369000"/>
            <a:chOff x="3330000" y="3602880"/>
            <a:chExt cx="1198800" cy="369000"/>
          </a:xfrm>
        </p:grpSpPr>
        <p:sp>
          <p:nvSpPr>
            <p:cNvPr id="91" name="CustomShape 51"/>
            <p:cNvSpPr/>
            <p:nvPr/>
          </p:nvSpPr>
          <p:spPr>
            <a:xfrm>
              <a:off x="3527280" y="3602880"/>
              <a:ext cx="81036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2" name="CustomShape 52"/>
            <p:cNvSpPr/>
            <p:nvPr/>
          </p:nvSpPr>
          <p:spPr>
            <a:xfrm>
              <a:off x="3330000" y="3602880"/>
              <a:ext cx="11988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STFT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93" name="Group 53"/>
          <p:cNvGrpSpPr/>
          <p:nvPr/>
        </p:nvGrpSpPr>
        <p:grpSpPr>
          <a:xfrm>
            <a:off x="6341400" y="3630240"/>
            <a:ext cx="337680" cy="455400"/>
            <a:chOff x="6341400" y="3630240"/>
            <a:chExt cx="337680" cy="455400"/>
          </a:xfrm>
        </p:grpSpPr>
        <p:sp>
          <p:nvSpPr>
            <p:cNvPr id="94" name="CustomShape 54"/>
            <p:cNvSpPr/>
            <p:nvPr/>
          </p:nvSpPr>
          <p:spPr>
            <a:xfrm>
              <a:off x="6341400" y="3640320"/>
              <a:ext cx="337680" cy="337680"/>
            </a:xfrm>
            <a:prstGeom prst="ellipse">
              <a:avLst/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5" name="CustomShape 55"/>
            <p:cNvSpPr/>
            <p:nvPr/>
          </p:nvSpPr>
          <p:spPr>
            <a:xfrm>
              <a:off x="6345720" y="3630240"/>
              <a:ext cx="317520" cy="4554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400" b="0" strike="noStrike" spc="-1">
                  <a:solidFill>
                    <a:srgbClr val="000000"/>
                  </a:solidFill>
                  <a:latin typeface="Times New Roman"/>
                </a:rPr>
                <a:t>*</a:t>
              </a:r>
              <a:endParaRPr lang="en-US" sz="2400" b="0" strike="noStrike" spc="-1">
                <a:latin typeface="Arial"/>
              </a:endParaRPr>
            </a:p>
          </p:txBody>
        </p:sp>
      </p:grpSp>
      <p:sp>
        <p:nvSpPr>
          <p:cNvPr id="96" name="CustomShape 56"/>
          <p:cNvSpPr/>
          <p:nvPr/>
        </p:nvSpPr>
        <p:spPr>
          <a:xfrm rot="10800000" flipV="1">
            <a:off x="3355560" y="281178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7" name="Line 57"/>
          <p:cNvSpPr/>
          <p:nvPr/>
        </p:nvSpPr>
        <p:spPr>
          <a:xfrm flipV="1">
            <a:off x="9291240" y="2817360"/>
            <a:ext cx="360" cy="537840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Line 58"/>
          <p:cNvSpPr/>
          <p:nvPr/>
        </p:nvSpPr>
        <p:spPr>
          <a:xfrm flipH="1">
            <a:off x="6504480" y="3355200"/>
            <a:ext cx="2786760" cy="360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CustomShape 59"/>
          <p:cNvSpPr/>
          <p:nvPr/>
        </p:nvSpPr>
        <p:spPr>
          <a:xfrm rot="5400000">
            <a:off x="6435360" y="3466800"/>
            <a:ext cx="138600" cy="118800"/>
          </a:xfrm>
          <a:custGeom>
            <a:avLst/>
            <a:gdLst/>
            <a:ahLst/>
            <a:cxnLst/>
            <a:rect l="l" t="t" r="r" b="b"/>
            <a:pathLst>
              <a:path w="1395" h="1198">
                <a:moveTo>
                  <a:pt x="22" y="1141"/>
                </a:moveTo>
                <a:cubicBezTo>
                  <a:pt x="38" y="1177"/>
                  <a:pt x="73" y="1198"/>
                  <a:pt x="111" y="1198"/>
                </a:cubicBezTo>
                <a:cubicBezTo>
                  <a:pt x="124" y="1198"/>
                  <a:pt x="138" y="1195"/>
                  <a:pt x="151" y="1189"/>
                </a:cubicBezTo>
                <a:lnTo>
                  <a:pt x="1336" y="653"/>
                </a:lnTo>
                <a:cubicBezTo>
                  <a:pt x="1372" y="637"/>
                  <a:pt x="1395" y="601"/>
                  <a:pt x="1393" y="562"/>
                </a:cubicBezTo>
                <a:cubicBezTo>
                  <a:pt x="1392" y="522"/>
                  <a:pt x="1368" y="488"/>
                  <a:pt x="1331" y="474"/>
                </a:cubicBezTo>
                <a:lnTo>
                  <a:pt x="145" y="19"/>
                </a:lnTo>
                <a:cubicBezTo>
                  <a:pt x="95" y="0"/>
                  <a:pt x="39" y="25"/>
                  <a:pt x="20" y="75"/>
                </a:cubicBezTo>
                <a:cubicBezTo>
                  <a:pt x="0" y="125"/>
                  <a:pt x="25" y="182"/>
                  <a:pt x="76" y="201"/>
                </a:cubicBezTo>
                <a:lnTo>
                  <a:pt x="1043" y="572"/>
                </a:lnTo>
                <a:lnTo>
                  <a:pt x="70" y="1012"/>
                </a:lnTo>
                <a:cubicBezTo>
                  <a:pt x="21" y="1034"/>
                  <a:pt x="0" y="1092"/>
                  <a:pt x="22" y="114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0" name="Line 60"/>
          <p:cNvSpPr/>
          <p:nvPr/>
        </p:nvSpPr>
        <p:spPr>
          <a:xfrm flipV="1">
            <a:off x="6504480" y="3340080"/>
            <a:ext cx="360" cy="187200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Line 61"/>
          <p:cNvSpPr/>
          <p:nvPr/>
        </p:nvSpPr>
        <p:spPr>
          <a:xfrm flipV="1">
            <a:off x="2391480" y="4096800"/>
            <a:ext cx="360" cy="192960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CustomShape 62"/>
          <p:cNvSpPr/>
          <p:nvPr/>
        </p:nvSpPr>
        <p:spPr>
          <a:xfrm rot="10800000" flipV="1">
            <a:off x="6817184" y="216378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" name="CustomShape 63"/>
          <p:cNvSpPr/>
          <p:nvPr/>
        </p:nvSpPr>
        <p:spPr>
          <a:xfrm rot="10800000" flipV="1">
            <a:off x="8222850" y="245700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4" name="CustomShape 64"/>
          <p:cNvSpPr/>
          <p:nvPr/>
        </p:nvSpPr>
        <p:spPr>
          <a:xfrm rot="10800000" flipV="1">
            <a:off x="3317580" y="3721976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5" name="CustomShape 65"/>
          <p:cNvSpPr/>
          <p:nvPr/>
        </p:nvSpPr>
        <p:spPr>
          <a:xfrm rot="10800000" flipV="1">
            <a:off x="4286012" y="3721976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" name="CustomShape 66"/>
          <p:cNvSpPr/>
          <p:nvPr/>
        </p:nvSpPr>
        <p:spPr>
          <a:xfrm rot="10800000" flipV="1">
            <a:off x="5962172" y="3721976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7" name="CustomShape 67"/>
          <p:cNvSpPr/>
          <p:nvPr/>
        </p:nvSpPr>
        <p:spPr>
          <a:xfrm rot="10800000" flipV="1">
            <a:off x="6655532" y="3721976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8" name="CustomShape 68"/>
          <p:cNvSpPr/>
          <p:nvPr/>
        </p:nvSpPr>
        <p:spPr>
          <a:xfrm rot="10800000" flipV="1">
            <a:off x="8197772" y="3721976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" name="CustomShape 69"/>
          <p:cNvSpPr/>
          <p:nvPr/>
        </p:nvSpPr>
        <p:spPr>
          <a:xfrm rot="10800000" flipV="1">
            <a:off x="9313883" y="373086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0" name="CustomShape 70"/>
          <p:cNvSpPr/>
          <p:nvPr/>
        </p:nvSpPr>
        <p:spPr>
          <a:xfrm rot="5400000" flipV="1">
            <a:off x="4308120" y="237456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" name="CustomShape 71"/>
          <p:cNvSpPr/>
          <p:nvPr/>
        </p:nvSpPr>
        <p:spPr>
          <a:xfrm rot="5400000" flipV="1">
            <a:off x="6184080" y="239076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2" name="CustomShape 72"/>
          <p:cNvSpPr/>
          <p:nvPr/>
        </p:nvSpPr>
        <p:spPr>
          <a:xfrm rot="10800000" flipV="1">
            <a:off x="3403800" y="495396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" name="CustomShape 73"/>
          <p:cNvSpPr/>
          <p:nvPr/>
        </p:nvSpPr>
        <p:spPr>
          <a:xfrm rot="10800000" flipV="1">
            <a:off x="4501440" y="498258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4" name="CustomShape 74"/>
          <p:cNvSpPr/>
          <p:nvPr/>
        </p:nvSpPr>
        <p:spPr>
          <a:xfrm rot="10800000" flipV="1">
            <a:off x="6459823" y="493434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5" name="TextShape 75"/>
          <p:cNvSpPr txBox="1"/>
          <p:nvPr/>
        </p:nvSpPr>
        <p:spPr>
          <a:xfrm>
            <a:off x="457200" y="274320"/>
            <a:ext cx="18288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V0</a:t>
            </a:r>
          </a:p>
        </p:txBody>
      </p:sp>
      <p:sp>
        <p:nvSpPr>
          <p:cNvPr id="116" name="CustomShape 76"/>
          <p:cNvSpPr/>
          <p:nvPr/>
        </p:nvSpPr>
        <p:spPr>
          <a:xfrm rot="10800000" flipV="1">
            <a:off x="5252040" y="2145488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7" name="CustomShape 77"/>
          <p:cNvSpPr/>
          <p:nvPr/>
        </p:nvSpPr>
        <p:spPr>
          <a:xfrm rot="7457400" flipV="1">
            <a:off x="5915880" y="317232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8" name="CustomShape 78"/>
          <p:cNvSpPr/>
          <p:nvPr/>
        </p:nvSpPr>
        <p:spPr>
          <a:xfrm rot="16200000" flipV="1">
            <a:off x="7182000" y="4373640"/>
            <a:ext cx="5083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3680280" y="2579040"/>
            <a:ext cx="1645920" cy="5662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60">
            <a:solidFill>
              <a:srgbClr val="00B050"/>
            </a:solidFill>
            <a:custDash>
              <a:ds d="800000" sp="300000"/>
            </a:custDash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Times New Roman"/>
              </a:rPr>
              <a:t>Speaker Encoder LSTM</a:t>
            </a:r>
            <a:endParaRPr lang="en-US" sz="1600" b="0" strike="noStrike" spc="-1">
              <a:latin typeface="Arial"/>
            </a:endParaRPr>
          </a:p>
        </p:txBody>
      </p:sp>
      <p:grpSp>
        <p:nvGrpSpPr>
          <p:cNvPr id="120" name="Group 2"/>
          <p:cNvGrpSpPr/>
          <p:nvPr/>
        </p:nvGrpSpPr>
        <p:grpSpPr>
          <a:xfrm>
            <a:off x="1410480" y="2540520"/>
            <a:ext cx="1935360" cy="655200"/>
            <a:chOff x="1410480" y="2540520"/>
            <a:chExt cx="1935360" cy="655200"/>
          </a:xfrm>
        </p:grpSpPr>
        <p:sp>
          <p:nvSpPr>
            <p:cNvPr id="121" name="CustomShape 3"/>
            <p:cNvSpPr/>
            <p:nvPr/>
          </p:nvSpPr>
          <p:spPr>
            <a:xfrm>
              <a:off x="1410480" y="2549880"/>
              <a:ext cx="1935360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2" name="CustomShape 4"/>
            <p:cNvSpPr/>
            <p:nvPr/>
          </p:nvSpPr>
          <p:spPr>
            <a:xfrm>
              <a:off x="1653480" y="254052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Reference 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23" name="Group 5"/>
          <p:cNvGrpSpPr/>
          <p:nvPr/>
        </p:nvGrpSpPr>
        <p:grpSpPr>
          <a:xfrm>
            <a:off x="1410480" y="3433320"/>
            <a:ext cx="1935360" cy="655560"/>
            <a:chOff x="1410480" y="3433320"/>
            <a:chExt cx="1935360" cy="655560"/>
          </a:xfrm>
        </p:grpSpPr>
        <p:sp>
          <p:nvSpPr>
            <p:cNvPr id="124" name="CustomShape 6"/>
            <p:cNvSpPr/>
            <p:nvPr/>
          </p:nvSpPr>
          <p:spPr>
            <a:xfrm>
              <a:off x="1410480" y="3443040"/>
              <a:ext cx="1935360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5" name="CustomShape 7"/>
            <p:cNvSpPr/>
            <p:nvPr/>
          </p:nvSpPr>
          <p:spPr>
            <a:xfrm>
              <a:off x="1653480" y="343332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Noise 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26" name="Group 8"/>
          <p:cNvGrpSpPr/>
          <p:nvPr/>
        </p:nvGrpSpPr>
        <p:grpSpPr>
          <a:xfrm>
            <a:off x="1462680" y="5547960"/>
            <a:ext cx="1935360" cy="655200"/>
            <a:chOff x="1462680" y="5547960"/>
            <a:chExt cx="1935360" cy="655200"/>
          </a:xfrm>
        </p:grpSpPr>
        <p:sp>
          <p:nvSpPr>
            <p:cNvPr id="127" name="CustomShape 9"/>
            <p:cNvSpPr/>
            <p:nvPr/>
          </p:nvSpPr>
          <p:spPr>
            <a:xfrm>
              <a:off x="1462680" y="5557320"/>
              <a:ext cx="1935360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8" name="CustomShape 10"/>
            <p:cNvSpPr/>
            <p:nvPr/>
          </p:nvSpPr>
          <p:spPr>
            <a:xfrm>
              <a:off x="1705680" y="554796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Clean 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29" name="Group 11"/>
          <p:cNvGrpSpPr/>
          <p:nvPr/>
        </p:nvGrpSpPr>
        <p:grpSpPr>
          <a:xfrm>
            <a:off x="9501120" y="5733720"/>
            <a:ext cx="1198800" cy="369000"/>
            <a:chOff x="9501120" y="5733720"/>
            <a:chExt cx="1198800" cy="369000"/>
          </a:xfrm>
        </p:grpSpPr>
        <p:sp>
          <p:nvSpPr>
            <p:cNvPr id="130" name="CustomShape 12"/>
            <p:cNvSpPr/>
            <p:nvPr/>
          </p:nvSpPr>
          <p:spPr>
            <a:xfrm>
              <a:off x="9698400" y="5733720"/>
              <a:ext cx="81036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1" name="CustomShape 13"/>
            <p:cNvSpPr/>
            <p:nvPr/>
          </p:nvSpPr>
          <p:spPr>
            <a:xfrm>
              <a:off x="9501120" y="5733720"/>
              <a:ext cx="11988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STFT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32" name="Group 14"/>
          <p:cNvGrpSpPr/>
          <p:nvPr/>
        </p:nvGrpSpPr>
        <p:grpSpPr>
          <a:xfrm>
            <a:off x="4528440" y="3459600"/>
            <a:ext cx="1645920" cy="655200"/>
            <a:chOff x="4528440" y="3459600"/>
            <a:chExt cx="1645920" cy="655200"/>
          </a:xfrm>
        </p:grpSpPr>
        <p:sp>
          <p:nvSpPr>
            <p:cNvPr id="133" name="CustomShape 15"/>
            <p:cNvSpPr/>
            <p:nvPr/>
          </p:nvSpPr>
          <p:spPr>
            <a:xfrm>
              <a:off x="4528440" y="3468960"/>
              <a:ext cx="1645920" cy="645840"/>
            </a:xfrm>
            <a:prstGeom prst="roundRect">
              <a:avLst>
                <a:gd name="adj" fmla="val 16667"/>
              </a:avLst>
            </a:prstGeom>
            <a:solidFill>
              <a:srgbClr val="CCCCFF"/>
            </a:solidFill>
            <a:ln w="28440">
              <a:solidFill>
                <a:srgbClr val="8397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4" name="CustomShape 16"/>
            <p:cNvSpPr/>
            <p:nvPr/>
          </p:nvSpPr>
          <p:spPr>
            <a:xfrm>
              <a:off x="4605120" y="345960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Noise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Spectrogram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35" name="Group 17"/>
          <p:cNvGrpSpPr/>
          <p:nvPr/>
        </p:nvGrpSpPr>
        <p:grpSpPr>
          <a:xfrm>
            <a:off x="9958680" y="4300920"/>
            <a:ext cx="308160" cy="455400"/>
            <a:chOff x="9958680" y="4300920"/>
            <a:chExt cx="308160" cy="455400"/>
          </a:xfrm>
        </p:grpSpPr>
        <p:sp>
          <p:nvSpPr>
            <p:cNvPr id="136" name="CustomShape 18"/>
            <p:cNvSpPr/>
            <p:nvPr/>
          </p:nvSpPr>
          <p:spPr>
            <a:xfrm>
              <a:off x="9958680" y="4387680"/>
              <a:ext cx="308160" cy="308160"/>
            </a:xfrm>
            <a:prstGeom prst="ellipse">
              <a:avLst/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7" name="CustomShape 19"/>
            <p:cNvSpPr/>
            <p:nvPr/>
          </p:nvSpPr>
          <p:spPr>
            <a:xfrm>
              <a:off x="9958680" y="4300920"/>
              <a:ext cx="290160" cy="4554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400" b="1" strike="noStrike" spc="-1">
                  <a:solidFill>
                    <a:srgbClr val="000000"/>
                  </a:solidFill>
                  <a:latin typeface="Times New Roman"/>
                </a:rPr>
                <a:t>+</a:t>
              </a:r>
              <a:endParaRPr lang="en-US" sz="2400" b="0" strike="noStrike" spc="-1">
                <a:latin typeface="Arial"/>
              </a:endParaRPr>
            </a:p>
          </p:txBody>
        </p:sp>
      </p:grpSp>
      <p:sp>
        <p:nvSpPr>
          <p:cNvPr id="138" name="CustomShape 20"/>
          <p:cNvSpPr/>
          <p:nvPr/>
        </p:nvSpPr>
        <p:spPr>
          <a:xfrm>
            <a:off x="1398240" y="5398920"/>
            <a:ext cx="5185800" cy="1001880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7030A0"/>
            </a:solidFill>
            <a:custDash>
              <a:ds d="800000" sp="300000"/>
            </a:custDash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39" name="Group 21"/>
          <p:cNvGrpSpPr/>
          <p:nvPr/>
        </p:nvGrpSpPr>
        <p:grpSpPr>
          <a:xfrm>
            <a:off x="3475080" y="5715360"/>
            <a:ext cx="1233000" cy="383040"/>
            <a:chOff x="3475080" y="5715360"/>
            <a:chExt cx="1233000" cy="383040"/>
          </a:xfrm>
        </p:grpSpPr>
        <p:sp>
          <p:nvSpPr>
            <p:cNvPr id="140" name="CustomShape 22"/>
            <p:cNvSpPr/>
            <p:nvPr/>
          </p:nvSpPr>
          <p:spPr>
            <a:xfrm>
              <a:off x="3674880" y="5715360"/>
              <a:ext cx="83340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1" name="CustomShape 23"/>
            <p:cNvSpPr/>
            <p:nvPr/>
          </p:nvSpPr>
          <p:spPr>
            <a:xfrm>
              <a:off x="3475080" y="5733720"/>
              <a:ext cx="12330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STFT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42" name="Group 24"/>
          <p:cNvGrpSpPr/>
          <p:nvPr/>
        </p:nvGrpSpPr>
        <p:grpSpPr>
          <a:xfrm>
            <a:off x="4784760" y="5538600"/>
            <a:ext cx="1650960" cy="656640"/>
            <a:chOff x="4784760" y="5538600"/>
            <a:chExt cx="1650960" cy="656640"/>
          </a:xfrm>
        </p:grpSpPr>
        <p:sp>
          <p:nvSpPr>
            <p:cNvPr id="143" name="CustomShape 25"/>
            <p:cNvSpPr/>
            <p:nvPr/>
          </p:nvSpPr>
          <p:spPr>
            <a:xfrm>
              <a:off x="4784760" y="5549400"/>
              <a:ext cx="1650960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4" name="CustomShape 26"/>
            <p:cNvSpPr/>
            <p:nvPr/>
          </p:nvSpPr>
          <p:spPr>
            <a:xfrm>
              <a:off x="4865040" y="5538600"/>
              <a:ext cx="149040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Clean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Spectrogram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45" name="Group 27"/>
          <p:cNvGrpSpPr/>
          <p:nvPr/>
        </p:nvGrpSpPr>
        <p:grpSpPr>
          <a:xfrm>
            <a:off x="6648480" y="5573880"/>
            <a:ext cx="1291680" cy="639000"/>
            <a:chOff x="6648480" y="5573880"/>
            <a:chExt cx="1291680" cy="639000"/>
          </a:xfrm>
        </p:grpSpPr>
        <p:sp>
          <p:nvSpPr>
            <p:cNvPr id="146" name="CustomShape 28"/>
            <p:cNvSpPr/>
            <p:nvPr/>
          </p:nvSpPr>
          <p:spPr>
            <a:xfrm>
              <a:off x="6779160" y="5634000"/>
              <a:ext cx="1027440" cy="54216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7" name="CustomShape 29"/>
            <p:cNvSpPr/>
            <p:nvPr/>
          </p:nvSpPr>
          <p:spPr>
            <a:xfrm>
              <a:off x="6648480" y="5573880"/>
              <a:ext cx="129168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Loss Function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48" name="Group 30"/>
          <p:cNvGrpSpPr/>
          <p:nvPr/>
        </p:nvGrpSpPr>
        <p:grpSpPr>
          <a:xfrm>
            <a:off x="6859440" y="3454920"/>
            <a:ext cx="1449360" cy="655200"/>
            <a:chOff x="6859440" y="3454920"/>
            <a:chExt cx="1449360" cy="655200"/>
          </a:xfrm>
        </p:grpSpPr>
        <p:sp>
          <p:nvSpPr>
            <p:cNvPr id="149" name="CustomShape 31"/>
            <p:cNvSpPr/>
            <p:nvPr/>
          </p:nvSpPr>
          <p:spPr>
            <a:xfrm>
              <a:off x="6859440" y="3464280"/>
              <a:ext cx="1424880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0" name="CustomShape 32"/>
            <p:cNvSpPr/>
            <p:nvPr/>
          </p:nvSpPr>
          <p:spPr>
            <a:xfrm>
              <a:off x="6859440" y="345492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Purified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Spectrogram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51" name="Group 33"/>
          <p:cNvGrpSpPr/>
          <p:nvPr/>
        </p:nvGrpSpPr>
        <p:grpSpPr>
          <a:xfrm>
            <a:off x="3589560" y="1941840"/>
            <a:ext cx="1816200" cy="461160"/>
            <a:chOff x="3589560" y="1941840"/>
            <a:chExt cx="1816200" cy="461160"/>
          </a:xfrm>
        </p:grpSpPr>
        <p:sp>
          <p:nvSpPr>
            <p:cNvPr id="152" name="CustomShape 34"/>
            <p:cNvSpPr/>
            <p:nvPr/>
          </p:nvSpPr>
          <p:spPr>
            <a:xfrm>
              <a:off x="3888360" y="1941840"/>
              <a:ext cx="1227600" cy="46116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3" name="CustomShape 35"/>
            <p:cNvSpPr/>
            <p:nvPr/>
          </p:nvSpPr>
          <p:spPr>
            <a:xfrm>
              <a:off x="3589560" y="1987920"/>
              <a:ext cx="18162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d-vector</a:t>
              </a:r>
              <a:endParaRPr lang="en-US" sz="1800" b="0" strike="noStrike" spc="-1">
                <a:latin typeface="Arial"/>
              </a:endParaRPr>
            </a:p>
          </p:txBody>
        </p:sp>
      </p:grpSp>
      <p:sp>
        <p:nvSpPr>
          <p:cNvPr id="154" name="CustomShape 36"/>
          <p:cNvSpPr/>
          <p:nvPr/>
        </p:nvSpPr>
        <p:spPr>
          <a:xfrm>
            <a:off x="5668200" y="1883520"/>
            <a:ext cx="2581560" cy="133236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60">
            <a:solidFill>
              <a:srgbClr val="7030A0"/>
            </a:solidFill>
            <a:custDash>
              <a:ds d="800000" sp="300000"/>
            </a:custDash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55" name="Group 37"/>
          <p:cNvGrpSpPr/>
          <p:nvPr/>
        </p:nvGrpSpPr>
        <p:grpSpPr>
          <a:xfrm>
            <a:off x="5931720" y="2622960"/>
            <a:ext cx="810360" cy="381240"/>
            <a:chOff x="5931720" y="2622960"/>
            <a:chExt cx="810360" cy="381240"/>
          </a:xfrm>
        </p:grpSpPr>
        <p:sp>
          <p:nvSpPr>
            <p:cNvPr id="156" name="CustomShape 38"/>
            <p:cNvSpPr/>
            <p:nvPr/>
          </p:nvSpPr>
          <p:spPr>
            <a:xfrm>
              <a:off x="5931720" y="2635200"/>
              <a:ext cx="81036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7" name="CustomShape 39"/>
            <p:cNvSpPr/>
            <p:nvPr/>
          </p:nvSpPr>
          <p:spPr>
            <a:xfrm>
              <a:off x="6005160" y="2622960"/>
              <a:ext cx="66276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CNN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58" name="Group 40"/>
          <p:cNvGrpSpPr/>
          <p:nvPr/>
        </p:nvGrpSpPr>
        <p:grpSpPr>
          <a:xfrm>
            <a:off x="5951520" y="2040120"/>
            <a:ext cx="810360" cy="370800"/>
            <a:chOff x="5951520" y="2040120"/>
            <a:chExt cx="810360" cy="370800"/>
          </a:xfrm>
        </p:grpSpPr>
        <p:sp>
          <p:nvSpPr>
            <p:cNvPr id="159" name="CustomShape 41"/>
            <p:cNvSpPr/>
            <p:nvPr/>
          </p:nvSpPr>
          <p:spPr>
            <a:xfrm>
              <a:off x="5951520" y="2041920"/>
              <a:ext cx="81036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0" name="CustomShape 42"/>
            <p:cNvSpPr/>
            <p:nvPr/>
          </p:nvSpPr>
          <p:spPr>
            <a:xfrm>
              <a:off x="5961600" y="2040120"/>
              <a:ext cx="79056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LSTM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61" name="Group 43"/>
          <p:cNvGrpSpPr/>
          <p:nvPr/>
        </p:nvGrpSpPr>
        <p:grpSpPr>
          <a:xfrm>
            <a:off x="7151400" y="2059560"/>
            <a:ext cx="810360" cy="369000"/>
            <a:chOff x="7151400" y="2059560"/>
            <a:chExt cx="810360" cy="369000"/>
          </a:xfrm>
        </p:grpSpPr>
        <p:sp>
          <p:nvSpPr>
            <p:cNvPr id="162" name="CustomShape 44"/>
            <p:cNvSpPr/>
            <p:nvPr/>
          </p:nvSpPr>
          <p:spPr>
            <a:xfrm>
              <a:off x="7151400" y="2059560"/>
              <a:ext cx="81036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3" name="CustomShape 45"/>
            <p:cNvSpPr/>
            <p:nvPr/>
          </p:nvSpPr>
          <p:spPr>
            <a:xfrm>
              <a:off x="7244280" y="2059560"/>
              <a:ext cx="6246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FCN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64" name="Group 46"/>
          <p:cNvGrpSpPr/>
          <p:nvPr/>
        </p:nvGrpSpPr>
        <p:grpSpPr>
          <a:xfrm>
            <a:off x="8152560" y="2193840"/>
            <a:ext cx="2342160" cy="913320"/>
            <a:chOff x="8152560" y="2193840"/>
            <a:chExt cx="2342160" cy="913320"/>
          </a:xfrm>
        </p:grpSpPr>
        <p:sp>
          <p:nvSpPr>
            <p:cNvPr id="165" name="CustomShape 47"/>
            <p:cNvSpPr/>
            <p:nvPr/>
          </p:nvSpPr>
          <p:spPr>
            <a:xfrm>
              <a:off x="8532000" y="2242440"/>
              <a:ext cx="1583280" cy="57456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6" name="CustomShape 48"/>
            <p:cNvSpPr/>
            <p:nvPr/>
          </p:nvSpPr>
          <p:spPr>
            <a:xfrm>
              <a:off x="8152560" y="2193840"/>
              <a:ext cx="2342160" cy="913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Feature 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Mask 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67" name="Group 49"/>
          <p:cNvGrpSpPr/>
          <p:nvPr/>
        </p:nvGrpSpPr>
        <p:grpSpPr>
          <a:xfrm>
            <a:off x="8449560" y="3464280"/>
            <a:ext cx="983880" cy="639000"/>
            <a:chOff x="8449560" y="3464280"/>
            <a:chExt cx="983880" cy="639000"/>
          </a:xfrm>
        </p:grpSpPr>
        <p:sp>
          <p:nvSpPr>
            <p:cNvPr id="168" name="CustomShape 50"/>
            <p:cNvSpPr/>
            <p:nvPr/>
          </p:nvSpPr>
          <p:spPr>
            <a:xfrm>
              <a:off x="8449560" y="3510360"/>
              <a:ext cx="983880" cy="57456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9" name="CustomShape 51"/>
            <p:cNvSpPr/>
            <p:nvPr/>
          </p:nvSpPr>
          <p:spPr>
            <a:xfrm>
              <a:off x="8497440" y="3464280"/>
              <a:ext cx="89352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Inverse 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STFT</a:t>
              </a:r>
              <a:endParaRPr lang="en-US" sz="1800" b="0" strike="noStrike" spc="-1">
                <a:latin typeface="Arial"/>
              </a:endParaRPr>
            </a:p>
          </p:txBody>
        </p:sp>
      </p:grpSp>
      <p:sp>
        <p:nvSpPr>
          <p:cNvPr id="170" name="CustomShape 52"/>
          <p:cNvSpPr/>
          <p:nvPr/>
        </p:nvSpPr>
        <p:spPr>
          <a:xfrm>
            <a:off x="6640560" y="2509200"/>
            <a:ext cx="178488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Trainable 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Voice Muter</a:t>
            </a:r>
            <a:endParaRPr lang="en-US" sz="1800" b="0" strike="noStrike" spc="-1">
              <a:latin typeface="Arial"/>
            </a:endParaRPr>
          </a:p>
        </p:txBody>
      </p:sp>
      <p:grpSp>
        <p:nvGrpSpPr>
          <p:cNvPr id="171" name="Group 53"/>
          <p:cNvGrpSpPr/>
          <p:nvPr/>
        </p:nvGrpSpPr>
        <p:grpSpPr>
          <a:xfrm>
            <a:off x="9473400" y="3463920"/>
            <a:ext cx="1232640" cy="645840"/>
            <a:chOff x="9473400" y="3463920"/>
            <a:chExt cx="1232640" cy="645840"/>
          </a:xfrm>
        </p:grpSpPr>
        <p:sp>
          <p:nvSpPr>
            <p:cNvPr id="172" name="CustomShape 54"/>
            <p:cNvSpPr/>
            <p:nvPr/>
          </p:nvSpPr>
          <p:spPr>
            <a:xfrm>
              <a:off x="9581400" y="3463920"/>
              <a:ext cx="1022400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3" name="CustomShape 55"/>
            <p:cNvSpPr/>
            <p:nvPr/>
          </p:nvSpPr>
          <p:spPr>
            <a:xfrm>
              <a:off x="9473400" y="3463920"/>
              <a:ext cx="123264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1" strike="noStrike" spc="-1">
                  <a:solidFill>
                    <a:srgbClr val="000000"/>
                  </a:solidFill>
                  <a:latin typeface="Times New Roman"/>
                </a:rPr>
                <a:t>Purified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1" strike="noStrike" spc="-1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74" name="Group 56"/>
          <p:cNvGrpSpPr/>
          <p:nvPr/>
        </p:nvGrpSpPr>
        <p:grpSpPr>
          <a:xfrm>
            <a:off x="3330000" y="3602880"/>
            <a:ext cx="1198800" cy="369000"/>
            <a:chOff x="3330000" y="3602880"/>
            <a:chExt cx="1198800" cy="369000"/>
          </a:xfrm>
        </p:grpSpPr>
        <p:sp>
          <p:nvSpPr>
            <p:cNvPr id="175" name="CustomShape 57"/>
            <p:cNvSpPr/>
            <p:nvPr/>
          </p:nvSpPr>
          <p:spPr>
            <a:xfrm>
              <a:off x="3527280" y="3602880"/>
              <a:ext cx="81036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6" name="CustomShape 58"/>
            <p:cNvSpPr/>
            <p:nvPr/>
          </p:nvSpPr>
          <p:spPr>
            <a:xfrm>
              <a:off x="3330000" y="3602880"/>
              <a:ext cx="11988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STFT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77" name="Group 59"/>
          <p:cNvGrpSpPr/>
          <p:nvPr/>
        </p:nvGrpSpPr>
        <p:grpSpPr>
          <a:xfrm>
            <a:off x="6341400" y="3630240"/>
            <a:ext cx="337680" cy="455400"/>
            <a:chOff x="6341400" y="3630240"/>
            <a:chExt cx="337680" cy="455400"/>
          </a:xfrm>
        </p:grpSpPr>
        <p:sp>
          <p:nvSpPr>
            <p:cNvPr id="178" name="CustomShape 60"/>
            <p:cNvSpPr/>
            <p:nvPr/>
          </p:nvSpPr>
          <p:spPr>
            <a:xfrm>
              <a:off x="6341400" y="3640320"/>
              <a:ext cx="337680" cy="337680"/>
            </a:xfrm>
            <a:prstGeom prst="ellipse">
              <a:avLst/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9" name="CustomShape 61"/>
            <p:cNvSpPr/>
            <p:nvPr/>
          </p:nvSpPr>
          <p:spPr>
            <a:xfrm>
              <a:off x="6345720" y="3630240"/>
              <a:ext cx="317520" cy="4554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400" b="0" strike="noStrike" spc="-1">
                  <a:solidFill>
                    <a:srgbClr val="000000"/>
                  </a:solidFill>
                  <a:latin typeface="Times New Roman"/>
                </a:rPr>
                <a:t>*</a:t>
              </a:r>
              <a:endParaRPr lang="en-US" sz="2400" b="0" strike="noStrike" spc="-1">
                <a:latin typeface="Arial"/>
              </a:endParaRPr>
            </a:p>
          </p:txBody>
        </p:sp>
      </p:grpSp>
      <p:sp>
        <p:nvSpPr>
          <p:cNvPr id="180" name="CustomShape 62"/>
          <p:cNvSpPr/>
          <p:nvPr/>
        </p:nvSpPr>
        <p:spPr>
          <a:xfrm rot="10800000" flipV="1">
            <a:off x="3337200" y="282744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1" name="Line 63"/>
          <p:cNvSpPr/>
          <p:nvPr/>
        </p:nvSpPr>
        <p:spPr>
          <a:xfrm flipV="1">
            <a:off x="9291240" y="2817360"/>
            <a:ext cx="360" cy="537840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Line 64"/>
          <p:cNvSpPr/>
          <p:nvPr/>
        </p:nvSpPr>
        <p:spPr>
          <a:xfrm flipH="1">
            <a:off x="6504480" y="3355200"/>
            <a:ext cx="2786760" cy="360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65"/>
          <p:cNvSpPr/>
          <p:nvPr/>
        </p:nvSpPr>
        <p:spPr>
          <a:xfrm rot="5400000">
            <a:off x="6435360" y="3466800"/>
            <a:ext cx="138600" cy="118800"/>
          </a:xfrm>
          <a:custGeom>
            <a:avLst/>
            <a:gdLst/>
            <a:ahLst/>
            <a:cxnLst/>
            <a:rect l="l" t="t" r="r" b="b"/>
            <a:pathLst>
              <a:path w="1395" h="1198">
                <a:moveTo>
                  <a:pt x="22" y="1141"/>
                </a:moveTo>
                <a:cubicBezTo>
                  <a:pt x="38" y="1177"/>
                  <a:pt x="73" y="1198"/>
                  <a:pt x="111" y="1198"/>
                </a:cubicBezTo>
                <a:cubicBezTo>
                  <a:pt x="124" y="1198"/>
                  <a:pt x="138" y="1195"/>
                  <a:pt x="151" y="1189"/>
                </a:cubicBezTo>
                <a:lnTo>
                  <a:pt x="1336" y="653"/>
                </a:lnTo>
                <a:cubicBezTo>
                  <a:pt x="1372" y="637"/>
                  <a:pt x="1395" y="601"/>
                  <a:pt x="1393" y="562"/>
                </a:cubicBezTo>
                <a:cubicBezTo>
                  <a:pt x="1392" y="522"/>
                  <a:pt x="1368" y="488"/>
                  <a:pt x="1331" y="474"/>
                </a:cubicBezTo>
                <a:lnTo>
                  <a:pt x="145" y="19"/>
                </a:lnTo>
                <a:cubicBezTo>
                  <a:pt x="95" y="0"/>
                  <a:pt x="39" y="25"/>
                  <a:pt x="20" y="75"/>
                </a:cubicBezTo>
                <a:cubicBezTo>
                  <a:pt x="0" y="125"/>
                  <a:pt x="25" y="182"/>
                  <a:pt x="76" y="201"/>
                </a:cubicBezTo>
                <a:lnTo>
                  <a:pt x="1043" y="572"/>
                </a:lnTo>
                <a:lnTo>
                  <a:pt x="70" y="1012"/>
                </a:lnTo>
                <a:cubicBezTo>
                  <a:pt x="21" y="1034"/>
                  <a:pt x="0" y="1092"/>
                  <a:pt x="22" y="114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4" name="Line 66"/>
          <p:cNvSpPr/>
          <p:nvPr/>
        </p:nvSpPr>
        <p:spPr>
          <a:xfrm flipV="1">
            <a:off x="6504480" y="3340080"/>
            <a:ext cx="360" cy="187200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Line 67"/>
          <p:cNvSpPr/>
          <p:nvPr/>
        </p:nvSpPr>
        <p:spPr>
          <a:xfrm flipV="1">
            <a:off x="2391480" y="4096800"/>
            <a:ext cx="360" cy="192960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Line 68"/>
          <p:cNvSpPr/>
          <p:nvPr/>
        </p:nvSpPr>
        <p:spPr>
          <a:xfrm flipH="1">
            <a:off x="2391480" y="4289760"/>
            <a:ext cx="7574760" cy="20160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CustomShape 69"/>
          <p:cNvSpPr/>
          <p:nvPr/>
        </p:nvSpPr>
        <p:spPr>
          <a:xfrm>
            <a:off x="9862560" y="4232880"/>
            <a:ext cx="138600" cy="118800"/>
          </a:xfrm>
          <a:custGeom>
            <a:avLst/>
            <a:gdLst/>
            <a:ahLst/>
            <a:cxnLst/>
            <a:rect l="l" t="t" r="r" b="b"/>
            <a:pathLst>
              <a:path w="1395" h="1198">
                <a:moveTo>
                  <a:pt x="22" y="1141"/>
                </a:moveTo>
                <a:cubicBezTo>
                  <a:pt x="38" y="1177"/>
                  <a:pt x="73" y="1198"/>
                  <a:pt x="111" y="1198"/>
                </a:cubicBezTo>
                <a:cubicBezTo>
                  <a:pt x="124" y="1198"/>
                  <a:pt x="138" y="1195"/>
                  <a:pt x="151" y="1189"/>
                </a:cubicBezTo>
                <a:lnTo>
                  <a:pt x="1336" y="653"/>
                </a:lnTo>
                <a:cubicBezTo>
                  <a:pt x="1372" y="637"/>
                  <a:pt x="1395" y="601"/>
                  <a:pt x="1393" y="562"/>
                </a:cubicBezTo>
                <a:cubicBezTo>
                  <a:pt x="1392" y="522"/>
                  <a:pt x="1368" y="488"/>
                  <a:pt x="1331" y="474"/>
                </a:cubicBezTo>
                <a:lnTo>
                  <a:pt x="145" y="19"/>
                </a:lnTo>
                <a:cubicBezTo>
                  <a:pt x="95" y="0"/>
                  <a:pt x="39" y="25"/>
                  <a:pt x="20" y="75"/>
                </a:cubicBezTo>
                <a:cubicBezTo>
                  <a:pt x="0" y="125"/>
                  <a:pt x="25" y="182"/>
                  <a:pt x="76" y="201"/>
                </a:cubicBezTo>
                <a:lnTo>
                  <a:pt x="1043" y="572"/>
                </a:lnTo>
                <a:lnTo>
                  <a:pt x="70" y="1012"/>
                </a:lnTo>
                <a:cubicBezTo>
                  <a:pt x="21" y="1034"/>
                  <a:pt x="0" y="1092"/>
                  <a:pt x="22" y="114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88" name="Group 70"/>
          <p:cNvGrpSpPr/>
          <p:nvPr/>
        </p:nvGrpSpPr>
        <p:grpSpPr>
          <a:xfrm>
            <a:off x="8007480" y="5564520"/>
            <a:ext cx="1493280" cy="645840"/>
            <a:chOff x="8007480" y="5564520"/>
            <a:chExt cx="1493280" cy="645840"/>
          </a:xfrm>
        </p:grpSpPr>
        <p:sp>
          <p:nvSpPr>
            <p:cNvPr id="189" name="CustomShape 71"/>
            <p:cNvSpPr/>
            <p:nvPr/>
          </p:nvSpPr>
          <p:spPr>
            <a:xfrm>
              <a:off x="8007480" y="5564520"/>
              <a:ext cx="1478880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0" name="CustomShape 72"/>
            <p:cNvSpPr/>
            <p:nvPr/>
          </p:nvSpPr>
          <p:spPr>
            <a:xfrm>
              <a:off x="8051400" y="556452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Denoised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Spectrogram</a:t>
              </a:r>
              <a:endParaRPr lang="en-US" sz="1800" b="0" strike="noStrike" spc="-1">
                <a:latin typeface="Arial"/>
              </a:endParaRPr>
            </a:p>
          </p:txBody>
        </p:sp>
      </p:grpSp>
      <p:sp>
        <p:nvSpPr>
          <p:cNvPr id="191" name="Line 73"/>
          <p:cNvSpPr/>
          <p:nvPr/>
        </p:nvSpPr>
        <p:spPr>
          <a:xfrm flipV="1">
            <a:off x="10103760" y="4115160"/>
            <a:ext cx="360" cy="194760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74"/>
          <p:cNvSpPr/>
          <p:nvPr/>
        </p:nvSpPr>
        <p:spPr>
          <a:xfrm rot="5400000">
            <a:off x="10034640" y="4264920"/>
            <a:ext cx="138600" cy="118800"/>
          </a:xfrm>
          <a:custGeom>
            <a:avLst/>
            <a:gdLst/>
            <a:ahLst/>
            <a:cxnLst/>
            <a:rect l="l" t="t" r="r" b="b"/>
            <a:pathLst>
              <a:path w="1395" h="1198">
                <a:moveTo>
                  <a:pt x="22" y="1141"/>
                </a:moveTo>
                <a:cubicBezTo>
                  <a:pt x="38" y="1177"/>
                  <a:pt x="73" y="1198"/>
                  <a:pt x="111" y="1198"/>
                </a:cubicBezTo>
                <a:cubicBezTo>
                  <a:pt x="124" y="1198"/>
                  <a:pt x="138" y="1195"/>
                  <a:pt x="151" y="1189"/>
                </a:cubicBezTo>
                <a:lnTo>
                  <a:pt x="1336" y="653"/>
                </a:lnTo>
                <a:cubicBezTo>
                  <a:pt x="1372" y="637"/>
                  <a:pt x="1395" y="601"/>
                  <a:pt x="1393" y="562"/>
                </a:cubicBezTo>
                <a:cubicBezTo>
                  <a:pt x="1392" y="522"/>
                  <a:pt x="1368" y="488"/>
                  <a:pt x="1331" y="474"/>
                </a:cubicBezTo>
                <a:lnTo>
                  <a:pt x="145" y="19"/>
                </a:lnTo>
                <a:cubicBezTo>
                  <a:pt x="95" y="0"/>
                  <a:pt x="39" y="25"/>
                  <a:pt x="20" y="75"/>
                </a:cubicBezTo>
                <a:cubicBezTo>
                  <a:pt x="0" y="125"/>
                  <a:pt x="25" y="182"/>
                  <a:pt x="76" y="201"/>
                </a:cubicBezTo>
                <a:lnTo>
                  <a:pt x="1043" y="572"/>
                </a:lnTo>
                <a:lnTo>
                  <a:pt x="70" y="1012"/>
                </a:lnTo>
                <a:cubicBezTo>
                  <a:pt x="21" y="1034"/>
                  <a:pt x="0" y="1092"/>
                  <a:pt x="22" y="114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3" name="CustomShape 75"/>
          <p:cNvSpPr/>
          <p:nvPr/>
        </p:nvSpPr>
        <p:spPr>
          <a:xfrm rot="10800000" flipV="1">
            <a:off x="5163315" y="2182320"/>
            <a:ext cx="48348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4" name="CustomShape 76"/>
          <p:cNvSpPr/>
          <p:nvPr/>
        </p:nvSpPr>
        <p:spPr>
          <a:xfrm rot="10800000" flipV="1">
            <a:off x="6808699" y="217998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5" name="CustomShape 77"/>
          <p:cNvSpPr/>
          <p:nvPr/>
        </p:nvSpPr>
        <p:spPr>
          <a:xfrm rot="10800000" flipV="1">
            <a:off x="8099185" y="229068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6" name="CustomShape 78"/>
          <p:cNvSpPr/>
          <p:nvPr/>
        </p:nvSpPr>
        <p:spPr>
          <a:xfrm rot="10800000" flipV="1">
            <a:off x="3258254" y="3735538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7" name="CustomShape 79"/>
          <p:cNvSpPr/>
          <p:nvPr/>
        </p:nvSpPr>
        <p:spPr>
          <a:xfrm rot="10800000" flipV="1">
            <a:off x="4260134" y="3754258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8" name="CustomShape 80"/>
          <p:cNvSpPr/>
          <p:nvPr/>
        </p:nvSpPr>
        <p:spPr>
          <a:xfrm rot="10800000" flipV="1">
            <a:off x="5936294" y="3767938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9" name="CustomShape 81"/>
          <p:cNvSpPr/>
          <p:nvPr/>
        </p:nvSpPr>
        <p:spPr>
          <a:xfrm rot="10800000" flipV="1">
            <a:off x="6629654" y="3744178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0" name="CustomShape 82"/>
          <p:cNvSpPr/>
          <p:nvPr/>
        </p:nvSpPr>
        <p:spPr>
          <a:xfrm rot="10800000" flipV="1">
            <a:off x="8171894" y="3760378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1" name="CustomShape 83"/>
          <p:cNvSpPr/>
          <p:nvPr/>
        </p:nvSpPr>
        <p:spPr>
          <a:xfrm rot="10800000" flipV="1">
            <a:off x="9344414" y="3760378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2" name="CustomShape 84"/>
          <p:cNvSpPr/>
          <p:nvPr/>
        </p:nvSpPr>
        <p:spPr>
          <a:xfrm rot="16200000" flipV="1">
            <a:off x="9943560" y="559404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3" name="CustomShape 85"/>
          <p:cNvSpPr/>
          <p:nvPr/>
        </p:nvSpPr>
        <p:spPr>
          <a:xfrm rot="5400000" flipV="1">
            <a:off x="4308120" y="237456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4" name="CustomShape 86"/>
          <p:cNvSpPr/>
          <p:nvPr/>
        </p:nvSpPr>
        <p:spPr>
          <a:xfrm rot="5400000" flipV="1">
            <a:off x="6184080" y="239076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5" name="CustomShape 87"/>
          <p:cNvSpPr/>
          <p:nvPr/>
        </p:nvSpPr>
        <p:spPr>
          <a:xfrm rot="10800000" flipV="1">
            <a:off x="3346314" y="584871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6" name="CustomShape 88"/>
          <p:cNvSpPr/>
          <p:nvPr/>
        </p:nvSpPr>
        <p:spPr>
          <a:xfrm rot="10800000" flipV="1">
            <a:off x="4473834" y="584871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7" name="CustomShape 89"/>
          <p:cNvSpPr/>
          <p:nvPr/>
        </p:nvSpPr>
        <p:spPr>
          <a:xfrm rot="10800000" flipV="1">
            <a:off x="6439434" y="584871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8" name="CustomShape 90"/>
          <p:cNvSpPr/>
          <p:nvPr/>
        </p:nvSpPr>
        <p:spPr>
          <a:xfrm flipV="1">
            <a:off x="7806960" y="581868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9" name="CustomShape 91"/>
          <p:cNvSpPr/>
          <p:nvPr/>
        </p:nvSpPr>
        <p:spPr>
          <a:xfrm flipV="1">
            <a:off x="9429120" y="583488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1" name="CustomShape 93"/>
          <p:cNvSpPr/>
          <p:nvPr/>
        </p:nvSpPr>
        <p:spPr>
          <a:xfrm rot="7457400" flipV="1">
            <a:off x="5917680" y="317268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212" name="Group 94"/>
          <p:cNvGrpSpPr/>
          <p:nvPr/>
        </p:nvGrpSpPr>
        <p:grpSpPr>
          <a:xfrm>
            <a:off x="9326880" y="4813920"/>
            <a:ext cx="1401840" cy="639000"/>
            <a:chOff x="9326880" y="4813920"/>
            <a:chExt cx="1401840" cy="639000"/>
          </a:xfrm>
        </p:grpSpPr>
        <p:sp>
          <p:nvSpPr>
            <p:cNvPr id="213" name="CustomShape 95"/>
            <p:cNvSpPr/>
            <p:nvPr/>
          </p:nvSpPr>
          <p:spPr>
            <a:xfrm>
              <a:off x="9326880" y="4813920"/>
              <a:ext cx="1388160" cy="60660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4" name="CustomShape 96"/>
            <p:cNvSpPr/>
            <p:nvPr/>
          </p:nvSpPr>
          <p:spPr>
            <a:xfrm>
              <a:off x="9368280" y="4813920"/>
              <a:ext cx="136044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Denoised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sz="1800" b="0" strike="noStrike" spc="-1">
                <a:latin typeface="Arial"/>
              </a:endParaRPr>
            </a:p>
          </p:txBody>
        </p:sp>
      </p:grpSp>
      <p:sp>
        <p:nvSpPr>
          <p:cNvPr id="215" name="CustomShape 97"/>
          <p:cNvSpPr/>
          <p:nvPr/>
        </p:nvSpPr>
        <p:spPr>
          <a:xfrm rot="16200000" flipV="1">
            <a:off x="9969480" y="466056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216" name="Group 98"/>
          <p:cNvGrpSpPr/>
          <p:nvPr/>
        </p:nvGrpSpPr>
        <p:grpSpPr>
          <a:xfrm>
            <a:off x="5903280" y="4385880"/>
            <a:ext cx="1199880" cy="639000"/>
            <a:chOff x="5903280" y="4385880"/>
            <a:chExt cx="1199880" cy="639000"/>
          </a:xfrm>
        </p:grpSpPr>
        <p:sp>
          <p:nvSpPr>
            <p:cNvPr id="217" name="CustomShape 99"/>
            <p:cNvSpPr/>
            <p:nvPr/>
          </p:nvSpPr>
          <p:spPr>
            <a:xfrm>
              <a:off x="5903280" y="4385880"/>
              <a:ext cx="1199880" cy="58572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8" name="CustomShape 100"/>
            <p:cNvSpPr/>
            <p:nvPr/>
          </p:nvSpPr>
          <p:spPr>
            <a:xfrm>
              <a:off x="6017400" y="4385880"/>
              <a:ext cx="97344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Wireless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Channel</a:t>
              </a:r>
              <a:endParaRPr lang="en-US" sz="1800" b="0" strike="noStrike" spc="-1">
                <a:latin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3680280" y="2579040"/>
            <a:ext cx="1645920" cy="5662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60">
            <a:solidFill>
              <a:srgbClr val="00B050"/>
            </a:solidFill>
            <a:custDash>
              <a:ds d="800000" sp="300000"/>
            </a:custDash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Times New Roman"/>
              </a:rPr>
              <a:t>Speaker Encoder LSTM</a:t>
            </a:r>
            <a:endParaRPr lang="en-US" sz="1600" b="0" strike="noStrike" spc="-1">
              <a:latin typeface="Arial"/>
            </a:endParaRPr>
          </a:p>
        </p:txBody>
      </p:sp>
      <p:grpSp>
        <p:nvGrpSpPr>
          <p:cNvPr id="120" name="Group 2"/>
          <p:cNvGrpSpPr/>
          <p:nvPr/>
        </p:nvGrpSpPr>
        <p:grpSpPr>
          <a:xfrm>
            <a:off x="1410480" y="2540520"/>
            <a:ext cx="1935360" cy="655200"/>
            <a:chOff x="1410480" y="2540520"/>
            <a:chExt cx="1935360" cy="655200"/>
          </a:xfrm>
        </p:grpSpPr>
        <p:sp>
          <p:nvSpPr>
            <p:cNvPr id="121" name="CustomShape 3"/>
            <p:cNvSpPr/>
            <p:nvPr/>
          </p:nvSpPr>
          <p:spPr>
            <a:xfrm>
              <a:off x="1410480" y="2549880"/>
              <a:ext cx="1935360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2" name="CustomShape 4"/>
            <p:cNvSpPr/>
            <p:nvPr/>
          </p:nvSpPr>
          <p:spPr>
            <a:xfrm>
              <a:off x="1653480" y="254052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Reference 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23" name="Group 5"/>
          <p:cNvGrpSpPr/>
          <p:nvPr/>
        </p:nvGrpSpPr>
        <p:grpSpPr>
          <a:xfrm>
            <a:off x="1410480" y="3433320"/>
            <a:ext cx="1935360" cy="655560"/>
            <a:chOff x="1410480" y="3433320"/>
            <a:chExt cx="1935360" cy="655560"/>
          </a:xfrm>
        </p:grpSpPr>
        <p:sp>
          <p:nvSpPr>
            <p:cNvPr id="124" name="CustomShape 6"/>
            <p:cNvSpPr/>
            <p:nvPr/>
          </p:nvSpPr>
          <p:spPr>
            <a:xfrm>
              <a:off x="1410480" y="3443040"/>
              <a:ext cx="1935360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5" name="CustomShape 7"/>
            <p:cNvSpPr/>
            <p:nvPr/>
          </p:nvSpPr>
          <p:spPr>
            <a:xfrm>
              <a:off x="1653480" y="343332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Noise </a:t>
              </a:r>
              <a:endParaRPr lang="en-US" sz="18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grpSp>
        <p:nvGrpSpPr>
          <p:cNvPr id="126" name="Group 8"/>
          <p:cNvGrpSpPr/>
          <p:nvPr/>
        </p:nvGrpSpPr>
        <p:grpSpPr>
          <a:xfrm>
            <a:off x="1438769" y="5916060"/>
            <a:ext cx="1427342" cy="354450"/>
            <a:chOff x="1705680" y="5848710"/>
            <a:chExt cx="1449360" cy="354450"/>
          </a:xfrm>
        </p:grpSpPr>
        <p:sp>
          <p:nvSpPr>
            <p:cNvPr id="127" name="CustomShape 9"/>
            <p:cNvSpPr/>
            <p:nvPr/>
          </p:nvSpPr>
          <p:spPr>
            <a:xfrm>
              <a:off x="1778315" y="5864910"/>
              <a:ext cx="1310946" cy="33825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8" name="CustomShape 10"/>
            <p:cNvSpPr/>
            <p:nvPr/>
          </p:nvSpPr>
          <p:spPr>
            <a:xfrm>
              <a:off x="1705680" y="5848710"/>
              <a:ext cx="1449360" cy="33825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Clean Audio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grpSp>
        <p:nvGrpSpPr>
          <p:cNvPr id="129" name="Group 11"/>
          <p:cNvGrpSpPr/>
          <p:nvPr/>
        </p:nvGrpSpPr>
        <p:grpSpPr>
          <a:xfrm>
            <a:off x="9501120" y="5733720"/>
            <a:ext cx="1198800" cy="369000"/>
            <a:chOff x="9501120" y="5733720"/>
            <a:chExt cx="1198800" cy="369000"/>
          </a:xfrm>
        </p:grpSpPr>
        <p:sp>
          <p:nvSpPr>
            <p:cNvPr id="130" name="CustomShape 12"/>
            <p:cNvSpPr/>
            <p:nvPr/>
          </p:nvSpPr>
          <p:spPr>
            <a:xfrm>
              <a:off x="9698400" y="5733720"/>
              <a:ext cx="81036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1" name="CustomShape 13"/>
            <p:cNvSpPr/>
            <p:nvPr/>
          </p:nvSpPr>
          <p:spPr>
            <a:xfrm>
              <a:off x="9501120" y="5733720"/>
              <a:ext cx="11988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STFT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32" name="Group 14"/>
          <p:cNvGrpSpPr/>
          <p:nvPr/>
        </p:nvGrpSpPr>
        <p:grpSpPr>
          <a:xfrm>
            <a:off x="4528440" y="3459600"/>
            <a:ext cx="1645920" cy="655200"/>
            <a:chOff x="4528440" y="3459600"/>
            <a:chExt cx="1645920" cy="655200"/>
          </a:xfrm>
        </p:grpSpPr>
        <p:sp>
          <p:nvSpPr>
            <p:cNvPr id="133" name="CustomShape 15"/>
            <p:cNvSpPr/>
            <p:nvPr/>
          </p:nvSpPr>
          <p:spPr>
            <a:xfrm>
              <a:off x="4528440" y="3468960"/>
              <a:ext cx="1645920" cy="645840"/>
            </a:xfrm>
            <a:prstGeom prst="roundRect">
              <a:avLst>
                <a:gd name="adj" fmla="val 16667"/>
              </a:avLst>
            </a:prstGeom>
            <a:solidFill>
              <a:srgbClr val="CCCCFF"/>
            </a:solidFill>
            <a:ln w="28440">
              <a:solidFill>
                <a:srgbClr val="8397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4" name="CustomShape 16"/>
            <p:cNvSpPr/>
            <p:nvPr/>
          </p:nvSpPr>
          <p:spPr>
            <a:xfrm>
              <a:off x="4605120" y="345960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Noise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Spectrogram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35" name="Group 17"/>
          <p:cNvGrpSpPr/>
          <p:nvPr/>
        </p:nvGrpSpPr>
        <p:grpSpPr>
          <a:xfrm>
            <a:off x="9958680" y="4300920"/>
            <a:ext cx="308160" cy="455400"/>
            <a:chOff x="9958680" y="4300920"/>
            <a:chExt cx="308160" cy="455400"/>
          </a:xfrm>
        </p:grpSpPr>
        <p:sp>
          <p:nvSpPr>
            <p:cNvPr id="136" name="CustomShape 18"/>
            <p:cNvSpPr/>
            <p:nvPr/>
          </p:nvSpPr>
          <p:spPr>
            <a:xfrm>
              <a:off x="9958680" y="4387680"/>
              <a:ext cx="308160" cy="308160"/>
            </a:xfrm>
            <a:prstGeom prst="ellipse">
              <a:avLst/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7" name="CustomShape 19"/>
            <p:cNvSpPr/>
            <p:nvPr/>
          </p:nvSpPr>
          <p:spPr>
            <a:xfrm>
              <a:off x="9958680" y="4300920"/>
              <a:ext cx="290160" cy="4554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400" b="1" strike="noStrike" spc="-1">
                  <a:solidFill>
                    <a:srgbClr val="000000"/>
                  </a:solidFill>
                  <a:latin typeface="Times New Roman"/>
                </a:rPr>
                <a:t>+</a:t>
              </a:r>
              <a:endParaRPr lang="en-US" sz="2400" b="0" strike="noStrike" spc="-1">
                <a:latin typeface="Arial"/>
              </a:endParaRPr>
            </a:p>
          </p:txBody>
        </p:sp>
      </p:grpSp>
      <p:sp>
        <p:nvSpPr>
          <p:cNvPr id="138" name="CustomShape 20"/>
          <p:cNvSpPr/>
          <p:nvPr/>
        </p:nvSpPr>
        <p:spPr>
          <a:xfrm>
            <a:off x="1398240" y="5398920"/>
            <a:ext cx="5185800" cy="1001880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7030A0"/>
            </a:solidFill>
            <a:custDash>
              <a:ds d="800000" sp="300000"/>
            </a:custDash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39" name="Group 21"/>
          <p:cNvGrpSpPr/>
          <p:nvPr/>
        </p:nvGrpSpPr>
        <p:grpSpPr>
          <a:xfrm>
            <a:off x="3475080" y="5715360"/>
            <a:ext cx="1233000" cy="383040"/>
            <a:chOff x="3475080" y="5715360"/>
            <a:chExt cx="1233000" cy="383040"/>
          </a:xfrm>
        </p:grpSpPr>
        <p:sp>
          <p:nvSpPr>
            <p:cNvPr id="140" name="CustomShape 22"/>
            <p:cNvSpPr/>
            <p:nvPr/>
          </p:nvSpPr>
          <p:spPr>
            <a:xfrm>
              <a:off x="3674880" y="5715360"/>
              <a:ext cx="83340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1" name="CustomShape 23"/>
            <p:cNvSpPr/>
            <p:nvPr/>
          </p:nvSpPr>
          <p:spPr>
            <a:xfrm>
              <a:off x="3475080" y="5733720"/>
              <a:ext cx="12330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STFT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42" name="Group 24"/>
          <p:cNvGrpSpPr/>
          <p:nvPr/>
        </p:nvGrpSpPr>
        <p:grpSpPr>
          <a:xfrm>
            <a:off x="4784760" y="5538600"/>
            <a:ext cx="1650960" cy="656640"/>
            <a:chOff x="4784760" y="5538600"/>
            <a:chExt cx="1650960" cy="656640"/>
          </a:xfrm>
        </p:grpSpPr>
        <p:sp>
          <p:nvSpPr>
            <p:cNvPr id="143" name="CustomShape 25"/>
            <p:cNvSpPr/>
            <p:nvPr/>
          </p:nvSpPr>
          <p:spPr>
            <a:xfrm>
              <a:off x="4784760" y="5549400"/>
              <a:ext cx="1650960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4" name="CustomShape 26"/>
            <p:cNvSpPr/>
            <p:nvPr/>
          </p:nvSpPr>
          <p:spPr>
            <a:xfrm>
              <a:off x="4865040" y="5538600"/>
              <a:ext cx="149040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Clean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Spectrogram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45" name="Group 27"/>
          <p:cNvGrpSpPr/>
          <p:nvPr/>
        </p:nvGrpSpPr>
        <p:grpSpPr>
          <a:xfrm>
            <a:off x="6648480" y="5573880"/>
            <a:ext cx="1291680" cy="639000"/>
            <a:chOff x="6648480" y="5573880"/>
            <a:chExt cx="1291680" cy="639000"/>
          </a:xfrm>
        </p:grpSpPr>
        <p:sp>
          <p:nvSpPr>
            <p:cNvPr id="146" name="CustomShape 28"/>
            <p:cNvSpPr/>
            <p:nvPr/>
          </p:nvSpPr>
          <p:spPr>
            <a:xfrm>
              <a:off x="6779160" y="5634000"/>
              <a:ext cx="1027440" cy="54216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7" name="CustomShape 29"/>
            <p:cNvSpPr/>
            <p:nvPr/>
          </p:nvSpPr>
          <p:spPr>
            <a:xfrm>
              <a:off x="6648480" y="5573880"/>
              <a:ext cx="129168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Loss Function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48" name="Group 30"/>
          <p:cNvGrpSpPr/>
          <p:nvPr/>
        </p:nvGrpSpPr>
        <p:grpSpPr>
          <a:xfrm>
            <a:off x="6859440" y="3454920"/>
            <a:ext cx="1449360" cy="655200"/>
            <a:chOff x="6859440" y="3454920"/>
            <a:chExt cx="1449360" cy="655200"/>
          </a:xfrm>
        </p:grpSpPr>
        <p:sp>
          <p:nvSpPr>
            <p:cNvPr id="149" name="CustomShape 31"/>
            <p:cNvSpPr/>
            <p:nvPr/>
          </p:nvSpPr>
          <p:spPr>
            <a:xfrm>
              <a:off x="6859440" y="3464280"/>
              <a:ext cx="1424880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0" name="CustomShape 32"/>
            <p:cNvSpPr/>
            <p:nvPr/>
          </p:nvSpPr>
          <p:spPr>
            <a:xfrm>
              <a:off x="6859440" y="345492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Purified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Spectrogram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51" name="Group 33"/>
          <p:cNvGrpSpPr/>
          <p:nvPr/>
        </p:nvGrpSpPr>
        <p:grpSpPr>
          <a:xfrm>
            <a:off x="3589560" y="1941840"/>
            <a:ext cx="1816200" cy="461160"/>
            <a:chOff x="3589560" y="1941840"/>
            <a:chExt cx="1816200" cy="461160"/>
          </a:xfrm>
        </p:grpSpPr>
        <p:sp>
          <p:nvSpPr>
            <p:cNvPr id="152" name="CustomShape 34"/>
            <p:cNvSpPr/>
            <p:nvPr/>
          </p:nvSpPr>
          <p:spPr>
            <a:xfrm>
              <a:off x="3888360" y="1941840"/>
              <a:ext cx="1227600" cy="46116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3" name="CustomShape 35"/>
            <p:cNvSpPr/>
            <p:nvPr/>
          </p:nvSpPr>
          <p:spPr>
            <a:xfrm>
              <a:off x="3589560" y="1987920"/>
              <a:ext cx="18162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d-vector</a:t>
              </a:r>
              <a:endParaRPr lang="en-US" sz="1800" b="0" strike="noStrike" spc="-1">
                <a:latin typeface="Arial"/>
              </a:endParaRPr>
            </a:p>
          </p:txBody>
        </p:sp>
      </p:grpSp>
      <p:sp>
        <p:nvSpPr>
          <p:cNvPr id="154" name="CustomShape 36"/>
          <p:cNvSpPr/>
          <p:nvPr/>
        </p:nvSpPr>
        <p:spPr>
          <a:xfrm>
            <a:off x="5668200" y="1883520"/>
            <a:ext cx="2581560" cy="133236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60">
            <a:solidFill>
              <a:srgbClr val="7030A0"/>
            </a:solidFill>
            <a:custDash>
              <a:ds d="800000" sp="300000"/>
            </a:custDash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55" name="Group 37"/>
          <p:cNvGrpSpPr/>
          <p:nvPr/>
        </p:nvGrpSpPr>
        <p:grpSpPr>
          <a:xfrm>
            <a:off x="5931720" y="2622960"/>
            <a:ext cx="810360" cy="381240"/>
            <a:chOff x="5931720" y="2622960"/>
            <a:chExt cx="810360" cy="381240"/>
          </a:xfrm>
        </p:grpSpPr>
        <p:sp>
          <p:nvSpPr>
            <p:cNvPr id="156" name="CustomShape 38"/>
            <p:cNvSpPr/>
            <p:nvPr/>
          </p:nvSpPr>
          <p:spPr>
            <a:xfrm>
              <a:off x="5931720" y="2635200"/>
              <a:ext cx="81036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7" name="CustomShape 39"/>
            <p:cNvSpPr/>
            <p:nvPr/>
          </p:nvSpPr>
          <p:spPr>
            <a:xfrm>
              <a:off x="6005160" y="2622960"/>
              <a:ext cx="66276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CNN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58" name="Group 40"/>
          <p:cNvGrpSpPr/>
          <p:nvPr/>
        </p:nvGrpSpPr>
        <p:grpSpPr>
          <a:xfrm>
            <a:off x="5951520" y="2040120"/>
            <a:ext cx="810360" cy="370800"/>
            <a:chOff x="5951520" y="2040120"/>
            <a:chExt cx="810360" cy="370800"/>
          </a:xfrm>
        </p:grpSpPr>
        <p:sp>
          <p:nvSpPr>
            <p:cNvPr id="159" name="CustomShape 41"/>
            <p:cNvSpPr/>
            <p:nvPr/>
          </p:nvSpPr>
          <p:spPr>
            <a:xfrm>
              <a:off x="5951520" y="2041920"/>
              <a:ext cx="81036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0" name="CustomShape 42"/>
            <p:cNvSpPr/>
            <p:nvPr/>
          </p:nvSpPr>
          <p:spPr>
            <a:xfrm>
              <a:off x="5961600" y="2040120"/>
              <a:ext cx="79056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LSTM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61" name="Group 43"/>
          <p:cNvGrpSpPr/>
          <p:nvPr/>
        </p:nvGrpSpPr>
        <p:grpSpPr>
          <a:xfrm>
            <a:off x="7151400" y="2059560"/>
            <a:ext cx="810360" cy="369000"/>
            <a:chOff x="7151400" y="2059560"/>
            <a:chExt cx="810360" cy="369000"/>
          </a:xfrm>
        </p:grpSpPr>
        <p:sp>
          <p:nvSpPr>
            <p:cNvPr id="162" name="CustomShape 44"/>
            <p:cNvSpPr/>
            <p:nvPr/>
          </p:nvSpPr>
          <p:spPr>
            <a:xfrm>
              <a:off x="7151400" y="2059560"/>
              <a:ext cx="81036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3" name="CustomShape 45"/>
            <p:cNvSpPr/>
            <p:nvPr/>
          </p:nvSpPr>
          <p:spPr>
            <a:xfrm>
              <a:off x="7244280" y="2059560"/>
              <a:ext cx="6246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FCN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64" name="Group 46"/>
          <p:cNvGrpSpPr/>
          <p:nvPr/>
        </p:nvGrpSpPr>
        <p:grpSpPr>
          <a:xfrm>
            <a:off x="8152560" y="2193840"/>
            <a:ext cx="2342160" cy="913320"/>
            <a:chOff x="8152560" y="2193840"/>
            <a:chExt cx="2342160" cy="913320"/>
          </a:xfrm>
        </p:grpSpPr>
        <p:sp>
          <p:nvSpPr>
            <p:cNvPr id="165" name="CustomShape 47"/>
            <p:cNvSpPr/>
            <p:nvPr/>
          </p:nvSpPr>
          <p:spPr>
            <a:xfrm>
              <a:off x="8532000" y="2242440"/>
              <a:ext cx="1583280" cy="57456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6" name="CustomShape 48"/>
            <p:cNvSpPr/>
            <p:nvPr/>
          </p:nvSpPr>
          <p:spPr>
            <a:xfrm>
              <a:off x="8152560" y="2193840"/>
              <a:ext cx="2342160" cy="913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Feature 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Mask 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67" name="Group 49"/>
          <p:cNvGrpSpPr/>
          <p:nvPr/>
        </p:nvGrpSpPr>
        <p:grpSpPr>
          <a:xfrm>
            <a:off x="8449560" y="3464280"/>
            <a:ext cx="983880" cy="639000"/>
            <a:chOff x="8449560" y="3464280"/>
            <a:chExt cx="983880" cy="639000"/>
          </a:xfrm>
        </p:grpSpPr>
        <p:sp>
          <p:nvSpPr>
            <p:cNvPr id="168" name="CustomShape 50"/>
            <p:cNvSpPr/>
            <p:nvPr/>
          </p:nvSpPr>
          <p:spPr>
            <a:xfrm>
              <a:off x="8449560" y="3510360"/>
              <a:ext cx="983880" cy="57456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9" name="CustomShape 51"/>
            <p:cNvSpPr/>
            <p:nvPr/>
          </p:nvSpPr>
          <p:spPr>
            <a:xfrm>
              <a:off x="8497440" y="3464280"/>
              <a:ext cx="89352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Inverse 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STFT</a:t>
              </a:r>
              <a:endParaRPr lang="en-US" sz="1800" b="0" strike="noStrike" spc="-1">
                <a:latin typeface="Arial"/>
              </a:endParaRPr>
            </a:p>
          </p:txBody>
        </p:sp>
      </p:grpSp>
      <p:sp>
        <p:nvSpPr>
          <p:cNvPr id="170" name="CustomShape 52"/>
          <p:cNvSpPr/>
          <p:nvPr/>
        </p:nvSpPr>
        <p:spPr>
          <a:xfrm>
            <a:off x="6640560" y="2509200"/>
            <a:ext cx="178488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Trainable 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Voice Muter</a:t>
            </a:r>
            <a:endParaRPr lang="en-US" sz="1800" b="0" strike="noStrike" spc="-1">
              <a:latin typeface="Arial"/>
            </a:endParaRPr>
          </a:p>
        </p:txBody>
      </p:sp>
      <p:grpSp>
        <p:nvGrpSpPr>
          <p:cNvPr id="171" name="Group 53"/>
          <p:cNvGrpSpPr/>
          <p:nvPr/>
        </p:nvGrpSpPr>
        <p:grpSpPr>
          <a:xfrm>
            <a:off x="9473400" y="3463920"/>
            <a:ext cx="1232640" cy="645840"/>
            <a:chOff x="9473400" y="3463920"/>
            <a:chExt cx="1232640" cy="645840"/>
          </a:xfrm>
        </p:grpSpPr>
        <p:sp>
          <p:nvSpPr>
            <p:cNvPr id="172" name="CustomShape 54"/>
            <p:cNvSpPr/>
            <p:nvPr/>
          </p:nvSpPr>
          <p:spPr>
            <a:xfrm>
              <a:off x="9581400" y="3463920"/>
              <a:ext cx="1022400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3" name="CustomShape 55"/>
            <p:cNvSpPr/>
            <p:nvPr/>
          </p:nvSpPr>
          <p:spPr>
            <a:xfrm>
              <a:off x="9473400" y="3463920"/>
              <a:ext cx="123264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1" strike="noStrike" spc="-1">
                  <a:solidFill>
                    <a:srgbClr val="000000"/>
                  </a:solidFill>
                  <a:latin typeface="Times New Roman"/>
                </a:rPr>
                <a:t>Purified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1" strike="noStrike" spc="-1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74" name="Group 56"/>
          <p:cNvGrpSpPr/>
          <p:nvPr/>
        </p:nvGrpSpPr>
        <p:grpSpPr>
          <a:xfrm>
            <a:off x="3330000" y="3602880"/>
            <a:ext cx="1198800" cy="369000"/>
            <a:chOff x="3330000" y="3602880"/>
            <a:chExt cx="1198800" cy="369000"/>
          </a:xfrm>
        </p:grpSpPr>
        <p:sp>
          <p:nvSpPr>
            <p:cNvPr id="175" name="CustomShape 57"/>
            <p:cNvSpPr/>
            <p:nvPr/>
          </p:nvSpPr>
          <p:spPr>
            <a:xfrm>
              <a:off x="3527280" y="3602880"/>
              <a:ext cx="81036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6" name="CustomShape 58"/>
            <p:cNvSpPr/>
            <p:nvPr/>
          </p:nvSpPr>
          <p:spPr>
            <a:xfrm>
              <a:off x="3330000" y="3602880"/>
              <a:ext cx="11988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STFT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77" name="Group 59"/>
          <p:cNvGrpSpPr/>
          <p:nvPr/>
        </p:nvGrpSpPr>
        <p:grpSpPr>
          <a:xfrm>
            <a:off x="6341400" y="3630240"/>
            <a:ext cx="337680" cy="455400"/>
            <a:chOff x="6341400" y="3630240"/>
            <a:chExt cx="337680" cy="455400"/>
          </a:xfrm>
        </p:grpSpPr>
        <p:sp>
          <p:nvSpPr>
            <p:cNvPr id="178" name="CustomShape 60"/>
            <p:cNvSpPr/>
            <p:nvPr/>
          </p:nvSpPr>
          <p:spPr>
            <a:xfrm>
              <a:off x="6341400" y="3640320"/>
              <a:ext cx="337680" cy="337680"/>
            </a:xfrm>
            <a:prstGeom prst="ellipse">
              <a:avLst/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9" name="CustomShape 61"/>
            <p:cNvSpPr/>
            <p:nvPr/>
          </p:nvSpPr>
          <p:spPr>
            <a:xfrm>
              <a:off x="6345720" y="3630240"/>
              <a:ext cx="317520" cy="4554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400" b="0" strike="noStrike" spc="-1">
                  <a:solidFill>
                    <a:srgbClr val="000000"/>
                  </a:solidFill>
                  <a:latin typeface="Times New Roman"/>
                </a:rPr>
                <a:t>*</a:t>
              </a:r>
              <a:endParaRPr lang="en-US" sz="2400" b="0" strike="noStrike" spc="-1">
                <a:latin typeface="Arial"/>
              </a:endParaRPr>
            </a:p>
          </p:txBody>
        </p:sp>
      </p:grpSp>
      <p:sp>
        <p:nvSpPr>
          <p:cNvPr id="180" name="CustomShape 62"/>
          <p:cNvSpPr/>
          <p:nvPr/>
        </p:nvSpPr>
        <p:spPr>
          <a:xfrm rot="10800000" flipV="1">
            <a:off x="3337200" y="282744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1" name="Line 63"/>
          <p:cNvSpPr/>
          <p:nvPr/>
        </p:nvSpPr>
        <p:spPr>
          <a:xfrm flipV="1">
            <a:off x="9291240" y="2817360"/>
            <a:ext cx="360" cy="537840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Line 64"/>
          <p:cNvSpPr/>
          <p:nvPr/>
        </p:nvSpPr>
        <p:spPr>
          <a:xfrm flipH="1">
            <a:off x="6504480" y="3355200"/>
            <a:ext cx="2786760" cy="360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65"/>
          <p:cNvSpPr/>
          <p:nvPr/>
        </p:nvSpPr>
        <p:spPr>
          <a:xfrm rot="5400000">
            <a:off x="6435360" y="3466800"/>
            <a:ext cx="138600" cy="118800"/>
          </a:xfrm>
          <a:custGeom>
            <a:avLst/>
            <a:gdLst/>
            <a:ahLst/>
            <a:cxnLst/>
            <a:rect l="l" t="t" r="r" b="b"/>
            <a:pathLst>
              <a:path w="1395" h="1198">
                <a:moveTo>
                  <a:pt x="22" y="1141"/>
                </a:moveTo>
                <a:cubicBezTo>
                  <a:pt x="38" y="1177"/>
                  <a:pt x="73" y="1198"/>
                  <a:pt x="111" y="1198"/>
                </a:cubicBezTo>
                <a:cubicBezTo>
                  <a:pt x="124" y="1198"/>
                  <a:pt x="138" y="1195"/>
                  <a:pt x="151" y="1189"/>
                </a:cubicBezTo>
                <a:lnTo>
                  <a:pt x="1336" y="653"/>
                </a:lnTo>
                <a:cubicBezTo>
                  <a:pt x="1372" y="637"/>
                  <a:pt x="1395" y="601"/>
                  <a:pt x="1393" y="562"/>
                </a:cubicBezTo>
                <a:cubicBezTo>
                  <a:pt x="1392" y="522"/>
                  <a:pt x="1368" y="488"/>
                  <a:pt x="1331" y="474"/>
                </a:cubicBezTo>
                <a:lnTo>
                  <a:pt x="145" y="19"/>
                </a:lnTo>
                <a:cubicBezTo>
                  <a:pt x="95" y="0"/>
                  <a:pt x="39" y="25"/>
                  <a:pt x="20" y="75"/>
                </a:cubicBezTo>
                <a:cubicBezTo>
                  <a:pt x="0" y="125"/>
                  <a:pt x="25" y="182"/>
                  <a:pt x="76" y="201"/>
                </a:cubicBezTo>
                <a:lnTo>
                  <a:pt x="1043" y="572"/>
                </a:lnTo>
                <a:lnTo>
                  <a:pt x="70" y="1012"/>
                </a:lnTo>
                <a:cubicBezTo>
                  <a:pt x="21" y="1034"/>
                  <a:pt x="0" y="1092"/>
                  <a:pt x="22" y="114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4" name="Line 66"/>
          <p:cNvSpPr/>
          <p:nvPr/>
        </p:nvSpPr>
        <p:spPr>
          <a:xfrm flipV="1">
            <a:off x="6504480" y="3340080"/>
            <a:ext cx="360" cy="187200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Line 67"/>
          <p:cNvSpPr/>
          <p:nvPr/>
        </p:nvSpPr>
        <p:spPr>
          <a:xfrm flipV="1">
            <a:off x="2391480" y="4096800"/>
            <a:ext cx="360" cy="192960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Line 68"/>
          <p:cNvSpPr/>
          <p:nvPr/>
        </p:nvSpPr>
        <p:spPr>
          <a:xfrm flipH="1">
            <a:off x="2391480" y="4289760"/>
            <a:ext cx="7574760" cy="20160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CustomShape 69"/>
          <p:cNvSpPr/>
          <p:nvPr/>
        </p:nvSpPr>
        <p:spPr>
          <a:xfrm>
            <a:off x="9862560" y="4232880"/>
            <a:ext cx="138600" cy="118800"/>
          </a:xfrm>
          <a:custGeom>
            <a:avLst/>
            <a:gdLst/>
            <a:ahLst/>
            <a:cxnLst/>
            <a:rect l="l" t="t" r="r" b="b"/>
            <a:pathLst>
              <a:path w="1395" h="1198">
                <a:moveTo>
                  <a:pt x="22" y="1141"/>
                </a:moveTo>
                <a:cubicBezTo>
                  <a:pt x="38" y="1177"/>
                  <a:pt x="73" y="1198"/>
                  <a:pt x="111" y="1198"/>
                </a:cubicBezTo>
                <a:cubicBezTo>
                  <a:pt x="124" y="1198"/>
                  <a:pt x="138" y="1195"/>
                  <a:pt x="151" y="1189"/>
                </a:cubicBezTo>
                <a:lnTo>
                  <a:pt x="1336" y="653"/>
                </a:lnTo>
                <a:cubicBezTo>
                  <a:pt x="1372" y="637"/>
                  <a:pt x="1395" y="601"/>
                  <a:pt x="1393" y="562"/>
                </a:cubicBezTo>
                <a:cubicBezTo>
                  <a:pt x="1392" y="522"/>
                  <a:pt x="1368" y="488"/>
                  <a:pt x="1331" y="474"/>
                </a:cubicBezTo>
                <a:lnTo>
                  <a:pt x="145" y="19"/>
                </a:lnTo>
                <a:cubicBezTo>
                  <a:pt x="95" y="0"/>
                  <a:pt x="39" y="25"/>
                  <a:pt x="20" y="75"/>
                </a:cubicBezTo>
                <a:cubicBezTo>
                  <a:pt x="0" y="125"/>
                  <a:pt x="25" y="182"/>
                  <a:pt x="76" y="201"/>
                </a:cubicBezTo>
                <a:lnTo>
                  <a:pt x="1043" y="572"/>
                </a:lnTo>
                <a:lnTo>
                  <a:pt x="70" y="1012"/>
                </a:lnTo>
                <a:cubicBezTo>
                  <a:pt x="21" y="1034"/>
                  <a:pt x="0" y="1092"/>
                  <a:pt x="22" y="114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88" name="Group 70"/>
          <p:cNvGrpSpPr/>
          <p:nvPr/>
        </p:nvGrpSpPr>
        <p:grpSpPr>
          <a:xfrm>
            <a:off x="8007480" y="5564520"/>
            <a:ext cx="1493280" cy="645840"/>
            <a:chOff x="8007480" y="5564520"/>
            <a:chExt cx="1493280" cy="645840"/>
          </a:xfrm>
        </p:grpSpPr>
        <p:sp>
          <p:nvSpPr>
            <p:cNvPr id="189" name="CustomShape 71"/>
            <p:cNvSpPr/>
            <p:nvPr/>
          </p:nvSpPr>
          <p:spPr>
            <a:xfrm>
              <a:off x="8007480" y="5564520"/>
              <a:ext cx="1478880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0" name="CustomShape 72"/>
            <p:cNvSpPr/>
            <p:nvPr/>
          </p:nvSpPr>
          <p:spPr>
            <a:xfrm>
              <a:off x="8051400" y="556452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Denoised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Spectrogram</a:t>
              </a:r>
              <a:endParaRPr lang="en-US" sz="1800" b="0" strike="noStrike" spc="-1">
                <a:latin typeface="Arial"/>
              </a:endParaRPr>
            </a:p>
          </p:txBody>
        </p:sp>
      </p:grpSp>
      <p:sp>
        <p:nvSpPr>
          <p:cNvPr id="191" name="Line 73"/>
          <p:cNvSpPr/>
          <p:nvPr/>
        </p:nvSpPr>
        <p:spPr>
          <a:xfrm flipV="1">
            <a:off x="10103760" y="4115160"/>
            <a:ext cx="360" cy="194760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74"/>
          <p:cNvSpPr/>
          <p:nvPr/>
        </p:nvSpPr>
        <p:spPr>
          <a:xfrm rot="5400000">
            <a:off x="10034640" y="4264920"/>
            <a:ext cx="138600" cy="118800"/>
          </a:xfrm>
          <a:custGeom>
            <a:avLst/>
            <a:gdLst/>
            <a:ahLst/>
            <a:cxnLst/>
            <a:rect l="l" t="t" r="r" b="b"/>
            <a:pathLst>
              <a:path w="1395" h="1198">
                <a:moveTo>
                  <a:pt x="22" y="1141"/>
                </a:moveTo>
                <a:cubicBezTo>
                  <a:pt x="38" y="1177"/>
                  <a:pt x="73" y="1198"/>
                  <a:pt x="111" y="1198"/>
                </a:cubicBezTo>
                <a:cubicBezTo>
                  <a:pt x="124" y="1198"/>
                  <a:pt x="138" y="1195"/>
                  <a:pt x="151" y="1189"/>
                </a:cubicBezTo>
                <a:lnTo>
                  <a:pt x="1336" y="653"/>
                </a:lnTo>
                <a:cubicBezTo>
                  <a:pt x="1372" y="637"/>
                  <a:pt x="1395" y="601"/>
                  <a:pt x="1393" y="562"/>
                </a:cubicBezTo>
                <a:cubicBezTo>
                  <a:pt x="1392" y="522"/>
                  <a:pt x="1368" y="488"/>
                  <a:pt x="1331" y="474"/>
                </a:cubicBezTo>
                <a:lnTo>
                  <a:pt x="145" y="19"/>
                </a:lnTo>
                <a:cubicBezTo>
                  <a:pt x="95" y="0"/>
                  <a:pt x="39" y="25"/>
                  <a:pt x="20" y="75"/>
                </a:cubicBezTo>
                <a:cubicBezTo>
                  <a:pt x="0" y="125"/>
                  <a:pt x="25" y="182"/>
                  <a:pt x="76" y="201"/>
                </a:cubicBezTo>
                <a:lnTo>
                  <a:pt x="1043" y="572"/>
                </a:lnTo>
                <a:lnTo>
                  <a:pt x="70" y="1012"/>
                </a:lnTo>
                <a:cubicBezTo>
                  <a:pt x="21" y="1034"/>
                  <a:pt x="0" y="1092"/>
                  <a:pt x="22" y="114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3" name="CustomShape 75"/>
          <p:cNvSpPr/>
          <p:nvPr/>
        </p:nvSpPr>
        <p:spPr>
          <a:xfrm rot="10800000" flipV="1">
            <a:off x="5163315" y="2182320"/>
            <a:ext cx="48348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4" name="CustomShape 76"/>
          <p:cNvSpPr/>
          <p:nvPr/>
        </p:nvSpPr>
        <p:spPr>
          <a:xfrm rot="10800000" flipV="1">
            <a:off x="6808699" y="217998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5" name="CustomShape 77"/>
          <p:cNvSpPr/>
          <p:nvPr/>
        </p:nvSpPr>
        <p:spPr>
          <a:xfrm rot="10800000" flipV="1">
            <a:off x="8099185" y="229068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6" name="CustomShape 78"/>
          <p:cNvSpPr/>
          <p:nvPr/>
        </p:nvSpPr>
        <p:spPr>
          <a:xfrm rot="10800000" flipV="1">
            <a:off x="3258254" y="3735538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7" name="CustomShape 79"/>
          <p:cNvSpPr/>
          <p:nvPr/>
        </p:nvSpPr>
        <p:spPr>
          <a:xfrm rot="10800000" flipV="1">
            <a:off x="4260134" y="3754258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8" name="CustomShape 80"/>
          <p:cNvSpPr/>
          <p:nvPr/>
        </p:nvSpPr>
        <p:spPr>
          <a:xfrm rot="10800000" flipV="1">
            <a:off x="5936294" y="3767938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9" name="CustomShape 81"/>
          <p:cNvSpPr/>
          <p:nvPr/>
        </p:nvSpPr>
        <p:spPr>
          <a:xfrm rot="10800000" flipV="1">
            <a:off x="6629654" y="3744178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0" name="CustomShape 82"/>
          <p:cNvSpPr/>
          <p:nvPr/>
        </p:nvSpPr>
        <p:spPr>
          <a:xfrm rot="10800000" flipV="1">
            <a:off x="8171894" y="3760378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1" name="CustomShape 83"/>
          <p:cNvSpPr/>
          <p:nvPr/>
        </p:nvSpPr>
        <p:spPr>
          <a:xfrm rot="10800000" flipV="1">
            <a:off x="9344414" y="3760378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2" name="CustomShape 84"/>
          <p:cNvSpPr/>
          <p:nvPr/>
        </p:nvSpPr>
        <p:spPr>
          <a:xfrm rot="16200000" flipV="1">
            <a:off x="9943560" y="559404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3" name="CustomShape 85"/>
          <p:cNvSpPr/>
          <p:nvPr/>
        </p:nvSpPr>
        <p:spPr>
          <a:xfrm rot="5400000" flipV="1">
            <a:off x="4308120" y="237456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4" name="CustomShape 86"/>
          <p:cNvSpPr/>
          <p:nvPr/>
        </p:nvSpPr>
        <p:spPr>
          <a:xfrm rot="5400000" flipV="1">
            <a:off x="6184080" y="239076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5" name="CustomShape 87"/>
          <p:cNvSpPr/>
          <p:nvPr/>
        </p:nvSpPr>
        <p:spPr>
          <a:xfrm rot="10800000" flipV="1">
            <a:off x="3346314" y="584871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6" name="CustomShape 88"/>
          <p:cNvSpPr/>
          <p:nvPr/>
        </p:nvSpPr>
        <p:spPr>
          <a:xfrm rot="10800000" flipV="1">
            <a:off x="4473834" y="584871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7" name="CustomShape 89"/>
          <p:cNvSpPr/>
          <p:nvPr/>
        </p:nvSpPr>
        <p:spPr>
          <a:xfrm rot="10800000" flipV="1">
            <a:off x="6439434" y="584871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8" name="CustomShape 90"/>
          <p:cNvSpPr/>
          <p:nvPr/>
        </p:nvSpPr>
        <p:spPr>
          <a:xfrm flipV="1">
            <a:off x="7806960" y="581868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9" name="CustomShape 91"/>
          <p:cNvSpPr/>
          <p:nvPr/>
        </p:nvSpPr>
        <p:spPr>
          <a:xfrm flipV="1">
            <a:off x="9429120" y="583488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0" name="TextShape 92"/>
          <p:cNvSpPr txBox="1"/>
          <p:nvPr/>
        </p:nvSpPr>
        <p:spPr>
          <a:xfrm>
            <a:off x="457200" y="274320"/>
            <a:ext cx="18288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 dirty="0">
                <a:latin typeface="Arial"/>
              </a:rPr>
              <a:t>V</a:t>
            </a:r>
            <a:r>
              <a:rPr lang="en-US" altLang="zh-CN" sz="1800" b="0" strike="noStrike" spc="-1" dirty="0">
                <a:latin typeface="Arial"/>
              </a:rPr>
              <a:t>1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11" name="CustomShape 93"/>
          <p:cNvSpPr/>
          <p:nvPr/>
        </p:nvSpPr>
        <p:spPr>
          <a:xfrm rot="7457400" flipV="1">
            <a:off x="5917680" y="317268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212" name="Group 94"/>
          <p:cNvGrpSpPr/>
          <p:nvPr/>
        </p:nvGrpSpPr>
        <p:grpSpPr>
          <a:xfrm>
            <a:off x="9326880" y="4813920"/>
            <a:ext cx="1401840" cy="639000"/>
            <a:chOff x="9326880" y="4813920"/>
            <a:chExt cx="1401840" cy="639000"/>
          </a:xfrm>
        </p:grpSpPr>
        <p:sp>
          <p:nvSpPr>
            <p:cNvPr id="213" name="CustomShape 95"/>
            <p:cNvSpPr/>
            <p:nvPr/>
          </p:nvSpPr>
          <p:spPr>
            <a:xfrm>
              <a:off x="9326880" y="4813920"/>
              <a:ext cx="1388160" cy="60660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4" name="CustomShape 96"/>
            <p:cNvSpPr/>
            <p:nvPr/>
          </p:nvSpPr>
          <p:spPr>
            <a:xfrm>
              <a:off x="9368280" y="4813920"/>
              <a:ext cx="136044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Denoised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sz="1800" b="0" strike="noStrike" spc="-1">
                <a:latin typeface="Arial"/>
              </a:endParaRPr>
            </a:p>
          </p:txBody>
        </p:sp>
      </p:grpSp>
      <p:sp>
        <p:nvSpPr>
          <p:cNvPr id="215" name="CustomShape 97"/>
          <p:cNvSpPr/>
          <p:nvPr/>
        </p:nvSpPr>
        <p:spPr>
          <a:xfrm rot="16200000" flipV="1">
            <a:off x="9969480" y="466056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216" name="Group 98"/>
          <p:cNvGrpSpPr/>
          <p:nvPr/>
        </p:nvGrpSpPr>
        <p:grpSpPr>
          <a:xfrm>
            <a:off x="5903280" y="4385880"/>
            <a:ext cx="1199880" cy="639000"/>
            <a:chOff x="5903280" y="4385880"/>
            <a:chExt cx="1199880" cy="639000"/>
          </a:xfrm>
        </p:grpSpPr>
        <p:sp>
          <p:nvSpPr>
            <p:cNvPr id="217" name="CustomShape 99"/>
            <p:cNvSpPr/>
            <p:nvPr/>
          </p:nvSpPr>
          <p:spPr>
            <a:xfrm>
              <a:off x="5903280" y="4385880"/>
              <a:ext cx="1199880" cy="58572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8" name="CustomShape 100"/>
            <p:cNvSpPr/>
            <p:nvPr/>
          </p:nvSpPr>
          <p:spPr>
            <a:xfrm>
              <a:off x="6017400" y="4385880"/>
              <a:ext cx="97344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Wireless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Channel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04" name="Group 59">
            <a:extLst>
              <a:ext uri="{FF2B5EF4-FFF2-40B4-BE49-F238E27FC236}">
                <a16:creationId xmlns:a16="http://schemas.microsoft.com/office/drawing/2014/main" id="{F386BBF5-E1C8-4DA1-AA39-079B2A72A0B8}"/>
              </a:ext>
            </a:extLst>
          </p:cNvPr>
          <p:cNvGrpSpPr/>
          <p:nvPr/>
        </p:nvGrpSpPr>
        <p:grpSpPr>
          <a:xfrm>
            <a:off x="3000023" y="5652000"/>
            <a:ext cx="337680" cy="455400"/>
            <a:chOff x="6341400" y="3553020"/>
            <a:chExt cx="337680" cy="455400"/>
          </a:xfrm>
        </p:grpSpPr>
        <p:sp>
          <p:nvSpPr>
            <p:cNvPr id="105" name="CustomShape 60">
              <a:extLst>
                <a:ext uri="{FF2B5EF4-FFF2-40B4-BE49-F238E27FC236}">
                  <a16:creationId xmlns:a16="http://schemas.microsoft.com/office/drawing/2014/main" id="{1B483846-0AE7-4E24-9E83-E97D4DD5ED9C}"/>
                </a:ext>
              </a:extLst>
            </p:cNvPr>
            <p:cNvSpPr/>
            <p:nvPr/>
          </p:nvSpPr>
          <p:spPr>
            <a:xfrm>
              <a:off x="6341400" y="3640320"/>
              <a:ext cx="337680" cy="337680"/>
            </a:xfrm>
            <a:prstGeom prst="ellipse">
              <a:avLst/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6" name="CustomShape 61">
              <a:extLst>
                <a:ext uri="{FF2B5EF4-FFF2-40B4-BE49-F238E27FC236}">
                  <a16:creationId xmlns:a16="http://schemas.microsoft.com/office/drawing/2014/main" id="{3DC0A345-141C-4E44-A67A-75DE503E48C6}"/>
                </a:ext>
              </a:extLst>
            </p:cNvPr>
            <p:cNvSpPr/>
            <p:nvPr/>
          </p:nvSpPr>
          <p:spPr>
            <a:xfrm>
              <a:off x="6354467" y="3553020"/>
              <a:ext cx="317520" cy="4554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400" spc="-1" dirty="0">
                  <a:solidFill>
                    <a:srgbClr val="000000"/>
                  </a:solidFill>
                  <a:latin typeface="Times New Roman"/>
                </a:rPr>
                <a:t>-</a:t>
              </a:r>
              <a:endParaRPr lang="en-US" sz="2400" b="0" strike="noStrike" spc="-1" dirty="0">
                <a:latin typeface="Arial"/>
              </a:endParaRPr>
            </a:p>
          </p:txBody>
        </p:sp>
      </p:grpSp>
      <p:grpSp>
        <p:nvGrpSpPr>
          <p:cNvPr id="107" name="Group 8">
            <a:extLst>
              <a:ext uri="{FF2B5EF4-FFF2-40B4-BE49-F238E27FC236}">
                <a16:creationId xmlns:a16="http://schemas.microsoft.com/office/drawing/2014/main" id="{25CDFA5C-4648-421D-A16A-1C2C0E57D4EE}"/>
              </a:ext>
            </a:extLst>
          </p:cNvPr>
          <p:cNvGrpSpPr/>
          <p:nvPr/>
        </p:nvGrpSpPr>
        <p:grpSpPr>
          <a:xfrm>
            <a:off x="1444052" y="5464230"/>
            <a:ext cx="1427342" cy="354450"/>
            <a:chOff x="1705680" y="5848710"/>
            <a:chExt cx="1449360" cy="354450"/>
          </a:xfrm>
        </p:grpSpPr>
        <p:sp>
          <p:nvSpPr>
            <p:cNvPr id="108" name="CustomShape 9">
              <a:extLst>
                <a:ext uri="{FF2B5EF4-FFF2-40B4-BE49-F238E27FC236}">
                  <a16:creationId xmlns:a16="http://schemas.microsoft.com/office/drawing/2014/main" id="{4F70AF9D-BDAF-4D26-A235-6DBC288DC325}"/>
                </a:ext>
              </a:extLst>
            </p:cNvPr>
            <p:cNvSpPr/>
            <p:nvPr/>
          </p:nvSpPr>
          <p:spPr>
            <a:xfrm>
              <a:off x="1778315" y="5864910"/>
              <a:ext cx="1310946" cy="33825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9" name="CustomShape 10">
              <a:extLst>
                <a:ext uri="{FF2B5EF4-FFF2-40B4-BE49-F238E27FC236}">
                  <a16:creationId xmlns:a16="http://schemas.microsoft.com/office/drawing/2014/main" id="{2B27DD3C-7596-41F8-A030-6C0FAAE6566D}"/>
                </a:ext>
              </a:extLst>
            </p:cNvPr>
            <p:cNvSpPr/>
            <p:nvPr/>
          </p:nvSpPr>
          <p:spPr>
            <a:xfrm>
              <a:off x="1705680" y="5848710"/>
              <a:ext cx="1449360" cy="33825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Noise Audio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sp>
        <p:nvSpPr>
          <p:cNvPr id="110" name="CustomShape 78">
            <a:extLst>
              <a:ext uri="{FF2B5EF4-FFF2-40B4-BE49-F238E27FC236}">
                <a16:creationId xmlns:a16="http://schemas.microsoft.com/office/drawing/2014/main" id="{18A57514-76A0-4479-BDF3-378924EABAA0}"/>
              </a:ext>
            </a:extLst>
          </p:cNvPr>
          <p:cNvSpPr/>
          <p:nvPr/>
        </p:nvSpPr>
        <p:spPr>
          <a:xfrm rot="12502338" flipV="1">
            <a:off x="2737134" y="5658889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" name="CustomShape 78">
            <a:extLst>
              <a:ext uri="{FF2B5EF4-FFF2-40B4-BE49-F238E27FC236}">
                <a16:creationId xmlns:a16="http://schemas.microsoft.com/office/drawing/2014/main" id="{3D14C8B7-8EBC-43DB-A585-A73EC4078A71}"/>
              </a:ext>
            </a:extLst>
          </p:cNvPr>
          <p:cNvSpPr/>
          <p:nvPr/>
        </p:nvSpPr>
        <p:spPr>
          <a:xfrm rot="9097662">
            <a:off x="2758709" y="6000583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69626677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" name="Group 94"/>
          <p:cNvGrpSpPr/>
          <p:nvPr/>
        </p:nvGrpSpPr>
        <p:grpSpPr>
          <a:xfrm>
            <a:off x="8876921" y="2780743"/>
            <a:ext cx="1791362" cy="389189"/>
            <a:chOff x="8507220" y="4813920"/>
            <a:chExt cx="2276038" cy="389189"/>
          </a:xfrm>
        </p:grpSpPr>
        <p:sp>
          <p:nvSpPr>
            <p:cNvPr id="213" name="CustomShape 95"/>
            <p:cNvSpPr/>
            <p:nvPr/>
          </p:nvSpPr>
          <p:spPr>
            <a:xfrm>
              <a:off x="8687494" y="4813920"/>
              <a:ext cx="1922162" cy="389189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4" name="CustomShape 96"/>
            <p:cNvSpPr/>
            <p:nvPr/>
          </p:nvSpPr>
          <p:spPr>
            <a:xfrm>
              <a:off x="8507220" y="4822679"/>
              <a:ext cx="2276038" cy="35638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Denoised Audio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grpSp>
        <p:nvGrpSpPr>
          <p:cNvPr id="112" name="Group 85">
            <a:extLst>
              <a:ext uri="{FF2B5EF4-FFF2-40B4-BE49-F238E27FC236}">
                <a16:creationId xmlns:a16="http://schemas.microsoft.com/office/drawing/2014/main" id="{8A4264FB-1A5F-4DEE-8E1C-4BC22C652D94}"/>
              </a:ext>
            </a:extLst>
          </p:cNvPr>
          <p:cNvGrpSpPr/>
          <p:nvPr/>
        </p:nvGrpSpPr>
        <p:grpSpPr>
          <a:xfrm>
            <a:off x="6467224" y="4607280"/>
            <a:ext cx="1014946" cy="655200"/>
            <a:chOff x="8046720" y="807840"/>
            <a:chExt cx="1645920" cy="655200"/>
          </a:xfrm>
        </p:grpSpPr>
        <p:sp>
          <p:nvSpPr>
            <p:cNvPr id="113" name="CustomShape 86">
              <a:extLst>
                <a:ext uri="{FF2B5EF4-FFF2-40B4-BE49-F238E27FC236}">
                  <a16:creationId xmlns:a16="http://schemas.microsoft.com/office/drawing/2014/main" id="{07E1DC0E-DEE6-4CB8-9C54-CBFF1C42829E}"/>
                </a:ext>
              </a:extLst>
            </p:cNvPr>
            <p:cNvSpPr/>
            <p:nvPr/>
          </p:nvSpPr>
          <p:spPr>
            <a:xfrm>
              <a:off x="8046720" y="817200"/>
              <a:ext cx="1645920" cy="645840"/>
            </a:xfrm>
            <a:prstGeom prst="roundRect">
              <a:avLst>
                <a:gd name="adj" fmla="val 16667"/>
              </a:avLst>
            </a:prstGeom>
            <a:solidFill>
              <a:srgbClr val="CCCCFF"/>
            </a:solidFill>
            <a:ln w="28440">
              <a:solidFill>
                <a:srgbClr val="8397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4" name="CustomShape 87">
              <a:extLst>
                <a:ext uri="{FF2B5EF4-FFF2-40B4-BE49-F238E27FC236}">
                  <a16:creationId xmlns:a16="http://schemas.microsoft.com/office/drawing/2014/main" id="{81E1B519-5A67-4668-AC28-4182F14F76F9}"/>
                </a:ext>
              </a:extLst>
            </p:cNvPr>
            <p:cNvSpPr/>
            <p:nvPr/>
          </p:nvSpPr>
          <p:spPr>
            <a:xfrm>
              <a:off x="8123400" y="80784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Noise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Phase</a:t>
              </a:r>
              <a:endParaRPr lang="en-US" sz="1800" b="0" strike="noStrike" spc="-1">
                <a:latin typeface="Arial"/>
              </a:endParaRPr>
            </a:p>
          </p:txBody>
        </p:sp>
      </p:grpSp>
      <p:sp>
        <p:nvSpPr>
          <p:cNvPr id="119" name="CustomShape 1"/>
          <p:cNvSpPr/>
          <p:nvPr/>
        </p:nvSpPr>
        <p:spPr>
          <a:xfrm>
            <a:off x="3789117" y="3722040"/>
            <a:ext cx="1645920" cy="5662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60">
            <a:solidFill>
              <a:srgbClr val="00B050"/>
            </a:solidFill>
            <a:custDash>
              <a:ds d="800000" sp="300000"/>
            </a:custDash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Times New Roman"/>
              </a:rPr>
              <a:t>Speaker Encoder LSTM</a:t>
            </a:r>
            <a:endParaRPr lang="en-US" sz="1600" b="0" strike="noStrike" spc="-1">
              <a:latin typeface="Arial"/>
            </a:endParaRPr>
          </a:p>
        </p:txBody>
      </p:sp>
      <p:grpSp>
        <p:nvGrpSpPr>
          <p:cNvPr id="120" name="Group 2"/>
          <p:cNvGrpSpPr/>
          <p:nvPr/>
        </p:nvGrpSpPr>
        <p:grpSpPr>
          <a:xfrm>
            <a:off x="1519317" y="3683520"/>
            <a:ext cx="1935360" cy="655200"/>
            <a:chOff x="1410480" y="2540520"/>
            <a:chExt cx="1935360" cy="655200"/>
          </a:xfrm>
        </p:grpSpPr>
        <p:sp>
          <p:nvSpPr>
            <p:cNvPr id="121" name="CustomShape 3"/>
            <p:cNvSpPr/>
            <p:nvPr/>
          </p:nvSpPr>
          <p:spPr>
            <a:xfrm>
              <a:off x="1410480" y="2549880"/>
              <a:ext cx="1935360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2" name="CustomShape 4"/>
            <p:cNvSpPr/>
            <p:nvPr/>
          </p:nvSpPr>
          <p:spPr>
            <a:xfrm>
              <a:off x="1653480" y="254052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Reference 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23" name="Group 5"/>
          <p:cNvGrpSpPr/>
          <p:nvPr/>
        </p:nvGrpSpPr>
        <p:grpSpPr>
          <a:xfrm>
            <a:off x="1519317" y="4576320"/>
            <a:ext cx="1935360" cy="655560"/>
            <a:chOff x="1410480" y="3433320"/>
            <a:chExt cx="1935360" cy="655560"/>
          </a:xfrm>
        </p:grpSpPr>
        <p:sp>
          <p:nvSpPr>
            <p:cNvPr id="124" name="CustomShape 6"/>
            <p:cNvSpPr/>
            <p:nvPr/>
          </p:nvSpPr>
          <p:spPr>
            <a:xfrm>
              <a:off x="1410480" y="3443040"/>
              <a:ext cx="1935360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5" name="CustomShape 7"/>
            <p:cNvSpPr/>
            <p:nvPr/>
          </p:nvSpPr>
          <p:spPr>
            <a:xfrm>
              <a:off x="1653480" y="343332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Noise </a:t>
              </a:r>
              <a:endParaRPr lang="en-US" sz="18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grpSp>
        <p:nvGrpSpPr>
          <p:cNvPr id="129" name="Group 11"/>
          <p:cNvGrpSpPr/>
          <p:nvPr/>
        </p:nvGrpSpPr>
        <p:grpSpPr>
          <a:xfrm>
            <a:off x="9515097" y="2175041"/>
            <a:ext cx="1198800" cy="369000"/>
            <a:chOff x="9501120" y="5733720"/>
            <a:chExt cx="1198800" cy="369000"/>
          </a:xfrm>
        </p:grpSpPr>
        <p:sp>
          <p:nvSpPr>
            <p:cNvPr id="130" name="CustomShape 12"/>
            <p:cNvSpPr/>
            <p:nvPr/>
          </p:nvSpPr>
          <p:spPr>
            <a:xfrm>
              <a:off x="9698400" y="5733720"/>
              <a:ext cx="81036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1" name="CustomShape 13"/>
            <p:cNvSpPr/>
            <p:nvPr/>
          </p:nvSpPr>
          <p:spPr>
            <a:xfrm>
              <a:off x="9501120" y="5733720"/>
              <a:ext cx="11988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STFT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32" name="Group 14"/>
          <p:cNvGrpSpPr/>
          <p:nvPr/>
        </p:nvGrpSpPr>
        <p:grpSpPr>
          <a:xfrm>
            <a:off x="4637277" y="4602600"/>
            <a:ext cx="1645920" cy="655200"/>
            <a:chOff x="4528440" y="3459600"/>
            <a:chExt cx="1645920" cy="655200"/>
          </a:xfrm>
        </p:grpSpPr>
        <p:sp>
          <p:nvSpPr>
            <p:cNvPr id="133" name="CustomShape 15"/>
            <p:cNvSpPr/>
            <p:nvPr/>
          </p:nvSpPr>
          <p:spPr>
            <a:xfrm>
              <a:off x="4528440" y="3468960"/>
              <a:ext cx="1645920" cy="645840"/>
            </a:xfrm>
            <a:prstGeom prst="roundRect">
              <a:avLst>
                <a:gd name="adj" fmla="val 16667"/>
              </a:avLst>
            </a:prstGeom>
            <a:solidFill>
              <a:srgbClr val="CCCCFF"/>
            </a:solidFill>
            <a:ln w="28440">
              <a:solidFill>
                <a:srgbClr val="8397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4" name="CustomShape 16"/>
            <p:cNvSpPr/>
            <p:nvPr/>
          </p:nvSpPr>
          <p:spPr>
            <a:xfrm>
              <a:off x="4605120" y="345960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Noise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Spectrogram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35" name="Group 17"/>
          <p:cNvGrpSpPr/>
          <p:nvPr/>
        </p:nvGrpSpPr>
        <p:grpSpPr>
          <a:xfrm>
            <a:off x="10223490" y="3455820"/>
            <a:ext cx="308160" cy="455400"/>
            <a:chOff x="9958680" y="4300920"/>
            <a:chExt cx="308160" cy="455400"/>
          </a:xfrm>
        </p:grpSpPr>
        <p:sp>
          <p:nvSpPr>
            <p:cNvPr id="136" name="CustomShape 18"/>
            <p:cNvSpPr/>
            <p:nvPr/>
          </p:nvSpPr>
          <p:spPr>
            <a:xfrm>
              <a:off x="9958680" y="4387680"/>
              <a:ext cx="308160" cy="308160"/>
            </a:xfrm>
            <a:prstGeom prst="ellipse">
              <a:avLst/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7" name="CustomShape 19"/>
            <p:cNvSpPr/>
            <p:nvPr/>
          </p:nvSpPr>
          <p:spPr>
            <a:xfrm>
              <a:off x="9958680" y="4300920"/>
              <a:ext cx="290160" cy="4554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400" b="1" strike="noStrike" spc="-1">
                  <a:solidFill>
                    <a:srgbClr val="000000"/>
                  </a:solidFill>
                  <a:latin typeface="Times New Roman"/>
                </a:rPr>
                <a:t>+</a:t>
              </a:r>
              <a:endParaRPr lang="en-US" sz="2400" b="0" strike="noStrike" spc="-1">
                <a:latin typeface="Arial"/>
              </a:endParaRPr>
            </a:p>
          </p:txBody>
        </p:sp>
      </p:grpSp>
      <p:sp>
        <p:nvSpPr>
          <p:cNvPr id="138" name="CustomShape 20"/>
          <p:cNvSpPr/>
          <p:nvPr/>
        </p:nvSpPr>
        <p:spPr>
          <a:xfrm>
            <a:off x="1526517" y="1840241"/>
            <a:ext cx="5075460" cy="1001880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7030A0"/>
            </a:solidFill>
            <a:custDash>
              <a:ds d="800000" sp="300000"/>
            </a:custDash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39" name="Group 21"/>
          <p:cNvGrpSpPr/>
          <p:nvPr/>
        </p:nvGrpSpPr>
        <p:grpSpPr>
          <a:xfrm>
            <a:off x="3489057" y="2156681"/>
            <a:ext cx="1233000" cy="383040"/>
            <a:chOff x="3475080" y="5715360"/>
            <a:chExt cx="1233000" cy="383040"/>
          </a:xfrm>
        </p:grpSpPr>
        <p:sp>
          <p:nvSpPr>
            <p:cNvPr id="140" name="CustomShape 22"/>
            <p:cNvSpPr/>
            <p:nvPr/>
          </p:nvSpPr>
          <p:spPr>
            <a:xfrm>
              <a:off x="3674880" y="5715360"/>
              <a:ext cx="83340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1" name="CustomShape 23"/>
            <p:cNvSpPr/>
            <p:nvPr/>
          </p:nvSpPr>
          <p:spPr>
            <a:xfrm>
              <a:off x="3475080" y="5733720"/>
              <a:ext cx="12330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STFT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42" name="Group 24"/>
          <p:cNvGrpSpPr/>
          <p:nvPr/>
        </p:nvGrpSpPr>
        <p:grpSpPr>
          <a:xfrm>
            <a:off x="4913037" y="1979921"/>
            <a:ext cx="1509300" cy="656640"/>
            <a:chOff x="4784760" y="5538600"/>
            <a:chExt cx="1650960" cy="656640"/>
          </a:xfrm>
        </p:grpSpPr>
        <p:sp>
          <p:nvSpPr>
            <p:cNvPr id="143" name="CustomShape 25"/>
            <p:cNvSpPr/>
            <p:nvPr/>
          </p:nvSpPr>
          <p:spPr>
            <a:xfrm>
              <a:off x="4784760" y="5549400"/>
              <a:ext cx="1650960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4" name="CustomShape 26"/>
            <p:cNvSpPr/>
            <p:nvPr/>
          </p:nvSpPr>
          <p:spPr>
            <a:xfrm>
              <a:off x="4865040" y="5538600"/>
              <a:ext cx="149040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Clean</a:t>
              </a:r>
              <a:endParaRPr lang="en-US" sz="18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Spectrogram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grpSp>
        <p:nvGrpSpPr>
          <p:cNvPr id="145" name="Group 27"/>
          <p:cNvGrpSpPr/>
          <p:nvPr/>
        </p:nvGrpSpPr>
        <p:grpSpPr>
          <a:xfrm>
            <a:off x="6662457" y="2015201"/>
            <a:ext cx="1291680" cy="639000"/>
            <a:chOff x="6648480" y="5573880"/>
            <a:chExt cx="1291680" cy="639000"/>
          </a:xfrm>
        </p:grpSpPr>
        <p:sp>
          <p:nvSpPr>
            <p:cNvPr id="146" name="CustomShape 28"/>
            <p:cNvSpPr/>
            <p:nvPr/>
          </p:nvSpPr>
          <p:spPr>
            <a:xfrm>
              <a:off x="6779160" y="5634000"/>
              <a:ext cx="1027440" cy="54216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7" name="CustomShape 29"/>
            <p:cNvSpPr/>
            <p:nvPr/>
          </p:nvSpPr>
          <p:spPr>
            <a:xfrm>
              <a:off x="6648480" y="5573880"/>
              <a:ext cx="129168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Loss Function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51" name="Group 33"/>
          <p:cNvGrpSpPr/>
          <p:nvPr/>
        </p:nvGrpSpPr>
        <p:grpSpPr>
          <a:xfrm>
            <a:off x="3698397" y="3084840"/>
            <a:ext cx="1816200" cy="461160"/>
            <a:chOff x="3589560" y="1941840"/>
            <a:chExt cx="1816200" cy="461160"/>
          </a:xfrm>
        </p:grpSpPr>
        <p:sp>
          <p:nvSpPr>
            <p:cNvPr id="152" name="CustomShape 34"/>
            <p:cNvSpPr/>
            <p:nvPr/>
          </p:nvSpPr>
          <p:spPr>
            <a:xfrm>
              <a:off x="3888360" y="1941840"/>
              <a:ext cx="1227600" cy="46116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3" name="CustomShape 35"/>
            <p:cNvSpPr/>
            <p:nvPr/>
          </p:nvSpPr>
          <p:spPr>
            <a:xfrm>
              <a:off x="3589560" y="1987920"/>
              <a:ext cx="18162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d-vector</a:t>
              </a:r>
              <a:endParaRPr lang="en-US" sz="1800" b="0" strike="noStrike" spc="-1">
                <a:latin typeface="Arial"/>
              </a:endParaRPr>
            </a:p>
          </p:txBody>
        </p:sp>
      </p:grpSp>
      <p:sp>
        <p:nvSpPr>
          <p:cNvPr id="154" name="CustomShape 36"/>
          <p:cNvSpPr/>
          <p:nvPr/>
        </p:nvSpPr>
        <p:spPr>
          <a:xfrm>
            <a:off x="5535110" y="3026520"/>
            <a:ext cx="3307447" cy="133236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60">
            <a:solidFill>
              <a:srgbClr val="7030A0"/>
            </a:solidFill>
            <a:custDash>
              <a:ds d="800000" sp="300000"/>
            </a:custDash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55" name="Group 37"/>
          <p:cNvGrpSpPr/>
          <p:nvPr/>
        </p:nvGrpSpPr>
        <p:grpSpPr>
          <a:xfrm>
            <a:off x="5690037" y="3765960"/>
            <a:ext cx="810360" cy="381240"/>
            <a:chOff x="5931720" y="2622960"/>
            <a:chExt cx="810360" cy="381240"/>
          </a:xfrm>
        </p:grpSpPr>
        <p:sp>
          <p:nvSpPr>
            <p:cNvPr id="156" name="CustomShape 38"/>
            <p:cNvSpPr/>
            <p:nvPr/>
          </p:nvSpPr>
          <p:spPr>
            <a:xfrm>
              <a:off x="5931720" y="2635200"/>
              <a:ext cx="81036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7" name="CustomShape 39"/>
            <p:cNvSpPr/>
            <p:nvPr/>
          </p:nvSpPr>
          <p:spPr>
            <a:xfrm>
              <a:off x="6005160" y="2622960"/>
              <a:ext cx="66276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CNN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58" name="Group 40"/>
          <p:cNvGrpSpPr/>
          <p:nvPr/>
        </p:nvGrpSpPr>
        <p:grpSpPr>
          <a:xfrm>
            <a:off x="5709837" y="3183120"/>
            <a:ext cx="810360" cy="370800"/>
            <a:chOff x="5951520" y="2040120"/>
            <a:chExt cx="810360" cy="370800"/>
          </a:xfrm>
        </p:grpSpPr>
        <p:sp>
          <p:nvSpPr>
            <p:cNvPr id="159" name="CustomShape 41"/>
            <p:cNvSpPr/>
            <p:nvPr/>
          </p:nvSpPr>
          <p:spPr>
            <a:xfrm>
              <a:off x="5951520" y="2041920"/>
              <a:ext cx="81036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0" name="CustomShape 42"/>
            <p:cNvSpPr/>
            <p:nvPr/>
          </p:nvSpPr>
          <p:spPr>
            <a:xfrm>
              <a:off x="5961600" y="2040120"/>
              <a:ext cx="79056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LSTM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61" name="Group 43"/>
          <p:cNvGrpSpPr/>
          <p:nvPr/>
        </p:nvGrpSpPr>
        <p:grpSpPr>
          <a:xfrm>
            <a:off x="6909717" y="3202560"/>
            <a:ext cx="810360" cy="369000"/>
            <a:chOff x="7151400" y="2059560"/>
            <a:chExt cx="810360" cy="369000"/>
          </a:xfrm>
        </p:grpSpPr>
        <p:sp>
          <p:nvSpPr>
            <p:cNvPr id="162" name="CustomShape 44"/>
            <p:cNvSpPr/>
            <p:nvPr/>
          </p:nvSpPr>
          <p:spPr>
            <a:xfrm>
              <a:off x="7151400" y="2059560"/>
              <a:ext cx="81036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3" name="CustomShape 45"/>
            <p:cNvSpPr/>
            <p:nvPr/>
          </p:nvSpPr>
          <p:spPr>
            <a:xfrm>
              <a:off x="7244280" y="2059560"/>
              <a:ext cx="6246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FCN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67" name="Group 49"/>
          <p:cNvGrpSpPr/>
          <p:nvPr/>
        </p:nvGrpSpPr>
        <p:grpSpPr>
          <a:xfrm>
            <a:off x="7842270" y="3400744"/>
            <a:ext cx="859789" cy="639000"/>
            <a:chOff x="8409998" y="3463742"/>
            <a:chExt cx="889740" cy="639000"/>
          </a:xfrm>
        </p:grpSpPr>
        <p:sp>
          <p:nvSpPr>
            <p:cNvPr id="168" name="CustomShape 50"/>
            <p:cNvSpPr/>
            <p:nvPr/>
          </p:nvSpPr>
          <p:spPr>
            <a:xfrm>
              <a:off x="8449560" y="3510360"/>
              <a:ext cx="787321" cy="57456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9" name="CustomShape 51"/>
            <p:cNvSpPr/>
            <p:nvPr/>
          </p:nvSpPr>
          <p:spPr>
            <a:xfrm>
              <a:off x="8409998" y="3463742"/>
              <a:ext cx="88974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Inverse </a:t>
              </a:r>
              <a:endParaRPr lang="en-US" sz="18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STFT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sp>
        <p:nvSpPr>
          <p:cNvPr id="170" name="CustomShape 52"/>
          <p:cNvSpPr/>
          <p:nvPr/>
        </p:nvSpPr>
        <p:spPr>
          <a:xfrm>
            <a:off x="6398877" y="3652200"/>
            <a:ext cx="178488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Trainable 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Voice Muter</a:t>
            </a:r>
            <a:endParaRPr lang="en-US" sz="1800" b="0" strike="noStrike" spc="-1">
              <a:latin typeface="Arial"/>
            </a:endParaRPr>
          </a:p>
        </p:txBody>
      </p:sp>
      <p:grpSp>
        <p:nvGrpSpPr>
          <p:cNvPr id="171" name="Group 53"/>
          <p:cNvGrpSpPr/>
          <p:nvPr/>
        </p:nvGrpSpPr>
        <p:grpSpPr>
          <a:xfrm>
            <a:off x="8934071" y="3394442"/>
            <a:ext cx="1103322" cy="645840"/>
            <a:chOff x="9473400" y="3463920"/>
            <a:chExt cx="1232640" cy="645840"/>
          </a:xfrm>
        </p:grpSpPr>
        <p:sp>
          <p:nvSpPr>
            <p:cNvPr id="172" name="CustomShape 54"/>
            <p:cNvSpPr/>
            <p:nvPr/>
          </p:nvSpPr>
          <p:spPr>
            <a:xfrm>
              <a:off x="9581400" y="3463920"/>
              <a:ext cx="1022400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3" name="CustomShape 55"/>
            <p:cNvSpPr/>
            <p:nvPr/>
          </p:nvSpPr>
          <p:spPr>
            <a:xfrm>
              <a:off x="9473400" y="3463920"/>
              <a:ext cx="123264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altLang="zh-CN" b="1" spc="-1" dirty="0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altLang="zh-CN" sz="1800" b="1" strike="noStrike" spc="-1" dirty="0">
                <a:solidFill>
                  <a:srgbClr val="000000"/>
                </a:solidFill>
                <a:latin typeface="Times New Roman"/>
              </a:endParaRPr>
            </a:p>
            <a:p>
              <a:pPr algn="ctr">
                <a:lnSpc>
                  <a:spcPct val="100000"/>
                </a:lnSpc>
              </a:pPr>
              <a:r>
                <a:rPr lang="en-US" b="1" spc="-1" dirty="0">
                  <a:solidFill>
                    <a:srgbClr val="000000"/>
                  </a:solidFill>
                  <a:latin typeface="Times New Roman"/>
                </a:rPr>
                <a:t>Mask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grpSp>
        <p:nvGrpSpPr>
          <p:cNvPr id="174" name="Group 56"/>
          <p:cNvGrpSpPr/>
          <p:nvPr/>
        </p:nvGrpSpPr>
        <p:grpSpPr>
          <a:xfrm>
            <a:off x="3438837" y="4745880"/>
            <a:ext cx="1198800" cy="369000"/>
            <a:chOff x="3330000" y="3602880"/>
            <a:chExt cx="1198800" cy="369000"/>
          </a:xfrm>
        </p:grpSpPr>
        <p:sp>
          <p:nvSpPr>
            <p:cNvPr id="175" name="CustomShape 57"/>
            <p:cNvSpPr/>
            <p:nvPr/>
          </p:nvSpPr>
          <p:spPr>
            <a:xfrm>
              <a:off x="3527280" y="3602880"/>
              <a:ext cx="81036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6" name="CustomShape 58"/>
            <p:cNvSpPr/>
            <p:nvPr/>
          </p:nvSpPr>
          <p:spPr>
            <a:xfrm>
              <a:off x="3330000" y="3602880"/>
              <a:ext cx="11988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STFT</a:t>
              </a:r>
              <a:endParaRPr lang="en-US" sz="1800" b="0" strike="noStrike" spc="-1">
                <a:latin typeface="Arial"/>
              </a:endParaRPr>
            </a:p>
          </p:txBody>
        </p:sp>
      </p:grpSp>
      <p:sp>
        <p:nvSpPr>
          <p:cNvPr id="180" name="CustomShape 62"/>
          <p:cNvSpPr/>
          <p:nvPr/>
        </p:nvSpPr>
        <p:spPr>
          <a:xfrm rot="10800000" flipV="1">
            <a:off x="3446037" y="397044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1" name="Line 63"/>
          <p:cNvSpPr/>
          <p:nvPr/>
        </p:nvSpPr>
        <p:spPr>
          <a:xfrm flipV="1">
            <a:off x="8369875" y="4040282"/>
            <a:ext cx="0" cy="899276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zh-CN" altLang="en-US" dirty="0"/>
          </a:p>
        </p:txBody>
      </p:sp>
      <p:sp>
        <p:nvSpPr>
          <p:cNvPr id="182" name="Line 64"/>
          <p:cNvSpPr/>
          <p:nvPr/>
        </p:nvSpPr>
        <p:spPr>
          <a:xfrm flipH="1">
            <a:off x="7493696" y="4934880"/>
            <a:ext cx="882481" cy="0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65"/>
          <p:cNvSpPr/>
          <p:nvPr/>
        </p:nvSpPr>
        <p:spPr>
          <a:xfrm rot="16200000" flipV="1">
            <a:off x="8299317" y="4041941"/>
            <a:ext cx="138600" cy="118800"/>
          </a:xfrm>
          <a:custGeom>
            <a:avLst/>
            <a:gdLst/>
            <a:ahLst/>
            <a:cxnLst/>
            <a:rect l="l" t="t" r="r" b="b"/>
            <a:pathLst>
              <a:path w="1395" h="1198">
                <a:moveTo>
                  <a:pt x="22" y="1141"/>
                </a:moveTo>
                <a:cubicBezTo>
                  <a:pt x="38" y="1177"/>
                  <a:pt x="73" y="1198"/>
                  <a:pt x="111" y="1198"/>
                </a:cubicBezTo>
                <a:cubicBezTo>
                  <a:pt x="124" y="1198"/>
                  <a:pt x="138" y="1195"/>
                  <a:pt x="151" y="1189"/>
                </a:cubicBezTo>
                <a:lnTo>
                  <a:pt x="1336" y="653"/>
                </a:lnTo>
                <a:cubicBezTo>
                  <a:pt x="1372" y="637"/>
                  <a:pt x="1395" y="601"/>
                  <a:pt x="1393" y="562"/>
                </a:cubicBezTo>
                <a:cubicBezTo>
                  <a:pt x="1392" y="522"/>
                  <a:pt x="1368" y="488"/>
                  <a:pt x="1331" y="474"/>
                </a:cubicBezTo>
                <a:lnTo>
                  <a:pt x="145" y="19"/>
                </a:lnTo>
                <a:cubicBezTo>
                  <a:pt x="95" y="0"/>
                  <a:pt x="39" y="25"/>
                  <a:pt x="20" y="75"/>
                </a:cubicBezTo>
                <a:cubicBezTo>
                  <a:pt x="0" y="125"/>
                  <a:pt x="25" y="182"/>
                  <a:pt x="76" y="201"/>
                </a:cubicBezTo>
                <a:lnTo>
                  <a:pt x="1043" y="572"/>
                </a:lnTo>
                <a:lnTo>
                  <a:pt x="70" y="1012"/>
                </a:lnTo>
                <a:cubicBezTo>
                  <a:pt x="21" y="1034"/>
                  <a:pt x="0" y="1092"/>
                  <a:pt x="22" y="114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5" name="Line 67"/>
          <p:cNvSpPr/>
          <p:nvPr/>
        </p:nvSpPr>
        <p:spPr>
          <a:xfrm flipV="1">
            <a:off x="2500317" y="5239800"/>
            <a:ext cx="360" cy="192960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Line 68"/>
          <p:cNvSpPr/>
          <p:nvPr/>
        </p:nvSpPr>
        <p:spPr>
          <a:xfrm flipH="1">
            <a:off x="2500316" y="5393796"/>
            <a:ext cx="7899211" cy="21024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88" name="Group 70"/>
          <p:cNvGrpSpPr/>
          <p:nvPr/>
        </p:nvGrpSpPr>
        <p:grpSpPr>
          <a:xfrm>
            <a:off x="8021457" y="2005841"/>
            <a:ext cx="1493280" cy="645840"/>
            <a:chOff x="8007480" y="5564520"/>
            <a:chExt cx="1493280" cy="645840"/>
          </a:xfrm>
        </p:grpSpPr>
        <p:sp>
          <p:nvSpPr>
            <p:cNvPr id="189" name="CustomShape 71"/>
            <p:cNvSpPr/>
            <p:nvPr/>
          </p:nvSpPr>
          <p:spPr>
            <a:xfrm>
              <a:off x="8007480" y="5564520"/>
              <a:ext cx="1478880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0" name="CustomShape 72"/>
            <p:cNvSpPr/>
            <p:nvPr/>
          </p:nvSpPr>
          <p:spPr>
            <a:xfrm>
              <a:off x="8051400" y="556452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Denoised</a:t>
              </a:r>
              <a:endParaRPr lang="en-US" sz="18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Spectrogram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sp>
        <p:nvSpPr>
          <p:cNvPr id="192" name="CustomShape 74"/>
          <p:cNvSpPr/>
          <p:nvPr/>
        </p:nvSpPr>
        <p:spPr>
          <a:xfrm rot="16200000" flipV="1">
            <a:off x="10305620" y="3900431"/>
            <a:ext cx="138600" cy="118800"/>
          </a:xfrm>
          <a:custGeom>
            <a:avLst/>
            <a:gdLst/>
            <a:ahLst/>
            <a:cxnLst/>
            <a:rect l="l" t="t" r="r" b="b"/>
            <a:pathLst>
              <a:path w="1395" h="1198">
                <a:moveTo>
                  <a:pt x="22" y="1141"/>
                </a:moveTo>
                <a:cubicBezTo>
                  <a:pt x="38" y="1177"/>
                  <a:pt x="73" y="1198"/>
                  <a:pt x="111" y="1198"/>
                </a:cubicBezTo>
                <a:cubicBezTo>
                  <a:pt x="124" y="1198"/>
                  <a:pt x="138" y="1195"/>
                  <a:pt x="151" y="1189"/>
                </a:cubicBezTo>
                <a:lnTo>
                  <a:pt x="1336" y="653"/>
                </a:lnTo>
                <a:cubicBezTo>
                  <a:pt x="1372" y="637"/>
                  <a:pt x="1395" y="601"/>
                  <a:pt x="1393" y="562"/>
                </a:cubicBezTo>
                <a:cubicBezTo>
                  <a:pt x="1392" y="522"/>
                  <a:pt x="1368" y="488"/>
                  <a:pt x="1331" y="474"/>
                </a:cubicBezTo>
                <a:lnTo>
                  <a:pt x="145" y="19"/>
                </a:lnTo>
                <a:cubicBezTo>
                  <a:pt x="95" y="0"/>
                  <a:pt x="39" y="25"/>
                  <a:pt x="20" y="75"/>
                </a:cubicBezTo>
                <a:cubicBezTo>
                  <a:pt x="0" y="125"/>
                  <a:pt x="25" y="182"/>
                  <a:pt x="76" y="201"/>
                </a:cubicBezTo>
                <a:lnTo>
                  <a:pt x="1043" y="572"/>
                </a:lnTo>
                <a:lnTo>
                  <a:pt x="70" y="1012"/>
                </a:lnTo>
                <a:cubicBezTo>
                  <a:pt x="21" y="1034"/>
                  <a:pt x="0" y="1092"/>
                  <a:pt x="22" y="114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3" name="CustomShape 75"/>
          <p:cNvSpPr/>
          <p:nvPr/>
        </p:nvSpPr>
        <p:spPr>
          <a:xfrm rot="10800000" flipV="1">
            <a:off x="5272152" y="3325320"/>
            <a:ext cx="48348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4" name="CustomShape 76"/>
          <p:cNvSpPr/>
          <p:nvPr/>
        </p:nvSpPr>
        <p:spPr>
          <a:xfrm rot="10800000" flipV="1">
            <a:off x="6567016" y="332298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5" name="CustomShape 77"/>
          <p:cNvSpPr/>
          <p:nvPr/>
        </p:nvSpPr>
        <p:spPr>
          <a:xfrm rot="13295188" flipV="1">
            <a:off x="7648439" y="3391203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6" name="CustomShape 78"/>
          <p:cNvSpPr/>
          <p:nvPr/>
        </p:nvSpPr>
        <p:spPr>
          <a:xfrm rot="10800000" flipV="1">
            <a:off x="3367091" y="4878538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7" name="CustomShape 79"/>
          <p:cNvSpPr/>
          <p:nvPr/>
        </p:nvSpPr>
        <p:spPr>
          <a:xfrm rot="10800000" flipV="1">
            <a:off x="4368971" y="4897258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8" name="CustomShape 80"/>
          <p:cNvSpPr/>
          <p:nvPr/>
        </p:nvSpPr>
        <p:spPr>
          <a:xfrm rot="10800000" flipV="1">
            <a:off x="6174477" y="4879079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1" name="CustomShape 83"/>
          <p:cNvSpPr/>
          <p:nvPr/>
        </p:nvSpPr>
        <p:spPr>
          <a:xfrm rot="10800000" flipV="1">
            <a:off x="8723570" y="366102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2" name="CustomShape 84"/>
          <p:cNvSpPr/>
          <p:nvPr/>
        </p:nvSpPr>
        <p:spPr>
          <a:xfrm rot="5400000">
            <a:off x="9945761" y="2578105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3" name="CustomShape 85"/>
          <p:cNvSpPr/>
          <p:nvPr/>
        </p:nvSpPr>
        <p:spPr>
          <a:xfrm rot="5400000" flipV="1">
            <a:off x="4416957" y="351756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4" name="CustomShape 86"/>
          <p:cNvSpPr/>
          <p:nvPr/>
        </p:nvSpPr>
        <p:spPr>
          <a:xfrm rot="5400000" flipV="1">
            <a:off x="5942397" y="353376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5" name="CustomShape 87"/>
          <p:cNvSpPr/>
          <p:nvPr/>
        </p:nvSpPr>
        <p:spPr>
          <a:xfrm rot="10800000" flipV="1">
            <a:off x="3331917" y="2279452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6" name="CustomShape 88"/>
          <p:cNvSpPr/>
          <p:nvPr/>
        </p:nvSpPr>
        <p:spPr>
          <a:xfrm rot="10800000" flipV="1">
            <a:off x="4573536" y="2290031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7" name="CustomShape 89"/>
          <p:cNvSpPr/>
          <p:nvPr/>
        </p:nvSpPr>
        <p:spPr>
          <a:xfrm rot="10800000" flipV="1">
            <a:off x="6453411" y="2290031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8" name="CustomShape 90"/>
          <p:cNvSpPr/>
          <p:nvPr/>
        </p:nvSpPr>
        <p:spPr>
          <a:xfrm flipV="1">
            <a:off x="7820937" y="2260001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9" name="CustomShape 91"/>
          <p:cNvSpPr/>
          <p:nvPr/>
        </p:nvSpPr>
        <p:spPr>
          <a:xfrm flipV="1">
            <a:off x="9443097" y="2276201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0" name="TextShape 92"/>
          <p:cNvSpPr txBox="1"/>
          <p:nvPr/>
        </p:nvSpPr>
        <p:spPr>
          <a:xfrm>
            <a:off x="457200" y="274320"/>
            <a:ext cx="18288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 dirty="0">
                <a:latin typeface="Arial"/>
              </a:rPr>
              <a:t>V</a:t>
            </a:r>
            <a:r>
              <a:rPr lang="en-US" altLang="zh-CN" sz="1800" b="0" strike="noStrike" spc="-1" dirty="0">
                <a:latin typeface="Arial"/>
              </a:rPr>
              <a:t>2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11" name="CustomShape 93"/>
          <p:cNvSpPr/>
          <p:nvPr/>
        </p:nvSpPr>
        <p:spPr>
          <a:xfrm rot="5400000" flipV="1">
            <a:off x="5904597" y="431568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5" name="CustomShape 97"/>
          <p:cNvSpPr/>
          <p:nvPr/>
        </p:nvSpPr>
        <p:spPr>
          <a:xfrm rot="5400000">
            <a:off x="10210176" y="3283215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216" name="Group 98"/>
          <p:cNvGrpSpPr/>
          <p:nvPr/>
        </p:nvGrpSpPr>
        <p:grpSpPr>
          <a:xfrm>
            <a:off x="8492527" y="4973761"/>
            <a:ext cx="1806391" cy="639000"/>
            <a:chOff x="6126803" y="4366261"/>
            <a:chExt cx="976356" cy="639000"/>
          </a:xfrm>
        </p:grpSpPr>
        <p:sp>
          <p:nvSpPr>
            <p:cNvPr id="217" name="CustomShape 99"/>
            <p:cNvSpPr/>
            <p:nvPr/>
          </p:nvSpPr>
          <p:spPr>
            <a:xfrm>
              <a:off x="6126803" y="4385880"/>
              <a:ext cx="976356" cy="331381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8" name="CustomShape 100"/>
            <p:cNvSpPr/>
            <p:nvPr/>
          </p:nvSpPr>
          <p:spPr>
            <a:xfrm>
              <a:off x="6126804" y="4366261"/>
              <a:ext cx="97344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Wireless Channel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sp>
        <p:nvSpPr>
          <p:cNvPr id="115" name="Line 63">
            <a:extLst>
              <a:ext uri="{FF2B5EF4-FFF2-40B4-BE49-F238E27FC236}">
                <a16:creationId xmlns:a16="http://schemas.microsoft.com/office/drawing/2014/main" id="{2A0BEA6C-708C-4AD6-9166-FAAE552084FE}"/>
              </a:ext>
            </a:extLst>
          </p:cNvPr>
          <p:cNvSpPr/>
          <p:nvPr/>
        </p:nvSpPr>
        <p:spPr>
          <a:xfrm flipV="1">
            <a:off x="10377748" y="3911220"/>
            <a:ext cx="0" cy="1501917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zh-CN" altLang="en-US" dirty="0"/>
          </a:p>
        </p:txBody>
      </p:sp>
      <p:sp>
        <p:nvSpPr>
          <p:cNvPr id="116" name="CustomShape 83">
            <a:extLst>
              <a:ext uri="{FF2B5EF4-FFF2-40B4-BE49-F238E27FC236}">
                <a16:creationId xmlns:a16="http://schemas.microsoft.com/office/drawing/2014/main" id="{2FC72A79-8B27-4F61-BFE9-E1767A03EDD1}"/>
              </a:ext>
            </a:extLst>
          </p:cNvPr>
          <p:cNvSpPr/>
          <p:nvPr/>
        </p:nvSpPr>
        <p:spPr>
          <a:xfrm rot="10800000" flipV="1">
            <a:off x="9896633" y="363738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17" name="Group 8">
            <a:extLst>
              <a:ext uri="{FF2B5EF4-FFF2-40B4-BE49-F238E27FC236}">
                <a16:creationId xmlns:a16="http://schemas.microsoft.com/office/drawing/2014/main" id="{56E75A5B-F993-48BF-82BE-F83AAD200037}"/>
              </a:ext>
            </a:extLst>
          </p:cNvPr>
          <p:cNvGrpSpPr/>
          <p:nvPr/>
        </p:nvGrpSpPr>
        <p:grpSpPr>
          <a:xfrm>
            <a:off x="1835110" y="1986041"/>
            <a:ext cx="1438447" cy="655200"/>
            <a:chOff x="1462680" y="5547960"/>
            <a:chExt cx="1935360" cy="655200"/>
          </a:xfrm>
        </p:grpSpPr>
        <p:sp>
          <p:nvSpPr>
            <p:cNvPr id="118" name="CustomShape 9">
              <a:extLst>
                <a:ext uri="{FF2B5EF4-FFF2-40B4-BE49-F238E27FC236}">
                  <a16:creationId xmlns:a16="http://schemas.microsoft.com/office/drawing/2014/main" id="{25F90B32-7632-415C-A6B9-3D75E7C1ECD2}"/>
                </a:ext>
              </a:extLst>
            </p:cNvPr>
            <p:cNvSpPr/>
            <p:nvPr/>
          </p:nvSpPr>
          <p:spPr>
            <a:xfrm>
              <a:off x="1462680" y="5557320"/>
              <a:ext cx="1935360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9" name="CustomShape 10">
              <a:extLst>
                <a:ext uri="{FF2B5EF4-FFF2-40B4-BE49-F238E27FC236}">
                  <a16:creationId xmlns:a16="http://schemas.microsoft.com/office/drawing/2014/main" id="{C41EB7D9-E130-4BBA-AC27-BDDC141A5618}"/>
                </a:ext>
              </a:extLst>
            </p:cNvPr>
            <p:cNvSpPr/>
            <p:nvPr/>
          </p:nvSpPr>
          <p:spPr>
            <a:xfrm>
              <a:off x="1705680" y="554796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Clean 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sz="1800" b="0" strike="noStrike" spc="-1">
                <a:latin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46207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3680280" y="2579040"/>
            <a:ext cx="1645920" cy="5662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60">
            <a:solidFill>
              <a:srgbClr val="00B050"/>
            </a:solidFill>
            <a:custDash>
              <a:ds d="800000" sp="300000"/>
            </a:custDash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Times New Roman"/>
              </a:rPr>
              <a:t>Speaker Encoder LSTM</a:t>
            </a:r>
            <a:endParaRPr lang="en-US" sz="1600" b="0" strike="noStrike" spc="-1">
              <a:latin typeface="Arial"/>
            </a:endParaRPr>
          </a:p>
        </p:txBody>
      </p:sp>
      <p:grpSp>
        <p:nvGrpSpPr>
          <p:cNvPr id="42" name="Group 2"/>
          <p:cNvGrpSpPr/>
          <p:nvPr/>
        </p:nvGrpSpPr>
        <p:grpSpPr>
          <a:xfrm>
            <a:off x="1410480" y="2540520"/>
            <a:ext cx="1935360" cy="655200"/>
            <a:chOff x="1410480" y="2540520"/>
            <a:chExt cx="1935360" cy="655200"/>
          </a:xfrm>
        </p:grpSpPr>
        <p:sp>
          <p:nvSpPr>
            <p:cNvPr id="43" name="CustomShape 3"/>
            <p:cNvSpPr/>
            <p:nvPr/>
          </p:nvSpPr>
          <p:spPr>
            <a:xfrm>
              <a:off x="1410480" y="2549880"/>
              <a:ext cx="1935360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" name="CustomShape 4"/>
            <p:cNvSpPr/>
            <p:nvPr/>
          </p:nvSpPr>
          <p:spPr>
            <a:xfrm>
              <a:off x="1653480" y="254052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Reference 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45" name="Group 5"/>
          <p:cNvGrpSpPr/>
          <p:nvPr/>
        </p:nvGrpSpPr>
        <p:grpSpPr>
          <a:xfrm>
            <a:off x="1410480" y="3433320"/>
            <a:ext cx="1935360" cy="655560"/>
            <a:chOff x="1410480" y="3433320"/>
            <a:chExt cx="1935360" cy="655560"/>
          </a:xfrm>
        </p:grpSpPr>
        <p:sp>
          <p:nvSpPr>
            <p:cNvPr id="46" name="CustomShape 6"/>
            <p:cNvSpPr/>
            <p:nvPr/>
          </p:nvSpPr>
          <p:spPr>
            <a:xfrm>
              <a:off x="1410480" y="3443040"/>
              <a:ext cx="1935360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" name="CustomShape 7"/>
            <p:cNvSpPr/>
            <p:nvPr/>
          </p:nvSpPr>
          <p:spPr>
            <a:xfrm>
              <a:off x="1653480" y="343332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Mixed </a:t>
              </a:r>
              <a:endParaRPr lang="en-US" sz="18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grpSp>
        <p:nvGrpSpPr>
          <p:cNvPr id="48" name="Group 8"/>
          <p:cNvGrpSpPr/>
          <p:nvPr/>
        </p:nvGrpSpPr>
        <p:grpSpPr>
          <a:xfrm>
            <a:off x="1474920" y="4663080"/>
            <a:ext cx="1935360" cy="655200"/>
            <a:chOff x="1474920" y="4663080"/>
            <a:chExt cx="1935360" cy="655200"/>
          </a:xfrm>
        </p:grpSpPr>
        <p:sp>
          <p:nvSpPr>
            <p:cNvPr id="49" name="CustomShape 9"/>
            <p:cNvSpPr/>
            <p:nvPr/>
          </p:nvSpPr>
          <p:spPr>
            <a:xfrm>
              <a:off x="1474920" y="4672440"/>
              <a:ext cx="1935360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" name="CustomShape 10"/>
            <p:cNvSpPr/>
            <p:nvPr/>
          </p:nvSpPr>
          <p:spPr>
            <a:xfrm>
              <a:off x="1717920" y="466308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Clean 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51" name="Group 11"/>
          <p:cNvGrpSpPr/>
          <p:nvPr/>
        </p:nvGrpSpPr>
        <p:grpSpPr>
          <a:xfrm>
            <a:off x="4528444" y="3459600"/>
            <a:ext cx="1433162" cy="655200"/>
            <a:chOff x="4528440" y="3459600"/>
            <a:chExt cx="1645920" cy="655200"/>
          </a:xfrm>
        </p:grpSpPr>
        <p:sp>
          <p:nvSpPr>
            <p:cNvPr id="52" name="CustomShape 12"/>
            <p:cNvSpPr/>
            <p:nvPr/>
          </p:nvSpPr>
          <p:spPr>
            <a:xfrm>
              <a:off x="4528440" y="3468960"/>
              <a:ext cx="1645920" cy="645840"/>
            </a:xfrm>
            <a:prstGeom prst="roundRect">
              <a:avLst>
                <a:gd name="adj" fmla="val 16667"/>
              </a:avLst>
            </a:prstGeom>
            <a:solidFill>
              <a:srgbClr val="CCCCFF"/>
            </a:solidFill>
            <a:ln w="28440">
              <a:solidFill>
                <a:srgbClr val="8397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3" name="CustomShape 13"/>
            <p:cNvSpPr/>
            <p:nvPr/>
          </p:nvSpPr>
          <p:spPr>
            <a:xfrm>
              <a:off x="4529189" y="3459600"/>
              <a:ext cx="1574826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altLang="zh-CN" spc="-1" dirty="0">
                  <a:solidFill>
                    <a:srgbClr val="000000"/>
                  </a:solidFill>
                  <a:latin typeface="Times New Roman"/>
                </a:rPr>
                <a:t>Mixed</a:t>
              </a:r>
              <a:endParaRPr lang="en-US" sz="18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Spectrogram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sp>
        <p:nvSpPr>
          <p:cNvPr id="54" name="CustomShape 14"/>
          <p:cNvSpPr/>
          <p:nvPr/>
        </p:nvSpPr>
        <p:spPr>
          <a:xfrm>
            <a:off x="1410480" y="4514040"/>
            <a:ext cx="5185800" cy="1001880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7030A0"/>
            </a:solidFill>
            <a:custDash>
              <a:ds d="800000" sp="300000"/>
            </a:custDash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5" name="Group 15"/>
          <p:cNvGrpSpPr/>
          <p:nvPr/>
        </p:nvGrpSpPr>
        <p:grpSpPr>
          <a:xfrm>
            <a:off x="3487320" y="4830480"/>
            <a:ext cx="1233000" cy="383040"/>
            <a:chOff x="3487320" y="4830480"/>
            <a:chExt cx="1233000" cy="383040"/>
          </a:xfrm>
        </p:grpSpPr>
        <p:sp>
          <p:nvSpPr>
            <p:cNvPr id="56" name="CustomShape 16"/>
            <p:cNvSpPr/>
            <p:nvPr/>
          </p:nvSpPr>
          <p:spPr>
            <a:xfrm>
              <a:off x="3687120" y="4830480"/>
              <a:ext cx="83340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7" name="CustomShape 17"/>
            <p:cNvSpPr/>
            <p:nvPr/>
          </p:nvSpPr>
          <p:spPr>
            <a:xfrm>
              <a:off x="3487320" y="4848840"/>
              <a:ext cx="12330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STFT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58" name="Group 18"/>
          <p:cNvGrpSpPr/>
          <p:nvPr/>
        </p:nvGrpSpPr>
        <p:grpSpPr>
          <a:xfrm>
            <a:off x="4797000" y="4653720"/>
            <a:ext cx="1650960" cy="656640"/>
            <a:chOff x="4797000" y="4653720"/>
            <a:chExt cx="1650960" cy="656640"/>
          </a:xfrm>
        </p:grpSpPr>
        <p:sp>
          <p:nvSpPr>
            <p:cNvPr id="59" name="CustomShape 19"/>
            <p:cNvSpPr/>
            <p:nvPr/>
          </p:nvSpPr>
          <p:spPr>
            <a:xfrm>
              <a:off x="4797000" y="4664520"/>
              <a:ext cx="1650960" cy="645840"/>
            </a:xfrm>
            <a:prstGeom prst="roundRect">
              <a:avLst>
                <a:gd name="adj" fmla="val 16667"/>
              </a:avLst>
            </a:prstGeom>
            <a:solidFill>
              <a:srgbClr val="CCCCFF"/>
            </a:solidFill>
            <a:ln w="28440">
              <a:solidFill>
                <a:srgbClr val="8397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0" name="CustomShape 20"/>
            <p:cNvSpPr/>
            <p:nvPr/>
          </p:nvSpPr>
          <p:spPr>
            <a:xfrm>
              <a:off x="4877280" y="4653720"/>
              <a:ext cx="149040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Clean</a:t>
              </a:r>
              <a:endParaRPr lang="en-US" sz="18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Spectrogram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grpSp>
        <p:nvGrpSpPr>
          <p:cNvPr id="61" name="Group 21"/>
          <p:cNvGrpSpPr/>
          <p:nvPr/>
        </p:nvGrpSpPr>
        <p:grpSpPr>
          <a:xfrm>
            <a:off x="6660720" y="4689000"/>
            <a:ext cx="1291680" cy="639000"/>
            <a:chOff x="6660720" y="4689000"/>
            <a:chExt cx="1291680" cy="639000"/>
          </a:xfrm>
        </p:grpSpPr>
        <p:sp>
          <p:nvSpPr>
            <p:cNvPr id="62" name="CustomShape 22"/>
            <p:cNvSpPr/>
            <p:nvPr/>
          </p:nvSpPr>
          <p:spPr>
            <a:xfrm>
              <a:off x="6791400" y="4749120"/>
              <a:ext cx="1027440" cy="54216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3" name="CustomShape 23"/>
            <p:cNvSpPr/>
            <p:nvPr/>
          </p:nvSpPr>
          <p:spPr>
            <a:xfrm>
              <a:off x="6660720" y="4689000"/>
              <a:ext cx="129168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Loss Function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64" name="Group 24"/>
          <p:cNvGrpSpPr/>
          <p:nvPr/>
        </p:nvGrpSpPr>
        <p:grpSpPr>
          <a:xfrm>
            <a:off x="6840967" y="3479040"/>
            <a:ext cx="1449360" cy="655200"/>
            <a:chOff x="6859440" y="3454920"/>
            <a:chExt cx="1449360" cy="655200"/>
          </a:xfrm>
        </p:grpSpPr>
        <p:sp>
          <p:nvSpPr>
            <p:cNvPr id="65" name="CustomShape 25"/>
            <p:cNvSpPr/>
            <p:nvPr/>
          </p:nvSpPr>
          <p:spPr>
            <a:xfrm>
              <a:off x="6859440" y="3464280"/>
              <a:ext cx="1424880" cy="645840"/>
            </a:xfrm>
            <a:prstGeom prst="roundRect">
              <a:avLst>
                <a:gd name="adj" fmla="val 16667"/>
              </a:avLst>
            </a:prstGeom>
            <a:solidFill>
              <a:srgbClr val="CCCCFF"/>
            </a:solidFill>
            <a:ln w="2844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6" name="CustomShape 26"/>
            <p:cNvSpPr/>
            <p:nvPr/>
          </p:nvSpPr>
          <p:spPr>
            <a:xfrm>
              <a:off x="6859440" y="345492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pc="-1" dirty="0">
                  <a:solidFill>
                    <a:srgbClr val="000000"/>
                  </a:solidFill>
                  <a:latin typeface="Times New Roman"/>
                </a:rPr>
                <a:t>Purified</a:t>
              </a:r>
              <a:endParaRPr lang="en-US" sz="18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Spectrogram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grpSp>
        <p:nvGrpSpPr>
          <p:cNvPr id="67" name="Group 27"/>
          <p:cNvGrpSpPr/>
          <p:nvPr/>
        </p:nvGrpSpPr>
        <p:grpSpPr>
          <a:xfrm>
            <a:off x="3589560" y="1941840"/>
            <a:ext cx="1816200" cy="461160"/>
            <a:chOff x="3589560" y="1941840"/>
            <a:chExt cx="1816200" cy="461160"/>
          </a:xfrm>
        </p:grpSpPr>
        <p:sp>
          <p:nvSpPr>
            <p:cNvPr id="68" name="CustomShape 28"/>
            <p:cNvSpPr/>
            <p:nvPr/>
          </p:nvSpPr>
          <p:spPr>
            <a:xfrm>
              <a:off x="3888360" y="1941840"/>
              <a:ext cx="1227600" cy="46116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9" name="CustomShape 29"/>
            <p:cNvSpPr/>
            <p:nvPr/>
          </p:nvSpPr>
          <p:spPr>
            <a:xfrm>
              <a:off x="3589560" y="1987920"/>
              <a:ext cx="18162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d-vector</a:t>
              </a:r>
              <a:endParaRPr lang="en-US" sz="1800" b="0" strike="noStrike" spc="-1">
                <a:latin typeface="Arial"/>
              </a:endParaRPr>
            </a:p>
          </p:txBody>
        </p:sp>
      </p:grpSp>
      <p:sp>
        <p:nvSpPr>
          <p:cNvPr id="70" name="CustomShape 30"/>
          <p:cNvSpPr/>
          <p:nvPr/>
        </p:nvSpPr>
        <p:spPr>
          <a:xfrm>
            <a:off x="5668200" y="1883520"/>
            <a:ext cx="2531592" cy="133236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60">
            <a:solidFill>
              <a:srgbClr val="7030A0"/>
            </a:solidFill>
            <a:custDash>
              <a:ds d="800000" sp="300000"/>
            </a:custDash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71" name="Group 31"/>
          <p:cNvGrpSpPr/>
          <p:nvPr/>
        </p:nvGrpSpPr>
        <p:grpSpPr>
          <a:xfrm>
            <a:off x="5931720" y="2622960"/>
            <a:ext cx="810360" cy="381240"/>
            <a:chOff x="5931720" y="2622960"/>
            <a:chExt cx="810360" cy="381240"/>
          </a:xfrm>
        </p:grpSpPr>
        <p:sp>
          <p:nvSpPr>
            <p:cNvPr id="72" name="CustomShape 32"/>
            <p:cNvSpPr/>
            <p:nvPr/>
          </p:nvSpPr>
          <p:spPr>
            <a:xfrm>
              <a:off x="5931720" y="2635200"/>
              <a:ext cx="81036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3" name="CustomShape 33"/>
            <p:cNvSpPr/>
            <p:nvPr/>
          </p:nvSpPr>
          <p:spPr>
            <a:xfrm>
              <a:off x="6005160" y="2622960"/>
              <a:ext cx="66276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CNN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74" name="Group 34"/>
          <p:cNvGrpSpPr/>
          <p:nvPr/>
        </p:nvGrpSpPr>
        <p:grpSpPr>
          <a:xfrm>
            <a:off x="5951520" y="2040120"/>
            <a:ext cx="810360" cy="370800"/>
            <a:chOff x="5951520" y="2040120"/>
            <a:chExt cx="810360" cy="370800"/>
          </a:xfrm>
        </p:grpSpPr>
        <p:sp>
          <p:nvSpPr>
            <p:cNvPr id="75" name="CustomShape 35"/>
            <p:cNvSpPr/>
            <p:nvPr/>
          </p:nvSpPr>
          <p:spPr>
            <a:xfrm>
              <a:off x="5951520" y="2041920"/>
              <a:ext cx="81036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6" name="CustomShape 36"/>
            <p:cNvSpPr/>
            <p:nvPr/>
          </p:nvSpPr>
          <p:spPr>
            <a:xfrm>
              <a:off x="5961600" y="2040120"/>
              <a:ext cx="79056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LSTM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77" name="Group 37"/>
          <p:cNvGrpSpPr/>
          <p:nvPr/>
        </p:nvGrpSpPr>
        <p:grpSpPr>
          <a:xfrm>
            <a:off x="7151400" y="2059560"/>
            <a:ext cx="810360" cy="369000"/>
            <a:chOff x="7151400" y="2059560"/>
            <a:chExt cx="810360" cy="369000"/>
          </a:xfrm>
        </p:grpSpPr>
        <p:sp>
          <p:nvSpPr>
            <p:cNvPr id="78" name="CustomShape 38"/>
            <p:cNvSpPr/>
            <p:nvPr/>
          </p:nvSpPr>
          <p:spPr>
            <a:xfrm>
              <a:off x="7151400" y="2059560"/>
              <a:ext cx="81036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9" name="CustomShape 39"/>
            <p:cNvSpPr/>
            <p:nvPr/>
          </p:nvSpPr>
          <p:spPr>
            <a:xfrm>
              <a:off x="7244280" y="2059560"/>
              <a:ext cx="6246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FCN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83" name="Group 43"/>
          <p:cNvGrpSpPr/>
          <p:nvPr/>
        </p:nvGrpSpPr>
        <p:grpSpPr>
          <a:xfrm>
            <a:off x="8796375" y="2838057"/>
            <a:ext cx="1265391" cy="639000"/>
            <a:chOff x="8449560" y="3464280"/>
            <a:chExt cx="983880" cy="639000"/>
          </a:xfrm>
        </p:grpSpPr>
        <p:sp>
          <p:nvSpPr>
            <p:cNvPr id="84" name="CustomShape 44"/>
            <p:cNvSpPr/>
            <p:nvPr/>
          </p:nvSpPr>
          <p:spPr>
            <a:xfrm>
              <a:off x="8449560" y="3510360"/>
              <a:ext cx="983880" cy="57456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5" name="CustomShape 45"/>
            <p:cNvSpPr/>
            <p:nvPr/>
          </p:nvSpPr>
          <p:spPr>
            <a:xfrm>
              <a:off x="8497443" y="3464280"/>
              <a:ext cx="89352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Inverse </a:t>
              </a:r>
              <a:endParaRPr lang="en-US" sz="18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STFT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sp>
        <p:nvSpPr>
          <p:cNvPr id="86" name="CustomShape 46"/>
          <p:cNvSpPr/>
          <p:nvPr/>
        </p:nvSpPr>
        <p:spPr>
          <a:xfrm>
            <a:off x="6640560" y="2509200"/>
            <a:ext cx="178488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Trainable 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Voice Muter</a:t>
            </a:r>
            <a:endParaRPr lang="en-US" sz="1800" b="0" strike="noStrike" spc="-1">
              <a:latin typeface="Arial"/>
            </a:endParaRPr>
          </a:p>
        </p:txBody>
      </p:sp>
      <p:grpSp>
        <p:nvGrpSpPr>
          <p:cNvPr id="87" name="Group 47"/>
          <p:cNvGrpSpPr/>
          <p:nvPr/>
        </p:nvGrpSpPr>
        <p:grpSpPr>
          <a:xfrm>
            <a:off x="8672148" y="3796578"/>
            <a:ext cx="1495874" cy="639000"/>
            <a:chOff x="9473400" y="3463920"/>
            <a:chExt cx="1232640" cy="639000"/>
          </a:xfrm>
        </p:grpSpPr>
        <p:sp>
          <p:nvSpPr>
            <p:cNvPr id="88" name="CustomShape 48"/>
            <p:cNvSpPr/>
            <p:nvPr/>
          </p:nvSpPr>
          <p:spPr>
            <a:xfrm>
              <a:off x="9548182" y="3463920"/>
              <a:ext cx="1055619" cy="373032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9" name="CustomShape 49"/>
            <p:cNvSpPr/>
            <p:nvPr/>
          </p:nvSpPr>
          <p:spPr>
            <a:xfrm>
              <a:off x="9473400" y="3463920"/>
              <a:ext cx="123264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altLang="zh-CN" spc="-1" dirty="0">
                  <a:solidFill>
                    <a:srgbClr val="000000"/>
                  </a:solidFill>
                  <a:latin typeface="Times New Roman"/>
                </a:rPr>
                <a:t>Noise </a:t>
              </a:r>
              <a:r>
                <a:rPr lang="en-US" sz="1800" strike="noStrike" spc="-1" dirty="0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sz="1800" strike="noStrike" spc="-1" dirty="0">
                <a:latin typeface="Arial"/>
              </a:endParaRPr>
            </a:p>
          </p:txBody>
        </p:sp>
      </p:grpSp>
      <p:grpSp>
        <p:nvGrpSpPr>
          <p:cNvPr id="90" name="Group 50"/>
          <p:cNvGrpSpPr/>
          <p:nvPr/>
        </p:nvGrpSpPr>
        <p:grpSpPr>
          <a:xfrm>
            <a:off x="3330000" y="3602880"/>
            <a:ext cx="1198800" cy="369000"/>
            <a:chOff x="3330000" y="3602880"/>
            <a:chExt cx="1198800" cy="369000"/>
          </a:xfrm>
        </p:grpSpPr>
        <p:sp>
          <p:nvSpPr>
            <p:cNvPr id="91" name="CustomShape 51"/>
            <p:cNvSpPr/>
            <p:nvPr/>
          </p:nvSpPr>
          <p:spPr>
            <a:xfrm>
              <a:off x="3527280" y="3602880"/>
              <a:ext cx="81036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2" name="CustomShape 52"/>
            <p:cNvSpPr/>
            <p:nvPr/>
          </p:nvSpPr>
          <p:spPr>
            <a:xfrm>
              <a:off x="3330000" y="3602880"/>
              <a:ext cx="11988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STFT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93" name="Group 53"/>
          <p:cNvGrpSpPr/>
          <p:nvPr/>
        </p:nvGrpSpPr>
        <p:grpSpPr>
          <a:xfrm>
            <a:off x="6212006" y="3552247"/>
            <a:ext cx="337680" cy="455400"/>
            <a:chOff x="6341400" y="3552247"/>
            <a:chExt cx="337680" cy="455400"/>
          </a:xfrm>
        </p:grpSpPr>
        <p:sp>
          <p:nvSpPr>
            <p:cNvPr id="94" name="CustomShape 54"/>
            <p:cNvSpPr/>
            <p:nvPr/>
          </p:nvSpPr>
          <p:spPr>
            <a:xfrm>
              <a:off x="6341400" y="3640320"/>
              <a:ext cx="337680" cy="337680"/>
            </a:xfrm>
            <a:prstGeom prst="ellipse">
              <a:avLst/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5" name="CustomShape 55"/>
            <p:cNvSpPr/>
            <p:nvPr/>
          </p:nvSpPr>
          <p:spPr>
            <a:xfrm>
              <a:off x="6345720" y="3552247"/>
              <a:ext cx="317520" cy="4554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altLang="zh-CN" sz="2400" b="0" strike="noStrike" spc="-1" dirty="0">
                  <a:solidFill>
                    <a:srgbClr val="000000"/>
                  </a:solidFill>
                  <a:latin typeface="Times New Roman"/>
                </a:rPr>
                <a:t>-</a:t>
              </a:r>
              <a:endParaRPr lang="en-US" sz="2400" b="0" strike="noStrike" spc="-1" dirty="0">
                <a:latin typeface="Arial"/>
              </a:endParaRPr>
            </a:p>
          </p:txBody>
        </p:sp>
      </p:grpSp>
      <p:sp>
        <p:nvSpPr>
          <p:cNvPr id="96" name="CustomShape 56"/>
          <p:cNvSpPr/>
          <p:nvPr/>
        </p:nvSpPr>
        <p:spPr>
          <a:xfrm rot="10800000" flipV="1">
            <a:off x="3355560" y="281178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7" name="Line 57"/>
          <p:cNvSpPr/>
          <p:nvPr/>
        </p:nvSpPr>
        <p:spPr>
          <a:xfrm flipV="1">
            <a:off x="8601490" y="2515436"/>
            <a:ext cx="0" cy="840124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zh-CN" altLang="en-US" dirty="0"/>
          </a:p>
        </p:txBody>
      </p:sp>
      <p:sp>
        <p:nvSpPr>
          <p:cNvPr id="98" name="Line 58"/>
          <p:cNvSpPr/>
          <p:nvPr/>
        </p:nvSpPr>
        <p:spPr>
          <a:xfrm flipH="1">
            <a:off x="6375085" y="3355560"/>
            <a:ext cx="2226404" cy="0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CustomShape 59"/>
          <p:cNvSpPr/>
          <p:nvPr/>
        </p:nvSpPr>
        <p:spPr>
          <a:xfrm rot="5400000">
            <a:off x="6305966" y="3466800"/>
            <a:ext cx="138600" cy="118800"/>
          </a:xfrm>
          <a:custGeom>
            <a:avLst/>
            <a:gdLst/>
            <a:ahLst/>
            <a:cxnLst/>
            <a:rect l="l" t="t" r="r" b="b"/>
            <a:pathLst>
              <a:path w="1395" h="1198">
                <a:moveTo>
                  <a:pt x="22" y="1141"/>
                </a:moveTo>
                <a:cubicBezTo>
                  <a:pt x="38" y="1177"/>
                  <a:pt x="73" y="1198"/>
                  <a:pt x="111" y="1198"/>
                </a:cubicBezTo>
                <a:cubicBezTo>
                  <a:pt x="124" y="1198"/>
                  <a:pt x="138" y="1195"/>
                  <a:pt x="151" y="1189"/>
                </a:cubicBezTo>
                <a:lnTo>
                  <a:pt x="1336" y="653"/>
                </a:lnTo>
                <a:cubicBezTo>
                  <a:pt x="1372" y="637"/>
                  <a:pt x="1395" y="601"/>
                  <a:pt x="1393" y="562"/>
                </a:cubicBezTo>
                <a:cubicBezTo>
                  <a:pt x="1392" y="522"/>
                  <a:pt x="1368" y="488"/>
                  <a:pt x="1331" y="474"/>
                </a:cubicBezTo>
                <a:lnTo>
                  <a:pt x="145" y="19"/>
                </a:lnTo>
                <a:cubicBezTo>
                  <a:pt x="95" y="0"/>
                  <a:pt x="39" y="25"/>
                  <a:pt x="20" y="75"/>
                </a:cubicBezTo>
                <a:cubicBezTo>
                  <a:pt x="0" y="125"/>
                  <a:pt x="25" y="182"/>
                  <a:pt x="76" y="201"/>
                </a:cubicBezTo>
                <a:lnTo>
                  <a:pt x="1043" y="572"/>
                </a:lnTo>
                <a:lnTo>
                  <a:pt x="70" y="1012"/>
                </a:lnTo>
                <a:cubicBezTo>
                  <a:pt x="21" y="1034"/>
                  <a:pt x="0" y="1092"/>
                  <a:pt x="22" y="114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0" name="Line 60"/>
          <p:cNvSpPr/>
          <p:nvPr/>
        </p:nvSpPr>
        <p:spPr>
          <a:xfrm flipV="1">
            <a:off x="6375086" y="3340080"/>
            <a:ext cx="360" cy="187200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CustomShape 62"/>
          <p:cNvSpPr/>
          <p:nvPr/>
        </p:nvSpPr>
        <p:spPr>
          <a:xfrm rot="10800000" flipV="1">
            <a:off x="6817184" y="216378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" name="CustomShape 63"/>
          <p:cNvSpPr/>
          <p:nvPr/>
        </p:nvSpPr>
        <p:spPr>
          <a:xfrm rot="10800000" flipV="1">
            <a:off x="8119338" y="219821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4" name="CustomShape 64"/>
          <p:cNvSpPr/>
          <p:nvPr/>
        </p:nvSpPr>
        <p:spPr>
          <a:xfrm rot="10800000" flipV="1">
            <a:off x="3317580" y="3721976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5" name="CustomShape 65"/>
          <p:cNvSpPr/>
          <p:nvPr/>
        </p:nvSpPr>
        <p:spPr>
          <a:xfrm rot="10800000" flipV="1">
            <a:off x="4286012" y="3721976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" name="CustomShape 66"/>
          <p:cNvSpPr/>
          <p:nvPr/>
        </p:nvSpPr>
        <p:spPr>
          <a:xfrm rot="10800000" flipV="1">
            <a:off x="5868180" y="373932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7" name="CustomShape 67"/>
          <p:cNvSpPr/>
          <p:nvPr/>
        </p:nvSpPr>
        <p:spPr>
          <a:xfrm rot="10800000" flipV="1">
            <a:off x="6526138" y="3721976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8" name="CustomShape 68"/>
          <p:cNvSpPr/>
          <p:nvPr/>
        </p:nvSpPr>
        <p:spPr>
          <a:xfrm rot="16200000" flipV="1">
            <a:off x="9228320" y="2622385"/>
            <a:ext cx="355932" cy="145025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" name="CustomShape 69"/>
          <p:cNvSpPr/>
          <p:nvPr/>
        </p:nvSpPr>
        <p:spPr>
          <a:xfrm rot="16200000" flipV="1">
            <a:off x="9256526" y="3585798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0" name="CustomShape 70"/>
          <p:cNvSpPr/>
          <p:nvPr/>
        </p:nvSpPr>
        <p:spPr>
          <a:xfrm rot="5400000" flipV="1">
            <a:off x="4308120" y="237456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" name="CustomShape 71"/>
          <p:cNvSpPr/>
          <p:nvPr/>
        </p:nvSpPr>
        <p:spPr>
          <a:xfrm rot="5400000" flipV="1">
            <a:off x="6184080" y="239076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2" name="CustomShape 72"/>
          <p:cNvSpPr/>
          <p:nvPr/>
        </p:nvSpPr>
        <p:spPr>
          <a:xfrm rot="10800000" flipV="1">
            <a:off x="3403800" y="495396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" name="CustomShape 73"/>
          <p:cNvSpPr/>
          <p:nvPr/>
        </p:nvSpPr>
        <p:spPr>
          <a:xfrm rot="10800000" flipV="1">
            <a:off x="4501440" y="498258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4" name="CustomShape 74"/>
          <p:cNvSpPr/>
          <p:nvPr/>
        </p:nvSpPr>
        <p:spPr>
          <a:xfrm rot="10800000" flipV="1">
            <a:off x="6459823" y="493434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5" name="TextShape 75"/>
          <p:cNvSpPr txBox="1"/>
          <p:nvPr/>
        </p:nvSpPr>
        <p:spPr>
          <a:xfrm>
            <a:off x="457200" y="274320"/>
            <a:ext cx="18288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 dirty="0">
                <a:latin typeface="Arial"/>
              </a:rPr>
              <a:t>V</a:t>
            </a:r>
            <a:r>
              <a:rPr lang="en-US" altLang="zh-CN" sz="1800" b="0" strike="noStrike" spc="-1" dirty="0">
                <a:latin typeface="Arial"/>
              </a:rPr>
              <a:t>3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16" name="CustomShape 76"/>
          <p:cNvSpPr/>
          <p:nvPr/>
        </p:nvSpPr>
        <p:spPr>
          <a:xfrm rot="10800000" flipV="1">
            <a:off x="5252040" y="2145488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7" name="CustomShape 77"/>
          <p:cNvSpPr/>
          <p:nvPr/>
        </p:nvSpPr>
        <p:spPr>
          <a:xfrm rot="7457400" flipV="1">
            <a:off x="5915880" y="317232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8" name="CustomShape 78"/>
          <p:cNvSpPr/>
          <p:nvPr/>
        </p:nvSpPr>
        <p:spPr>
          <a:xfrm rot="16200000" flipV="1">
            <a:off x="7060663" y="4369363"/>
            <a:ext cx="5083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9" name="Line 67">
            <a:extLst>
              <a:ext uri="{FF2B5EF4-FFF2-40B4-BE49-F238E27FC236}">
                <a16:creationId xmlns:a16="http://schemas.microsoft.com/office/drawing/2014/main" id="{AE058D76-C358-4455-A4D2-9A0F17918283}"/>
              </a:ext>
            </a:extLst>
          </p:cNvPr>
          <p:cNvSpPr/>
          <p:nvPr/>
        </p:nvSpPr>
        <p:spPr>
          <a:xfrm flipV="1">
            <a:off x="2323215" y="4127073"/>
            <a:ext cx="360" cy="192960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Line 68">
            <a:extLst>
              <a:ext uri="{FF2B5EF4-FFF2-40B4-BE49-F238E27FC236}">
                <a16:creationId xmlns:a16="http://schemas.microsoft.com/office/drawing/2014/main" id="{2B2C11C7-8FEA-410C-AE0D-08AF542BC503}"/>
              </a:ext>
            </a:extLst>
          </p:cNvPr>
          <p:cNvSpPr/>
          <p:nvPr/>
        </p:nvSpPr>
        <p:spPr>
          <a:xfrm flipH="1">
            <a:off x="2323212" y="4289486"/>
            <a:ext cx="6148406" cy="12607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21" name="Group 98">
            <a:extLst>
              <a:ext uri="{FF2B5EF4-FFF2-40B4-BE49-F238E27FC236}">
                <a16:creationId xmlns:a16="http://schemas.microsoft.com/office/drawing/2014/main" id="{215A80C6-C113-4DD1-980B-A3BAB63430A5}"/>
              </a:ext>
            </a:extLst>
          </p:cNvPr>
          <p:cNvGrpSpPr/>
          <p:nvPr/>
        </p:nvGrpSpPr>
        <p:grpSpPr>
          <a:xfrm>
            <a:off x="8257221" y="4435268"/>
            <a:ext cx="1806391" cy="639000"/>
            <a:chOff x="6126803" y="4366261"/>
            <a:chExt cx="976356" cy="639000"/>
          </a:xfrm>
        </p:grpSpPr>
        <p:sp>
          <p:nvSpPr>
            <p:cNvPr id="122" name="CustomShape 99">
              <a:extLst>
                <a:ext uri="{FF2B5EF4-FFF2-40B4-BE49-F238E27FC236}">
                  <a16:creationId xmlns:a16="http://schemas.microsoft.com/office/drawing/2014/main" id="{68137BE2-7A2E-49FF-8489-F501B617319A}"/>
                </a:ext>
              </a:extLst>
            </p:cNvPr>
            <p:cNvSpPr/>
            <p:nvPr/>
          </p:nvSpPr>
          <p:spPr>
            <a:xfrm>
              <a:off x="6126803" y="4385880"/>
              <a:ext cx="976356" cy="331381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3" name="CustomShape 100">
              <a:extLst>
                <a:ext uri="{FF2B5EF4-FFF2-40B4-BE49-F238E27FC236}">
                  <a16:creationId xmlns:a16="http://schemas.microsoft.com/office/drawing/2014/main" id="{CF54078E-CECF-415B-8404-CEA9A0683273}"/>
                </a:ext>
              </a:extLst>
            </p:cNvPr>
            <p:cNvSpPr/>
            <p:nvPr/>
          </p:nvSpPr>
          <p:spPr>
            <a:xfrm>
              <a:off x="6126804" y="4366261"/>
              <a:ext cx="97344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Wireless Channel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sp>
        <p:nvSpPr>
          <p:cNvPr id="124" name="Line 63">
            <a:extLst>
              <a:ext uri="{FF2B5EF4-FFF2-40B4-BE49-F238E27FC236}">
                <a16:creationId xmlns:a16="http://schemas.microsoft.com/office/drawing/2014/main" id="{5965DC9E-DD8D-470A-ABEA-90128BBE82E3}"/>
              </a:ext>
            </a:extLst>
          </p:cNvPr>
          <p:cNvSpPr/>
          <p:nvPr/>
        </p:nvSpPr>
        <p:spPr>
          <a:xfrm flipV="1">
            <a:off x="8479738" y="4289062"/>
            <a:ext cx="0" cy="165825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zh-CN" altLang="en-US" dirty="0"/>
          </a:p>
        </p:txBody>
      </p:sp>
      <p:sp>
        <p:nvSpPr>
          <p:cNvPr id="125" name="Line 63">
            <a:extLst>
              <a:ext uri="{FF2B5EF4-FFF2-40B4-BE49-F238E27FC236}">
                <a16:creationId xmlns:a16="http://schemas.microsoft.com/office/drawing/2014/main" id="{19BF245A-1BCE-4A10-92B3-7612770958DA}"/>
              </a:ext>
            </a:extLst>
          </p:cNvPr>
          <p:cNvSpPr/>
          <p:nvPr/>
        </p:nvSpPr>
        <p:spPr>
          <a:xfrm flipV="1">
            <a:off x="9406286" y="4183630"/>
            <a:ext cx="0" cy="258791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zh-CN" altLang="en-US" dirty="0"/>
          </a:p>
        </p:txBody>
      </p:sp>
      <p:sp>
        <p:nvSpPr>
          <p:cNvPr id="126" name="CustomShape 69">
            <a:extLst>
              <a:ext uri="{FF2B5EF4-FFF2-40B4-BE49-F238E27FC236}">
                <a16:creationId xmlns:a16="http://schemas.microsoft.com/office/drawing/2014/main" id="{CAB6E3BD-096B-4A0E-A28D-AFEDADEE8FDC}"/>
              </a:ext>
            </a:extLst>
          </p:cNvPr>
          <p:cNvSpPr/>
          <p:nvPr/>
        </p:nvSpPr>
        <p:spPr>
          <a:xfrm rot="16200000" flipV="1">
            <a:off x="9256526" y="4876191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27" name="Group 47">
            <a:extLst>
              <a:ext uri="{FF2B5EF4-FFF2-40B4-BE49-F238E27FC236}">
                <a16:creationId xmlns:a16="http://schemas.microsoft.com/office/drawing/2014/main" id="{FC706832-988B-406F-9C46-1496EB6C0839}"/>
              </a:ext>
            </a:extLst>
          </p:cNvPr>
          <p:cNvGrpSpPr/>
          <p:nvPr/>
        </p:nvGrpSpPr>
        <p:grpSpPr>
          <a:xfrm>
            <a:off x="8199792" y="5113497"/>
            <a:ext cx="2043505" cy="639000"/>
            <a:chOff x="9321886" y="3463920"/>
            <a:chExt cx="1384154" cy="639000"/>
          </a:xfrm>
        </p:grpSpPr>
        <p:sp>
          <p:nvSpPr>
            <p:cNvPr id="128" name="CustomShape 48">
              <a:extLst>
                <a:ext uri="{FF2B5EF4-FFF2-40B4-BE49-F238E27FC236}">
                  <a16:creationId xmlns:a16="http://schemas.microsoft.com/office/drawing/2014/main" id="{4C99BDD4-4D08-4487-8FD7-F09FA2E5D03E}"/>
                </a:ext>
              </a:extLst>
            </p:cNvPr>
            <p:cNvSpPr/>
            <p:nvPr/>
          </p:nvSpPr>
          <p:spPr>
            <a:xfrm>
              <a:off x="9378361" y="3463920"/>
              <a:ext cx="1225440" cy="373032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9" name="CustomShape 49">
              <a:extLst>
                <a:ext uri="{FF2B5EF4-FFF2-40B4-BE49-F238E27FC236}">
                  <a16:creationId xmlns:a16="http://schemas.microsoft.com/office/drawing/2014/main" id="{9D9251B9-FC98-4CDE-97EF-CED839891D9C}"/>
                </a:ext>
              </a:extLst>
            </p:cNvPr>
            <p:cNvSpPr/>
            <p:nvPr/>
          </p:nvSpPr>
          <p:spPr>
            <a:xfrm>
              <a:off x="9321886" y="3463920"/>
              <a:ext cx="1384154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altLang="zh-CN" spc="-1" dirty="0">
                  <a:solidFill>
                    <a:srgbClr val="000000"/>
                  </a:solidFill>
                  <a:latin typeface="Times New Roman"/>
                </a:rPr>
                <a:t>Purified </a:t>
              </a:r>
              <a:r>
                <a:rPr lang="en-US" sz="1800" strike="noStrike" spc="-1" dirty="0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sz="1800" strike="noStrike" spc="-1" dirty="0">
                <a:latin typeface="Arial"/>
              </a:endParaRPr>
            </a:p>
          </p:txBody>
        </p:sp>
      </p:grpSp>
      <p:grpSp>
        <p:nvGrpSpPr>
          <p:cNvPr id="132" name="Group 24">
            <a:extLst>
              <a:ext uri="{FF2B5EF4-FFF2-40B4-BE49-F238E27FC236}">
                <a16:creationId xmlns:a16="http://schemas.microsoft.com/office/drawing/2014/main" id="{575D9838-B8A7-4C4F-9640-0F4E588D14E9}"/>
              </a:ext>
            </a:extLst>
          </p:cNvPr>
          <p:cNvGrpSpPr/>
          <p:nvPr/>
        </p:nvGrpSpPr>
        <p:grpSpPr>
          <a:xfrm>
            <a:off x="8479738" y="1826395"/>
            <a:ext cx="1449360" cy="655200"/>
            <a:chOff x="6859440" y="3454920"/>
            <a:chExt cx="1449360" cy="655200"/>
          </a:xfrm>
        </p:grpSpPr>
        <p:sp>
          <p:nvSpPr>
            <p:cNvPr id="133" name="CustomShape 25">
              <a:extLst>
                <a:ext uri="{FF2B5EF4-FFF2-40B4-BE49-F238E27FC236}">
                  <a16:creationId xmlns:a16="http://schemas.microsoft.com/office/drawing/2014/main" id="{3694F4A9-7A09-4776-8AFA-42902E0D95B1}"/>
                </a:ext>
              </a:extLst>
            </p:cNvPr>
            <p:cNvSpPr/>
            <p:nvPr/>
          </p:nvSpPr>
          <p:spPr>
            <a:xfrm>
              <a:off x="6859440" y="3464280"/>
              <a:ext cx="1424880" cy="645840"/>
            </a:xfrm>
            <a:prstGeom prst="roundRect">
              <a:avLst>
                <a:gd name="adj" fmla="val 16667"/>
              </a:avLst>
            </a:prstGeom>
            <a:solidFill>
              <a:srgbClr val="CCCCFF"/>
            </a:solidFill>
            <a:ln w="2844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4" name="CustomShape 26">
              <a:extLst>
                <a:ext uri="{FF2B5EF4-FFF2-40B4-BE49-F238E27FC236}">
                  <a16:creationId xmlns:a16="http://schemas.microsoft.com/office/drawing/2014/main" id="{CBB49BD4-9E3A-4498-B00B-82721237A7E7}"/>
                </a:ext>
              </a:extLst>
            </p:cNvPr>
            <p:cNvSpPr/>
            <p:nvPr/>
          </p:nvSpPr>
          <p:spPr>
            <a:xfrm>
              <a:off x="6859440" y="345492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pc="-1" dirty="0">
                  <a:solidFill>
                    <a:srgbClr val="000000"/>
                  </a:solidFill>
                  <a:latin typeface="Times New Roman"/>
                </a:rPr>
                <a:t>N</a:t>
              </a:r>
              <a:r>
                <a:rPr lang="en-US" altLang="zh-CN" spc="-1" dirty="0">
                  <a:solidFill>
                    <a:srgbClr val="000000"/>
                  </a:solidFill>
                  <a:latin typeface="Times New Roman"/>
                </a:rPr>
                <a:t>oise</a:t>
              </a:r>
              <a:endParaRPr lang="en-US" sz="18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Spectrogram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grpSp>
        <p:nvGrpSpPr>
          <p:cNvPr id="101" name="Group 53">
            <a:extLst>
              <a:ext uri="{FF2B5EF4-FFF2-40B4-BE49-F238E27FC236}">
                <a16:creationId xmlns:a16="http://schemas.microsoft.com/office/drawing/2014/main" id="{F563FD4F-5334-4104-BD7B-12C599C5974A}"/>
              </a:ext>
            </a:extLst>
          </p:cNvPr>
          <p:cNvGrpSpPr/>
          <p:nvPr/>
        </p:nvGrpSpPr>
        <p:grpSpPr>
          <a:xfrm>
            <a:off x="8817896" y="4687757"/>
            <a:ext cx="337680" cy="455400"/>
            <a:chOff x="6341400" y="3552247"/>
            <a:chExt cx="337680" cy="455400"/>
          </a:xfrm>
        </p:grpSpPr>
        <p:sp>
          <p:nvSpPr>
            <p:cNvPr id="130" name="CustomShape 54">
              <a:extLst>
                <a:ext uri="{FF2B5EF4-FFF2-40B4-BE49-F238E27FC236}">
                  <a16:creationId xmlns:a16="http://schemas.microsoft.com/office/drawing/2014/main" id="{0D27F92D-AE59-4313-97F2-0EEC9A8214CA}"/>
                </a:ext>
              </a:extLst>
            </p:cNvPr>
            <p:cNvSpPr/>
            <p:nvPr/>
          </p:nvSpPr>
          <p:spPr>
            <a:xfrm>
              <a:off x="6341400" y="3640320"/>
              <a:ext cx="337680" cy="337680"/>
            </a:xfrm>
            <a:prstGeom prst="ellipse">
              <a:avLst/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1" name="CustomShape 55">
              <a:extLst>
                <a:ext uri="{FF2B5EF4-FFF2-40B4-BE49-F238E27FC236}">
                  <a16:creationId xmlns:a16="http://schemas.microsoft.com/office/drawing/2014/main" id="{9F58550E-FA7E-4516-AE5B-235D959BD748}"/>
                </a:ext>
              </a:extLst>
            </p:cNvPr>
            <p:cNvSpPr/>
            <p:nvPr/>
          </p:nvSpPr>
          <p:spPr>
            <a:xfrm>
              <a:off x="6345720" y="3552247"/>
              <a:ext cx="317520" cy="4554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altLang="zh-CN" sz="2400" b="0" strike="noStrike" spc="-1" dirty="0">
                  <a:solidFill>
                    <a:srgbClr val="000000"/>
                  </a:solidFill>
                  <a:latin typeface="Times New Roman"/>
                </a:rPr>
                <a:t>-</a:t>
              </a:r>
              <a:endParaRPr lang="en-US" sz="2400" b="0" strike="noStrike" spc="-1" dirty="0">
                <a:latin typeface="Arial"/>
              </a:endParaRPr>
            </a:p>
          </p:txBody>
        </p:sp>
      </p:grpSp>
      <p:sp>
        <p:nvSpPr>
          <p:cNvPr id="135" name="CustomShape 69">
            <a:extLst>
              <a:ext uri="{FF2B5EF4-FFF2-40B4-BE49-F238E27FC236}">
                <a16:creationId xmlns:a16="http://schemas.microsoft.com/office/drawing/2014/main" id="{B9972E7F-B6DE-47D1-BA22-EB2C45C1F411}"/>
              </a:ext>
            </a:extLst>
          </p:cNvPr>
          <p:cNvSpPr/>
          <p:nvPr/>
        </p:nvSpPr>
        <p:spPr>
          <a:xfrm rot="16200000" flipV="1">
            <a:off x="8346500" y="4882797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92504700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3680280" y="2579040"/>
            <a:ext cx="1645920" cy="5662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60">
            <a:solidFill>
              <a:srgbClr val="00B050"/>
            </a:solidFill>
            <a:custDash>
              <a:ds d="800000" sp="300000"/>
            </a:custDash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Times New Roman"/>
              </a:rPr>
              <a:t>Speaker Encoder LSTM</a:t>
            </a:r>
            <a:endParaRPr lang="en-US" sz="1600" b="0" strike="noStrike" spc="-1">
              <a:latin typeface="Arial"/>
            </a:endParaRPr>
          </a:p>
        </p:txBody>
      </p:sp>
      <p:grpSp>
        <p:nvGrpSpPr>
          <p:cNvPr id="42" name="Group 2"/>
          <p:cNvGrpSpPr/>
          <p:nvPr/>
        </p:nvGrpSpPr>
        <p:grpSpPr>
          <a:xfrm>
            <a:off x="1410480" y="2540520"/>
            <a:ext cx="1935360" cy="655200"/>
            <a:chOff x="1410480" y="2540520"/>
            <a:chExt cx="1935360" cy="655200"/>
          </a:xfrm>
        </p:grpSpPr>
        <p:sp>
          <p:nvSpPr>
            <p:cNvPr id="43" name="CustomShape 3"/>
            <p:cNvSpPr/>
            <p:nvPr/>
          </p:nvSpPr>
          <p:spPr>
            <a:xfrm>
              <a:off x="1410480" y="2549880"/>
              <a:ext cx="1935360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" name="CustomShape 4"/>
            <p:cNvSpPr/>
            <p:nvPr/>
          </p:nvSpPr>
          <p:spPr>
            <a:xfrm>
              <a:off x="1653480" y="254052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Reference 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45" name="Group 5"/>
          <p:cNvGrpSpPr/>
          <p:nvPr/>
        </p:nvGrpSpPr>
        <p:grpSpPr>
          <a:xfrm>
            <a:off x="1410480" y="3433320"/>
            <a:ext cx="1935360" cy="655560"/>
            <a:chOff x="1410480" y="3433320"/>
            <a:chExt cx="1935360" cy="655560"/>
          </a:xfrm>
        </p:grpSpPr>
        <p:sp>
          <p:nvSpPr>
            <p:cNvPr id="46" name="CustomShape 6"/>
            <p:cNvSpPr/>
            <p:nvPr/>
          </p:nvSpPr>
          <p:spPr>
            <a:xfrm>
              <a:off x="1410480" y="3443040"/>
              <a:ext cx="1935360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" name="CustomShape 7"/>
            <p:cNvSpPr/>
            <p:nvPr/>
          </p:nvSpPr>
          <p:spPr>
            <a:xfrm>
              <a:off x="1653480" y="343332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Mixed </a:t>
              </a:r>
              <a:endParaRPr lang="en-US" sz="18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grpSp>
        <p:nvGrpSpPr>
          <p:cNvPr id="51" name="Group 11"/>
          <p:cNvGrpSpPr/>
          <p:nvPr/>
        </p:nvGrpSpPr>
        <p:grpSpPr>
          <a:xfrm>
            <a:off x="4528444" y="3459600"/>
            <a:ext cx="1433162" cy="655200"/>
            <a:chOff x="4528440" y="3459600"/>
            <a:chExt cx="1645920" cy="655200"/>
          </a:xfrm>
        </p:grpSpPr>
        <p:sp>
          <p:nvSpPr>
            <p:cNvPr id="52" name="CustomShape 12"/>
            <p:cNvSpPr/>
            <p:nvPr/>
          </p:nvSpPr>
          <p:spPr>
            <a:xfrm>
              <a:off x="4528440" y="3468960"/>
              <a:ext cx="1645920" cy="645840"/>
            </a:xfrm>
            <a:prstGeom prst="roundRect">
              <a:avLst>
                <a:gd name="adj" fmla="val 16667"/>
              </a:avLst>
            </a:prstGeom>
            <a:solidFill>
              <a:srgbClr val="CCCCFF"/>
            </a:solidFill>
            <a:ln w="28440">
              <a:solidFill>
                <a:srgbClr val="8397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3" name="CustomShape 13"/>
            <p:cNvSpPr/>
            <p:nvPr/>
          </p:nvSpPr>
          <p:spPr>
            <a:xfrm>
              <a:off x="4529189" y="3459600"/>
              <a:ext cx="1574826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altLang="zh-CN" spc="-1" dirty="0">
                  <a:solidFill>
                    <a:srgbClr val="000000"/>
                  </a:solidFill>
                  <a:latin typeface="Times New Roman"/>
                </a:rPr>
                <a:t>Mixed</a:t>
              </a:r>
              <a:endParaRPr lang="en-US" sz="18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Spectrogram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sp>
        <p:nvSpPr>
          <p:cNvPr id="54" name="CustomShape 14"/>
          <p:cNvSpPr/>
          <p:nvPr/>
        </p:nvSpPr>
        <p:spPr>
          <a:xfrm>
            <a:off x="1410480" y="4514040"/>
            <a:ext cx="5185800" cy="1001880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7030A0"/>
            </a:solidFill>
            <a:custDash>
              <a:ds d="800000" sp="300000"/>
            </a:custDash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5" name="Group 15"/>
          <p:cNvGrpSpPr/>
          <p:nvPr/>
        </p:nvGrpSpPr>
        <p:grpSpPr>
          <a:xfrm>
            <a:off x="3487320" y="4830480"/>
            <a:ext cx="1233000" cy="383040"/>
            <a:chOff x="3487320" y="4830480"/>
            <a:chExt cx="1233000" cy="383040"/>
          </a:xfrm>
        </p:grpSpPr>
        <p:sp>
          <p:nvSpPr>
            <p:cNvPr id="56" name="CustomShape 16"/>
            <p:cNvSpPr/>
            <p:nvPr/>
          </p:nvSpPr>
          <p:spPr>
            <a:xfrm>
              <a:off x="3687120" y="4830480"/>
              <a:ext cx="83340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7" name="CustomShape 17"/>
            <p:cNvSpPr/>
            <p:nvPr/>
          </p:nvSpPr>
          <p:spPr>
            <a:xfrm>
              <a:off x="3487320" y="4848840"/>
              <a:ext cx="12330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STFT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58" name="Group 18"/>
          <p:cNvGrpSpPr/>
          <p:nvPr/>
        </p:nvGrpSpPr>
        <p:grpSpPr>
          <a:xfrm>
            <a:off x="4797000" y="4653720"/>
            <a:ext cx="1650960" cy="656640"/>
            <a:chOff x="4797000" y="4653720"/>
            <a:chExt cx="1650960" cy="656640"/>
          </a:xfrm>
        </p:grpSpPr>
        <p:sp>
          <p:nvSpPr>
            <p:cNvPr id="59" name="CustomShape 19"/>
            <p:cNvSpPr/>
            <p:nvPr/>
          </p:nvSpPr>
          <p:spPr>
            <a:xfrm>
              <a:off x="4797000" y="4664520"/>
              <a:ext cx="1650960" cy="645840"/>
            </a:xfrm>
            <a:prstGeom prst="roundRect">
              <a:avLst>
                <a:gd name="adj" fmla="val 16667"/>
              </a:avLst>
            </a:prstGeom>
            <a:solidFill>
              <a:srgbClr val="CCCCFF"/>
            </a:solidFill>
            <a:ln w="28440">
              <a:solidFill>
                <a:srgbClr val="8397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0" name="CustomShape 20"/>
            <p:cNvSpPr/>
            <p:nvPr/>
          </p:nvSpPr>
          <p:spPr>
            <a:xfrm>
              <a:off x="4877280" y="4653720"/>
              <a:ext cx="149040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Clean</a:t>
              </a:r>
              <a:endParaRPr lang="en-US" sz="18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Spectrogram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grpSp>
        <p:nvGrpSpPr>
          <p:cNvPr id="61" name="Group 21"/>
          <p:cNvGrpSpPr/>
          <p:nvPr/>
        </p:nvGrpSpPr>
        <p:grpSpPr>
          <a:xfrm>
            <a:off x="6660720" y="4689000"/>
            <a:ext cx="1291680" cy="639000"/>
            <a:chOff x="6660720" y="4689000"/>
            <a:chExt cx="1291680" cy="639000"/>
          </a:xfrm>
        </p:grpSpPr>
        <p:sp>
          <p:nvSpPr>
            <p:cNvPr id="62" name="CustomShape 22"/>
            <p:cNvSpPr/>
            <p:nvPr/>
          </p:nvSpPr>
          <p:spPr>
            <a:xfrm>
              <a:off x="6791400" y="4749120"/>
              <a:ext cx="1027440" cy="54216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3" name="CustomShape 23"/>
            <p:cNvSpPr/>
            <p:nvPr/>
          </p:nvSpPr>
          <p:spPr>
            <a:xfrm>
              <a:off x="6660720" y="4689000"/>
              <a:ext cx="129168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Loss Function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64" name="Group 24"/>
          <p:cNvGrpSpPr/>
          <p:nvPr/>
        </p:nvGrpSpPr>
        <p:grpSpPr>
          <a:xfrm>
            <a:off x="6840967" y="3479040"/>
            <a:ext cx="1449360" cy="655200"/>
            <a:chOff x="6859440" y="3454920"/>
            <a:chExt cx="1449360" cy="655200"/>
          </a:xfrm>
        </p:grpSpPr>
        <p:sp>
          <p:nvSpPr>
            <p:cNvPr id="65" name="CustomShape 25"/>
            <p:cNvSpPr/>
            <p:nvPr/>
          </p:nvSpPr>
          <p:spPr>
            <a:xfrm>
              <a:off x="6859440" y="3464280"/>
              <a:ext cx="1424880" cy="645840"/>
            </a:xfrm>
            <a:prstGeom prst="roundRect">
              <a:avLst>
                <a:gd name="adj" fmla="val 16667"/>
              </a:avLst>
            </a:prstGeom>
            <a:solidFill>
              <a:srgbClr val="CCCCFF"/>
            </a:solidFill>
            <a:ln w="2844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6" name="CustomShape 26"/>
            <p:cNvSpPr/>
            <p:nvPr/>
          </p:nvSpPr>
          <p:spPr>
            <a:xfrm>
              <a:off x="6859440" y="345492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pc="-1" dirty="0">
                  <a:solidFill>
                    <a:srgbClr val="000000"/>
                  </a:solidFill>
                  <a:latin typeface="Times New Roman"/>
                </a:rPr>
                <a:t>Purified</a:t>
              </a:r>
              <a:endParaRPr lang="en-US" sz="18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Spectrogram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grpSp>
        <p:nvGrpSpPr>
          <p:cNvPr id="67" name="Group 27"/>
          <p:cNvGrpSpPr/>
          <p:nvPr/>
        </p:nvGrpSpPr>
        <p:grpSpPr>
          <a:xfrm>
            <a:off x="3589560" y="1941840"/>
            <a:ext cx="1816200" cy="461160"/>
            <a:chOff x="3589560" y="1941840"/>
            <a:chExt cx="1816200" cy="461160"/>
          </a:xfrm>
        </p:grpSpPr>
        <p:sp>
          <p:nvSpPr>
            <p:cNvPr id="68" name="CustomShape 28"/>
            <p:cNvSpPr/>
            <p:nvPr/>
          </p:nvSpPr>
          <p:spPr>
            <a:xfrm>
              <a:off x="3888360" y="1941840"/>
              <a:ext cx="1227600" cy="46116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9" name="CustomShape 29"/>
            <p:cNvSpPr/>
            <p:nvPr/>
          </p:nvSpPr>
          <p:spPr>
            <a:xfrm>
              <a:off x="3589560" y="1987920"/>
              <a:ext cx="18162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d-vector</a:t>
              </a:r>
              <a:endParaRPr lang="en-US" sz="1800" b="0" strike="noStrike" spc="-1">
                <a:latin typeface="Arial"/>
              </a:endParaRPr>
            </a:p>
          </p:txBody>
        </p:sp>
      </p:grpSp>
      <p:sp>
        <p:nvSpPr>
          <p:cNvPr id="70" name="CustomShape 30"/>
          <p:cNvSpPr/>
          <p:nvPr/>
        </p:nvSpPr>
        <p:spPr>
          <a:xfrm>
            <a:off x="5668200" y="1883520"/>
            <a:ext cx="2531592" cy="133236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60">
            <a:solidFill>
              <a:srgbClr val="7030A0"/>
            </a:solidFill>
            <a:custDash>
              <a:ds d="800000" sp="300000"/>
            </a:custDash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71" name="Group 31"/>
          <p:cNvGrpSpPr/>
          <p:nvPr/>
        </p:nvGrpSpPr>
        <p:grpSpPr>
          <a:xfrm>
            <a:off x="5931720" y="2622960"/>
            <a:ext cx="810360" cy="381240"/>
            <a:chOff x="5931720" y="2622960"/>
            <a:chExt cx="810360" cy="381240"/>
          </a:xfrm>
        </p:grpSpPr>
        <p:sp>
          <p:nvSpPr>
            <p:cNvPr id="72" name="CustomShape 32"/>
            <p:cNvSpPr/>
            <p:nvPr/>
          </p:nvSpPr>
          <p:spPr>
            <a:xfrm>
              <a:off x="5931720" y="2635200"/>
              <a:ext cx="81036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3" name="CustomShape 33"/>
            <p:cNvSpPr/>
            <p:nvPr/>
          </p:nvSpPr>
          <p:spPr>
            <a:xfrm>
              <a:off x="6005160" y="2622960"/>
              <a:ext cx="66276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CNN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74" name="Group 34"/>
          <p:cNvGrpSpPr/>
          <p:nvPr/>
        </p:nvGrpSpPr>
        <p:grpSpPr>
          <a:xfrm>
            <a:off x="5951520" y="2040120"/>
            <a:ext cx="810360" cy="370800"/>
            <a:chOff x="5951520" y="2040120"/>
            <a:chExt cx="810360" cy="370800"/>
          </a:xfrm>
        </p:grpSpPr>
        <p:sp>
          <p:nvSpPr>
            <p:cNvPr id="75" name="CustomShape 35"/>
            <p:cNvSpPr/>
            <p:nvPr/>
          </p:nvSpPr>
          <p:spPr>
            <a:xfrm>
              <a:off x="5951520" y="2041920"/>
              <a:ext cx="81036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6" name="CustomShape 36"/>
            <p:cNvSpPr/>
            <p:nvPr/>
          </p:nvSpPr>
          <p:spPr>
            <a:xfrm>
              <a:off x="5961600" y="2040120"/>
              <a:ext cx="79056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LSTM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77" name="Group 37"/>
          <p:cNvGrpSpPr/>
          <p:nvPr/>
        </p:nvGrpSpPr>
        <p:grpSpPr>
          <a:xfrm>
            <a:off x="7151400" y="2059560"/>
            <a:ext cx="810360" cy="369000"/>
            <a:chOff x="7151400" y="2059560"/>
            <a:chExt cx="810360" cy="369000"/>
          </a:xfrm>
        </p:grpSpPr>
        <p:sp>
          <p:nvSpPr>
            <p:cNvPr id="78" name="CustomShape 38"/>
            <p:cNvSpPr/>
            <p:nvPr/>
          </p:nvSpPr>
          <p:spPr>
            <a:xfrm>
              <a:off x="7151400" y="2059560"/>
              <a:ext cx="81036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9" name="CustomShape 39"/>
            <p:cNvSpPr/>
            <p:nvPr/>
          </p:nvSpPr>
          <p:spPr>
            <a:xfrm>
              <a:off x="7244280" y="2059560"/>
              <a:ext cx="6246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FCN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83" name="Group 43"/>
          <p:cNvGrpSpPr/>
          <p:nvPr/>
        </p:nvGrpSpPr>
        <p:grpSpPr>
          <a:xfrm>
            <a:off x="8796375" y="2838057"/>
            <a:ext cx="1265391" cy="639000"/>
            <a:chOff x="8449560" y="3464280"/>
            <a:chExt cx="983880" cy="639000"/>
          </a:xfrm>
        </p:grpSpPr>
        <p:sp>
          <p:nvSpPr>
            <p:cNvPr id="84" name="CustomShape 44"/>
            <p:cNvSpPr/>
            <p:nvPr/>
          </p:nvSpPr>
          <p:spPr>
            <a:xfrm>
              <a:off x="8449560" y="3510360"/>
              <a:ext cx="983880" cy="57456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5" name="CustomShape 45"/>
            <p:cNvSpPr/>
            <p:nvPr/>
          </p:nvSpPr>
          <p:spPr>
            <a:xfrm>
              <a:off x="8497443" y="3464280"/>
              <a:ext cx="89352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Inverse </a:t>
              </a:r>
              <a:endParaRPr lang="en-US" sz="18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STFT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sp>
        <p:nvSpPr>
          <p:cNvPr id="86" name="CustomShape 46"/>
          <p:cNvSpPr/>
          <p:nvPr/>
        </p:nvSpPr>
        <p:spPr>
          <a:xfrm>
            <a:off x="6640560" y="2509200"/>
            <a:ext cx="178488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Trainable 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Voice Muter</a:t>
            </a:r>
            <a:endParaRPr lang="en-US" sz="1800" b="0" strike="noStrike" spc="-1">
              <a:latin typeface="Arial"/>
            </a:endParaRPr>
          </a:p>
        </p:txBody>
      </p:sp>
      <p:grpSp>
        <p:nvGrpSpPr>
          <p:cNvPr id="87" name="Group 47"/>
          <p:cNvGrpSpPr/>
          <p:nvPr/>
        </p:nvGrpSpPr>
        <p:grpSpPr>
          <a:xfrm>
            <a:off x="8672148" y="3796578"/>
            <a:ext cx="1495874" cy="639000"/>
            <a:chOff x="9473400" y="3463920"/>
            <a:chExt cx="1232640" cy="639000"/>
          </a:xfrm>
        </p:grpSpPr>
        <p:sp>
          <p:nvSpPr>
            <p:cNvPr id="88" name="CustomShape 48"/>
            <p:cNvSpPr/>
            <p:nvPr/>
          </p:nvSpPr>
          <p:spPr>
            <a:xfrm>
              <a:off x="9548182" y="3463920"/>
              <a:ext cx="1055619" cy="373032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9" name="CustomShape 49"/>
            <p:cNvSpPr/>
            <p:nvPr/>
          </p:nvSpPr>
          <p:spPr>
            <a:xfrm>
              <a:off x="9473400" y="3463920"/>
              <a:ext cx="123264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altLang="zh-CN" spc="-1" dirty="0">
                  <a:solidFill>
                    <a:srgbClr val="000000"/>
                  </a:solidFill>
                  <a:latin typeface="Times New Roman"/>
                </a:rPr>
                <a:t>Noise </a:t>
              </a:r>
              <a:r>
                <a:rPr lang="en-US" sz="1800" strike="noStrike" spc="-1" dirty="0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sz="1800" strike="noStrike" spc="-1" dirty="0">
                <a:latin typeface="Arial"/>
              </a:endParaRPr>
            </a:p>
          </p:txBody>
        </p:sp>
      </p:grpSp>
      <p:grpSp>
        <p:nvGrpSpPr>
          <p:cNvPr id="90" name="Group 50"/>
          <p:cNvGrpSpPr/>
          <p:nvPr/>
        </p:nvGrpSpPr>
        <p:grpSpPr>
          <a:xfrm>
            <a:off x="3330000" y="3602880"/>
            <a:ext cx="1198800" cy="369000"/>
            <a:chOff x="3330000" y="3602880"/>
            <a:chExt cx="1198800" cy="369000"/>
          </a:xfrm>
        </p:grpSpPr>
        <p:sp>
          <p:nvSpPr>
            <p:cNvPr id="91" name="CustomShape 51"/>
            <p:cNvSpPr/>
            <p:nvPr/>
          </p:nvSpPr>
          <p:spPr>
            <a:xfrm>
              <a:off x="3527280" y="3602880"/>
              <a:ext cx="81036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2" name="CustomShape 52"/>
            <p:cNvSpPr/>
            <p:nvPr/>
          </p:nvSpPr>
          <p:spPr>
            <a:xfrm>
              <a:off x="3330000" y="3602880"/>
              <a:ext cx="11988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STFT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93" name="Group 53"/>
          <p:cNvGrpSpPr/>
          <p:nvPr/>
        </p:nvGrpSpPr>
        <p:grpSpPr>
          <a:xfrm>
            <a:off x="6212006" y="3552247"/>
            <a:ext cx="337680" cy="455400"/>
            <a:chOff x="6341400" y="3552247"/>
            <a:chExt cx="337680" cy="455400"/>
          </a:xfrm>
        </p:grpSpPr>
        <p:sp>
          <p:nvSpPr>
            <p:cNvPr id="94" name="CustomShape 54"/>
            <p:cNvSpPr/>
            <p:nvPr/>
          </p:nvSpPr>
          <p:spPr>
            <a:xfrm>
              <a:off x="6341400" y="3640320"/>
              <a:ext cx="337680" cy="337680"/>
            </a:xfrm>
            <a:prstGeom prst="ellipse">
              <a:avLst/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5" name="CustomShape 55"/>
            <p:cNvSpPr/>
            <p:nvPr/>
          </p:nvSpPr>
          <p:spPr>
            <a:xfrm>
              <a:off x="6345720" y="3552247"/>
              <a:ext cx="317520" cy="4554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altLang="zh-CN" sz="2400" b="0" strike="noStrike" spc="-1" dirty="0">
                  <a:solidFill>
                    <a:srgbClr val="000000"/>
                  </a:solidFill>
                  <a:latin typeface="Times New Roman"/>
                </a:rPr>
                <a:t>-</a:t>
              </a:r>
              <a:endParaRPr lang="en-US" sz="2400" b="0" strike="noStrike" spc="-1" dirty="0">
                <a:latin typeface="Arial"/>
              </a:endParaRPr>
            </a:p>
          </p:txBody>
        </p:sp>
      </p:grpSp>
      <p:sp>
        <p:nvSpPr>
          <p:cNvPr id="96" name="CustomShape 56"/>
          <p:cNvSpPr/>
          <p:nvPr/>
        </p:nvSpPr>
        <p:spPr>
          <a:xfrm rot="10800000" flipV="1">
            <a:off x="3355560" y="281178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7" name="Line 57"/>
          <p:cNvSpPr/>
          <p:nvPr/>
        </p:nvSpPr>
        <p:spPr>
          <a:xfrm flipV="1">
            <a:off x="8601490" y="2515436"/>
            <a:ext cx="0" cy="840124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zh-CN" altLang="en-US" dirty="0"/>
          </a:p>
        </p:txBody>
      </p:sp>
      <p:sp>
        <p:nvSpPr>
          <p:cNvPr id="98" name="Line 58"/>
          <p:cNvSpPr/>
          <p:nvPr/>
        </p:nvSpPr>
        <p:spPr>
          <a:xfrm flipH="1">
            <a:off x="6375085" y="3355560"/>
            <a:ext cx="2226404" cy="0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CustomShape 59"/>
          <p:cNvSpPr/>
          <p:nvPr/>
        </p:nvSpPr>
        <p:spPr>
          <a:xfrm rot="5400000">
            <a:off x="6305966" y="3466800"/>
            <a:ext cx="138600" cy="118800"/>
          </a:xfrm>
          <a:custGeom>
            <a:avLst/>
            <a:gdLst/>
            <a:ahLst/>
            <a:cxnLst/>
            <a:rect l="l" t="t" r="r" b="b"/>
            <a:pathLst>
              <a:path w="1395" h="1198">
                <a:moveTo>
                  <a:pt x="22" y="1141"/>
                </a:moveTo>
                <a:cubicBezTo>
                  <a:pt x="38" y="1177"/>
                  <a:pt x="73" y="1198"/>
                  <a:pt x="111" y="1198"/>
                </a:cubicBezTo>
                <a:cubicBezTo>
                  <a:pt x="124" y="1198"/>
                  <a:pt x="138" y="1195"/>
                  <a:pt x="151" y="1189"/>
                </a:cubicBezTo>
                <a:lnTo>
                  <a:pt x="1336" y="653"/>
                </a:lnTo>
                <a:cubicBezTo>
                  <a:pt x="1372" y="637"/>
                  <a:pt x="1395" y="601"/>
                  <a:pt x="1393" y="562"/>
                </a:cubicBezTo>
                <a:cubicBezTo>
                  <a:pt x="1392" y="522"/>
                  <a:pt x="1368" y="488"/>
                  <a:pt x="1331" y="474"/>
                </a:cubicBezTo>
                <a:lnTo>
                  <a:pt x="145" y="19"/>
                </a:lnTo>
                <a:cubicBezTo>
                  <a:pt x="95" y="0"/>
                  <a:pt x="39" y="25"/>
                  <a:pt x="20" y="75"/>
                </a:cubicBezTo>
                <a:cubicBezTo>
                  <a:pt x="0" y="125"/>
                  <a:pt x="25" y="182"/>
                  <a:pt x="76" y="201"/>
                </a:cubicBezTo>
                <a:lnTo>
                  <a:pt x="1043" y="572"/>
                </a:lnTo>
                <a:lnTo>
                  <a:pt x="70" y="1012"/>
                </a:lnTo>
                <a:cubicBezTo>
                  <a:pt x="21" y="1034"/>
                  <a:pt x="0" y="1092"/>
                  <a:pt x="22" y="114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0" name="Line 60"/>
          <p:cNvSpPr/>
          <p:nvPr/>
        </p:nvSpPr>
        <p:spPr>
          <a:xfrm flipV="1">
            <a:off x="6375086" y="3340080"/>
            <a:ext cx="360" cy="187200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CustomShape 62"/>
          <p:cNvSpPr/>
          <p:nvPr/>
        </p:nvSpPr>
        <p:spPr>
          <a:xfrm rot="10800000" flipV="1">
            <a:off x="6817184" y="216378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" name="CustomShape 63"/>
          <p:cNvSpPr/>
          <p:nvPr/>
        </p:nvSpPr>
        <p:spPr>
          <a:xfrm rot="10800000" flipV="1">
            <a:off x="8119338" y="219821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4" name="CustomShape 64"/>
          <p:cNvSpPr/>
          <p:nvPr/>
        </p:nvSpPr>
        <p:spPr>
          <a:xfrm rot="10800000" flipV="1">
            <a:off x="3317580" y="3721976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5" name="CustomShape 65"/>
          <p:cNvSpPr/>
          <p:nvPr/>
        </p:nvSpPr>
        <p:spPr>
          <a:xfrm rot="10800000" flipV="1">
            <a:off x="4286012" y="3721976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" name="CustomShape 66"/>
          <p:cNvSpPr/>
          <p:nvPr/>
        </p:nvSpPr>
        <p:spPr>
          <a:xfrm rot="10800000" flipV="1">
            <a:off x="5868180" y="373932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7" name="CustomShape 67"/>
          <p:cNvSpPr/>
          <p:nvPr/>
        </p:nvSpPr>
        <p:spPr>
          <a:xfrm rot="10800000" flipV="1">
            <a:off x="6526138" y="3721976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8" name="CustomShape 68"/>
          <p:cNvSpPr/>
          <p:nvPr/>
        </p:nvSpPr>
        <p:spPr>
          <a:xfrm rot="16200000" flipV="1">
            <a:off x="9228320" y="2622385"/>
            <a:ext cx="355932" cy="145025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" name="CustomShape 69"/>
          <p:cNvSpPr/>
          <p:nvPr/>
        </p:nvSpPr>
        <p:spPr>
          <a:xfrm rot="16200000" flipV="1">
            <a:off x="9256526" y="3585798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0" name="CustomShape 70"/>
          <p:cNvSpPr/>
          <p:nvPr/>
        </p:nvSpPr>
        <p:spPr>
          <a:xfrm rot="5400000" flipV="1">
            <a:off x="4308120" y="237456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" name="CustomShape 71"/>
          <p:cNvSpPr/>
          <p:nvPr/>
        </p:nvSpPr>
        <p:spPr>
          <a:xfrm rot="5400000" flipV="1">
            <a:off x="6184080" y="239076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" name="CustomShape 73"/>
          <p:cNvSpPr/>
          <p:nvPr/>
        </p:nvSpPr>
        <p:spPr>
          <a:xfrm rot="10800000" flipV="1">
            <a:off x="4501440" y="498258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4" name="CustomShape 74"/>
          <p:cNvSpPr/>
          <p:nvPr/>
        </p:nvSpPr>
        <p:spPr>
          <a:xfrm rot="10800000" flipV="1">
            <a:off x="6459823" y="493434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5" name="TextShape 75"/>
          <p:cNvSpPr txBox="1"/>
          <p:nvPr/>
        </p:nvSpPr>
        <p:spPr>
          <a:xfrm>
            <a:off x="457199" y="274320"/>
            <a:ext cx="2898359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 dirty="0">
                <a:latin typeface="Arial"/>
              </a:rPr>
              <a:t>V</a:t>
            </a:r>
            <a:r>
              <a:rPr lang="en-US" altLang="zh-CN" sz="1800" b="0" strike="noStrike" spc="-1" dirty="0">
                <a:latin typeface="Arial"/>
              </a:rPr>
              <a:t>3</a:t>
            </a:r>
            <a:r>
              <a:rPr lang="en-US" altLang="zh-CN" spc="-1" dirty="0">
                <a:latin typeface="Arial"/>
              </a:rPr>
              <a:t>.1 - Focus User Case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16" name="CustomShape 76"/>
          <p:cNvSpPr/>
          <p:nvPr/>
        </p:nvSpPr>
        <p:spPr>
          <a:xfrm rot="10800000" flipV="1">
            <a:off x="5252040" y="2145488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7" name="CustomShape 77"/>
          <p:cNvSpPr/>
          <p:nvPr/>
        </p:nvSpPr>
        <p:spPr>
          <a:xfrm rot="7457400" flipV="1">
            <a:off x="5915880" y="317232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8" name="CustomShape 78"/>
          <p:cNvSpPr/>
          <p:nvPr/>
        </p:nvSpPr>
        <p:spPr>
          <a:xfrm rot="16200000" flipV="1">
            <a:off x="7060663" y="4369363"/>
            <a:ext cx="5083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9" name="Line 67">
            <a:extLst>
              <a:ext uri="{FF2B5EF4-FFF2-40B4-BE49-F238E27FC236}">
                <a16:creationId xmlns:a16="http://schemas.microsoft.com/office/drawing/2014/main" id="{AE058D76-C358-4455-A4D2-9A0F17918283}"/>
              </a:ext>
            </a:extLst>
          </p:cNvPr>
          <p:cNvSpPr/>
          <p:nvPr/>
        </p:nvSpPr>
        <p:spPr>
          <a:xfrm flipV="1">
            <a:off x="2323215" y="4127073"/>
            <a:ext cx="360" cy="192960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Line 68">
            <a:extLst>
              <a:ext uri="{FF2B5EF4-FFF2-40B4-BE49-F238E27FC236}">
                <a16:creationId xmlns:a16="http://schemas.microsoft.com/office/drawing/2014/main" id="{2B2C11C7-8FEA-410C-AE0D-08AF542BC503}"/>
              </a:ext>
            </a:extLst>
          </p:cNvPr>
          <p:cNvSpPr/>
          <p:nvPr/>
        </p:nvSpPr>
        <p:spPr>
          <a:xfrm flipH="1">
            <a:off x="2323212" y="4289486"/>
            <a:ext cx="6148406" cy="12607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21" name="Group 98">
            <a:extLst>
              <a:ext uri="{FF2B5EF4-FFF2-40B4-BE49-F238E27FC236}">
                <a16:creationId xmlns:a16="http://schemas.microsoft.com/office/drawing/2014/main" id="{215A80C6-C113-4DD1-980B-A3BAB63430A5}"/>
              </a:ext>
            </a:extLst>
          </p:cNvPr>
          <p:cNvGrpSpPr/>
          <p:nvPr/>
        </p:nvGrpSpPr>
        <p:grpSpPr>
          <a:xfrm>
            <a:off x="8257221" y="4435268"/>
            <a:ext cx="1806391" cy="639000"/>
            <a:chOff x="6126803" y="4366261"/>
            <a:chExt cx="976356" cy="639000"/>
          </a:xfrm>
        </p:grpSpPr>
        <p:sp>
          <p:nvSpPr>
            <p:cNvPr id="122" name="CustomShape 99">
              <a:extLst>
                <a:ext uri="{FF2B5EF4-FFF2-40B4-BE49-F238E27FC236}">
                  <a16:creationId xmlns:a16="http://schemas.microsoft.com/office/drawing/2014/main" id="{68137BE2-7A2E-49FF-8489-F501B617319A}"/>
                </a:ext>
              </a:extLst>
            </p:cNvPr>
            <p:cNvSpPr/>
            <p:nvPr/>
          </p:nvSpPr>
          <p:spPr>
            <a:xfrm>
              <a:off x="6126803" y="4385880"/>
              <a:ext cx="976356" cy="331381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3" name="CustomShape 100">
              <a:extLst>
                <a:ext uri="{FF2B5EF4-FFF2-40B4-BE49-F238E27FC236}">
                  <a16:creationId xmlns:a16="http://schemas.microsoft.com/office/drawing/2014/main" id="{CF54078E-CECF-415B-8404-CEA9A0683273}"/>
                </a:ext>
              </a:extLst>
            </p:cNvPr>
            <p:cNvSpPr/>
            <p:nvPr/>
          </p:nvSpPr>
          <p:spPr>
            <a:xfrm>
              <a:off x="6126804" y="4366261"/>
              <a:ext cx="97344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Wireless Channel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sp>
        <p:nvSpPr>
          <p:cNvPr id="124" name="Line 63">
            <a:extLst>
              <a:ext uri="{FF2B5EF4-FFF2-40B4-BE49-F238E27FC236}">
                <a16:creationId xmlns:a16="http://schemas.microsoft.com/office/drawing/2014/main" id="{5965DC9E-DD8D-470A-ABEA-90128BBE82E3}"/>
              </a:ext>
            </a:extLst>
          </p:cNvPr>
          <p:cNvSpPr/>
          <p:nvPr/>
        </p:nvSpPr>
        <p:spPr>
          <a:xfrm flipV="1">
            <a:off x="8479738" y="4289062"/>
            <a:ext cx="0" cy="165825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zh-CN" altLang="en-US" dirty="0"/>
          </a:p>
        </p:txBody>
      </p:sp>
      <p:sp>
        <p:nvSpPr>
          <p:cNvPr id="125" name="Line 63">
            <a:extLst>
              <a:ext uri="{FF2B5EF4-FFF2-40B4-BE49-F238E27FC236}">
                <a16:creationId xmlns:a16="http://schemas.microsoft.com/office/drawing/2014/main" id="{19BF245A-1BCE-4A10-92B3-7612770958DA}"/>
              </a:ext>
            </a:extLst>
          </p:cNvPr>
          <p:cNvSpPr/>
          <p:nvPr/>
        </p:nvSpPr>
        <p:spPr>
          <a:xfrm flipV="1">
            <a:off x="9406286" y="4183630"/>
            <a:ext cx="0" cy="258791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zh-CN" altLang="en-US" dirty="0"/>
          </a:p>
        </p:txBody>
      </p:sp>
      <p:sp>
        <p:nvSpPr>
          <p:cNvPr id="126" name="CustomShape 69">
            <a:extLst>
              <a:ext uri="{FF2B5EF4-FFF2-40B4-BE49-F238E27FC236}">
                <a16:creationId xmlns:a16="http://schemas.microsoft.com/office/drawing/2014/main" id="{CAB6E3BD-096B-4A0E-A28D-AFEDADEE8FDC}"/>
              </a:ext>
            </a:extLst>
          </p:cNvPr>
          <p:cNvSpPr/>
          <p:nvPr/>
        </p:nvSpPr>
        <p:spPr>
          <a:xfrm rot="16200000" flipV="1">
            <a:off x="9256526" y="4876191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27" name="Group 47">
            <a:extLst>
              <a:ext uri="{FF2B5EF4-FFF2-40B4-BE49-F238E27FC236}">
                <a16:creationId xmlns:a16="http://schemas.microsoft.com/office/drawing/2014/main" id="{FC706832-988B-406F-9C46-1496EB6C0839}"/>
              </a:ext>
            </a:extLst>
          </p:cNvPr>
          <p:cNvGrpSpPr/>
          <p:nvPr/>
        </p:nvGrpSpPr>
        <p:grpSpPr>
          <a:xfrm>
            <a:off x="8199792" y="5113497"/>
            <a:ext cx="2043505" cy="639000"/>
            <a:chOff x="9321886" y="3463920"/>
            <a:chExt cx="1384154" cy="639000"/>
          </a:xfrm>
        </p:grpSpPr>
        <p:sp>
          <p:nvSpPr>
            <p:cNvPr id="128" name="CustomShape 48">
              <a:extLst>
                <a:ext uri="{FF2B5EF4-FFF2-40B4-BE49-F238E27FC236}">
                  <a16:creationId xmlns:a16="http://schemas.microsoft.com/office/drawing/2014/main" id="{4C99BDD4-4D08-4487-8FD7-F09FA2E5D03E}"/>
                </a:ext>
              </a:extLst>
            </p:cNvPr>
            <p:cNvSpPr/>
            <p:nvPr/>
          </p:nvSpPr>
          <p:spPr>
            <a:xfrm>
              <a:off x="9378361" y="3463920"/>
              <a:ext cx="1225440" cy="373032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9" name="CustomShape 49">
              <a:extLst>
                <a:ext uri="{FF2B5EF4-FFF2-40B4-BE49-F238E27FC236}">
                  <a16:creationId xmlns:a16="http://schemas.microsoft.com/office/drawing/2014/main" id="{9D9251B9-FC98-4CDE-97EF-CED839891D9C}"/>
                </a:ext>
              </a:extLst>
            </p:cNvPr>
            <p:cNvSpPr/>
            <p:nvPr/>
          </p:nvSpPr>
          <p:spPr>
            <a:xfrm>
              <a:off x="9321886" y="3463920"/>
              <a:ext cx="1384154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altLang="zh-CN" spc="-1" dirty="0">
                  <a:solidFill>
                    <a:srgbClr val="000000"/>
                  </a:solidFill>
                  <a:latin typeface="Times New Roman"/>
                </a:rPr>
                <a:t>Purified </a:t>
              </a:r>
              <a:r>
                <a:rPr lang="en-US" sz="1800" strike="noStrike" spc="-1" dirty="0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sz="1800" strike="noStrike" spc="-1" dirty="0">
                <a:latin typeface="Arial"/>
              </a:endParaRPr>
            </a:p>
          </p:txBody>
        </p:sp>
      </p:grpSp>
      <p:grpSp>
        <p:nvGrpSpPr>
          <p:cNvPr id="132" name="Group 24">
            <a:extLst>
              <a:ext uri="{FF2B5EF4-FFF2-40B4-BE49-F238E27FC236}">
                <a16:creationId xmlns:a16="http://schemas.microsoft.com/office/drawing/2014/main" id="{575D9838-B8A7-4C4F-9640-0F4E588D14E9}"/>
              </a:ext>
            </a:extLst>
          </p:cNvPr>
          <p:cNvGrpSpPr/>
          <p:nvPr/>
        </p:nvGrpSpPr>
        <p:grpSpPr>
          <a:xfrm>
            <a:off x="8479738" y="1826395"/>
            <a:ext cx="1449360" cy="655200"/>
            <a:chOff x="6859440" y="3454920"/>
            <a:chExt cx="1449360" cy="655200"/>
          </a:xfrm>
        </p:grpSpPr>
        <p:sp>
          <p:nvSpPr>
            <p:cNvPr id="133" name="CustomShape 25">
              <a:extLst>
                <a:ext uri="{FF2B5EF4-FFF2-40B4-BE49-F238E27FC236}">
                  <a16:creationId xmlns:a16="http://schemas.microsoft.com/office/drawing/2014/main" id="{3694F4A9-7A09-4776-8AFA-42902E0D95B1}"/>
                </a:ext>
              </a:extLst>
            </p:cNvPr>
            <p:cNvSpPr/>
            <p:nvPr/>
          </p:nvSpPr>
          <p:spPr>
            <a:xfrm>
              <a:off x="6859440" y="3464280"/>
              <a:ext cx="1424880" cy="645840"/>
            </a:xfrm>
            <a:prstGeom prst="roundRect">
              <a:avLst>
                <a:gd name="adj" fmla="val 16667"/>
              </a:avLst>
            </a:prstGeom>
            <a:solidFill>
              <a:srgbClr val="CCCCFF"/>
            </a:solidFill>
            <a:ln w="2844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4" name="CustomShape 26">
              <a:extLst>
                <a:ext uri="{FF2B5EF4-FFF2-40B4-BE49-F238E27FC236}">
                  <a16:creationId xmlns:a16="http://schemas.microsoft.com/office/drawing/2014/main" id="{CBB49BD4-9E3A-4498-B00B-82721237A7E7}"/>
                </a:ext>
              </a:extLst>
            </p:cNvPr>
            <p:cNvSpPr/>
            <p:nvPr/>
          </p:nvSpPr>
          <p:spPr>
            <a:xfrm>
              <a:off x="6859440" y="345492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pc="-1" dirty="0">
                  <a:solidFill>
                    <a:srgbClr val="000000"/>
                  </a:solidFill>
                  <a:latin typeface="Times New Roman"/>
                </a:rPr>
                <a:t>N</a:t>
              </a:r>
              <a:r>
                <a:rPr lang="en-US" altLang="zh-CN" spc="-1" dirty="0">
                  <a:solidFill>
                    <a:srgbClr val="000000"/>
                  </a:solidFill>
                  <a:latin typeface="Times New Roman"/>
                </a:rPr>
                <a:t>oise</a:t>
              </a:r>
              <a:endParaRPr lang="en-US" sz="18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Spectrogram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grpSp>
        <p:nvGrpSpPr>
          <p:cNvPr id="101" name="Group 53">
            <a:extLst>
              <a:ext uri="{FF2B5EF4-FFF2-40B4-BE49-F238E27FC236}">
                <a16:creationId xmlns:a16="http://schemas.microsoft.com/office/drawing/2014/main" id="{F563FD4F-5334-4104-BD7B-12C599C5974A}"/>
              </a:ext>
            </a:extLst>
          </p:cNvPr>
          <p:cNvGrpSpPr/>
          <p:nvPr/>
        </p:nvGrpSpPr>
        <p:grpSpPr>
          <a:xfrm>
            <a:off x="8817896" y="4687757"/>
            <a:ext cx="337680" cy="455400"/>
            <a:chOff x="6341400" y="3552247"/>
            <a:chExt cx="337680" cy="455400"/>
          </a:xfrm>
        </p:grpSpPr>
        <p:sp>
          <p:nvSpPr>
            <p:cNvPr id="130" name="CustomShape 54">
              <a:extLst>
                <a:ext uri="{FF2B5EF4-FFF2-40B4-BE49-F238E27FC236}">
                  <a16:creationId xmlns:a16="http://schemas.microsoft.com/office/drawing/2014/main" id="{0D27F92D-AE59-4313-97F2-0EEC9A8214CA}"/>
                </a:ext>
              </a:extLst>
            </p:cNvPr>
            <p:cNvSpPr/>
            <p:nvPr/>
          </p:nvSpPr>
          <p:spPr>
            <a:xfrm>
              <a:off x="6341400" y="3640320"/>
              <a:ext cx="337680" cy="337680"/>
            </a:xfrm>
            <a:prstGeom prst="ellipse">
              <a:avLst/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1" name="CustomShape 55">
              <a:extLst>
                <a:ext uri="{FF2B5EF4-FFF2-40B4-BE49-F238E27FC236}">
                  <a16:creationId xmlns:a16="http://schemas.microsoft.com/office/drawing/2014/main" id="{9F58550E-FA7E-4516-AE5B-235D959BD748}"/>
                </a:ext>
              </a:extLst>
            </p:cNvPr>
            <p:cNvSpPr/>
            <p:nvPr/>
          </p:nvSpPr>
          <p:spPr>
            <a:xfrm>
              <a:off x="6345720" y="3552247"/>
              <a:ext cx="317520" cy="4554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400" spc="-1" dirty="0">
                  <a:solidFill>
                    <a:srgbClr val="000000"/>
                  </a:solidFill>
                  <a:latin typeface="Times New Roman"/>
                </a:rPr>
                <a:t>+</a:t>
              </a:r>
              <a:endParaRPr lang="en-US" sz="2400" b="0" strike="noStrike" spc="-1" dirty="0">
                <a:latin typeface="Arial"/>
              </a:endParaRPr>
            </a:p>
          </p:txBody>
        </p:sp>
      </p:grpSp>
      <p:sp>
        <p:nvSpPr>
          <p:cNvPr id="135" name="CustomShape 69">
            <a:extLst>
              <a:ext uri="{FF2B5EF4-FFF2-40B4-BE49-F238E27FC236}">
                <a16:creationId xmlns:a16="http://schemas.microsoft.com/office/drawing/2014/main" id="{B9972E7F-B6DE-47D1-BA22-EB2C45C1F411}"/>
              </a:ext>
            </a:extLst>
          </p:cNvPr>
          <p:cNvSpPr/>
          <p:nvPr/>
        </p:nvSpPr>
        <p:spPr>
          <a:xfrm rot="16200000" flipV="1">
            <a:off x="8346500" y="4882797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36" name="Group 53">
            <a:extLst>
              <a:ext uri="{FF2B5EF4-FFF2-40B4-BE49-F238E27FC236}">
                <a16:creationId xmlns:a16="http://schemas.microsoft.com/office/drawing/2014/main" id="{1F8B4C83-E0AE-4BC3-98AB-FE3D7AD9FFBE}"/>
              </a:ext>
            </a:extLst>
          </p:cNvPr>
          <p:cNvGrpSpPr/>
          <p:nvPr/>
        </p:nvGrpSpPr>
        <p:grpSpPr>
          <a:xfrm>
            <a:off x="9467336" y="3365400"/>
            <a:ext cx="337680" cy="455400"/>
            <a:chOff x="6341400" y="3552247"/>
            <a:chExt cx="337680" cy="455400"/>
          </a:xfrm>
        </p:grpSpPr>
        <p:sp>
          <p:nvSpPr>
            <p:cNvPr id="137" name="CustomShape 54">
              <a:extLst>
                <a:ext uri="{FF2B5EF4-FFF2-40B4-BE49-F238E27FC236}">
                  <a16:creationId xmlns:a16="http://schemas.microsoft.com/office/drawing/2014/main" id="{E89C56B3-1123-43ED-99A2-58F7D20A0FDF}"/>
                </a:ext>
              </a:extLst>
            </p:cNvPr>
            <p:cNvSpPr/>
            <p:nvPr/>
          </p:nvSpPr>
          <p:spPr>
            <a:xfrm>
              <a:off x="6341400" y="3640320"/>
              <a:ext cx="337680" cy="337680"/>
            </a:xfrm>
            <a:prstGeom prst="ellipse">
              <a:avLst/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8" name="CustomShape 55">
              <a:extLst>
                <a:ext uri="{FF2B5EF4-FFF2-40B4-BE49-F238E27FC236}">
                  <a16:creationId xmlns:a16="http://schemas.microsoft.com/office/drawing/2014/main" id="{D95AFB1E-5259-4B50-94F0-56C8572DC640}"/>
                </a:ext>
              </a:extLst>
            </p:cNvPr>
            <p:cNvSpPr/>
            <p:nvPr/>
          </p:nvSpPr>
          <p:spPr>
            <a:xfrm>
              <a:off x="6345720" y="3552247"/>
              <a:ext cx="317520" cy="4554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altLang="zh-CN" sz="2400" b="0" strike="noStrike" spc="-1" dirty="0">
                  <a:solidFill>
                    <a:srgbClr val="000000"/>
                  </a:solidFill>
                  <a:latin typeface="Times New Roman"/>
                </a:rPr>
                <a:t>-</a:t>
              </a:r>
              <a:endParaRPr lang="en-US" sz="2400" b="0" strike="noStrike" spc="-1" dirty="0">
                <a:latin typeface="Arial"/>
              </a:endParaRPr>
            </a:p>
          </p:txBody>
        </p:sp>
      </p:grpSp>
      <p:grpSp>
        <p:nvGrpSpPr>
          <p:cNvPr id="139" name="Group 8">
            <a:extLst>
              <a:ext uri="{FF2B5EF4-FFF2-40B4-BE49-F238E27FC236}">
                <a16:creationId xmlns:a16="http://schemas.microsoft.com/office/drawing/2014/main" id="{D406FC06-9091-4948-91FC-BB26B4859433}"/>
              </a:ext>
            </a:extLst>
          </p:cNvPr>
          <p:cNvGrpSpPr/>
          <p:nvPr/>
        </p:nvGrpSpPr>
        <p:grpSpPr>
          <a:xfrm>
            <a:off x="1512422" y="5039189"/>
            <a:ext cx="1427342" cy="354450"/>
            <a:chOff x="1705680" y="5848710"/>
            <a:chExt cx="1449360" cy="354450"/>
          </a:xfrm>
        </p:grpSpPr>
        <p:sp>
          <p:nvSpPr>
            <p:cNvPr id="140" name="CustomShape 9">
              <a:extLst>
                <a:ext uri="{FF2B5EF4-FFF2-40B4-BE49-F238E27FC236}">
                  <a16:creationId xmlns:a16="http://schemas.microsoft.com/office/drawing/2014/main" id="{52773C6A-5DF2-4693-A2D8-9BD5FA81D904}"/>
                </a:ext>
              </a:extLst>
            </p:cNvPr>
            <p:cNvSpPr/>
            <p:nvPr/>
          </p:nvSpPr>
          <p:spPr>
            <a:xfrm>
              <a:off x="1778315" y="5864910"/>
              <a:ext cx="1310946" cy="33825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1" name="CustomShape 10">
              <a:extLst>
                <a:ext uri="{FF2B5EF4-FFF2-40B4-BE49-F238E27FC236}">
                  <a16:creationId xmlns:a16="http://schemas.microsoft.com/office/drawing/2014/main" id="{29E76659-D6E6-465D-9DDB-60E10859A53F}"/>
                </a:ext>
              </a:extLst>
            </p:cNvPr>
            <p:cNvSpPr/>
            <p:nvPr/>
          </p:nvSpPr>
          <p:spPr>
            <a:xfrm>
              <a:off x="1705680" y="5848710"/>
              <a:ext cx="1449360" cy="33825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Clean Audio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sp>
        <p:nvSpPr>
          <p:cNvPr id="142" name="CustomShape 87">
            <a:extLst>
              <a:ext uri="{FF2B5EF4-FFF2-40B4-BE49-F238E27FC236}">
                <a16:creationId xmlns:a16="http://schemas.microsoft.com/office/drawing/2014/main" id="{C1C9F399-AC53-4A6C-B3AB-4FC889B372C8}"/>
              </a:ext>
            </a:extLst>
          </p:cNvPr>
          <p:cNvSpPr/>
          <p:nvPr/>
        </p:nvSpPr>
        <p:spPr>
          <a:xfrm rot="10800000" flipV="1">
            <a:off x="3419967" y="4971839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43" name="Group 59">
            <a:extLst>
              <a:ext uri="{FF2B5EF4-FFF2-40B4-BE49-F238E27FC236}">
                <a16:creationId xmlns:a16="http://schemas.microsoft.com/office/drawing/2014/main" id="{070F9146-4548-49C7-B09C-D753E202DEB8}"/>
              </a:ext>
            </a:extLst>
          </p:cNvPr>
          <p:cNvGrpSpPr/>
          <p:nvPr/>
        </p:nvGrpSpPr>
        <p:grpSpPr>
          <a:xfrm>
            <a:off x="3073676" y="4775129"/>
            <a:ext cx="337680" cy="455400"/>
            <a:chOff x="6341400" y="3553020"/>
            <a:chExt cx="337680" cy="455400"/>
          </a:xfrm>
        </p:grpSpPr>
        <p:sp>
          <p:nvSpPr>
            <p:cNvPr id="144" name="CustomShape 60">
              <a:extLst>
                <a:ext uri="{FF2B5EF4-FFF2-40B4-BE49-F238E27FC236}">
                  <a16:creationId xmlns:a16="http://schemas.microsoft.com/office/drawing/2014/main" id="{47DE855D-7241-4228-8060-766D84AD9D68}"/>
                </a:ext>
              </a:extLst>
            </p:cNvPr>
            <p:cNvSpPr/>
            <p:nvPr/>
          </p:nvSpPr>
          <p:spPr>
            <a:xfrm>
              <a:off x="6341400" y="3640320"/>
              <a:ext cx="337680" cy="337680"/>
            </a:xfrm>
            <a:prstGeom prst="ellipse">
              <a:avLst/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5" name="CustomShape 61">
              <a:extLst>
                <a:ext uri="{FF2B5EF4-FFF2-40B4-BE49-F238E27FC236}">
                  <a16:creationId xmlns:a16="http://schemas.microsoft.com/office/drawing/2014/main" id="{8E4D9478-A767-46A1-8C3D-EABE32843A79}"/>
                </a:ext>
              </a:extLst>
            </p:cNvPr>
            <p:cNvSpPr/>
            <p:nvPr/>
          </p:nvSpPr>
          <p:spPr>
            <a:xfrm>
              <a:off x="6354467" y="3553020"/>
              <a:ext cx="317520" cy="4554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400" spc="-1" dirty="0">
                  <a:solidFill>
                    <a:srgbClr val="000000"/>
                  </a:solidFill>
                  <a:latin typeface="Times New Roman"/>
                </a:rPr>
                <a:t>-</a:t>
              </a:r>
              <a:endParaRPr lang="en-US" sz="2400" b="0" strike="noStrike" spc="-1" dirty="0">
                <a:latin typeface="Arial"/>
              </a:endParaRPr>
            </a:p>
          </p:txBody>
        </p:sp>
      </p:grpSp>
      <p:grpSp>
        <p:nvGrpSpPr>
          <p:cNvPr id="146" name="Group 8">
            <a:extLst>
              <a:ext uri="{FF2B5EF4-FFF2-40B4-BE49-F238E27FC236}">
                <a16:creationId xmlns:a16="http://schemas.microsoft.com/office/drawing/2014/main" id="{B5BE0A67-64CE-4693-8215-06CEB5A1C4A9}"/>
              </a:ext>
            </a:extLst>
          </p:cNvPr>
          <p:cNvGrpSpPr/>
          <p:nvPr/>
        </p:nvGrpSpPr>
        <p:grpSpPr>
          <a:xfrm>
            <a:off x="1517705" y="4587359"/>
            <a:ext cx="1427342" cy="354450"/>
            <a:chOff x="1705680" y="5848710"/>
            <a:chExt cx="1449360" cy="354450"/>
          </a:xfrm>
        </p:grpSpPr>
        <p:sp>
          <p:nvSpPr>
            <p:cNvPr id="147" name="CustomShape 9">
              <a:extLst>
                <a:ext uri="{FF2B5EF4-FFF2-40B4-BE49-F238E27FC236}">
                  <a16:creationId xmlns:a16="http://schemas.microsoft.com/office/drawing/2014/main" id="{736093DA-FEBF-45EA-B769-F1CF98CD082A}"/>
                </a:ext>
              </a:extLst>
            </p:cNvPr>
            <p:cNvSpPr/>
            <p:nvPr/>
          </p:nvSpPr>
          <p:spPr>
            <a:xfrm>
              <a:off x="1778315" y="5864910"/>
              <a:ext cx="1310946" cy="33825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8" name="CustomShape 10">
              <a:extLst>
                <a:ext uri="{FF2B5EF4-FFF2-40B4-BE49-F238E27FC236}">
                  <a16:creationId xmlns:a16="http://schemas.microsoft.com/office/drawing/2014/main" id="{D1A0D36A-202B-485C-93FE-1E44B18CF759}"/>
                </a:ext>
              </a:extLst>
            </p:cNvPr>
            <p:cNvSpPr/>
            <p:nvPr/>
          </p:nvSpPr>
          <p:spPr>
            <a:xfrm>
              <a:off x="1705680" y="5848710"/>
              <a:ext cx="1449360" cy="33825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Mixed Audio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sp>
        <p:nvSpPr>
          <p:cNvPr id="149" name="CustomShape 78">
            <a:extLst>
              <a:ext uri="{FF2B5EF4-FFF2-40B4-BE49-F238E27FC236}">
                <a16:creationId xmlns:a16="http://schemas.microsoft.com/office/drawing/2014/main" id="{038EBFEB-4DD6-4250-A0BA-BD67DE78D73D}"/>
              </a:ext>
            </a:extLst>
          </p:cNvPr>
          <p:cNvSpPr/>
          <p:nvPr/>
        </p:nvSpPr>
        <p:spPr>
          <a:xfrm rot="12502338" flipV="1">
            <a:off x="2810787" y="4782018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0" name="CustomShape 78">
            <a:extLst>
              <a:ext uri="{FF2B5EF4-FFF2-40B4-BE49-F238E27FC236}">
                <a16:creationId xmlns:a16="http://schemas.microsoft.com/office/drawing/2014/main" id="{AAEAE1FF-60D2-4626-8350-97B83D81B9ED}"/>
              </a:ext>
            </a:extLst>
          </p:cNvPr>
          <p:cNvSpPr/>
          <p:nvPr/>
        </p:nvSpPr>
        <p:spPr>
          <a:xfrm rot="9097662">
            <a:off x="2832362" y="5123712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2358052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3680280" y="2579040"/>
            <a:ext cx="1645920" cy="5662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60">
            <a:solidFill>
              <a:srgbClr val="00B050"/>
            </a:solidFill>
            <a:custDash>
              <a:ds d="800000" sp="300000"/>
            </a:custDash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Times New Roman"/>
              </a:rPr>
              <a:t>Speaker Encoder LSTM</a:t>
            </a:r>
            <a:endParaRPr lang="en-US" sz="1600" b="0" strike="noStrike" spc="-1">
              <a:latin typeface="Arial"/>
            </a:endParaRPr>
          </a:p>
        </p:txBody>
      </p:sp>
      <p:grpSp>
        <p:nvGrpSpPr>
          <p:cNvPr id="42" name="Group 2"/>
          <p:cNvGrpSpPr/>
          <p:nvPr/>
        </p:nvGrpSpPr>
        <p:grpSpPr>
          <a:xfrm>
            <a:off x="1410480" y="2540520"/>
            <a:ext cx="1935360" cy="655200"/>
            <a:chOff x="1410480" y="2540520"/>
            <a:chExt cx="1935360" cy="655200"/>
          </a:xfrm>
        </p:grpSpPr>
        <p:sp>
          <p:nvSpPr>
            <p:cNvPr id="43" name="CustomShape 3"/>
            <p:cNvSpPr/>
            <p:nvPr/>
          </p:nvSpPr>
          <p:spPr>
            <a:xfrm>
              <a:off x="1410480" y="2549880"/>
              <a:ext cx="1935360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" name="CustomShape 4"/>
            <p:cNvSpPr/>
            <p:nvPr/>
          </p:nvSpPr>
          <p:spPr>
            <a:xfrm>
              <a:off x="1653480" y="254052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Reference 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45" name="Group 5"/>
          <p:cNvGrpSpPr/>
          <p:nvPr/>
        </p:nvGrpSpPr>
        <p:grpSpPr>
          <a:xfrm>
            <a:off x="1410480" y="3433320"/>
            <a:ext cx="1935360" cy="655560"/>
            <a:chOff x="1410480" y="3433320"/>
            <a:chExt cx="1935360" cy="655560"/>
          </a:xfrm>
        </p:grpSpPr>
        <p:sp>
          <p:nvSpPr>
            <p:cNvPr id="46" name="CustomShape 6"/>
            <p:cNvSpPr/>
            <p:nvPr/>
          </p:nvSpPr>
          <p:spPr>
            <a:xfrm>
              <a:off x="1410480" y="3443040"/>
              <a:ext cx="1935360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" name="CustomShape 7"/>
            <p:cNvSpPr/>
            <p:nvPr/>
          </p:nvSpPr>
          <p:spPr>
            <a:xfrm>
              <a:off x="1653480" y="343332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Mixed </a:t>
              </a:r>
              <a:endParaRPr lang="en-US" sz="18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grpSp>
        <p:nvGrpSpPr>
          <p:cNvPr id="48" name="Group 8"/>
          <p:cNvGrpSpPr/>
          <p:nvPr/>
        </p:nvGrpSpPr>
        <p:grpSpPr>
          <a:xfrm>
            <a:off x="1474920" y="4663080"/>
            <a:ext cx="1935360" cy="655200"/>
            <a:chOff x="1474920" y="4663080"/>
            <a:chExt cx="1935360" cy="655200"/>
          </a:xfrm>
        </p:grpSpPr>
        <p:sp>
          <p:nvSpPr>
            <p:cNvPr id="49" name="CustomShape 9"/>
            <p:cNvSpPr/>
            <p:nvPr/>
          </p:nvSpPr>
          <p:spPr>
            <a:xfrm>
              <a:off x="1474920" y="4672440"/>
              <a:ext cx="1935360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" name="CustomShape 10"/>
            <p:cNvSpPr/>
            <p:nvPr/>
          </p:nvSpPr>
          <p:spPr>
            <a:xfrm>
              <a:off x="1717920" y="466308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Clean 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51" name="Group 11"/>
          <p:cNvGrpSpPr/>
          <p:nvPr/>
        </p:nvGrpSpPr>
        <p:grpSpPr>
          <a:xfrm>
            <a:off x="4528444" y="3459600"/>
            <a:ext cx="1433162" cy="655200"/>
            <a:chOff x="4528440" y="3459600"/>
            <a:chExt cx="1645920" cy="655200"/>
          </a:xfrm>
        </p:grpSpPr>
        <p:sp>
          <p:nvSpPr>
            <p:cNvPr id="52" name="CustomShape 12"/>
            <p:cNvSpPr/>
            <p:nvPr/>
          </p:nvSpPr>
          <p:spPr>
            <a:xfrm>
              <a:off x="4528440" y="3468960"/>
              <a:ext cx="1645920" cy="645840"/>
            </a:xfrm>
            <a:prstGeom prst="roundRect">
              <a:avLst>
                <a:gd name="adj" fmla="val 16667"/>
              </a:avLst>
            </a:prstGeom>
            <a:solidFill>
              <a:srgbClr val="CCCCFF"/>
            </a:solidFill>
            <a:ln w="28440">
              <a:solidFill>
                <a:srgbClr val="8397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3" name="CustomShape 13"/>
            <p:cNvSpPr/>
            <p:nvPr/>
          </p:nvSpPr>
          <p:spPr>
            <a:xfrm>
              <a:off x="4529189" y="3459600"/>
              <a:ext cx="1574826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altLang="zh-CN" spc="-1" dirty="0">
                  <a:solidFill>
                    <a:srgbClr val="000000"/>
                  </a:solidFill>
                  <a:latin typeface="Times New Roman"/>
                </a:rPr>
                <a:t>Mixed</a:t>
              </a:r>
              <a:endParaRPr lang="en-US" sz="18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Spectrogram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sp>
        <p:nvSpPr>
          <p:cNvPr id="54" name="CustomShape 14"/>
          <p:cNvSpPr/>
          <p:nvPr/>
        </p:nvSpPr>
        <p:spPr>
          <a:xfrm>
            <a:off x="1410480" y="4514040"/>
            <a:ext cx="5185800" cy="1001880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7030A0"/>
            </a:solidFill>
            <a:custDash>
              <a:ds d="800000" sp="300000"/>
            </a:custDash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5" name="Group 15"/>
          <p:cNvGrpSpPr/>
          <p:nvPr/>
        </p:nvGrpSpPr>
        <p:grpSpPr>
          <a:xfrm>
            <a:off x="3487320" y="4830480"/>
            <a:ext cx="1233000" cy="383040"/>
            <a:chOff x="3487320" y="4830480"/>
            <a:chExt cx="1233000" cy="383040"/>
          </a:xfrm>
        </p:grpSpPr>
        <p:sp>
          <p:nvSpPr>
            <p:cNvPr id="56" name="CustomShape 16"/>
            <p:cNvSpPr/>
            <p:nvPr/>
          </p:nvSpPr>
          <p:spPr>
            <a:xfrm>
              <a:off x="3687120" y="4830480"/>
              <a:ext cx="83340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7" name="CustomShape 17"/>
            <p:cNvSpPr/>
            <p:nvPr/>
          </p:nvSpPr>
          <p:spPr>
            <a:xfrm>
              <a:off x="3487320" y="4848840"/>
              <a:ext cx="12330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STFT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58" name="Group 18"/>
          <p:cNvGrpSpPr/>
          <p:nvPr/>
        </p:nvGrpSpPr>
        <p:grpSpPr>
          <a:xfrm>
            <a:off x="4797000" y="4653720"/>
            <a:ext cx="1650960" cy="656640"/>
            <a:chOff x="4797000" y="4653720"/>
            <a:chExt cx="1650960" cy="656640"/>
          </a:xfrm>
        </p:grpSpPr>
        <p:sp>
          <p:nvSpPr>
            <p:cNvPr id="59" name="CustomShape 19"/>
            <p:cNvSpPr/>
            <p:nvPr/>
          </p:nvSpPr>
          <p:spPr>
            <a:xfrm>
              <a:off x="4797000" y="4664520"/>
              <a:ext cx="1650960" cy="645840"/>
            </a:xfrm>
            <a:prstGeom prst="roundRect">
              <a:avLst>
                <a:gd name="adj" fmla="val 16667"/>
              </a:avLst>
            </a:prstGeom>
            <a:solidFill>
              <a:srgbClr val="CCCCFF"/>
            </a:solidFill>
            <a:ln w="28440">
              <a:solidFill>
                <a:srgbClr val="8397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0" name="CustomShape 20"/>
            <p:cNvSpPr/>
            <p:nvPr/>
          </p:nvSpPr>
          <p:spPr>
            <a:xfrm>
              <a:off x="4877280" y="4653720"/>
              <a:ext cx="149040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Clean</a:t>
              </a:r>
              <a:endParaRPr lang="en-US" sz="18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Spectrogram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grpSp>
        <p:nvGrpSpPr>
          <p:cNvPr id="61" name="Group 21"/>
          <p:cNvGrpSpPr/>
          <p:nvPr/>
        </p:nvGrpSpPr>
        <p:grpSpPr>
          <a:xfrm>
            <a:off x="6660720" y="4689000"/>
            <a:ext cx="1291680" cy="639000"/>
            <a:chOff x="6660720" y="4689000"/>
            <a:chExt cx="1291680" cy="639000"/>
          </a:xfrm>
        </p:grpSpPr>
        <p:sp>
          <p:nvSpPr>
            <p:cNvPr id="62" name="CustomShape 22"/>
            <p:cNvSpPr/>
            <p:nvPr/>
          </p:nvSpPr>
          <p:spPr>
            <a:xfrm>
              <a:off x="6791400" y="4749120"/>
              <a:ext cx="1027440" cy="54216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3" name="CustomShape 23"/>
            <p:cNvSpPr/>
            <p:nvPr/>
          </p:nvSpPr>
          <p:spPr>
            <a:xfrm>
              <a:off x="6660720" y="4689000"/>
              <a:ext cx="129168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Loss Function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64" name="Group 24"/>
          <p:cNvGrpSpPr/>
          <p:nvPr/>
        </p:nvGrpSpPr>
        <p:grpSpPr>
          <a:xfrm>
            <a:off x="6840967" y="3479040"/>
            <a:ext cx="1449360" cy="655200"/>
            <a:chOff x="6859440" y="3454920"/>
            <a:chExt cx="1449360" cy="655200"/>
          </a:xfrm>
        </p:grpSpPr>
        <p:sp>
          <p:nvSpPr>
            <p:cNvPr id="65" name="CustomShape 25"/>
            <p:cNvSpPr/>
            <p:nvPr/>
          </p:nvSpPr>
          <p:spPr>
            <a:xfrm>
              <a:off x="6859440" y="3464280"/>
              <a:ext cx="1424880" cy="645840"/>
            </a:xfrm>
            <a:prstGeom prst="roundRect">
              <a:avLst>
                <a:gd name="adj" fmla="val 16667"/>
              </a:avLst>
            </a:prstGeom>
            <a:solidFill>
              <a:srgbClr val="CCCCFF"/>
            </a:solidFill>
            <a:ln w="2844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6" name="CustomShape 26"/>
            <p:cNvSpPr/>
            <p:nvPr/>
          </p:nvSpPr>
          <p:spPr>
            <a:xfrm>
              <a:off x="6859440" y="345492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pc="-1" dirty="0">
                  <a:solidFill>
                    <a:srgbClr val="000000"/>
                  </a:solidFill>
                  <a:latin typeface="Times New Roman"/>
                </a:rPr>
                <a:t>Purified</a:t>
              </a:r>
              <a:endParaRPr lang="en-US" sz="18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Spectrogram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grpSp>
        <p:nvGrpSpPr>
          <p:cNvPr id="67" name="Group 27"/>
          <p:cNvGrpSpPr/>
          <p:nvPr/>
        </p:nvGrpSpPr>
        <p:grpSpPr>
          <a:xfrm>
            <a:off x="3589560" y="1941840"/>
            <a:ext cx="1816200" cy="461160"/>
            <a:chOff x="3589560" y="1941840"/>
            <a:chExt cx="1816200" cy="461160"/>
          </a:xfrm>
        </p:grpSpPr>
        <p:sp>
          <p:nvSpPr>
            <p:cNvPr id="68" name="CustomShape 28"/>
            <p:cNvSpPr/>
            <p:nvPr/>
          </p:nvSpPr>
          <p:spPr>
            <a:xfrm>
              <a:off x="3888360" y="1941840"/>
              <a:ext cx="1227600" cy="46116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9" name="CustomShape 29"/>
            <p:cNvSpPr/>
            <p:nvPr/>
          </p:nvSpPr>
          <p:spPr>
            <a:xfrm>
              <a:off x="3589560" y="1987920"/>
              <a:ext cx="18162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d-vector</a:t>
              </a:r>
              <a:endParaRPr lang="en-US" sz="1800" b="0" strike="noStrike" spc="-1">
                <a:latin typeface="Arial"/>
              </a:endParaRPr>
            </a:p>
          </p:txBody>
        </p:sp>
      </p:grpSp>
      <p:sp>
        <p:nvSpPr>
          <p:cNvPr id="70" name="CustomShape 30"/>
          <p:cNvSpPr/>
          <p:nvPr/>
        </p:nvSpPr>
        <p:spPr>
          <a:xfrm>
            <a:off x="5668200" y="1883520"/>
            <a:ext cx="2531592" cy="133236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60">
            <a:solidFill>
              <a:srgbClr val="7030A0"/>
            </a:solidFill>
            <a:custDash>
              <a:ds d="800000" sp="300000"/>
            </a:custDash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71" name="Group 31"/>
          <p:cNvGrpSpPr/>
          <p:nvPr/>
        </p:nvGrpSpPr>
        <p:grpSpPr>
          <a:xfrm>
            <a:off x="5931720" y="2622960"/>
            <a:ext cx="810360" cy="381240"/>
            <a:chOff x="5931720" y="2622960"/>
            <a:chExt cx="810360" cy="381240"/>
          </a:xfrm>
        </p:grpSpPr>
        <p:sp>
          <p:nvSpPr>
            <p:cNvPr id="72" name="CustomShape 32"/>
            <p:cNvSpPr/>
            <p:nvPr/>
          </p:nvSpPr>
          <p:spPr>
            <a:xfrm>
              <a:off x="5931720" y="2635200"/>
              <a:ext cx="81036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3" name="CustomShape 33"/>
            <p:cNvSpPr/>
            <p:nvPr/>
          </p:nvSpPr>
          <p:spPr>
            <a:xfrm>
              <a:off x="6005160" y="2622960"/>
              <a:ext cx="66276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CNN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74" name="Group 34"/>
          <p:cNvGrpSpPr/>
          <p:nvPr/>
        </p:nvGrpSpPr>
        <p:grpSpPr>
          <a:xfrm>
            <a:off x="5951520" y="2040120"/>
            <a:ext cx="810360" cy="370800"/>
            <a:chOff x="5951520" y="2040120"/>
            <a:chExt cx="810360" cy="370800"/>
          </a:xfrm>
        </p:grpSpPr>
        <p:sp>
          <p:nvSpPr>
            <p:cNvPr id="75" name="CustomShape 35"/>
            <p:cNvSpPr/>
            <p:nvPr/>
          </p:nvSpPr>
          <p:spPr>
            <a:xfrm>
              <a:off x="5951520" y="2041920"/>
              <a:ext cx="81036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6" name="CustomShape 36"/>
            <p:cNvSpPr/>
            <p:nvPr/>
          </p:nvSpPr>
          <p:spPr>
            <a:xfrm>
              <a:off x="5961600" y="2040120"/>
              <a:ext cx="79056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LSTM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77" name="Group 37"/>
          <p:cNvGrpSpPr/>
          <p:nvPr/>
        </p:nvGrpSpPr>
        <p:grpSpPr>
          <a:xfrm>
            <a:off x="7151400" y="2059560"/>
            <a:ext cx="810360" cy="369000"/>
            <a:chOff x="7151400" y="2059560"/>
            <a:chExt cx="810360" cy="369000"/>
          </a:xfrm>
        </p:grpSpPr>
        <p:sp>
          <p:nvSpPr>
            <p:cNvPr id="78" name="CustomShape 38"/>
            <p:cNvSpPr/>
            <p:nvPr/>
          </p:nvSpPr>
          <p:spPr>
            <a:xfrm>
              <a:off x="7151400" y="2059560"/>
              <a:ext cx="81036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9" name="CustomShape 39"/>
            <p:cNvSpPr/>
            <p:nvPr/>
          </p:nvSpPr>
          <p:spPr>
            <a:xfrm>
              <a:off x="7244280" y="2059560"/>
              <a:ext cx="6246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FCN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83" name="Group 43"/>
          <p:cNvGrpSpPr/>
          <p:nvPr/>
        </p:nvGrpSpPr>
        <p:grpSpPr>
          <a:xfrm>
            <a:off x="8796375" y="2838057"/>
            <a:ext cx="1265391" cy="639000"/>
            <a:chOff x="8449560" y="3464280"/>
            <a:chExt cx="983880" cy="639000"/>
          </a:xfrm>
        </p:grpSpPr>
        <p:sp>
          <p:nvSpPr>
            <p:cNvPr id="84" name="CustomShape 44"/>
            <p:cNvSpPr/>
            <p:nvPr/>
          </p:nvSpPr>
          <p:spPr>
            <a:xfrm>
              <a:off x="8449560" y="3510360"/>
              <a:ext cx="983880" cy="57456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5" name="CustomShape 45"/>
            <p:cNvSpPr/>
            <p:nvPr/>
          </p:nvSpPr>
          <p:spPr>
            <a:xfrm>
              <a:off x="8497443" y="3464280"/>
              <a:ext cx="89352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Inverse </a:t>
              </a:r>
              <a:endParaRPr lang="en-US" sz="18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STFT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sp>
        <p:nvSpPr>
          <p:cNvPr id="86" name="CustomShape 46"/>
          <p:cNvSpPr/>
          <p:nvPr/>
        </p:nvSpPr>
        <p:spPr>
          <a:xfrm>
            <a:off x="6640560" y="2509200"/>
            <a:ext cx="178488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Trainable 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Voice Muter</a:t>
            </a:r>
            <a:endParaRPr lang="en-US" sz="1800" b="0" strike="noStrike" spc="-1">
              <a:latin typeface="Arial"/>
            </a:endParaRPr>
          </a:p>
        </p:txBody>
      </p:sp>
      <p:grpSp>
        <p:nvGrpSpPr>
          <p:cNvPr id="87" name="Group 47"/>
          <p:cNvGrpSpPr/>
          <p:nvPr/>
        </p:nvGrpSpPr>
        <p:grpSpPr>
          <a:xfrm>
            <a:off x="8672148" y="3796578"/>
            <a:ext cx="1495874" cy="639000"/>
            <a:chOff x="9473400" y="3463920"/>
            <a:chExt cx="1232640" cy="639000"/>
          </a:xfrm>
        </p:grpSpPr>
        <p:sp>
          <p:nvSpPr>
            <p:cNvPr id="88" name="CustomShape 48"/>
            <p:cNvSpPr/>
            <p:nvPr/>
          </p:nvSpPr>
          <p:spPr>
            <a:xfrm>
              <a:off x="9548182" y="3463920"/>
              <a:ext cx="1055619" cy="373032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9" name="CustomShape 49"/>
            <p:cNvSpPr/>
            <p:nvPr/>
          </p:nvSpPr>
          <p:spPr>
            <a:xfrm>
              <a:off x="9473400" y="3463920"/>
              <a:ext cx="123264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altLang="zh-CN" spc="-1" dirty="0">
                  <a:solidFill>
                    <a:srgbClr val="000000"/>
                  </a:solidFill>
                  <a:latin typeface="Times New Roman"/>
                </a:rPr>
                <a:t>Noise </a:t>
              </a:r>
              <a:r>
                <a:rPr lang="en-US" sz="1800" strike="noStrike" spc="-1" dirty="0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sz="1800" strike="noStrike" spc="-1" dirty="0">
                <a:latin typeface="Arial"/>
              </a:endParaRPr>
            </a:p>
          </p:txBody>
        </p:sp>
      </p:grpSp>
      <p:grpSp>
        <p:nvGrpSpPr>
          <p:cNvPr id="90" name="Group 50"/>
          <p:cNvGrpSpPr/>
          <p:nvPr/>
        </p:nvGrpSpPr>
        <p:grpSpPr>
          <a:xfrm>
            <a:off x="3330000" y="3602880"/>
            <a:ext cx="1198800" cy="369000"/>
            <a:chOff x="3330000" y="3602880"/>
            <a:chExt cx="1198800" cy="369000"/>
          </a:xfrm>
        </p:grpSpPr>
        <p:sp>
          <p:nvSpPr>
            <p:cNvPr id="91" name="CustomShape 51"/>
            <p:cNvSpPr/>
            <p:nvPr/>
          </p:nvSpPr>
          <p:spPr>
            <a:xfrm>
              <a:off x="3527280" y="3602880"/>
              <a:ext cx="81036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2" name="CustomShape 52"/>
            <p:cNvSpPr/>
            <p:nvPr/>
          </p:nvSpPr>
          <p:spPr>
            <a:xfrm>
              <a:off x="3330000" y="3602880"/>
              <a:ext cx="11988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STFT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93" name="Group 53"/>
          <p:cNvGrpSpPr/>
          <p:nvPr/>
        </p:nvGrpSpPr>
        <p:grpSpPr>
          <a:xfrm>
            <a:off x="6212006" y="3552247"/>
            <a:ext cx="337680" cy="455400"/>
            <a:chOff x="6341400" y="3552247"/>
            <a:chExt cx="337680" cy="455400"/>
          </a:xfrm>
        </p:grpSpPr>
        <p:sp>
          <p:nvSpPr>
            <p:cNvPr id="94" name="CustomShape 54"/>
            <p:cNvSpPr/>
            <p:nvPr/>
          </p:nvSpPr>
          <p:spPr>
            <a:xfrm>
              <a:off x="6341400" y="3640320"/>
              <a:ext cx="337680" cy="337680"/>
            </a:xfrm>
            <a:prstGeom prst="ellipse">
              <a:avLst/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5" name="CustomShape 55"/>
            <p:cNvSpPr/>
            <p:nvPr/>
          </p:nvSpPr>
          <p:spPr>
            <a:xfrm>
              <a:off x="6345720" y="3552247"/>
              <a:ext cx="317520" cy="4554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400" spc="-1" dirty="0">
                  <a:solidFill>
                    <a:srgbClr val="000000"/>
                  </a:solidFill>
                  <a:latin typeface="Times New Roman"/>
                </a:rPr>
                <a:t>+</a:t>
              </a:r>
              <a:endParaRPr lang="en-US" sz="2400" b="0" strike="noStrike" spc="-1" dirty="0">
                <a:latin typeface="Arial"/>
              </a:endParaRPr>
            </a:p>
          </p:txBody>
        </p:sp>
      </p:grpSp>
      <p:sp>
        <p:nvSpPr>
          <p:cNvPr id="96" name="CustomShape 56"/>
          <p:cNvSpPr/>
          <p:nvPr/>
        </p:nvSpPr>
        <p:spPr>
          <a:xfrm rot="10800000" flipV="1">
            <a:off x="3355560" y="281178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7" name="Line 57"/>
          <p:cNvSpPr/>
          <p:nvPr/>
        </p:nvSpPr>
        <p:spPr>
          <a:xfrm flipV="1">
            <a:off x="8601490" y="2515436"/>
            <a:ext cx="0" cy="840124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zh-CN" altLang="en-US" dirty="0"/>
          </a:p>
        </p:txBody>
      </p:sp>
      <p:sp>
        <p:nvSpPr>
          <p:cNvPr id="98" name="Line 58"/>
          <p:cNvSpPr/>
          <p:nvPr/>
        </p:nvSpPr>
        <p:spPr>
          <a:xfrm flipH="1">
            <a:off x="6375085" y="3355560"/>
            <a:ext cx="2226404" cy="0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CustomShape 59"/>
          <p:cNvSpPr/>
          <p:nvPr/>
        </p:nvSpPr>
        <p:spPr>
          <a:xfrm rot="5400000">
            <a:off x="6305966" y="3466800"/>
            <a:ext cx="138600" cy="118800"/>
          </a:xfrm>
          <a:custGeom>
            <a:avLst/>
            <a:gdLst/>
            <a:ahLst/>
            <a:cxnLst/>
            <a:rect l="l" t="t" r="r" b="b"/>
            <a:pathLst>
              <a:path w="1395" h="1198">
                <a:moveTo>
                  <a:pt x="22" y="1141"/>
                </a:moveTo>
                <a:cubicBezTo>
                  <a:pt x="38" y="1177"/>
                  <a:pt x="73" y="1198"/>
                  <a:pt x="111" y="1198"/>
                </a:cubicBezTo>
                <a:cubicBezTo>
                  <a:pt x="124" y="1198"/>
                  <a:pt x="138" y="1195"/>
                  <a:pt x="151" y="1189"/>
                </a:cubicBezTo>
                <a:lnTo>
                  <a:pt x="1336" y="653"/>
                </a:lnTo>
                <a:cubicBezTo>
                  <a:pt x="1372" y="637"/>
                  <a:pt x="1395" y="601"/>
                  <a:pt x="1393" y="562"/>
                </a:cubicBezTo>
                <a:cubicBezTo>
                  <a:pt x="1392" y="522"/>
                  <a:pt x="1368" y="488"/>
                  <a:pt x="1331" y="474"/>
                </a:cubicBezTo>
                <a:lnTo>
                  <a:pt x="145" y="19"/>
                </a:lnTo>
                <a:cubicBezTo>
                  <a:pt x="95" y="0"/>
                  <a:pt x="39" y="25"/>
                  <a:pt x="20" y="75"/>
                </a:cubicBezTo>
                <a:cubicBezTo>
                  <a:pt x="0" y="125"/>
                  <a:pt x="25" y="182"/>
                  <a:pt x="76" y="201"/>
                </a:cubicBezTo>
                <a:lnTo>
                  <a:pt x="1043" y="572"/>
                </a:lnTo>
                <a:lnTo>
                  <a:pt x="70" y="1012"/>
                </a:lnTo>
                <a:cubicBezTo>
                  <a:pt x="21" y="1034"/>
                  <a:pt x="0" y="1092"/>
                  <a:pt x="22" y="114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0" name="Line 60"/>
          <p:cNvSpPr/>
          <p:nvPr/>
        </p:nvSpPr>
        <p:spPr>
          <a:xfrm flipV="1">
            <a:off x="6375086" y="3340080"/>
            <a:ext cx="360" cy="187200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CustomShape 62"/>
          <p:cNvSpPr/>
          <p:nvPr/>
        </p:nvSpPr>
        <p:spPr>
          <a:xfrm rot="10800000" flipV="1">
            <a:off x="6817184" y="216378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" name="CustomShape 63"/>
          <p:cNvSpPr/>
          <p:nvPr/>
        </p:nvSpPr>
        <p:spPr>
          <a:xfrm rot="10800000" flipV="1">
            <a:off x="8119338" y="219821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4" name="CustomShape 64"/>
          <p:cNvSpPr/>
          <p:nvPr/>
        </p:nvSpPr>
        <p:spPr>
          <a:xfrm rot="10800000" flipV="1">
            <a:off x="3317580" y="3721976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5" name="CustomShape 65"/>
          <p:cNvSpPr/>
          <p:nvPr/>
        </p:nvSpPr>
        <p:spPr>
          <a:xfrm rot="10800000" flipV="1">
            <a:off x="4286012" y="3721976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" name="CustomShape 66"/>
          <p:cNvSpPr/>
          <p:nvPr/>
        </p:nvSpPr>
        <p:spPr>
          <a:xfrm rot="10800000" flipV="1">
            <a:off x="5868180" y="373932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7" name="CustomShape 67"/>
          <p:cNvSpPr/>
          <p:nvPr/>
        </p:nvSpPr>
        <p:spPr>
          <a:xfrm rot="10800000" flipV="1">
            <a:off x="6526138" y="3721976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8" name="CustomShape 68"/>
          <p:cNvSpPr/>
          <p:nvPr/>
        </p:nvSpPr>
        <p:spPr>
          <a:xfrm rot="16200000" flipV="1">
            <a:off x="9228320" y="2622385"/>
            <a:ext cx="355932" cy="145025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" name="CustomShape 69"/>
          <p:cNvSpPr/>
          <p:nvPr/>
        </p:nvSpPr>
        <p:spPr>
          <a:xfrm rot="16200000" flipV="1">
            <a:off x="9256526" y="3585798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0" name="CustomShape 70"/>
          <p:cNvSpPr/>
          <p:nvPr/>
        </p:nvSpPr>
        <p:spPr>
          <a:xfrm rot="5400000" flipV="1">
            <a:off x="4308120" y="237456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" name="CustomShape 71"/>
          <p:cNvSpPr/>
          <p:nvPr/>
        </p:nvSpPr>
        <p:spPr>
          <a:xfrm rot="5400000" flipV="1">
            <a:off x="6184080" y="239076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2" name="CustomShape 72"/>
          <p:cNvSpPr/>
          <p:nvPr/>
        </p:nvSpPr>
        <p:spPr>
          <a:xfrm rot="10800000" flipV="1">
            <a:off x="3403800" y="495396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" name="CustomShape 73"/>
          <p:cNvSpPr/>
          <p:nvPr/>
        </p:nvSpPr>
        <p:spPr>
          <a:xfrm rot="10800000" flipV="1">
            <a:off x="4501440" y="498258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4" name="CustomShape 74"/>
          <p:cNvSpPr/>
          <p:nvPr/>
        </p:nvSpPr>
        <p:spPr>
          <a:xfrm rot="10800000" flipV="1">
            <a:off x="6459823" y="493434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5" name="TextShape 75"/>
          <p:cNvSpPr txBox="1"/>
          <p:nvPr/>
        </p:nvSpPr>
        <p:spPr>
          <a:xfrm>
            <a:off x="457199" y="274320"/>
            <a:ext cx="2860379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altLang="zh-CN" spc="-1" dirty="0"/>
              <a:t>V3.2 - Hide User Case</a:t>
            </a:r>
          </a:p>
        </p:txBody>
      </p:sp>
      <p:sp>
        <p:nvSpPr>
          <p:cNvPr id="116" name="CustomShape 76"/>
          <p:cNvSpPr/>
          <p:nvPr/>
        </p:nvSpPr>
        <p:spPr>
          <a:xfrm rot="10800000" flipV="1">
            <a:off x="5252040" y="2145488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7" name="CustomShape 77"/>
          <p:cNvSpPr/>
          <p:nvPr/>
        </p:nvSpPr>
        <p:spPr>
          <a:xfrm rot="7457400" flipV="1">
            <a:off x="5915880" y="317232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8" name="CustomShape 78"/>
          <p:cNvSpPr/>
          <p:nvPr/>
        </p:nvSpPr>
        <p:spPr>
          <a:xfrm rot="16200000" flipV="1">
            <a:off x="7060663" y="4369363"/>
            <a:ext cx="5083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9" name="Line 67">
            <a:extLst>
              <a:ext uri="{FF2B5EF4-FFF2-40B4-BE49-F238E27FC236}">
                <a16:creationId xmlns:a16="http://schemas.microsoft.com/office/drawing/2014/main" id="{AE058D76-C358-4455-A4D2-9A0F17918283}"/>
              </a:ext>
            </a:extLst>
          </p:cNvPr>
          <p:cNvSpPr/>
          <p:nvPr/>
        </p:nvSpPr>
        <p:spPr>
          <a:xfrm flipV="1">
            <a:off x="2323215" y="4127073"/>
            <a:ext cx="360" cy="192960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Line 68">
            <a:extLst>
              <a:ext uri="{FF2B5EF4-FFF2-40B4-BE49-F238E27FC236}">
                <a16:creationId xmlns:a16="http://schemas.microsoft.com/office/drawing/2014/main" id="{2B2C11C7-8FEA-410C-AE0D-08AF542BC503}"/>
              </a:ext>
            </a:extLst>
          </p:cNvPr>
          <p:cNvSpPr/>
          <p:nvPr/>
        </p:nvSpPr>
        <p:spPr>
          <a:xfrm flipH="1">
            <a:off x="2323212" y="4289486"/>
            <a:ext cx="6148406" cy="12607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21" name="Group 98">
            <a:extLst>
              <a:ext uri="{FF2B5EF4-FFF2-40B4-BE49-F238E27FC236}">
                <a16:creationId xmlns:a16="http://schemas.microsoft.com/office/drawing/2014/main" id="{215A80C6-C113-4DD1-980B-A3BAB63430A5}"/>
              </a:ext>
            </a:extLst>
          </p:cNvPr>
          <p:cNvGrpSpPr/>
          <p:nvPr/>
        </p:nvGrpSpPr>
        <p:grpSpPr>
          <a:xfrm>
            <a:off x="8257221" y="4435268"/>
            <a:ext cx="1806391" cy="639000"/>
            <a:chOff x="6126803" y="4366261"/>
            <a:chExt cx="976356" cy="639000"/>
          </a:xfrm>
        </p:grpSpPr>
        <p:sp>
          <p:nvSpPr>
            <p:cNvPr id="122" name="CustomShape 99">
              <a:extLst>
                <a:ext uri="{FF2B5EF4-FFF2-40B4-BE49-F238E27FC236}">
                  <a16:creationId xmlns:a16="http://schemas.microsoft.com/office/drawing/2014/main" id="{68137BE2-7A2E-49FF-8489-F501B617319A}"/>
                </a:ext>
              </a:extLst>
            </p:cNvPr>
            <p:cNvSpPr/>
            <p:nvPr/>
          </p:nvSpPr>
          <p:spPr>
            <a:xfrm>
              <a:off x="6126803" y="4385880"/>
              <a:ext cx="976356" cy="331381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3" name="CustomShape 100">
              <a:extLst>
                <a:ext uri="{FF2B5EF4-FFF2-40B4-BE49-F238E27FC236}">
                  <a16:creationId xmlns:a16="http://schemas.microsoft.com/office/drawing/2014/main" id="{CF54078E-CECF-415B-8404-CEA9A0683273}"/>
                </a:ext>
              </a:extLst>
            </p:cNvPr>
            <p:cNvSpPr/>
            <p:nvPr/>
          </p:nvSpPr>
          <p:spPr>
            <a:xfrm>
              <a:off x="6126804" y="4366261"/>
              <a:ext cx="97344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Wireless Channel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sp>
        <p:nvSpPr>
          <p:cNvPr id="124" name="Line 63">
            <a:extLst>
              <a:ext uri="{FF2B5EF4-FFF2-40B4-BE49-F238E27FC236}">
                <a16:creationId xmlns:a16="http://schemas.microsoft.com/office/drawing/2014/main" id="{5965DC9E-DD8D-470A-ABEA-90128BBE82E3}"/>
              </a:ext>
            </a:extLst>
          </p:cNvPr>
          <p:cNvSpPr/>
          <p:nvPr/>
        </p:nvSpPr>
        <p:spPr>
          <a:xfrm flipV="1">
            <a:off x="8479738" y="4289062"/>
            <a:ext cx="0" cy="165825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zh-CN" altLang="en-US" dirty="0"/>
          </a:p>
        </p:txBody>
      </p:sp>
      <p:sp>
        <p:nvSpPr>
          <p:cNvPr id="125" name="Line 63">
            <a:extLst>
              <a:ext uri="{FF2B5EF4-FFF2-40B4-BE49-F238E27FC236}">
                <a16:creationId xmlns:a16="http://schemas.microsoft.com/office/drawing/2014/main" id="{19BF245A-1BCE-4A10-92B3-7612770958DA}"/>
              </a:ext>
            </a:extLst>
          </p:cNvPr>
          <p:cNvSpPr/>
          <p:nvPr/>
        </p:nvSpPr>
        <p:spPr>
          <a:xfrm flipV="1">
            <a:off x="9406286" y="4183630"/>
            <a:ext cx="0" cy="258791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zh-CN" altLang="en-US" dirty="0"/>
          </a:p>
        </p:txBody>
      </p:sp>
      <p:sp>
        <p:nvSpPr>
          <p:cNvPr id="126" name="CustomShape 69">
            <a:extLst>
              <a:ext uri="{FF2B5EF4-FFF2-40B4-BE49-F238E27FC236}">
                <a16:creationId xmlns:a16="http://schemas.microsoft.com/office/drawing/2014/main" id="{CAB6E3BD-096B-4A0E-A28D-AFEDADEE8FDC}"/>
              </a:ext>
            </a:extLst>
          </p:cNvPr>
          <p:cNvSpPr/>
          <p:nvPr/>
        </p:nvSpPr>
        <p:spPr>
          <a:xfrm rot="16200000" flipV="1">
            <a:off x="9256526" y="4876191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27" name="Group 47">
            <a:extLst>
              <a:ext uri="{FF2B5EF4-FFF2-40B4-BE49-F238E27FC236}">
                <a16:creationId xmlns:a16="http://schemas.microsoft.com/office/drawing/2014/main" id="{FC706832-988B-406F-9C46-1496EB6C0839}"/>
              </a:ext>
            </a:extLst>
          </p:cNvPr>
          <p:cNvGrpSpPr/>
          <p:nvPr/>
        </p:nvGrpSpPr>
        <p:grpSpPr>
          <a:xfrm>
            <a:off x="8199792" y="5113497"/>
            <a:ext cx="2043505" cy="639000"/>
            <a:chOff x="9321886" y="3463920"/>
            <a:chExt cx="1384154" cy="639000"/>
          </a:xfrm>
        </p:grpSpPr>
        <p:sp>
          <p:nvSpPr>
            <p:cNvPr id="128" name="CustomShape 48">
              <a:extLst>
                <a:ext uri="{FF2B5EF4-FFF2-40B4-BE49-F238E27FC236}">
                  <a16:creationId xmlns:a16="http://schemas.microsoft.com/office/drawing/2014/main" id="{4C99BDD4-4D08-4487-8FD7-F09FA2E5D03E}"/>
                </a:ext>
              </a:extLst>
            </p:cNvPr>
            <p:cNvSpPr/>
            <p:nvPr/>
          </p:nvSpPr>
          <p:spPr>
            <a:xfrm>
              <a:off x="9378361" y="3463920"/>
              <a:ext cx="1225440" cy="373032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9" name="CustomShape 49">
              <a:extLst>
                <a:ext uri="{FF2B5EF4-FFF2-40B4-BE49-F238E27FC236}">
                  <a16:creationId xmlns:a16="http://schemas.microsoft.com/office/drawing/2014/main" id="{9D9251B9-FC98-4CDE-97EF-CED839891D9C}"/>
                </a:ext>
              </a:extLst>
            </p:cNvPr>
            <p:cNvSpPr/>
            <p:nvPr/>
          </p:nvSpPr>
          <p:spPr>
            <a:xfrm>
              <a:off x="9321886" y="3463920"/>
              <a:ext cx="1384154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altLang="zh-CN" spc="-1" dirty="0">
                  <a:solidFill>
                    <a:srgbClr val="000000"/>
                  </a:solidFill>
                  <a:latin typeface="Times New Roman"/>
                </a:rPr>
                <a:t>Purified </a:t>
              </a:r>
              <a:r>
                <a:rPr lang="en-US" sz="1800" strike="noStrike" spc="-1" dirty="0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sz="1800" strike="noStrike" spc="-1" dirty="0">
                <a:latin typeface="Arial"/>
              </a:endParaRPr>
            </a:p>
          </p:txBody>
        </p:sp>
      </p:grpSp>
      <p:grpSp>
        <p:nvGrpSpPr>
          <p:cNvPr id="132" name="Group 24">
            <a:extLst>
              <a:ext uri="{FF2B5EF4-FFF2-40B4-BE49-F238E27FC236}">
                <a16:creationId xmlns:a16="http://schemas.microsoft.com/office/drawing/2014/main" id="{575D9838-B8A7-4C4F-9640-0F4E588D14E9}"/>
              </a:ext>
            </a:extLst>
          </p:cNvPr>
          <p:cNvGrpSpPr/>
          <p:nvPr/>
        </p:nvGrpSpPr>
        <p:grpSpPr>
          <a:xfrm>
            <a:off x="8479738" y="1826395"/>
            <a:ext cx="1449360" cy="655200"/>
            <a:chOff x="6859440" y="3454920"/>
            <a:chExt cx="1449360" cy="655200"/>
          </a:xfrm>
        </p:grpSpPr>
        <p:sp>
          <p:nvSpPr>
            <p:cNvPr id="133" name="CustomShape 25">
              <a:extLst>
                <a:ext uri="{FF2B5EF4-FFF2-40B4-BE49-F238E27FC236}">
                  <a16:creationId xmlns:a16="http://schemas.microsoft.com/office/drawing/2014/main" id="{3694F4A9-7A09-4776-8AFA-42902E0D95B1}"/>
                </a:ext>
              </a:extLst>
            </p:cNvPr>
            <p:cNvSpPr/>
            <p:nvPr/>
          </p:nvSpPr>
          <p:spPr>
            <a:xfrm>
              <a:off x="6859440" y="3464280"/>
              <a:ext cx="1424880" cy="645840"/>
            </a:xfrm>
            <a:prstGeom prst="roundRect">
              <a:avLst>
                <a:gd name="adj" fmla="val 16667"/>
              </a:avLst>
            </a:prstGeom>
            <a:solidFill>
              <a:srgbClr val="CCCCFF"/>
            </a:solidFill>
            <a:ln w="2844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4" name="CustomShape 26">
              <a:extLst>
                <a:ext uri="{FF2B5EF4-FFF2-40B4-BE49-F238E27FC236}">
                  <a16:creationId xmlns:a16="http://schemas.microsoft.com/office/drawing/2014/main" id="{CBB49BD4-9E3A-4498-B00B-82721237A7E7}"/>
                </a:ext>
              </a:extLst>
            </p:cNvPr>
            <p:cNvSpPr/>
            <p:nvPr/>
          </p:nvSpPr>
          <p:spPr>
            <a:xfrm>
              <a:off x="6859440" y="345492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pc="-1" dirty="0">
                  <a:solidFill>
                    <a:srgbClr val="000000"/>
                  </a:solidFill>
                  <a:latin typeface="Times New Roman"/>
                </a:rPr>
                <a:t>N</a:t>
              </a:r>
              <a:r>
                <a:rPr lang="en-US" altLang="zh-CN" spc="-1" dirty="0">
                  <a:solidFill>
                    <a:srgbClr val="000000"/>
                  </a:solidFill>
                  <a:latin typeface="Times New Roman"/>
                </a:rPr>
                <a:t>oise</a:t>
              </a:r>
              <a:endParaRPr lang="en-US" sz="18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Spectrogram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grpSp>
        <p:nvGrpSpPr>
          <p:cNvPr id="101" name="Group 53">
            <a:extLst>
              <a:ext uri="{FF2B5EF4-FFF2-40B4-BE49-F238E27FC236}">
                <a16:creationId xmlns:a16="http://schemas.microsoft.com/office/drawing/2014/main" id="{F563FD4F-5334-4104-BD7B-12C599C5974A}"/>
              </a:ext>
            </a:extLst>
          </p:cNvPr>
          <p:cNvGrpSpPr/>
          <p:nvPr/>
        </p:nvGrpSpPr>
        <p:grpSpPr>
          <a:xfrm>
            <a:off x="8817896" y="4687757"/>
            <a:ext cx="337680" cy="455400"/>
            <a:chOff x="6341400" y="3552247"/>
            <a:chExt cx="337680" cy="455400"/>
          </a:xfrm>
        </p:grpSpPr>
        <p:sp>
          <p:nvSpPr>
            <p:cNvPr id="130" name="CustomShape 54">
              <a:extLst>
                <a:ext uri="{FF2B5EF4-FFF2-40B4-BE49-F238E27FC236}">
                  <a16:creationId xmlns:a16="http://schemas.microsoft.com/office/drawing/2014/main" id="{0D27F92D-AE59-4313-97F2-0EEC9A8214CA}"/>
                </a:ext>
              </a:extLst>
            </p:cNvPr>
            <p:cNvSpPr/>
            <p:nvPr/>
          </p:nvSpPr>
          <p:spPr>
            <a:xfrm>
              <a:off x="6341400" y="3640320"/>
              <a:ext cx="337680" cy="337680"/>
            </a:xfrm>
            <a:prstGeom prst="ellipse">
              <a:avLst/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1" name="CustomShape 55">
              <a:extLst>
                <a:ext uri="{FF2B5EF4-FFF2-40B4-BE49-F238E27FC236}">
                  <a16:creationId xmlns:a16="http://schemas.microsoft.com/office/drawing/2014/main" id="{9F58550E-FA7E-4516-AE5B-235D959BD748}"/>
                </a:ext>
              </a:extLst>
            </p:cNvPr>
            <p:cNvSpPr/>
            <p:nvPr/>
          </p:nvSpPr>
          <p:spPr>
            <a:xfrm>
              <a:off x="6345720" y="3552247"/>
              <a:ext cx="317520" cy="4554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400" spc="-1" dirty="0">
                  <a:solidFill>
                    <a:srgbClr val="000000"/>
                  </a:solidFill>
                  <a:latin typeface="Times New Roman"/>
                </a:rPr>
                <a:t>+</a:t>
              </a:r>
              <a:endParaRPr lang="en-US" sz="2400" b="0" strike="noStrike" spc="-1" dirty="0">
                <a:latin typeface="Arial"/>
              </a:endParaRPr>
            </a:p>
          </p:txBody>
        </p:sp>
      </p:grpSp>
      <p:sp>
        <p:nvSpPr>
          <p:cNvPr id="135" name="CustomShape 69">
            <a:extLst>
              <a:ext uri="{FF2B5EF4-FFF2-40B4-BE49-F238E27FC236}">
                <a16:creationId xmlns:a16="http://schemas.microsoft.com/office/drawing/2014/main" id="{B9972E7F-B6DE-47D1-BA22-EB2C45C1F411}"/>
              </a:ext>
            </a:extLst>
          </p:cNvPr>
          <p:cNvSpPr/>
          <p:nvPr/>
        </p:nvSpPr>
        <p:spPr>
          <a:xfrm rot="16200000" flipV="1">
            <a:off x="8346500" y="4882797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38468007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11351</TotalTime>
  <Words>288</Words>
  <Application>Microsoft Office PowerPoint</Application>
  <PresentationFormat>宽屏</PresentationFormat>
  <Paragraphs>237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ChenningLi</dc:creator>
  <dc:description/>
  <cp:lastModifiedBy>Li, Chenning</cp:lastModifiedBy>
  <cp:revision>124</cp:revision>
  <dcterms:created xsi:type="dcterms:W3CDTF">2020-05-14T19:48:36Z</dcterms:created>
  <dcterms:modified xsi:type="dcterms:W3CDTF">2020-07-10T18:27:45Z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HP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宽屏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</vt:i4>
  </property>
</Properties>
</file>