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AC28D7-94C6-47B0-9EA6-F1FDF66075D9}">
          <p14:sldIdLst>
            <p14:sldId id="256"/>
            <p14:sldId id="257"/>
            <p14:sldId id="258"/>
            <p14:sldId id="259"/>
            <p14:sldId id="261"/>
            <p14:sldId id="260"/>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C9D0249-04A9-41FC-B7A9-5218AC57807E}"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CA274-10CA-4385-B98F-22A1428C44F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966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D0249-04A9-41FC-B7A9-5218AC57807E}"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CA274-10CA-4385-B98F-22A1428C44FF}" type="slidenum">
              <a:rPr lang="en-US" smtClean="0"/>
              <a:t>‹#›</a:t>
            </a:fld>
            <a:endParaRPr lang="en-US"/>
          </a:p>
        </p:txBody>
      </p:sp>
    </p:spTree>
    <p:extLst>
      <p:ext uri="{BB962C8B-B14F-4D97-AF65-F5344CB8AC3E}">
        <p14:creationId xmlns:p14="http://schemas.microsoft.com/office/powerpoint/2010/main" val="2621649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D0249-04A9-41FC-B7A9-5218AC57807E}"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CA274-10CA-4385-B98F-22A1428C44FF}"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168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D0249-04A9-41FC-B7A9-5218AC57807E}"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CA274-10CA-4385-B98F-22A1428C44FF}" type="slidenum">
              <a:rPr lang="en-US" smtClean="0"/>
              <a:t>‹#›</a:t>
            </a:fld>
            <a:endParaRPr lang="en-US"/>
          </a:p>
        </p:txBody>
      </p:sp>
    </p:spTree>
    <p:extLst>
      <p:ext uri="{BB962C8B-B14F-4D97-AF65-F5344CB8AC3E}">
        <p14:creationId xmlns:p14="http://schemas.microsoft.com/office/powerpoint/2010/main" val="1966004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9D0249-04A9-41FC-B7A9-5218AC57807E}"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CA274-10CA-4385-B98F-22A1428C44F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00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9D0249-04A9-41FC-B7A9-5218AC57807E}"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CA274-10CA-4385-B98F-22A1428C44FF}" type="slidenum">
              <a:rPr lang="en-US" smtClean="0"/>
              <a:t>‹#›</a:t>
            </a:fld>
            <a:endParaRPr lang="en-US"/>
          </a:p>
        </p:txBody>
      </p:sp>
    </p:spTree>
    <p:extLst>
      <p:ext uri="{BB962C8B-B14F-4D97-AF65-F5344CB8AC3E}">
        <p14:creationId xmlns:p14="http://schemas.microsoft.com/office/powerpoint/2010/main" val="15835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9D0249-04A9-41FC-B7A9-5218AC57807E}" type="datetimeFigureOut">
              <a:rPr lang="en-US" smtClean="0"/>
              <a:t>10/18/2017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ECA274-10CA-4385-B98F-22A1428C44FF}" type="slidenum">
              <a:rPr lang="en-US" smtClean="0"/>
              <a:t>‹#›</a:t>
            </a:fld>
            <a:endParaRPr lang="en-US"/>
          </a:p>
        </p:txBody>
      </p:sp>
    </p:spTree>
    <p:extLst>
      <p:ext uri="{BB962C8B-B14F-4D97-AF65-F5344CB8AC3E}">
        <p14:creationId xmlns:p14="http://schemas.microsoft.com/office/powerpoint/2010/main" val="205944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9D0249-04A9-41FC-B7A9-5218AC57807E}" type="datetimeFigureOut">
              <a:rPr lang="en-US" smtClean="0"/>
              <a:t>10/18/2017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ECA274-10CA-4385-B98F-22A1428C44FF}" type="slidenum">
              <a:rPr lang="en-US" smtClean="0"/>
              <a:t>‹#›</a:t>
            </a:fld>
            <a:endParaRPr lang="en-US"/>
          </a:p>
        </p:txBody>
      </p:sp>
    </p:spTree>
    <p:extLst>
      <p:ext uri="{BB962C8B-B14F-4D97-AF65-F5344CB8AC3E}">
        <p14:creationId xmlns:p14="http://schemas.microsoft.com/office/powerpoint/2010/main" val="320790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9D0249-04A9-41FC-B7A9-5218AC57807E}" type="datetimeFigureOut">
              <a:rPr lang="en-US" smtClean="0"/>
              <a:t>10/18/2017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ECA274-10CA-4385-B98F-22A1428C44FF}" type="slidenum">
              <a:rPr lang="en-US" smtClean="0"/>
              <a:t>‹#›</a:t>
            </a:fld>
            <a:endParaRPr lang="en-US"/>
          </a:p>
        </p:txBody>
      </p:sp>
    </p:spTree>
    <p:extLst>
      <p:ext uri="{BB962C8B-B14F-4D97-AF65-F5344CB8AC3E}">
        <p14:creationId xmlns:p14="http://schemas.microsoft.com/office/powerpoint/2010/main" val="2030803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C9D0249-04A9-41FC-B7A9-5218AC57807E}"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CA274-10CA-4385-B98F-22A1428C44FF}" type="slidenum">
              <a:rPr lang="en-US" smtClean="0"/>
              <a:t>‹#›</a:t>
            </a:fld>
            <a:endParaRPr lang="en-US"/>
          </a:p>
        </p:txBody>
      </p:sp>
    </p:spTree>
    <p:extLst>
      <p:ext uri="{BB962C8B-B14F-4D97-AF65-F5344CB8AC3E}">
        <p14:creationId xmlns:p14="http://schemas.microsoft.com/office/powerpoint/2010/main" val="3119097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9D0249-04A9-41FC-B7A9-5218AC57807E}"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CA274-10CA-4385-B98F-22A1428C44F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646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C9D0249-04A9-41FC-B7A9-5218AC57807E}" type="datetimeFigureOut">
              <a:rPr lang="en-US" smtClean="0"/>
              <a:t>10/18/2017</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1ECA274-10CA-4385-B98F-22A1428C44FF}"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05901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champions.json" TargetMode="External"/><Relationship Id="rId7" Type="http://schemas.openxmlformats.org/officeDocument/2006/relationships/hyperlink" Target="money.json" TargetMode="External"/><Relationship Id="rId2" Type="http://schemas.openxmlformats.org/officeDocument/2006/relationships/hyperlink" Target="export_champion.js" TargetMode="External"/><Relationship Id="rId1" Type="http://schemas.openxmlformats.org/officeDocument/2006/relationships/slideLayout" Target="../slideLayouts/slideLayout2.xml"/><Relationship Id="rId6" Type="http://schemas.openxmlformats.org/officeDocument/2006/relationships/hyperlink" Target="kills.json" TargetMode="External"/><Relationship Id="rId5" Type="http://schemas.openxmlformats.org/officeDocument/2006/relationships/hyperlink" Target="damage.json" TargetMode="External"/><Relationship Id="rId4" Type="http://schemas.openxmlformats.org/officeDocument/2006/relationships/hyperlink" Target="export%20Kill_Damage_Money.j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bar_chart11111.html" TargetMode="External"/><Relationship Id="rId2" Type="http://schemas.openxmlformats.org/officeDocument/2006/relationships/hyperlink" Target="bar_chart_bad.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sun_brust.html" TargetMode="External"/><Relationship Id="rId2" Type="http://schemas.openxmlformats.org/officeDocument/2006/relationships/hyperlink" Target="bad_piechart.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good_network.html" TargetMode="External"/><Relationship Id="rId2" Type="http://schemas.openxmlformats.org/officeDocument/2006/relationships/hyperlink" Target="network.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E8B0E-DF39-4B2A-B5AD-8F392C4194E9}"/>
              </a:ext>
            </a:extLst>
          </p:cNvPr>
          <p:cNvSpPr>
            <a:spLocks noGrp="1"/>
          </p:cNvSpPr>
          <p:nvPr>
            <p:ph type="ctrTitle"/>
          </p:nvPr>
        </p:nvSpPr>
        <p:spPr/>
        <p:txBody>
          <a:bodyPr/>
          <a:lstStyle/>
          <a:p>
            <a:r>
              <a:rPr lang="en-US" dirty="0"/>
              <a:t>Data visualization</a:t>
            </a:r>
            <a:br>
              <a:rPr lang="en-US" dirty="0"/>
            </a:br>
            <a:endParaRPr lang="en-US" dirty="0"/>
          </a:p>
        </p:txBody>
      </p:sp>
      <p:sp>
        <p:nvSpPr>
          <p:cNvPr id="3" name="Subtitle 2">
            <a:extLst>
              <a:ext uri="{FF2B5EF4-FFF2-40B4-BE49-F238E27FC236}">
                <a16:creationId xmlns:a16="http://schemas.microsoft.com/office/drawing/2014/main" id="{51CFE615-414F-485F-A89D-3BCD666DCA04}"/>
              </a:ext>
            </a:extLst>
          </p:cNvPr>
          <p:cNvSpPr>
            <a:spLocks noGrp="1"/>
          </p:cNvSpPr>
          <p:nvPr>
            <p:ph type="subTitle" idx="1"/>
          </p:nvPr>
        </p:nvSpPr>
        <p:spPr/>
        <p:txBody>
          <a:bodyPr/>
          <a:lstStyle/>
          <a:p>
            <a:r>
              <a:rPr lang="en-US" altLang="zh-CN" dirty="0"/>
              <a:t>				——BSU</a:t>
            </a:r>
          </a:p>
          <a:p>
            <a:r>
              <a:rPr lang="en-US" altLang="zh-CN" dirty="0"/>
              <a:t>			hanqing </a:t>
            </a:r>
            <a:r>
              <a:rPr lang="en-US" altLang="zh-CN" dirty="0" err="1"/>
              <a:t>guo</a:t>
            </a:r>
            <a:endParaRPr lang="en-US" dirty="0"/>
          </a:p>
        </p:txBody>
      </p:sp>
    </p:spTree>
    <p:extLst>
      <p:ext uri="{BB962C8B-B14F-4D97-AF65-F5344CB8AC3E}">
        <p14:creationId xmlns:p14="http://schemas.microsoft.com/office/powerpoint/2010/main" val="44657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EEAB5-62A2-4F45-8DFE-5BC3A79DF756}"/>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9B5ACE77-49CC-43F3-A32A-F0B6A88CA569}"/>
              </a:ext>
            </a:extLst>
          </p:cNvPr>
          <p:cNvSpPr>
            <a:spLocks noGrp="1"/>
          </p:cNvSpPr>
          <p:nvPr>
            <p:ph idx="1"/>
          </p:nvPr>
        </p:nvSpPr>
        <p:spPr/>
        <p:txBody>
          <a:bodyPr/>
          <a:lstStyle/>
          <a:p>
            <a:r>
              <a:rPr lang="en-US" dirty="0"/>
              <a:t>Mongo DB export complex JSON file</a:t>
            </a:r>
          </a:p>
          <a:p>
            <a:r>
              <a:rPr lang="en-US" dirty="0"/>
              <a:t>Due to it is not clean JSON, so load the JSON file and parse to different data structure.</a:t>
            </a:r>
          </a:p>
          <a:p>
            <a:endParaRPr lang="en-US" dirty="0"/>
          </a:p>
          <a:p>
            <a:r>
              <a:rPr lang="en-US" dirty="0"/>
              <a:t>Export_champion.js	</a:t>
            </a:r>
            <a:r>
              <a:rPr lang="en-US" dirty="0">
                <a:hlinkClick r:id="rId2" action="ppaction://hlinkfile"/>
              </a:rPr>
              <a:t>export_champion.js</a:t>
            </a:r>
            <a:endParaRPr lang="en-US" dirty="0"/>
          </a:p>
          <a:p>
            <a:r>
              <a:rPr lang="en-US" dirty="0" err="1">
                <a:solidFill>
                  <a:srgbClr val="FF0000"/>
                </a:solidFill>
              </a:rPr>
              <a:t>Champion.json</a:t>
            </a:r>
            <a:r>
              <a:rPr lang="en-US" dirty="0">
                <a:solidFill>
                  <a:srgbClr val="FF0000"/>
                </a:solidFill>
              </a:rPr>
              <a:t>		</a:t>
            </a:r>
            <a:r>
              <a:rPr lang="en-US" dirty="0" err="1">
                <a:solidFill>
                  <a:srgbClr val="FF0000"/>
                </a:solidFill>
                <a:hlinkClick r:id="rId3" action="ppaction://hlinkfile"/>
              </a:rPr>
              <a:t>champions.json</a:t>
            </a:r>
            <a:endParaRPr lang="en-US" dirty="0">
              <a:solidFill>
                <a:srgbClr val="FF0000"/>
              </a:solidFill>
            </a:endParaRPr>
          </a:p>
          <a:p>
            <a:r>
              <a:rPr lang="en-US" dirty="0"/>
              <a:t>Export_kill_Damage_Money.js	</a:t>
            </a:r>
            <a:r>
              <a:rPr lang="en-US" dirty="0">
                <a:hlinkClick r:id="rId4" action="ppaction://hlinkfile"/>
              </a:rPr>
              <a:t>export Kill_Damage_Money.js</a:t>
            </a:r>
            <a:endParaRPr lang="en-US" dirty="0"/>
          </a:p>
          <a:p>
            <a:r>
              <a:rPr lang="en-US" dirty="0" err="1">
                <a:solidFill>
                  <a:srgbClr val="FF0000"/>
                </a:solidFill>
              </a:rPr>
              <a:t>Damage.json</a:t>
            </a:r>
            <a:r>
              <a:rPr lang="en-US" dirty="0">
                <a:solidFill>
                  <a:srgbClr val="FF0000"/>
                </a:solidFill>
              </a:rPr>
              <a:t>	</a:t>
            </a:r>
            <a:r>
              <a:rPr lang="en-US" dirty="0" err="1">
                <a:solidFill>
                  <a:srgbClr val="FF0000"/>
                </a:solidFill>
              </a:rPr>
              <a:t>money.json</a:t>
            </a:r>
            <a:r>
              <a:rPr lang="en-US" dirty="0">
                <a:solidFill>
                  <a:srgbClr val="FF0000"/>
                </a:solidFill>
              </a:rPr>
              <a:t>	</a:t>
            </a:r>
            <a:r>
              <a:rPr lang="en-US" dirty="0" err="1">
                <a:solidFill>
                  <a:srgbClr val="FF0000"/>
                </a:solidFill>
              </a:rPr>
              <a:t>kills.json</a:t>
            </a:r>
            <a:r>
              <a:rPr lang="en-US" dirty="0">
                <a:solidFill>
                  <a:srgbClr val="FF0000"/>
                </a:solidFill>
              </a:rPr>
              <a:t>	   </a:t>
            </a:r>
            <a:r>
              <a:rPr lang="en-US" dirty="0" err="1">
                <a:solidFill>
                  <a:srgbClr val="FF0000"/>
                </a:solidFill>
                <a:hlinkClick r:id="rId5" action="ppaction://hlinkfile"/>
              </a:rPr>
              <a:t>damage.json</a:t>
            </a:r>
            <a:r>
              <a:rPr lang="en-US" dirty="0">
                <a:solidFill>
                  <a:srgbClr val="FF0000"/>
                </a:solidFill>
              </a:rPr>
              <a:t>	</a:t>
            </a:r>
            <a:r>
              <a:rPr lang="en-US" dirty="0" err="1">
                <a:solidFill>
                  <a:srgbClr val="FF0000"/>
                </a:solidFill>
                <a:hlinkClick r:id="rId6" action="ppaction://hlinkfile"/>
              </a:rPr>
              <a:t>kills.json</a:t>
            </a:r>
            <a:r>
              <a:rPr lang="en-US" dirty="0">
                <a:solidFill>
                  <a:srgbClr val="FF0000"/>
                </a:solidFill>
              </a:rPr>
              <a:t>  	</a:t>
            </a:r>
            <a:r>
              <a:rPr lang="en-US" dirty="0" err="1">
                <a:solidFill>
                  <a:srgbClr val="FF0000"/>
                </a:solidFill>
                <a:hlinkClick r:id="rId7" action="ppaction://hlinkfile"/>
              </a:rPr>
              <a:t>money.json</a:t>
            </a:r>
            <a:endParaRPr lang="en-US" dirty="0">
              <a:solidFill>
                <a:srgbClr val="FF0000"/>
              </a:solidFill>
            </a:endParaRPr>
          </a:p>
        </p:txBody>
      </p:sp>
    </p:spTree>
    <p:extLst>
      <p:ext uri="{BB962C8B-B14F-4D97-AF65-F5344CB8AC3E}">
        <p14:creationId xmlns:p14="http://schemas.microsoft.com/office/powerpoint/2010/main" val="2415810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B3F1-0C92-403B-9D14-5A2A30468C22}"/>
              </a:ext>
            </a:extLst>
          </p:cNvPr>
          <p:cNvSpPr>
            <a:spLocks noGrp="1"/>
          </p:cNvSpPr>
          <p:nvPr>
            <p:ph type="title"/>
          </p:nvPr>
        </p:nvSpPr>
        <p:spPr/>
        <p:txBody>
          <a:bodyPr/>
          <a:lstStyle/>
          <a:p>
            <a:r>
              <a:rPr lang="en-US" dirty="0"/>
              <a:t>Bar Chart</a:t>
            </a:r>
          </a:p>
        </p:txBody>
      </p:sp>
      <p:sp>
        <p:nvSpPr>
          <p:cNvPr id="6" name="Content Placeholder 5">
            <a:extLst>
              <a:ext uri="{FF2B5EF4-FFF2-40B4-BE49-F238E27FC236}">
                <a16:creationId xmlns:a16="http://schemas.microsoft.com/office/drawing/2014/main" id="{1781ACBA-9CA4-4CB2-95CC-EC6B8B10EC5B}"/>
              </a:ext>
            </a:extLst>
          </p:cNvPr>
          <p:cNvSpPr>
            <a:spLocks noGrp="1"/>
          </p:cNvSpPr>
          <p:nvPr>
            <p:ph idx="1"/>
          </p:nvPr>
        </p:nvSpPr>
        <p:spPr/>
        <p:txBody>
          <a:bodyPr/>
          <a:lstStyle/>
          <a:p>
            <a:pPr>
              <a:buFont typeface="Arial" panose="020B0604020202020204" pitchFamily="34" charset="0"/>
              <a:buChar char="•"/>
            </a:pPr>
            <a:r>
              <a:rPr lang="en-US" dirty="0"/>
              <a:t>Bad Bar chart</a:t>
            </a:r>
          </a:p>
          <a:p>
            <a:pPr>
              <a:buFont typeface="Arial" panose="020B0604020202020204" pitchFamily="34" charset="0"/>
              <a:buChar char="•"/>
            </a:pPr>
            <a:r>
              <a:rPr lang="en-US" dirty="0">
                <a:hlinkClick r:id="rId2" action="ppaction://hlinkfile"/>
              </a:rPr>
              <a:t>bar_chart_bad.html</a:t>
            </a:r>
            <a:endParaRPr lang="en-US" dirty="0"/>
          </a:p>
          <a:p>
            <a:pPr>
              <a:buFont typeface="Arial" panose="020B0604020202020204" pitchFamily="34" charset="0"/>
              <a:buChar char="•"/>
            </a:pPr>
            <a:r>
              <a:rPr lang="en-US" dirty="0"/>
              <a:t>Good Bar  chart</a:t>
            </a:r>
          </a:p>
          <a:p>
            <a:pPr>
              <a:buFont typeface="Arial" panose="020B0604020202020204" pitchFamily="34" charset="0"/>
              <a:buChar char="•"/>
            </a:pPr>
            <a:r>
              <a:rPr lang="en-US" dirty="0">
                <a:hlinkClick r:id="rId3" action="ppaction://hlinkfile"/>
              </a:rPr>
              <a:t>bar_chart11111.html</a:t>
            </a:r>
            <a:endParaRPr lang="en-US" dirty="0"/>
          </a:p>
          <a:p>
            <a:r>
              <a:rPr lang="en-US" dirty="0"/>
              <a:t>Each game have 10 participants, 5 in blue team and 5 in purple. Each participant play a specific role in one game, mid, ADC, top, jungle, and support.</a:t>
            </a:r>
          </a:p>
          <a:p>
            <a:r>
              <a:rPr lang="en-US" dirty="0"/>
              <a:t>The figure above shows the total Kill made by all games with different roles.</a:t>
            </a:r>
          </a:p>
          <a:p>
            <a:r>
              <a:rPr lang="en-US" dirty="0"/>
              <a:t>When click the choose box, it can load blue team kills distribution only.</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273990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70C9B-CFD7-4F7F-8D5F-437FD0056940}"/>
              </a:ext>
            </a:extLst>
          </p:cNvPr>
          <p:cNvSpPr>
            <a:spLocks noGrp="1"/>
          </p:cNvSpPr>
          <p:nvPr>
            <p:ph type="title"/>
          </p:nvPr>
        </p:nvSpPr>
        <p:spPr/>
        <p:txBody>
          <a:bodyPr/>
          <a:lstStyle/>
          <a:p>
            <a:r>
              <a:rPr lang="en-US" dirty="0"/>
              <a:t>Pie Chart</a:t>
            </a:r>
          </a:p>
        </p:txBody>
      </p:sp>
      <p:sp>
        <p:nvSpPr>
          <p:cNvPr id="3" name="Content Placeholder 2">
            <a:extLst>
              <a:ext uri="{FF2B5EF4-FFF2-40B4-BE49-F238E27FC236}">
                <a16:creationId xmlns:a16="http://schemas.microsoft.com/office/drawing/2014/main" id="{71024E6A-830B-4AF6-B379-FF69F67437C5}"/>
              </a:ext>
            </a:extLst>
          </p:cNvPr>
          <p:cNvSpPr>
            <a:spLocks noGrp="1"/>
          </p:cNvSpPr>
          <p:nvPr>
            <p:ph idx="1"/>
          </p:nvPr>
        </p:nvSpPr>
        <p:spPr/>
        <p:txBody>
          <a:bodyPr/>
          <a:lstStyle/>
          <a:p>
            <a:pPr>
              <a:buFont typeface="Arial" panose="020B0604020202020204" pitchFamily="34" charset="0"/>
              <a:buChar char="•"/>
            </a:pPr>
            <a:r>
              <a:rPr lang="en-US" dirty="0"/>
              <a:t>Bad Pie Chart</a:t>
            </a:r>
          </a:p>
          <a:p>
            <a:pPr>
              <a:buFont typeface="Arial" panose="020B0604020202020204" pitchFamily="34" charset="0"/>
              <a:buChar char="•"/>
            </a:pPr>
            <a:r>
              <a:rPr lang="en-US" dirty="0">
                <a:hlinkClick r:id="rId2" action="ppaction://hlinkfile"/>
              </a:rPr>
              <a:t>bad_piechart.html</a:t>
            </a:r>
            <a:endParaRPr lang="en-US" dirty="0"/>
          </a:p>
          <a:p>
            <a:pPr>
              <a:buFont typeface="Arial" panose="020B0604020202020204" pitchFamily="34" charset="0"/>
              <a:buChar char="•"/>
            </a:pPr>
            <a:r>
              <a:rPr lang="en-US" dirty="0"/>
              <a:t>Good Pie Chart</a:t>
            </a:r>
          </a:p>
          <a:p>
            <a:pPr>
              <a:buFont typeface="Arial" panose="020B0604020202020204" pitchFamily="34" charset="0"/>
              <a:buChar char="•"/>
            </a:pPr>
            <a:r>
              <a:rPr lang="en-US" dirty="0">
                <a:hlinkClick r:id="rId3" action="ppaction://hlinkfile"/>
              </a:rPr>
              <a:t>sun_brust.html</a:t>
            </a:r>
            <a:endParaRPr lang="en-US" dirty="0"/>
          </a:p>
          <a:p>
            <a:r>
              <a:rPr lang="en-US" dirty="0"/>
              <a:t>When click the inner part, it will zoom in, the new pie chart will be regenerated as the inner part to be center of circle. Here click the team200, which means the purple team.</a:t>
            </a:r>
          </a:p>
          <a:p>
            <a:r>
              <a:rPr lang="en-US" dirty="0"/>
              <a:t>The middle part shows what the data is. It has 3 kind of data to load, damage, money and kills.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84685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7A419-9BF7-4FE8-9E3E-8BCC2FF02A31}"/>
              </a:ext>
            </a:extLst>
          </p:cNvPr>
          <p:cNvSpPr>
            <a:spLocks noGrp="1"/>
          </p:cNvSpPr>
          <p:nvPr>
            <p:ph type="title"/>
          </p:nvPr>
        </p:nvSpPr>
        <p:spPr/>
        <p:txBody>
          <a:bodyPr/>
          <a:lstStyle/>
          <a:p>
            <a:r>
              <a:rPr lang="en-US" dirty="0"/>
              <a:t>Scatter chart</a:t>
            </a:r>
          </a:p>
        </p:txBody>
      </p:sp>
      <p:sp>
        <p:nvSpPr>
          <p:cNvPr id="3" name="Content Placeholder 2">
            <a:extLst>
              <a:ext uri="{FF2B5EF4-FFF2-40B4-BE49-F238E27FC236}">
                <a16:creationId xmlns:a16="http://schemas.microsoft.com/office/drawing/2014/main" id="{F0647264-60D1-4CDD-B06B-1AE0534244CF}"/>
              </a:ext>
            </a:extLst>
          </p:cNvPr>
          <p:cNvSpPr>
            <a:spLocks noGrp="1"/>
          </p:cNvSpPr>
          <p:nvPr>
            <p:ph idx="1"/>
          </p:nvPr>
        </p:nvSpPr>
        <p:spPr/>
        <p:txBody>
          <a:bodyPr/>
          <a:lstStyle/>
          <a:p>
            <a:pPr>
              <a:buFont typeface="Arial" panose="020B0604020202020204" pitchFamily="34" charset="0"/>
              <a:buChar char="•"/>
            </a:pPr>
            <a:r>
              <a:rPr lang="en-US" dirty="0"/>
              <a:t>Bad Scatter Chart</a:t>
            </a:r>
          </a:p>
          <a:p>
            <a:pPr marL="0" indent="0">
              <a:buNone/>
            </a:pPr>
            <a:endParaRPr lang="en-US" dirty="0"/>
          </a:p>
          <a:p>
            <a:pPr marL="0" indent="0">
              <a:buNone/>
            </a:pPr>
            <a:endParaRPr lang="en-US" dirty="0"/>
          </a:p>
          <a:p>
            <a:pPr marL="0" indent="0">
              <a:buNone/>
            </a:pPr>
            <a:endParaRPr lang="en-US" dirty="0"/>
          </a:p>
          <a:p>
            <a:pPr marL="0" indent="0">
              <a:buNone/>
            </a:pPr>
            <a:r>
              <a:rPr lang="en-US" dirty="0"/>
              <a:t>This chart has same data source. But the scatter is random size which disturb our analysis, besides, champion ID is not an sortable attribute, we cannot see straightly for the better appear times and win rate attributes.</a:t>
            </a:r>
          </a:p>
          <a:p>
            <a:pPr marL="0" indent="0">
              <a:buNone/>
            </a:pPr>
            <a:endParaRPr lang="en-US" dirty="0"/>
          </a:p>
          <a:p>
            <a:endParaRPr lang="en-US" dirty="0"/>
          </a:p>
        </p:txBody>
      </p:sp>
      <p:pic>
        <p:nvPicPr>
          <p:cNvPr id="4" name="Picture 3">
            <a:extLst>
              <a:ext uri="{FF2B5EF4-FFF2-40B4-BE49-F238E27FC236}">
                <a16:creationId xmlns:a16="http://schemas.microsoft.com/office/drawing/2014/main" id="{E8B04273-DCEB-43AE-BEB6-3EC5652FBAB6}"/>
              </a:ext>
            </a:extLst>
          </p:cNvPr>
          <p:cNvPicPr/>
          <p:nvPr/>
        </p:nvPicPr>
        <p:blipFill>
          <a:blip r:embed="rId2"/>
          <a:stretch>
            <a:fillRect/>
          </a:stretch>
        </p:blipFill>
        <p:spPr>
          <a:xfrm>
            <a:off x="5651653" y="486116"/>
            <a:ext cx="4603516" cy="3599768"/>
          </a:xfrm>
          <a:prstGeom prst="rect">
            <a:avLst/>
          </a:prstGeom>
        </p:spPr>
      </p:pic>
    </p:spTree>
    <p:extLst>
      <p:ext uri="{BB962C8B-B14F-4D97-AF65-F5344CB8AC3E}">
        <p14:creationId xmlns:p14="http://schemas.microsoft.com/office/powerpoint/2010/main" val="2843553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7B9A3-F912-49AE-B174-9060F94C4E7A}"/>
              </a:ext>
            </a:extLst>
          </p:cNvPr>
          <p:cNvSpPr>
            <a:spLocks noGrp="1"/>
          </p:cNvSpPr>
          <p:nvPr>
            <p:ph type="title"/>
          </p:nvPr>
        </p:nvSpPr>
        <p:spPr/>
        <p:txBody>
          <a:bodyPr/>
          <a:lstStyle/>
          <a:p>
            <a:r>
              <a:rPr lang="en-US" dirty="0"/>
              <a:t>Scatter chart</a:t>
            </a:r>
          </a:p>
        </p:txBody>
      </p:sp>
      <p:sp>
        <p:nvSpPr>
          <p:cNvPr id="3" name="Content Placeholder 2">
            <a:extLst>
              <a:ext uri="{FF2B5EF4-FFF2-40B4-BE49-F238E27FC236}">
                <a16:creationId xmlns:a16="http://schemas.microsoft.com/office/drawing/2014/main" id="{B92DD9D4-A37A-4842-8F9B-9FC17D3F0D8E}"/>
              </a:ext>
            </a:extLst>
          </p:cNvPr>
          <p:cNvSpPr>
            <a:spLocks noGrp="1"/>
          </p:cNvSpPr>
          <p:nvPr>
            <p:ph idx="1"/>
          </p:nvPr>
        </p:nvSpPr>
        <p:spPr/>
        <p:txBody>
          <a:bodyPr/>
          <a:lstStyle/>
          <a:p>
            <a:pPr>
              <a:buFont typeface="Arial" panose="020B0604020202020204" pitchFamily="34" charset="0"/>
              <a:buChar char="•"/>
            </a:pPr>
            <a:r>
              <a:rPr lang="en-US" dirty="0"/>
              <a:t>Good Scatter Chart</a:t>
            </a:r>
          </a:p>
          <a:p>
            <a:pPr>
              <a:buFont typeface="Arial" panose="020B0604020202020204" pitchFamily="34" charset="0"/>
              <a:buChar char="•"/>
            </a:pPr>
            <a:endParaRPr lang="en-US" dirty="0"/>
          </a:p>
          <a:p>
            <a:pPr marL="0" indent="0">
              <a:buNone/>
            </a:pPr>
            <a:endParaRPr lang="en-US" dirty="0"/>
          </a:p>
          <a:p>
            <a:pPr marL="0" indent="0">
              <a:buNone/>
            </a:pPr>
            <a:endParaRPr lang="en-US" dirty="0"/>
          </a:p>
          <a:p>
            <a:pPr marL="0" indent="0">
              <a:buNone/>
            </a:pPr>
            <a:r>
              <a:rPr lang="en-US" dirty="0"/>
              <a:t>This scatter chart shows the relationship between Champion Appear Times and win rate, the star means Appear time and the triangle shows the win rate for specific champion. This is good because it shows which champion win more and the figure has rank attribute. With increase the X axis, it shows the hottest champion ID in Y label and better win rate Champion. It also gives some hint to avoid choose some champion hot but low win rate. </a:t>
            </a:r>
          </a:p>
          <a:p>
            <a:pPr marL="0" indent="0">
              <a:buNone/>
            </a:pPr>
            <a:endParaRPr lang="en-US" dirty="0"/>
          </a:p>
        </p:txBody>
      </p:sp>
      <p:pic>
        <p:nvPicPr>
          <p:cNvPr id="4" name="Picture 3">
            <a:extLst>
              <a:ext uri="{FF2B5EF4-FFF2-40B4-BE49-F238E27FC236}">
                <a16:creationId xmlns:a16="http://schemas.microsoft.com/office/drawing/2014/main" id="{C7C90545-42EB-4AE6-8995-A2B5C01B0BC9}"/>
              </a:ext>
            </a:extLst>
          </p:cNvPr>
          <p:cNvPicPr/>
          <p:nvPr/>
        </p:nvPicPr>
        <p:blipFill>
          <a:blip r:embed="rId2"/>
          <a:stretch>
            <a:fillRect/>
          </a:stretch>
        </p:blipFill>
        <p:spPr>
          <a:xfrm>
            <a:off x="4760912" y="585216"/>
            <a:ext cx="5234470" cy="3667889"/>
          </a:xfrm>
          <a:prstGeom prst="rect">
            <a:avLst/>
          </a:prstGeom>
        </p:spPr>
      </p:pic>
    </p:spTree>
    <p:extLst>
      <p:ext uri="{BB962C8B-B14F-4D97-AF65-F5344CB8AC3E}">
        <p14:creationId xmlns:p14="http://schemas.microsoft.com/office/powerpoint/2010/main" val="3094120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40F6-BEB8-484E-91AB-D4D83C7C9E7C}"/>
              </a:ext>
            </a:extLst>
          </p:cNvPr>
          <p:cNvSpPr>
            <a:spLocks noGrp="1"/>
          </p:cNvSpPr>
          <p:nvPr>
            <p:ph type="title"/>
          </p:nvPr>
        </p:nvSpPr>
        <p:spPr/>
        <p:txBody>
          <a:bodyPr/>
          <a:lstStyle/>
          <a:p>
            <a:r>
              <a:rPr lang="en-US" dirty="0"/>
              <a:t>Histogram Chart</a:t>
            </a:r>
          </a:p>
        </p:txBody>
      </p:sp>
      <p:sp>
        <p:nvSpPr>
          <p:cNvPr id="3" name="Content Placeholder 2">
            <a:extLst>
              <a:ext uri="{FF2B5EF4-FFF2-40B4-BE49-F238E27FC236}">
                <a16:creationId xmlns:a16="http://schemas.microsoft.com/office/drawing/2014/main" id="{74CD1926-7571-4A79-AB81-2040D4D42980}"/>
              </a:ext>
            </a:extLst>
          </p:cNvPr>
          <p:cNvSpPr>
            <a:spLocks noGrp="1"/>
          </p:cNvSpPr>
          <p:nvPr>
            <p:ph idx="1"/>
          </p:nvPr>
        </p:nvSpPr>
        <p:spPr/>
        <p:txBody>
          <a:bodyPr/>
          <a:lstStyle/>
          <a:p>
            <a:pPr>
              <a:buFont typeface="Arial" panose="020B0604020202020204" pitchFamily="34" charset="0"/>
              <a:buChar char="•"/>
            </a:pPr>
            <a:r>
              <a:rPr lang="en-US" dirty="0"/>
              <a:t>Bad Histogram Chart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This figure is bad histogram, because champion appear times is not good attributes, this histogram just show most champion appear 0-50 times, besides that, nothing useful information it shows.</a:t>
            </a:r>
          </a:p>
          <a:p>
            <a:pPr>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6DFF7A44-8484-4BF6-A47B-BF80D411115C}"/>
              </a:ext>
            </a:extLst>
          </p:cNvPr>
          <p:cNvPicPr/>
          <p:nvPr/>
        </p:nvPicPr>
        <p:blipFill>
          <a:blip r:embed="rId2"/>
          <a:stretch>
            <a:fillRect/>
          </a:stretch>
        </p:blipFill>
        <p:spPr>
          <a:xfrm>
            <a:off x="4989591" y="1059778"/>
            <a:ext cx="5254003" cy="4125680"/>
          </a:xfrm>
          <a:prstGeom prst="rect">
            <a:avLst/>
          </a:prstGeom>
        </p:spPr>
      </p:pic>
    </p:spTree>
    <p:extLst>
      <p:ext uri="{BB962C8B-B14F-4D97-AF65-F5344CB8AC3E}">
        <p14:creationId xmlns:p14="http://schemas.microsoft.com/office/powerpoint/2010/main" val="15084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40F09-D11C-46C3-8491-48D24E3F931B}"/>
              </a:ext>
            </a:extLst>
          </p:cNvPr>
          <p:cNvSpPr>
            <a:spLocks noGrp="1"/>
          </p:cNvSpPr>
          <p:nvPr>
            <p:ph type="title"/>
          </p:nvPr>
        </p:nvSpPr>
        <p:spPr/>
        <p:txBody>
          <a:bodyPr/>
          <a:lstStyle/>
          <a:p>
            <a:r>
              <a:rPr lang="en-US" dirty="0"/>
              <a:t>Histogram Chart</a:t>
            </a:r>
          </a:p>
        </p:txBody>
      </p:sp>
      <p:sp>
        <p:nvSpPr>
          <p:cNvPr id="3" name="Content Placeholder 2">
            <a:extLst>
              <a:ext uri="{FF2B5EF4-FFF2-40B4-BE49-F238E27FC236}">
                <a16:creationId xmlns:a16="http://schemas.microsoft.com/office/drawing/2014/main" id="{BE8D750C-BC0B-456D-9C00-B4164875C4BC}"/>
              </a:ext>
            </a:extLst>
          </p:cNvPr>
          <p:cNvSpPr>
            <a:spLocks noGrp="1"/>
          </p:cNvSpPr>
          <p:nvPr>
            <p:ph idx="1"/>
          </p:nvPr>
        </p:nvSpPr>
        <p:spPr/>
        <p:txBody>
          <a:bodyPr/>
          <a:lstStyle/>
          <a:p>
            <a:pPr>
              <a:buFont typeface="Arial" panose="020B0604020202020204" pitchFamily="34" charset="0"/>
              <a:buChar char="•"/>
            </a:pPr>
            <a:r>
              <a:rPr lang="en-US" dirty="0"/>
              <a:t>Good Histogram Chart</a:t>
            </a:r>
          </a:p>
          <a:p>
            <a:pPr>
              <a:buFont typeface="Arial" panose="020B0604020202020204" pitchFamily="34" charset="0"/>
              <a:buChar char="•"/>
            </a:pPr>
            <a:endParaRPr lang="en-US" dirty="0"/>
          </a:p>
          <a:p>
            <a:endParaRPr lang="en-US" dirty="0"/>
          </a:p>
          <a:p>
            <a:endParaRPr lang="en-US" dirty="0"/>
          </a:p>
          <a:p>
            <a:endParaRPr lang="en-US" dirty="0"/>
          </a:p>
          <a:p>
            <a:r>
              <a:rPr lang="en-US" dirty="0"/>
              <a:t>The good histogram shows the Win rate distributions, as the figure shows compares to the Gaussian distribution line, more champions win rate is close to 50%, while some champion has small appearance times has 0 or 100% win rate, due to our data size.</a:t>
            </a:r>
          </a:p>
          <a:p>
            <a:r>
              <a:rPr lang="en-US" dirty="0"/>
              <a:t>That means some champion with less player want to play is different performance.</a:t>
            </a:r>
          </a:p>
          <a:p>
            <a:pPr>
              <a:buFont typeface="Arial" panose="020B0604020202020204" pitchFamily="34" charset="0"/>
              <a:buChar char="•"/>
            </a:pPr>
            <a:endParaRPr lang="en-US" dirty="0"/>
          </a:p>
          <a:p>
            <a:endParaRPr lang="en-US" dirty="0"/>
          </a:p>
        </p:txBody>
      </p:sp>
      <p:pic>
        <p:nvPicPr>
          <p:cNvPr id="4" name="Picture 3">
            <a:extLst>
              <a:ext uri="{FF2B5EF4-FFF2-40B4-BE49-F238E27FC236}">
                <a16:creationId xmlns:a16="http://schemas.microsoft.com/office/drawing/2014/main" id="{E9D08001-60C8-4191-9542-CB7B63D98391}"/>
              </a:ext>
            </a:extLst>
          </p:cNvPr>
          <p:cNvPicPr/>
          <p:nvPr/>
        </p:nvPicPr>
        <p:blipFill>
          <a:blip r:embed="rId2"/>
          <a:stretch>
            <a:fillRect/>
          </a:stretch>
        </p:blipFill>
        <p:spPr>
          <a:xfrm>
            <a:off x="5200023" y="361244"/>
            <a:ext cx="5795926" cy="4239692"/>
          </a:xfrm>
          <a:prstGeom prst="rect">
            <a:avLst/>
          </a:prstGeom>
        </p:spPr>
      </p:pic>
    </p:spTree>
    <p:extLst>
      <p:ext uri="{BB962C8B-B14F-4D97-AF65-F5344CB8AC3E}">
        <p14:creationId xmlns:p14="http://schemas.microsoft.com/office/powerpoint/2010/main" val="1976758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DC001-B373-419D-BF82-24E498C1EE8F}"/>
              </a:ext>
            </a:extLst>
          </p:cNvPr>
          <p:cNvSpPr>
            <a:spLocks noGrp="1"/>
          </p:cNvSpPr>
          <p:nvPr>
            <p:ph type="title"/>
          </p:nvPr>
        </p:nvSpPr>
        <p:spPr/>
        <p:txBody>
          <a:bodyPr/>
          <a:lstStyle/>
          <a:p>
            <a:r>
              <a:rPr lang="en-US" dirty="0"/>
              <a:t>Network chart</a:t>
            </a:r>
          </a:p>
        </p:txBody>
      </p:sp>
      <p:sp>
        <p:nvSpPr>
          <p:cNvPr id="3" name="Content Placeholder 2">
            <a:extLst>
              <a:ext uri="{FF2B5EF4-FFF2-40B4-BE49-F238E27FC236}">
                <a16:creationId xmlns:a16="http://schemas.microsoft.com/office/drawing/2014/main" id="{0BFB2AA2-7669-426D-AF29-64312ADB6D42}"/>
              </a:ext>
            </a:extLst>
          </p:cNvPr>
          <p:cNvSpPr>
            <a:spLocks noGrp="1"/>
          </p:cNvSpPr>
          <p:nvPr>
            <p:ph idx="1"/>
          </p:nvPr>
        </p:nvSpPr>
        <p:spPr/>
        <p:txBody>
          <a:bodyPr/>
          <a:lstStyle/>
          <a:p>
            <a:pPr>
              <a:buFont typeface="Arial" panose="020B0604020202020204" pitchFamily="34" charset="0"/>
              <a:buChar char="•"/>
            </a:pPr>
            <a:r>
              <a:rPr lang="en-US" dirty="0"/>
              <a:t>Bad Network chart</a:t>
            </a:r>
          </a:p>
          <a:p>
            <a:pPr>
              <a:buFont typeface="Arial" panose="020B0604020202020204" pitchFamily="34" charset="0"/>
              <a:buChar char="•"/>
            </a:pPr>
            <a:r>
              <a:rPr lang="en-US" dirty="0">
                <a:hlinkClick r:id="rId2" action="ppaction://hlinkfile"/>
              </a:rPr>
              <a:t>network.html</a:t>
            </a:r>
            <a:endParaRPr lang="en-US" dirty="0"/>
          </a:p>
          <a:p>
            <a:pPr>
              <a:buFont typeface="Arial" panose="020B0604020202020204" pitchFamily="34" charset="0"/>
              <a:buChar char="•"/>
            </a:pPr>
            <a:r>
              <a:rPr lang="en-US" dirty="0"/>
              <a:t>Good Network chart</a:t>
            </a:r>
          </a:p>
          <a:p>
            <a:pPr>
              <a:buFont typeface="Arial" panose="020B0604020202020204" pitchFamily="34" charset="0"/>
              <a:buChar char="•"/>
            </a:pPr>
            <a:r>
              <a:rPr lang="en-US" dirty="0">
                <a:hlinkClick r:id="rId3" action="ppaction://hlinkfile"/>
              </a:rPr>
              <a:t>good_network.html</a:t>
            </a:r>
            <a:endParaRPr lang="en-US" dirty="0"/>
          </a:p>
          <a:p>
            <a:pPr marL="0" indent="0">
              <a:buNone/>
            </a:pPr>
            <a:r>
              <a:rPr lang="en-US" dirty="0"/>
              <a:t>The good network is animated network, it shows the relationship between each player role and position, the most carry role has biggest size and being the hero in team(central) and relationship in the team is bonded by group contribution, the more damage it make, the thicker line between leader and supporter. It also shows the position in the map and generate a table.</a:t>
            </a:r>
          </a:p>
          <a:p>
            <a:pPr marL="0" indent="0">
              <a:buNone/>
            </a:pPr>
            <a:endParaRPr lang="en-US" dirty="0"/>
          </a:p>
          <a:p>
            <a:pPr>
              <a:buFont typeface="Arial" panose="020B0604020202020204" pitchFamily="34" charset="0"/>
              <a:buChar char="•"/>
            </a:pPr>
            <a:endParaRPr lang="en-US" dirty="0">
              <a:hlinkClick r:id="rId2" action="ppaction://hlinkfile"/>
            </a:endParaRPr>
          </a:p>
        </p:txBody>
      </p:sp>
    </p:spTree>
    <p:extLst>
      <p:ext uri="{BB962C8B-B14F-4D97-AF65-F5344CB8AC3E}">
        <p14:creationId xmlns:p14="http://schemas.microsoft.com/office/powerpoint/2010/main" val="2575275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1287</TotalTime>
  <Words>534</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STFangsong</vt:lpstr>
      <vt:lpstr>Arial</vt:lpstr>
      <vt:lpstr>Tw Cen MT</vt:lpstr>
      <vt:lpstr>Tw Cen MT Condensed</vt:lpstr>
      <vt:lpstr>Wingdings 3</vt:lpstr>
      <vt:lpstr>Integral</vt:lpstr>
      <vt:lpstr>Data visualization </vt:lpstr>
      <vt:lpstr>Data source</vt:lpstr>
      <vt:lpstr>Bar Chart</vt:lpstr>
      <vt:lpstr>Pie Chart</vt:lpstr>
      <vt:lpstr>Scatter chart</vt:lpstr>
      <vt:lpstr>Scatter chart</vt:lpstr>
      <vt:lpstr>Histogram Chart</vt:lpstr>
      <vt:lpstr>Histogram Chart</vt:lpstr>
      <vt:lpstr>Network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dc:title>
  <dc:creator>Guo, Hanqing</dc:creator>
  <cp:lastModifiedBy>Guo, Hanqing</cp:lastModifiedBy>
  <cp:revision>7</cp:revision>
  <dcterms:created xsi:type="dcterms:W3CDTF">2017-10-18T19:14:34Z</dcterms:created>
  <dcterms:modified xsi:type="dcterms:W3CDTF">2017-10-19T16:42:30Z</dcterms:modified>
</cp:coreProperties>
</file>