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1"/>
  </p:notesMasterIdLst>
  <p:handoutMasterIdLst>
    <p:handoutMasterId r:id="rId72"/>
  </p:handoutMasterIdLst>
  <p:sldIdLst>
    <p:sldId id="319" r:id="rId2"/>
    <p:sldId id="438" r:id="rId3"/>
    <p:sldId id="436" r:id="rId4"/>
    <p:sldId id="426" r:id="rId5"/>
    <p:sldId id="387" r:id="rId6"/>
    <p:sldId id="388" r:id="rId7"/>
    <p:sldId id="389" r:id="rId8"/>
    <p:sldId id="390" r:id="rId9"/>
    <p:sldId id="391" r:id="rId10"/>
    <p:sldId id="392" r:id="rId11"/>
    <p:sldId id="393" r:id="rId12"/>
    <p:sldId id="394" r:id="rId13"/>
    <p:sldId id="395" r:id="rId14"/>
    <p:sldId id="396" r:id="rId15"/>
    <p:sldId id="397" r:id="rId16"/>
    <p:sldId id="398" r:id="rId17"/>
    <p:sldId id="399" r:id="rId18"/>
    <p:sldId id="400" r:id="rId19"/>
    <p:sldId id="401" r:id="rId20"/>
    <p:sldId id="402" r:id="rId21"/>
    <p:sldId id="403" r:id="rId22"/>
    <p:sldId id="404" r:id="rId23"/>
    <p:sldId id="405" r:id="rId24"/>
    <p:sldId id="406" r:id="rId25"/>
    <p:sldId id="407" r:id="rId26"/>
    <p:sldId id="408" r:id="rId27"/>
    <p:sldId id="409" r:id="rId28"/>
    <p:sldId id="410" r:id="rId29"/>
    <p:sldId id="411" r:id="rId30"/>
    <p:sldId id="412" r:id="rId31"/>
    <p:sldId id="413" r:id="rId32"/>
    <p:sldId id="467" r:id="rId33"/>
    <p:sldId id="468" r:id="rId34"/>
    <p:sldId id="414" r:id="rId35"/>
    <p:sldId id="415" r:id="rId36"/>
    <p:sldId id="416" r:id="rId37"/>
    <p:sldId id="417" r:id="rId38"/>
    <p:sldId id="418" r:id="rId39"/>
    <p:sldId id="419" r:id="rId40"/>
    <p:sldId id="420" r:id="rId41"/>
    <p:sldId id="421" r:id="rId42"/>
    <p:sldId id="422" r:id="rId43"/>
    <p:sldId id="423" r:id="rId44"/>
    <p:sldId id="424" r:id="rId45"/>
    <p:sldId id="425" r:id="rId46"/>
    <p:sldId id="445" r:id="rId47"/>
    <p:sldId id="446" r:id="rId48"/>
    <p:sldId id="469" r:id="rId49"/>
    <p:sldId id="447" r:id="rId50"/>
    <p:sldId id="448" r:id="rId51"/>
    <p:sldId id="449" r:id="rId52"/>
    <p:sldId id="450" r:id="rId53"/>
    <p:sldId id="451" r:id="rId54"/>
    <p:sldId id="452" r:id="rId55"/>
    <p:sldId id="453" r:id="rId56"/>
    <p:sldId id="454" r:id="rId57"/>
    <p:sldId id="455" r:id="rId58"/>
    <p:sldId id="456" r:id="rId59"/>
    <p:sldId id="457" r:id="rId60"/>
    <p:sldId id="458" r:id="rId61"/>
    <p:sldId id="459" r:id="rId62"/>
    <p:sldId id="460" r:id="rId63"/>
    <p:sldId id="461" r:id="rId64"/>
    <p:sldId id="462" r:id="rId65"/>
    <p:sldId id="463" r:id="rId66"/>
    <p:sldId id="464" r:id="rId67"/>
    <p:sldId id="465" r:id="rId68"/>
    <p:sldId id="466" r:id="rId69"/>
    <p:sldId id="427" r:id="rId70"/>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ea typeface="宋体" panose="02010600030101010101" pitchFamily="2" charset="-122"/>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5A7F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39"/>
    <p:restoredTop sz="99294"/>
  </p:normalViewPr>
  <p:slideViewPr>
    <p:cSldViewPr showGuides="1">
      <p:cViewPr varScale="1">
        <p:scale>
          <a:sx n="110" d="100"/>
          <a:sy n="110" d="100"/>
        </p:scale>
        <p:origin x="-1560" y="-90"/>
      </p:cViewPr>
      <p:guideLst>
        <p:guide orient="horz" pos="2160"/>
        <p:guide pos="2886"/>
      </p:guideLst>
    </p:cSldViewPr>
  </p:slideViewPr>
  <p:notesTextViewPr>
    <p:cViewPr>
      <p:scale>
        <a:sx n="1" d="1"/>
        <a:sy n="1" d="1"/>
      </p:scale>
      <p:origin x="0" y="0"/>
    </p:cViewPr>
  </p:notesTextViewPr>
  <p:sorterViewPr>
    <p:cViewPr>
      <p:scale>
        <a:sx n="100" d="100"/>
        <a:sy n="100" d="100"/>
      </p:scale>
      <p:origin x="0" y="0"/>
    </p:cViewPr>
  </p:sorterViewPr>
  <p:gridSpacing cx="73734613" cy="7373461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defRPr sz="1200" noProof="1">
                <a:ea typeface="宋体" panose="02010600030101010101" pitchFamily="2" charset="-122"/>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defRPr sz="1200" noProof="1">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mn-lt"/>
              <a:ea typeface="+mn-ea"/>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fontAlgn="auto">
              <a:defRPr sz="1200" noProof="1">
                <a:ea typeface="宋体" panose="02010600030101010101" pitchFamily="2" charset="-122"/>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fld id="{9A0DB2DC-4C9A-4742-B13C-FB6460FD3503}" type="slidenum">
              <a:rPr lang="zh-CN" altLang="en-US" sz="1200" dirty="0">
                <a:solidFill>
                  <a:srgbClr val="898989"/>
                </a:solidFill>
              </a:rPr>
              <a:pPr lvl="0" algn="r" eaLnBrk="1" hangingPunct="1"/>
              <a:t>‹#›</a:t>
            </a:fld>
            <a:endParaRPr lang="zh-CN" altLang="en-US" sz="1200" dirty="0">
              <a:solidFill>
                <a:srgbClr val="898989"/>
              </a:solidFill>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defRPr sz="1200" noProof="1">
                <a:ea typeface="宋体" panose="02010600030101010101" pitchFamily="2" charset="-122"/>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defRPr sz="1200" noProof="1">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mn-lt"/>
              <a:ea typeface="+mn-ea"/>
              <a:cs typeface="+mn-cs"/>
            </a:endParaRPr>
          </a:p>
        </p:txBody>
      </p:sp>
      <p:sp>
        <p:nvSpPr>
          <p:cNvPr id="73732"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noChangeArrowheads="1"/>
          </p:cNvSpPr>
          <p:nvPr>
            <p:ph type="body" sz="quarter" idx="4294967295"/>
          </p:nvPr>
        </p:nvSpPr>
        <p:spPr bwMode="auto">
          <a:xfrm>
            <a:off x="685800" y="4400550"/>
            <a:ext cx="5486400" cy="360045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fontAlgn="auto">
              <a:defRPr sz="1200" noProof="1">
                <a:ea typeface="宋体" panose="02010600030101010101" pitchFamily="2" charset="-122"/>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fld id="{9A0DB2DC-4C9A-4742-B13C-FB6460FD3503}" type="slidenum">
              <a:rPr lang="zh-CN" altLang="en-US" sz="1200" dirty="0"/>
              <a:pPr lvl="0" algn="r" eaLnBrk="1" hangingPunct="1"/>
              <a:t>‹#›</a:t>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p:txBody>
          <a:bodyPr wrap="square" lIns="91440" tIns="45720" rIns="91440" bIns="45720" anchor="t"/>
          <a:lstStyle/>
          <a:p>
            <a:pPr lvl="0"/>
            <a:endParaRPr lang="zh-CN" altLang="en-US" dirty="0"/>
          </a:p>
        </p:txBody>
      </p:sp>
      <p:sp>
        <p:nvSpPr>
          <p:cNvPr id="74756"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pPr lvl="0" algn="r" eaLnBrk="1" hangingPunct="1"/>
              <a:t>1</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p:sp>
      <p:sp>
        <p:nvSpPr>
          <p:cNvPr id="75779" name="备注占位符 2"/>
          <p:cNvSpPr>
            <a:spLocks noGrp="1"/>
          </p:cNvSpPr>
          <p:nvPr>
            <p:ph type="body" idx="1"/>
          </p:nvPr>
        </p:nvSpPr>
        <p:spPr/>
        <p:txBody>
          <a:bodyPr wrap="square" lIns="91440" tIns="45720" rIns="91440" bIns="45720" anchor="t"/>
          <a:lstStyle/>
          <a:p>
            <a:pPr lvl="0"/>
            <a:endParaRPr lang="zh-CN" altLang="en-US" dirty="0"/>
          </a:p>
        </p:txBody>
      </p:sp>
      <p:sp>
        <p:nvSpPr>
          <p:cNvPr id="75780"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pPr lvl="0" algn="r" eaLnBrk="1" hangingPunct="1"/>
              <a:t>5</a:t>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p:sp>
      <p:sp>
        <p:nvSpPr>
          <p:cNvPr id="76803" name="备注占位符 2"/>
          <p:cNvSpPr>
            <a:spLocks noGrp="1"/>
          </p:cNvSpPr>
          <p:nvPr>
            <p:ph type="body" idx="1"/>
          </p:nvPr>
        </p:nvSpPr>
        <p:spPr/>
        <p:txBody>
          <a:bodyPr wrap="square" lIns="91440" tIns="45720" rIns="91440" bIns="45720" anchor="t"/>
          <a:lstStyle/>
          <a:p>
            <a:pPr lvl="0"/>
            <a:endParaRPr lang="zh-CN" altLang="en-US" dirty="0"/>
          </a:p>
        </p:txBody>
      </p:sp>
      <p:sp>
        <p:nvSpPr>
          <p:cNvPr id="76804"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pPr lvl="0" algn="r" eaLnBrk="1" hangingPunct="1"/>
              <a:t>51</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noProof="1" smtClean="0"/>
              <a:t>单击此处编辑母版标题样式</a:t>
            </a:r>
            <a:endParaRPr lang="en-US"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en-US"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fld id="{A6766E96-4573-4923-A67D-DFF4B391C2C4}" type="datetimeFigureOut">
              <a:rPr kumimoji="0" lang="en-US" sz="1200" b="0" i="0" u="none" strike="noStrike" kern="1200" cap="none" spc="0" normalizeH="0" baseline="0" noProof="1">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4/25/2017</a:t>
            </a:fld>
            <a:endParaRPr kumimoji="0" 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en-US" sz="1200" dirty="0">
                <a:solidFill>
                  <a:srgbClr val="898989"/>
                </a:solidFill>
              </a:rPr>
              <a:pPr lvl="0" algn="r" eaLnBrk="1" hangingPunct="1"/>
              <a:t>‹#›</a:t>
            </a:fld>
            <a:endParaRPr lang="en-US" altLang="en-US" sz="1200" dirty="0">
              <a:solidFill>
                <a:srgbClr val="898989"/>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Vertical Text Placeholder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en-US" sz="1200" dirty="0">
                <a:solidFill>
                  <a:srgbClr val="898989"/>
                </a:solidFill>
              </a:rPr>
              <a:pPr lvl="0" algn="r" eaLnBrk="1" hangingPunct="1"/>
              <a:t>‹#›</a:t>
            </a:fld>
            <a:endParaRPr lang="en-US" altLang="en-US" sz="1200" dirty="0">
              <a:solidFill>
                <a:srgbClr val="898989"/>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noProof="1" smtClean="0"/>
              <a:t>单击此处编辑母版标题样式</a:t>
            </a:r>
            <a:endParaRPr lang="en-US" noProof="1"/>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en-US" sz="1200" dirty="0">
                <a:solidFill>
                  <a:srgbClr val="898989"/>
                </a:solidFill>
              </a:rPr>
              <a:pPr lvl="0" algn="r" eaLnBrk="1" hangingPunct="1"/>
              <a:t>‹#›</a:t>
            </a:fld>
            <a:endParaRPr lang="en-US" altLang="en-US" sz="1200" dirty="0">
              <a:solidFill>
                <a:srgbClr val="898989"/>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0" y="508000"/>
            <a:ext cx="1562100" cy="508000"/>
          </a:xfrm>
          <a:prstGeom prst="rect">
            <a:avLst/>
          </a:prstGeom>
          <a:solidFill>
            <a:srgbClr val="35A7F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1">
              <a:ln>
                <a:noFill/>
              </a:ln>
              <a:solidFill>
                <a:schemeClr val="lt1"/>
              </a:solidFill>
              <a:effectLst/>
              <a:uLnTx/>
              <a:uFillTx/>
              <a:latin typeface="+mn-lt"/>
              <a:ea typeface="+mn-ea"/>
              <a:cs typeface="+mn-cs"/>
            </a:endParaRP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hangingPunct="1"/>
            <a:fld id="{9A0DB2DC-4C9A-4742-B13C-FB6460FD3503}" type="slidenum">
              <a:rPr lang="en-US" altLang="en-US" sz="1200" dirty="0">
                <a:solidFill>
                  <a:srgbClr val="898989"/>
                </a:solidFill>
              </a:rPr>
              <a:pPr lvl="0" algn="r" eaLnBrk="1" hangingPunct="1"/>
              <a:t>‹#›</a:t>
            </a:fld>
            <a:endParaRPr lang="en-US" altLang="en-US" sz="1200" dirty="0">
              <a:solidFill>
                <a:srgbClr val="898989"/>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hangingPunct="1"/>
            <a:fld id="{9A0DB2DC-4C9A-4742-B13C-FB6460FD3503}" type="slidenum">
              <a:rPr lang="en-US" altLang="en-US" sz="1200" dirty="0">
                <a:solidFill>
                  <a:srgbClr val="898989"/>
                </a:solidFill>
              </a:rPr>
              <a:pPr lvl="0" algn="r" eaLnBrk="1" hangingPunct="1"/>
              <a:t>‹#›</a:t>
            </a:fld>
            <a:endParaRPr lang="en-US" altLang="en-US" sz="1200" dirty="0">
              <a:solidFill>
                <a:srgbClr val="898989"/>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en-US" sz="1200" dirty="0">
                <a:solidFill>
                  <a:srgbClr val="898989"/>
                </a:solidFill>
              </a:rPr>
              <a:pPr lvl="0" algn="r" eaLnBrk="1" hangingPunct="1"/>
              <a:t>‹#›</a:t>
            </a:fld>
            <a:endParaRPr lang="en-US" altLang="en-US" sz="1200" dirty="0">
              <a:solidFill>
                <a:srgbClr val="89898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noProof="1" smtClean="0"/>
              <a:t>单击此处编辑母版标题样式</a:t>
            </a:r>
            <a:endParaRPr lang="en-US" noProof="1"/>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en-US" sz="1200" dirty="0">
                <a:solidFill>
                  <a:srgbClr val="898989"/>
                </a:solidFill>
              </a:rPr>
              <a:pPr lvl="0" algn="r" eaLnBrk="1" hangingPunct="1"/>
              <a:t>‹#›</a:t>
            </a:fld>
            <a:endParaRPr lang="en-US" altLang="en-US" sz="1200" dirty="0">
              <a:solidFill>
                <a:srgbClr val="898989"/>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Content Placeholder 2"/>
          <p:cNvSpPr>
            <a:spLocks noGrp="1"/>
          </p:cNvSpPr>
          <p:nvPr>
            <p:ph sz="half" idx="1"/>
          </p:nvPr>
        </p:nvSpPr>
        <p:spPr>
          <a:xfrm>
            <a:off x="6286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Content Placeholder 3"/>
          <p:cNvSpPr>
            <a:spLocks noGrp="1"/>
          </p:cNvSpPr>
          <p:nvPr>
            <p:ph sz="half" idx="2"/>
          </p:nvPr>
        </p:nvSpPr>
        <p:spPr>
          <a:xfrm>
            <a:off x="4629150" y="1825625"/>
            <a:ext cx="38862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en-US" sz="1200" dirty="0">
                <a:solidFill>
                  <a:srgbClr val="898989"/>
                </a:solidFill>
              </a:rPr>
              <a:pPr lvl="0" algn="r" eaLnBrk="1" hangingPunct="1"/>
              <a:t>‹#›</a:t>
            </a:fld>
            <a:endParaRPr lang="en-US" altLang="en-US" sz="1200" dirty="0">
              <a:solidFill>
                <a:srgbClr val="898989"/>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noProof="1" smtClean="0"/>
              <a:t>单击此处编辑母版标题样式</a:t>
            </a:r>
            <a:endParaRPr lang="en-US" noProof="1"/>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hangingPunct="1"/>
            <a:fld id="{9A0DB2DC-4C9A-4742-B13C-FB6460FD3503}" type="slidenum">
              <a:rPr lang="en-US" altLang="en-US" sz="1200" dirty="0">
                <a:solidFill>
                  <a:srgbClr val="898989"/>
                </a:solidFill>
              </a:rPr>
              <a:pPr lvl="0" algn="r" eaLnBrk="1" hangingPunct="1"/>
              <a:t>‹#›</a:t>
            </a:fld>
            <a:endParaRPr lang="en-US" altLang="en-US" sz="1200" dirty="0">
              <a:solidFill>
                <a:srgbClr val="898989"/>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hangingPunct="1"/>
            <a:fld id="{9A0DB2DC-4C9A-4742-B13C-FB6460FD3503}" type="slidenum">
              <a:rPr lang="en-US" altLang="en-US" sz="1200" dirty="0">
                <a:solidFill>
                  <a:srgbClr val="898989"/>
                </a:solidFill>
              </a:rPr>
              <a:pPr lvl="0" algn="r" eaLnBrk="1" hangingPunct="1"/>
              <a:t>‹#›</a:t>
            </a:fld>
            <a:endParaRPr lang="en-US" altLang="en-US" sz="1200" dirty="0">
              <a:solidFill>
                <a:srgbClr val="898989"/>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hangingPunct="1"/>
            <a:fld id="{9A0DB2DC-4C9A-4742-B13C-FB6460FD3503}" type="slidenum">
              <a:rPr lang="en-US" altLang="en-US" sz="1200" dirty="0">
                <a:solidFill>
                  <a:srgbClr val="898989"/>
                </a:solidFill>
              </a:rPr>
              <a:pPr lvl="0" algn="r" eaLnBrk="1" hangingPunct="1"/>
              <a:t>‹#›</a:t>
            </a:fld>
            <a:endParaRPr lang="en-US" altLang="en-US" sz="1200" dirty="0">
              <a:solidFill>
                <a:srgbClr val="898989"/>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noProof="1" smtClean="0"/>
              <a:t>单击此处编辑母版标题样式</a:t>
            </a:r>
            <a:endParaRPr lang="en-US" noProof="1"/>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en-US" sz="1200" dirty="0">
                <a:solidFill>
                  <a:srgbClr val="898989"/>
                </a:solidFill>
              </a:rPr>
              <a:pPr lvl="0" algn="r" eaLnBrk="1" hangingPunct="1"/>
              <a:t>‹#›</a:t>
            </a:fld>
            <a:endParaRPr lang="en-US" altLang="en-US" sz="1200" dirty="0">
              <a:solidFill>
                <a:srgbClr val="898989"/>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noProof="1" smtClean="0"/>
              <a:t>单击此处编辑母版标题样式</a:t>
            </a:r>
            <a:endParaRPr lang="en-US" noProof="1"/>
          </a:p>
        </p:txBody>
      </p:sp>
      <p:sp>
        <p:nvSpPr>
          <p:cNvPr id="3" name="Picture Placeholder 2"/>
          <p:cNvSpPr>
            <a:spLocks noGrp="1" noChangeAspect="1"/>
          </p:cNvSpPr>
          <p:nvPr>
            <p:ph type="pic" idx="1"/>
          </p:nvPr>
        </p:nvSpPr>
        <p:spPr>
          <a:xfrm>
            <a:off x="3887391" y="987426"/>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zh-CN" altLang="en-US" sz="3200" b="0" i="0" u="none" strike="noStrike" kern="1200" cap="none" spc="0" normalizeH="0" baseline="0" noProof="1" smtClean="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en-US" sz="1200" dirty="0">
                <a:solidFill>
                  <a:srgbClr val="898989"/>
                </a:solidFill>
              </a:rPr>
              <a:pPr lvl="0" algn="r" eaLnBrk="1" hangingPunct="1"/>
              <a:t>‹#›</a:t>
            </a:fld>
            <a:endParaRPr lang="en-US" altLang="en-US" sz="1200" dirty="0">
              <a:solidFill>
                <a:srgbClr val="898989"/>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628650" y="365125"/>
            <a:ext cx="7886700" cy="1325563"/>
          </a:xfrm>
          <a:prstGeom prst="rect">
            <a:avLst/>
          </a:prstGeom>
          <a:noFill/>
          <a:ln w="9525">
            <a:noFill/>
          </a:ln>
        </p:spPr>
        <p:txBody>
          <a:bodyPr anchor="ctr"/>
          <a:lstStyle/>
          <a:p>
            <a:pPr lvl="0"/>
            <a:r>
              <a:rPr lang="zh-CN" altLang="en-US" dirty="0"/>
              <a:t>单击此处编辑母版标题样式</a:t>
            </a:r>
            <a:endParaRPr lang="en-US" altLang="en-US" dirty="0"/>
          </a:p>
        </p:txBody>
      </p:sp>
      <p:sp>
        <p:nvSpPr>
          <p:cNvPr id="1027" name="Text Placeholder 2"/>
          <p:cNvSpPr>
            <a:spLocks noGrp="1"/>
          </p:cNvSpPr>
          <p:nvPr>
            <p:ph type="body"/>
          </p:nvPr>
        </p:nvSpPr>
        <p:spPr>
          <a:xfrm>
            <a:off x="628650" y="1825625"/>
            <a:ext cx="7886700" cy="4351338"/>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fontAlgn="auto">
              <a:defRPr sz="1200" noProof="1">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fld id="{A6766E96-4573-4923-A67D-DFF4B391C2C4}" type="datetimeFigureOut">
              <a:rPr kumimoji="0" lang="en-US" sz="1200" b="0" i="0" u="none" strike="noStrike" kern="1200" cap="none" spc="0" normalizeH="0" baseline="0" noProof="1">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ct val="0"/>
                </a:spcBef>
                <a:spcAft>
                  <a:spcPct val="0"/>
                </a:spcAft>
                <a:buClrTx/>
                <a:buSzTx/>
                <a:buFontTx/>
                <a:buNone/>
                <a:defRPr/>
              </a:pPr>
              <a:t>4/25/2017</a:t>
            </a:fld>
            <a:endParaRPr kumimoji="0" lang="en-US" sz="1200" b="0" i="0" u="none" strike="noStrike" kern="1200" cap="none" spc="0" normalizeH="0" baseline="0" noProof="1">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fontAlgn="auto">
              <a:defRPr sz="1200" noProof="1">
                <a:solidFill>
                  <a:schemeClr val="tx1">
                    <a:tint val="75000"/>
                  </a:schemeClr>
                </a:solidFill>
                <a:ea typeface="宋体" panose="02010600030101010101" pitchFamily="2" charset="-122"/>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p>
            <a:pPr lvl="0" algn="r" eaLnBrk="1" hangingPunct="1"/>
            <a:fld id="{9A0DB2DC-4C9A-4742-B13C-FB6460FD3503}" type="slidenum">
              <a:rPr lang="en-US" altLang="en-US" sz="1200" dirty="0">
                <a:solidFill>
                  <a:srgbClr val="898989"/>
                </a:solidFill>
              </a:rPr>
              <a:pPr lvl="0" algn="r" eaLnBrk="1" hangingPunct="1"/>
              <a:t>‹#›</a:t>
            </a:fld>
            <a:endParaRPr lang="en-US" altLang="en-US" sz="1200" dirty="0">
              <a:solidFill>
                <a:srgbClr val="898989"/>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 Id="rId4" Type="http://schemas.openxmlformats.org/officeDocument/2006/relationships/image" Target="../media/image42.png"/></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2.xml"/><Relationship Id="rId4" Type="http://schemas.openxmlformats.org/officeDocument/2006/relationships/image" Target="../media/image60.png"/></Relationships>
</file>

<file path=ppt/slides/_rels/slide6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2.xml"/><Relationship Id="rId4" Type="http://schemas.openxmlformats.org/officeDocument/2006/relationships/image" Target="../media/image63.png"/></Relationships>
</file>

<file path=ppt/slides/_rels/slide6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2.xml"/><Relationship Id="rId4" Type="http://schemas.openxmlformats.org/officeDocument/2006/relationships/image" Target="../media/image66.png"/></Relationships>
</file>

<file path=ppt/slides/_rels/slide6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组合 6"/>
          <p:cNvGrpSpPr/>
          <p:nvPr/>
        </p:nvGrpSpPr>
        <p:grpSpPr>
          <a:xfrm>
            <a:off x="3417888" y="1177925"/>
            <a:ext cx="2276475" cy="1757363"/>
            <a:chOff x="6794" y="2714"/>
            <a:chExt cx="3327" cy="2568"/>
          </a:xfrm>
        </p:grpSpPr>
        <p:pic>
          <p:nvPicPr>
            <p:cNvPr id="3079" name="Picture 2"/>
            <p:cNvPicPr>
              <a:picLocks noChangeAspect="1"/>
            </p:cNvPicPr>
            <p:nvPr/>
          </p:nvPicPr>
          <p:blipFill>
            <a:blip r:embed="rId3"/>
            <a:stretch>
              <a:fillRect/>
            </a:stretch>
          </p:blipFill>
          <p:spPr>
            <a:xfrm>
              <a:off x="7675" y="2714"/>
              <a:ext cx="1565" cy="1565"/>
            </a:xfrm>
            <a:prstGeom prst="rect">
              <a:avLst/>
            </a:prstGeom>
            <a:noFill/>
            <a:ln w="9525">
              <a:noFill/>
            </a:ln>
          </p:spPr>
        </p:pic>
        <p:pic>
          <p:nvPicPr>
            <p:cNvPr id="3080" name="Picture 2" descr="C:\Users\Administrator\Desktop\简介PPT用图\文字.png"/>
            <p:cNvPicPr>
              <a:picLocks noChangeAspect="1"/>
            </p:cNvPicPr>
            <p:nvPr/>
          </p:nvPicPr>
          <p:blipFill>
            <a:blip r:embed="rId4"/>
            <a:stretch>
              <a:fillRect/>
            </a:stretch>
          </p:blipFill>
          <p:spPr>
            <a:xfrm>
              <a:off x="6794" y="4685"/>
              <a:ext cx="3327" cy="597"/>
            </a:xfrm>
            <a:prstGeom prst="rect">
              <a:avLst/>
            </a:prstGeom>
            <a:noFill/>
            <a:ln w="9525">
              <a:noFill/>
            </a:ln>
          </p:spPr>
        </p:pic>
      </p:grpSp>
      <p:sp>
        <p:nvSpPr>
          <p:cNvPr id="3075" name="TextBox 9"/>
          <p:cNvSpPr txBox="1"/>
          <p:nvPr/>
        </p:nvSpPr>
        <p:spPr>
          <a:xfrm>
            <a:off x="0" y="3141663"/>
            <a:ext cx="9144000" cy="460375"/>
          </a:xfrm>
          <a:prstGeom prst="rect">
            <a:avLst/>
          </a:prstGeom>
          <a:noFill/>
          <a:ln w="9525">
            <a:noFill/>
          </a:ln>
        </p:spPr>
        <p:txBody>
          <a:bodyPr>
            <a:spAutoFit/>
          </a:bodyPr>
          <a:lstStyle/>
          <a:p>
            <a:pPr lvl="0" algn="ctr" eaLnBrk="1" hangingPunct="1"/>
            <a:r>
              <a:rPr lang="zh-CN" altLang="en-US" sz="2400" dirty="0">
                <a:latin typeface="方正正黑简体" charset="-122"/>
                <a:ea typeface="方正正黑简体" charset="-122"/>
              </a:rPr>
              <a:t>专业    易用    安全</a:t>
            </a:r>
          </a:p>
        </p:txBody>
      </p:sp>
      <p:sp>
        <p:nvSpPr>
          <p:cNvPr id="3076" name="TextBox 10"/>
          <p:cNvSpPr txBox="1"/>
          <p:nvPr/>
        </p:nvSpPr>
        <p:spPr>
          <a:xfrm>
            <a:off x="0" y="4013200"/>
            <a:ext cx="9144000" cy="1200150"/>
          </a:xfrm>
          <a:prstGeom prst="rect">
            <a:avLst/>
          </a:prstGeom>
          <a:noFill/>
          <a:ln w="9525">
            <a:noFill/>
          </a:ln>
        </p:spPr>
        <p:txBody>
          <a:bodyPr>
            <a:spAutoFit/>
          </a:bodyPr>
          <a:lstStyle/>
          <a:p>
            <a:pPr lvl="0" algn="ctr" eaLnBrk="1" hangingPunct="1"/>
            <a:r>
              <a:rPr lang="zh-CN" altLang="en-US" sz="3600" b="1" dirty="0">
                <a:latin typeface="方正正黑简体" charset="-122"/>
                <a:ea typeface="方正正黑简体" charset="-122"/>
              </a:rPr>
              <a:t>销帮帮</a:t>
            </a:r>
            <a:r>
              <a:rPr lang="en-US" altLang="zh-CN" sz="3600" b="1" dirty="0">
                <a:latin typeface="方正正黑简体" charset="-122"/>
                <a:ea typeface="方正正黑简体" charset="-122"/>
              </a:rPr>
              <a:t>CRM</a:t>
            </a:r>
            <a:r>
              <a:rPr lang="zh-CN" altLang="en-US" sz="3600" b="1" dirty="0">
                <a:latin typeface="方正正黑简体" charset="-122"/>
                <a:ea typeface="方正正黑简体" charset="-122"/>
              </a:rPr>
              <a:t>钉钉版</a:t>
            </a:r>
            <a:r>
              <a:rPr lang="en-US" altLang="zh-CN" sz="3600" b="1" dirty="0">
                <a:latin typeface="方正正黑简体" charset="-122"/>
                <a:ea typeface="方正正黑简体" charset="-122"/>
              </a:rPr>
              <a:t>V3.4</a:t>
            </a:r>
            <a:r>
              <a:rPr lang="zh-CN" altLang="en-US" sz="3600" b="1" dirty="0">
                <a:latin typeface="方正正黑简体" charset="-122"/>
                <a:ea typeface="方正正黑简体" charset="-122"/>
              </a:rPr>
              <a:t>使用手册</a:t>
            </a:r>
            <a:endParaRPr lang="en-US" altLang="zh-CN" sz="3600" b="1" dirty="0">
              <a:latin typeface="方正正黑简体" charset="-122"/>
              <a:ea typeface="方正正黑简体" charset="-122"/>
            </a:endParaRPr>
          </a:p>
          <a:p>
            <a:pPr lvl="0" algn="ctr" eaLnBrk="1" hangingPunct="1"/>
            <a:r>
              <a:rPr lang="zh-CN" altLang="en-US" sz="3600" b="1" dirty="0">
                <a:latin typeface="方正正黑简体" charset="-122"/>
                <a:ea typeface="方正正黑简体" charset="-122"/>
              </a:rPr>
              <a:t>（管理员）</a:t>
            </a:r>
          </a:p>
        </p:txBody>
      </p:sp>
      <p:pic>
        <p:nvPicPr>
          <p:cNvPr id="3077" name="图片 7" descr="角标"/>
          <p:cNvPicPr>
            <a:picLocks noChangeAspect="1"/>
          </p:cNvPicPr>
          <p:nvPr/>
        </p:nvPicPr>
        <p:blipFill>
          <a:blip r:embed="rId5"/>
          <a:stretch>
            <a:fillRect/>
          </a:stretch>
        </p:blipFill>
        <p:spPr>
          <a:xfrm>
            <a:off x="6300788" y="323850"/>
            <a:ext cx="2662237" cy="441325"/>
          </a:xfrm>
          <a:prstGeom prst="rect">
            <a:avLst/>
          </a:prstGeom>
          <a:noFill/>
          <a:ln w="9525">
            <a:noFill/>
          </a:ln>
        </p:spPr>
      </p:pic>
      <p:sp>
        <p:nvSpPr>
          <p:cNvPr id="3078" name="矩形 6"/>
          <p:cNvSpPr/>
          <p:nvPr/>
        </p:nvSpPr>
        <p:spPr>
          <a:xfrm>
            <a:off x="4084638" y="6092825"/>
            <a:ext cx="992187" cy="261938"/>
          </a:xfrm>
          <a:prstGeom prst="rect">
            <a:avLst/>
          </a:prstGeom>
          <a:noFill/>
          <a:ln w="9525">
            <a:noFill/>
          </a:ln>
        </p:spPr>
        <p:txBody>
          <a:bodyPr>
            <a:spAutoFit/>
          </a:bodyPr>
          <a:lstStyle/>
          <a:p>
            <a:pPr lvl="0" algn="ctr" eaLnBrk="1" hangingPunct="1"/>
            <a:r>
              <a:rPr lang="en-US" altLang="zh-CN" sz="1100" dirty="0">
                <a:latin typeface="Hiragino Sans GB W3"/>
                <a:ea typeface="Hiragino Sans GB W3"/>
              </a:rPr>
              <a:t>2017-4-21</a:t>
            </a:r>
            <a:endParaRPr lang="zh-CN" altLang="en-US" sz="1100" dirty="0">
              <a:latin typeface="Hiragino Sans GB W3"/>
              <a:ea typeface="Hiragino Sans GB W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8663" y="2060575"/>
            <a:ext cx="8415338" cy="1228725"/>
          </a:xfrm>
          <a:prstGeom prst="rect">
            <a:avLst/>
          </a:prstGeom>
          <a:solidFill>
            <a:srgbClr val="35A7FB"/>
          </a:solidFill>
          <a:ln>
            <a:solidFill>
              <a:srgbClr val="3C8CE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1078EB"/>
              </a:solidFill>
              <a:effectLst/>
              <a:uLnTx/>
              <a:uFillTx/>
              <a:latin typeface="+mn-lt"/>
              <a:ea typeface="+mn-ea"/>
              <a:cs typeface="+mn-cs"/>
            </a:endParaRPr>
          </a:p>
        </p:txBody>
      </p:sp>
      <p:sp>
        <p:nvSpPr>
          <p:cNvPr id="4" name="矩形 3"/>
          <p:cNvSpPr/>
          <p:nvPr/>
        </p:nvSpPr>
        <p:spPr>
          <a:xfrm>
            <a:off x="-7937" y="2060575"/>
            <a:ext cx="501650" cy="1228725"/>
          </a:xfrm>
          <a:prstGeom prst="rect">
            <a:avLst/>
          </a:prstGeom>
          <a:solidFill>
            <a:srgbClr val="35A7F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2292" name="文本框 5"/>
          <p:cNvSpPr txBox="1"/>
          <p:nvPr/>
        </p:nvSpPr>
        <p:spPr>
          <a:xfrm>
            <a:off x="1597025" y="2217738"/>
            <a:ext cx="6465888" cy="830262"/>
          </a:xfrm>
          <a:prstGeom prst="rect">
            <a:avLst/>
          </a:prstGeom>
          <a:noFill/>
          <a:ln w="9525">
            <a:noFill/>
          </a:ln>
        </p:spPr>
        <p:txBody>
          <a:bodyPr>
            <a:spAutoFit/>
          </a:bodyPr>
          <a:lstStyle/>
          <a:p>
            <a:pPr lvl="0" algn="ctr" eaLnBrk="1" hangingPunct="1">
              <a:buFont typeface="Arial" panose="020B0604020202020204" pitchFamily="34" charset="0"/>
              <a:buNone/>
            </a:pPr>
            <a:r>
              <a:rPr lang="zh-CN" altLang="en-US" sz="4800" dirty="0">
                <a:solidFill>
                  <a:schemeClr val="bg1"/>
                </a:solidFill>
                <a:latin typeface="Hiragino Sans GB W3"/>
                <a:ea typeface="Hiragino Sans GB W3"/>
              </a:rPr>
              <a:t>组织架构员工角色管理</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2"/>
          <p:cNvSpPr txBox="1"/>
          <p:nvPr/>
        </p:nvSpPr>
        <p:spPr>
          <a:xfrm>
            <a:off x="-12700" y="585788"/>
            <a:ext cx="1560513" cy="338137"/>
          </a:xfrm>
          <a:prstGeom prst="rect">
            <a:avLst/>
          </a:prstGeom>
          <a:noFill/>
          <a:ln w="9525">
            <a:noFill/>
          </a:ln>
        </p:spPr>
        <p:txBody>
          <a:bodyPr>
            <a:spAutoFit/>
          </a:bodyPr>
          <a:lstStyle/>
          <a:p>
            <a:pPr lvl="0" algn="ctr" eaLnBrk="1" hangingPunct="1"/>
            <a:r>
              <a:rPr lang="zh-CN" altLang="en-US" sz="1600" dirty="0">
                <a:solidFill>
                  <a:schemeClr val="bg1"/>
                </a:solidFill>
                <a:latin typeface="Hiragino Sans GB W3"/>
                <a:ea typeface="Hiragino Sans GB W3"/>
              </a:rPr>
              <a:t>员工角色设置</a:t>
            </a:r>
          </a:p>
        </p:txBody>
      </p:sp>
      <p:sp>
        <p:nvSpPr>
          <p:cNvPr id="8" name="矩形 7"/>
          <p:cNvSpPr/>
          <p:nvPr/>
        </p:nvSpPr>
        <p:spPr>
          <a:xfrm>
            <a:off x="1089025" y="1262063"/>
            <a:ext cx="6773863" cy="1061829"/>
          </a:xfrm>
          <a:prstGeom prst="rect">
            <a:avLst/>
          </a:prstGeom>
        </p:spPr>
        <p:txBody>
          <a:bodyPr>
            <a:spAutoFit/>
          </a:bodyPr>
          <a:lstStyle/>
          <a:p>
            <a:pPr marL="285750" indent="-285750" rtl="0" eaLnBrk="0" hangingPunct="0">
              <a:lnSpc>
                <a:spcPct val="150000"/>
              </a:lnSpc>
              <a:buFont typeface="Arial" panose="020B0604020202020204" pitchFamily="34" charset="0"/>
              <a:buChar char="•"/>
              <a:defRPr/>
            </a:pPr>
            <a:r>
              <a:rPr lang="zh-CN" altLang="en-US" sz="1400" dirty="0" smtClean="0">
                <a:latin typeface="微软雅黑" panose="020B0503020204020204" pitchFamily="34" charset="-122"/>
                <a:ea typeface="微软雅黑" panose="020B0503020204020204" pitchFamily="34" charset="-122"/>
              </a:rPr>
              <a:t>在设置</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常用设置</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员工管理中</a:t>
            </a:r>
            <a:r>
              <a:rPr kumimoji="0" lang="zh-CN" altLang="en-US" sz="1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Hiragino Sans GB W3" charset="-122"/>
              </a:rPr>
              <a:t>可以</a:t>
            </a:r>
            <a:r>
              <a:rPr kumimoji="0" lang="zh-CN" altLang="en-US"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Hiragino Sans GB W3" charset="-122"/>
              </a:rPr>
              <a:t>同步整个公司组织架构，编辑公司成员的使用角色，交接离职员工的工作（</a:t>
            </a:r>
            <a:r>
              <a:rPr kumimoji="0" lang="zh-CN" altLang="en-US" sz="1400" b="0" i="0" u="none" strike="noStrike" kern="100" cap="none" spc="0" normalizeH="0" baseline="0" noProof="0" dirty="0">
                <a:ln>
                  <a:noFill/>
                </a:ln>
                <a:solidFill>
                  <a:srgbClr val="FF0000"/>
                </a:solidFill>
                <a:effectLst/>
                <a:uLnTx/>
                <a:uFillTx/>
                <a:latin typeface="Calibri" panose="020F0502020204030204" pitchFamily="34" charset="0"/>
                <a:ea typeface="微软雅黑" panose="020B0503020204020204" pitchFamily="34" charset="-122"/>
                <a:cs typeface="Times New Roman" panose="02020603050405020304"/>
              </a:rPr>
              <a:t>建议：当员工离职的时候，管理员先在此做完交接后，再在钉钉中删除离职员工</a:t>
            </a:r>
            <a:r>
              <a:rPr kumimoji="0" lang="zh-CN" altLang="en-US"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Hiragino Sans GB W3" charset="-122"/>
              </a:rPr>
              <a:t>）</a:t>
            </a:r>
          </a:p>
        </p:txBody>
      </p:sp>
      <p:pic>
        <p:nvPicPr>
          <p:cNvPr id="13316" name="Picture 3"/>
          <p:cNvPicPr>
            <a:picLocks noChangeAspect="1"/>
          </p:cNvPicPr>
          <p:nvPr/>
        </p:nvPicPr>
        <p:blipFill>
          <a:blip r:embed="rId2"/>
          <a:stretch>
            <a:fillRect/>
          </a:stretch>
        </p:blipFill>
        <p:spPr>
          <a:xfrm>
            <a:off x="295275" y="2487613"/>
            <a:ext cx="8609013" cy="3538537"/>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2"/>
          <p:cNvSpPr txBox="1"/>
          <p:nvPr/>
        </p:nvSpPr>
        <p:spPr>
          <a:xfrm>
            <a:off x="-12700" y="585788"/>
            <a:ext cx="1560513" cy="338137"/>
          </a:xfrm>
          <a:prstGeom prst="rect">
            <a:avLst/>
          </a:prstGeom>
          <a:noFill/>
          <a:ln w="9525">
            <a:noFill/>
          </a:ln>
        </p:spPr>
        <p:txBody>
          <a:bodyPr>
            <a:spAutoFit/>
          </a:bodyPr>
          <a:lstStyle/>
          <a:p>
            <a:pPr lvl="0" algn="ctr" eaLnBrk="1" hangingPunct="1"/>
            <a:r>
              <a:rPr lang="zh-CN" altLang="en-US" sz="1600" dirty="0">
                <a:solidFill>
                  <a:schemeClr val="bg1"/>
                </a:solidFill>
                <a:latin typeface="Hiragino Sans GB W3"/>
                <a:ea typeface="Hiragino Sans GB W3"/>
              </a:rPr>
              <a:t>员工角色编辑</a:t>
            </a:r>
          </a:p>
        </p:txBody>
      </p:sp>
      <p:sp>
        <p:nvSpPr>
          <p:cNvPr id="14339" name="矩形 7"/>
          <p:cNvSpPr/>
          <p:nvPr/>
        </p:nvSpPr>
        <p:spPr>
          <a:xfrm>
            <a:off x="1089025" y="1373188"/>
            <a:ext cx="6773863" cy="731520"/>
          </a:xfrm>
          <a:prstGeom prst="rect">
            <a:avLst/>
          </a:prstGeom>
          <a:noFill/>
          <a:ln w="9525">
            <a:noFill/>
          </a:ln>
        </p:spPr>
        <p:txBody>
          <a:bodyPr>
            <a:spAutoFit/>
          </a:bodyPr>
          <a:lstStyle/>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分配角色：从已拥有的</a:t>
            </a:r>
            <a:r>
              <a:rPr lang="zh-CN" altLang="en-US" sz="1400" dirty="0" smtClean="0">
                <a:latin typeface="微软雅黑" panose="020B0503020204020204" pitchFamily="34" charset="-122"/>
                <a:ea typeface="微软雅黑" panose="020B0503020204020204" pitchFamily="34" charset="-122"/>
              </a:rPr>
              <a:t>角色中（</a:t>
            </a:r>
            <a:r>
              <a:rPr lang="zh-CN" altLang="en-US" sz="1400" dirty="0">
                <a:solidFill>
                  <a:srgbClr val="FF0000"/>
                </a:solidFill>
                <a:latin typeface="微软雅黑" panose="020B0503020204020204" pitchFamily="34" charset="-122"/>
                <a:ea typeface="微软雅黑" panose="020B0503020204020204" pitchFamily="34" charset="-122"/>
              </a:rPr>
              <a:t>可以在角色管理中自定义</a:t>
            </a:r>
            <a:r>
              <a:rPr lang="zh-CN" altLang="en-US" sz="1400" dirty="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分配角色给</a:t>
            </a:r>
            <a:r>
              <a:rPr lang="zh-CN" altLang="en-US" sz="1400" dirty="0">
                <a:latin typeface="微软雅黑" panose="020B0503020204020204" pitchFamily="34" charset="-122"/>
                <a:ea typeface="微软雅黑" panose="020B0503020204020204" pitchFamily="34" charset="-122"/>
              </a:rPr>
              <a:t>员工</a:t>
            </a:r>
            <a:endParaRPr lang="en-US" altLang="zh-CN" sz="1400" dirty="0">
              <a:latin typeface="微软雅黑" panose="020B0503020204020204" pitchFamily="34" charset="-122"/>
              <a:ea typeface="微软雅黑" panose="020B0503020204020204" pitchFamily="34" charset="-122"/>
            </a:endParaRPr>
          </a:p>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数据权限：根据角色设置的数据权限管理数据范围</a:t>
            </a:r>
          </a:p>
        </p:txBody>
      </p:sp>
      <p:pic>
        <p:nvPicPr>
          <p:cNvPr id="14340" name="Picture 2"/>
          <p:cNvPicPr>
            <a:picLocks noChangeAspect="1"/>
          </p:cNvPicPr>
          <p:nvPr/>
        </p:nvPicPr>
        <p:blipFill>
          <a:blip r:embed="rId2"/>
          <a:stretch>
            <a:fillRect/>
          </a:stretch>
        </p:blipFill>
        <p:spPr>
          <a:xfrm>
            <a:off x="65088" y="2620963"/>
            <a:ext cx="9013825" cy="4183062"/>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文本框 2"/>
          <p:cNvSpPr txBox="1"/>
          <p:nvPr/>
        </p:nvSpPr>
        <p:spPr>
          <a:xfrm>
            <a:off x="0" y="585788"/>
            <a:ext cx="1547813" cy="338137"/>
          </a:xfrm>
          <a:prstGeom prst="rect">
            <a:avLst/>
          </a:prstGeom>
          <a:noFill/>
          <a:ln w="9525">
            <a:noFill/>
          </a:ln>
        </p:spPr>
        <p:txBody>
          <a:bodyPr>
            <a:spAutoFit/>
          </a:bodyPr>
          <a:lstStyle/>
          <a:p>
            <a:pPr lvl="0" algn="ctr" eaLnBrk="1" hangingPunct="1"/>
            <a:r>
              <a:rPr lang="zh-CN" altLang="en-US" sz="1600" dirty="0">
                <a:solidFill>
                  <a:schemeClr val="bg1"/>
                </a:solidFill>
                <a:latin typeface="Hiragino Sans GB W3"/>
                <a:ea typeface="Hiragino Sans GB W3"/>
              </a:rPr>
              <a:t>角色创建</a:t>
            </a:r>
          </a:p>
        </p:txBody>
      </p:sp>
      <p:sp>
        <p:nvSpPr>
          <p:cNvPr id="15363" name="矩形 7"/>
          <p:cNvSpPr/>
          <p:nvPr/>
        </p:nvSpPr>
        <p:spPr>
          <a:xfrm>
            <a:off x="1079500" y="1289050"/>
            <a:ext cx="6775450" cy="1062038"/>
          </a:xfrm>
          <a:prstGeom prst="rect">
            <a:avLst/>
          </a:prstGeom>
          <a:noFill/>
          <a:ln w="9525">
            <a:noFill/>
          </a:ln>
        </p:spPr>
        <p:txBody>
          <a:bodyPr>
            <a:spAutoFit/>
          </a:bodyPr>
          <a:lstStyle/>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角色列表中可以创建新的自定义角色</a:t>
            </a:r>
            <a:endParaRPr lang="en-US" altLang="zh-CN" sz="1400" dirty="0">
              <a:latin typeface="微软雅黑" panose="020B0503020204020204" pitchFamily="34" charset="-122"/>
              <a:ea typeface="微软雅黑" panose="020B0503020204020204" pitchFamily="34" charset="-122"/>
            </a:endParaRPr>
          </a:p>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将</a:t>
            </a:r>
            <a:r>
              <a:rPr lang="zh-CN" altLang="en-US" sz="1400" dirty="0">
                <a:solidFill>
                  <a:srgbClr val="FF0000"/>
                </a:solidFill>
                <a:latin typeface="微软雅黑" panose="020B0503020204020204" pitchFamily="34" charset="-122"/>
                <a:ea typeface="微软雅黑" panose="020B0503020204020204" pitchFamily="34" charset="-122"/>
              </a:rPr>
              <a:t>非系统</a:t>
            </a:r>
            <a:r>
              <a:rPr lang="zh-CN" altLang="en-US" sz="1400" dirty="0">
                <a:latin typeface="微软雅黑" panose="020B0503020204020204" pitchFamily="34" charset="-122"/>
                <a:ea typeface="微软雅黑" panose="020B0503020204020204" pitchFamily="34" charset="-122"/>
              </a:rPr>
              <a:t>角色的功能权限和数据权限按照所需的要求选择。</a:t>
            </a:r>
            <a:endParaRPr lang="en-US" altLang="zh-CN" sz="1400" dirty="0">
              <a:solidFill>
                <a:srgbClr val="FF0000"/>
              </a:solidFill>
              <a:latin typeface="微软雅黑" panose="020B0503020204020204" pitchFamily="34" charset="-122"/>
              <a:ea typeface="微软雅黑" panose="020B0503020204020204" pitchFamily="34" charset="-122"/>
            </a:endParaRPr>
          </a:p>
          <a:p>
            <a:pPr marL="285750" lvl="0" indent="-285750" eaLnBrk="0" hangingPunct="0">
              <a:lnSpc>
                <a:spcPct val="150000"/>
              </a:lnSpc>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rPr>
              <a:t>自定义角色创建好之后，在</a:t>
            </a:r>
            <a:r>
              <a:rPr lang="zh-CN" altLang="en-US" sz="1400" dirty="0" smtClean="0">
                <a:solidFill>
                  <a:srgbClr val="FF0000"/>
                </a:solidFill>
                <a:latin typeface="微软雅黑" panose="020B0503020204020204" pitchFamily="34" charset="-122"/>
                <a:ea typeface="微软雅黑" panose="020B0503020204020204" pitchFamily="34" charset="-122"/>
              </a:rPr>
              <a:t>员工管理栏目下</a:t>
            </a:r>
            <a:r>
              <a:rPr lang="zh-CN" altLang="en-US" sz="1400" dirty="0" smtClean="0">
                <a:latin typeface="微软雅黑" panose="020B0503020204020204" pitchFamily="34" charset="-122"/>
                <a:ea typeface="微软雅黑" panose="020B0503020204020204" pitchFamily="34" charset="-122"/>
              </a:rPr>
              <a:t>将该角色设置给相应的</a:t>
            </a:r>
            <a:r>
              <a:rPr lang="zh-CN" altLang="en-US" sz="1400" dirty="0">
                <a:latin typeface="微软雅黑" panose="020B0503020204020204" pitchFamily="34" charset="-122"/>
                <a:ea typeface="微软雅黑" panose="020B0503020204020204" pitchFamily="34" charset="-122"/>
              </a:rPr>
              <a:t>员工</a:t>
            </a:r>
          </a:p>
        </p:txBody>
      </p:sp>
      <p:pic>
        <p:nvPicPr>
          <p:cNvPr id="15364" name="Picture 2"/>
          <p:cNvPicPr>
            <a:picLocks noChangeAspect="1"/>
          </p:cNvPicPr>
          <p:nvPr/>
        </p:nvPicPr>
        <p:blipFill>
          <a:blip r:embed="rId2"/>
          <a:stretch>
            <a:fillRect/>
          </a:stretch>
        </p:blipFill>
        <p:spPr>
          <a:xfrm>
            <a:off x="138113" y="2457450"/>
            <a:ext cx="8840787" cy="4030663"/>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2"/>
          <p:cNvSpPr txBox="1"/>
          <p:nvPr/>
        </p:nvSpPr>
        <p:spPr>
          <a:xfrm>
            <a:off x="0" y="595313"/>
            <a:ext cx="1547813" cy="338137"/>
          </a:xfrm>
          <a:prstGeom prst="rect">
            <a:avLst/>
          </a:prstGeom>
          <a:noFill/>
          <a:ln w="9525">
            <a:noFill/>
          </a:ln>
        </p:spPr>
        <p:txBody>
          <a:bodyPr>
            <a:spAutoFit/>
          </a:bodyPr>
          <a:lstStyle/>
          <a:p>
            <a:pPr lvl="0" algn="ctr" eaLnBrk="1" hangingPunct="1"/>
            <a:r>
              <a:rPr lang="zh-CN" altLang="en-US" sz="1600" dirty="0">
                <a:solidFill>
                  <a:schemeClr val="bg1"/>
                </a:solidFill>
                <a:latin typeface="Hiragino Sans GB W3"/>
                <a:ea typeface="Hiragino Sans GB W3"/>
              </a:rPr>
              <a:t>离职员工交接</a:t>
            </a:r>
          </a:p>
        </p:txBody>
      </p:sp>
      <p:sp>
        <p:nvSpPr>
          <p:cNvPr id="16387" name="矩形 7"/>
          <p:cNvSpPr/>
          <p:nvPr/>
        </p:nvSpPr>
        <p:spPr>
          <a:xfrm>
            <a:off x="1079500" y="1252538"/>
            <a:ext cx="6775450" cy="1062037"/>
          </a:xfrm>
          <a:prstGeom prst="rect">
            <a:avLst/>
          </a:prstGeom>
          <a:noFill/>
          <a:ln w="9525">
            <a:noFill/>
          </a:ln>
        </p:spPr>
        <p:txBody>
          <a:bodyPr>
            <a:spAutoFit/>
          </a:bodyPr>
          <a:lstStyle/>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选择离职员工进行交接</a:t>
            </a:r>
            <a:endParaRPr lang="en-US" altLang="zh-CN" sz="1400" dirty="0">
              <a:latin typeface="微软雅黑" panose="020B0503020204020204" pitchFamily="34" charset="-122"/>
              <a:ea typeface="微软雅黑" panose="020B0503020204020204" pitchFamily="34" charset="-122"/>
            </a:endParaRPr>
          </a:p>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确认交接工作清单</a:t>
            </a:r>
            <a:endParaRPr lang="en-US" altLang="zh-CN" sz="1400" dirty="0">
              <a:latin typeface="微软雅黑" panose="020B0503020204020204" pitchFamily="34" charset="-122"/>
              <a:ea typeface="微软雅黑" panose="020B0503020204020204" pitchFamily="34" charset="-122"/>
            </a:endParaRPr>
          </a:p>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选择交接对象，移交工作</a:t>
            </a:r>
          </a:p>
        </p:txBody>
      </p:sp>
      <p:pic>
        <p:nvPicPr>
          <p:cNvPr id="16388" name="Picture 2"/>
          <p:cNvPicPr>
            <a:picLocks noChangeAspect="1"/>
          </p:cNvPicPr>
          <p:nvPr/>
        </p:nvPicPr>
        <p:blipFill>
          <a:blip r:embed="rId2"/>
          <a:stretch>
            <a:fillRect/>
          </a:stretch>
        </p:blipFill>
        <p:spPr>
          <a:xfrm>
            <a:off x="554038" y="2351088"/>
            <a:ext cx="7575550" cy="4100512"/>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8663" y="2060575"/>
            <a:ext cx="8415338" cy="1228725"/>
          </a:xfrm>
          <a:prstGeom prst="rect">
            <a:avLst/>
          </a:prstGeom>
          <a:solidFill>
            <a:srgbClr val="35A7FB"/>
          </a:solidFill>
          <a:ln>
            <a:solidFill>
              <a:srgbClr val="3C8CE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1078EB"/>
              </a:solidFill>
              <a:effectLst/>
              <a:uLnTx/>
              <a:uFillTx/>
              <a:latin typeface="+mn-lt"/>
              <a:ea typeface="+mn-ea"/>
              <a:cs typeface="+mn-cs"/>
            </a:endParaRPr>
          </a:p>
        </p:txBody>
      </p:sp>
      <p:sp>
        <p:nvSpPr>
          <p:cNvPr id="4" name="矩形 3"/>
          <p:cNvSpPr/>
          <p:nvPr/>
        </p:nvSpPr>
        <p:spPr>
          <a:xfrm>
            <a:off x="-7937" y="2060575"/>
            <a:ext cx="501650" cy="1228725"/>
          </a:xfrm>
          <a:prstGeom prst="rect">
            <a:avLst/>
          </a:prstGeom>
          <a:solidFill>
            <a:srgbClr val="35A7F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17412" name="文本框 5"/>
          <p:cNvSpPr txBox="1"/>
          <p:nvPr/>
        </p:nvSpPr>
        <p:spPr>
          <a:xfrm>
            <a:off x="1597025" y="2217738"/>
            <a:ext cx="6465888" cy="830262"/>
          </a:xfrm>
          <a:prstGeom prst="rect">
            <a:avLst/>
          </a:prstGeom>
          <a:noFill/>
          <a:ln w="9525">
            <a:noFill/>
          </a:ln>
        </p:spPr>
        <p:txBody>
          <a:bodyPr>
            <a:spAutoFit/>
          </a:bodyPr>
          <a:lstStyle/>
          <a:p>
            <a:pPr lvl="0" algn="ctr" eaLnBrk="1" hangingPunct="1">
              <a:buFont typeface="Arial" panose="020B0604020202020204" pitchFamily="34" charset="0"/>
              <a:buNone/>
            </a:pPr>
            <a:r>
              <a:rPr lang="zh-CN" altLang="en-US" sz="4800" dirty="0">
                <a:solidFill>
                  <a:schemeClr val="bg1"/>
                </a:solidFill>
                <a:latin typeface="Hiragino Sans GB W3"/>
                <a:ea typeface="Hiragino Sans GB W3"/>
              </a:rPr>
              <a:t>模版字典自定义设置</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2"/>
          <p:cNvSpPr txBox="1"/>
          <p:nvPr/>
        </p:nvSpPr>
        <p:spPr>
          <a:xfrm>
            <a:off x="-12700" y="585788"/>
            <a:ext cx="1714500" cy="338137"/>
          </a:xfrm>
          <a:prstGeom prst="rect">
            <a:avLst/>
          </a:prstGeom>
          <a:noFill/>
          <a:ln w="9525">
            <a:noFill/>
          </a:ln>
        </p:spPr>
        <p:txBody>
          <a:bodyPr>
            <a:spAutoFit/>
          </a:bodyPr>
          <a:lstStyle/>
          <a:p>
            <a:pPr lvl="0" eaLnBrk="1" hangingPunct="1"/>
            <a:r>
              <a:rPr lang="zh-CN" altLang="en-US" sz="1600" dirty="0">
                <a:solidFill>
                  <a:schemeClr val="bg1"/>
                </a:solidFill>
                <a:latin typeface="Hiragino Sans GB W3"/>
                <a:ea typeface="Hiragino Sans GB W3"/>
              </a:rPr>
              <a:t>创建自定义模版</a:t>
            </a:r>
          </a:p>
        </p:txBody>
      </p:sp>
      <p:sp>
        <p:nvSpPr>
          <p:cNvPr id="8" name="矩形 7"/>
          <p:cNvSpPr/>
          <p:nvPr/>
        </p:nvSpPr>
        <p:spPr>
          <a:xfrm>
            <a:off x="1089025" y="1409700"/>
            <a:ext cx="6773863" cy="1062038"/>
          </a:xfrm>
          <a:prstGeom prst="rect">
            <a:avLst/>
          </a:prstGeom>
        </p:spPr>
        <p:txBody>
          <a:bodyPr>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Hiragino Sans GB W3" charset="-122"/>
              </a:rPr>
              <a:t>在业务模版中可以创建一个自定义模版（</a:t>
            </a:r>
            <a:r>
              <a:rPr kumimoji="0" lang="zh-CN" altLang="en-US" sz="1400" b="0" i="0" u="none" strike="noStrike" kern="100" cap="none" spc="0" normalizeH="0" baseline="0" noProof="0" dirty="0">
                <a:ln>
                  <a:noFill/>
                </a:ln>
                <a:solidFill>
                  <a:srgbClr val="FF0000"/>
                </a:solidFill>
                <a:effectLst/>
                <a:uLnTx/>
                <a:uFillTx/>
                <a:latin typeface="Calibri" panose="020F0502020204030204" pitchFamily="34" charset="0"/>
                <a:ea typeface="微软雅黑" panose="020B0503020204020204" pitchFamily="34" charset="-122"/>
                <a:cs typeface="Times New Roman" panose="02020603050405020304"/>
              </a:rPr>
              <a:t>建议：初始使用销帮帮的时候，创建自定义模版进行使用</a:t>
            </a:r>
            <a:r>
              <a:rPr kumimoji="0" lang="zh-CN" altLang="en-US"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Hiragino Sans GB W3" charset="-122"/>
              </a:rPr>
              <a:t>）</a:t>
            </a: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Hiragino Sans GB W3" charset="-122"/>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Hiragino Sans GB W3" charset="-122"/>
              </a:rPr>
              <a:t>创建自定义模版之后需要记得</a:t>
            </a:r>
            <a:r>
              <a:rPr kumimoji="0" lang="zh-CN" altLang="en-US" sz="1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Hiragino Sans GB W3" charset="-122"/>
              </a:rPr>
              <a:t>启用</a:t>
            </a:r>
            <a:r>
              <a:rPr kumimoji="0" lang="zh-CN" altLang="en-US"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Hiragino Sans GB W3" charset="-122"/>
              </a:rPr>
              <a:t>。</a:t>
            </a: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Hiragino Sans GB W3" charset="-122"/>
            </a:endParaRPr>
          </a:p>
        </p:txBody>
      </p:sp>
      <p:pic>
        <p:nvPicPr>
          <p:cNvPr id="18436" name="Picture 3"/>
          <p:cNvPicPr>
            <a:picLocks noChangeAspect="1"/>
          </p:cNvPicPr>
          <p:nvPr/>
        </p:nvPicPr>
        <p:blipFill>
          <a:blip r:embed="rId2"/>
          <a:stretch>
            <a:fillRect/>
          </a:stretch>
        </p:blipFill>
        <p:spPr>
          <a:xfrm>
            <a:off x="127000" y="2887663"/>
            <a:ext cx="8896350" cy="3414712"/>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框 2"/>
          <p:cNvSpPr txBox="1"/>
          <p:nvPr/>
        </p:nvSpPr>
        <p:spPr>
          <a:xfrm>
            <a:off x="0" y="585788"/>
            <a:ext cx="1611313" cy="338137"/>
          </a:xfrm>
          <a:prstGeom prst="rect">
            <a:avLst/>
          </a:prstGeom>
          <a:noFill/>
          <a:ln w="9525">
            <a:noFill/>
          </a:ln>
        </p:spPr>
        <p:txBody>
          <a:bodyPr>
            <a:spAutoFit/>
          </a:bodyPr>
          <a:lstStyle/>
          <a:p>
            <a:pPr lvl="0" eaLnBrk="1" hangingPunct="1"/>
            <a:r>
              <a:rPr lang="zh-CN" altLang="en-US" sz="1600" dirty="0">
                <a:solidFill>
                  <a:schemeClr val="bg1"/>
                </a:solidFill>
                <a:latin typeface="Hiragino Sans GB W3"/>
                <a:ea typeface="Hiragino Sans GB W3"/>
              </a:rPr>
              <a:t>创建自定义字段</a:t>
            </a:r>
          </a:p>
        </p:txBody>
      </p:sp>
      <p:sp>
        <p:nvSpPr>
          <p:cNvPr id="19459" name="矩形 7"/>
          <p:cNvSpPr/>
          <p:nvPr/>
        </p:nvSpPr>
        <p:spPr>
          <a:xfrm>
            <a:off x="1071563" y="1271588"/>
            <a:ext cx="6773862" cy="1371600"/>
          </a:xfrm>
          <a:prstGeom prst="rect">
            <a:avLst/>
          </a:prstGeom>
          <a:noFill/>
          <a:ln w="9525">
            <a:noFill/>
          </a:ln>
        </p:spPr>
        <p:txBody>
          <a:bodyPr>
            <a:spAutoFit/>
          </a:bodyPr>
          <a:lstStyle/>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创建自定义字段（</a:t>
            </a:r>
            <a:r>
              <a:rPr lang="zh-CN" altLang="en-US" sz="1400" dirty="0">
                <a:solidFill>
                  <a:srgbClr val="FF0000"/>
                </a:solidFill>
                <a:latin typeface="微软雅黑" panose="020B0503020204020204" pitchFamily="34" charset="-122"/>
                <a:ea typeface="微软雅黑" panose="020B0503020204020204" pitchFamily="34" charset="-122"/>
              </a:rPr>
              <a:t>请管理员尽可能在使用</a:t>
            </a:r>
            <a:r>
              <a:rPr lang="en-US" altLang="en-US" sz="1400" dirty="0">
                <a:solidFill>
                  <a:srgbClr val="FF0000"/>
                </a:solidFill>
                <a:latin typeface="微软雅黑" panose="020B0503020204020204" pitchFamily="34" charset="-122"/>
                <a:ea typeface="微软雅黑" panose="020B0503020204020204" pitchFamily="34" charset="-122"/>
              </a:rPr>
              <a:t>CRM</a:t>
            </a:r>
            <a:r>
              <a:rPr lang="zh-CN" altLang="en-US" sz="1400" dirty="0">
                <a:solidFill>
                  <a:srgbClr val="FF0000"/>
                </a:solidFill>
                <a:latin typeface="微软雅黑" panose="020B0503020204020204" pitchFamily="34" charset="-122"/>
                <a:ea typeface="微软雅黑" panose="020B0503020204020204" pitchFamily="34" charset="-122"/>
              </a:rPr>
              <a:t>初期根据贵公司管理要求设定业务模板，如果中途修改，虽不影响未来的正常使用，但会影响历史数据的状态显示。并且会影响导入模版的改变，导致原来的模版无法使用。</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对自定义字段可以设置为启用、隐藏，是否必填，也可对字段进行上下排序</a:t>
            </a:r>
            <a:endParaRPr lang="en-US" altLang="zh-CN" sz="1400" dirty="0">
              <a:latin typeface="微软雅黑" panose="020B0503020204020204" pitchFamily="34" charset="-122"/>
              <a:ea typeface="微软雅黑" panose="020B0503020204020204" pitchFamily="34" charset="-122"/>
            </a:endParaRPr>
          </a:p>
        </p:txBody>
      </p:sp>
      <p:pic>
        <p:nvPicPr>
          <p:cNvPr id="19460" name="Picture 2"/>
          <p:cNvPicPr>
            <a:picLocks noChangeAspect="1"/>
          </p:cNvPicPr>
          <p:nvPr/>
        </p:nvPicPr>
        <p:blipFill>
          <a:blip r:embed="rId2"/>
          <a:stretch>
            <a:fillRect/>
          </a:stretch>
        </p:blipFill>
        <p:spPr>
          <a:xfrm>
            <a:off x="258763" y="3028950"/>
            <a:ext cx="8621712" cy="327977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本框 2"/>
          <p:cNvSpPr txBox="1"/>
          <p:nvPr/>
        </p:nvSpPr>
        <p:spPr>
          <a:xfrm>
            <a:off x="0" y="585788"/>
            <a:ext cx="1611313" cy="338137"/>
          </a:xfrm>
          <a:prstGeom prst="rect">
            <a:avLst/>
          </a:prstGeom>
          <a:noFill/>
          <a:ln w="9525">
            <a:noFill/>
          </a:ln>
        </p:spPr>
        <p:txBody>
          <a:bodyPr>
            <a:spAutoFit/>
          </a:bodyPr>
          <a:lstStyle/>
          <a:p>
            <a:pPr lvl="0" eaLnBrk="1" hangingPunct="1"/>
            <a:r>
              <a:rPr lang="zh-CN" altLang="en-US" sz="1600" dirty="0">
                <a:solidFill>
                  <a:schemeClr val="bg1"/>
                </a:solidFill>
                <a:latin typeface="Hiragino Sans GB W3"/>
                <a:ea typeface="Hiragino Sans GB W3"/>
              </a:rPr>
              <a:t>创建自定义字段</a:t>
            </a:r>
          </a:p>
        </p:txBody>
      </p:sp>
      <p:sp>
        <p:nvSpPr>
          <p:cNvPr id="20483" name="矩形 7"/>
          <p:cNvSpPr/>
          <p:nvPr/>
        </p:nvSpPr>
        <p:spPr>
          <a:xfrm>
            <a:off x="1033463" y="1216025"/>
            <a:ext cx="6775450" cy="738664"/>
          </a:xfrm>
          <a:prstGeom prst="rect">
            <a:avLst/>
          </a:prstGeom>
          <a:noFill/>
          <a:ln w="9525">
            <a:noFill/>
          </a:ln>
        </p:spPr>
        <p:txBody>
          <a:bodyPr>
            <a:spAutoFit/>
          </a:bodyPr>
          <a:lstStyle/>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添加字段需要添加字段的名称、类型、初始值（主要针对单行、数字等）。</a:t>
            </a:r>
            <a:endParaRPr lang="en-US" altLang="zh-CN" sz="1400" dirty="0">
              <a:latin typeface="微软雅黑" panose="020B0503020204020204" pitchFamily="34" charset="-122"/>
              <a:ea typeface="微软雅黑" panose="020B0503020204020204" pitchFamily="34" charset="-122"/>
            </a:endParaRPr>
          </a:p>
          <a:p>
            <a:pPr marL="285750" indent="-285750" eaLnBrk="0" hangingPunct="0">
              <a:lnSpc>
                <a:spcPct val="150000"/>
              </a:lnSpc>
              <a:buFont typeface="Arial" panose="020B0604020202020204" pitchFamily="34" charset="0"/>
              <a:buChar char="•"/>
            </a:pPr>
            <a:r>
              <a:rPr lang="zh-CN" altLang="en-US" sz="1400" dirty="0" smtClean="0">
                <a:latin typeface="微软雅黑" panose="020B0503020204020204" pitchFamily="34" charset="-122"/>
                <a:ea typeface="微软雅黑" panose="020B0503020204020204" pitchFamily="34" charset="-122"/>
                <a:sym typeface="+mn-ea"/>
              </a:rPr>
              <a:t>每个模板只能有一个图片上传和一个文件上传类型</a:t>
            </a:r>
          </a:p>
        </p:txBody>
      </p:sp>
      <p:pic>
        <p:nvPicPr>
          <p:cNvPr id="20484" name="Picture 4"/>
          <p:cNvPicPr>
            <a:picLocks noChangeAspect="1"/>
          </p:cNvPicPr>
          <p:nvPr/>
        </p:nvPicPr>
        <p:blipFill>
          <a:blip r:embed="rId2"/>
          <a:stretch>
            <a:fillRect/>
          </a:stretch>
        </p:blipFill>
        <p:spPr>
          <a:xfrm>
            <a:off x="508000" y="2257425"/>
            <a:ext cx="7707313" cy="4056063"/>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本框 2"/>
          <p:cNvSpPr txBox="1"/>
          <p:nvPr/>
        </p:nvSpPr>
        <p:spPr>
          <a:xfrm>
            <a:off x="0" y="585788"/>
            <a:ext cx="1533525" cy="338137"/>
          </a:xfrm>
          <a:prstGeom prst="rect">
            <a:avLst/>
          </a:prstGeom>
          <a:noFill/>
          <a:ln w="9525">
            <a:noFill/>
          </a:ln>
        </p:spPr>
        <p:txBody>
          <a:bodyPr>
            <a:spAutoFit/>
          </a:bodyPr>
          <a:lstStyle/>
          <a:p>
            <a:pPr lvl="0" algn="ctr" eaLnBrk="1" hangingPunct="1"/>
            <a:r>
              <a:rPr lang="zh-CN" altLang="en-US" sz="1600" dirty="0">
                <a:solidFill>
                  <a:schemeClr val="bg1"/>
                </a:solidFill>
                <a:latin typeface="Hiragino Sans GB W3"/>
                <a:ea typeface="Hiragino Sans GB W3"/>
              </a:rPr>
              <a:t>数据字典</a:t>
            </a:r>
          </a:p>
        </p:txBody>
      </p:sp>
      <p:sp>
        <p:nvSpPr>
          <p:cNvPr id="21507" name="矩形 7"/>
          <p:cNvSpPr/>
          <p:nvPr/>
        </p:nvSpPr>
        <p:spPr>
          <a:xfrm>
            <a:off x="1033463" y="1281113"/>
            <a:ext cx="6775450" cy="1051560"/>
          </a:xfrm>
          <a:prstGeom prst="rect">
            <a:avLst/>
          </a:prstGeom>
          <a:noFill/>
          <a:ln w="9525">
            <a:noFill/>
          </a:ln>
        </p:spPr>
        <p:txBody>
          <a:bodyPr>
            <a:spAutoFit/>
          </a:bodyPr>
          <a:lstStyle/>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数据字典：</a:t>
            </a:r>
            <a:r>
              <a:rPr lang="zh-CN" altLang="en-US" sz="1400" dirty="0">
                <a:solidFill>
                  <a:schemeClr val="tx1"/>
                </a:solidFill>
                <a:latin typeface="微软雅黑" panose="020B0503020204020204" pitchFamily="34" charset="-122"/>
                <a:ea typeface="微软雅黑" panose="020B0503020204020204" pitchFamily="34" charset="-122"/>
              </a:rPr>
              <a:t>对系统默认下拉选择项内容可以自定义</a:t>
            </a:r>
            <a:r>
              <a:rPr lang="zh-CN" altLang="en-US" sz="1400" dirty="0">
                <a:latin typeface="微软雅黑" panose="020B0503020204020204" pitchFamily="34" charset="-122"/>
                <a:ea typeface="微软雅黑" panose="020B0503020204020204" pitchFamily="34" charset="-122"/>
              </a:rPr>
              <a:t>。例如：客户状态、客户来源、合同的支付方式等这些字段的下</a:t>
            </a:r>
            <a:r>
              <a:rPr lang="zh-CN" altLang="en-US" sz="1400" dirty="0" smtClean="0">
                <a:latin typeface="微软雅黑" panose="020B0503020204020204" pitchFamily="34" charset="-122"/>
                <a:ea typeface="微软雅黑" panose="020B0503020204020204" pitchFamily="34" charset="-122"/>
              </a:rPr>
              <a:t>拉内容。</a:t>
            </a:r>
            <a:endParaRPr lang="en-US" altLang="zh-CN" sz="1400" dirty="0">
              <a:latin typeface="微软雅黑" panose="020B0503020204020204" pitchFamily="34" charset="-122"/>
              <a:ea typeface="微软雅黑" panose="020B0503020204020204" pitchFamily="34" charset="-122"/>
            </a:endParaRPr>
          </a:p>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可以添加对应字段中的新数据并编辑相应字段</a:t>
            </a:r>
            <a:endParaRPr lang="en-US" altLang="zh-CN" sz="1400" dirty="0">
              <a:latin typeface="微软雅黑" panose="020B0503020204020204" pitchFamily="34" charset="-122"/>
              <a:ea typeface="微软雅黑" panose="020B0503020204020204" pitchFamily="34" charset="-122"/>
            </a:endParaRPr>
          </a:p>
        </p:txBody>
      </p:sp>
      <p:pic>
        <p:nvPicPr>
          <p:cNvPr id="21508" name="Picture 1" descr="C:\Users\ah\AppData\Roaming\Tencent\Users\785894284\QQ\WinTemp\RichOle\2OV~0%1{LSZGX%FXPAJN0JS.png"/>
          <p:cNvPicPr>
            <a:picLocks noChangeAspect="1"/>
          </p:cNvPicPr>
          <p:nvPr/>
        </p:nvPicPr>
        <p:blipFill>
          <a:blip r:embed="rId2"/>
          <a:stretch>
            <a:fillRect/>
          </a:stretch>
        </p:blipFill>
        <p:spPr>
          <a:xfrm>
            <a:off x="222250" y="2776538"/>
            <a:ext cx="8682038" cy="3783012"/>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p:cNvPicPr>
          <p:nvPr/>
        </p:nvPicPr>
        <p:blipFill>
          <a:blip r:embed="rId2"/>
          <a:stretch>
            <a:fillRect/>
          </a:stretch>
        </p:blipFill>
        <p:spPr>
          <a:xfrm>
            <a:off x="4059238" y="1041400"/>
            <a:ext cx="1025525" cy="1025525"/>
          </a:xfrm>
          <a:prstGeom prst="rect">
            <a:avLst/>
          </a:prstGeom>
          <a:noFill/>
          <a:ln w="9525">
            <a:noFill/>
          </a:ln>
        </p:spPr>
      </p:pic>
      <p:sp>
        <p:nvSpPr>
          <p:cNvPr id="4099" name="矩形 4"/>
          <p:cNvSpPr/>
          <p:nvPr/>
        </p:nvSpPr>
        <p:spPr>
          <a:xfrm>
            <a:off x="395288" y="2205038"/>
            <a:ext cx="8208962" cy="1643062"/>
          </a:xfrm>
          <a:prstGeom prst="rect">
            <a:avLst/>
          </a:prstGeom>
          <a:noFill/>
          <a:ln w="9525">
            <a:noFill/>
          </a:ln>
        </p:spPr>
        <p:txBody>
          <a:bodyPr>
            <a:spAutoFit/>
          </a:bodyPr>
          <a:lstStyle/>
          <a:p>
            <a:pPr lvl="0" eaLnBrk="1" hangingPunct="1">
              <a:lnSpc>
                <a:spcPct val="140000"/>
              </a:lnSpc>
            </a:pPr>
            <a:r>
              <a:rPr lang="zh-CN" altLang="en-US" b="1" dirty="0">
                <a:latin typeface="方正正黑简体" charset="-122"/>
                <a:ea typeface="方正正黑简体" charset="-122"/>
              </a:rPr>
              <a:t>销帮帮</a:t>
            </a:r>
            <a:r>
              <a:rPr lang="en-US" altLang="zh-CN" b="1" dirty="0">
                <a:latin typeface="方正正黑简体" charset="-122"/>
                <a:ea typeface="方正正黑简体" charset="-122"/>
              </a:rPr>
              <a:t>CRM</a:t>
            </a:r>
            <a:r>
              <a:rPr lang="zh-CN" altLang="en-US" b="1" dirty="0">
                <a:latin typeface="方正正黑简体" charset="-122"/>
                <a:ea typeface="方正正黑简体" charset="-122"/>
              </a:rPr>
              <a:t>是一款创新的移动</a:t>
            </a:r>
            <a:r>
              <a:rPr lang="en-US" altLang="zh-CN" b="1" dirty="0">
                <a:latin typeface="方正正黑简体" charset="-122"/>
                <a:ea typeface="方正正黑简体" charset="-122"/>
              </a:rPr>
              <a:t>CRM</a:t>
            </a:r>
            <a:r>
              <a:rPr lang="zh-CN" altLang="en-US" b="1" dirty="0">
                <a:latin typeface="方正正黑简体" charset="-122"/>
                <a:ea typeface="方正正黑简体" charset="-122"/>
              </a:rPr>
              <a:t>应用，以优秀的用户体验、轻量化设计、协同工作的移动互联网理念，完美融合业绩目标匹配管理、客户精细管理，销售机会过程管理，销售行为可见管理、团队协作效率管理、决策数据可视化等核心功能于一体，让</a:t>
            </a:r>
            <a:r>
              <a:rPr lang="en-US" altLang="zh-CN" b="1" dirty="0">
                <a:latin typeface="方正正黑简体" charset="-122"/>
                <a:ea typeface="方正正黑简体" charset="-122"/>
              </a:rPr>
              <a:t>CRM</a:t>
            </a:r>
            <a:r>
              <a:rPr lang="zh-CN" altLang="en-US" b="1" dirty="0">
                <a:latin typeface="方正正黑简体" charset="-122"/>
                <a:ea typeface="方正正黑简体" charset="-122"/>
              </a:rPr>
              <a:t>真正成为销售人员打单利器，帮助企业提升业绩。</a:t>
            </a:r>
          </a:p>
        </p:txBody>
      </p:sp>
      <p:sp>
        <p:nvSpPr>
          <p:cNvPr id="4100" name="矩形 5"/>
          <p:cNvSpPr/>
          <p:nvPr/>
        </p:nvSpPr>
        <p:spPr>
          <a:xfrm>
            <a:off x="1908175" y="4724400"/>
            <a:ext cx="5040313" cy="523875"/>
          </a:xfrm>
          <a:prstGeom prst="rect">
            <a:avLst/>
          </a:prstGeom>
          <a:noFill/>
          <a:ln w="9525">
            <a:noFill/>
          </a:ln>
        </p:spPr>
        <p:txBody>
          <a:bodyPr>
            <a:spAutoFit/>
          </a:bodyPr>
          <a:lstStyle/>
          <a:p>
            <a:pPr lvl="0" algn="ctr" eaLnBrk="1" hangingPunct="1"/>
            <a:r>
              <a:rPr lang="zh-CN" altLang="en-US" sz="2400" b="1" dirty="0">
                <a:latin typeface="方正正黑简体" charset="-122"/>
                <a:ea typeface="方正正黑简体" charset="-122"/>
              </a:rPr>
              <a:t> </a:t>
            </a:r>
            <a:r>
              <a:rPr lang="zh-CN" altLang="en-US" sz="2800" b="1" dirty="0">
                <a:latin typeface="方正正黑简体" charset="-122"/>
                <a:ea typeface="方正正黑简体" charset="-122"/>
              </a:rPr>
              <a:t>复制顶尖销售，成就业绩巅峰</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8663" y="2060575"/>
            <a:ext cx="8415338" cy="1228725"/>
          </a:xfrm>
          <a:prstGeom prst="rect">
            <a:avLst/>
          </a:prstGeom>
          <a:solidFill>
            <a:srgbClr val="35A7FB"/>
          </a:solidFill>
          <a:ln>
            <a:solidFill>
              <a:srgbClr val="3C8CE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1078EB"/>
              </a:solidFill>
              <a:effectLst/>
              <a:uLnTx/>
              <a:uFillTx/>
              <a:latin typeface="+mn-lt"/>
              <a:ea typeface="+mn-ea"/>
              <a:cs typeface="+mn-cs"/>
            </a:endParaRPr>
          </a:p>
        </p:txBody>
      </p:sp>
      <p:sp>
        <p:nvSpPr>
          <p:cNvPr id="4" name="矩形 3"/>
          <p:cNvSpPr/>
          <p:nvPr/>
        </p:nvSpPr>
        <p:spPr>
          <a:xfrm>
            <a:off x="-7937" y="2060575"/>
            <a:ext cx="501650" cy="1228725"/>
          </a:xfrm>
          <a:prstGeom prst="rect">
            <a:avLst/>
          </a:prstGeom>
          <a:solidFill>
            <a:srgbClr val="35A7F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2532" name="文本框 5"/>
          <p:cNvSpPr txBox="1"/>
          <p:nvPr/>
        </p:nvSpPr>
        <p:spPr>
          <a:xfrm>
            <a:off x="1597025" y="2217738"/>
            <a:ext cx="6465888" cy="830262"/>
          </a:xfrm>
          <a:prstGeom prst="rect">
            <a:avLst/>
          </a:prstGeom>
          <a:noFill/>
          <a:ln w="9525">
            <a:noFill/>
          </a:ln>
        </p:spPr>
        <p:txBody>
          <a:bodyPr>
            <a:spAutoFit/>
          </a:bodyPr>
          <a:lstStyle/>
          <a:p>
            <a:pPr lvl="0" algn="ctr" eaLnBrk="1" hangingPunct="1">
              <a:buFont typeface="Arial" panose="020B0604020202020204" pitchFamily="34" charset="0"/>
              <a:buNone/>
            </a:pPr>
            <a:r>
              <a:rPr lang="zh-CN" altLang="en-US" sz="4800" dirty="0">
                <a:solidFill>
                  <a:schemeClr val="bg1"/>
                </a:solidFill>
                <a:latin typeface="Hiragino Sans GB W3"/>
                <a:ea typeface="Hiragino Sans GB W3"/>
              </a:rPr>
              <a:t>导入导出信息</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2"/>
          <p:cNvSpPr/>
          <p:nvPr/>
        </p:nvSpPr>
        <p:spPr>
          <a:xfrm>
            <a:off x="0" y="577850"/>
            <a:ext cx="1522413" cy="338138"/>
          </a:xfrm>
          <a:prstGeom prst="rect">
            <a:avLst/>
          </a:prstGeom>
          <a:noFill/>
          <a:ln w="9525">
            <a:noFill/>
          </a:ln>
        </p:spPr>
        <p:txBody>
          <a:bodyPr>
            <a:spAutoFit/>
          </a:bodyPr>
          <a:lstStyle/>
          <a:p>
            <a:pPr lvl="0" algn="ctr" eaLnBrk="1" hangingPunct="1"/>
            <a:r>
              <a:rPr lang="zh-CN" altLang="en-US" sz="1600" dirty="0">
                <a:solidFill>
                  <a:schemeClr val="bg1"/>
                </a:solidFill>
                <a:latin typeface="微软雅黑" panose="020B0503020204020204" pitchFamily="34" charset="-122"/>
                <a:ea typeface="微软雅黑" panose="020B0503020204020204" pitchFamily="34" charset="-122"/>
              </a:rPr>
              <a:t>批量导入</a:t>
            </a:r>
          </a:p>
        </p:txBody>
      </p:sp>
      <p:sp>
        <p:nvSpPr>
          <p:cNvPr id="23555" name="矩形 3"/>
          <p:cNvSpPr/>
          <p:nvPr/>
        </p:nvSpPr>
        <p:spPr>
          <a:xfrm>
            <a:off x="901700" y="1106488"/>
            <a:ext cx="7029450" cy="1051560"/>
          </a:xfrm>
          <a:prstGeom prst="rect">
            <a:avLst/>
          </a:prstGeom>
          <a:noFill/>
          <a:ln w="9525">
            <a:noFill/>
          </a:ln>
        </p:spPr>
        <p:txBody>
          <a:bodyPr>
            <a:spAutoFit/>
          </a:bodyPr>
          <a:lstStyle/>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操作路径：客户、合同等模块</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导入按钮</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下载模板</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按照模版内内容填写（</a:t>
            </a:r>
            <a:r>
              <a:rPr lang="zh-CN" altLang="en-US" sz="1400" dirty="0">
                <a:solidFill>
                  <a:srgbClr val="FF0000"/>
                </a:solidFill>
                <a:latin typeface="微软雅黑" panose="020B0503020204020204" pitchFamily="34" charset="-122"/>
                <a:ea typeface="微软雅黑" panose="020B0503020204020204" pitchFamily="34" charset="-122"/>
              </a:rPr>
              <a:t>模版中打 </a:t>
            </a:r>
            <a:r>
              <a:rPr lang="en-US" altLang="zh-CN" sz="1400" dirty="0">
                <a:solidFill>
                  <a:srgbClr val="FF0000"/>
                </a:solidFill>
                <a:latin typeface="微软雅黑" panose="020B0503020204020204" pitchFamily="34" charset="-122"/>
                <a:ea typeface="微软雅黑" panose="020B0503020204020204" pitchFamily="34" charset="-122"/>
              </a:rPr>
              <a:t>* </a:t>
            </a:r>
            <a:r>
              <a:rPr lang="zh-CN" altLang="en-US" sz="1400" dirty="0">
                <a:solidFill>
                  <a:srgbClr val="FF0000"/>
                </a:solidFill>
                <a:latin typeface="微软雅黑" panose="020B0503020204020204" pitchFamily="34" charset="-122"/>
                <a:ea typeface="微软雅黑" panose="020B0503020204020204" pitchFamily="34" charset="-122"/>
              </a:rPr>
              <a:t>必填，其他可填可不填</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选择文件 </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点击上传</a:t>
            </a:r>
          </a:p>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若是上传中有提示报错，会在倒入结果中提示，按提示操作。</a:t>
            </a:r>
          </a:p>
        </p:txBody>
      </p:sp>
      <p:pic>
        <p:nvPicPr>
          <p:cNvPr id="23556" name="Picture 2"/>
          <p:cNvPicPr>
            <a:picLocks noChangeAspect="1"/>
          </p:cNvPicPr>
          <p:nvPr/>
        </p:nvPicPr>
        <p:blipFill>
          <a:blip r:embed="rId2"/>
          <a:stretch>
            <a:fillRect/>
          </a:stretch>
        </p:blipFill>
        <p:spPr>
          <a:xfrm>
            <a:off x="933450" y="2171700"/>
            <a:ext cx="5448300" cy="1552575"/>
          </a:xfrm>
          <a:prstGeom prst="rect">
            <a:avLst/>
          </a:prstGeom>
          <a:noFill/>
          <a:ln w="9525">
            <a:noFill/>
          </a:ln>
        </p:spPr>
      </p:pic>
      <p:pic>
        <p:nvPicPr>
          <p:cNvPr id="23557" name="Picture 3"/>
          <p:cNvPicPr>
            <a:picLocks noChangeAspect="1"/>
          </p:cNvPicPr>
          <p:nvPr/>
        </p:nvPicPr>
        <p:blipFill>
          <a:blip r:embed="rId3"/>
          <a:stretch>
            <a:fillRect/>
          </a:stretch>
        </p:blipFill>
        <p:spPr>
          <a:xfrm>
            <a:off x="849313" y="3567113"/>
            <a:ext cx="5745162" cy="3290887"/>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2"/>
          <p:cNvSpPr/>
          <p:nvPr/>
        </p:nvSpPr>
        <p:spPr>
          <a:xfrm>
            <a:off x="0" y="577850"/>
            <a:ext cx="1522413" cy="338138"/>
          </a:xfrm>
          <a:prstGeom prst="rect">
            <a:avLst/>
          </a:prstGeom>
          <a:noFill/>
          <a:ln w="9525">
            <a:noFill/>
          </a:ln>
        </p:spPr>
        <p:txBody>
          <a:bodyPr>
            <a:spAutoFit/>
          </a:bodyPr>
          <a:lstStyle/>
          <a:p>
            <a:pPr lvl="0" algn="ctr" eaLnBrk="1" hangingPunct="1"/>
            <a:r>
              <a:rPr lang="zh-CN" altLang="en-US" sz="1600" dirty="0">
                <a:solidFill>
                  <a:schemeClr val="bg1"/>
                </a:solidFill>
                <a:latin typeface="微软雅黑" panose="020B0503020204020204" pitchFamily="34" charset="-122"/>
                <a:ea typeface="微软雅黑" panose="020B0503020204020204" pitchFamily="34" charset="-122"/>
              </a:rPr>
              <a:t>批量导出</a:t>
            </a:r>
          </a:p>
        </p:txBody>
      </p:sp>
      <p:sp>
        <p:nvSpPr>
          <p:cNvPr id="24579" name="矩形 3"/>
          <p:cNvSpPr/>
          <p:nvPr/>
        </p:nvSpPr>
        <p:spPr>
          <a:xfrm>
            <a:off x="957263" y="1577975"/>
            <a:ext cx="7029450" cy="738188"/>
          </a:xfrm>
          <a:prstGeom prst="rect">
            <a:avLst/>
          </a:prstGeom>
          <a:noFill/>
          <a:ln w="9525">
            <a:noFill/>
          </a:ln>
        </p:spPr>
        <p:txBody>
          <a:bodyPr>
            <a:spAutoFit/>
          </a:bodyPr>
          <a:lstStyle/>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操作路径：客户、合同等模块</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导出按钮</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选择导出模板</a:t>
            </a:r>
            <a:endParaRPr lang="en-US" altLang="zh-CN" sz="1400" dirty="0">
              <a:latin typeface="微软雅黑" panose="020B0503020204020204" pitchFamily="34" charset="-122"/>
              <a:ea typeface="微软雅黑" panose="020B0503020204020204" pitchFamily="34" charset="-122"/>
            </a:endParaRPr>
          </a:p>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模版即后台设置的业务模版</a:t>
            </a:r>
          </a:p>
        </p:txBody>
      </p:sp>
      <p:pic>
        <p:nvPicPr>
          <p:cNvPr id="24580" name="Picture 2"/>
          <p:cNvPicPr>
            <a:picLocks noChangeAspect="1"/>
          </p:cNvPicPr>
          <p:nvPr/>
        </p:nvPicPr>
        <p:blipFill>
          <a:blip r:embed="rId2"/>
          <a:stretch>
            <a:fillRect/>
          </a:stretch>
        </p:blipFill>
        <p:spPr>
          <a:xfrm>
            <a:off x="0" y="3021013"/>
            <a:ext cx="9196388" cy="2106612"/>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8663" y="2060575"/>
            <a:ext cx="8415338" cy="1228725"/>
          </a:xfrm>
          <a:prstGeom prst="rect">
            <a:avLst/>
          </a:prstGeom>
          <a:solidFill>
            <a:srgbClr val="35A7FB"/>
          </a:solidFill>
          <a:ln>
            <a:solidFill>
              <a:srgbClr val="3C8CE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1078EB"/>
              </a:solidFill>
              <a:effectLst/>
              <a:uLnTx/>
              <a:uFillTx/>
              <a:latin typeface="+mn-lt"/>
              <a:ea typeface="+mn-ea"/>
              <a:cs typeface="+mn-cs"/>
            </a:endParaRPr>
          </a:p>
        </p:txBody>
      </p:sp>
      <p:sp>
        <p:nvSpPr>
          <p:cNvPr id="4" name="矩形 3"/>
          <p:cNvSpPr/>
          <p:nvPr/>
        </p:nvSpPr>
        <p:spPr>
          <a:xfrm>
            <a:off x="-7937" y="2060575"/>
            <a:ext cx="501650" cy="1228725"/>
          </a:xfrm>
          <a:prstGeom prst="rect">
            <a:avLst/>
          </a:prstGeom>
          <a:solidFill>
            <a:srgbClr val="35A7F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5604" name="文本框 5"/>
          <p:cNvSpPr txBox="1"/>
          <p:nvPr/>
        </p:nvSpPr>
        <p:spPr>
          <a:xfrm>
            <a:off x="1597025" y="2217738"/>
            <a:ext cx="6465888" cy="830262"/>
          </a:xfrm>
          <a:prstGeom prst="rect">
            <a:avLst/>
          </a:prstGeom>
          <a:noFill/>
          <a:ln w="9525">
            <a:noFill/>
          </a:ln>
        </p:spPr>
        <p:txBody>
          <a:bodyPr>
            <a:spAutoFit/>
          </a:bodyPr>
          <a:lstStyle/>
          <a:p>
            <a:pPr lvl="0" algn="ctr" eaLnBrk="1" hangingPunct="1">
              <a:buFont typeface="Arial" panose="020B0604020202020204" pitchFamily="34" charset="0"/>
              <a:buNone/>
            </a:pPr>
            <a:r>
              <a:rPr lang="zh-CN" altLang="en-US" sz="4800" dirty="0">
                <a:solidFill>
                  <a:schemeClr val="bg1"/>
                </a:solidFill>
                <a:latin typeface="Hiragino Sans GB W3"/>
                <a:ea typeface="Hiragino Sans GB W3"/>
              </a:rPr>
              <a:t>公海池规则设置</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矩形 2"/>
          <p:cNvSpPr/>
          <p:nvPr/>
        </p:nvSpPr>
        <p:spPr>
          <a:xfrm>
            <a:off x="0" y="585788"/>
            <a:ext cx="1516063" cy="339725"/>
          </a:xfrm>
          <a:prstGeom prst="rect">
            <a:avLst/>
          </a:prstGeom>
          <a:noFill/>
          <a:ln w="9525">
            <a:noFill/>
          </a:ln>
        </p:spPr>
        <p:txBody>
          <a:bodyPr>
            <a:spAutoFit/>
          </a:bodyPr>
          <a:lstStyle/>
          <a:p>
            <a:pPr lvl="0" algn="ctr" eaLnBrk="1" hangingPunct="1"/>
            <a:r>
              <a:rPr lang="zh-CN" altLang="en-US" sz="1600" dirty="0">
                <a:solidFill>
                  <a:schemeClr val="bg1"/>
                </a:solidFill>
                <a:latin typeface="微软雅黑" panose="020B0503020204020204" pitchFamily="34" charset="-122"/>
                <a:ea typeface="微软雅黑" panose="020B0503020204020204" pitchFamily="34" charset="-122"/>
              </a:rPr>
              <a:t>公海池规则</a:t>
            </a:r>
          </a:p>
        </p:txBody>
      </p:sp>
      <p:sp>
        <p:nvSpPr>
          <p:cNvPr id="4" name="矩形 3"/>
          <p:cNvSpPr/>
          <p:nvPr/>
        </p:nvSpPr>
        <p:spPr>
          <a:xfrm>
            <a:off x="901700" y="1106488"/>
            <a:ext cx="7029450" cy="2011680"/>
          </a:xfrm>
          <a:prstGeom prst="rect">
            <a:avLst/>
          </a:prstGeom>
        </p:spPr>
        <p:txBody>
          <a:bodyPr>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a:rPr>
              <a:t>作用：将员工手上长时间未联系、长时间无成果的客户，退回到公海池，防止公司客户信息的浪费。</a:t>
            </a:r>
            <a:endParaRPr kumimoji="0" lang="en-US" altLang="zh-CN" sz="1400" b="0" i="0" u="none" strike="noStrike" kern="1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Times New Roman" panose="02020603050405020304"/>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未跟进客户、无机会客户、无合同客户：规则即时间</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最大拥有客户数：防止新员工从公海池捞取大量客户。规则即客户数量</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前负责人规则：设置时间，防止员工当天退回当天捞取</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客户信息符合其中任何一种规则就会退回到公海池</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p:txBody>
      </p:sp>
      <p:pic>
        <p:nvPicPr>
          <p:cNvPr id="26628" name="图片 4"/>
          <p:cNvPicPr>
            <a:picLocks noChangeAspect="1"/>
          </p:cNvPicPr>
          <p:nvPr/>
        </p:nvPicPr>
        <p:blipFill>
          <a:blip r:embed="rId2"/>
          <a:stretch>
            <a:fillRect/>
          </a:stretch>
        </p:blipFill>
        <p:spPr>
          <a:xfrm>
            <a:off x="46038" y="3556000"/>
            <a:ext cx="9051925" cy="292417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8663" y="2060575"/>
            <a:ext cx="8415338" cy="1228725"/>
          </a:xfrm>
          <a:prstGeom prst="rect">
            <a:avLst/>
          </a:prstGeom>
          <a:solidFill>
            <a:srgbClr val="35A7FB"/>
          </a:solidFill>
          <a:ln>
            <a:solidFill>
              <a:srgbClr val="3C8CE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1078EB"/>
              </a:solidFill>
              <a:effectLst/>
              <a:uLnTx/>
              <a:uFillTx/>
              <a:latin typeface="+mn-lt"/>
              <a:ea typeface="+mn-ea"/>
              <a:cs typeface="+mn-cs"/>
            </a:endParaRPr>
          </a:p>
        </p:txBody>
      </p:sp>
      <p:sp>
        <p:nvSpPr>
          <p:cNvPr id="4" name="矩形 3"/>
          <p:cNvSpPr/>
          <p:nvPr/>
        </p:nvSpPr>
        <p:spPr>
          <a:xfrm>
            <a:off x="-7937" y="2060575"/>
            <a:ext cx="501650" cy="1228725"/>
          </a:xfrm>
          <a:prstGeom prst="rect">
            <a:avLst/>
          </a:prstGeom>
          <a:solidFill>
            <a:srgbClr val="35A7F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27652" name="文本框 5"/>
          <p:cNvSpPr txBox="1"/>
          <p:nvPr/>
        </p:nvSpPr>
        <p:spPr>
          <a:xfrm>
            <a:off x="1597025" y="2217738"/>
            <a:ext cx="6465888" cy="830262"/>
          </a:xfrm>
          <a:prstGeom prst="rect">
            <a:avLst/>
          </a:prstGeom>
          <a:noFill/>
          <a:ln w="9525">
            <a:noFill/>
          </a:ln>
        </p:spPr>
        <p:txBody>
          <a:bodyPr>
            <a:spAutoFit/>
          </a:bodyPr>
          <a:lstStyle/>
          <a:p>
            <a:pPr lvl="0" algn="ctr" eaLnBrk="1" hangingPunct="1">
              <a:buFont typeface="Arial" panose="020B0604020202020204" pitchFamily="34" charset="0"/>
              <a:buNone/>
            </a:pPr>
            <a:r>
              <a:rPr lang="zh-CN" altLang="en-US" sz="4800" dirty="0">
                <a:solidFill>
                  <a:schemeClr val="bg1"/>
                </a:solidFill>
                <a:latin typeface="Hiragino Sans GB W3"/>
                <a:ea typeface="Hiragino Sans GB W3"/>
              </a:rPr>
              <a:t>审批设置</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矩形 2"/>
          <p:cNvSpPr/>
          <p:nvPr/>
        </p:nvSpPr>
        <p:spPr>
          <a:xfrm>
            <a:off x="0" y="585788"/>
            <a:ext cx="1541463" cy="339725"/>
          </a:xfrm>
          <a:prstGeom prst="rect">
            <a:avLst/>
          </a:prstGeom>
          <a:noFill/>
          <a:ln w="9525">
            <a:noFill/>
          </a:ln>
        </p:spPr>
        <p:txBody>
          <a:bodyPr>
            <a:spAutoFit/>
          </a:bodyPr>
          <a:lstStyle/>
          <a:p>
            <a:pPr lvl="0" algn="ctr" eaLnBrk="1" hangingPunct="1"/>
            <a:r>
              <a:rPr lang="zh-CN" altLang="en-US" sz="1600" dirty="0">
                <a:solidFill>
                  <a:schemeClr val="bg1"/>
                </a:solidFill>
                <a:latin typeface="微软雅黑" panose="020B0503020204020204" pitchFamily="34" charset="-122"/>
                <a:ea typeface="微软雅黑" panose="020B0503020204020204" pitchFamily="34" charset="-122"/>
              </a:rPr>
              <a:t>审批管理</a:t>
            </a:r>
          </a:p>
        </p:txBody>
      </p:sp>
      <p:sp>
        <p:nvSpPr>
          <p:cNvPr id="28675" name="矩形 3"/>
          <p:cNvSpPr/>
          <p:nvPr/>
        </p:nvSpPr>
        <p:spPr>
          <a:xfrm>
            <a:off x="901700" y="1106488"/>
            <a:ext cx="7029450" cy="1062037"/>
          </a:xfrm>
          <a:prstGeom prst="rect">
            <a:avLst/>
          </a:prstGeom>
          <a:noFill/>
          <a:ln w="9525">
            <a:noFill/>
          </a:ln>
        </p:spPr>
        <p:txBody>
          <a:bodyPr>
            <a:spAutoFit/>
          </a:bodyPr>
          <a:lstStyle/>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操作路径：启用相应审批</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点击添加审批人</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添加审批对象（指定人、主管）</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点击确认</a:t>
            </a:r>
          </a:p>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设置完成后在创建提交就会变成提交审批（</a:t>
            </a:r>
            <a:r>
              <a:rPr lang="en-US" altLang="zh-CN" sz="1400" dirty="0">
                <a:solidFill>
                  <a:srgbClr val="FF0000"/>
                </a:solidFill>
                <a:latin typeface="微软雅黑" panose="020B0503020204020204" pitchFamily="34" charset="-122"/>
                <a:ea typeface="微软雅黑" panose="020B0503020204020204" pitchFamily="34" charset="-122"/>
              </a:rPr>
              <a:t>ps:</a:t>
            </a:r>
            <a:r>
              <a:rPr lang="zh-CN" altLang="en-US" sz="1400" dirty="0">
                <a:solidFill>
                  <a:srgbClr val="FF0000"/>
                </a:solidFill>
                <a:latin typeface="微软雅黑" panose="020B0503020204020204" pitchFamily="34" charset="-122"/>
                <a:ea typeface="微软雅黑" panose="020B0503020204020204" pitchFamily="34" charset="-122"/>
              </a:rPr>
              <a:t>超管和老板提交的不走审批流程</a:t>
            </a:r>
            <a:r>
              <a:rPr lang="zh-CN" altLang="en-US" sz="1400" dirty="0">
                <a:latin typeface="微软雅黑" panose="020B0503020204020204" pitchFamily="34" charset="-122"/>
                <a:ea typeface="微软雅黑" panose="020B0503020204020204" pitchFamily="34" charset="-122"/>
              </a:rPr>
              <a:t>）</a:t>
            </a:r>
          </a:p>
        </p:txBody>
      </p:sp>
      <p:pic>
        <p:nvPicPr>
          <p:cNvPr id="28676" name="图片 6"/>
          <p:cNvPicPr>
            <a:picLocks noChangeAspect="1"/>
          </p:cNvPicPr>
          <p:nvPr/>
        </p:nvPicPr>
        <p:blipFill>
          <a:blip r:embed="rId2"/>
          <a:stretch>
            <a:fillRect/>
          </a:stretch>
        </p:blipFill>
        <p:spPr>
          <a:xfrm>
            <a:off x="379730" y="2494280"/>
            <a:ext cx="8367395" cy="3131185"/>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2"/>
          <p:cNvSpPr/>
          <p:nvPr/>
        </p:nvSpPr>
        <p:spPr>
          <a:xfrm>
            <a:off x="0" y="604838"/>
            <a:ext cx="1533525" cy="338137"/>
          </a:xfrm>
          <a:prstGeom prst="rect">
            <a:avLst/>
          </a:prstGeom>
          <a:noFill/>
          <a:ln w="9525">
            <a:noFill/>
          </a:ln>
        </p:spPr>
        <p:txBody>
          <a:bodyPr>
            <a:spAutoFit/>
          </a:bodyPr>
          <a:lstStyle/>
          <a:p>
            <a:pPr lvl="0" algn="ctr" eaLnBrk="1" hangingPunct="1"/>
            <a:r>
              <a:rPr lang="zh-CN" altLang="en-US" sz="1600" dirty="0">
                <a:solidFill>
                  <a:schemeClr val="bg1"/>
                </a:solidFill>
                <a:latin typeface="微软雅黑" panose="020B0503020204020204" pitchFamily="34" charset="-122"/>
                <a:ea typeface="微软雅黑" panose="020B0503020204020204" pitchFamily="34" charset="-122"/>
              </a:rPr>
              <a:t>审批流设置</a:t>
            </a:r>
          </a:p>
        </p:txBody>
      </p:sp>
      <p:sp>
        <p:nvSpPr>
          <p:cNvPr id="29699" name="矩形 3"/>
          <p:cNvSpPr/>
          <p:nvPr/>
        </p:nvSpPr>
        <p:spPr>
          <a:xfrm>
            <a:off x="901700" y="1106488"/>
            <a:ext cx="7029450" cy="739775"/>
          </a:xfrm>
          <a:prstGeom prst="rect">
            <a:avLst/>
          </a:prstGeom>
          <a:noFill/>
          <a:ln w="9525">
            <a:noFill/>
          </a:ln>
        </p:spPr>
        <p:txBody>
          <a:bodyPr>
            <a:spAutoFit/>
          </a:bodyPr>
          <a:lstStyle/>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审批流中的主管可以切换到</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级，</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级主管</a:t>
            </a:r>
            <a:endParaRPr lang="en-US" altLang="zh-CN" sz="1400" dirty="0">
              <a:latin typeface="微软雅黑" panose="020B0503020204020204" pitchFamily="34" charset="-122"/>
              <a:ea typeface="微软雅黑" panose="020B0503020204020204" pitchFamily="34" charset="-122"/>
            </a:endParaRPr>
          </a:p>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审批指定人可以在组织架构中选择</a:t>
            </a:r>
          </a:p>
        </p:txBody>
      </p:sp>
      <p:pic>
        <p:nvPicPr>
          <p:cNvPr id="29700" name="Picture 2"/>
          <p:cNvPicPr>
            <a:picLocks noChangeAspect="1"/>
          </p:cNvPicPr>
          <p:nvPr/>
        </p:nvPicPr>
        <p:blipFill>
          <a:blip r:embed="rId2"/>
          <a:stretch>
            <a:fillRect/>
          </a:stretch>
        </p:blipFill>
        <p:spPr>
          <a:xfrm>
            <a:off x="1487488" y="2027238"/>
            <a:ext cx="5873750" cy="4641850"/>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8663" y="2060575"/>
            <a:ext cx="8415338" cy="1228725"/>
          </a:xfrm>
          <a:prstGeom prst="rect">
            <a:avLst/>
          </a:prstGeom>
          <a:solidFill>
            <a:srgbClr val="35A7FB"/>
          </a:solidFill>
          <a:ln>
            <a:solidFill>
              <a:srgbClr val="3C8CE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1078EB"/>
              </a:solidFill>
              <a:effectLst/>
              <a:uLnTx/>
              <a:uFillTx/>
              <a:latin typeface="+mn-lt"/>
              <a:ea typeface="+mn-ea"/>
              <a:cs typeface="+mn-cs"/>
            </a:endParaRPr>
          </a:p>
        </p:txBody>
      </p:sp>
      <p:sp>
        <p:nvSpPr>
          <p:cNvPr id="4" name="矩形 3"/>
          <p:cNvSpPr/>
          <p:nvPr/>
        </p:nvSpPr>
        <p:spPr>
          <a:xfrm>
            <a:off x="-7937" y="2060575"/>
            <a:ext cx="501650" cy="1228725"/>
          </a:xfrm>
          <a:prstGeom prst="rect">
            <a:avLst/>
          </a:prstGeom>
          <a:solidFill>
            <a:srgbClr val="35A7F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30724" name="文本框 5"/>
          <p:cNvSpPr txBox="1"/>
          <p:nvPr/>
        </p:nvSpPr>
        <p:spPr>
          <a:xfrm>
            <a:off x="1597025" y="2217738"/>
            <a:ext cx="6465888" cy="830262"/>
          </a:xfrm>
          <a:prstGeom prst="rect">
            <a:avLst/>
          </a:prstGeom>
          <a:noFill/>
          <a:ln w="9525">
            <a:noFill/>
          </a:ln>
        </p:spPr>
        <p:txBody>
          <a:bodyPr>
            <a:spAutoFit/>
          </a:bodyPr>
          <a:lstStyle/>
          <a:p>
            <a:pPr lvl="0" algn="ctr" eaLnBrk="1" hangingPunct="1">
              <a:buFont typeface="Arial" panose="020B0604020202020204" pitchFamily="34" charset="0"/>
              <a:buNone/>
            </a:pPr>
            <a:r>
              <a:rPr lang="zh-CN" altLang="en-US" sz="4800" dirty="0">
                <a:solidFill>
                  <a:schemeClr val="bg1"/>
                </a:solidFill>
                <a:latin typeface="Hiragino Sans GB W3"/>
                <a:ea typeface="Hiragino Sans GB W3"/>
              </a:rPr>
              <a:t>业绩目标设置</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2"/>
          <p:cNvSpPr/>
          <p:nvPr/>
        </p:nvSpPr>
        <p:spPr>
          <a:xfrm>
            <a:off x="0" y="585788"/>
            <a:ext cx="1547813" cy="339725"/>
          </a:xfrm>
          <a:prstGeom prst="rect">
            <a:avLst/>
          </a:prstGeom>
          <a:noFill/>
          <a:ln w="9525">
            <a:noFill/>
          </a:ln>
        </p:spPr>
        <p:txBody>
          <a:bodyPr>
            <a:spAutoFit/>
          </a:bodyPr>
          <a:lstStyle/>
          <a:p>
            <a:pPr lvl="0" algn="ctr" eaLnBrk="1" hangingPunct="1"/>
            <a:r>
              <a:rPr lang="zh-CN" altLang="en-US" sz="1600" dirty="0">
                <a:solidFill>
                  <a:schemeClr val="bg1"/>
                </a:solidFill>
                <a:latin typeface="微软雅黑" panose="020B0503020204020204" pitchFamily="34" charset="-122"/>
                <a:ea typeface="微软雅黑" panose="020B0503020204020204" pitchFamily="34" charset="-122"/>
              </a:rPr>
              <a:t>目标设置</a:t>
            </a:r>
          </a:p>
        </p:txBody>
      </p:sp>
      <p:sp>
        <p:nvSpPr>
          <p:cNvPr id="4" name="矩形 3"/>
          <p:cNvSpPr/>
          <p:nvPr/>
        </p:nvSpPr>
        <p:spPr>
          <a:xfrm>
            <a:off x="892175" y="1208088"/>
            <a:ext cx="7029450" cy="739775"/>
          </a:xfrm>
          <a:prstGeom prst="rect">
            <a:avLst/>
          </a:prstGeom>
        </p:spPr>
        <p:txBody>
          <a:bodyPr>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在目标管理中管理员可在此为公司，部门和员工设定合同、回款、客户数等目标额</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在目标管理中设置目标管理指标</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p:txBody>
      </p:sp>
      <p:pic>
        <p:nvPicPr>
          <p:cNvPr id="31748" name="图片 4"/>
          <p:cNvPicPr>
            <a:picLocks noChangeAspect="1"/>
          </p:cNvPicPr>
          <p:nvPr/>
        </p:nvPicPr>
        <p:blipFill>
          <a:blip r:embed="rId2"/>
          <a:stretch>
            <a:fillRect/>
          </a:stretch>
        </p:blipFill>
        <p:spPr>
          <a:xfrm>
            <a:off x="563563" y="2290763"/>
            <a:ext cx="7342187" cy="3830637"/>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7"/>
          <p:cNvSpPr/>
          <p:nvPr/>
        </p:nvSpPr>
        <p:spPr>
          <a:xfrm>
            <a:off x="1412875" y="3432175"/>
            <a:ext cx="1646238" cy="706438"/>
          </a:xfrm>
          <a:prstGeom prst="rect">
            <a:avLst/>
          </a:prstGeom>
          <a:noFill/>
          <a:ln w="9525">
            <a:noFill/>
          </a:ln>
        </p:spPr>
        <p:txBody>
          <a:bodyPr>
            <a:spAutoFit/>
          </a:bodyPr>
          <a:lstStyle/>
          <a:p>
            <a:pPr lvl="0" algn="ctr" eaLnBrk="1" hangingPunct="1"/>
            <a:r>
              <a:rPr lang="zh-CN" altLang="en-US" sz="4000" dirty="0">
                <a:latin typeface="方正正黑简体" charset="-122"/>
                <a:ea typeface="方正正黑简体" charset="-122"/>
                <a:sym typeface="黑体" panose="02010609060101010101" pitchFamily="49" charset="-122"/>
              </a:rPr>
              <a:t>专 业</a:t>
            </a:r>
            <a:endParaRPr lang="en-US" altLang="zh-CN" sz="4000" dirty="0">
              <a:latin typeface="方正正黑简体" charset="-122"/>
              <a:ea typeface="方正正黑简体" charset="-122"/>
              <a:sym typeface="黑体" panose="02010609060101010101" pitchFamily="49" charset="-122"/>
            </a:endParaRPr>
          </a:p>
        </p:txBody>
      </p:sp>
      <p:pic>
        <p:nvPicPr>
          <p:cNvPr id="3" name="Picture 6" descr="C:\Users\Administrator\Desktop\简介PPT用图\专业.png"/>
          <p:cNvPicPr>
            <a:picLocks noChangeAspect="1"/>
          </p:cNvPicPr>
          <p:nvPr/>
        </p:nvPicPr>
        <p:blipFill>
          <a:blip r:embed="rId2"/>
          <a:stretch>
            <a:fillRect/>
          </a:stretch>
        </p:blipFill>
        <p:spPr>
          <a:xfrm>
            <a:off x="1671638" y="1798638"/>
            <a:ext cx="1176337" cy="1198562"/>
          </a:xfrm>
          <a:prstGeom prst="rect">
            <a:avLst/>
          </a:prstGeom>
          <a:noFill/>
          <a:ln w="9525">
            <a:noFill/>
          </a:ln>
        </p:spPr>
      </p:pic>
      <p:pic>
        <p:nvPicPr>
          <p:cNvPr id="4" name="Picture 7" descr="C:\Users\Administrator\Desktop\简介PPT用图\安全.png"/>
          <p:cNvPicPr>
            <a:picLocks noChangeAspect="1"/>
          </p:cNvPicPr>
          <p:nvPr/>
        </p:nvPicPr>
        <p:blipFill>
          <a:blip r:embed="rId3"/>
          <a:stretch>
            <a:fillRect/>
          </a:stretch>
        </p:blipFill>
        <p:spPr>
          <a:xfrm>
            <a:off x="6446838" y="1798638"/>
            <a:ext cx="1187450" cy="1198562"/>
          </a:xfrm>
          <a:prstGeom prst="rect">
            <a:avLst/>
          </a:prstGeom>
          <a:noFill/>
          <a:ln w="9525">
            <a:noFill/>
          </a:ln>
        </p:spPr>
      </p:pic>
      <p:pic>
        <p:nvPicPr>
          <p:cNvPr id="5" name="Picture 8" descr="C:\Users\Administrator\Desktop\简介PPT用图\易用.png"/>
          <p:cNvPicPr>
            <a:picLocks noChangeAspect="1"/>
          </p:cNvPicPr>
          <p:nvPr/>
        </p:nvPicPr>
        <p:blipFill>
          <a:blip r:embed="rId4"/>
          <a:stretch>
            <a:fillRect/>
          </a:stretch>
        </p:blipFill>
        <p:spPr>
          <a:xfrm>
            <a:off x="4059238" y="1798638"/>
            <a:ext cx="1187450" cy="1198562"/>
          </a:xfrm>
          <a:prstGeom prst="rect">
            <a:avLst/>
          </a:prstGeom>
          <a:noFill/>
          <a:ln w="9525">
            <a:noFill/>
          </a:ln>
        </p:spPr>
      </p:pic>
      <p:sp>
        <p:nvSpPr>
          <p:cNvPr id="6" name="矩形 7"/>
          <p:cNvSpPr>
            <a:spLocks noChangeArrowheads="1"/>
          </p:cNvSpPr>
          <p:nvPr/>
        </p:nvSpPr>
        <p:spPr bwMode="auto">
          <a:xfrm>
            <a:off x="1259724" y="4198746"/>
            <a:ext cx="2013203" cy="400110"/>
          </a:xfrm>
          <a:prstGeom prst="rect">
            <a:avLst/>
          </a:prstGeom>
          <a:noFill/>
          <a:ln w="9525">
            <a:noFill/>
            <a:miter lim="800000"/>
          </a:ln>
          <a:effectLst>
            <a:glow rad="127000">
              <a:schemeClr val="accent1"/>
            </a:glow>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spc="0" normalizeH="0" baseline="0" noProof="0" dirty="0" smtClean="0">
                <a:ln>
                  <a:noFill/>
                </a:ln>
                <a:solidFill>
                  <a:schemeClr val="tx1"/>
                </a:solidFill>
                <a:effectLst/>
                <a:uLnTx/>
                <a:uFillTx/>
                <a:latin typeface="Arial Unicode MS" pitchFamily="34" charset="-122"/>
                <a:ea typeface="Arial Unicode MS" pitchFamily="34" charset="-122"/>
                <a:cs typeface="Arial Unicode MS" pitchFamily="34" charset="-122"/>
                <a:sym typeface="黑体" panose="02010609060101010101" pitchFamily="49" charset="-122"/>
              </a:rPr>
              <a:t>PROFESSION</a:t>
            </a:r>
            <a:endParaRPr kumimoji="0" lang="en-US" altLang="zh-CN" sz="2000" b="0" i="0" u="none" strike="noStrike" kern="1200" cap="none" spc="0" normalizeH="0" baseline="0" noProof="0" dirty="0">
              <a:ln>
                <a:noFill/>
              </a:ln>
              <a:solidFill>
                <a:schemeClr val="tx1"/>
              </a:solidFill>
              <a:effectLst/>
              <a:uLnTx/>
              <a:uFillTx/>
              <a:latin typeface="Arial Unicode MS" pitchFamily="34" charset="-122"/>
              <a:ea typeface="Arial Unicode MS" pitchFamily="34" charset="-122"/>
              <a:cs typeface="Arial Unicode MS" pitchFamily="34" charset="-122"/>
              <a:sym typeface="黑体" panose="02010609060101010101" pitchFamily="49" charset="-122"/>
            </a:endParaRPr>
          </a:p>
        </p:txBody>
      </p:sp>
      <p:sp>
        <p:nvSpPr>
          <p:cNvPr id="5129" name="矩形 7"/>
          <p:cNvSpPr/>
          <p:nvPr/>
        </p:nvSpPr>
        <p:spPr>
          <a:xfrm>
            <a:off x="3924300" y="3432175"/>
            <a:ext cx="1565275" cy="706438"/>
          </a:xfrm>
          <a:prstGeom prst="rect">
            <a:avLst/>
          </a:prstGeom>
          <a:noFill/>
          <a:ln w="9525">
            <a:noFill/>
          </a:ln>
        </p:spPr>
        <p:txBody>
          <a:bodyPr>
            <a:spAutoFit/>
          </a:bodyPr>
          <a:lstStyle/>
          <a:p>
            <a:pPr lvl="0" algn="ctr" eaLnBrk="1" hangingPunct="1"/>
            <a:r>
              <a:rPr lang="zh-CN" altLang="en-US" sz="4000" dirty="0">
                <a:latin typeface="方正正黑简体" charset="-122"/>
                <a:ea typeface="方正正黑简体" charset="-122"/>
                <a:sym typeface="黑体" panose="02010609060101010101" pitchFamily="49" charset="-122"/>
              </a:rPr>
              <a:t>易 用</a:t>
            </a:r>
            <a:endParaRPr lang="en-US" altLang="zh-CN" sz="4000" dirty="0">
              <a:latin typeface="方正正黑简体" charset="-122"/>
              <a:ea typeface="方正正黑简体" charset="-122"/>
              <a:sym typeface="黑体" panose="02010609060101010101" pitchFamily="49" charset="-122"/>
            </a:endParaRPr>
          </a:p>
        </p:txBody>
      </p:sp>
      <p:sp>
        <p:nvSpPr>
          <p:cNvPr id="5130" name="矩形 7"/>
          <p:cNvSpPr/>
          <p:nvPr/>
        </p:nvSpPr>
        <p:spPr>
          <a:xfrm>
            <a:off x="3646488" y="4198938"/>
            <a:ext cx="2014537" cy="400050"/>
          </a:xfrm>
          <a:prstGeom prst="rect">
            <a:avLst/>
          </a:prstGeom>
          <a:noFill/>
          <a:ln w="9525">
            <a:noFill/>
          </a:ln>
        </p:spPr>
        <p:txBody>
          <a:bodyPr>
            <a:spAutoFit/>
          </a:bodyPr>
          <a:lstStyle/>
          <a:p>
            <a:pPr lvl="0" algn="ctr" eaLnBrk="1" hangingPunct="1"/>
            <a:r>
              <a:rPr lang="en-US" altLang="zh-CN" sz="2000" dirty="0">
                <a:latin typeface="Arial Unicode MS" pitchFamily="34" charset="-122"/>
                <a:ea typeface="Arial Unicode MS" pitchFamily="34" charset="-122"/>
              </a:rPr>
              <a:t>EASE OF USE </a:t>
            </a:r>
          </a:p>
        </p:txBody>
      </p:sp>
      <p:sp>
        <p:nvSpPr>
          <p:cNvPr id="5131" name="矩形 7"/>
          <p:cNvSpPr/>
          <p:nvPr/>
        </p:nvSpPr>
        <p:spPr>
          <a:xfrm>
            <a:off x="6300788" y="3432175"/>
            <a:ext cx="1554162" cy="706438"/>
          </a:xfrm>
          <a:prstGeom prst="rect">
            <a:avLst/>
          </a:prstGeom>
          <a:noFill/>
          <a:ln w="9525">
            <a:noFill/>
          </a:ln>
        </p:spPr>
        <p:txBody>
          <a:bodyPr>
            <a:spAutoFit/>
          </a:bodyPr>
          <a:lstStyle/>
          <a:p>
            <a:pPr lvl="0" algn="ctr" eaLnBrk="1" hangingPunct="1"/>
            <a:r>
              <a:rPr lang="zh-CN" altLang="en-US" sz="4000" dirty="0">
                <a:latin typeface="方正正黑简体" charset="-122"/>
                <a:ea typeface="方正正黑简体" charset="-122"/>
                <a:sym typeface="黑体" panose="02010609060101010101" pitchFamily="49" charset="-122"/>
              </a:rPr>
              <a:t>安 全</a:t>
            </a:r>
            <a:endParaRPr lang="en-US" altLang="zh-CN" sz="4000" dirty="0">
              <a:latin typeface="方正正黑简体" charset="-122"/>
              <a:ea typeface="方正正黑简体" charset="-122"/>
              <a:sym typeface="黑体" panose="02010609060101010101" pitchFamily="49" charset="-122"/>
            </a:endParaRPr>
          </a:p>
        </p:txBody>
      </p:sp>
      <p:sp>
        <p:nvSpPr>
          <p:cNvPr id="5132" name="矩形 7"/>
          <p:cNvSpPr/>
          <p:nvPr/>
        </p:nvSpPr>
        <p:spPr>
          <a:xfrm>
            <a:off x="6034088" y="4198938"/>
            <a:ext cx="2012950" cy="400050"/>
          </a:xfrm>
          <a:prstGeom prst="rect">
            <a:avLst/>
          </a:prstGeom>
          <a:noFill/>
          <a:ln w="9525">
            <a:noFill/>
          </a:ln>
        </p:spPr>
        <p:txBody>
          <a:bodyPr>
            <a:spAutoFit/>
          </a:bodyPr>
          <a:lstStyle/>
          <a:p>
            <a:pPr lvl="0" algn="ctr" eaLnBrk="1" hangingPunct="1"/>
            <a:r>
              <a:rPr lang="en-US" altLang="zh-CN" sz="2000" dirty="0">
                <a:latin typeface="Arial Unicode MS" pitchFamily="34" charset="-122"/>
                <a:ea typeface="Arial Unicode MS" pitchFamily="34" charset="-122"/>
              </a:rPr>
              <a:t>SAFETY</a:t>
            </a:r>
            <a:r>
              <a:rPr lang="en-US" altLang="zh-CN" sz="1400" dirty="0">
                <a:latin typeface="Calibri" panose="020F0502020204030204" pitchFamily="34" charset="0"/>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2"/>
          <p:cNvSpPr/>
          <p:nvPr/>
        </p:nvSpPr>
        <p:spPr>
          <a:xfrm>
            <a:off x="0" y="585788"/>
            <a:ext cx="1457325" cy="339725"/>
          </a:xfrm>
          <a:prstGeom prst="rect">
            <a:avLst/>
          </a:prstGeom>
          <a:noFill/>
          <a:ln w="9525">
            <a:noFill/>
          </a:ln>
        </p:spPr>
        <p:txBody>
          <a:bodyPr>
            <a:spAutoFit/>
          </a:bodyPr>
          <a:lstStyle/>
          <a:p>
            <a:pPr lvl="0" algn="ctr" eaLnBrk="1" hangingPunct="1"/>
            <a:r>
              <a:rPr lang="zh-CN" altLang="en-US" sz="1600" dirty="0">
                <a:solidFill>
                  <a:schemeClr val="bg1"/>
                </a:solidFill>
                <a:latin typeface="微软雅黑" panose="020B0503020204020204" pitchFamily="34" charset="-122"/>
                <a:ea typeface="微软雅黑" panose="020B0503020204020204" pitchFamily="34" charset="-122"/>
              </a:rPr>
              <a:t>目标设置</a:t>
            </a:r>
          </a:p>
        </p:txBody>
      </p:sp>
      <p:sp>
        <p:nvSpPr>
          <p:cNvPr id="32771" name="矩形 3"/>
          <p:cNvSpPr/>
          <p:nvPr/>
        </p:nvSpPr>
        <p:spPr>
          <a:xfrm>
            <a:off x="901700" y="1106488"/>
            <a:ext cx="7029450" cy="731520"/>
          </a:xfrm>
          <a:prstGeom prst="rect">
            <a:avLst/>
          </a:prstGeom>
          <a:noFill/>
          <a:ln w="9525">
            <a:noFill/>
          </a:ln>
        </p:spPr>
        <p:txBody>
          <a:bodyPr>
            <a:spAutoFit/>
          </a:bodyPr>
          <a:lstStyle/>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编辑页面：填写目标数据，如果需要月度均分的，可以点击一键平分目标额。</a:t>
            </a:r>
          </a:p>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设置好公司部门员工每个月的每个指标的目标</a:t>
            </a:r>
            <a:endParaRPr lang="en-US" altLang="zh-CN" sz="1400" dirty="0">
              <a:latin typeface="微软雅黑" panose="020B0503020204020204" pitchFamily="34" charset="-122"/>
              <a:ea typeface="微软雅黑" panose="020B0503020204020204" pitchFamily="34" charset="-122"/>
            </a:endParaRPr>
          </a:p>
        </p:txBody>
      </p:sp>
      <p:pic>
        <p:nvPicPr>
          <p:cNvPr id="32772" name="图片 4"/>
          <p:cNvPicPr>
            <a:picLocks noChangeAspect="1"/>
          </p:cNvPicPr>
          <p:nvPr/>
        </p:nvPicPr>
        <p:blipFill>
          <a:blip r:embed="rId2"/>
          <a:stretch>
            <a:fillRect/>
          </a:stretch>
        </p:blipFill>
        <p:spPr>
          <a:xfrm>
            <a:off x="360363" y="2614613"/>
            <a:ext cx="8442325" cy="3897312"/>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矩形 2"/>
          <p:cNvSpPr/>
          <p:nvPr/>
        </p:nvSpPr>
        <p:spPr>
          <a:xfrm>
            <a:off x="0" y="585788"/>
            <a:ext cx="1547813" cy="339725"/>
          </a:xfrm>
          <a:prstGeom prst="rect">
            <a:avLst/>
          </a:prstGeom>
          <a:noFill/>
          <a:ln w="9525">
            <a:noFill/>
          </a:ln>
        </p:spPr>
        <p:txBody>
          <a:bodyPr>
            <a:spAutoFit/>
          </a:bodyPr>
          <a:lstStyle/>
          <a:p>
            <a:pPr lvl="0" algn="ctr" eaLnBrk="1" hangingPunct="1"/>
            <a:r>
              <a:rPr lang="zh-CN" altLang="en-US" sz="1600" dirty="0">
                <a:solidFill>
                  <a:schemeClr val="bg1"/>
                </a:solidFill>
                <a:latin typeface="微软雅黑" panose="020B0503020204020204" pitchFamily="34" charset="-122"/>
                <a:ea typeface="微软雅黑" panose="020B0503020204020204" pitchFamily="34" charset="-122"/>
              </a:rPr>
              <a:t>指标设置</a:t>
            </a:r>
          </a:p>
        </p:txBody>
      </p:sp>
      <p:sp>
        <p:nvSpPr>
          <p:cNvPr id="33795" name="矩形 3"/>
          <p:cNvSpPr/>
          <p:nvPr/>
        </p:nvSpPr>
        <p:spPr>
          <a:xfrm>
            <a:off x="901700" y="1106488"/>
            <a:ext cx="7029450" cy="1371600"/>
          </a:xfrm>
          <a:prstGeom prst="rect">
            <a:avLst/>
          </a:prstGeom>
          <a:noFill/>
          <a:ln w="9525">
            <a:noFill/>
          </a:ln>
        </p:spPr>
        <p:txBody>
          <a:bodyPr>
            <a:spAutoFit/>
          </a:bodyPr>
          <a:lstStyle/>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业绩指标设置：对公司员工考核的指标参数设置。开启指标参数即视为对员工考核</a:t>
            </a:r>
            <a:r>
              <a:rPr lang="zh-CN" altLang="en-US" sz="1400" dirty="0" smtClean="0">
                <a:latin typeface="微软雅黑" panose="020B0503020204020204" pitchFamily="34" charset="-122"/>
                <a:ea typeface="微软雅黑" panose="020B0503020204020204" pitchFamily="34" charset="-122"/>
              </a:rPr>
              <a:t>的指标项</a:t>
            </a:r>
            <a:r>
              <a:rPr lang="zh-CN" altLang="en-US" sz="1400" dirty="0">
                <a:latin typeface="微软雅黑" panose="020B0503020204020204" pitchFamily="34" charset="-122"/>
                <a:ea typeface="微软雅黑" panose="020B0503020204020204" pitchFamily="34" charset="-122"/>
              </a:rPr>
              <a:t>。业绩目标名称也可进行修改。</a:t>
            </a:r>
          </a:p>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员工修改业绩目标权限设置，开启视为员工可以自定义自己的业绩目标，关闭视为不能修改。</a:t>
            </a:r>
          </a:p>
        </p:txBody>
      </p:sp>
      <p:pic>
        <p:nvPicPr>
          <p:cNvPr id="33796" name="Picture 2"/>
          <p:cNvPicPr>
            <a:picLocks noChangeAspect="1"/>
          </p:cNvPicPr>
          <p:nvPr/>
        </p:nvPicPr>
        <p:blipFill>
          <a:blip r:embed="rId2"/>
          <a:stretch>
            <a:fillRect/>
          </a:stretch>
        </p:blipFill>
        <p:spPr>
          <a:xfrm>
            <a:off x="349250" y="2571750"/>
            <a:ext cx="8683625" cy="3925888"/>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8663" y="2060575"/>
            <a:ext cx="8415338" cy="1228725"/>
          </a:xfrm>
          <a:prstGeom prst="rect">
            <a:avLst/>
          </a:prstGeom>
          <a:solidFill>
            <a:srgbClr val="35A7FB"/>
          </a:solidFill>
          <a:ln>
            <a:solidFill>
              <a:srgbClr val="3C8CE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1078EB"/>
              </a:solidFill>
              <a:effectLst/>
              <a:uLnTx/>
              <a:uFillTx/>
              <a:latin typeface="+mn-lt"/>
              <a:ea typeface="+mn-ea"/>
              <a:cs typeface="+mn-cs"/>
            </a:endParaRPr>
          </a:p>
        </p:txBody>
      </p:sp>
      <p:sp>
        <p:nvSpPr>
          <p:cNvPr id="4" name="矩形 3"/>
          <p:cNvSpPr/>
          <p:nvPr/>
        </p:nvSpPr>
        <p:spPr>
          <a:xfrm>
            <a:off x="-7937" y="2060575"/>
            <a:ext cx="501650" cy="1228725"/>
          </a:xfrm>
          <a:prstGeom prst="rect">
            <a:avLst/>
          </a:prstGeom>
          <a:solidFill>
            <a:srgbClr val="35A7F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34820" name="文本框 5"/>
          <p:cNvSpPr txBox="1"/>
          <p:nvPr/>
        </p:nvSpPr>
        <p:spPr>
          <a:xfrm>
            <a:off x="1597025" y="2217738"/>
            <a:ext cx="6465888" cy="830262"/>
          </a:xfrm>
          <a:prstGeom prst="rect">
            <a:avLst/>
          </a:prstGeom>
          <a:noFill/>
          <a:ln w="9525">
            <a:noFill/>
          </a:ln>
        </p:spPr>
        <p:txBody>
          <a:bodyPr>
            <a:spAutoFit/>
          </a:bodyPr>
          <a:lstStyle/>
          <a:p>
            <a:pPr lvl="0" algn="ctr" eaLnBrk="1" hangingPunct="1">
              <a:buFont typeface="Arial" panose="020B0604020202020204" pitchFamily="34" charset="0"/>
              <a:buNone/>
            </a:pPr>
            <a:r>
              <a:rPr lang="en-US" altLang="zh-CN" sz="4800" dirty="0">
                <a:solidFill>
                  <a:schemeClr val="bg1"/>
                </a:solidFill>
                <a:latin typeface="Hiragino Sans GB W3"/>
                <a:ea typeface="Hiragino Sans GB W3"/>
              </a:rPr>
              <a:t>PK</a:t>
            </a:r>
            <a:r>
              <a:rPr lang="zh-CN" altLang="en-US" sz="4800" dirty="0">
                <a:solidFill>
                  <a:schemeClr val="bg1"/>
                </a:solidFill>
                <a:latin typeface="Hiragino Sans GB W3"/>
                <a:ea typeface="Hiragino Sans GB W3"/>
              </a:rPr>
              <a:t>榜设置</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矩形 2"/>
          <p:cNvSpPr/>
          <p:nvPr/>
        </p:nvSpPr>
        <p:spPr>
          <a:xfrm>
            <a:off x="0" y="585788"/>
            <a:ext cx="1547813" cy="339725"/>
          </a:xfrm>
          <a:prstGeom prst="rect">
            <a:avLst/>
          </a:prstGeom>
          <a:noFill/>
          <a:ln w="9525">
            <a:noFill/>
          </a:ln>
        </p:spPr>
        <p:txBody>
          <a:bodyPr>
            <a:spAutoFit/>
          </a:bodyPr>
          <a:lstStyle/>
          <a:p>
            <a:pPr lvl="0" algn="ctr" eaLnBrk="1" hangingPunct="1"/>
            <a:r>
              <a:rPr lang="en-US" altLang="zh-CN" sz="1600" dirty="0">
                <a:solidFill>
                  <a:schemeClr val="bg1"/>
                </a:solidFill>
                <a:latin typeface="微软雅黑" panose="020B0503020204020204" pitchFamily="34" charset="-122"/>
                <a:ea typeface="微软雅黑" panose="020B0503020204020204" pitchFamily="34" charset="-122"/>
              </a:rPr>
              <a:t>PK</a:t>
            </a:r>
            <a:r>
              <a:rPr lang="zh-CN" altLang="en-US" sz="1600" dirty="0">
                <a:solidFill>
                  <a:schemeClr val="bg1"/>
                </a:solidFill>
                <a:latin typeface="微软雅黑" panose="020B0503020204020204" pitchFamily="34" charset="-122"/>
                <a:ea typeface="微软雅黑" panose="020B0503020204020204" pitchFamily="34" charset="-122"/>
              </a:rPr>
              <a:t>榜设置</a:t>
            </a:r>
          </a:p>
        </p:txBody>
      </p:sp>
      <p:sp>
        <p:nvSpPr>
          <p:cNvPr id="4" name="矩形 3"/>
          <p:cNvSpPr/>
          <p:nvPr/>
        </p:nvSpPr>
        <p:spPr>
          <a:xfrm>
            <a:off x="892175" y="1208088"/>
            <a:ext cx="7029450" cy="731520"/>
          </a:xfrm>
          <a:prstGeom prst="rect">
            <a:avLst/>
          </a:prstGeom>
        </p:spPr>
        <p:txBody>
          <a:bodyPr>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在</a:t>
            </a:r>
            <a:r>
              <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PK</a:t>
            </a: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榜设置中管理员可在此为公司设定</a:t>
            </a:r>
            <a:r>
              <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PK</a:t>
            </a: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榜（</a:t>
            </a:r>
            <a:r>
              <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web</a:t>
            </a: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和</a:t>
            </a:r>
            <a:r>
              <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app</a:t>
            </a: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首页）需要查看的榜单</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可以开启或关闭数据为空或离职</a:t>
            </a:r>
            <a:r>
              <a:rPr kumimoji="0" lang="zh-CN" altLang="en-US" sz="1400" b="0" i="0" u="none" strike="noStrike" kern="100" cap="none" spc="0" normalizeH="0" baseline="0" noProof="0" dirty="0" smtClean="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员工</a:t>
            </a:r>
            <a:r>
              <a:rPr lang="zh-CN" altLang="en-US" sz="1400" kern="100" dirty="0" smtClean="0">
                <a:ea typeface="微软雅黑" panose="020B0503020204020204" pitchFamily="34" charset="-122"/>
                <a:cs typeface="Times New Roman" panose="02020603050405020304"/>
              </a:rPr>
              <a:t>的数据统计</a:t>
            </a:r>
            <a:endParaRPr kumimoji="0" lang="zh-CN" altLang="en-US" sz="1400" b="0" i="0" u="none" strike="noStrike" kern="100" cap="none" spc="0" normalizeH="0" baseline="0" noProof="0" dirty="0">
              <a:ln>
                <a:noFill/>
              </a:ln>
              <a:effectLst/>
              <a:uLnTx/>
              <a:uFillTx/>
              <a:latin typeface="Calibri" panose="020F0502020204030204" pitchFamily="34" charset="0"/>
              <a:ea typeface="微软雅黑" panose="020B0503020204020204" pitchFamily="34" charset="-122"/>
              <a:cs typeface="Times New Roman" panose="02020603050405020304"/>
            </a:endParaRPr>
          </a:p>
        </p:txBody>
      </p:sp>
      <p:pic>
        <p:nvPicPr>
          <p:cNvPr id="35844" name="Picture 2"/>
          <p:cNvPicPr>
            <a:picLocks noChangeAspect="1"/>
          </p:cNvPicPr>
          <p:nvPr/>
        </p:nvPicPr>
        <p:blipFill>
          <a:blip r:embed="rId2"/>
          <a:stretch>
            <a:fillRect/>
          </a:stretch>
        </p:blipFill>
        <p:spPr>
          <a:xfrm>
            <a:off x="107950" y="2333625"/>
            <a:ext cx="8780463" cy="3687763"/>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8663" y="2060575"/>
            <a:ext cx="8415338" cy="1228725"/>
          </a:xfrm>
          <a:prstGeom prst="rect">
            <a:avLst/>
          </a:prstGeom>
          <a:solidFill>
            <a:srgbClr val="35A7FB"/>
          </a:solidFill>
          <a:ln>
            <a:solidFill>
              <a:srgbClr val="3C8CE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1078EB"/>
              </a:solidFill>
              <a:effectLst/>
              <a:uLnTx/>
              <a:uFillTx/>
              <a:latin typeface="+mn-lt"/>
              <a:ea typeface="+mn-ea"/>
              <a:cs typeface="+mn-cs"/>
            </a:endParaRPr>
          </a:p>
        </p:txBody>
      </p:sp>
      <p:sp>
        <p:nvSpPr>
          <p:cNvPr id="4" name="矩形 3"/>
          <p:cNvSpPr/>
          <p:nvPr/>
        </p:nvSpPr>
        <p:spPr>
          <a:xfrm>
            <a:off x="-7937" y="2060575"/>
            <a:ext cx="501650" cy="1228725"/>
          </a:xfrm>
          <a:prstGeom prst="rect">
            <a:avLst/>
          </a:prstGeom>
          <a:solidFill>
            <a:srgbClr val="35A7F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36868" name="文本框 5"/>
          <p:cNvSpPr txBox="1"/>
          <p:nvPr/>
        </p:nvSpPr>
        <p:spPr>
          <a:xfrm>
            <a:off x="1597025" y="2217738"/>
            <a:ext cx="6465888" cy="830262"/>
          </a:xfrm>
          <a:prstGeom prst="rect">
            <a:avLst/>
          </a:prstGeom>
          <a:noFill/>
          <a:ln w="9525">
            <a:noFill/>
          </a:ln>
        </p:spPr>
        <p:txBody>
          <a:bodyPr>
            <a:spAutoFit/>
          </a:bodyPr>
          <a:lstStyle/>
          <a:p>
            <a:pPr lvl="0" algn="ctr" eaLnBrk="1" hangingPunct="1">
              <a:buFont typeface="Arial" panose="020B0604020202020204" pitchFamily="34" charset="0"/>
              <a:buNone/>
            </a:pPr>
            <a:r>
              <a:rPr lang="zh-CN" altLang="en-US" sz="4800" dirty="0">
                <a:solidFill>
                  <a:schemeClr val="bg1"/>
                </a:solidFill>
                <a:latin typeface="Hiragino Sans GB W3"/>
                <a:ea typeface="Hiragino Sans GB W3"/>
              </a:rPr>
              <a:t>多币种设置</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矩形 2"/>
          <p:cNvSpPr/>
          <p:nvPr/>
        </p:nvSpPr>
        <p:spPr>
          <a:xfrm>
            <a:off x="0" y="595313"/>
            <a:ext cx="1543050" cy="338137"/>
          </a:xfrm>
          <a:prstGeom prst="rect">
            <a:avLst/>
          </a:prstGeom>
          <a:noFill/>
          <a:ln w="9525">
            <a:noFill/>
          </a:ln>
        </p:spPr>
        <p:txBody>
          <a:bodyPr>
            <a:spAutoFit/>
          </a:bodyPr>
          <a:lstStyle/>
          <a:p>
            <a:pPr lvl="0" algn="ctr" eaLnBrk="1" hangingPunct="1"/>
            <a:r>
              <a:rPr lang="zh-CN" altLang="en-US" sz="1600" dirty="0">
                <a:solidFill>
                  <a:schemeClr val="bg1"/>
                </a:solidFill>
                <a:latin typeface="微软雅黑" panose="020B0503020204020204" pitchFamily="34" charset="-122"/>
                <a:ea typeface="微软雅黑" panose="020B0503020204020204" pitchFamily="34" charset="-122"/>
              </a:rPr>
              <a:t>多币种设置</a:t>
            </a:r>
          </a:p>
        </p:txBody>
      </p:sp>
      <p:sp>
        <p:nvSpPr>
          <p:cNvPr id="37891" name="矩形 3"/>
          <p:cNvSpPr/>
          <p:nvPr/>
        </p:nvSpPr>
        <p:spPr>
          <a:xfrm>
            <a:off x="1104900" y="1217613"/>
            <a:ext cx="7029450" cy="1062037"/>
          </a:xfrm>
          <a:prstGeom prst="rect">
            <a:avLst/>
          </a:prstGeom>
          <a:noFill/>
          <a:ln w="9525">
            <a:noFill/>
          </a:ln>
        </p:spPr>
        <p:txBody>
          <a:bodyPr>
            <a:spAutoFit/>
          </a:bodyPr>
          <a:lstStyle/>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开启多币种功能，实现外币计算</a:t>
            </a:r>
            <a:endParaRPr lang="en-US" altLang="zh-CN" sz="1400" dirty="0">
              <a:latin typeface="微软雅黑" panose="020B0503020204020204" pitchFamily="34" charset="-122"/>
              <a:ea typeface="微软雅黑" panose="020B0503020204020204" pitchFamily="34" charset="-122"/>
            </a:endParaRPr>
          </a:p>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设置外币汇率</a:t>
            </a:r>
            <a:endParaRPr lang="en-US" altLang="zh-CN" sz="1400" dirty="0">
              <a:latin typeface="微软雅黑" panose="020B0503020204020204" pitchFamily="34" charset="-122"/>
              <a:ea typeface="微软雅黑" panose="020B0503020204020204" pitchFamily="34" charset="-122"/>
            </a:endParaRPr>
          </a:p>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可以添加新币种</a:t>
            </a:r>
          </a:p>
        </p:txBody>
      </p:sp>
      <p:pic>
        <p:nvPicPr>
          <p:cNvPr id="37892" name="图片 4"/>
          <p:cNvPicPr>
            <a:picLocks noChangeAspect="1"/>
          </p:cNvPicPr>
          <p:nvPr/>
        </p:nvPicPr>
        <p:blipFill>
          <a:blip r:embed="rId2"/>
          <a:stretch>
            <a:fillRect/>
          </a:stretch>
        </p:blipFill>
        <p:spPr>
          <a:xfrm>
            <a:off x="447675" y="2559050"/>
            <a:ext cx="8224838" cy="3416300"/>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2"/>
          <p:cNvSpPr/>
          <p:nvPr/>
        </p:nvSpPr>
        <p:spPr>
          <a:xfrm>
            <a:off x="0" y="595313"/>
            <a:ext cx="1543050" cy="338137"/>
          </a:xfrm>
          <a:prstGeom prst="rect">
            <a:avLst/>
          </a:prstGeom>
          <a:noFill/>
          <a:ln w="9525">
            <a:noFill/>
          </a:ln>
        </p:spPr>
        <p:txBody>
          <a:bodyPr>
            <a:spAutoFit/>
          </a:bodyPr>
          <a:lstStyle/>
          <a:p>
            <a:pPr lvl="0" algn="ctr" eaLnBrk="1" hangingPunct="1"/>
            <a:r>
              <a:rPr lang="zh-CN" altLang="en-US" sz="1600" dirty="0">
                <a:solidFill>
                  <a:schemeClr val="bg1"/>
                </a:solidFill>
                <a:latin typeface="微软雅黑" panose="020B0503020204020204" pitchFamily="34" charset="-122"/>
                <a:ea typeface="微软雅黑" panose="020B0503020204020204" pitchFamily="34" charset="-122"/>
              </a:rPr>
              <a:t>多币种设置</a:t>
            </a:r>
          </a:p>
        </p:txBody>
      </p:sp>
      <p:sp>
        <p:nvSpPr>
          <p:cNvPr id="38915" name="矩形 3"/>
          <p:cNvSpPr/>
          <p:nvPr/>
        </p:nvSpPr>
        <p:spPr>
          <a:xfrm>
            <a:off x="901700" y="1309688"/>
            <a:ext cx="7029450" cy="739775"/>
          </a:xfrm>
          <a:prstGeom prst="rect">
            <a:avLst/>
          </a:prstGeom>
          <a:noFill/>
          <a:ln w="9525">
            <a:noFill/>
          </a:ln>
        </p:spPr>
        <p:txBody>
          <a:bodyPr>
            <a:spAutoFit/>
          </a:bodyPr>
          <a:lstStyle/>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新建币种</a:t>
            </a:r>
            <a:endParaRPr lang="en-US" altLang="zh-CN" sz="1400" dirty="0">
              <a:latin typeface="微软雅黑" panose="020B0503020204020204" pitchFamily="34" charset="-122"/>
              <a:ea typeface="微软雅黑" panose="020B0503020204020204" pitchFamily="34" charset="-122"/>
            </a:endParaRPr>
          </a:p>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填写币种的名称、缩写、单位和汇率</a:t>
            </a:r>
          </a:p>
        </p:txBody>
      </p:sp>
      <p:pic>
        <p:nvPicPr>
          <p:cNvPr id="38916" name="图片 5"/>
          <p:cNvPicPr>
            <a:picLocks noChangeAspect="1"/>
          </p:cNvPicPr>
          <p:nvPr/>
        </p:nvPicPr>
        <p:blipFill>
          <a:blip r:embed="rId2"/>
          <a:stretch>
            <a:fillRect/>
          </a:stretch>
        </p:blipFill>
        <p:spPr>
          <a:xfrm>
            <a:off x="1454150" y="2689225"/>
            <a:ext cx="5275263" cy="2957513"/>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8663" y="2060575"/>
            <a:ext cx="8415338" cy="1228725"/>
          </a:xfrm>
          <a:prstGeom prst="rect">
            <a:avLst/>
          </a:prstGeom>
          <a:solidFill>
            <a:srgbClr val="35A7FB"/>
          </a:solidFill>
          <a:ln>
            <a:solidFill>
              <a:srgbClr val="3C8CE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1078EB"/>
              </a:solidFill>
              <a:effectLst/>
              <a:uLnTx/>
              <a:uFillTx/>
              <a:latin typeface="+mn-lt"/>
              <a:ea typeface="+mn-ea"/>
              <a:cs typeface="+mn-cs"/>
            </a:endParaRPr>
          </a:p>
        </p:txBody>
      </p:sp>
      <p:sp>
        <p:nvSpPr>
          <p:cNvPr id="4" name="矩形 3"/>
          <p:cNvSpPr/>
          <p:nvPr/>
        </p:nvSpPr>
        <p:spPr>
          <a:xfrm>
            <a:off x="-7937" y="2060575"/>
            <a:ext cx="501650" cy="1228725"/>
          </a:xfrm>
          <a:prstGeom prst="rect">
            <a:avLst/>
          </a:prstGeom>
          <a:solidFill>
            <a:srgbClr val="35A7F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39940" name="文本框 5"/>
          <p:cNvSpPr txBox="1"/>
          <p:nvPr/>
        </p:nvSpPr>
        <p:spPr>
          <a:xfrm>
            <a:off x="1597025" y="2217738"/>
            <a:ext cx="6465888" cy="830262"/>
          </a:xfrm>
          <a:prstGeom prst="rect">
            <a:avLst/>
          </a:prstGeom>
          <a:noFill/>
          <a:ln w="9525">
            <a:noFill/>
          </a:ln>
        </p:spPr>
        <p:txBody>
          <a:bodyPr>
            <a:spAutoFit/>
          </a:bodyPr>
          <a:lstStyle/>
          <a:p>
            <a:pPr lvl="0" algn="ctr" eaLnBrk="1" hangingPunct="1">
              <a:buFont typeface="Arial" panose="020B0604020202020204" pitchFamily="34" charset="0"/>
              <a:buNone/>
            </a:pPr>
            <a:r>
              <a:rPr lang="zh-CN" altLang="en-US" sz="4800" dirty="0">
                <a:solidFill>
                  <a:schemeClr val="bg1"/>
                </a:solidFill>
                <a:latin typeface="Hiragino Sans GB W3"/>
                <a:ea typeface="Hiragino Sans GB W3"/>
              </a:rPr>
              <a:t>推送提醒设置</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矩形 2"/>
          <p:cNvSpPr/>
          <p:nvPr/>
        </p:nvSpPr>
        <p:spPr>
          <a:xfrm>
            <a:off x="0" y="595313"/>
            <a:ext cx="1522413" cy="338137"/>
          </a:xfrm>
          <a:prstGeom prst="rect">
            <a:avLst/>
          </a:prstGeom>
          <a:noFill/>
          <a:ln w="9525">
            <a:noFill/>
          </a:ln>
        </p:spPr>
        <p:txBody>
          <a:bodyPr>
            <a:spAutoFit/>
          </a:bodyPr>
          <a:lstStyle/>
          <a:p>
            <a:pPr lvl="0" algn="ctr" eaLnBrk="1" hangingPunct="1"/>
            <a:r>
              <a:rPr lang="zh-CN" altLang="en-US" sz="1600" dirty="0">
                <a:solidFill>
                  <a:schemeClr val="bg1"/>
                </a:solidFill>
                <a:latin typeface="微软雅黑" panose="020B0503020204020204" pitchFamily="34" charset="-122"/>
                <a:ea typeface="微软雅黑" panose="020B0503020204020204" pitchFamily="34" charset="-122"/>
              </a:rPr>
              <a:t>推送设置</a:t>
            </a:r>
          </a:p>
        </p:txBody>
      </p:sp>
      <p:sp>
        <p:nvSpPr>
          <p:cNvPr id="40963" name="矩形 3"/>
          <p:cNvSpPr/>
          <p:nvPr/>
        </p:nvSpPr>
        <p:spPr>
          <a:xfrm>
            <a:off x="901700" y="1430338"/>
            <a:ext cx="7029450" cy="1062037"/>
          </a:xfrm>
          <a:prstGeom prst="rect">
            <a:avLst/>
          </a:prstGeom>
          <a:noFill/>
          <a:ln w="9525">
            <a:noFill/>
          </a:ln>
        </p:spPr>
        <p:txBody>
          <a:bodyPr>
            <a:spAutoFit/>
          </a:bodyPr>
          <a:lstStyle/>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推送条目：销售简报，创建访客计划、客户、机会等会收到相应的推送</a:t>
            </a:r>
            <a:endParaRPr lang="en-US" altLang="zh-CN" sz="1400" dirty="0">
              <a:latin typeface="微软雅黑" panose="020B0503020204020204" pitchFamily="34" charset="-122"/>
              <a:ea typeface="微软雅黑" panose="020B0503020204020204" pitchFamily="34" charset="-122"/>
            </a:endParaRPr>
          </a:p>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操作路径：开启条目推送</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勾选推送名称</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设置推送人员</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设置推送时间</a:t>
            </a:r>
          </a:p>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勾选完成后，当有相应的操作之后或者到相应的时间之后就会收到推送。</a:t>
            </a:r>
          </a:p>
        </p:txBody>
      </p:sp>
      <p:pic>
        <p:nvPicPr>
          <p:cNvPr id="40964" name="Picture 2"/>
          <p:cNvPicPr>
            <a:picLocks noChangeAspect="1"/>
          </p:cNvPicPr>
          <p:nvPr/>
        </p:nvPicPr>
        <p:blipFill>
          <a:blip r:embed="rId2"/>
          <a:stretch>
            <a:fillRect/>
          </a:stretch>
        </p:blipFill>
        <p:spPr>
          <a:xfrm>
            <a:off x="100013" y="3176588"/>
            <a:ext cx="8932862" cy="2790825"/>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2"/>
          <p:cNvSpPr/>
          <p:nvPr/>
        </p:nvSpPr>
        <p:spPr>
          <a:xfrm>
            <a:off x="0" y="585788"/>
            <a:ext cx="1522413" cy="339725"/>
          </a:xfrm>
          <a:prstGeom prst="rect">
            <a:avLst/>
          </a:prstGeom>
          <a:noFill/>
          <a:ln w="9525">
            <a:noFill/>
          </a:ln>
        </p:spPr>
        <p:txBody>
          <a:bodyPr>
            <a:spAutoFit/>
          </a:bodyPr>
          <a:lstStyle/>
          <a:p>
            <a:pPr lvl="0" algn="ctr" eaLnBrk="1" hangingPunct="1"/>
            <a:r>
              <a:rPr lang="zh-CN" altLang="en-US" sz="1600" dirty="0">
                <a:solidFill>
                  <a:schemeClr val="bg1"/>
                </a:solidFill>
                <a:latin typeface="微软雅黑" panose="020B0503020204020204" pitchFamily="34" charset="-122"/>
                <a:ea typeface="微软雅黑" panose="020B0503020204020204" pitchFamily="34" charset="-122"/>
              </a:rPr>
              <a:t>提醒设置</a:t>
            </a:r>
          </a:p>
        </p:txBody>
      </p:sp>
      <p:pic>
        <p:nvPicPr>
          <p:cNvPr id="41987" name="Picture 3"/>
          <p:cNvPicPr>
            <a:picLocks noChangeAspect="1"/>
          </p:cNvPicPr>
          <p:nvPr/>
        </p:nvPicPr>
        <p:blipFill>
          <a:blip r:embed="rId2"/>
          <a:stretch>
            <a:fillRect/>
          </a:stretch>
        </p:blipFill>
        <p:spPr>
          <a:xfrm>
            <a:off x="0" y="3021013"/>
            <a:ext cx="9142413" cy="3068637"/>
          </a:xfrm>
          <a:prstGeom prst="rect">
            <a:avLst/>
          </a:prstGeom>
          <a:noFill/>
          <a:ln w="9525">
            <a:noFill/>
          </a:ln>
        </p:spPr>
      </p:pic>
      <p:sp>
        <p:nvSpPr>
          <p:cNvPr id="41988" name="矩形 6"/>
          <p:cNvSpPr/>
          <p:nvPr/>
        </p:nvSpPr>
        <p:spPr>
          <a:xfrm>
            <a:off x="901700" y="1430338"/>
            <a:ext cx="7029450" cy="1384300"/>
          </a:xfrm>
          <a:prstGeom prst="rect">
            <a:avLst/>
          </a:prstGeom>
          <a:noFill/>
          <a:ln w="9525">
            <a:noFill/>
          </a:ln>
        </p:spPr>
        <p:txBody>
          <a:bodyPr>
            <a:spAutoFit/>
          </a:bodyPr>
          <a:lstStyle/>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提醒条目：合同回款，未回款提醒、客户自定义提醒（</a:t>
            </a:r>
            <a:r>
              <a:rPr lang="zh-CN" altLang="en-US" sz="1400" dirty="0">
                <a:solidFill>
                  <a:srgbClr val="FF0000"/>
                </a:solidFill>
                <a:latin typeface="微软雅黑" panose="020B0503020204020204" pitchFamily="34" charset="-122"/>
                <a:ea typeface="微软雅黑" panose="020B0503020204020204" pitchFamily="34" charset="-122"/>
              </a:rPr>
              <a:t>在客户自定义模板设置的日期型字段</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操作路径：开启条目提醒</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勾选提醒名称</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设置提醒人员</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设置提醒时间</a:t>
            </a:r>
          </a:p>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勾选完成后，到相应的时间之后就会收到提醒。</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8663" y="2060575"/>
            <a:ext cx="8415338" cy="1228725"/>
          </a:xfrm>
          <a:prstGeom prst="rect">
            <a:avLst/>
          </a:prstGeom>
          <a:solidFill>
            <a:srgbClr val="35A7FB"/>
          </a:solidFill>
          <a:ln>
            <a:solidFill>
              <a:srgbClr val="3C8CE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1078EB"/>
              </a:solidFill>
              <a:effectLst/>
              <a:uLnTx/>
              <a:uFillTx/>
              <a:latin typeface="+mn-lt"/>
              <a:ea typeface="+mn-ea"/>
              <a:cs typeface="+mn-cs"/>
            </a:endParaRPr>
          </a:p>
        </p:txBody>
      </p:sp>
      <p:sp>
        <p:nvSpPr>
          <p:cNvPr id="4" name="矩形 3"/>
          <p:cNvSpPr/>
          <p:nvPr/>
        </p:nvSpPr>
        <p:spPr>
          <a:xfrm>
            <a:off x="-7937" y="2060575"/>
            <a:ext cx="501650" cy="1228725"/>
          </a:xfrm>
          <a:prstGeom prst="rect">
            <a:avLst/>
          </a:prstGeom>
          <a:solidFill>
            <a:srgbClr val="35A7F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6148" name="文本框 5"/>
          <p:cNvSpPr txBox="1"/>
          <p:nvPr/>
        </p:nvSpPr>
        <p:spPr>
          <a:xfrm>
            <a:off x="1301750" y="2217738"/>
            <a:ext cx="6807200" cy="830262"/>
          </a:xfrm>
          <a:prstGeom prst="rect">
            <a:avLst/>
          </a:prstGeom>
          <a:noFill/>
          <a:ln w="9525">
            <a:noFill/>
          </a:ln>
        </p:spPr>
        <p:txBody>
          <a:bodyPr>
            <a:spAutoFit/>
          </a:bodyPr>
          <a:lstStyle/>
          <a:p>
            <a:pPr lvl="0" algn="ctr" eaLnBrk="1" hangingPunct="1">
              <a:buFont typeface="Arial" panose="020B0604020202020204" pitchFamily="34" charset="0"/>
              <a:buNone/>
            </a:pPr>
            <a:r>
              <a:rPr lang="zh-CN" altLang="en-US" sz="4800" dirty="0">
                <a:solidFill>
                  <a:schemeClr val="bg1"/>
                </a:solidFill>
                <a:latin typeface="Hiragino Sans GB W3"/>
                <a:ea typeface="Hiragino Sans GB W3"/>
              </a:rPr>
              <a:t>销帮帮</a:t>
            </a:r>
            <a:r>
              <a:rPr lang="en-US" altLang="zh-CN" sz="4800" dirty="0">
                <a:solidFill>
                  <a:schemeClr val="bg1"/>
                </a:solidFill>
                <a:latin typeface="Hiragino Sans GB W3"/>
                <a:ea typeface="Hiragino Sans GB W3"/>
              </a:rPr>
              <a:t>CRM</a:t>
            </a:r>
            <a:r>
              <a:rPr lang="zh-CN" altLang="en-US" sz="4800" dirty="0">
                <a:solidFill>
                  <a:schemeClr val="bg1"/>
                </a:solidFill>
                <a:latin typeface="Hiragino Sans GB W3"/>
                <a:ea typeface="Hiragino Sans GB W3"/>
              </a:rPr>
              <a:t>管理员手册</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8663" y="2060575"/>
            <a:ext cx="8415338" cy="1228725"/>
          </a:xfrm>
          <a:prstGeom prst="rect">
            <a:avLst/>
          </a:prstGeom>
          <a:solidFill>
            <a:srgbClr val="35A7FB"/>
          </a:solidFill>
          <a:ln>
            <a:solidFill>
              <a:srgbClr val="3C8CE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1078EB"/>
              </a:solidFill>
              <a:effectLst/>
              <a:uLnTx/>
              <a:uFillTx/>
              <a:latin typeface="+mn-lt"/>
              <a:ea typeface="+mn-ea"/>
              <a:cs typeface="+mn-cs"/>
            </a:endParaRPr>
          </a:p>
        </p:txBody>
      </p:sp>
      <p:sp>
        <p:nvSpPr>
          <p:cNvPr id="4" name="矩形 3"/>
          <p:cNvSpPr/>
          <p:nvPr/>
        </p:nvSpPr>
        <p:spPr>
          <a:xfrm>
            <a:off x="-7937" y="2060575"/>
            <a:ext cx="501650" cy="1228725"/>
          </a:xfrm>
          <a:prstGeom prst="rect">
            <a:avLst/>
          </a:prstGeom>
          <a:solidFill>
            <a:srgbClr val="35A7F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43012" name="文本框 5"/>
          <p:cNvSpPr txBox="1"/>
          <p:nvPr/>
        </p:nvSpPr>
        <p:spPr>
          <a:xfrm>
            <a:off x="1597025" y="2217738"/>
            <a:ext cx="6465888" cy="830262"/>
          </a:xfrm>
          <a:prstGeom prst="rect">
            <a:avLst/>
          </a:prstGeom>
          <a:noFill/>
          <a:ln w="9525">
            <a:noFill/>
          </a:ln>
        </p:spPr>
        <p:txBody>
          <a:bodyPr>
            <a:spAutoFit/>
          </a:bodyPr>
          <a:lstStyle/>
          <a:p>
            <a:pPr lvl="0" algn="ctr" eaLnBrk="1" hangingPunct="1">
              <a:buFont typeface="Arial" panose="020B0604020202020204" pitchFamily="34" charset="0"/>
              <a:buNone/>
            </a:pPr>
            <a:r>
              <a:rPr lang="zh-CN" altLang="en-US" sz="4800" dirty="0">
                <a:solidFill>
                  <a:schemeClr val="bg1"/>
                </a:solidFill>
                <a:latin typeface="Hiragino Sans GB W3"/>
                <a:ea typeface="Hiragino Sans GB W3"/>
              </a:rPr>
              <a:t>机会合同编号设置</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2"/>
          <p:cNvSpPr/>
          <p:nvPr/>
        </p:nvSpPr>
        <p:spPr>
          <a:xfrm>
            <a:off x="0" y="585788"/>
            <a:ext cx="1558925" cy="339725"/>
          </a:xfrm>
          <a:prstGeom prst="rect">
            <a:avLst/>
          </a:prstGeom>
          <a:noFill/>
          <a:ln w="9525">
            <a:noFill/>
          </a:ln>
        </p:spPr>
        <p:txBody>
          <a:bodyPr>
            <a:spAutoFit/>
          </a:bodyPr>
          <a:lstStyle/>
          <a:p>
            <a:pPr lvl="0" algn="ctr" eaLnBrk="1" hangingPunct="1"/>
            <a:r>
              <a:rPr lang="zh-CN" altLang="en-US" sz="1600" dirty="0">
                <a:solidFill>
                  <a:schemeClr val="bg1"/>
                </a:solidFill>
                <a:latin typeface="微软雅黑" panose="020B0503020204020204" pitchFamily="34" charset="-122"/>
                <a:ea typeface="微软雅黑" panose="020B0503020204020204" pitchFamily="34" charset="-122"/>
              </a:rPr>
              <a:t>编号设置</a:t>
            </a:r>
          </a:p>
        </p:txBody>
      </p:sp>
      <p:sp>
        <p:nvSpPr>
          <p:cNvPr id="4" name="矩形 3"/>
          <p:cNvSpPr/>
          <p:nvPr/>
        </p:nvSpPr>
        <p:spPr>
          <a:xfrm>
            <a:off x="901700" y="1106488"/>
            <a:ext cx="7029450" cy="1062038"/>
          </a:xfrm>
          <a:prstGeom prst="rect">
            <a:avLst/>
          </a:prstGeom>
        </p:spPr>
        <p:txBody>
          <a:bodyPr>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您可在此根据贵公司的合同标准自定义设置合同和销售机会的编号。</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编号的自定义设置是由前缀、年月日、自增编号、后缀，四部分组成，标号在系统内不可重复。</a:t>
            </a:r>
            <a:endParaRPr kumimoji="0" lang="zh-CN" altLang="en-US"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Hiragino Sans GB W3" charset="-122"/>
            </a:endParaRPr>
          </a:p>
        </p:txBody>
      </p:sp>
      <p:pic>
        <p:nvPicPr>
          <p:cNvPr id="44036" name="图片 4"/>
          <p:cNvPicPr>
            <a:picLocks noChangeAspect="1"/>
          </p:cNvPicPr>
          <p:nvPr/>
        </p:nvPicPr>
        <p:blipFill>
          <a:blip r:embed="rId2"/>
          <a:stretch>
            <a:fillRect/>
          </a:stretch>
        </p:blipFill>
        <p:spPr>
          <a:xfrm>
            <a:off x="941388" y="2484438"/>
            <a:ext cx="7315200" cy="3743325"/>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8663" y="2060575"/>
            <a:ext cx="8415338" cy="1228725"/>
          </a:xfrm>
          <a:prstGeom prst="rect">
            <a:avLst/>
          </a:prstGeom>
          <a:solidFill>
            <a:srgbClr val="35A7FB"/>
          </a:solidFill>
          <a:ln>
            <a:solidFill>
              <a:srgbClr val="3C8CE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1078EB"/>
              </a:solidFill>
              <a:effectLst/>
              <a:uLnTx/>
              <a:uFillTx/>
              <a:latin typeface="+mn-lt"/>
              <a:ea typeface="+mn-ea"/>
              <a:cs typeface="+mn-cs"/>
            </a:endParaRPr>
          </a:p>
        </p:txBody>
      </p:sp>
      <p:sp>
        <p:nvSpPr>
          <p:cNvPr id="4" name="矩形 3"/>
          <p:cNvSpPr/>
          <p:nvPr/>
        </p:nvSpPr>
        <p:spPr>
          <a:xfrm>
            <a:off x="-7937" y="2060575"/>
            <a:ext cx="501650" cy="1228725"/>
          </a:xfrm>
          <a:prstGeom prst="rect">
            <a:avLst/>
          </a:prstGeom>
          <a:solidFill>
            <a:srgbClr val="35A7F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45060" name="文本框 5"/>
          <p:cNvSpPr txBox="1"/>
          <p:nvPr/>
        </p:nvSpPr>
        <p:spPr>
          <a:xfrm>
            <a:off x="1597025" y="2217738"/>
            <a:ext cx="6465888" cy="830262"/>
          </a:xfrm>
          <a:prstGeom prst="rect">
            <a:avLst/>
          </a:prstGeom>
          <a:noFill/>
          <a:ln w="9525">
            <a:noFill/>
          </a:ln>
        </p:spPr>
        <p:txBody>
          <a:bodyPr>
            <a:spAutoFit/>
          </a:bodyPr>
          <a:lstStyle/>
          <a:p>
            <a:pPr lvl="0" algn="ctr" eaLnBrk="1" hangingPunct="1">
              <a:buFont typeface="Arial" panose="020B0604020202020204" pitchFamily="34" charset="0"/>
              <a:buNone/>
            </a:pPr>
            <a:r>
              <a:rPr lang="zh-CN" altLang="en-US" sz="4800" dirty="0">
                <a:solidFill>
                  <a:schemeClr val="bg1"/>
                </a:solidFill>
                <a:latin typeface="Hiragino Sans GB W3"/>
                <a:ea typeface="Hiragino Sans GB W3"/>
              </a:rPr>
              <a:t>签到设置</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矩形 2"/>
          <p:cNvSpPr/>
          <p:nvPr/>
        </p:nvSpPr>
        <p:spPr>
          <a:xfrm>
            <a:off x="0" y="585788"/>
            <a:ext cx="1512888" cy="339725"/>
          </a:xfrm>
          <a:prstGeom prst="rect">
            <a:avLst/>
          </a:prstGeom>
          <a:noFill/>
          <a:ln w="9525">
            <a:noFill/>
          </a:ln>
        </p:spPr>
        <p:txBody>
          <a:bodyPr>
            <a:spAutoFit/>
          </a:bodyPr>
          <a:lstStyle/>
          <a:p>
            <a:pPr lvl="0" algn="ctr" eaLnBrk="1" hangingPunct="1"/>
            <a:r>
              <a:rPr lang="zh-CN" altLang="en-US" sz="1600" dirty="0">
                <a:solidFill>
                  <a:schemeClr val="bg1"/>
                </a:solidFill>
                <a:latin typeface="微软雅黑" panose="020B0503020204020204" pitchFamily="34" charset="-122"/>
                <a:ea typeface="微软雅黑" panose="020B0503020204020204" pitchFamily="34" charset="-122"/>
              </a:rPr>
              <a:t>签到设置</a:t>
            </a:r>
          </a:p>
        </p:txBody>
      </p:sp>
      <p:sp>
        <p:nvSpPr>
          <p:cNvPr id="46083" name="矩形 3"/>
          <p:cNvSpPr/>
          <p:nvPr/>
        </p:nvSpPr>
        <p:spPr>
          <a:xfrm>
            <a:off x="846138" y="1401763"/>
            <a:ext cx="7029450" cy="739775"/>
          </a:xfrm>
          <a:prstGeom prst="rect">
            <a:avLst/>
          </a:prstGeom>
          <a:noFill/>
          <a:ln w="9525">
            <a:noFill/>
          </a:ln>
        </p:spPr>
        <p:txBody>
          <a:bodyPr>
            <a:spAutoFit/>
          </a:bodyPr>
          <a:lstStyle/>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开启签到功能之后，在手机上的快捷入口可以进行签到</a:t>
            </a:r>
            <a:endParaRPr lang="en-US" altLang="zh-CN" sz="1400" dirty="0">
              <a:latin typeface="微软雅黑" panose="020B0503020204020204" pitchFamily="34" charset="-122"/>
              <a:ea typeface="微软雅黑" panose="020B0503020204020204" pitchFamily="34" charset="-122"/>
            </a:endParaRPr>
          </a:p>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可以设置签到时的可见客户范围距离等。</a:t>
            </a:r>
          </a:p>
        </p:txBody>
      </p:sp>
      <p:pic>
        <p:nvPicPr>
          <p:cNvPr id="46084" name="Picture 2"/>
          <p:cNvPicPr>
            <a:picLocks noChangeAspect="1"/>
          </p:cNvPicPr>
          <p:nvPr/>
        </p:nvPicPr>
        <p:blipFill>
          <a:blip r:embed="rId2"/>
          <a:stretch>
            <a:fillRect/>
          </a:stretch>
        </p:blipFill>
        <p:spPr>
          <a:xfrm>
            <a:off x="92075" y="2530475"/>
            <a:ext cx="6537325" cy="2973388"/>
          </a:xfrm>
          <a:prstGeom prst="rect">
            <a:avLst/>
          </a:prstGeom>
          <a:noFill/>
          <a:ln w="9525">
            <a:noFill/>
          </a:ln>
        </p:spPr>
      </p:pic>
      <p:pic>
        <p:nvPicPr>
          <p:cNvPr id="46085" name="Picture 19"/>
          <p:cNvPicPr>
            <a:picLocks noChangeAspect="1"/>
          </p:cNvPicPr>
          <p:nvPr/>
        </p:nvPicPr>
        <p:blipFill>
          <a:blip r:embed="rId3"/>
          <a:stretch>
            <a:fillRect/>
          </a:stretch>
        </p:blipFill>
        <p:spPr>
          <a:xfrm>
            <a:off x="7061200" y="2541588"/>
            <a:ext cx="1951038" cy="3365500"/>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8663" y="2060575"/>
            <a:ext cx="8415338" cy="1228725"/>
          </a:xfrm>
          <a:prstGeom prst="rect">
            <a:avLst/>
          </a:prstGeom>
          <a:solidFill>
            <a:srgbClr val="35A7FB"/>
          </a:solidFill>
          <a:ln>
            <a:solidFill>
              <a:srgbClr val="3C8CE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1078EB"/>
              </a:solidFill>
              <a:effectLst/>
              <a:uLnTx/>
              <a:uFillTx/>
              <a:latin typeface="+mn-lt"/>
              <a:ea typeface="+mn-ea"/>
              <a:cs typeface="+mn-cs"/>
            </a:endParaRPr>
          </a:p>
        </p:txBody>
      </p:sp>
      <p:sp>
        <p:nvSpPr>
          <p:cNvPr id="4" name="矩形 3"/>
          <p:cNvSpPr/>
          <p:nvPr/>
        </p:nvSpPr>
        <p:spPr>
          <a:xfrm>
            <a:off x="-7937" y="2060575"/>
            <a:ext cx="501650" cy="1228725"/>
          </a:xfrm>
          <a:prstGeom prst="rect">
            <a:avLst/>
          </a:prstGeom>
          <a:solidFill>
            <a:srgbClr val="35A7F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47108" name="文本框 5"/>
          <p:cNvSpPr txBox="1"/>
          <p:nvPr/>
        </p:nvSpPr>
        <p:spPr>
          <a:xfrm>
            <a:off x="1597025" y="2217738"/>
            <a:ext cx="6465888" cy="830262"/>
          </a:xfrm>
          <a:prstGeom prst="rect">
            <a:avLst/>
          </a:prstGeom>
          <a:noFill/>
          <a:ln w="9525">
            <a:noFill/>
          </a:ln>
        </p:spPr>
        <p:txBody>
          <a:bodyPr>
            <a:spAutoFit/>
          </a:bodyPr>
          <a:lstStyle/>
          <a:p>
            <a:pPr lvl="0" algn="ctr" eaLnBrk="1" hangingPunct="1">
              <a:buFont typeface="Arial" panose="020B0604020202020204" pitchFamily="34" charset="0"/>
              <a:buNone/>
            </a:pPr>
            <a:r>
              <a:rPr lang="zh-CN" altLang="en-US" sz="4800" dirty="0">
                <a:solidFill>
                  <a:schemeClr val="bg1"/>
                </a:solidFill>
                <a:latin typeface="Hiragino Sans GB W3"/>
                <a:ea typeface="Hiragino Sans GB W3"/>
              </a:rPr>
              <a:t>日志查询</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2"/>
          <p:cNvSpPr/>
          <p:nvPr/>
        </p:nvSpPr>
        <p:spPr>
          <a:xfrm>
            <a:off x="0" y="595313"/>
            <a:ext cx="1522413" cy="338137"/>
          </a:xfrm>
          <a:prstGeom prst="rect">
            <a:avLst/>
          </a:prstGeom>
          <a:noFill/>
          <a:ln w="9525">
            <a:noFill/>
          </a:ln>
        </p:spPr>
        <p:txBody>
          <a:bodyPr>
            <a:spAutoFit/>
          </a:bodyPr>
          <a:lstStyle/>
          <a:p>
            <a:pPr lvl="0" algn="ctr" eaLnBrk="1" hangingPunct="1"/>
            <a:r>
              <a:rPr lang="zh-CN" altLang="en-US" sz="1600" dirty="0">
                <a:solidFill>
                  <a:schemeClr val="bg1"/>
                </a:solidFill>
                <a:latin typeface="微软雅黑" panose="020B0503020204020204" pitchFamily="34" charset="-122"/>
                <a:ea typeface="微软雅黑" panose="020B0503020204020204" pitchFamily="34" charset="-122"/>
              </a:rPr>
              <a:t>日志查询</a:t>
            </a:r>
          </a:p>
        </p:txBody>
      </p:sp>
      <p:sp>
        <p:nvSpPr>
          <p:cNvPr id="4" name="矩形 3"/>
          <p:cNvSpPr/>
          <p:nvPr/>
        </p:nvSpPr>
        <p:spPr>
          <a:xfrm>
            <a:off x="901700" y="1106488"/>
            <a:ext cx="7029450" cy="1062038"/>
          </a:xfrm>
          <a:prstGeom prst="rect">
            <a:avLst/>
          </a:prstGeom>
        </p:spPr>
        <p:txBody>
          <a:bodyPr>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可以查看员工在使用销帮帮</a:t>
            </a:r>
            <a:r>
              <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CRM</a:t>
            </a: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过程中的所有操作</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在操作日志下方的详情页，可以搜索操作人员（即公司员工），也可以根据模块，操作动作，操作对象，操作时间来搜索查看员工使用</a:t>
            </a:r>
            <a:r>
              <a:rPr kumimoji="0" lang="en-US"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CRM</a:t>
            </a: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的情况</a:t>
            </a:r>
          </a:p>
        </p:txBody>
      </p:sp>
      <p:pic>
        <p:nvPicPr>
          <p:cNvPr id="48132" name="Picture 1"/>
          <p:cNvPicPr>
            <a:picLocks noChangeAspect="1"/>
          </p:cNvPicPr>
          <p:nvPr/>
        </p:nvPicPr>
        <p:blipFill>
          <a:blip r:embed="rId2"/>
          <a:stretch>
            <a:fillRect/>
          </a:stretch>
        </p:blipFill>
        <p:spPr>
          <a:xfrm>
            <a:off x="101600" y="2716213"/>
            <a:ext cx="9042400" cy="2865437"/>
          </a:xfrm>
          <a:prstGeom prst="rect">
            <a:avLst/>
          </a:prstGeom>
          <a:noFill/>
          <a:ln w="9525">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8663" y="2060575"/>
            <a:ext cx="8415338" cy="1228725"/>
          </a:xfrm>
          <a:prstGeom prst="rect">
            <a:avLst/>
          </a:prstGeom>
          <a:solidFill>
            <a:srgbClr val="35A7FB"/>
          </a:solidFill>
          <a:ln>
            <a:solidFill>
              <a:srgbClr val="3C8CE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1078EB"/>
              </a:solidFill>
              <a:effectLst/>
              <a:uLnTx/>
              <a:uFillTx/>
              <a:latin typeface="+mn-lt"/>
              <a:ea typeface="+mn-ea"/>
              <a:cs typeface="+mn-cs"/>
            </a:endParaRPr>
          </a:p>
        </p:txBody>
      </p:sp>
      <p:sp>
        <p:nvSpPr>
          <p:cNvPr id="4" name="矩形 3"/>
          <p:cNvSpPr/>
          <p:nvPr/>
        </p:nvSpPr>
        <p:spPr>
          <a:xfrm>
            <a:off x="-7937" y="2060575"/>
            <a:ext cx="501650" cy="1228725"/>
          </a:xfrm>
          <a:prstGeom prst="rect">
            <a:avLst/>
          </a:prstGeom>
          <a:solidFill>
            <a:srgbClr val="35A7F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49156" name="文本框 5"/>
          <p:cNvSpPr txBox="1"/>
          <p:nvPr/>
        </p:nvSpPr>
        <p:spPr>
          <a:xfrm>
            <a:off x="1597025" y="2217738"/>
            <a:ext cx="6465888" cy="830262"/>
          </a:xfrm>
          <a:prstGeom prst="rect">
            <a:avLst/>
          </a:prstGeom>
          <a:noFill/>
          <a:ln w="9525">
            <a:noFill/>
          </a:ln>
        </p:spPr>
        <p:txBody>
          <a:bodyPr>
            <a:spAutoFit/>
          </a:bodyPr>
          <a:lstStyle/>
          <a:p>
            <a:pPr lvl="0" algn="ctr" eaLnBrk="1" hangingPunct="1">
              <a:buFont typeface="Arial" panose="020B0604020202020204" pitchFamily="34" charset="0"/>
              <a:buNone/>
            </a:pPr>
            <a:r>
              <a:rPr lang="zh-CN" altLang="en-US" sz="4800" dirty="0">
                <a:solidFill>
                  <a:schemeClr val="bg1"/>
                </a:solidFill>
                <a:latin typeface="Hiragino Sans GB W3"/>
                <a:ea typeface="Hiragino Sans GB W3"/>
              </a:rPr>
              <a:t>销售自动化</a:t>
            </a:r>
            <a:r>
              <a:rPr lang="en-US" altLang="zh-CN" sz="4800" dirty="0">
                <a:solidFill>
                  <a:schemeClr val="bg1"/>
                </a:solidFill>
                <a:latin typeface="Hiragino Sans GB W3"/>
                <a:ea typeface="Hiragino Sans GB W3"/>
              </a:rPr>
              <a:t>(SFA)</a:t>
            </a:r>
            <a:endParaRPr lang="zh-CN" altLang="en-US" sz="4800" dirty="0">
              <a:solidFill>
                <a:schemeClr val="bg1"/>
              </a:solidFill>
              <a:latin typeface="Hiragino Sans GB W3"/>
              <a:ea typeface="Hiragino Sans GB W3"/>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矩形 2"/>
          <p:cNvSpPr/>
          <p:nvPr/>
        </p:nvSpPr>
        <p:spPr>
          <a:xfrm>
            <a:off x="-46037" y="585788"/>
            <a:ext cx="1706562" cy="339725"/>
          </a:xfrm>
          <a:prstGeom prst="rect">
            <a:avLst/>
          </a:prstGeom>
          <a:noFill/>
          <a:ln w="9525">
            <a:noFill/>
          </a:ln>
        </p:spPr>
        <p:txBody>
          <a:bodyPr wrap="none">
            <a:spAutoFit/>
          </a:bodyPr>
          <a:lstStyle/>
          <a:p>
            <a:pPr lvl="0" algn="ctr" eaLnBrk="1" hangingPunct="1"/>
            <a:r>
              <a:rPr lang="zh-CN" altLang="en-US" sz="1600" dirty="0">
                <a:solidFill>
                  <a:schemeClr val="bg1"/>
                </a:solidFill>
                <a:latin typeface="Hiragino Sans GB W3"/>
                <a:ea typeface="Hiragino Sans GB W3"/>
              </a:rPr>
              <a:t>销售自动化</a:t>
            </a:r>
            <a:r>
              <a:rPr lang="en-US" altLang="zh-CN" sz="1600" dirty="0">
                <a:solidFill>
                  <a:schemeClr val="bg1"/>
                </a:solidFill>
                <a:latin typeface="Hiragino Sans GB W3"/>
                <a:ea typeface="Hiragino Sans GB W3"/>
              </a:rPr>
              <a:t>(SFA)</a:t>
            </a:r>
            <a:endParaRPr lang="zh-CN" altLang="en-US" sz="1600" dirty="0">
              <a:solidFill>
                <a:schemeClr val="bg1"/>
              </a:solidFill>
              <a:latin typeface="Hiragino Sans GB W3"/>
              <a:ea typeface="Hiragino Sans GB W3"/>
            </a:endParaRPr>
          </a:p>
        </p:txBody>
      </p:sp>
      <p:sp>
        <p:nvSpPr>
          <p:cNvPr id="4" name="矩形 3"/>
          <p:cNvSpPr/>
          <p:nvPr/>
        </p:nvSpPr>
        <p:spPr>
          <a:xfrm>
            <a:off x="901700" y="1106488"/>
            <a:ext cx="7029450" cy="1062038"/>
          </a:xfrm>
          <a:prstGeom prst="rect">
            <a:avLst/>
          </a:prstGeom>
        </p:spPr>
        <p:txBody>
          <a:bodyPr>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销售自动化 是</a:t>
            </a:r>
            <a:r>
              <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CRM</a:t>
            </a: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客户关系管理系统的重要业务组件，将自动对满足筛选条件的客户的相关负责人发送提醒或创建访客计划。</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可以设置满足全部条件或者满足任一条件，来实现推送。</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p:txBody>
      </p:sp>
      <p:pic>
        <p:nvPicPr>
          <p:cNvPr id="50180" name="Picture 6"/>
          <p:cNvPicPr>
            <a:picLocks noChangeAspect="1"/>
          </p:cNvPicPr>
          <p:nvPr/>
        </p:nvPicPr>
        <p:blipFill>
          <a:blip r:embed="rId2"/>
          <a:stretch>
            <a:fillRect/>
          </a:stretch>
        </p:blipFill>
        <p:spPr>
          <a:xfrm>
            <a:off x="827088" y="2349500"/>
            <a:ext cx="7200900" cy="4170363"/>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矩形 2"/>
          <p:cNvSpPr/>
          <p:nvPr/>
        </p:nvSpPr>
        <p:spPr>
          <a:xfrm>
            <a:off x="-46037" y="585788"/>
            <a:ext cx="1706562" cy="339725"/>
          </a:xfrm>
          <a:prstGeom prst="rect">
            <a:avLst/>
          </a:prstGeom>
          <a:noFill/>
          <a:ln w="9525">
            <a:noFill/>
          </a:ln>
        </p:spPr>
        <p:txBody>
          <a:bodyPr wrap="none">
            <a:spAutoFit/>
          </a:bodyPr>
          <a:lstStyle/>
          <a:p>
            <a:pPr lvl="0" algn="ctr" eaLnBrk="1" hangingPunct="1"/>
            <a:r>
              <a:rPr lang="zh-CN" altLang="en-US" sz="1600" dirty="0">
                <a:solidFill>
                  <a:schemeClr val="bg1"/>
                </a:solidFill>
                <a:latin typeface="Hiragino Sans GB W3"/>
                <a:ea typeface="Hiragino Sans GB W3"/>
              </a:rPr>
              <a:t>销售自动化</a:t>
            </a:r>
            <a:r>
              <a:rPr lang="en-US" altLang="zh-CN" sz="1600" dirty="0">
                <a:solidFill>
                  <a:schemeClr val="bg1"/>
                </a:solidFill>
                <a:latin typeface="Hiragino Sans GB W3"/>
                <a:ea typeface="Hiragino Sans GB W3"/>
              </a:rPr>
              <a:t>(SFA)</a:t>
            </a:r>
            <a:endParaRPr lang="zh-CN" altLang="en-US" sz="1600" dirty="0">
              <a:solidFill>
                <a:schemeClr val="bg1"/>
              </a:solidFill>
              <a:latin typeface="Hiragino Sans GB W3"/>
              <a:ea typeface="Hiragino Sans GB W3"/>
            </a:endParaRPr>
          </a:p>
        </p:txBody>
      </p:sp>
      <p:sp>
        <p:nvSpPr>
          <p:cNvPr id="4" name="矩形 3"/>
          <p:cNvSpPr/>
          <p:nvPr/>
        </p:nvSpPr>
        <p:spPr>
          <a:xfrm>
            <a:off x="900113" y="1341438"/>
            <a:ext cx="7029450" cy="738188"/>
          </a:xfrm>
          <a:prstGeom prst="rect">
            <a:avLst/>
          </a:prstGeom>
        </p:spPr>
        <p:txBody>
          <a:bodyPr>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创建销售自动化，可以选择策略的类别（客户、合同、销售机会、联系人）</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可以让销售自动化（</a:t>
            </a:r>
            <a:r>
              <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SFA</a:t>
            </a: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）更加具体</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p:txBody>
      </p:sp>
      <p:pic>
        <p:nvPicPr>
          <p:cNvPr id="51204" name="Picture 5"/>
          <p:cNvPicPr>
            <a:picLocks noChangeAspect="1"/>
          </p:cNvPicPr>
          <p:nvPr/>
        </p:nvPicPr>
        <p:blipFill>
          <a:blip r:embed="rId2"/>
          <a:stretch>
            <a:fillRect/>
          </a:stretch>
        </p:blipFill>
        <p:spPr>
          <a:xfrm>
            <a:off x="323850" y="2852738"/>
            <a:ext cx="8472488" cy="3230562"/>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矩形 2"/>
          <p:cNvSpPr/>
          <p:nvPr/>
        </p:nvSpPr>
        <p:spPr>
          <a:xfrm>
            <a:off x="-46037" y="585788"/>
            <a:ext cx="1706562" cy="339725"/>
          </a:xfrm>
          <a:prstGeom prst="rect">
            <a:avLst/>
          </a:prstGeom>
          <a:noFill/>
          <a:ln w="9525">
            <a:noFill/>
          </a:ln>
        </p:spPr>
        <p:txBody>
          <a:bodyPr wrap="none">
            <a:spAutoFit/>
          </a:bodyPr>
          <a:lstStyle/>
          <a:p>
            <a:pPr lvl="0" algn="ctr" eaLnBrk="1" hangingPunct="1"/>
            <a:r>
              <a:rPr lang="zh-CN" altLang="en-US" sz="1600" dirty="0">
                <a:solidFill>
                  <a:schemeClr val="bg1"/>
                </a:solidFill>
                <a:latin typeface="Hiragino Sans GB W3"/>
                <a:ea typeface="Hiragino Sans GB W3"/>
              </a:rPr>
              <a:t>销售自动化</a:t>
            </a:r>
            <a:r>
              <a:rPr lang="en-US" altLang="zh-CN" sz="1600" dirty="0">
                <a:solidFill>
                  <a:schemeClr val="bg1"/>
                </a:solidFill>
                <a:latin typeface="Hiragino Sans GB W3"/>
                <a:ea typeface="Hiragino Sans GB W3"/>
              </a:rPr>
              <a:t>(SFA)</a:t>
            </a:r>
            <a:endParaRPr lang="zh-CN" altLang="en-US" sz="1600" dirty="0">
              <a:solidFill>
                <a:schemeClr val="bg1"/>
              </a:solidFill>
              <a:latin typeface="Hiragino Sans GB W3"/>
              <a:ea typeface="Hiragino Sans GB W3"/>
            </a:endParaRPr>
          </a:p>
        </p:txBody>
      </p:sp>
      <p:sp>
        <p:nvSpPr>
          <p:cNvPr id="4" name="矩形 3"/>
          <p:cNvSpPr/>
          <p:nvPr/>
        </p:nvSpPr>
        <p:spPr>
          <a:xfrm>
            <a:off x="901700" y="1106488"/>
            <a:ext cx="7029450" cy="1062038"/>
          </a:xfrm>
          <a:prstGeom prst="rect">
            <a:avLst/>
          </a:prstGeom>
        </p:spPr>
        <p:txBody>
          <a:bodyPr>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可以设置满足条件的循环提醒，执行频率如果需要</a:t>
            </a:r>
            <a:r>
              <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1</a:t>
            </a: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年</a:t>
            </a:r>
            <a:r>
              <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12</a:t>
            </a: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次的话，就在下面设置每月，共执行</a:t>
            </a:r>
            <a:r>
              <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12</a:t>
            </a: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次</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可以添加提醒对象和提醒内容</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p:txBody>
      </p:sp>
      <p:pic>
        <p:nvPicPr>
          <p:cNvPr id="52228" name="Picture 2"/>
          <p:cNvPicPr>
            <a:picLocks noChangeAspect="1"/>
          </p:cNvPicPr>
          <p:nvPr/>
        </p:nvPicPr>
        <p:blipFill>
          <a:blip r:embed="rId2"/>
          <a:stretch>
            <a:fillRect/>
          </a:stretch>
        </p:blipFill>
        <p:spPr>
          <a:xfrm>
            <a:off x="1284288" y="2381250"/>
            <a:ext cx="7204075" cy="447675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39597" y="850869"/>
            <a:ext cx="7660411" cy="4339650"/>
          </a:xfrm>
          <a:prstGeom prst="rect">
            <a:avLst/>
          </a:prstGeom>
        </p:spPr>
        <p:txBody>
          <a:bodyPr wrap="square">
            <a:spAutoFit/>
          </a:bodyPr>
          <a:lstStyle/>
          <a:p>
            <a:pPr>
              <a:lnSpc>
                <a:spcPct val="150000"/>
              </a:lnSpc>
            </a:pPr>
            <a:r>
              <a:rPr lang="zh-CN" altLang="en-US" sz="1600" b="1" dirty="0" smtClean="0">
                <a:latin typeface="微软雅黑" panose="020B0503020204020204" pitchFamily="34" charset="-122"/>
                <a:ea typeface="微软雅黑" panose="020B0503020204020204" pitchFamily="34" charset="-122"/>
                <a:cs typeface="Hiragino Sans GB W3" charset="-122"/>
              </a:rPr>
              <a:t>管理员操作：</a:t>
            </a:r>
          </a:p>
          <a:p>
            <a:pPr>
              <a:lnSpc>
                <a:spcPct val="150000"/>
              </a:lnSpc>
            </a:pPr>
            <a:r>
              <a:rPr lang="en-US" altLang="zh-CN" sz="1400" dirty="0" smtClean="0">
                <a:latin typeface="微软雅黑" panose="020B0503020204020204" pitchFamily="34" charset="-122"/>
                <a:ea typeface="微软雅黑" panose="020B0503020204020204" pitchFamily="34" charset="-122"/>
                <a:cs typeface="Hiragino Sans GB W3" charset="-122"/>
              </a:rPr>
              <a:t>1</a:t>
            </a:r>
            <a:r>
              <a:rPr lang="zh-CN" altLang="en-US" sz="1400" dirty="0" smtClean="0">
                <a:latin typeface="微软雅黑" panose="020B0503020204020204" pitchFamily="34" charset="-122"/>
                <a:ea typeface="微软雅黑" panose="020B0503020204020204" pitchFamily="34" charset="-122"/>
                <a:cs typeface="Hiragino Sans GB W3" charset="-122"/>
              </a:rPr>
              <a:t>、员工角色操作：创建自定义角色，按需配置权限</a:t>
            </a:r>
          </a:p>
          <a:p>
            <a:pPr>
              <a:lnSpc>
                <a:spcPct val="150000"/>
              </a:lnSpc>
            </a:pPr>
            <a:r>
              <a:rPr lang="en-US" altLang="zh-CN" sz="1400" dirty="0" smtClean="0">
                <a:latin typeface="微软雅黑" panose="020B0503020204020204" pitchFamily="34" charset="-122"/>
                <a:ea typeface="微软雅黑" panose="020B0503020204020204" pitchFamily="34" charset="-122"/>
                <a:cs typeface="Hiragino Sans GB W3" charset="-122"/>
              </a:rPr>
              <a:t>2</a:t>
            </a:r>
            <a:r>
              <a:rPr lang="zh-CN" altLang="en-US" sz="1400" dirty="0" smtClean="0">
                <a:latin typeface="微软雅黑" panose="020B0503020204020204" pitchFamily="34" charset="-122"/>
                <a:ea typeface="微软雅黑" panose="020B0503020204020204" pitchFamily="34" charset="-122"/>
                <a:cs typeface="Hiragino Sans GB W3" charset="-122"/>
              </a:rPr>
              <a:t>、模板字典自定义：设置客户、合同、机会、跟进记录等自定义模版和常用下拉数据选择字典，完全匹配公司业务对象信息</a:t>
            </a:r>
            <a:endParaRPr lang="en-US" altLang="zh-CN" sz="1400" dirty="0" smtClean="0">
              <a:latin typeface="微软雅黑" panose="020B0503020204020204" pitchFamily="34" charset="-122"/>
              <a:ea typeface="微软雅黑" panose="020B0503020204020204" pitchFamily="34" charset="-122"/>
              <a:cs typeface="Hiragino Sans GB W3" charset="-122"/>
            </a:endParaRPr>
          </a:p>
          <a:p>
            <a:pPr>
              <a:lnSpc>
                <a:spcPct val="150000"/>
              </a:lnSpc>
            </a:pPr>
            <a:r>
              <a:rPr lang="en-US" altLang="zh-CN" sz="1400" dirty="0" smtClean="0">
                <a:latin typeface="微软雅黑" panose="020B0503020204020204" pitchFamily="34" charset="-122"/>
                <a:ea typeface="微软雅黑" panose="020B0503020204020204" pitchFamily="34" charset="-122"/>
                <a:cs typeface="Hiragino Sans GB W3" charset="-122"/>
              </a:rPr>
              <a:t>3</a:t>
            </a:r>
            <a:r>
              <a:rPr lang="zh-CN" altLang="en-US" sz="1400" dirty="0" smtClean="0">
                <a:latin typeface="微软雅黑" panose="020B0503020204020204" pitchFamily="34" charset="-122"/>
                <a:ea typeface="微软雅黑" panose="020B0503020204020204" pitchFamily="34" charset="-122"/>
                <a:cs typeface="Hiragino Sans GB W3" charset="-122"/>
              </a:rPr>
              <a:t>、</a:t>
            </a:r>
            <a:r>
              <a:rPr lang="zh-CN" altLang="en-US" sz="1400" dirty="0" smtClean="0">
                <a:latin typeface="微软雅黑" panose="020B0503020204020204" pitchFamily="34" charset="-122"/>
                <a:ea typeface="微软雅黑" panose="020B0503020204020204" pitchFamily="34" charset="-122"/>
                <a:cs typeface="Hiragino Sans GB W3" charset="-122"/>
                <a:sym typeface="+mn-ea"/>
              </a:rPr>
              <a:t>信息导入导出</a:t>
            </a:r>
            <a:r>
              <a:rPr lang="zh-CN" altLang="en-US" sz="1400" dirty="0" smtClean="0">
                <a:latin typeface="微软雅黑" panose="020B0503020204020204" pitchFamily="34" charset="-122"/>
                <a:ea typeface="微软雅黑" panose="020B0503020204020204" pitchFamily="34" charset="-122"/>
                <a:cs typeface="Hiragino Sans GB W3" charset="-122"/>
              </a:rPr>
              <a:t>：批量导入导出客户、合同等数据信息</a:t>
            </a:r>
          </a:p>
          <a:p>
            <a:pPr>
              <a:lnSpc>
                <a:spcPct val="150000"/>
              </a:lnSpc>
            </a:pPr>
            <a:r>
              <a:rPr lang="en-US" altLang="zh-CN" sz="1400" dirty="0" smtClean="0">
                <a:latin typeface="微软雅黑" panose="020B0503020204020204" pitchFamily="34" charset="-122"/>
                <a:ea typeface="微软雅黑" panose="020B0503020204020204" pitchFamily="34" charset="-122"/>
                <a:cs typeface="Hiragino Sans GB W3" charset="-122"/>
              </a:rPr>
              <a:t>4、</a:t>
            </a:r>
            <a:r>
              <a:rPr lang="zh-CN" altLang="en-US" sz="1400" dirty="0" smtClean="0">
                <a:latin typeface="微软雅黑" panose="020B0503020204020204" pitchFamily="34" charset="-122"/>
                <a:ea typeface="微软雅黑" panose="020B0503020204020204" pitchFamily="34" charset="-122"/>
                <a:cs typeface="Hiragino Sans GB W3" charset="-122"/>
              </a:rPr>
              <a:t>公海池规则：</a:t>
            </a:r>
            <a:r>
              <a:rPr lang="zh-CN" altLang="en-US" sz="1400" dirty="0" smtClean="0">
                <a:solidFill>
                  <a:schemeClr val="tx1"/>
                </a:solidFill>
                <a:latin typeface="微软雅黑" panose="020B0503020204020204" pitchFamily="34" charset="-122"/>
                <a:ea typeface="微软雅黑" panose="020B0503020204020204" pitchFamily="34" charset="-122"/>
                <a:cs typeface="Hiragino Sans GB W3" charset="-122"/>
              </a:rPr>
              <a:t>当客户信息符合规则之后，会退回到公海池</a:t>
            </a:r>
          </a:p>
          <a:p>
            <a:pPr>
              <a:lnSpc>
                <a:spcPct val="150000"/>
              </a:lnSpc>
            </a:pPr>
            <a:r>
              <a:rPr lang="en-US" altLang="zh-CN" sz="1400" dirty="0" smtClean="0">
                <a:latin typeface="微软雅黑" panose="020B0503020204020204" pitchFamily="34" charset="-122"/>
                <a:ea typeface="微软雅黑" panose="020B0503020204020204" pitchFamily="34" charset="-122"/>
                <a:cs typeface="Hiragino Sans GB W3" charset="-122"/>
              </a:rPr>
              <a:t>5</a:t>
            </a:r>
            <a:r>
              <a:rPr lang="zh-CN" altLang="en-US" sz="1400" dirty="0" smtClean="0">
                <a:latin typeface="微软雅黑" panose="020B0503020204020204" pitchFamily="34" charset="-122"/>
                <a:ea typeface="微软雅黑" panose="020B0503020204020204" pitchFamily="34" charset="-122"/>
                <a:cs typeface="Hiragino Sans GB W3" charset="-122"/>
              </a:rPr>
              <a:t>、审批流程设置：设置公司审批流程</a:t>
            </a:r>
          </a:p>
          <a:p>
            <a:pPr>
              <a:lnSpc>
                <a:spcPct val="150000"/>
              </a:lnSpc>
            </a:pPr>
            <a:r>
              <a:rPr lang="en-US" altLang="zh-CN" sz="1400" dirty="0" smtClean="0">
                <a:latin typeface="微软雅黑" panose="020B0503020204020204" pitchFamily="34" charset="-122"/>
                <a:ea typeface="微软雅黑" panose="020B0503020204020204" pitchFamily="34" charset="-122"/>
                <a:cs typeface="Hiragino Sans GB W3" charset="-122"/>
              </a:rPr>
              <a:t>6</a:t>
            </a:r>
            <a:r>
              <a:rPr lang="zh-CN" altLang="en-US" sz="1400" dirty="0" smtClean="0">
                <a:latin typeface="微软雅黑" panose="020B0503020204020204" pitchFamily="34" charset="-122"/>
                <a:ea typeface="微软雅黑" panose="020B0503020204020204" pitchFamily="34" charset="-122"/>
                <a:cs typeface="Hiragino Sans GB W3" charset="-122"/>
              </a:rPr>
              <a:t>、</a:t>
            </a:r>
            <a:r>
              <a:rPr lang="zh-CN" altLang="en-US" sz="1400" dirty="0" smtClean="0">
                <a:latin typeface="微软雅黑" panose="020B0503020204020204" pitchFamily="34" charset="-122"/>
                <a:ea typeface="微软雅黑" panose="020B0503020204020204" pitchFamily="34" charset="-122"/>
                <a:cs typeface="Hiragino Sans GB W3" charset="-122"/>
                <a:sym typeface="+mn-ea"/>
              </a:rPr>
              <a:t>目标设置</a:t>
            </a:r>
            <a:r>
              <a:rPr lang="zh-CN" altLang="en-US" sz="1400" dirty="0" smtClean="0">
                <a:latin typeface="微软雅黑" panose="020B0503020204020204" pitchFamily="34" charset="-122"/>
                <a:ea typeface="微软雅黑" panose="020B0503020204020204" pitchFamily="34" charset="-122"/>
                <a:cs typeface="Hiragino Sans GB W3" charset="-122"/>
              </a:rPr>
              <a:t>：设置公司、部门、个人的工作目标</a:t>
            </a:r>
          </a:p>
          <a:p>
            <a:pPr>
              <a:lnSpc>
                <a:spcPct val="150000"/>
              </a:lnSpc>
            </a:pPr>
            <a:r>
              <a:rPr lang="en-US" altLang="zh-CN" sz="1400" dirty="0" smtClean="0">
                <a:latin typeface="微软雅黑" panose="020B0503020204020204" pitchFamily="34" charset="-122"/>
                <a:ea typeface="微软雅黑" panose="020B0503020204020204" pitchFamily="34" charset="-122"/>
                <a:cs typeface="Hiragino Sans GB W3" charset="-122"/>
              </a:rPr>
              <a:t>7</a:t>
            </a:r>
            <a:r>
              <a:rPr lang="zh-CN" altLang="en-US" sz="1400" dirty="0" smtClean="0">
                <a:latin typeface="微软雅黑" panose="020B0503020204020204" pitchFamily="34" charset="-122"/>
                <a:ea typeface="微软雅黑" panose="020B0503020204020204" pitchFamily="34" charset="-122"/>
                <a:cs typeface="Hiragino Sans GB W3" charset="-122"/>
              </a:rPr>
              <a:t>、外币设置：设置外币汇率，</a:t>
            </a:r>
            <a:r>
              <a:rPr lang="zh-CN" altLang="en-US" sz="1400" dirty="0" smtClean="0">
                <a:solidFill>
                  <a:schemeClr val="tx1"/>
                </a:solidFill>
                <a:latin typeface="微软雅黑" panose="020B0503020204020204" pitchFamily="34" charset="-122"/>
                <a:ea typeface="微软雅黑" panose="020B0503020204020204" pitchFamily="34" charset="-122"/>
                <a:cs typeface="Hiragino Sans GB W3" charset="-122"/>
              </a:rPr>
              <a:t>方便合同选择外币</a:t>
            </a:r>
            <a:r>
              <a:rPr lang="zh-CN" altLang="en-US" sz="1400" dirty="0" smtClean="0">
                <a:latin typeface="微软雅黑" panose="020B0503020204020204" pitchFamily="34" charset="-122"/>
                <a:ea typeface="微软雅黑" panose="020B0503020204020204" pitchFamily="34" charset="-122"/>
                <a:cs typeface="Hiragino Sans GB W3" charset="-122"/>
              </a:rPr>
              <a:t>后进行数据</a:t>
            </a:r>
            <a:r>
              <a:rPr lang="zh-CN" altLang="en-US" sz="1400" dirty="0" smtClean="0">
                <a:solidFill>
                  <a:schemeClr val="tx1"/>
                </a:solidFill>
                <a:latin typeface="微软雅黑" panose="020B0503020204020204" pitchFamily="34" charset="-122"/>
                <a:ea typeface="微软雅黑" panose="020B0503020204020204" pitchFamily="34" charset="-122"/>
                <a:cs typeface="Hiragino Sans GB W3" charset="-122"/>
              </a:rPr>
              <a:t>统计</a:t>
            </a:r>
          </a:p>
          <a:p>
            <a:pPr>
              <a:lnSpc>
                <a:spcPct val="150000"/>
              </a:lnSpc>
            </a:pPr>
            <a:r>
              <a:rPr lang="en-US" altLang="zh-CN" sz="1400" dirty="0" smtClean="0">
                <a:latin typeface="微软雅黑" panose="020B0503020204020204" pitchFamily="34" charset="-122"/>
                <a:ea typeface="微软雅黑" panose="020B0503020204020204" pitchFamily="34" charset="-122"/>
                <a:cs typeface="Hiragino Sans GB W3" charset="-122"/>
              </a:rPr>
              <a:t>8</a:t>
            </a:r>
            <a:r>
              <a:rPr lang="zh-CN" altLang="en-US" sz="1400" dirty="0" smtClean="0">
                <a:latin typeface="微软雅黑" panose="020B0503020204020204" pitchFamily="34" charset="-122"/>
                <a:ea typeface="微软雅黑" panose="020B0503020204020204" pitchFamily="34" charset="-122"/>
                <a:cs typeface="Hiragino Sans GB W3" charset="-122"/>
              </a:rPr>
              <a:t>、</a:t>
            </a:r>
            <a:r>
              <a:rPr lang="en-US" altLang="zh-CN" sz="1400" dirty="0" smtClean="0">
                <a:latin typeface="微软雅黑" panose="020B0503020204020204" pitchFamily="34" charset="-122"/>
                <a:ea typeface="微软雅黑" panose="020B0503020204020204" pitchFamily="34" charset="-122"/>
                <a:cs typeface="Hiragino Sans GB W3" charset="-122"/>
              </a:rPr>
              <a:t>CRM</a:t>
            </a:r>
            <a:r>
              <a:rPr lang="zh-CN" altLang="en-US" sz="1400" dirty="0" smtClean="0">
                <a:latin typeface="微软雅黑" panose="020B0503020204020204" pitchFamily="34" charset="-122"/>
                <a:ea typeface="微软雅黑" panose="020B0503020204020204" pitchFamily="34" charset="-122"/>
                <a:cs typeface="Hiragino Sans GB W3" charset="-122"/>
              </a:rPr>
              <a:t>的推送提醒：创建后推送和自定义设置提醒</a:t>
            </a:r>
          </a:p>
          <a:p>
            <a:pPr>
              <a:lnSpc>
                <a:spcPct val="150000"/>
              </a:lnSpc>
            </a:pPr>
            <a:r>
              <a:rPr lang="en-US" altLang="zh-CN" sz="1400" dirty="0" smtClean="0">
                <a:latin typeface="微软雅黑" panose="020B0503020204020204" pitchFamily="34" charset="-122"/>
                <a:ea typeface="微软雅黑" panose="020B0503020204020204" pitchFamily="34" charset="-122"/>
                <a:cs typeface="Hiragino Sans GB W3" charset="-122"/>
              </a:rPr>
              <a:t>9</a:t>
            </a:r>
            <a:r>
              <a:rPr lang="zh-CN" altLang="en-US" sz="1400" dirty="0" smtClean="0">
                <a:latin typeface="微软雅黑" panose="020B0503020204020204" pitchFamily="34" charset="-122"/>
                <a:ea typeface="微软雅黑" panose="020B0503020204020204" pitchFamily="34" charset="-122"/>
                <a:cs typeface="Hiragino Sans GB W3" charset="-122"/>
              </a:rPr>
              <a:t>、机会订单编号管理：按照编号规则设置</a:t>
            </a:r>
            <a:endParaRPr lang="en-US" altLang="zh-CN" sz="1400" dirty="0" smtClean="0">
              <a:latin typeface="微软雅黑" panose="020B0503020204020204" pitchFamily="34" charset="-122"/>
              <a:ea typeface="微软雅黑" panose="020B0503020204020204" pitchFamily="34" charset="-122"/>
              <a:cs typeface="Hiragino Sans GB W3" charset="-122"/>
            </a:endParaRPr>
          </a:p>
          <a:p>
            <a:pPr>
              <a:lnSpc>
                <a:spcPct val="150000"/>
              </a:lnSpc>
            </a:pPr>
            <a:r>
              <a:rPr lang="en-US" altLang="zh-CN" sz="1400" dirty="0" smtClean="0">
                <a:latin typeface="微软雅黑" panose="020B0503020204020204" pitchFamily="34" charset="-122"/>
                <a:ea typeface="微软雅黑" panose="020B0503020204020204" pitchFamily="34" charset="-122"/>
                <a:cs typeface="Hiragino Sans GB W3" charset="-122"/>
              </a:rPr>
              <a:t>10</a:t>
            </a:r>
            <a:r>
              <a:rPr lang="zh-CN" altLang="en-US" sz="1400" dirty="0" smtClean="0">
                <a:latin typeface="微软雅黑" panose="020B0503020204020204" pitchFamily="34" charset="-122"/>
                <a:ea typeface="微软雅黑" panose="020B0503020204020204" pitchFamily="34" charset="-122"/>
                <a:cs typeface="Hiragino Sans GB W3" charset="-122"/>
              </a:rPr>
              <a:t>、签到管理：设置签到的距离，对象等规则</a:t>
            </a:r>
            <a:endParaRPr lang="en-US" altLang="zh-CN" sz="1400" dirty="0" smtClean="0">
              <a:latin typeface="微软雅黑" panose="020B0503020204020204" pitchFamily="34" charset="-122"/>
              <a:ea typeface="微软雅黑" panose="020B0503020204020204" pitchFamily="34" charset="-122"/>
              <a:cs typeface="Hiragino Sans GB W3" charset="-122"/>
            </a:endParaRPr>
          </a:p>
          <a:p>
            <a:pPr>
              <a:lnSpc>
                <a:spcPct val="150000"/>
              </a:lnSpc>
            </a:pPr>
            <a:r>
              <a:rPr lang="en-US" altLang="zh-CN" sz="1400" dirty="0" smtClean="0">
                <a:latin typeface="微软雅黑" panose="020B0503020204020204" pitchFamily="34" charset="-122"/>
                <a:ea typeface="微软雅黑" panose="020B0503020204020204" pitchFamily="34" charset="-122"/>
                <a:cs typeface="Hiragino Sans GB W3" charset="-122"/>
              </a:rPr>
              <a:t>11</a:t>
            </a:r>
            <a:r>
              <a:rPr lang="zh-CN" altLang="en-US" sz="1400" dirty="0" smtClean="0">
                <a:latin typeface="微软雅黑" panose="020B0503020204020204" pitchFamily="34" charset="-122"/>
                <a:ea typeface="微软雅黑" panose="020B0503020204020204" pitchFamily="34" charset="-122"/>
                <a:cs typeface="Hiragino Sans GB W3" charset="-122"/>
              </a:rPr>
              <a:t>、操作日志管理：记录所有的操作</a:t>
            </a:r>
            <a:endParaRPr lang="en-US" altLang="zh-CN" sz="1400" dirty="0" smtClean="0">
              <a:latin typeface="微软雅黑" panose="020B0503020204020204" pitchFamily="34" charset="-122"/>
              <a:ea typeface="微软雅黑" panose="020B0503020204020204" pitchFamily="34" charset="-122"/>
              <a:cs typeface="Hiragino Sans GB W3"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156075" y="6299200"/>
            <a:ext cx="1019175" cy="266700"/>
          </a:xfrm>
          <a:prstGeom prst="rect">
            <a:avLst/>
          </a:prstGeom>
        </p:spPr>
        <p:txBody>
          <a:bodyPr>
            <a:spAutoFit/>
          </a:bodyPr>
          <a:lstStyle/>
          <a:p>
            <a:pPr lvl="0" eaLnBrk="1" hangingPunct="1"/>
            <a:r>
              <a:rPr lang="en-US" altLang="zh-CN" sz="1100" dirty="0">
                <a:solidFill>
                  <a:srgbClr val="A6A6A6"/>
                </a:solidFill>
                <a:latin typeface="Hiragino Sans GB W3"/>
                <a:ea typeface="Hiragino Sans GB W3"/>
              </a:rPr>
              <a:t>2016-8-15</a:t>
            </a:r>
            <a:endParaRPr lang="zh-CN" altLang="en-US" sz="1100" dirty="0">
              <a:solidFill>
                <a:srgbClr val="A6A6A6"/>
              </a:solidFill>
              <a:latin typeface="Hiragino Sans GB W3"/>
              <a:ea typeface="Hiragino Sans GB W3"/>
            </a:endParaRPr>
          </a:p>
        </p:txBody>
      </p:sp>
      <p:sp>
        <p:nvSpPr>
          <p:cNvPr id="2" name="矩形 1"/>
          <p:cNvSpPr/>
          <p:nvPr/>
        </p:nvSpPr>
        <p:spPr>
          <a:xfrm>
            <a:off x="728663" y="2060575"/>
            <a:ext cx="8415338" cy="1228725"/>
          </a:xfrm>
          <a:prstGeom prst="rect">
            <a:avLst/>
          </a:prstGeom>
          <a:solidFill>
            <a:srgbClr val="35A7FB"/>
          </a:solidFill>
          <a:ln>
            <a:solidFill>
              <a:srgbClr val="3C8CE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1078EB"/>
              </a:solidFill>
              <a:effectLst/>
              <a:uLnTx/>
              <a:uFillTx/>
              <a:latin typeface="+mn-lt"/>
              <a:ea typeface="+mn-ea"/>
              <a:cs typeface="+mn-cs"/>
            </a:endParaRPr>
          </a:p>
        </p:txBody>
      </p:sp>
      <p:sp>
        <p:nvSpPr>
          <p:cNvPr id="4" name="矩形 3"/>
          <p:cNvSpPr/>
          <p:nvPr/>
        </p:nvSpPr>
        <p:spPr>
          <a:xfrm>
            <a:off x="-7937" y="2060575"/>
            <a:ext cx="501650" cy="1228725"/>
          </a:xfrm>
          <a:prstGeom prst="rect">
            <a:avLst/>
          </a:prstGeom>
          <a:solidFill>
            <a:srgbClr val="35A7F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3253" name="文本框 5"/>
          <p:cNvSpPr txBox="1"/>
          <p:nvPr/>
        </p:nvSpPr>
        <p:spPr>
          <a:xfrm>
            <a:off x="1301750" y="2217738"/>
            <a:ext cx="6807200" cy="830262"/>
          </a:xfrm>
          <a:prstGeom prst="rect">
            <a:avLst/>
          </a:prstGeom>
          <a:noFill/>
          <a:ln w="9525">
            <a:noFill/>
          </a:ln>
        </p:spPr>
        <p:txBody>
          <a:bodyPr>
            <a:spAutoFit/>
          </a:bodyPr>
          <a:lstStyle/>
          <a:p>
            <a:pPr lvl="0" algn="ctr" eaLnBrk="1" hangingPunct="1">
              <a:buFont typeface="Arial" panose="020B0604020202020204" pitchFamily="34" charset="0"/>
              <a:buNone/>
            </a:pPr>
            <a:r>
              <a:rPr lang="zh-CN" altLang="en-US" sz="4800" dirty="0">
                <a:solidFill>
                  <a:schemeClr val="bg1"/>
                </a:solidFill>
                <a:latin typeface="Hiragino Sans GB W3"/>
                <a:ea typeface="Hiragino Sans GB W3"/>
              </a:rPr>
              <a:t>销帮帮进销存使用手册</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39775" y="1644650"/>
            <a:ext cx="7659688" cy="4114800"/>
          </a:xfrm>
          <a:prstGeom prst="rect">
            <a:avLst/>
          </a:prstGeom>
        </p:spPr>
        <p:txBody>
          <a:bodyPr>
            <a:spAutoFit/>
          </a:bodyPr>
          <a:lstStyle/>
          <a:p>
            <a:pPr marL="0" marR="0" lvl="0" indent="0" algn="l" defTabSz="914400" rtl="0">
              <a:lnSpc>
                <a:spcPct val="150000"/>
              </a:lnSpc>
              <a:spcBef>
                <a:spcPct val="0"/>
              </a:spcBef>
              <a:spcAft>
                <a:spcPct val="0"/>
              </a:spcAft>
              <a:buClrTx/>
              <a:buSzTx/>
              <a:buFontTx/>
              <a:buNone/>
              <a:defRPr/>
            </a:pPr>
            <a:r>
              <a:rPr kumimoji="0" lang="zh-CN" altLang="en-US" sz="16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a:rPr>
              <a:t>进：</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指询价、采购到入库与付款的过程</a:t>
            </a:r>
          </a:p>
          <a:p>
            <a:pPr marL="0" marR="0" lvl="0" indent="0" algn="l" defTabSz="914400" rtl="0">
              <a:lnSpc>
                <a:spcPct val="150000"/>
              </a:lnSpc>
              <a:spcBef>
                <a:spcPct val="0"/>
              </a:spcBef>
              <a:spcAft>
                <a:spcPct val="0"/>
              </a:spcAft>
              <a:buClrTx/>
              <a:buSzTx/>
              <a:buFontTx/>
              <a:buNone/>
              <a:defRPr/>
            </a:pPr>
            <a:r>
              <a:rPr kumimoji="0" lang="zh-CN" altLang="en-US" sz="16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a:rPr>
              <a:t>销：</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指报价、销售到出库与收款的过程</a:t>
            </a:r>
          </a:p>
          <a:p>
            <a:pPr marL="0" marR="0" lvl="0" indent="0" algn="l" defTabSz="914400" rtl="0">
              <a:lnSpc>
                <a:spcPct val="150000"/>
              </a:lnSpc>
              <a:spcBef>
                <a:spcPct val="0"/>
              </a:spcBef>
              <a:spcAft>
                <a:spcPct val="0"/>
              </a:spcAft>
              <a:buClrTx/>
              <a:buSzTx/>
              <a:buFontTx/>
              <a:buNone/>
              <a:defRPr/>
            </a:pPr>
            <a:r>
              <a:rPr kumimoji="0" lang="zh-CN" altLang="en-US" sz="16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a:rPr>
              <a:t>存：</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指出入库之外，包括退货、盘点、调拨和其他等影响库存数量的动作</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a:lnSpc>
                <a:spcPct val="150000"/>
              </a:lnSpc>
              <a:spcBef>
                <a:spcPct val="0"/>
              </a:spcBef>
              <a:spcAft>
                <a:spcPct val="0"/>
              </a:spcAft>
              <a:buClrTx/>
              <a:buSzTx/>
              <a:buFontTx/>
              <a:buNone/>
              <a:defRPr/>
            </a:pPr>
            <a:r>
              <a:rPr kumimoji="0" lang="zh-CN" altLang="en-US" sz="16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a:rPr>
              <a:t>入、出库：</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开启出入库功能后，销售、采购进货</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退货</a:t>
            </a:r>
            <a:r>
              <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、都会经过出入库流程，由仓管人员统一负责出入库管理，即只有仓管人员确认商品出库或入库后，才会对商品的实际库存产生影响</a:t>
            </a:r>
          </a:p>
          <a:p>
            <a:pPr marL="0" marR="0" lvl="0" indent="0" algn="l" defTabSz="914400" rtl="0">
              <a:lnSpc>
                <a:spcPct val="150000"/>
              </a:lnSpc>
              <a:spcBef>
                <a:spcPct val="0"/>
              </a:spcBef>
              <a:spcAft>
                <a:spcPct val="0"/>
              </a:spcAft>
              <a:buClrTx/>
              <a:buSzTx/>
              <a:buFontTx/>
              <a:buNone/>
              <a:defRPr/>
            </a:pPr>
            <a:r>
              <a:rPr kumimoji="0" lang="zh-CN" altLang="en-US" sz="16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a:rPr>
              <a:t>盘点：</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对仓库产品库存数据进行盘点后，在盘点单里录入盘盈数据和盘亏数据，可直接生成盘盈入库单和盘亏出库单。</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a:lnSpc>
                <a:spcPct val="150000"/>
              </a:lnSpc>
              <a:spcBef>
                <a:spcPct val="0"/>
              </a:spcBef>
              <a:spcAft>
                <a:spcPct val="0"/>
              </a:spcAft>
              <a:buClrTx/>
              <a:buSzTx/>
              <a:buFontTx/>
              <a:buNone/>
              <a:defRPr/>
            </a:pPr>
            <a:r>
              <a:rPr kumimoji="0" lang="zh-CN" altLang="en-US" sz="16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a:rPr>
              <a:t>调拨：</a:t>
            </a:r>
            <a:r>
              <a:rPr kumimoji="0" lang="zh-CN" altLang="en-US" sz="1600" i="0" u="none" strike="noStrike" cap="none" spc="0" normalizeH="0" baseline="0" noProof="0" dirty="0">
                <a:ln>
                  <a:noFill/>
                </a:ln>
                <a:effectLst/>
                <a:uLnTx/>
                <a:uFillTx/>
                <a:latin typeface="微软雅黑" panose="020B0503020204020204" pitchFamily="34" charset="-122"/>
                <a:ea typeface="微软雅黑" panose="020B0503020204020204" pitchFamily="34" charset="-122"/>
                <a:cs typeface="+mn-cs"/>
              </a:rPr>
              <a:t>产品</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在同一公司不同仓库之间移动的凭据。将减少出库仓库的库存，增加入库仓库的库存</a:t>
            </a:r>
            <a:endParaRPr kumimoji="0" lang="en-US" altLang="zh-CN" sz="16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a:endParaRPr>
          </a:p>
          <a:p>
            <a:pPr marL="0" marR="0" lvl="0" indent="0" algn="l" defTabSz="914400" rtl="0">
              <a:lnSpc>
                <a:spcPct val="150000"/>
              </a:lnSpc>
              <a:spcBef>
                <a:spcPct val="0"/>
              </a:spcBef>
              <a:spcAft>
                <a:spcPct val="0"/>
              </a:spcAft>
              <a:buClrTx/>
              <a:buSzTx/>
              <a:buFontTx/>
              <a:buNone/>
              <a:defRPr/>
            </a:pPr>
            <a:r>
              <a:rPr kumimoji="0" lang="zh-CN" altLang="en-US" sz="16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a:rPr>
              <a:t>期初库存：</a:t>
            </a:r>
            <a:r>
              <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您在启用进销存之后，首次录入产品的当前库存为期初库存</a:t>
            </a:r>
            <a:endParaRPr kumimoji="0" lang="zh-CN" altLang="en-US" sz="1600" b="1" i="0" u="none" strike="noStrike" kern="1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a:endParaRPr>
          </a:p>
        </p:txBody>
      </p:sp>
      <p:sp>
        <p:nvSpPr>
          <p:cNvPr id="54275" name="矩形 2"/>
          <p:cNvSpPr/>
          <p:nvPr/>
        </p:nvSpPr>
        <p:spPr>
          <a:xfrm>
            <a:off x="534988" y="966788"/>
            <a:ext cx="7661275" cy="368300"/>
          </a:xfrm>
          <a:prstGeom prst="rect">
            <a:avLst/>
          </a:prstGeom>
          <a:noFill/>
          <a:ln w="9525">
            <a:noFill/>
          </a:ln>
        </p:spPr>
        <p:txBody>
          <a:bodyPr>
            <a:spAutoFit/>
          </a:bodyPr>
          <a:lstStyle/>
          <a:p>
            <a:pPr lvl="0" algn="ctr" eaLnBrk="1" hangingPunct="1"/>
            <a:r>
              <a:rPr lang="zh-CN" altLang="en-US" b="1" dirty="0">
                <a:latin typeface="微软雅黑" panose="020B0503020204020204" pitchFamily="34" charset="-122"/>
                <a:ea typeface="微软雅黑" panose="020B0503020204020204" pitchFamily="34" charset="-122"/>
              </a:rPr>
              <a:t>常用名称解释</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8663" y="2060575"/>
            <a:ext cx="8415338" cy="1228725"/>
          </a:xfrm>
          <a:prstGeom prst="rect">
            <a:avLst/>
          </a:prstGeom>
          <a:solidFill>
            <a:srgbClr val="35A7FB"/>
          </a:solidFill>
          <a:ln>
            <a:solidFill>
              <a:srgbClr val="3C8CE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1078EB"/>
              </a:solidFill>
              <a:effectLst/>
              <a:uLnTx/>
              <a:uFillTx/>
              <a:latin typeface="+mn-lt"/>
              <a:ea typeface="+mn-ea"/>
              <a:cs typeface="+mn-cs"/>
            </a:endParaRPr>
          </a:p>
        </p:txBody>
      </p:sp>
      <p:sp>
        <p:nvSpPr>
          <p:cNvPr id="4" name="矩形 3"/>
          <p:cNvSpPr/>
          <p:nvPr/>
        </p:nvSpPr>
        <p:spPr>
          <a:xfrm>
            <a:off x="-7937" y="2060575"/>
            <a:ext cx="501650" cy="1228725"/>
          </a:xfrm>
          <a:prstGeom prst="rect">
            <a:avLst/>
          </a:prstGeom>
          <a:solidFill>
            <a:srgbClr val="35A7F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55300" name="文本框 5"/>
          <p:cNvSpPr txBox="1"/>
          <p:nvPr/>
        </p:nvSpPr>
        <p:spPr>
          <a:xfrm>
            <a:off x="1550988" y="2227263"/>
            <a:ext cx="6475412" cy="830262"/>
          </a:xfrm>
          <a:prstGeom prst="rect">
            <a:avLst/>
          </a:prstGeom>
          <a:noFill/>
          <a:ln w="9525">
            <a:noFill/>
          </a:ln>
        </p:spPr>
        <p:txBody>
          <a:bodyPr>
            <a:spAutoFit/>
          </a:bodyPr>
          <a:lstStyle/>
          <a:p>
            <a:pPr lvl="0" algn="ctr" eaLnBrk="1" hangingPunct="1">
              <a:buFont typeface="Arial" panose="020B0604020202020204" pitchFamily="34" charset="0"/>
              <a:buNone/>
            </a:pPr>
            <a:r>
              <a:rPr lang="zh-CN" altLang="en-US" sz="4800" dirty="0">
                <a:solidFill>
                  <a:schemeClr val="bg1"/>
                </a:solidFill>
                <a:latin typeface="Hiragino Sans GB W3"/>
                <a:ea typeface="Hiragino Sans GB W3"/>
              </a:rPr>
              <a:t>销帮帮进销存期初设置</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矩形 2"/>
          <p:cNvSpPr/>
          <p:nvPr/>
        </p:nvSpPr>
        <p:spPr>
          <a:xfrm>
            <a:off x="433388" y="595313"/>
            <a:ext cx="1211262" cy="338137"/>
          </a:xfrm>
          <a:prstGeom prst="rect">
            <a:avLst/>
          </a:prstGeom>
          <a:noFill/>
          <a:ln w="9525">
            <a:noFill/>
          </a:ln>
        </p:spPr>
        <p:txBody>
          <a:bodyPr wrap="none">
            <a:spAutoFit/>
          </a:bodyPr>
          <a:lstStyle/>
          <a:p>
            <a:pPr lvl="0" eaLnBrk="1" hangingPunct="1"/>
            <a:r>
              <a:rPr lang="zh-CN" altLang="en-US" sz="1600" dirty="0">
                <a:solidFill>
                  <a:schemeClr val="bg1"/>
                </a:solidFill>
                <a:latin typeface="微软雅黑" panose="020B0503020204020204" pitchFamily="34" charset="-122"/>
                <a:ea typeface="微软雅黑" panose="020B0503020204020204" pitchFamily="34" charset="-122"/>
              </a:rPr>
              <a:t>进销存开启</a:t>
            </a:r>
          </a:p>
        </p:txBody>
      </p:sp>
      <p:sp>
        <p:nvSpPr>
          <p:cNvPr id="4" name="矩形 3"/>
          <p:cNvSpPr/>
          <p:nvPr/>
        </p:nvSpPr>
        <p:spPr>
          <a:xfrm>
            <a:off x="901700" y="1096963"/>
            <a:ext cx="7029450" cy="1062038"/>
          </a:xfrm>
          <a:prstGeom prst="rect">
            <a:avLst/>
          </a:prstGeom>
        </p:spPr>
        <p:txBody>
          <a:bodyPr>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在首页左边的菜单栏目中找到更多</a:t>
            </a:r>
            <a:r>
              <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a:t>
            </a: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找到进销存</a:t>
            </a:r>
            <a:r>
              <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a:t>
            </a: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开启</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在开启的进销存中可以选择开启需要的管理模块</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开启之后需要</a:t>
            </a:r>
            <a:r>
              <a:rPr kumimoji="0" lang="zh-CN" altLang="en-US" sz="1400" b="0" i="0" u="none" strike="noStrike" kern="100" cap="none" spc="0" normalizeH="0" baseline="0" noProof="0" dirty="0">
                <a:ln>
                  <a:noFill/>
                </a:ln>
                <a:solidFill>
                  <a:srgbClr val="FF0000"/>
                </a:solidFill>
                <a:effectLst/>
                <a:uLnTx/>
                <a:uFillTx/>
                <a:latin typeface="Calibri" panose="020F0502020204030204" pitchFamily="34" charset="0"/>
                <a:ea typeface="微软雅黑" panose="020B0503020204020204" pitchFamily="34" charset="-122"/>
                <a:cs typeface="Times New Roman" panose="02020603050405020304"/>
              </a:rPr>
              <a:t>重新登陆</a:t>
            </a: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销帮帮</a:t>
            </a:r>
          </a:p>
        </p:txBody>
      </p:sp>
      <p:pic>
        <p:nvPicPr>
          <p:cNvPr id="56324" name="Picture 3"/>
          <p:cNvPicPr>
            <a:picLocks noChangeAspect="1"/>
          </p:cNvPicPr>
          <p:nvPr/>
        </p:nvPicPr>
        <p:blipFill>
          <a:blip r:embed="rId2"/>
          <a:stretch>
            <a:fillRect/>
          </a:stretch>
        </p:blipFill>
        <p:spPr>
          <a:xfrm>
            <a:off x="2089150" y="2293938"/>
            <a:ext cx="3452813" cy="3811587"/>
          </a:xfrm>
          <a:prstGeom prst="rect">
            <a:avLst/>
          </a:prstGeom>
          <a:noFill/>
          <a:ln w="9525">
            <a:noFill/>
          </a:ln>
        </p:spPr>
      </p:pic>
      <p:pic>
        <p:nvPicPr>
          <p:cNvPr id="56325" name="Picture 4"/>
          <p:cNvPicPr>
            <a:picLocks noChangeAspect="1"/>
          </p:cNvPicPr>
          <p:nvPr/>
        </p:nvPicPr>
        <p:blipFill>
          <a:blip r:embed="rId3"/>
          <a:stretch>
            <a:fillRect/>
          </a:stretch>
        </p:blipFill>
        <p:spPr>
          <a:xfrm>
            <a:off x="136525" y="2287588"/>
            <a:ext cx="1924050" cy="2228850"/>
          </a:xfrm>
          <a:prstGeom prst="rect">
            <a:avLst/>
          </a:prstGeom>
          <a:noFill/>
          <a:ln w="9525">
            <a:noFill/>
          </a:ln>
        </p:spPr>
      </p:pic>
      <p:pic>
        <p:nvPicPr>
          <p:cNvPr id="56326" name="Picture 5"/>
          <p:cNvPicPr>
            <a:picLocks noChangeAspect="1"/>
          </p:cNvPicPr>
          <p:nvPr/>
        </p:nvPicPr>
        <p:blipFill>
          <a:blip r:embed="rId4"/>
          <a:stretch>
            <a:fillRect/>
          </a:stretch>
        </p:blipFill>
        <p:spPr>
          <a:xfrm>
            <a:off x="5572125" y="2254250"/>
            <a:ext cx="3571875" cy="4264025"/>
          </a:xfrm>
          <a:prstGeom prst="rect">
            <a:avLst/>
          </a:prstGeom>
          <a:noFill/>
          <a:ln w="9525">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矩形 2"/>
          <p:cNvSpPr/>
          <p:nvPr/>
        </p:nvSpPr>
        <p:spPr>
          <a:xfrm>
            <a:off x="517525" y="595313"/>
            <a:ext cx="1004888" cy="338137"/>
          </a:xfrm>
          <a:prstGeom prst="rect">
            <a:avLst/>
          </a:prstGeom>
          <a:noFill/>
          <a:ln w="9525">
            <a:noFill/>
          </a:ln>
        </p:spPr>
        <p:txBody>
          <a:bodyPr wrap="none">
            <a:spAutoFit/>
          </a:bodyPr>
          <a:lstStyle/>
          <a:p>
            <a:pPr lvl="0" eaLnBrk="1" hangingPunct="1"/>
            <a:r>
              <a:rPr lang="zh-CN" altLang="en-US" sz="1600" dirty="0">
                <a:solidFill>
                  <a:schemeClr val="bg1"/>
                </a:solidFill>
                <a:latin typeface="微软雅黑" panose="020B0503020204020204" pitchFamily="34" charset="-122"/>
                <a:ea typeface="微软雅黑" panose="020B0503020204020204" pitchFamily="34" charset="-122"/>
              </a:rPr>
              <a:t>仓库数据</a:t>
            </a:r>
          </a:p>
        </p:txBody>
      </p:sp>
      <p:sp>
        <p:nvSpPr>
          <p:cNvPr id="6" name="矩形 5"/>
          <p:cNvSpPr/>
          <p:nvPr/>
        </p:nvSpPr>
        <p:spPr>
          <a:xfrm>
            <a:off x="984250" y="1227138"/>
            <a:ext cx="7029450" cy="415925"/>
          </a:xfrm>
          <a:prstGeom prst="rect">
            <a:avLst/>
          </a:prstGeom>
        </p:spPr>
        <p:txBody>
          <a:bodyPr>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可以在仓库模块中创建、编辑和删除仓库</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p:txBody>
      </p:sp>
      <p:pic>
        <p:nvPicPr>
          <p:cNvPr id="57348" name="Picture 3"/>
          <p:cNvPicPr>
            <a:picLocks noChangeAspect="1"/>
          </p:cNvPicPr>
          <p:nvPr/>
        </p:nvPicPr>
        <p:blipFill>
          <a:blip r:embed="rId2"/>
          <a:stretch>
            <a:fillRect/>
          </a:stretch>
        </p:blipFill>
        <p:spPr>
          <a:xfrm>
            <a:off x="161925" y="1751013"/>
            <a:ext cx="8523288" cy="4705350"/>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矩形 2"/>
          <p:cNvSpPr/>
          <p:nvPr/>
        </p:nvSpPr>
        <p:spPr>
          <a:xfrm>
            <a:off x="534988" y="585788"/>
            <a:ext cx="1006475" cy="339725"/>
          </a:xfrm>
          <a:prstGeom prst="rect">
            <a:avLst/>
          </a:prstGeom>
          <a:noFill/>
          <a:ln w="9525">
            <a:noFill/>
          </a:ln>
        </p:spPr>
        <p:txBody>
          <a:bodyPr wrap="none">
            <a:spAutoFit/>
          </a:bodyPr>
          <a:lstStyle/>
          <a:p>
            <a:pPr lvl="0" eaLnBrk="1" hangingPunct="1"/>
            <a:r>
              <a:rPr lang="zh-CN" altLang="en-US" sz="1600" dirty="0">
                <a:solidFill>
                  <a:schemeClr val="bg1"/>
                </a:solidFill>
                <a:latin typeface="微软雅黑" panose="020B0503020204020204" pitchFamily="34" charset="-122"/>
                <a:ea typeface="微软雅黑" panose="020B0503020204020204" pitchFamily="34" charset="-122"/>
              </a:rPr>
              <a:t>产品数据</a:t>
            </a:r>
          </a:p>
        </p:txBody>
      </p:sp>
      <p:sp>
        <p:nvSpPr>
          <p:cNvPr id="6" name="矩形 5"/>
          <p:cNvSpPr/>
          <p:nvPr/>
        </p:nvSpPr>
        <p:spPr>
          <a:xfrm>
            <a:off x="882650" y="1292225"/>
            <a:ext cx="7029450" cy="381000"/>
          </a:xfrm>
          <a:prstGeom prst="rect">
            <a:avLst/>
          </a:prstGeom>
        </p:spPr>
        <p:txBody>
          <a:bodyPr>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可以在产品模块中创建、编辑和删除产品</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p:txBody>
      </p:sp>
      <p:pic>
        <p:nvPicPr>
          <p:cNvPr id="58372" name="Picture 2"/>
          <p:cNvPicPr>
            <a:picLocks noChangeAspect="1"/>
          </p:cNvPicPr>
          <p:nvPr/>
        </p:nvPicPr>
        <p:blipFill>
          <a:blip r:embed="rId2"/>
          <a:stretch>
            <a:fillRect/>
          </a:stretch>
        </p:blipFill>
        <p:spPr>
          <a:xfrm>
            <a:off x="166688" y="1784350"/>
            <a:ext cx="8561387" cy="2838450"/>
          </a:xfrm>
          <a:prstGeom prst="rect">
            <a:avLst/>
          </a:prstGeom>
          <a:noFill/>
          <a:ln w="9525">
            <a:noFill/>
          </a:ln>
        </p:spPr>
      </p:pic>
      <p:pic>
        <p:nvPicPr>
          <p:cNvPr id="58373" name="Picture 4"/>
          <p:cNvPicPr>
            <a:picLocks noChangeAspect="1"/>
          </p:cNvPicPr>
          <p:nvPr/>
        </p:nvPicPr>
        <p:blipFill>
          <a:blip r:embed="rId3"/>
          <a:stretch>
            <a:fillRect/>
          </a:stretch>
        </p:blipFill>
        <p:spPr>
          <a:xfrm>
            <a:off x="152400" y="4010025"/>
            <a:ext cx="4829175" cy="2847975"/>
          </a:xfrm>
          <a:prstGeom prst="rect">
            <a:avLst/>
          </a:prstGeom>
          <a:noFill/>
          <a:ln w="9525">
            <a:noFill/>
          </a:ln>
        </p:spPr>
      </p:pic>
      <p:sp>
        <p:nvSpPr>
          <p:cNvPr id="8" name="矩形 7"/>
          <p:cNvSpPr/>
          <p:nvPr/>
        </p:nvSpPr>
        <p:spPr>
          <a:xfrm>
            <a:off x="5135563" y="4821238"/>
            <a:ext cx="3887788" cy="415925"/>
          </a:xfrm>
          <a:prstGeom prst="rect">
            <a:avLst/>
          </a:prstGeom>
        </p:spPr>
        <p:txBody>
          <a:bodyPr>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可以在产品中添加多达五级的产品分类</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矩形 2"/>
          <p:cNvSpPr/>
          <p:nvPr/>
        </p:nvSpPr>
        <p:spPr>
          <a:xfrm>
            <a:off x="534988" y="585788"/>
            <a:ext cx="1006475" cy="339725"/>
          </a:xfrm>
          <a:prstGeom prst="rect">
            <a:avLst/>
          </a:prstGeom>
          <a:noFill/>
          <a:ln w="9525">
            <a:noFill/>
          </a:ln>
        </p:spPr>
        <p:txBody>
          <a:bodyPr wrap="none">
            <a:spAutoFit/>
          </a:bodyPr>
          <a:lstStyle/>
          <a:p>
            <a:pPr lvl="0" eaLnBrk="1" hangingPunct="1"/>
            <a:r>
              <a:rPr lang="zh-CN" altLang="en-US" sz="1600" dirty="0">
                <a:solidFill>
                  <a:schemeClr val="bg1"/>
                </a:solidFill>
                <a:latin typeface="微软雅黑" panose="020B0503020204020204" pitchFamily="34" charset="-122"/>
                <a:ea typeface="微软雅黑" panose="020B0503020204020204" pitchFamily="34" charset="-122"/>
              </a:rPr>
              <a:t>产品数据</a:t>
            </a:r>
          </a:p>
        </p:txBody>
      </p:sp>
      <p:sp>
        <p:nvSpPr>
          <p:cNvPr id="6" name="矩形 5"/>
          <p:cNvSpPr/>
          <p:nvPr/>
        </p:nvSpPr>
        <p:spPr>
          <a:xfrm>
            <a:off x="865188" y="1171575"/>
            <a:ext cx="7029450" cy="415925"/>
          </a:xfrm>
          <a:prstGeom prst="rect">
            <a:avLst/>
          </a:prstGeom>
        </p:spPr>
        <p:txBody>
          <a:bodyPr>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可以在产品模块中添加仓库的期初库存数量</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p:txBody>
      </p:sp>
      <p:sp>
        <p:nvSpPr>
          <p:cNvPr id="8" name="矩形 7"/>
          <p:cNvSpPr/>
          <p:nvPr/>
        </p:nvSpPr>
        <p:spPr>
          <a:xfrm>
            <a:off x="6096000" y="2982913"/>
            <a:ext cx="2724150" cy="1062038"/>
          </a:xfrm>
          <a:prstGeom prst="rect">
            <a:avLst/>
          </a:prstGeom>
        </p:spPr>
        <p:txBody>
          <a:bodyPr>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设置仓库预警：</a:t>
            </a:r>
            <a:r>
              <a:rPr kumimoji="0" lang="zh-CN" altLang="en-US" sz="14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产品的库存低于下限或高于上限，会在库存管理中有预警</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p:txBody>
      </p:sp>
      <p:pic>
        <p:nvPicPr>
          <p:cNvPr id="59397" name="Picture 3"/>
          <p:cNvPicPr>
            <a:picLocks noChangeAspect="1"/>
          </p:cNvPicPr>
          <p:nvPr/>
        </p:nvPicPr>
        <p:blipFill>
          <a:blip r:embed="rId2"/>
          <a:stretch>
            <a:fillRect/>
          </a:stretch>
        </p:blipFill>
        <p:spPr>
          <a:xfrm>
            <a:off x="258763" y="1565275"/>
            <a:ext cx="4938712" cy="5292725"/>
          </a:xfrm>
          <a:prstGeom prst="rect">
            <a:avLst/>
          </a:prstGeom>
          <a:noFill/>
          <a:ln w="9525">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矩形 2"/>
          <p:cNvSpPr/>
          <p:nvPr/>
        </p:nvSpPr>
        <p:spPr>
          <a:xfrm>
            <a:off x="425450" y="595313"/>
            <a:ext cx="1209675" cy="338137"/>
          </a:xfrm>
          <a:prstGeom prst="rect">
            <a:avLst/>
          </a:prstGeom>
          <a:noFill/>
          <a:ln w="9525">
            <a:noFill/>
          </a:ln>
        </p:spPr>
        <p:txBody>
          <a:bodyPr wrap="none">
            <a:spAutoFit/>
          </a:bodyPr>
          <a:lstStyle/>
          <a:p>
            <a:pPr lvl="0" eaLnBrk="1" hangingPunct="1"/>
            <a:r>
              <a:rPr lang="zh-CN" altLang="en-US" sz="1600" dirty="0">
                <a:solidFill>
                  <a:schemeClr val="bg1"/>
                </a:solidFill>
                <a:latin typeface="微软雅黑" panose="020B0503020204020204" pitchFamily="34" charset="-122"/>
                <a:ea typeface="微软雅黑" panose="020B0503020204020204" pitchFamily="34" charset="-122"/>
              </a:rPr>
              <a:t>供应商数据</a:t>
            </a:r>
          </a:p>
        </p:txBody>
      </p:sp>
      <p:sp>
        <p:nvSpPr>
          <p:cNvPr id="6" name="矩形 5"/>
          <p:cNvSpPr/>
          <p:nvPr/>
        </p:nvSpPr>
        <p:spPr>
          <a:xfrm>
            <a:off x="984250" y="1227138"/>
            <a:ext cx="7029450" cy="738188"/>
          </a:xfrm>
          <a:prstGeom prst="rect">
            <a:avLst/>
          </a:prstGeom>
        </p:spPr>
        <p:txBody>
          <a:bodyPr>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可以在供应商模块中创建、编辑和删除供应商</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供应商提供采购产品的对应公司</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p:txBody>
      </p:sp>
      <p:pic>
        <p:nvPicPr>
          <p:cNvPr id="60420" name="Picture 2"/>
          <p:cNvPicPr>
            <a:picLocks noChangeAspect="1"/>
          </p:cNvPicPr>
          <p:nvPr/>
        </p:nvPicPr>
        <p:blipFill>
          <a:blip r:embed="rId2"/>
          <a:stretch>
            <a:fillRect/>
          </a:stretch>
        </p:blipFill>
        <p:spPr>
          <a:xfrm>
            <a:off x="0" y="2036763"/>
            <a:ext cx="9144000" cy="2944812"/>
          </a:xfrm>
          <a:prstGeom prst="rect">
            <a:avLst/>
          </a:prstGeom>
          <a:noFill/>
          <a:ln w="9525">
            <a:noFill/>
          </a:ln>
        </p:spPr>
      </p:pic>
      <p:sp>
        <p:nvSpPr>
          <p:cNvPr id="7" name="矩形 6"/>
          <p:cNvSpPr/>
          <p:nvPr/>
        </p:nvSpPr>
        <p:spPr>
          <a:xfrm>
            <a:off x="730250" y="4843463"/>
            <a:ext cx="7029450" cy="381000"/>
          </a:xfrm>
          <a:prstGeom prst="rect">
            <a:avLst/>
          </a:prstGeom>
        </p:spPr>
        <p:txBody>
          <a:bodyPr>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供应商是创建采购合同需要关联的对象</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8663" y="2060575"/>
            <a:ext cx="8415338" cy="1228725"/>
          </a:xfrm>
          <a:prstGeom prst="rect">
            <a:avLst/>
          </a:prstGeom>
          <a:solidFill>
            <a:srgbClr val="35A7FB"/>
          </a:solidFill>
          <a:ln>
            <a:solidFill>
              <a:srgbClr val="3C8CE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1078EB"/>
              </a:solidFill>
              <a:effectLst/>
              <a:uLnTx/>
              <a:uFillTx/>
              <a:latin typeface="+mn-lt"/>
              <a:ea typeface="+mn-ea"/>
              <a:cs typeface="+mn-cs"/>
            </a:endParaRPr>
          </a:p>
        </p:txBody>
      </p:sp>
      <p:sp>
        <p:nvSpPr>
          <p:cNvPr id="4" name="矩形 3"/>
          <p:cNvSpPr/>
          <p:nvPr/>
        </p:nvSpPr>
        <p:spPr>
          <a:xfrm>
            <a:off x="-7937" y="2060575"/>
            <a:ext cx="501650" cy="1228725"/>
          </a:xfrm>
          <a:prstGeom prst="rect">
            <a:avLst/>
          </a:prstGeom>
          <a:solidFill>
            <a:srgbClr val="35A7F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61444" name="文本框 5"/>
          <p:cNvSpPr txBox="1"/>
          <p:nvPr/>
        </p:nvSpPr>
        <p:spPr>
          <a:xfrm>
            <a:off x="1597025" y="2217738"/>
            <a:ext cx="6503988" cy="830262"/>
          </a:xfrm>
          <a:prstGeom prst="rect">
            <a:avLst/>
          </a:prstGeom>
          <a:noFill/>
          <a:ln w="9525">
            <a:noFill/>
          </a:ln>
        </p:spPr>
        <p:txBody>
          <a:bodyPr>
            <a:spAutoFit/>
          </a:bodyPr>
          <a:lstStyle/>
          <a:p>
            <a:pPr lvl="0" algn="ctr" eaLnBrk="1" hangingPunct="1">
              <a:buFont typeface="Arial" panose="020B0604020202020204" pitchFamily="34" charset="0"/>
              <a:buNone/>
            </a:pPr>
            <a:r>
              <a:rPr lang="zh-CN" altLang="en-US" sz="4800" dirty="0">
                <a:solidFill>
                  <a:schemeClr val="bg1"/>
                </a:solidFill>
                <a:latin typeface="Hiragino Sans GB W3"/>
                <a:ea typeface="Hiragino Sans GB W3"/>
              </a:rPr>
              <a:t>销帮帮进销存采购</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矩形 2"/>
          <p:cNvSpPr/>
          <p:nvPr/>
        </p:nvSpPr>
        <p:spPr>
          <a:xfrm>
            <a:off x="517525" y="595313"/>
            <a:ext cx="1004888" cy="338137"/>
          </a:xfrm>
          <a:prstGeom prst="rect">
            <a:avLst/>
          </a:prstGeom>
          <a:noFill/>
          <a:ln w="9525">
            <a:noFill/>
          </a:ln>
        </p:spPr>
        <p:txBody>
          <a:bodyPr wrap="none">
            <a:spAutoFit/>
          </a:bodyPr>
          <a:lstStyle/>
          <a:p>
            <a:pPr lvl="0" eaLnBrk="1" hangingPunct="1"/>
            <a:r>
              <a:rPr lang="zh-CN" altLang="en-US" sz="1600" dirty="0">
                <a:solidFill>
                  <a:schemeClr val="bg1"/>
                </a:solidFill>
                <a:latin typeface="微软雅黑" panose="020B0503020204020204" pitchFamily="34" charset="-122"/>
                <a:ea typeface="微软雅黑" panose="020B0503020204020204" pitchFamily="34" charset="-122"/>
              </a:rPr>
              <a:t>采购合同</a:t>
            </a:r>
          </a:p>
        </p:txBody>
      </p:sp>
      <p:sp>
        <p:nvSpPr>
          <p:cNvPr id="4" name="矩形 3"/>
          <p:cNvSpPr/>
          <p:nvPr/>
        </p:nvSpPr>
        <p:spPr>
          <a:xfrm>
            <a:off x="901700" y="1135063"/>
            <a:ext cx="7029450" cy="1051560"/>
          </a:xfrm>
          <a:prstGeom prst="rect">
            <a:avLst/>
          </a:prstGeom>
        </p:spPr>
        <p:txBody>
          <a:bodyPr>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可以新建和导入采购合同</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填写采购合同，供应商、采购编号、采购负责人、签订日期、产品明细、 付款均为必填项；</a:t>
            </a:r>
          </a:p>
        </p:txBody>
      </p:sp>
      <p:pic>
        <p:nvPicPr>
          <p:cNvPr id="62468" name="Picture 2"/>
          <p:cNvPicPr>
            <a:picLocks noChangeAspect="1"/>
          </p:cNvPicPr>
          <p:nvPr/>
        </p:nvPicPr>
        <p:blipFill>
          <a:blip r:embed="rId2"/>
          <a:stretch>
            <a:fillRect/>
          </a:stretch>
        </p:blipFill>
        <p:spPr>
          <a:xfrm>
            <a:off x="0" y="2473325"/>
            <a:ext cx="9144000" cy="1693863"/>
          </a:xfrm>
          <a:prstGeom prst="rect">
            <a:avLst/>
          </a:prstGeom>
          <a:noFill/>
          <a:ln w="9525">
            <a:noFill/>
          </a:ln>
        </p:spPr>
      </p:pic>
      <p:pic>
        <p:nvPicPr>
          <p:cNvPr id="62469" name="Picture 4"/>
          <p:cNvPicPr>
            <a:picLocks noChangeAspect="1"/>
          </p:cNvPicPr>
          <p:nvPr/>
        </p:nvPicPr>
        <p:blipFill>
          <a:blip r:embed="rId3"/>
          <a:stretch>
            <a:fillRect/>
          </a:stretch>
        </p:blipFill>
        <p:spPr>
          <a:xfrm>
            <a:off x="0" y="4562475"/>
            <a:ext cx="5735638" cy="2014538"/>
          </a:xfrm>
          <a:prstGeom prst="rect">
            <a:avLst/>
          </a:prstGeom>
          <a:noFill/>
          <a:ln w="9525">
            <a:noFill/>
          </a:ln>
        </p:spPr>
      </p:pic>
      <p:sp>
        <p:nvSpPr>
          <p:cNvPr id="9" name="矩形 8"/>
          <p:cNvSpPr/>
          <p:nvPr/>
        </p:nvSpPr>
        <p:spPr>
          <a:xfrm>
            <a:off x="5865813" y="5106988"/>
            <a:ext cx="3094038" cy="704850"/>
          </a:xfrm>
          <a:prstGeom prst="rect">
            <a:avLst/>
          </a:prstGeom>
        </p:spPr>
        <p:txBody>
          <a:bodyPr>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点击采购合同，可以直接一键生成入库单</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8663" y="2060575"/>
            <a:ext cx="8415338" cy="1228725"/>
          </a:xfrm>
          <a:prstGeom prst="rect">
            <a:avLst/>
          </a:prstGeom>
          <a:solidFill>
            <a:srgbClr val="35A7FB"/>
          </a:solidFill>
          <a:ln>
            <a:solidFill>
              <a:srgbClr val="3C8CE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1078EB"/>
              </a:solidFill>
              <a:effectLst/>
              <a:uLnTx/>
              <a:uFillTx/>
              <a:latin typeface="+mn-lt"/>
              <a:ea typeface="+mn-ea"/>
              <a:cs typeface="+mn-cs"/>
            </a:endParaRPr>
          </a:p>
        </p:txBody>
      </p:sp>
      <p:sp>
        <p:nvSpPr>
          <p:cNvPr id="4" name="矩形 3"/>
          <p:cNvSpPr/>
          <p:nvPr/>
        </p:nvSpPr>
        <p:spPr>
          <a:xfrm>
            <a:off x="-7937" y="2060575"/>
            <a:ext cx="501650" cy="1228725"/>
          </a:xfrm>
          <a:prstGeom prst="rect">
            <a:avLst/>
          </a:prstGeom>
          <a:solidFill>
            <a:srgbClr val="35A7F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8196" name="文本框 5"/>
          <p:cNvSpPr txBox="1"/>
          <p:nvPr/>
        </p:nvSpPr>
        <p:spPr>
          <a:xfrm>
            <a:off x="1597025" y="2217738"/>
            <a:ext cx="6042025" cy="830262"/>
          </a:xfrm>
          <a:prstGeom prst="rect">
            <a:avLst/>
          </a:prstGeom>
          <a:noFill/>
          <a:ln w="9525">
            <a:noFill/>
          </a:ln>
        </p:spPr>
        <p:txBody>
          <a:bodyPr>
            <a:spAutoFit/>
          </a:bodyPr>
          <a:lstStyle/>
          <a:p>
            <a:pPr lvl="0" algn="ctr" eaLnBrk="1" hangingPunct="1">
              <a:buFont typeface="Arial" panose="020B0604020202020204" pitchFamily="34" charset="0"/>
              <a:buNone/>
            </a:pPr>
            <a:r>
              <a:rPr lang="zh-CN" altLang="en-US" sz="4800" dirty="0">
                <a:solidFill>
                  <a:schemeClr val="bg1"/>
                </a:solidFill>
                <a:latin typeface="Hiragino Sans GB W3"/>
                <a:ea typeface="Hiragino Sans GB W3"/>
              </a:rPr>
              <a:t>销帮帮</a:t>
            </a:r>
            <a:r>
              <a:rPr lang="en-US" altLang="zh-CN" sz="4800" dirty="0">
                <a:solidFill>
                  <a:schemeClr val="bg1"/>
                </a:solidFill>
                <a:latin typeface="Hiragino Sans GB W3"/>
                <a:ea typeface="Hiragino Sans GB W3"/>
              </a:rPr>
              <a:t>CRM</a:t>
            </a:r>
            <a:r>
              <a:rPr lang="zh-CN" altLang="en-US" sz="4800" dirty="0">
                <a:solidFill>
                  <a:schemeClr val="bg1"/>
                </a:solidFill>
                <a:latin typeface="Hiragino Sans GB W3"/>
                <a:ea typeface="Hiragino Sans GB W3"/>
              </a:rPr>
              <a:t>登陆</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矩形 2"/>
          <p:cNvSpPr/>
          <p:nvPr/>
        </p:nvSpPr>
        <p:spPr>
          <a:xfrm>
            <a:off x="517525" y="595313"/>
            <a:ext cx="1004888" cy="338137"/>
          </a:xfrm>
          <a:prstGeom prst="rect">
            <a:avLst/>
          </a:prstGeom>
          <a:noFill/>
          <a:ln w="9525">
            <a:noFill/>
          </a:ln>
        </p:spPr>
        <p:txBody>
          <a:bodyPr wrap="none">
            <a:spAutoFit/>
          </a:bodyPr>
          <a:lstStyle/>
          <a:p>
            <a:pPr lvl="0" eaLnBrk="1" hangingPunct="1"/>
            <a:r>
              <a:rPr lang="zh-CN" altLang="en-US" sz="1600" dirty="0">
                <a:solidFill>
                  <a:schemeClr val="bg1"/>
                </a:solidFill>
                <a:latin typeface="微软雅黑" panose="020B0503020204020204" pitchFamily="34" charset="-122"/>
                <a:ea typeface="微软雅黑" panose="020B0503020204020204" pitchFamily="34" charset="-122"/>
              </a:rPr>
              <a:t>采购合同</a:t>
            </a:r>
          </a:p>
        </p:txBody>
      </p:sp>
      <p:sp>
        <p:nvSpPr>
          <p:cNvPr id="4" name="矩形 3"/>
          <p:cNvSpPr/>
          <p:nvPr/>
        </p:nvSpPr>
        <p:spPr>
          <a:xfrm>
            <a:off x="901700" y="1106488"/>
            <a:ext cx="7029450" cy="1062038"/>
          </a:xfrm>
          <a:prstGeom prst="rect">
            <a:avLst/>
          </a:prstGeom>
        </p:spPr>
        <p:txBody>
          <a:bodyPr>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用户可单选或多选商品；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 </a:t>
            </a: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若商品信息列表中没有该商品，则可点击弹出框中的搜索进行快速搜索添加；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 </a:t>
            </a: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点击</a:t>
            </a:r>
            <a:r>
              <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a:t>
            </a: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下一步</a:t>
            </a:r>
            <a:r>
              <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a:t>
            </a: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按钮即可自动将商品的名称、单价等自动带回到关联产品界面。</a:t>
            </a:r>
          </a:p>
        </p:txBody>
      </p:sp>
      <p:pic>
        <p:nvPicPr>
          <p:cNvPr id="63492" name="Picture 2"/>
          <p:cNvPicPr>
            <a:picLocks noChangeAspect="1"/>
          </p:cNvPicPr>
          <p:nvPr/>
        </p:nvPicPr>
        <p:blipFill>
          <a:blip r:embed="rId2"/>
          <a:stretch>
            <a:fillRect/>
          </a:stretch>
        </p:blipFill>
        <p:spPr>
          <a:xfrm>
            <a:off x="1468438" y="2311400"/>
            <a:ext cx="4976812" cy="4144963"/>
          </a:xfrm>
          <a:prstGeom prst="rect">
            <a:avLst/>
          </a:prstGeom>
          <a:noFill/>
          <a:ln w="9525">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矩形 2"/>
          <p:cNvSpPr/>
          <p:nvPr/>
        </p:nvSpPr>
        <p:spPr>
          <a:xfrm>
            <a:off x="222250" y="595313"/>
            <a:ext cx="1414463" cy="338137"/>
          </a:xfrm>
          <a:prstGeom prst="rect">
            <a:avLst/>
          </a:prstGeom>
          <a:noFill/>
          <a:ln w="9525">
            <a:noFill/>
          </a:ln>
        </p:spPr>
        <p:txBody>
          <a:bodyPr wrap="none">
            <a:spAutoFit/>
          </a:bodyPr>
          <a:lstStyle/>
          <a:p>
            <a:pPr lvl="0" eaLnBrk="1" hangingPunct="1"/>
            <a:r>
              <a:rPr lang="zh-CN" altLang="en-US" sz="1600" dirty="0">
                <a:solidFill>
                  <a:schemeClr val="bg1"/>
                </a:solidFill>
                <a:latin typeface="微软雅黑" panose="020B0503020204020204" pitchFamily="34" charset="-122"/>
                <a:ea typeface="微软雅黑" panose="020B0503020204020204" pitchFamily="34" charset="-122"/>
              </a:rPr>
              <a:t>采购合同付款</a:t>
            </a:r>
          </a:p>
        </p:txBody>
      </p:sp>
      <p:sp>
        <p:nvSpPr>
          <p:cNvPr id="4" name="矩形 3"/>
          <p:cNvSpPr/>
          <p:nvPr/>
        </p:nvSpPr>
        <p:spPr>
          <a:xfrm>
            <a:off x="901700" y="1135063"/>
            <a:ext cx="7029450" cy="731520"/>
          </a:xfrm>
          <a:prstGeom prst="rect">
            <a:avLst/>
          </a:prstGeom>
        </p:spPr>
        <p:txBody>
          <a:bodyPr>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在新建采购合同的时候创建好付款计划</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在资金管理的付款管理中对每一条付款计划添加付款单。</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p:txBody>
      </p:sp>
      <p:pic>
        <p:nvPicPr>
          <p:cNvPr id="64516" name="Picture 2"/>
          <p:cNvPicPr>
            <a:picLocks noChangeAspect="1"/>
          </p:cNvPicPr>
          <p:nvPr/>
        </p:nvPicPr>
        <p:blipFill>
          <a:blip r:embed="rId2"/>
          <a:stretch>
            <a:fillRect/>
          </a:stretch>
        </p:blipFill>
        <p:spPr>
          <a:xfrm>
            <a:off x="1909763" y="2257425"/>
            <a:ext cx="4213225" cy="4600575"/>
          </a:xfrm>
          <a:prstGeom prst="rect">
            <a:avLst/>
          </a:prstGeom>
          <a:noFill/>
          <a:ln w="9525">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矩形 2"/>
          <p:cNvSpPr/>
          <p:nvPr/>
        </p:nvSpPr>
        <p:spPr>
          <a:xfrm>
            <a:off x="517525" y="595313"/>
            <a:ext cx="1004888" cy="338137"/>
          </a:xfrm>
          <a:prstGeom prst="rect">
            <a:avLst/>
          </a:prstGeom>
          <a:noFill/>
          <a:ln w="9525">
            <a:noFill/>
          </a:ln>
        </p:spPr>
        <p:txBody>
          <a:bodyPr wrap="none">
            <a:spAutoFit/>
          </a:bodyPr>
          <a:lstStyle/>
          <a:p>
            <a:pPr lvl="0" eaLnBrk="1" hangingPunct="1"/>
            <a:r>
              <a:rPr lang="zh-CN" altLang="en-US" sz="1600" dirty="0">
                <a:solidFill>
                  <a:schemeClr val="bg1"/>
                </a:solidFill>
                <a:latin typeface="微软雅黑" panose="020B0503020204020204" pitchFamily="34" charset="-122"/>
                <a:ea typeface="微软雅黑" panose="020B0503020204020204" pitchFamily="34" charset="-122"/>
              </a:rPr>
              <a:t>采购退货</a:t>
            </a:r>
          </a:p>
        </p:txBody>
      </p:sp>
      <p:sp>
        <p:nvSpPr>
          <p:cNvPr id="4" name="矩形 3"/>
          <p:cNvSpPr/>
          <p:nvPr/>
        </p:nvSpPr>
        <p:spPr>
          <a:xfrm>
            <a:off x="901700" y="1106488"/>
            <a:ext cx="7029450" cy="1371600"/>
          </a:xfrm>
          <a:prstGeom prst="rect">
            <a:avLst/>
          </a:prstGeom>
        </p:spPr>
        <p:txBody>
          <a:bodyPr>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只有当采购合同</a:t>
            </a:r>
            <a:r>
              <a:rPr kumimoji="0" lang="zh-CN" altLang="en-US" sz="1400" b="0" i="0" u="none" strike="noStrike" kern="100" cap="none" spc="0" normalizeH="0" baseline="0" noProof="0" dirty="0">
                <a:ln>
                  <a:noFill/>
                </a:ln>
                <a:solidFill>
                  <a:srgbClr val="FF0000"/>
                </a:solidFill>
                <a:effectLst/>
                <a:uLnTx/>
                <a:uFillTx/>
                <a:latin typeface="Calibri" panose="020F0502020204030204" pitchFamily="34" charset="0"/>
                <a:ea typeface="微软雅黑" panose="020B0503020204020204" pitchFamily="34" charset="-122"/>
                <a:cs typeface="Times New Roman" panose="02020603050405020304"/>
              </a:rPr>
              <a:t>生成入库</a:t>
            </a: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之后才可以生成采购退货；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 </a:t>
            </a:r>
            <a:r>
              <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根据具体退货情况，关联采购单，录入相关数据生成一笔采购退货单。</a:t>
            </a: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采购退货单里面的编号、关联采购合同，负责人，退货类型、日期、产品和金额都是必填项目。</a:t>
            </a:r>
          </a:p>
        </p:txBody>
      </p:sp>
      <p:pic>
        <p:nvPicPr>
          <p:cNvPr id="65540" name="Picture 3"/>
          <p:cNvPicPr>
            <a:picLocks noChangeAspect="1"/>
          </p:cNvPicPr>
          <p:nvPr/>
        </p:nvPicPr>
        <p:blipFill>
          <a:blip r:embed="rId2"/>
          <a:stretch>
            <a:fillRect/>
          </a:stretch>
        </p:blipFill>
        <p:spPr>
          <a:xfrm>
            <a:off x="4560888" y="2800350"/>
            <a:ext cx="4583112" cy="4044950"/>
          </a:xfrm>
          <a:prstGeom prst="rect">
            <a:avLst/>
          </a:prstGeom>
          <a:noFill/>
          <a:ln w="9525">
            <a:noFill/>
          </a:ln>
        </p:spPr>
      </p:pic>
      <p:pic>
        <p:nvPicPr>
          <p:cNvPr id="65541" name="Picture 4"/>
          <p:cNvPicPr>
            <a:picLocks noChangeAspect="1"/>
          </p:cNvPicPr>
          <p:nvPr/>
        </p:nvPicPr>
        <p:blipFill>
          <a:blip r:embed="rId3"/>
          <a:stretch>
            <a:fillRect/>
          </a:stretch>
        </p:blipFill>
        <p:spPr>
          <a:xfrm>
            <a:off x="0" y="3192463"/>
            <a:ext cx="4562475" cy="3259137"/>
          </a:xfrm>
          <a:prstGeom prst="rect">
            <a:avLst/>
          </a:prstGeom>
          <a:noFill/>
          <a:ln w="9525">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28663" y="2060575"/>
            <a:ext cx="8415338" cy="1228725"/>
          </a:xfrm>
          <a:prstGeom prst="rect">
            <a:avLst/>
          </a:prstGeom>
          <a:solidFill>
            <a:srgbClr val="35A7FB"/>
          </a:solidFill>
          <a:ln>
            <a:solidFill>
              <a:srgbClr val="3C8CE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1078EB"/>
              </a:solidFill>
              <a:effectLst/>
              <a:uLnTx/>
              <a:uFillTx/>
              <a:latin typeface="+mn-lt"/>
              <a:ea typeface="+mn-ea"/>
              <a:cs typeface="+mn-cs"/>
            </a:endParaRPr>
          </a:p>
        </p:txBody>
      </p:sp>
      <p:sp>
        <p:nvSpPr>
          <p:cNvPr id="4" name="矩形 3"/>
          <p:cNvSpPr/>
          <p:nvPr/>
        </p:nvSpPr>
        <p:spPr>
          <a:xfrm>
            <a:off x="-7937" y="2060575"/>
            <a:ext cx="501650" cy="1228725"/>
          </a:xfrm>
          <a:prstGeom prst="rect">
            <a:avLst/>
          </a:prstGeom>
          <a:solidFill>
            <a:srgbClr val="35A7F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50000"/>
                </a:schemeClr>
              </a:solidFill>
              <a:effectLst/>
              <a:uLnTx/>
              <a:uFillTx/>
              <a:latin typeface="+mn-lt"/>
              <a:ea typeface="+mn-ea"/>
              <a:cs typeface="+mn-cs"/>
            </a:endParaRPr>
          </a:p>
        </p:txBody>
      </p:sp>
      <p:sp>
        <p:nvSpPr>
          <p:cNvPr id="66564" name="文本框 5"/>
          <p:cNvSpPr txBox="1"/>
          <p:nvPr/>
        </p:nvSpPr>
        <p:spPr>
          <a:xfrm>
            <a:off x="1597025" y="2217738"/>
            <a:ext cx="6503988" cy="830262"/>
          </a:xfrm>
          <a:prstGeom prst="rect">
            <a:avLst/>
          </a:prstGeom>
          <a:noFill/>
          <a:ln w="9525">
            <a:noFill/>
          </a:ln>
        </p:spPr>
        <p:txBody>
          <a:bodyPr>
            <a:spAutoFit/>
          </a:bodyPr>
          <a:lstStyle/>
          <a:p>
            <a:pPr lvl="0" algn="ctr" eaLnBrk="1" hangingPunct="1">
              <a:buFont typeface="Arial" panose="020B0604020202020204" pitchFamily="34" charset="0"/>
              <a:buNone/>
            </a:pPr>
            <a:r>
              <a:rPr lang="zh-CN" altLang="en-US" sz="4800" dirty="0">
                <a:solidFill>
                  <a:schemeClr val="bg1"/>
                </a:solidFill>
                <a:latin typeface="Hiragino Sans GB W3"/>
                <a:ea typeface="Hiragino Sans GB W3"/>
              </a:rPr>
              <a:t>销帮帮进销存出入库</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矩形 2"/>
          <p:cNvSpPr/>
          <p:nvPr/>
        </p:nvSpPr>
        <p:spPr>
          <a:xfrm>
            <a:off x="517525" y="595313"/>
            <a:ext cx="800100" cy="338137"/>
          </a:xfrm>
          <a:prstGeom prst="rect">
            <a:avLst/>
          </a:prstGeom>
          <a:noFill/>
          <a:ln w="9525">
            <a:noFill/>
          </a:ln>
        </p:spPr>
        <p:txBody>
          <a:bodyPr wrap="none">
            <a:spAutoFit/>
          </a:bodyPr>
          <a:lstStyle/>
          <a:p>
            <a:pPr lvl="0" eaLnBrk="1" hangingPunct="1"/>
            <a:r>
              <a:rPr lang="zh-CN" altLang="en-US" sz="1600" dirty="0">
                <a:solidFill>
                  <a:schemeClr val="bg1"/>
                </a:solidFill>
                <a:latin typeface="微软雅黑" panose="020B0503020204020204" pitchFamily="34" charset="-122"/>
                <a:ea typeface="微软雅黑" panose="020B0503020204020204" pitchFamily="34" charset="-122"/>
              </a:rPr>
              <a:t>入库单</a:t>
            </a:r>
          </a:p>
        </p:txBody>
      </p:sp>
      <p:sp>
        <p:nvSpPr>
          <p:cNvPr id="4" name="矩形 3"/>
          <p:cNvSpPr/>
          <p:nvPr/>
        </p:nvSpPr>
        <p:spPr>
          <a:xfrm>
            <a:off x="901700" y="1023938"/>
            <a:ext cx="7414612" cy="1061829"/>
          </a:xfrm>
          <a:prstGeom prst="rect">
            <a:avLst/>
          </a:prstGeom>
        </p:spPr>
        <p:txBody>
          <a:bodyPr wrap="square">
            <a:spAutoFit/>
          </a:bodyPr>
          <a:lstStyle/>
          <a:p>
            <a:pPr marL="285750" indent="-285750" rtl="0" eaLnBrk="0" hangingPunct="0">
              <a:lnSpc>
                <a:spcPct val="150000"/>
              </a:lnSpc>
              <a:buFont typeface="Arial" panose="020B0604020202020204" pitchFamily="34" charset="0"/>
              <a:buChar char="•"/>
              <a:defRPr/>
            </a:pPr>
            <a:r>
              <a:rPr lang="zh-CN" altLang="en-US" sz="1400" kern="100" dirty="0" smtClean="0">
                <a:ea typeface="微软雅黑" panose="020B0503020204020204" pitchFamily="34" charset="-122"/>
                <a:cs typeface="Times New Roman" panose="02020603050405020304"/>
                <a:sym typeface="+mn-ea"/>
              </a:rPr>
              <a:t>可以在此处对所有的采购，盘盈，调拨进行入库操作</a:t>
            </a:r>
            <a:endParaRPr lang="zh-CN" altLang="en-US" sz="1400" kern="100" dirty="0" smtClean="0">
              <a:ea typeface="微软雅黑" panose="020B0503020204020204" pitchFamily="34" charset="-122"/>
              <a:cs typeface="Times New Roman" panose="02020603050405020304"/>
            </a:endParaRPr>
          </a:p>
          <a:p>
            <a:pPr marL="285750" indent="-285750" rtl="0" eaLnBrk="0" hangingPunct="0">
              <a:lnSpc>
                <a:spcPct val="150000"/>
              </a:lnSpc>
              <a:buFont typeface="Arial" panose="020B0604020202020204" pitchFamily="34" charset="0"/>
              <a:buChar char="•"/>
              <a:defRPr/>
            </a:pPr>
            <a:r>
              <a:rPr lang="zh-CN" altLang="en-US" sz="1400" kern="100" dirty="0" smtClean="0">
                <a:ea typeface="微软雅黑" panose="020B0503020204020204" pitchFamily="34" charset="-122"/>
                <a:cs typeface="Times New Roman" panose="02020603050405020304"/>
                <a:sym typeface="+mn-ea"/>
              </a:rPr>
              <a:t>可以点击新建进行入库单创建，多种入库类型可选，还可进行入库操作，库存修改。</a:t>
            </a:r>
            <a:endParaRPr lang="zh-CN" altLang="en-US" sz="1400" kern="100" dirty="0">
              <a:ea typeface="微软雅黑" panose="020B0503020204020204" pitchFamily="34" charset="-122"/>
              <a:cs typeface="Times New Roman" panose="02020603050405020304"/>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里面的入库单编号，仓库，类型、负责人和入库日期等必填</a:t>
            </a:r>
          </a:p>
        </p:txBody>
      </p:sp>
      <p:pic>
        <p:nvPicPr>
          <p:cNvPr id="67588" name="Picture 2"/>
          <p:cNvPicPr>
            <a:picLocks noChangeAspect="1"/>
          </p:cNvPicPr>
          <p:nvPr/>
        </p:nvPicPr>
        <p:blipFill>
          <a:blip r:embed="rId2"/>
          <a:stretch>
            <a:fillRect/>
          </a:stretch>
        </p:blipFill>
        <p:spPr>
          <a:xfrm>
            <a:off x="2779713" y="3654425"/>
            <a:ext cx="3630612" cy="3203575"/>
          </a:xfrm>
          <a:prstGeom prst="rect">
            <a:avLst/>
          </a:prstGeom>
          <a:noFill/>
          <a:ln w="9525">
            <a:noFill/>
          </a:ln>
        </p:spPr>
      </p:pic>
      <p:pic>
        <p:nvPicPr>
          <p:cNvPr id="67589" name="Picture 2"/>
          <p:cNvPicPr>
            <a:picLocks noChangeAspect="1"/>
          </p:cNvPicPr>
          <p:nvPr/>
        </p:nvPicPr>
        <p:blipFill>
          <a:blip r:embed="rId3"/>
          <a:stretch>
            <a:fillRect/>
          </a:stretch>
        </p:blipFill>
        <p:spPr>
          <a:xfrm>
            <a:off x="0" y="2041525"/>
            <a:ext cx="9164638" cy="1895475"/>
          </a:xfrm>
          <a:prstGeom prst="rect">
            <a:avLst/>
          </a:prstGeom>
          <a:noFill/>
          <a:ln w="9525">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矩形 2"/>
          <p:cNvSpPr/>
          <p:nvPr/>
        </p:nvSpPr>
        <p:spPr>
          <a:xfrm>
            <a:off x="517525" y="595313"/>
            <a:ext cx="800100" cy="338137"/>
          </a:xfrm>
          <a:prstGeom prst="rect">
            <a:avLst/>
          </a:prstGeom>
          <a:noFill/>
          <a:ln w="9525">
            <a:noFill/>
          </a:ln>
        </p:spPr>
        <p:txBody>
          <a:bodyPr wrap="none">
            <a:spAutoFit/>
          </a:bodyPr>
          <a:lstStyle/>
          <a:p>
            <a:pPr lvl="0" eaLnBrk="1" hangingPunct="1"/>
            <a:r>
              <a:rPr lang="zh-CN" altLang="en-US" sz="1600" dirty="0">
                <a:solidFill>
                  <a:schemeClr val="bg1"/>
                </a:solidFill>
                <a:latin typeface="微软雅黑" panose="020B0503020204020204" pitchFamily="34" charset="-122"/>
                <a:ea typeface="微软雅黑" panose="020B0503020204020204" pitchFamily="34" charset="-122"/>
              </a:rPr>
              <a:t>出库单</a:t>
            </a:r>
          </a:p>
        </p:txBody>
      </p:sp>
      <p:sp>
        <p:nvSpPr>
          <p:cNvPr id="7" name="矩形 6"/>
          <p:cNvSpPr/>
          <p:nvPr/>
        </p:nvSpPr>
        <p:spPr>
          <a:xfrm>
            <a:off x="800100" y="1181100"/>
            <a:ext cx="7364413" cy="1061829"/>
          </a:xfrm>
          <a:prstGeom prst="rect">
            <a:avLst/>
          </a:prstGeom>
        </p:spPr>
        <p:txBody>
          <a:bodyPr>
            <a:spAutoFit/>
          </a:bodyPr>
          <a:lstStyle/>
          <a:p>
            <a:pPr marL="285750" indent="-285750" rtl="0" eaLnBrk="0" hangingPunct="0">
              <a:lnSpc>
                <a:spcPct val="150000"/>
              </a:lnSpc>
              <a:buFont typeface="Arial" panose="020B0604020202020204" pitchFamily="34" charset="0"/>
              <a:buChar char="•"/>
              <a:defRPr/>
            </a:pPr>
            <a:r>
              <a:rPr lang="zh-CN" altLang="en-US" sz="1400" kern="100" dirty="0" smtClean="0">
                <a:ea typeface="微软雅黑" panose="020B0503020204020204" pitchFamily="34" charset="-122"/>
                <a:cs typeface="Times New Roman" panose="02020603050405020304"/>
                <a:sym typeface="+mn-ea"/>
              </a:rPr>
              <a:t>可以</a:t>
            </a:r>
            <a:r>
              <a:rPr lang="zh-CN" altLang="en-US" sz="1400" kern="100" dirty="0" smtClean="0">
                <a:ea typeface="微软雅黑" panose="020B0503020204020204" pitchFamily="34" charset="-122"/>
                <a:cs typeface="Times New Roman" panose="02020603050405020304"/>
                <a:sym typeface="+mn-ea"/>
              </a:rPr>
              <a:t>在此处对所有的销售，盘亏，调拨进行出库</a:t>
            </a:r>
            <a:r>
              <a:rPr lang="zh-CN" altLang="en-US" sz="1400" kern="100" dirty="0" smtClean="0">
                <a:ea typeface="微软雅黑" panose="020B0503020204020204" pitchFamily="34" charset="-122"/>
                <a:cs typeface="Times New Roman" panose="02020603050405020304"/>
                <a:sym typeface="+mn-ea"/>
              </a:rPr>
              <a:t>操作</a:t>
            </a:r>
            <a:r>
              <a:rPr kumimoji="0" lang="zh-CN" altLang="en-US" sz="1400" b="0" i="0" u="none" strike="noStrike" kern="100" cap="none" spc="0" normalizeH="0" baseline="0" noProof="0" dirty="0" smtClean="0">
                <a:ln>
                  <a:noFill/>
                </a:ln>
                <a:effectLst/>
                <a:uLnTx/>
                <a:uFillTx/>
                <a:latin typeface="Calibri" panose="020F0502020204030204" pitchFamily="34" charset="0"/>
                <a:ea typeface="微软雅黑" panose="020B0503020204020204" pitchFamily="34" charset="-122"/>
                <a:cs typeface="Times New Roman" panose="02020603050405020304"/>
              </a:rPr>
              <a:t>。</a:t>
            </a:r>
            <a:endParaRPr kumimoji="0" lang="zh-CN" altLang="en-US" sz="1400" b="0" i="0" u="none" strike="noStrike" kern="100" cap="none" spc="0" normalizeH="0" baseline="0" noProof="0" dirty="0">
              <a:ln>
                <a:noFill/>
              </a:ln>
              <a:effectLst/>
              <a:uLnTx/>
              <a:uFillTx/>
              <a:latin typeface="Calibri" panose="020F0502020204030204" pitchFamily="34" charset="0"/>
              <a:ea typeface="微软雅黑" panose="020B0503020204020204" pitchFamily="34" charset="-122"/>
              <a:cs typeface="Times New Roman" panose="02020603050405020304"/>
            </a:endParaRPr>
          </a:p>
          <a:p>
            <a:pPr marL="285750" lvl="0" indent="-285750" rtl="0" eaLnBrk="0" hangingPunct="0">
              <a:lnSpc>
                <a:spcPct val="150000"/>
              </a:lnSpc>
              <a:buFont typeface="Arial" panose="020B0604020202020204" pitchFamily="34" charset="0"/>
              <a:buChar char="•"/>
              <a:defRPr/>
            </a:pPr>
            <a:r>
              <a:rPr lang="zh-CN" altLang="en-US" sz="1400" kern="100" dirty="0" smtClean="0">
                <a:ea typeface="微软雅黑" panose="020B0503020204020204" pitchFamily="34" charset="-122"/>
                <a:cs typeface="Times New Roman" panose="02020603050405020304"/>
                <a:sym typeface="+mn-ea"/>
              </a:rPr>
              <a:t>可以</a:t>
            </a:r>
            <a:r>
              <a:rPr lang="zh-CN" altLang="en-US" sz="1400" kern="100" dirty="0" smtClean="0">
                <a:ea typeface="微软雅黑" panose="020B0503020204020204" pitchFamily="34" charset="-122"/>
                <a:cs typeface="Times New Roman" panose="02020603050405020304"/>
                <a:sym typeface="+mn-ea"/>
              </a:rPr>
              <a:t>点击新建进行出库单创建，多种出库类型可选，还可进行出库操作，库存修改。</a:t>
            </a:r>
            <a:endParaRPr kumimoji="0" lang="zh-CN" altLang="en-US" sz="1400" b="0" i="0" u="none" strike="noStrike" kern="100" cap="none" spc="0" normalizeH="0" baseline="0" noProof="0" dirty="0">
              <a:ln>
                <a:noFill/>
              </a:ln>
              <a:effectLst/>
              <a:uLnTx/>
              <a:uFillTx/>
              <a:latin typeface="Calibri" panose="020F0502020204030204" pitchFamily="34" charset="0"/>
              <a:ea typeface="微软雅黑" panose="020B0503020204020204" pitchFamily="34" charset="-122"/>
              <a:cs typeface="Times New Roman" panose="02020603050405020304"/>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里面的出库单编号，仓库，类型、负责人和出库日期等必填。</a:t>
            </a:r>
          </a:p>
        </p:txBody>
      </p:sp>
      <p:pic>
        <p:nvPicPr>
          <p:cNvPr id="68612" name="Picture 4"/>
          <p:cNvPicPr>
            <a:picLocks noChangeAspect="1"/>
          </p:cNvPicPr>
          <p:nvPr/>
        </p:nvPicPr>
        <p:blipFill>
          <a:blip r:embed="rId2"/>
          <a:stretch>
            <a:fillRect/>
          </a:stretch>
        </p:blipFill>
        <p:spPr>
          <a:xfrm>
            <a:off x="2597150" y="3933825"/>
            <a:ext cx="3286125" cy="2924175"/>
          </a:xfrm>
          <a:prstGeom prst="rect">
            <a:avLst/>
          </a:prstGeom>
          <a:noFill/>
          <a:ln w="9525">
            <a:noFill/>
          </a:ln>
        </p:spPr>
      </p:pic>
      <p:pic>
        <p:nvPicPr>
          <p:cNvPr id="68613" name="Picture 3"/>
          <p:cNvPicPr>
            <a:picLocks noChangeAspect="1"/>
          </p:cNvPicPr>
          <p:nvPr/>
        </p:nvPicPr>
        <p:blipFill>
          <a:blip r:embed="rId3"/>
          <a:stretch>
            <a:fillRect/>
          </a:stretch>
        </p:blipFill>
        <p:spPr>
          <a:xfrm>
            <a:off x="0" y="2328863"/>
            <a:ext cx="9144000" cy="1817687"/>
          </a:xfrm>
          <a:prstGeom prst="rect">
            <a:avLst/>
          </a:prstGeom>
          <a:noFill/>
          <a:ln w="9525">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矩形 2"/>
          <p:cNvSpPr/>
          <p:nvPr/>
        </p:nvSpPr>
        <p:spPr>
          <a:xfrm>
            <a:off x="517525" y="595313"/>
            <a:ext cx="800100" cy="338137"/>
          </a:xfrm>
          <a:prstGeom prst="rect">
            <a:avLst/>
          </a:prstGeom>
          <a:noFill/>
          <a:ln w="9525">
            <a:noFill/>
          </a:ln>
        </p:spPr>
        <p:txBody>
          <a:bodyPr wrap="none">
            <a:spAutoFit/>
          </a:bodyPr>
          <a:lstStyle/>
          <a:p>
            <a:pPr lvl="0" eaLnBrk="1" hangingPunct="1"/>
            <a:r>
              <a:rPr lang="zh-CN" altLang="en-US" sz="1600" dirty="0">
                <a:solidFill>
                  <a:schemeClr val="bg1"/>
                </a:solidFill>
                <a:latin typeface="微软雅黑" panose="020B0503020204020204" pitchFamily="34" charset="-122"/>
                <a:ea typeface="微软雅黑" panose="020B0503020204020204" pitchFamily="34" charset="-122"/>
              </a:rPr>
              <a:t>盘点单</a:t>
            </a:r>
          </a:p>
        </p:txBody>
      </p:sp>
      <p:sp>
        <p:nvSpPr>
          <p:cNvPr id="4" name="矩形 3"/>
          <p:cNvSpPr/>
          <p:nvPr/>
        </p:nvSpPr>
        <p:spPr>
          <a:xfrm>
            <a:off x="901700" y="1106488"/>
            <a:ext cx="7029450" cy="1062038"/>
          </a:xfrm>
          <a:prstGeom prst="rect">
            <a:avLst/>
          </a:prstGeom>
        </p:spPr>
        <p:txBody>
          <a:bodyPr>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账面数量与实际数量不一致的商品可以去添加盘点单</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里面的盘点单编号，仓库、负责人和盘点日期等必填</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创建好的盘点单，可以直接一键生成入库单（盘盈）或出库单（盘亏）。</a:t>
            </a:r>
          </a:p>
        </p:txBody>
      </p:sp>
      <p:pic>
        <p:nvPicPr>
          <p:cNvPr id="69636" name="Picture 3"/>
          <p:cNvPicPr>
            <a:picLocks noChangeAspect="1"/>
          </p:cNvPicPr>
          <p:nvPr/>
        </p:nvPicPr>
        <p:blipFill>
          <a:blip r:embed="rId2"/>
          <a:stretch>
            <a:fillRect/>
          </a:stretch>
        </p:blipFill>
        <p:spPr>
          <a:xfrm>
            <a:off x="4933950" y="3800475"/>
            <a:ext cx="4210050" cy="3057525"/>
          </a:xfrm>
          <a:prstGeom prst="rect">
            <a:avLst/>
          </a:prstGeom>
          <a:noFill/>
          <a:ln w="9525">
            <a:noFill/>
          </a:ln>
        </p:spPr>
      </p:pic>
      <p:pic>
        <p:nvPicPr>
          <p:cNvPr id="69637" name="Picture 4"/>
          <p:cNvPicPr>
            <a:picLocks noChangeAspect="1"/>
          </p:cNvPicPr>
          <p:nvPr/>
        </p:nvPicPr>
        <p:blipFill>
          <a:blip r:embed="rId3"/>
          <a:stretch>
            <a:fillRect/>
          </a:stretch>
        </p:blipFill>
        <p:spPr>
          <a:xfrm>
            <a:off x="273050" y="3660775"/>
            <a:ext cx="4391025" cy="3197225"/>
          </a:xfrm>
          <a:prstGeom prst="rect">
            <a:avLst/>
          </a:prstGeom>
          <a:noFill/>
          <a:ln w="9525">
            <a:noFill/>
          </a:ln>
        </p:spPr>
      </p:pic>
      <p:pic>
        <p:nvPicPr>
          <p:cNvPr id="69638" name="Picture 2"/>
          <p:cNvPicPr>
            <a:picLocks noChangeAspect="1"/>
          </p:cNvPicPr>
          <p:nvPr/>
        </p:nvPicPr>
        <p:blipFill>
          <a:blip r:embed="rId4"/>
          <a:stretch>
            <a:fillRect/>
          </a:stretch>
        </p:blipFill>
        <p:spPr>
          <a:xfrm>
            <a:off x="0" y="2273300"/>
            <a:ext cx="9144000" cy="1606550"/>
          </a:xfrm>
          <a:prstGeom prst="rect">
            <a:avLst/>
          </a:prstGeom>
          <a:noFill/>
          <a:ln w="9525">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矩形 2"/>
          <p:cNvSpPr/>
          <p:nvPr/>
        </p:nvSpPr>
        <p:spPr>
          <a:xfrm>
            <a:off x="517525" y="595313"/>
            <a:ext cx="800100" cy="338137"/>
          </a:xfrm>
          <a:prstGeom prst="rect">
            <a:avLst/>
          </a:prstGeom>
          <a:noFill/>
          <a:ln w="9525">
            <a:noFill/>
          </a:ln>
        </p:spPr>
        <p:txBody>
          <a:bodyPr wrap="none">
            <a:spAutoFit/>
          </a:bodyPr>
          <a:lstStyle/>
          <a:p>
            <a:pPr lvl="0" eaLnBrk="1" hangingPunct="1"/>
            <a:r>
              <a:rPr lang="zh-CN" altLang="en-US" sz="1600" dirty="0">
                <a:solidFill>
                  <a:schemeClr val="bg1"/>
                </a:solidFill>
                <a:latin typeface="微软雅黑" panose="020B0503020204020204" pitchFamily="34" charset="-122"/>
                <a:ea typeface="微软雅黑" panose="020B0503020204020204" pitchFamily="34" charset="-122"/>
              </a:rPr>
              <a:t>调拨单</a:t>
            </a:r>
          </a:p>
        </p:txBody>
      </p:sp>
      <p:sp>
        <p:nvSpPr>
          <p:cNvPr id="4" name="矩形 3"/>
          <p:cNvSpPr/>
          <p:nvPr/>
        </p:nvSpPr>
        <p:spPr>
          <a:xfrm>
            <a:off x="892175" y="968375"/>
            <a:ext cx="7029450" cy="1384300"/>
          </a:xfrm>
          <a:prstGeom prst="rect">
            <a:avLst/>
          </a:prstGeom>
        </p:spPr>
        <p:txBody>
          <a:bodyPr>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记录商品在同一公司不同仓库之间移动的凭据，将减少调出仓库的库存，增加调入仓库的库存</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里面的调拨单编号，调出仓库和调入仓库、负责人、调拨日期和产品等必填</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调拨单，可以直接一键生成入库单或出库单。</a:t>
            </a:r>
          </a:p>
        </p:txBody>
      </p:sp>
      <p:pic>
        <p:nvPicPr>
          <p:cNvPr id="70660" name="Picture 3"/>
          <p:cNvPicPr>
            <a:picLocks noChangeAspect="1"/>
          </p:cNvPicPr>
          <p:nvPr/>
        </p:nvPicPr>
        <p:blipFill>
          <a:blip r:embed="rId2"/>
          <a:stretch>
            <a:fillRect/>
          </a:stretch>
        </p:blipFill>
        <p:spPr>
          <a:xfrm>
            <a:off x="547688" y="3506788"/>
            <a:ext cx="3543300" cy="3351212"/>
          </a:xfrm>
          <a:prstGeom prst="rect">
            <a:avLst/>
          </a:prstGeom>
          <a:noFill/>
          <a:ln w="9525">
            <a:noFill/>
          </a:ln>
        </p:spPr>
      </p:pic>
      <p:pic>
        <p:nvPicPr>
          <p:cNvPr id="70661" name="Picture 4"/>
          <p:cNvPicPr>
            <a:picLocks noChangeAspect="1"/>
          </p:cNvPicPr>
          <p:nvPr/>
        </p:nvPicPr>
        <p:blipFill>
          <a:blip r:embed="rId3"/>
          <a:stretch>
            <a:fillRect/>
          </a:stretch>
        </p:blipFill>
        <p:spPr>
          <a:xfrm>
            <a:off x="4710113" y="3897313"/>
            <a:ext cx="4203700" cy="2960687"/>
          </a:xfrm>
          <a:prstGeom prst="rect">
            <a:avLst/>
          </a:prstGeom>
          <a:noFill/>
          <a:ln w="9525">
            <a:noFill/>
          </a:ln>
        </p:spPr>
      </p:pic>
      <p:pic>
        <p:nvPicPr>
          <p:cNvPr id="70662" name="Picture 2"/>
          <p:cNvPicPr>
            <a:picLocks noChangeAspect="1"/>
          </p:cNvPicPr>
          <p:nvPr/>
        </p:nvPicPr>
        <p:blipFill>
          <a:blip r:embed="rId4"/>
          <a:stretch>
            <a:fillRect/>
          </a:stretch>
        </p:blipFill>
        <p:spPr>
          <a:xfrm>
            <a:off x="0" y="2265363"/>
            <a:ext cx="9256713" cy="1609725"/>
          </a:xfrm>
          <a:prstGeom prst="rect">
            <a:avLst/>
          </a:prstGeom>
          <a:noFill/>
          <a:ln w="9525">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矩形 6"/>
          <p:cNvSpPr/>
          <p:nvPr/>
        </p:nvSpPr>
        <p:spPr>
          <a:xfrm>
            <a:off x="379413" y="595313"/>
            <a:ext cx="1311275" cy="338137"/>
          </a:xfrm>
          <a:prstGeom prst="rect">
            <a:avLst/>
          </a:prstGeom>
          <a:noFill/>
          <a:ln w="9525">
            <a:noFill/>
          </a:ln>
        </p:spPr>
        <p:txBody>
          <a:bodyPr>
            <a:spAutoFit/>
          </a:bodyPr>
          <a:lstStyle/>
          <a:p>
            <a:pPr lvl="0" eaLnBrk="1" hangingPunct="1"/>
            <a:r>
              <a:rPr lang="zh-CN" altLang="en-US" sz="1600" dirty="0">
                <a:solidFill>
                  <a:schemeClr val="bg1"/>
                </a:solidFill>
                <a:latin typeface="微软雅黑" panose="020B0503020204020204" pitchFamily="34" charset="-122"/>
                <a:ea typeface="微软雅黑" panose="020B0503020204020204" pitchFamily="34" charset="-122"/>
              </a:rPr>
              <a:t>装配出入库</a:t>
            </a:r>
          </a:p>
        </p:txBody>
      </p:sp>
      <p:pic>
        <p:nvPicPr>
          <p:cNvPr id="71684" name="Picture 3"/>
          <p:cNvPicPr>
            <a:picLocks noChangeAspect="1"/>
          </p:cNvPicPr>
          <p:nvPr/>
        </p:nvPicPr>
        <p:blipFill>
          <a:blip r:embed="rId2"/>
          <a:stretch>
            <a:fillRect/>
          </a:stretch>
        </p:blipFill>
        <p:spPr>
          <a:xfrm>
            <a:off x="531813" y="3248025"/>
            <a:ext cx="4040187" cy="3609975"/>
          </a:xfrm>
          <a:prstGeom prst="rect">
            <a:avLst/>
          </a:prstGeom>
          <a:noFill/>
          <a:ln w="9525">
            <a:noFill/>
          </a:ln>
        </p:spPr>
      </p:pic>
      <p:pic>
        <p:nvPicPr>
          <p:cNvPr id="71685" name="Picture 2"/>
          <p:cNvPicPr>
            <a:picLocks noChangeAspect="1"/>
          </p:cNvPicPr>
          <p:nvPr/>
        </p:nvPicPr>
        <p:blipFill>
          <a:blip r:embed="rId3"/>
          <a:stretch>
            <a:fillRect/>
          </a:stretch>
        </p:blipFill>
        <p:spPr>
          <a:xfrm>
            <a:off x="0" y="1920875"/>
            <a:ext cx="9202738" cy="1704975"/>
          </a:xfrm>
          <a:prstGeom prst="rect">
            <a:avLst/>
          </a:prstGeom>
          <a:noFill/>
          <a:ln w="9525">
            <a:noFill/>
          </a:ln>
        </p:spPr>
      </p:pic>
      <p:pic>
        <p:nvPicPr>
          <p:cNvPr id="71686" name="Picture 4"/>
          <p:cNvPicPr>
            <a:picLocks noChangeAspect="1"/>
          </p:cNvPicPr>
          <p:nvPr/>
        </p:nvPicPr>
        <p:blipFill>
          <a:blip r:embed="rId4"/>
          <a:stretch>
            <a:fillRect/>
          </a:stretch>
        </p:blipFill>
        <p:spPr>
          <a:xfrm>
            <a:off x="4529138" y="3924300"/>
            <a:ext cx="4476750" cy="2933700"/>
          </a:xfrm>
          <a:prstGeom prst="rect">
            <a:avLst/>
          </a:prstGeom>
          <a:noFill/>
          <a:ln w="9525">
            <a:noFill/>
          </a:ln>
        </p:spPr>
      </p:pic>
      <p:sp>
        <p:nvSpPr>
          <p:cNvPr id="4" name="矩形 3"/>
          <p:cNvSpPr/>
          <p:nvPr/>
        </p:nvSpPr>
        <p:spPr>
          <a:xfrm>
            <a:off x="892175" y="968375"/>
            <a:ext cx="7029450" cy="1062038"/>
          </a:xfrm>
          <a:prstGeom prst="rect">
            <a:avLst/>
          </a:prstGeom>
        </p:spPr>
        <p:txBody>
          <a:bodyPr>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商户根据销售需求，将商品进行组装拆卸销售；</a:t>
            </a:r>
            <a:endParaRPr kumimoji="0" lang="en-US" altLang="zh-CN"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里面的编号，出库仓库和产品、入库仓库和产品，负责人、装配日期等必填</a:t>
            </a:r>
            <a:endParaRPr kumimoji="0" lang="en-US" altLang="zh-CN"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装配出入库是直接出入库的，可以直接查看 出入库单。</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Box 1"/>
          <p:cNvSpPr txBox="1"/>
          <p:nvPr/>
        </p:nvSpPr>
        <p:spPr>
          <a:xfrm>
            <a:off x="2792413" y="5013325"/>
            <a:ext cx="3508375" cy="773113"/>
          </a:xfrm>
          <a:prstGeom prst="rect">
            <a:avLst/>
          </a:prstGeom>
          <a:noFill/>
          <a:ln w="9525">
            <a:noFill/>
          </a:ln>
        </p:spPr>
        <p:txBody>
          <a:bodyPr>
            <a:spAutoFit/>
          </a:bodyPr>
          <a:lstStyle/>
          <a:p>
            <a:pPr lvl="0" algn="ctr" eaLnBrk="1" hangingPunct="1">
              <a:lnSpc>
                <a:spcPct val="150000"/>
              </a:lnSpc>
            </a:pPr>
            <a:r>
              <a:rPr lang="zh-CN" altLang="en-US" sz="1600" dirty="0">
                <a:latin typeface="方正正黑简体" charset="-122"/>
                <a:ea typeface="方正正黑简体" charset="-122"/>
              </a:rPr>
              <a:t>扫码加入销帮帮钉钉官方客户群</a:t>
            </a:r>
            <a:endParaRPr lang="en-US" altLang="zh-CN" sz="1600" dirty="0">
              <a:latin typeface="方正正黑简体" charset="-122"/>
              <a:ea typeface="方正正黑简体" charset="-122"/>
            </a:endParaRPr>
          </a:p>
          <a:p>
            <a:pPr lvl="0" algn="ctr" eaLnBrk="1" hangingPunct="1">
              <a:lnSpc>
                <a:spcPct val="150000"/>
              </a:lnSpc>
            </a:pPr>
            <a:r>
              <a:rPr lang="zh-CN" altLang="en-US" sz="1600" dirty="0">
                <a:latin typeface="方正正黑简体" charset="-122"/>
                <a:ea typeface="方正正黑简体" charset="-122"/>
              </a:rPr>
              <a:t>服务热线：</a:t>
            </a:r>
            <a:r>
              <a:rPr lang="en-US" altLang="zh-CN" sz="1600" dirty="0">
                <a:latin typeface="方正正黑简体" charset="-122"/>
                <a:ea typeface="方正正黑简体" charset="-122"/>
              </a:rPr>
              <a:t>4000-464-288</a:t>
            </a:r>
            <a:endParaRPr lang="zh-CN" altLang="en-US" sz="1600" dirty="0">
              <a:latin typeface="方正正黑简体" charset="-122"/>
              <a:ea typeface="方正正黑简体" charset="-122"/>
            </a:endParaRPr>
          </a:p>
        </p:txBody>
      </p:sp>
      <p:sp>
        <p:nvSpPr>
          <p:cNvPr id="72707" name="TextBox 2"/>
          <p:cNvSpPr txBox="1"/>
          <p:nvPr/>
        </p:nvSpPr>
        <p:spPr>
          <a:xfrm>
            <a:off x="0" y="1557338"/>
            <a:ext cx="9144000" cy="768350"/>
          </a:xfrm>
          <a:prstGeom prst="rect">
            <a:avLst/>
          </a:prstGeom>
          <a:noFill/>
          <a:ln w="9525">
            <a:noFill/>
          </a:ln>
        </p:spPr>
        <p:txBody>
          <a:bodyPr>
            <a:spAutoFit/>
          </a:bodyPr>
          <a:lstStyle/>
          <a:p>
            <a:pPr lvl="0" algn="ctr" eaLnBrk="1" hangingPunct="1"/>
            <a:r>
              <a:rPr lang="zh-CN" altLang="en-US" sz="4400" b="1" dirty="0">
                <a:latin typeface="方正正黑简体" charset="-122"/>
                <a:ea typeface="方正正黑简体" charset="-122"/>
              </a:rPr>
              <a:t>让销售更简单一点</a:t>
            </a:r>
          </a:p>
        </p:txBody>
      </p:sp>
      <p:pic>
        <p:nvPicPr>
          <p:cNvPr id="72708" name="图片 4" descr="11.png"/>
          <p:cNvPicPr>
            <a:picLocks noChangeAspect="1"/>
          </p:cNvPicPr>
          <p:nvPr/>
        </p:nvPicPr>
        <p:blipFill>
          <a:blip r:embed="rId2"/>
          <a:stretch>
            <a:fillRect/>
          </a:stretch>
        </p:blipFill>
        <p:spPr>
          <a:xfrm>
            <a:off x="3348038" y="2565400"/>
            <a:ext cx="2303462" cy="2303463"/>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5000" y="1330325"/>
            <a:ext cx="8469313" cy="374650"/>
          </a:xfrm>
          <a:prstGeom prst="rect">
            <a:avLst/>
          </a:prstGeom>
        </p:spPr>
        <p:txBody>
          <a:bodyPr>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下载并安装钉钉桌面版软件，通过钉钉桌面版软件方式登录。</a:t>
            </a: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Hiragino Sans GB W3" charset="-122"/>
            </a:endParaRPr>
          </a:p>
        </p:txBody>
      </p:sp>
      <p:sp>
        <p:nvSpPr>
          <p:cNvPr id="9219" name="文本框 4"/>
          <p:cNvSpPr txBox="1"/>
          <p:nvPr/>
        </p:nvSpPr>
        <p:spPr>
          <a:xfrm>
            <a:off x="0" y="598488"/>
            <a:ext cx="1476375" cy="338137"/>
          </a:xfrm>
          <a:prstGeom prst="rect">
            <a:avLst/>
          </a:prstGeom>
          <a:noFill/>
          <a:ln w="9525">
            <a:noFill/>
          </a:ln>
        </p:spPr>
        <p:txBody>
          <a:bodyPr>
            <a:spAutoFit/>
          </a:bodyPr>
          <a:lstStyle/>
          <a:p>
            <a:pPr lvl="0" algn="ctr" eaLnBrk="1" hangingPunct="1"/>
            <a:r>
              <a:rPr lang="zh-CN" altLang="en-US" sz="1600" dirty="0">
                <a:solidFill>
                  <a:schemeClr val="bg1"/>
                </a:solidFill>
                <a:latin typeface="微软雅黑" panose="020B0503020204020204" pitchFamily="34" charset="-122"/>
                <a:ea typeface="微软雅黑" panose="020B0503020204020204" pitchFamily="34" charset="-122"/>
              </a:rPr>
              <a:t>电脑登陆</a:t>
            </a:r>
            <a:r>
              <a:rPr lang="en-US" altLang="zh-CN" sz="1600" dirty="0">
                <a:solidFill>
                  <a:schemeClr val="bg1"/>
                </a:solidFill>
                <a:latin typeface="微软雅黑" panose="020B0503020204020204" pitchFamily="34" charset="-122"/>
                <a:ea typeface="微软雅黑" panose="020B0503020204020204" pitchFamily="34" charset="-122"/>
              </a:rPr>
              <a:t>CRM</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9220" name="图片 5" descr="4PKZW9LE}EOO39$6CU3DRV8"/>
          <p:cNvPicPr>
            <a:picLocks noChangeAspect="1"/>
          </p:cNvPicPr>
          <p:nvPr/>
        </p:nvPicPr>
        <p:blipFill>
          <a:blip r:embed="rId2"/>
          <a:stretch>
            <a:fillRect/>
          </a:stretch>
        </p:blipFill>
        <p:spPr>
          <a:xfrm>
            <a:off x="1409700" y="2152650"/>
            <a:ext cx="6580188" cy="3851275"/>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5000" y="1330325"/>
            <a:ext cx="8469313" cy="381066"/>
          </a:xfrm>
          <a:prstGeom prst="rect">
            <a:avLst/>
          </a:prstGeom>
        </p:spPr>
        <p:txBody>
          <a:bodyPr>
            <a:spAutoFit/>
          </a:bodyPr>
          <a:lstStyle/>
          <a:p>
            <a:pPr marL="285750" lvl="0" indent="-285750" rtl="0" eaLnBrk="0" hangingPunct="0">
              <a:lnSpc>
                <a:spcPct val="150000"/>
              </a:lnSpc>
              <a:buFont typeface="Arial" panose="020B0604020202020204" pitchFamily="34" charset="0"/>
              <a:buChar char="•"/>
              <a:defRPr/>
            </a:pPr>
            <a:r>
              <a:rPr kumimoji="0" lang="zh-CN" altLang="en-US" sz="1400" b="0" i="0" u="none" strike="noStrike" kern="100" cap="none" spc="0" normalizeH="0" baseline="0" noProof="0" dirty="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打开浏览器输入</a:t>
            </a:r>
            <a:r>
              <a:rPr kumimoji="0" lang="en-US" sz="1400" b="0" i="0" u="none" strike="noStrike" kern="100" cap="none" spc="0" normalizeH="0" baseline="0" noProof="0" dirty="0" smtClean="0">
                <a:ln>
                  <a:noFill/>
                </a:ln>
                <a:solidFill>
                  <a:schemeClr val="tx1"/>
                </a:solidFill>
                <a:effectLst/>
                <a:uLnTx/>
                <a:uFillTx/>
                <a:latin typeface="Calibri" panose="020F0502020204030204" pitchFamily="34" charset="0"/>
                <a:ea typeface="微软雅黑" panose="020B0503020204020204" pitchFamily="34" charset="-122"/>
                <a:cs typeface="Times New Roman" panose="02020603050405020304"/>
              </a:rPr>
              <a:t>dingtalk.xbongbong.com/user/login.html</a:t>
            </a:r>
            <a:r>
              <a:rPr lang="zh-CN" altLang="en-US" sz="1400" kern="100" dirty="0" smtClean="0">
                <a:ea typeface="微软雅黑" panose="020B0503020204020204" pitchFamily="34" charset="-122"/>
                <a:cs typeface="Times New Roman" panose="02020603050405020304"/>
              </a:rPr>
              <a:t>使用</a:t>
            </a:r>
            <a:r>
              <a:rPr lang="zh-CN" altLang="en-US" sz="1400" kern="100" dirty="0" smtClean="0">
                <a:solidFill>
                  <a:srgbClr val="FF0000"/>
                </a:solidFill>
                <a:ea typeface="微软雅黑" panose="020B0503020204020204" pitchFamily="34" charset="-122"/>
                <a:cs typeface="Times New Roman" panose="02020603050405020304"/>
              </a:rPr>
              <a:t>钉钉扫描二维码</a:t>
            </a:r>
            <a:r>
              <a:rPr lang="zh-CN" altLang="en-US" sz="1400" kern="100" dirty="0" smtClean="0">
                <a:ea typeface="微软雅黑" panose="020B0503020204020204" pitchFamily="34" charset="-122"/>
                <a:cs typeface="Times New Roman" panose="02020603050405020304"/>
              </a:rPr>
              <a:t>登录。</a:t>
            </a:r>
            <a:endParaRPr lang="zh-CN" altLang="en-US" sz="1400" kern="100" dirty="0">
              <a:ea typeface="微软雅黑" panose="020B0503020204020204" pitchFamily="34" charset="-122"/>
              <a:cs typeface="Times New Roman" panose="02020603050405020304"/>
            </a:endParaRPr>
          </a:p>
        </p:txBody>
      </p:sp>
      <p:pic>
        <p:nvPicPr>
          <p:cNvPr id="10243" name="图片 6"/>
          <p:cNvPicPr>
            <a:picLocks noChangeAspect="1"/>
          </p:cNvPicPr>
          <p:nvPr/>
        </p:nvPicPr>
        <p:blipFill>
          <a:blip r:embed="rId2"/>
          <a:stretch>
            <a:fillRect/>
          </a:stretch>
        </p:blipFill>
        <p:spPr>
          <a:xfrm>
            <a:off x="1163638" y="2138363"/>
            <a:ext cx="6175375" cy="3384550"/>
          </a:xfrm>
          <a:prstGeom prst="rect">
            <a:avLst/>
          </a:prstGeom>
          <a:noFill/>
          <a:ln w="9525">
            <a:noFill/>
          </a:ln>
        </p:spPr>
      </p:pic>
      <p:sp>
        <p:nvSpPr>
          <p:cNvPr id="10244" name="文本框 4"/>
          <p:cNvSpPr txBox="1"/>
          <p:nvPr/>
        </p:nvSpPr>
        <p:spPr>
          <a:xfrm>
            <a:off x="34925" y="598488"/>
            <a:ext cx="1500188" cy="338137"/>
          </a:xfrm>
          <a:prstGeom prst="rect">
            <a:avLst/>
          </a:prstGeom>
          <a:noFill/>
          <a:ln w="9525">
            <a:noFill/>
          </a:ln>
        </p:spPr>
        <p:txBody>
          <a:bodyPr>
            <a:spAutoFit/>
          </a:bodyPr>
          <a:lstStyle/>
          <a:p>
            <a:pPr lvl="0" algn="ctr" eaLnBrk="1" hangingPunct="1"/>
            <a:r>
              <a:rPr lang="zh-CN" altLang="en-US" sz="1600" dirty="0">
                <a:solidFill>
                  <a:schemeClr val="bg1"/>
                </a:solidFill>
                <a:latin typeface="微软雅黑" panose="020B0503020204020204" pitchFamily="34" charset="-122"/>
                <a:ea typeface="微软雅黑" panose="020B0503020204020204" pitchFamily="34" charset="-122"/>
              </a:rPr>
              <a:t>电脑登陆</a:t>
            </a:r>
            <a:r>
              <a:rPr lang="en-US" altLang="zh-CN" sz="1600" dirty="0">
                <a:solidFill>
                  <a:schemeClr val="bg1"/>
                </a:solidFill>
                <a:latin typeface="微软雅黑" panose="020B0503020204020204" pitchFamily="34" charset="-122"/>
                <a:ea typeface="微软雅黑" panose="020B0503020204020204" pitchFamily="34" charset="-122"/>
              </a:rPr>
              <a:t>CRM</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文本框 2"/>
          <p:cNvSpPr txBox="1"/>
          <p:nvPr/>
        </p:nvSpPr>
        <p:spPr>
          <a:xfrm>
            <a:off x="0" y="585788"/>
            <a:ext cx="1547813" cy="338137"/>
          </a:xfrm>
          <a:prstGeom prst="rect">
            <a:avLst/>
          </a:prstGeom>
          <a:noFill/>
          <a:ln w="9525">
            <a:noFill/>
          </a:ln>
        </p:spPr>
        <p:txBody>
          <a:bodyPr>
            <a:spAutoFit/>
          </a:bodyPr>
          <a:lstStyle/>
          <a:p>
            <a:pPr lvl="0" algn="ctr" eaLnBrk="1" hangingPunct="1"/>
            <a:r>
              <a:rPr lang="zh-CN" altLang="en-US" sz="1600" dirty="0">
                <a:solidFill>
                  <a:schemeClr val="bg1"/>
                </a:solidFill>
                <a:latin typeface="Hiragino Sans GB W3"/>
                <a:ea typeface="Hiragino Sans GB W3"/>
              </a:rPr>
              <a:t>后台首页</a:t>
            </a:r>
          </a:p>
        </p:txBody>
      </p:sp>
      <p:sp>
        <p:nvSpPr>
          <p:cNvPr id="11267" name="矩形 3"/>
          <p:cNvSpPr/>
          <p:nvPr/>
        </p:nvSpPr>
        <p:spPr>
          <a:xfrm>
            <a:off x="1062038" y="1169988"/>
            <a:ext cx="6773862" cy="1062037"/>
          </a:xfrm>
          <a:prstGeom prst="rect">
            <a:avLst/>
          </a:prstGeom>
          <a:noFill/>
          <a:ln w="9525">
            <a:noFill/>
          </a:ln>
        </p:spPr>
        <p:txBody>
          <a:bodyPr>
            <a:spAutoFit/>
          </a:bodyPr>
          <a:lstStyle/>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快捷入口</a:t>
            </a:r>
            <a:r>
              <a:rPr lang="zh-CN" altLang="en-US" sz="1400" dirty="0" smtClean="0">
                <a:latin typeface="微软雅黑" panose="020B0503020204020204" pitchFamily="34" charset="-122"/>
                <a:ea typeface="微软雅黑" panose="020B0503020204020204" pitchFamily="34" charset="-122"/>
              </a:rPr>
              <a:t>：可以跟进</a:t>
            </a:r>
            <a:r>
              <a:rPr lang="zh-CN" altLang="en-US" sz="1400" dirty="0">
                <a:latin typeface="微软雅黑" panose="020B0503020204020204" pitchFamily="34" charset="-122"/>
                <a:ea typeface="微软雅黑" panose="020B0503020204020204" pitchFamily="34" charset="-122"/>
              </a:rPr>
              <a:t>记录、新增客户、审批管理、访客计划、回款情况。</a:t>
            </a:r>
          </a:p>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菜单</a:t>
            </a:r>
            <a:r>
              <a:rPr lang="zh-CN" altLang="en-US" sz="1400" dirty="0" smtClean="0">
                <a:latin typeface="微软雅黑" panose="020B0503020204020204" pitchFamily="34" charset="-122"/>
                <a:ea typeface="微软雅黑" panose="020B0503020204020204" pitchFamily="34" charset="-122"/>
              </a:rPr>
              <a:t>栏目：可以</a:t>
            </a:r>
            <a:r>
              <a:rPr lang="zh-CN" altLang="en-US" sz="1400" dirty="0">
                <a:latin typeface="微软雅黑" panose="020B0503020204020204" pitchFamily="34" charset="-122"/>
                <a:ea typeface="微软雅黑" panose="020B0503020204020204" pitchFamily="34" charset="-122"/>
              </a:rPr>
              <a:t>进入</a:t>
            </a:r>
            <a:r>
              <a:rPr lang="en-US" altLang="zh-CN" sz="1400" dirty="0">
                <a:latin typeface="微软雅黑" panose="020B0503020204020204" pitchFamily="34" charset="-122"/>
                <a:ea typeface="微软雅黑" panose="020B0503020204020204" pitchFamily="34" charset="-122"/>
              </a:rPr>
              <a:t>CRM、</a:t>
            </a:r>
            <a:r>
              <a:rPr lang="zh-CN" altLang="en-US" sz="1400" dirty="0">
                <a:latin typeface="微软雅黑" panose="020B0503020204020204" pitchFamily="34" charset="-122"/>
                <a:ea typeface="微软雅黑" panose="020B0503020204020204" pitchFamily="34" charset="-122"/>
              </a:rPr>
              <a:t>协同办公、报表中心和管理员设置入口。</a:t>
            </a:r>
            <a:endParaRPr lang="en-US" altLang="zh-CN" sz="1400" dirty="0">
              <a:latin typeface="微软雅黑" panose="020B0503020204020204" pitchFamily="34" charset="-122"/>
              <a:ea typeface="微软雅黑" panose="020B0503020204020204" pitchFamily="34" charset="-122"/>
            </a:endParaRPr>
          </a:p>
          <a:p>
            <a:pPr marL="285750" lvl="0" indent="-285750" eaLnBrk="0" hangingPunct="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数据看</a:t>
            </a:r>
            <a:r>
              <a:rPr lang="zh-CN" altLang="en-US" sz="1400" dirty="0" smtClean="0">
                <a:latin typeface="微软雅黑" panose="020B0503020204020204" pitchFamily="34" charset="-122"/>
                <a:ea typeface="微软雅黑" panose="020B0503020204020204" pitchFamily="34" charset="-122"/>
              </a:rPr>
              <a:t>板：可以清晰禅看目标完成度和销售简报。</a:t>
            </a:r>
            <a:endParaRPr lang="zh-CN" altLang="en-US" sz="1400" dirty="0">
              <a:latin typeface="微软雅黑" panose="020B0503020204020204" pitchFamily="34" charset="-122"/>
              <a:ea typeface="微软雅黑" panose="020B0503020204020204" pitchFamily="34" charset="-122"/>
            </a:endParaRPr>
          </a:p>
        </p:txBody>
      </p:sp>
      <p:pic>
        <p:nvPicPr>
          <p:cNvPr id="11268" name="Picture 5"/>
          <p:cNvPicPr>
            <a:picLocks noChangeAspect="1"/>
          </p:cNvPicPr>
          <p:nvPr/>
        </p:nvPicPr>
        <p:blipFill>
          <a:blip r:embed="rId2"/>
          <a:stretch>
            <a:fillRect/>
          </a:stretch>
        </p:blipFill>
        <p:spPr>
          <a:xfrm>
            <a:off x="34925" y="2557463"/>
            <a:ext cx="9053513" cy="3824287"/>
          </a:xfrm>
          <a:prstGeom prst="rect">
            <a:avLst/>
          </a:prstGeom>
          <a:noFill/>
          <a:ln w="9525">
            <a:noFill/>
          </a:ln>
        </p:spPr>
      </p:pic>
    </p:spTree>
  </p:cSld>
  <p:clrMapOvr>
    <a:masterClrMapping/>
  </p:clrMapOvr>
</p:sld>
</file>

<file path=ppt/theme/theme1.xml><?xml version="1.0" encoding="utf-8"?>
<a:theme xmlns:a="http://schemas.openxmlformats.org/drawingml/2006/main" name="钉钉">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245</TotalTime>
  <Words>2518</Words>
  <Application>Microsoft Office PowerPoint</Application>
  <PresentationFormat>全屏显示(4:3)</PresentationFormat>
  <Paragraphs>205</Paragraphs>
  <Slides>69</Slides>
  <Notes>3</Notes>
  <HiddenSlides>0</HiddenSlides>
  <MMClips>0</MMClips>
  <ScaleCrop>false</ScaleCrop>
  <HeadingPairs>
    <vt:vector size="4" baseType="variant">
      <vt:variant>
        <vt:lpstr>主题</vt:lpstr>
      </vt:variant>
      <vt:variant>
        <vt:i4>1</vt:i4>
      </vt:variant>
      <vt:variant>
        <vt:lpstr>幻灯片标题</vt:lpstr>
      </vt:variant>
      <vt:variant>
        <vt:i4>69</vt:i4>
      </vt:variant>
    </vt:vector>
  </HeadingPairs>
  <TitlesOfParts>
    <vt:vector size="70" baseType="lpstr">
      <vt:lpstr>钉钉</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vector>
  </TitlesOfParts>
  <Company>P R 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User</dc:creator>
  <cp:lastModifiedBy>hjf</cp:lastModifiedBy>
  <cp:revision>495</cp:revision>
  <dcterms:created xsi:type="dcterms:W3CDTF">2016-07-10T12:40:00Z</dcterms:created>
  <dcterms:modified xsi:type="dcterms:W3CDTF">2017-04-25T03:13:06Z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