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105"/>
  </p:notesMasterIdLst>
  <p:handoutMasterIdLst>
    <p:handoutMasterId r:id="rId106"/>
  </p:handoutMasterIdLst>
  <p:sldIdLst>
    <p:sldId id="820" r:id="rId2"/>
    <p:sldId id="821" r:id="rId3"/>
    <p:sldId id="843" r:id="rId4"/>
    <p:sldId id="822" r:id="rId5"/>
    <p:sldId id="844" r:id="rId6"/>
    <p:sldId id="845" r:id="rId7"/>
    <p:sldId id="846" r:id="rId8"/>
    <p:sldId id="847" r:id="rId9"/>
    <p:sldId id="944" r:id="rId10"/>
    <p:sldId id="849" r:id="rId11"/>
    <p:sldId id="850" r:id="rId12"/>
    <p:sldId id="851" r:id="rId13"/>
    <p:sldId id="852" r:id="rId14"/>
    <p:sldId id="853" r:id="rId15"/>
    <p:sldId id="854" r:id="rId16"/>
    <p:sldId id="855" r:id="rId17"/>
    <p:sldId id="856" r:id="rId18"/>
    <p:sldId id="857" r:id="rId19"/>
    <p:sldId id="858" r:id="rId20"/>
    <p:sldId id="859" r:id="rId21"/>
    <p:sldId id="860" r:id="rId22"/>
    <p:sldId id="861" r:id="rId23"/>
    <p:sldId id="862" r:id="rId24"/>
    <p:sldId id="864" r:id="rId25"/>
    <p:sldId id="863" r:id="rId26"/>
    <p:sldId id="865" r:id="rId27"/>
    <p:sldId id="868" r:id="rId28"/>
    <p:sldId id="866" r:id="rId29"/>
    <p:sldId id="869" r:id="rId30"/>
    <p:sldId id="870" r:id="rId31"/>
    <p:sldId id="871" r:id="rId32"/>
    <p:sldId id="872" r:id="rId33"/>
    <p:sldId id="873" r:id="rId34"/>
    <p:sldId id="874" r:id="rId35"/>
    <p:sldId id="875" r:id="rId36"/>
    <p:sldId id="876" r:id="rId37"/>
    <p:sldId id="877" r:id="rId38"/>
    <p:sldId id="878" r:id="rId39"/>
    <p:sldId id="879" r:id="rId40"/>
    <p:sldId id="880" r:id="rId41"/>
    <p:sldId id="881" r:id="rId42"/>
    <p:sldId id="882" r:id="rId43"/>
    <p:sldId id="884" r:id="rId44"/>
    <p:sldId id="883" r:id="rId45"/>
    <p:sldId id="885" r:id="rId46"/>
    <p:sldId id="886" r:id="rId47"/>
    <p:sldId id="887" r:id="rId48"/>
    <p:sldId id="888" r:id="rId49"/>
    <p:sldId id="890" r:id="rId50"/>
    <p:sldId id="891" r:id="rId51"/>
    <p:sldId id="892" r:id="rId52"/>
    <p:sldId id="893" r:id="rId53"/>
    <p:sldId id="894" r:id="rId54"/>
    <p:sldId id="895" r:id="rId55"/>
    <p:sldId id="896" r:id="rId56"/>
    <p:sldId id="897" r:id="rId57"/>
    <p:sldId id="898" r:id="rId58"/>
    <p:sldId id="899" r:id="rId59"/>
    <p:sldId id="900" r:id="rId60"/>
    <p:sldId id="901" r:id="rId61"/>
    <p:sldId id="902" r:id="rId62"/>
    <p:sldId id="903" r:id="rId63"/>
    <p:sldId id="904" r:id="rId64"/>
    <p:sldId id="905" r:id="rId65"/>
    <p:sldId id="906" r:id="rId66"/>
    <p:sldId id="907" r:id="rId67"/>
    <p:sldId id="908" r:id="rId68"/>
    <p:sldId id="909" r:id="rId69"/>
    <p:sldId id="910" r:id="rId70"/>
    <p:sldId id="911" r:id="rId71"/>
    <p:sldId id="912" r:id="rId72"/>
    <p:sldId id="913" r:id="rId73"/>
    <p:sldId id="914" r:id="rId74"/>
    <p:sldId id="915" r:id="rId75"/>
    <p:sldId id="916" r:id="rId76"/>
    <p:sldId id="917" r:id="rId77"/>
    <p:sldId id="918" r:id="rId78"/>
    <p:sldId id="919" r:id="rId79"/>
    <p:sldId id="920" r:id="rId80"/>
    <p:sldId id="921" r:id="rId81"/>
    <p:sldId id="922" r:id="rId82"/>
    <p:sldId id="923" r:id="rId83"/>
    <p:sldId id="924" r:id="rId84"/>
    <p:sldId id="925" r:id="rId85"/>
    <p:sldId id="926" r:id="rId86"/>
    <p:sldId id="927" r:id="rId87"/>
    <p:sldId id="928" r:id="rId88"/>
    <p:sldId id="929" r:id="rId89"/>
    <p:sldId id="930" r:id="rId90"/>
    <p:sldId id="931" r:id="rId91"/>
    <p:sldId id="932" r:id="rId92"/>
    <p:sldId id="933" r:id="rId93"/>
    <p:sldId id="934" r:id="rId94"/>
    <p:sldId id="935" r:id="rId95"/>
    <p:sldId id="936" r:id="rId96"/>
    <p:sldId id="937" r:id="rId97"/>
    <p:sldId id="938" r:id="rId98"/>
    <p:sldId id="939" r:id="rId99"/>
    <p:sldId id="940" r:id="rId100"/>
    <p:sldId id="941" r:id="rId101"/>
    <p:sldId id="942" r:id="rId102"/>
    <p:sldId id="943" r:id="rId103"/>
    <p:sldId id="813" r:id="rId10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lr>
        <a:schemeClr val="tx2"/>
      </a:buClr>
      <a:buSzPct val="70000"/>
      <a:buFont typeface="Wingdings" pitchFamily="2" charset="2"/>
      <a:defRPr sz="2000" b="1" kern="1200">
        <a:solidFill>
          <a:srgbClr val="333399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buClr>
        <a:schemeClr val="tx2"/>
      </a:buClr>
      <a:buSzPct val="70000"/>
      <a:buFont typeface="Wingdings" pitchFamily="2" charset="2"/>
      <a:defRPr sz="2000" b="1" kern="1200">
        <a:solidFill>
          <a:srgbClr val="333399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buClr>
        <a:schemeClr val="tx2"/>
      </a:buClr>
      <a:buSzPct val="70000"/>
      <a:buFont typeface="Wingdings" pitchFamily="2" charset="2"/>
      <a:defRPr sz="2000" b="1" kern="1200">
        <a:solidFill>
          <a:srgbClr val="333399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buClr>
        <a:schemeClr val="tx2"/>
      </a:buClr>
      <a:buSzPct val="70000"/>
      <a:buFont typeface="Wingdings" pitchFamily="2" charset="2"/>
      <a:defRPr sz="2000" b="1" kern="1200">
        <a:solidFill>
          <a:srgbClr val="333399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buClr>
        <a:schemeClr val="tx2"/>
      </a:buClr>
      <a:buSzPct val="70000"/>
      <a:buFont typeface="Wingdings" pitchFamily="2" charset="2"/>
      <a:defRPr sz="2000" b="1" kern="1200">
        <a:solidFill>
          <a:srgbClr val="333399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333399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333399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333399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333399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333399"/>
    <a:srgbClr val="CC3300"/>
    <a:srgbClr val="99CCFF"/>
    <a:srgbClr val="FF99FF"/>
    <a:srgbClr val="C0C0C0"/>
    <a:srgbClr val="DDDDD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08" autoAdjust="0"/>
    <p:restoredTop sz="92557" autoAdjust="0"/>
  </p:normalViewPr>
  <p:slideViewPr>
    <p:cSldViewPr>
      <p:cViewPr>
        <p:scale>
          <a:sx n="80" d="100"/>
          <a:sy n="80" d="100"/>
        </p:scale>
        <p:origin x="-378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slide" Target="../slides/slide11.xml"/><Relationship Id="rId7" Type="http://schemas.openxmlformats.org/officeDocument/2006/relationships/image" Target="../media/image6.jpg"/><Relationship Id="rId2" Type="http://schemas.openxmlformats.org/officeDocument/2006/relationships/slide" Target="../slides/slide8.xml"/><Relationship Id="rId1" Type="http://schemas.openxmlformats.org/officeDocument/2006/relationships/slide" Target="../slides/slide4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slide" Target="../slides/slide17.xml"/><Relationship Id="rId10" Type="http://schemas.openxmlformats.org/officeDocument/2006/relationships/image" Target="../media/image9.jpg"/><Relationship Id="rId4" Type="http://schemas.openxmlformats.org/officeDocument/2006/relationships/slide" Target="../slides/slide13.xml"/><Relationship Id="rId9" Type="http://schemas.openxmlformats.org/officeDocument/2006/relationships/image" Target="../media/image8.jp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slide" Target="../slides/slide11.xml"/><Relationship Id="rId7" Type="http://schemas.openxmlformats.org/officeDocument/2006/relationships/image" Target="../media/image6.jpg"/><Relationship Id="rId2" Type="http://schemas.openxmlformats.org/officeDocument/2006/relationships/slide" Target="../slides/slide8.xml"/><Relationship Id="rId1" Type="http://schemas.openxmlformats.org/officeDocument/2006/relationships/slide" Target="../slides/slide4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slide" Target="../slides/slide17.xml"/><Relationship Id="rId10" Type="http://schemas.openxmlformats.org/officeDocument/2006/relationships/image" Target="../media/image9.jpg"/><Relationship Id="rId4" Type="http://schemas.openxmlformats.org/officeDocument/2006/relationships/slide" Target="../slides/slide13.xml"/><Relationship Id="rId9" Type="http://schemas.openxmlformats.org/officeDocument/2006/relationships/image" Target="../media/image8.jp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slide" Target="../slides/slide11.xml"/><Relationship Id="rId7" Type="http://schemas.openxmlformats.org/officeDocument/2006/relationships/image" Target="../media/image6.jpg"/><Relationship Id="rId2" Type="http://schemas.openxmlformats.org/officeDocument/2006/relationships/slide" Target="../slides/slide8.xml"/><Relationship Id="rId1" Type="http://schemas.openxmlformats.org/officeDocument/2006/relationships/slide" Target="../slides/slide4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slide" Target="../slides/slide17.xml"/><Relationship Id="rId10" Type="http://schemas.openxmlformats.org/officeDocument/2006/relationships/image" Target="../media/image9.jpg"/><Relationship Id="rId4" Type="http://schemas.openxmlformats.org/officeDocument/2006/relationships/slide" Target="../slides/slide13.xml"/><Relationship Id="rId9" Type="http://schemas.openxmlformats.org/officeDocument/2006/relationships/image" Target="../media/image8.jp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slide" Target="../slides/slide11.xml"/><Relationship Id="rId7" Type="http://schemas.openxmlformats.org/officeDocument/2006/relationships/image" Target="../media/image6.jpg"/><Relationship Id="rId2" Type="http://schemas.openxmlformats.org/officeDocument/2006/relationships/slide" Target="../slides/slide8.xml"/><Relationship Id="rId1" Type="http://schemas.openxmlformats.org/officeDocument/2006/relationships/slide" Target="../slides/slide4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slide" Target="../slides/slide17.xml"/><Relationship Id="rId10" Type="http://schemas.openxmlformats.org/officeDocument/2006/relationships/image" Target="../media/image9.jpg"/><Relationship Id="rId4" Type="http://schemas.openxmlformats.org/officeDocument/2006/relationships/slide" Target="../slides/slide13.xml"/><Relationship Id="rId9" Type="http://schemas.openxmlformats.org/officeDocument/2006/relationships/image" Target="../media/image8.jp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slide" Target="../slides/slide11.xml"/><Relationship Id="rId7" Type="http://schemas.openxmlformats.org/officeDocument/2006/relationships/image" Target="../media/image6.jpg"/><Relationship Id="rId2" Type="http://schemas.openxmlformats.org/officeDocument/2006/relationships/slide" Target="../slides/slide8.xml"/><Relationship Id="rId1" Type="http://schemas.openxmlformats.org/officeDocument/2006/relationships/slide" Target="../slides/slide4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slide" Target="../slides/slide17.xml"/><Relationship Id="rId10" Type="http://schemas.openxmlformats.org/officeDocument/2006/relationships/image" Target="../media/image9.jpg"/><Relationship Id="rId4" Type="http://schemas.openxmlformats.org/officeDocument/2006/relationships/slide" Target="../slides/slide13.xml"/><Relationship Id="rId9" Type="http://schemas.openxmlformats.org/officeDocument/2006/relationships/image" Target="../media/image8.jp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slide" Target="../slides/slide11.xml"/><Relationship Id="rId7" Type="http://schemas.openxmlformats.org/officeDocument/2006/relationships/image" Target="../media/image6.jpg"/><Relationship Id="rId2" Type="http://schemas.openxmlformats.org/officeDocument/2006/relationships/slide" Target="../slides/slide8.xml"/><Relationship Id="rId1" Type="http://schemas.openxmlformats.org/officeDocument/2006/relationships/slide" Target="../slides/slide4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slide" Target="../slides/slide17.xml"/><Relationship Id="rId10" Type="http://schemas.openxmlformats.org/officeDocument/2006/relationships/image" Target="../media/image9.jpg"/><Relationship Id="rId4" Type="http://schemas.openxmlformats.org/officeDocument/2006/relationships/slide" Target="../slides/slide13.xml"/><Relationship Id="rId9" Type="http://schemas.openxmlformats.org/officeDocument/2006/relationships/image" Target="../media/image8.jp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slide" Target="../slides/slide11.xml"/><Relationship Id="rId7" Type="http://schemas.openxmlformats.org/officeDocument/2006/relationships/image" Target="../media/image6.jpg"/><Relationship Id="rId2" Type="http://schemas.openxmlformats.org/officeDocument/2006/relationships/slide" Target="../slides/slide8.xml"/><Relationship Id="rId1" Type="http://schemas.openxmlformats.org/officeDocument/2006/relationships/slide" Target="../slides/slide4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slide" Target="../slides/slide17.xml"/><Relationship Id="rId10" Type="http://schemas.openxmlformats.org/officeDocument/2006/relationships/image" Target="../media/image9.jpg"/><Relationship Id="rId4" Type="http://schemas.openxmlformats.org/officeDocument/2006/relationships/slide" Target="../slides/slide13.xml"/><Relationship Id="rId9" Type="http://schemas.openxmlformats.org/officeDocument/2006/relationships/image" Target="../media/image8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g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g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g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2F5AFC-344D-4E4C-9E09-424E0537149F}" type="doc">
      <dgm:prSet loTypeId="urn:microsoft.com/office/officeart/2005/8/layout/vList3" loCatId="picture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04DAA75-D735-468D-AE11-AB4E6C10DCFC}">
      <dgm:prSet phldrT="[Text]"/>
      <dgm:spPr/>
      <dgm:t>
        <a:bodyPr/>
        <a:lstStyle/>
        <a:p>
          <a:pPr algn="l"/>
          <a:r>
            <a:rPr lang="en-US" b="1" i="0" smtClean="0">
              <a:solidFill>
                <a:schemeClr val="bg1"/>
              </a:solidFill>
            </a:rPr>
            <a:t>Giới thiệu ngôn ngữ SQL</a:t>
          </a:r>
          <a:endParaRPr lang="en-US" b="1" i="0" dirty="0">
            <a:solidFill>
              <a:schemeClr val="bg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9CDDE1C0-D3F3-4047-96BB-6BC10A720AC8}" type="parTrans" cxnId="{CDC5CB9D-9CAE-4D77-91B6-3CAF9BBCD7FA}">
      <dgm:prSet/>
      <dgm:spPr/>
      <dgm:t>
        <a:bodyPr/>
        <a:lstStyle/>
        <a:p>
          <a:endParaRPr lang="en-US"/>
        </a:p>
      </dgm:t>
    </dgm:pt>
    <dgm:pt modelId="{BD3FAF86-8C40-4847-9BBC-EEE855FD5AD2}" type="sibTrans" cxnId="{CDC5CB9D-9CAE-4D77-91B6-3CAF9BBCD7FA}">
      <dgm:prSet/>
      <dgm:spPr/>
      <dgm:t>
        <a:bodyPr/>
        <a:lstStyle/>
        <a:p>
          <a:endParaRPr lang="en-US"/>
        </a:p>
      </dgm:t>
    </dgm:pt>
    <dgm:pt modelId="{84EF6C0B-AEEA-46E2-83B5-61D7EE724614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b="1" i="0" smtClean="0">
              <a:solidFill>
                <a:schemeClr val="bg1"/>
              </a:solidFill>
            </a:rPr>
            <a:t>Ngôn ngữ DML</a:t>
          </a:r>
          <a:endParaRPr lang="en-US" b="1" i="0" dirty="0">
            <a:solidFill>
              <a:schemeClr val="bg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C805ED4D-5985-4385-A431-FFF829B6B7D5}" type="parTrans" cxnId="{90108D39-613F-44C5-BDDC-732A3267747E}">
      <dgm:prSet/>
      <dgm:spPr/>
      <dgm:t>
        <a:bodyPr/>
        <a:lstStyle/>
        <a:p>
          <a:endParaRPr lang="en-US"/>
        </a:p>
      </dgm:t>
    </dgm:pt>
    <dgm:pt modelId="{B9AD290C-4276-414B-8EBF-FC3A3D873E9D}" type="sibTrans" cxnId="{90108D39-613F-44C5-BDDC-732A3267747E}">
      <dgm:prSet/>
      <dgm:spPr/>
      <dgm:t>
        <a:bodyPr/>
        <a:lstStyle/>
        <a:p>
          <a:endParaRPr lang="en-US"/>
        </a:p>
      </dgm:t>
    </dgm:pt>
    <dgm:pt modelId="{3B00F86C-93FC-4C64-9B8D-FFC117188269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pPr algn="l"/>
          <a:r>
            <a:rPr lang="en-US" b="1" smtClean="0">
              <a:solidFill>
                <a:schemeClr val="bg1"/>
              </a:solidFill>
            </a:rPr>
            <a:t>Ngôn ngữ DDL</a:t>
          </a:r>
          <a:endParaRPr lang="en-US" b="1" dirty="0">
            <a:solidFill>
              <a:schemeClr val="bg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4222CA2E-9EA6-40AD-8032-253B4F0A4B12}" type="parTrans" cxnId="{47232DF2-5309-47AC-BB40-04D23A06C994}">
      <dgm:prSet/>
      <dgm:spPr/>
      <dgm:t>
        <a:bodyPr/>
        <a:lstStyle/>
        <a:p>
          <a:endParaRPr lang="en-US"/>
        </a:p>
      </dgm:t>
    </dgm:pt>
    <dgm:pt modelId="{BE2E6CDE-D35B-4397-86E2-8EFFA13E3CD6}" type="sibTrans" cxnId="{47232DF2-5309-47AC-BB40-04D23A06C994}">
      <dgm:prSet/>
      <dgm:spPr/>
      <dgm:t>
        <a:bodyPr/>
        <a:lstStyle/>
        <a:p>
          <a:endParaRPr lang="en-US"/>
        </a:p>
      </dgm:t>
    </dgm:pt>
    <dgm:pt modelId="{85AB594F-8FB3-416F-8E5F-3D7678448D31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pPr algn="l"/>
          <a:r>
            <a:rPr lang="en-US" b="1" i="0" smtClean="0">
              <a:solidFill>
                <a:schemeClr val="bg1"/>
              </a:solidFill>
            </a:rPr>
            <a:t>Ngôn ngữ DCL (đề tài tự tìm hiểu)</a:t>
          </a:r>
          <a:endParaRPr lang="en-US" b="1" dirty="0">
            <a:solidFill>
              <a:srgbClr val="FFFF00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42E3179D-D938-49ED-B4A4-1A895214D043}" type="parTrans" cxnId="{1D36B1F2-23A5-47EA-B410-90F34FA8D341}">
      <dgm:prSet/>
      <dgm:spPr/>
      <dgm:t>
        <a:bodyPr/>
        <a:lstStyle/>
        <a:p>
          <a:endParaRPr lang="en-US"/>
        </a:p>
      </dgm:t>
    </dgm:pt>
    <dgm:pt modelId="{D54EB8A3-EF93-48F4-BD6B-DED8B29F60BD}" type="sibTrans" cxnId="{1D36B1F2-23A5-47EA-B410-90F34FA8D341}">
      <dgm:prSet/>
      <dgm:spPr/>
      <dgm:t>
        <a:bodyPr/>
        <a:lstStyle/>
        <a:p>
          <a:endParaRPr lang="en-US"/>
        </a:p>
      </dgm:t>
    </dgm:pt>
    <dgm:pt modelId="{6D388C1C-9CFB-4024-8FBC-55C1E88C5B98}">
      <dgm:prSet/>
      <dgm:spPr/>
      <dgm:t>
        <a:bodyPr/>
        <a:lstStyle/>
        <a:p>
          <a:pPr algn="l"/>
          <a:r>
            <a:rPr lang="en-US" b="1" i="0" smtClean="0">
              <a:solidFill>
                <a:schemeClr val="bg1"/>
              </a:solidFill>
            </a:rPr>
            <a:t>Một số SQL nâng cao (đề tài tự tìm hiểu)</a:t>
          </a:r>
          <a:endParaRPr lang="en-US" i="1" dirty="0">
            <a:solidFill>
              <a:schemeClr val="bg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43F9B671-7034-4686-806D-13B906B406EB}" type="parTrans" cxnId="{09EA7544-199C-4265-8E09-A2399BEFFA3E}">
      <dgm:prSet/>
      <dgm:spPr/>
      <dgm:t>
        <a:bodyPr/>
        <a:lstStyle/>
        <a:p>
          <a:endParaRPr lang="en-US"/>
        </a:p>
      </dgm:t>
    </dgm:pt>
    <dgm:pt modelId="{799A7BE2-E5A9-42C7-A459-C28A99EADA0F}" type="sibTrans" cxnId="{09EA7544-199C-4265-8E09-A2399BEFFA3E}">
      <dgm:prSet/>
      <dgm:spPr/>
      <dgm:t>
        <a:bodyPr/>
        <a:lstStyle/>
        <a:p>
          <a:endParaRPr lang="en-US"/>
        </a:p>
      </dgm:t>
    </dgm:pt>
    <dgm:pt modelId="{F39FF043-BE16-4FB6-B380-3507827E85DA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pPr algn="l"/>
          <a:r>
            <a:rPr lang="en-US" b="1" i="0" smtClean="0">
              <a:solidFill>
                <a:schemeClr val="bg1"/>
              </a:solidFill>
            </a:rPr>
            <a:t>Ngôn ngữ TCL (đề tài tự tìm hiểu)</a:t>
          </a:r>
          <a:endParaRPr lang="en-US" b="1" dirty="0">
            <a:solidFill>
              <a:schemeClr val="bg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04218E3F-DAE0-4DB0-8D06-E20FE0F7776F}" type="parTrans" cxnId="{66CB7EDA-888A-43E3-AFFC-E501B2F8093E}">
      <dgm:prSet/>
      <dgm:spPr/>
      <dgm:t>
        <a:bodyPr/>
        <a:lstStyle/>
        <a:p>
          <a:endParaRPr lang="en-US"/>
        </a:p>
      </dgm:t>
    </dgm:pt>
    <dgm:pt modelId="{DA3414F1-2905-42BD-8C93-1E3FEA4C3403}" type="sibTrans" cxnId="{66CB7EDA-888A-43E3-AFFC-E501B2F8093E}">
      <dgm:prSet/>
      <dgm:spPr/>
      <dgm:t>
        <a:bodyPr/>
        <a:lstStyle/>
        <a:p>
          <a:endParaRPr lang="en-US"/>
        </a:p>
      </dgm:t>
    </dgm:pt>
    <dgm:pt modelId="{B51B6420-6147-4965-8B5B-D67F0423BECC}" type="pres">
      <dgm:prSet presAssocID="{FF2F5AFC-344D-4E4C-9E09-424E0537149F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85280B-330E-46C4-90C3-0BAAF9FEFAE8}" type="pres">
      <dgm:prSet presAssocID="{304DAA75-D735-468D-AE11-AB4E6C10DCFC}" presName="composite" presStyleCnt="0"/>
      <dgm:spPr/>
    </dgm:pt>
    <dgm:pt modelId="{281A721D-9EE2-4C81-8BA1-2C714C8E19B9}" type="pres">
      <dgm:prSet presAssocID="{304DAA75-D735-468D-AE11-AB4E6C10DCFC}" presName="imgShp" presStyleLbl="fgImgPlace1" presStyleIdx="0" presStyleCnt="6" custLinFactNeighborX="-50134" custLinFactNeighborY="-21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</dgm:spPr>
      <dgm:t>
        <a:bodyPr/>
        <a:lstStyle/>
        <a:p>
          <a:endParaRPr lang="en-US"/>
        </a:p>
      </dgm:t>
    </dgm:pt>
    <dgm:pt modelId="{2737249E-13DD-4BE8-B958-F872C8B8ED8D}" type="pres">
      <dgm:prSet presAssocID="{304DAA75-D735-468D-AE11-AB4E6C10DCFC}" presName="txShp" presStyleLbl="node1" presStyleIdx="0" presStyleCnt="6" custScaleX="1000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0A0146-1E66-4273-904A-6E7DF04B8915}" type="pres">
      <dgm:prSet presAssocID="{BD3FAF86-8C40-4847-9BBC-EEE855FD5AD2}" presName="spacing" presStyleCnt="0"/>
      <dgm:spPr/>
    </dgm:pt>
    <dgm:pt modelId="{4AEDC81B-EC73-4B29-AB33-C0A101F7FBA2}" type="pres">
      <dgm:prSet presAssocID="{84EF6C0B-AEEA-46E2-83B5-61D7EE724614}" presName="composite" presStyleCnt="0"/>
      <dgm:spPr/>
    </dgm:pt>
    <dgm:pt modelId="{A27BCCDB-C8E5-4DBD-88CA-031CA604C447}" type="pres">
      <dgm:prSet presAssocID="{84EF6C0B-AEEA-46E2-83B5-61D7EE724614}" presName="imgShp" presStyleLbl="fgImgPlace1" presStyleIdx="1" presStyleCnt="6" custLinFactNeighborX="-5013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5000" b="-65000"/>
          </a:stretch>
        </a:blipFill>
      </dgm:spPr>
      <dgm:t>
        <a:bodyPr/>
        <a:lstStyle/>
        <a:p>
          <a:endParaRPr lang="en-US"/>
        </a:p>
      </dgm:t>
    </dgm:pt>
    <dgm:pt modelId="{A8CF0980-05AD-4C81-8E6E-20FF1383282E}" type="pres">
      <dgm:prSet presAssocID="{84EF6C0B-AEEA-46E2-83B5-61D7EE724614}" presName="txShp" presStyleLbl="node1" presStyleIdx="1" presStyleCnt="6" custScaleX="100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470A7B-5EA4-4A27-A240-2B2101A6A992}" type="pres">
      <dgm:prSet presAssocID="{B9AD290C-4276-414B-8EBF-FC3A3D873E9D}" presName="spacing" presStyleCnt="0"/>
      <dgm:spPr/>
    </dgm:pt>
    <dgm:pt modelId="{475C09CE-6C76-4603-8A92-1E10A5541A6A}" type="pres">
      <dgm:prSet presAssocID="{3B00F86C-93FC-4C64-9B8D-FFC117188269}" presName="composite" presStyleCnt="0"/>
      <dgm:spPr/>
    </dgm:pt>
    <dgm:pt modelId="{38042374-274D-4FEC-8781-B8B63E756BC5}" type="pres">
      <dgm:prSet presAssocID="{3B00F86C-93FC-4C64-9B8D-FFC117188269}" presName="imgShp" presStyleLbl="fgImgPlace1" presStyleIdx="2" presStyleCnt="6" custLinFactNeighborX="-5013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8000" b="-58000"/>
          </a:stretch>
        </a:blipFill>
      </dgm:spPr>
      <dgm:t>
        <a:bodyPr/>
        <a:lstStyle/>
        <a:p>
          <a:endParaRPr lang="en-US"/>
        </a:p>
      </dgm:t>
    </dgm:pt>
    <dgm:pt modelId="{AC5CA6F9-48F8-469D-BA6C-549AAB9B1C51}" type="pres">
      <dgm:prSet presAssocID="{3B00F86C-93FC-4C64-9B8D-FFC117188269}" presName="txShp" presStyleLbl="node1" presStyleIdx="2" presStyleCnt="6" custScaleX="100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747A99-3F40-4976-9AFF-AB4DDAC851A9}" type="pres">
      <dgm:prSet presAssocID="{BE2E6CDE-D35B-4397-86E2-8EFFA13E3CD6}" presName="spacing" presStyleCnt="0"/>
      <dgm:spPr/>
    </dgm:pt>
    <dgm:pt modelId="{E9CD8468-EF73-4AFB-A540-2802EF69C392}" type="pres">
      <dgm:prSet presAssocID="{85AB594F-8FB3-416F-8E5F-3D7678448D31}" presName="composite" presStyleCnt="0"/>
      <dgm:spPr/>
    </dgm:pt>
    <dgm:pt modelId="{585516B7-E68C-4187-B6C0-D2AF3795E2F2}" type="pres">
      <dgm:prSet presAssocID="{85AB594F-8FB3-416F-8E5F-3D7678448D31}" presName="imgShp" presStyleLbl="fgImgPlace1" presStyleIdx="3" presStyleCnt="6" custLinFactNeighborX="-5013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6000" b="-46000"/>
          </a:stretch>
        </a:blipFill>
      </dgm:spPr>
      <dgm:t>
        <a:bodyPr/>
        <a:lstStyle/>
        <a:p>
          <a:endParaRPr lang="en-US"/>
        </a:p>
      </dgm:t>
    </dgm:pt>
    <dgm:pt modelId="{92745DA9-9C8A-4238-8F20-D80787C0BB03}" type="pres">
      <dgm:prSet presAssocID="{85AB594F-8FB3-416F-8E5F-3D7678448D31}" presName="txShp" presStyleLbl="node1" presStyleIdx="3" presStyleCnt="6" custScaleX="100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37F725-8EA7-4A16-BFC4-53D821E6E6ED}" type="pres">
      <dgm:prSet presAssocID="{D54EB8A3-EF93-48F4-BD6B-DED8B29F60BD}" presName="spacing" presStyleCnt="0"/>
      <dgm:spPr/>
    </dgm:pt>
    <dgm:pt modelId="{EC4551B6-D5B3-4319-9CC1-DB1E90A676D7}" type="pres">
      <dgm:prSet presAssocID="{F39FF043-BE16-4FB6-B380-3507827E85DA}" presName="composite" presStyleCnt="0"/>
      <dgm:spPr/>
    </dgm:pt>
    <dgm:pt modelId="{D9075997-E80C-44F6-8ED6-6248B52F797F}" type="pres">
      <dgm:prSet presAssocID="{F39FF043-BE16-4FB6-B380-3507827E85DA}" presName="imgShp" presStyleLbl="fgImgPlace1" presStyleIdx="4" presStyleCnt="6" custLinFactNeighborX="-50134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8000" b="-58000"/>
          </a:stretch>
        </a:blipFill>
      </dgm:spPr>
      <dgm:t>
        <a:bodyPr/>
        <a:lstStyle/>
        <a:p>
          <a:endParaRPr lang="en-US"/>
        </a:p>
      </dgm:t>
    </dgm:pt>
    <dgm:pt modelId="{7D21DF44-1A69-493C-9F38-3CCEED9A1D49}" type="pres">
      <dgm:prSet presAssocID="{F39FF043-BE16-4FB6-B380-3507827E85DA}" presName="txShp" presStyleLbl="node1" presStyleIdx="4" presStyleCnt="6" custScaleX="100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3A4111-F37D-4589-A3E6-FDDBCF17422E}" type="pres">
      <dgm:prSet presAssocID="{DA3414F1-2905-42BD-8C93-1E3FEA4C3403}" presName="spacing" presStyleCnt="0"/>
      <dgm:spPr/>
    </dgm:pt>
    <dgm:pt modelId="{52C2C668-8036-4634-94D5-F8F61DF8D369}" type="pres">
      <dgm:prSet presAssocID="{6D388C1C-9CFB-4024-8FBC-55C1E88C5B98}" presName="composite" presStyleCnt="0"/>
      <dgm:spPr/>
    </dgm:pt>
    <dgm:pt modelId="{13F7B433-265C-42E6-88C9-F0B7AAA835B4}" type="pres">
      <dgm:prSet presAssocID="{6D388C1C-9CFB-4024-8FBC-55C1E88C5B98}" presName="imgShp" presStyleLbl="fgImgPlace1" presStyleIdx="5" presStyleCnt="6" custLinFactNeighborX="-50134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3000" b="-73000"/>
          </a:stretch>
        </a:blipFill>
      </dgm:spPr>
      <dgm:t>
        <a:bodyPr/>
        <a:lstStyle/>
        <a:p>
          <a:endParaRPr lang="en-US"/>
        </a:p>
      </dgm:t>
    </dgm:pt>
    <dgm:pt modelId="{2B829640-B1D8-44EB-A651-8821E8F5A0C8}" type="pres">
      <dgm:prSet presAssocID="{6D388C1C-9CFB-4024-8FBC-55C1E88C5B98}" presName="txShp" presStyleLbl="node1" presStyleIdx="5" presStyleCnt="6" custScaleX="100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36B1F2-23A5-47EA-B410-90F34FA8D341}" srcId="{FF2F5AFC-344D-4E4C-9E09-424E0537149F}" destId="{85AB594F-8FB3-416F-8E5F-3D7678448D31}" srcOrd="3" destOrd="0" parTransId="{42E3179D-D938-49ED-B4A4-1A895214D043}" sibTransId="{D54EB8A3-EF93-48F4-BD6B-DED8B29F60BD}"/>
    <dgm:cxn modelId="{66CB7EDA-888A-43E3-AFFC-E501B2F8093E}" srcId="{FF2F5AFC-344D-4E4C-9E09-424E0537149F}" destId="{F39FF043-BE16-4FB6-B380-3507827E85DA}" srcOrd="4" destOrd="0" parTransId="{04218E3F-DAE0-4DB0-8D06-E20FE0F7776F}" sibTransId="{DA3414F1-2905-42BD-8C93-1E3FEA4C3403}"/>
    <dgm:cxn modelId="{4F01FCBF-8802-4FF8-A1AC-B60CD4E81CB1}" type="presOf" srcId="{3B00F86C-93FC-4C64-9B8D-FFC117188269}" destId="{AC5CA6F9-48F8-469D-BA6C-549AAB9B1C51}" srcOrd="0" destOrd="0" presId="urn:microsoft.com/office/officeart/2005/8/layout/vList3"/>
    <dgm:cxn modelId="{967C2C1B-3E67-4D90-863A-5617742D5033}" type="presOf" srcId="{84EF6C0B-AEEA-46E2-83B5-61D7EE724614}" destId="{A8CF0980-05AD-4C81-8E6E-20FF1383282E}" srcOrd="0" destOrd="0" presId="urn:microsoft.com/office/officeart/2005/8/layout/vList3"/>
    <dgm:cxn modelId="{09EA7544-199C-4265-8E09-A2399BEFFA3E}" srcId="{FF2F5AFC-344D-4E4C-9E09-424E0537149F}" destId="{6D388C1C-9CFB-4024-8FBC-55C1E88C5B98}" srcOrd="5" destOrd="0" parTransId="{43F9B671-7034-4686-806D-13B906B406EB}" sibTransId="{799A7BE2-E5A9-42C7-A459-C28A99EADA0F}"/>
    <dgm:cxn modelId="{CDC5CB9D-9CAE-4D77-91B6-3CAF9BBCD7FA}" srcId="{FF2F5AFC-344D-4E4C-9E09-424E0537149F}" destId="{304DAA75-D735-468D-AE11-AB4E6C10DCFC}" srcOrd="0" destOrd="0" parTransId="{9CDDE1C0-D3F3-4047-96BB-6BC10A720AC8}" sibTransId="{BD3FAF86-8C40-4847-9BBC-EEE855FD5AD2}"/>
    <dgm:cxn modelId="{90108D39-613F-44C5-BDDC-732A3267747E}" srcId="{FF2F5AFC-344D-4E4C-9E09-424E0537149F}" destId="{84EF6C0B-AEEA-46E2-83B5-61D7EE724614}" srcOrd="1" destOrd="0" parTransId="{C805ED4D-5985-4385-A431-FFF829B6B7D5}" sibTransId="{B9AD290C-4276-414B-8EBF-FC3A3D873E9D}"/>
    <dgm:cxn modelId="{47232DF2-5309-47AC-BB40-04D23A06C994}" srcId="{FF2F5AFC-344D-4E4C-9E09-424E0537149F}" destId="{3B00F86C-93FC-4C64-9B8D-FFC117188269}" srcOrd="2" destOrd="0" parTransId="{4222CA2E-9EA6-40AD-8032-253B4F0A4B12}" sibTransId="{BE2E6CDE-D35B-4397-86E2-8EFFA13E3CD6}"/>
    <dgm:cxn modelId="{0159E4DD-5ED3-4060-BFE4-194ACAE93BFC}" type="presOf" srcId="{6D388C1C-9CFB-4024-8FBC-55C1E88C5B98}" destId="{2B829640-B1D8-44EB-A651-8821E8F5A0C8}" srcOrd="0" destOrd="0" presId="urn:microsoft.com/office/officeart/2005/8/layout/vList3"/>
    <dgm:cxn modelId="{CBFD8B3F-9B09-4867-B5FD-8B22208DEF55}" type="presOf" srcId="{85AB594F-8FB3-416F-8E5F-3D7678448D31}" destId="{92745DA9-9C8A-4238-8F20-D80787C0BB03}" srcOrd="0" destOrd="0" presId="urn:microsoft.com/office/officeart/2005/8/layout/vList3"/>
    <dgm:cxn modelId="{308E357F-36B0-4FF6-81A5-564FB2AA6DCD}" type="presOf" srcId="{304DAA75-D735-468D-AE11-AB4E6C10DCFC}" destId="{2737249E-13DD-4BE8-B958-F872C8B8ED8D}" srcOrd="0" destOrd="0" presId="urn:microsoft.com/office/officeart/2005/8/layout/vList3"/>
    <dgm:cxn modelId="{5428DAA6-E24D-4D33-B042-2E1EEF1625E6}" type="presOf" srcId="{FF2F5AFC-344D-4E4C-9E09-424E0537149F}" destId="{B51B6420-6147-4965-8B5B-D67F0423BECC}" srcOrd="0" destOrd="0" presId="urn:microsoft.com/office/officeart/2005/8/layout/vList3"/>
    <dgm:cxn modelId="{902D5DF8-D9C3-40B9-85CD-E9EE4B7B563F}" type="presOf" srcId="{F39FF043-BE16-4FB6-B380-3507827E85DA}" destId="{7D21DF44-1A69-493C-9F38-3CCEED9A1D49}" srcOrd="0" destOrd="0" presId="urn:microsoft.com/office/officeart/2005/8/layout/vList3"/>
    <dgm:cxn modelId="{EF8D4F1E-3688-40CF-94B0-E721FBEA9E9D}" type="presParOf" srcId="{B51B6420-6147-4965-8B5B-D67F0423BECC}" destId="{0E85280B-330E-46C4-90C3-0BAAF9FEFAE8}" srcOrd="0" destOrd="0" presId="urn:microsoft.com/office/officeart/2005/8/layout/vList3"/>
    <dgm:cxn modelId="{FE400C86-E991-4B4E-BD50-6DAE5BEFA9AB}" type="presParOf" srcId="{0E85280B-330E-46C4-90C3-0BAAF9FEFAE8}" destId="{281A721D-9EE2-4C81-8BA1-2C714C8E19B9}" srcOrd="0" destOrd="0" presId="urn:microsoft.com/office/officeart/2005/8/layout/vList3"/>
    <dgm:cxn modelId="{53F08752-5400-4E5C-91B3-BF8CD4505991}" type="presParOf" srcId="{0E85280B-330E-46C4-90C3-0BAAF9FEFAE8}" destId="{2737249E-13DD-4BE8-B958-F872C8B8ED8D}" srcOrd="1" destOrd="0" presId="urn:microsoft.com/office/officeart/2005/8/layout/vList3"/>
    <dgm:cxn modelId="{EE4AEEC9-0718-4D3A-A22D-F4CCD5644F57}" type="presParOf" srcId="{B51B6420-6147-4965-8B5B-D67F0423BECC}" destId="{DC0A0146-1E66-4273-904A-6E7DF04B8915}" srcOrd="1" destOrd="0" presId="urn:microsoft.com/office/officeart/2005/8/layout/vList3"/>
    <dgm:cxn modelId="{73DE77F4-A7D4-4B37-AD72-E38512387ED0}" type="presParOf" srcId="{B51B6420-6147-4965-8B5B-D67F0423BECC}" destId="{4AEDC81B-EC73-4B29-AB33-C0A101F7FBA2}" srcOrd="2" destOrd="0" presId="urn:microsoft.com/office/officeart/2005/8/layout/vList3"/>
    <dgm:cxn modelId="{597B1091-8F3E-4070-9FF9-D4CD69698487}" type="presParOf" srcId="{4AEDC81B-EC73-4B29-AB33-C0A101F7FBA2}" destId="{A27BCCDB-C8E5-4DBD-88CA-031CA604C447}" srcOrd="0" destOrd="0" presId="urn:microsoft.com/office/officeart/2005/8/layout/vList3"/>
    <dgm:cxn modelId="{C37A3A1E-9817-4076-9BF8-A4C6200CA449}" type="presParOf" srcId="{4AEDC81B-EC73-4B29-AB33-C0A101F7FBA2}" destId="{A8CF0980-05AD-4C81-8E6E-20FF1383282E}" srcOrd="1" destOrd="0" presId="urn:microsoft.com/office/officeart/2005/8/layout/vList3"/>
    <dgm:cxn modelId="{74C915C7-25EB-4002-97D3-F430355EEE8F}" type="presParOf" srcId="{B51B6420-6147-4965-8B5B-D67F0423BECC}" destId="{0C470A7B-5EA4-4A27-A240-2B2101A6A992}" srcOrd="3" destOrd="0" presId="urn:microsoft.com/office/officeart/2005/8/layout/vList3"/>
    <dgm:cxn modelId="{86D38BA1-E070-4662-9338-992BB311C803}" type="presParOf" srcId="{B51B6420-6147-4965-8B5B-D67F0423BECC}" destId="{475C09CE-6C76-4603-8A92-1E10A5541A6A}" srcOrd="4" destOrd="0" presId="urn:microsoft.com/office/officeart/2005/8/layout/vList3"/>
    <dgm:cxn modelId="{A94158B2-7A84-4056-A8B7-95B1BF8DE9E0}" type="presParOf" srcId="{475C09CE-6C76-4603-8A92-1E10A5541A6A}" destId="{38042374-274D-4FEC-8781-B8B63E756BC5}" srcOrd="0" destOrd="0" presId="urn:microsoft.com/office/officeart/2005/8/layout/vList3"/>
    <dgm:cxn modelId="{BCFCA195-4181-48C2-B63C-9C08EC95C6D7}" type="presParOf" srcId="{475C09CE-6C76-4603-8A92-1E10A5541A6A}" destId="{AC5CA6F9-48F8-469D-BA6C-549AAB9B1C51}" srcOrd="1" destOrd="0" presId="urn:microsoft.com/office/officeart/2005/8/layout/vList3"/>
    <dgm:cxn modelId="{23B8A25C-666F-47C8-BDCA-C08B82188BAB}" type="presParOf" srcId="{B51B6420-6147-4965-8B5B-D67F0423BECC}" destId="{18747A99-3F40-4976-9AFF-AB4DDAC851A9}" srcOrd="5" destOrd="0" presId="urn:microsoft.com/office/officeart/2005/8/layout/vList3"/>
    <dgm:cxn modelId="{B0D0D0D8-372A-4281-A6A6-0E49A608B0EF}" type="presParOf" srcId="{B51B6420-6147-4965-8B5B-D67F0423BECC}" destId="{E9CD8468-EF73-4AFB-A540-2802EF69C392}" srcOrd="6" destOrd="0" presId="urn:microsoft.com/office/officeart/2005/8/layout/vList3"/>
    <dgm:cxn modelId="{383B2792-43E7-4080-83F6-74CC2E834D83}" type="presParOf" srcId="{E9CD8468-EF73-4AFB-A540-2802EF69C392}" destId="{585516B7-E68C-4187-B6C0-D2AF3795E2F2}" srcOrd="0" destOrd="0" presId="urn:microsoft.com/office/officeart/2005/8/layout/vList3"/>
    <dgm:cxn modelId="{6B01CC65-16C7-4E42-A495-6EC2E71741D4}" type="presParOf" srcId="{E9CD8468-EF73-4AFB-A540-2802EF69C392}" destId="{92745DA9-9C8A-4238-8F20-D80787C0BB03}" srcOrd="1" destOrd="0" presId="urn:microsoft.com/office/officeart/2005/8/layout/vList3"/>
    <dgm:cxn modelId="{EB9D616D-B7CF-4706-BA92-806E080A9FD1}" type="presParOf" srcId="{B51B6420-6147-4965-8B5B-D67F0423BECC}" destId="{6437F725-8EA7-4A16-BFC4-53D821E6E6ED}" srcOrd="7" destOrd="0" presId="urn:microsoft.com/office/officeart/2005/8/layout/vList3"/>
    <dgm:cxn modelId="{E2310214-1C2E-4CA4-B739-2A3CA6B18625}" type="presParOf" srcId="{B51B6420-6147-4965-8B5B-D67F0423BECC}" destId="{EC4551B6-D5B3-4319-9CC1-DB1E90A676D7}" srcOrd="8" destOrd="0" presId="urn:microsoft.com/office/officeart/2005/8/layout/vList3"/>
    <dgm:cxn modelId="{176CBC5E-76AF-4CA3-937D-703D2735AC80}" type="presParOf" srcId="{EC4551B6-D5B3-4319-9CC1-DB1E90A676D7}" destId="{D9075997-E80C-44F6-8ED6-6248B52F797F}" srcOrd="0" destOrd="0" presId="urn:microsoft.com/office/officeart/2005/8/layout/vList3"/>
    <dgm:cxn modelId="{91F1600B-BDAE-41AF-A8D3-83BE837A4682}" type="presParOf" srcId="{EC4551B6-D5B3-4319-9CC1-DB1E90A676D7}" destId="{7D21DF44-1A69-493C-9F38-3CCEED9A1D49}" srcOrd="1" destOrd="0" presId="urn:microsoft.com/office/officeart/2005/8/layout/vList3"/>
    <dgm:cxn modelId="{CB55FD80-0879-427C-A8CB-76EB95D743E1}" type="presParOf" srcId="{B51B6420-6147-4965-8B5B-D67F0423BECC}" destId="{5F3A4111-F37D-4589-A3E6-FDDBCF17422E}" srcOrd="9" destOrd="0" presId="urn:microsoft.com/office/officeart/2005/8/layout/vList3"/>
    <dgm:cxn modelId="{8F566487-4454-4E18-B7CE-81F697C20190}" type="presParOf" srcId="{B51B6420-6147-4965-8B5B-D67F0423BECC}" destId="{52C2C668-8036-4634-94D5-F8F61DF8D369}" srcOrd="10" destOrd="0" presId="urn:microsoft.com/office/officeart/2005/8/layout/vList3"/>
    <dgm:cxn modelId="{7D81EE8B-B625-4225-B134-55EFE65EF291}" type="presParOf" srcId="{52C2C668-8036-4634-94D5-F8F61DF8D369}" destId="{13F7B433-265C-42E6-88C9-F0B7AAA835B4}" srcOrd="0" destOrd="0" presId="urn:microsoft.com/office/officeart/2005/8/layout/vList3"/>
    <dgm:cxn modelId="{A34C650F-8150-4508-B5BE-53042B0C1961}" type="presParOf" srcId="{52C2C668-8036-4634-94D5-F8F61DF8D369}" destId="{2B829640-B1D8-44EB-A651-8821E8F5A0C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2F5AFC-344D-4E4C-9E09-424E0537149F}" type="doc">
      <dgm:prSet loTypeId="urn:microsoft.com/office/officeart/2005/8/layout/vList3" loCatId="picture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04DAA75-D735-468D-AE11-AB4E6C10DCFC}">
      <dgm:prSet phldrT="[Text]"/>
      <dgm:spPr/>
      <dgm:t>
        <a:bodyPr/>
        <a:lstStyle/>
        <a:p>
          <a:pPr algn="l"/>
          <a:r>
            <a:rPr lang="en-US" b="1" i="0" smtClean="0">
              <a:solidFill>
                <a:srgbClr val="C00000"/>
              </a:solidFill>
            </a:rPr>
            <a:t>Giới thiệu ngôn ngữ SQL</a:t>
          </a:r>
          <a:endParaRPr lang="en-US" b="1" i="0" dirty="0">
            <a:solidFill>
              <a:srgbClr val="C00000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9CDDE1C0-D3F3-4047-96BB-6BC10A720AC8}" type="parTrans" cxnId="{CDC5CB9D-9CAE-4D77-91B6-3CAF9BBCD7FA}">
      <dgm:prSet/>
      <dgm:spPr/>
      <dgm:t>
        <a:bodyPr/>
        <a:lstStyle/>
        <a:p>
          <a:endParaRPr lang="en-US"/>
        </a:p>
      </dgm:t>
    </dgm:pt>
    <dgm:pt modelId="{BD3FAF86-8C40-4847-9BBC-EEE855FD5AD2}" type="sibTrans" cxnId="{CDC5CB9D-9CAE-4D77-91B6-3CAF9BBCD7FA}">
      <dgm:prSet/>
      <dgm:spPr/>
      <dgm:t>
        <a:bodyPr/>
        <a:lstStyle/>
        <a:p>
          <a:endParaRPr lang="en-US"/>
        </a:p>
      </dgm:t>
    </dgm:pt>
    <dgm:pt modelId="{84EF6C0B-AEEA-46E2-83B5-61D7EE724614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b="1" i="0" smtClean="0">
              <a:solidFill>
                <a:schemeClr val="bg1"/>
              </a:solidFill>
            </a:rPr>
            <a:t>Ngôn ngữ DML</a:t>
          </a:r>
          <a:endParaRPr lang="en-US" b="1" i="0" dirty="0">
            <a:solidFill>
              <a:schemeClr val="bg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C805ED4D-5985-4385-A431-FFF829B6B7D5}" type="parTrans" cxnId="{90108D39-613F-44C5-BDDC-732A3267747E}">
      <dgm:prSet/>
      <dgm:spPr/>
      <dgm:t>
        <a:bodyPr/>
        <a:lstStyle/>
        <a:p>
          <a:endParaRPr lang="en-US"/>
        </a:p>
      </dgm:t>
    </dgm:pt>
    <dgm:pt modelId="{B9AD290C-4276-414B-8EBF-FC3A3D873E9D}" type="sibTrans" cxnId="{90108D39-613F-44C5-BDDC-732A3267747E}">
      <dgm:prSet/>
      <dgm:spPr/>
      <dgm:t>
        <a:bodyPr/>
        <a:lstStyle/>
        <a:p>
          <a:endParaRPr lang="en-US"/>
        </a:p>
      </dgm:t>
    </dgm:pt>
    <dgm:pt modelId="{3B00F86C-93FC-4C64-9B8D-FFC117188269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pPr algn="l"/>
          <a:r>
            <a:rPr lang="en-US" b="1" smtClean="0">
              <a:solidFill>
                <a:schemeClr val="bg1"/>
              </a:solidFill>
            </a:rPr>
            <a:t>Ngôn ngữ DDL</a:t>
          </a:r>
          <a:endParaRPr lang="en-US" b="1" dirty="0">
            <a:solidFill>
              <a:schemeClr val="bg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4222CA2E-9EA6-40AD-8032-253B4F0A4B12}" type="parTrans" cxnId="{47232DF2-5309-47AC-BB40-04D23A06C994}">
      <dgm:prSet/>
      <dgm:spPr/>
      <dgm:t>
        <a:bodyPr/>
        <a:lstStyle/>
        <a:p>
          <a:endParaRPr lang="en-US"/>
        </a:p>
      </dgm:t>
    </dgm:pt>
    <dgm:pt modelId="{BE2E6CDE-D35B-4397-86E2-8EFFA13E3CD6}" type="sibTrans" cxnId="{47232DF2-5309-47AC-BB40-04D23A06C994}">
      <dgm:prSet/>
      <dgm:spPr/>
      <dgm:t>
        <a:bodyPr/>
        <a:lstStyle/>
        <a:p>
          <a:endParaRPr lang="en-US"/>
        </a:p>
      </dgm:t>
    </dgm:pt>
    <dgm:pt modelId="{85AB594F-8FB3-416F-8E5F-3D7678448D31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pPr algn="l"/>
          <a:r>
            <a:rPr lang="en-US" b="1" i="0" smtClean="0">
              <a:solidFill>
                <a:schemeClr val="bg1"/>
              </a:solidFill>
            </a:rPr>
            <a:t>Ngôn ngữ DCL (đề tài tự tìm hiểu)</a:t>
          </a:r>
          <a:endParaRPr lang="en-US" b="1" dirty="0">
            <a:solidFill>
              <a:srgbClr val="FFFF00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42E3179D-D938-49ED-B4A4-1A895214D043}" type="parTrans" cxnId="{1D36B1F2-23A5-47EA-B410-90F34FA8D341}">
      <dgm:prSet/>
      <dgm:spPr/>
      <dgm:t>
        <a:bodyPr/>
        <a:lstStyle/>
        <a:p>
          <a:endParaRPr lang="en-US"/>
        </a:p>
      </dgm:t>
    </dgm:pt>
    <dgm:pt modelId="{D54EB8A3-EF93-48F4-BD6B-DED8B29F60BD}" type="sibTrans" cxnId="{1D36B1F2-23A5-47EA-B410-90F34FA8D341}">
      <dgm:prSet/>
      <dgm:spPr/>
      <dgm:t>
        <a:bodyPr/>
        <a:lstStyle/>
        <a:p>
          <a:endParaRPr lang="en-US"/>
        </a:p>
      </dgm:t>
    </dgm:pt>
    <dgm:pt modelId="{6D388C1C-9CFB-4024-8FBC-55C1E88C5B98}">
      <dgm:prSet/>
      <dgm:spPr/>
      <dgm:t>
        <a:bodyPr/>
        <a:lstStyle/>
        <a:p>
          <a:pPr algn="l"/>
          <a:r>
            <a:rPr lang="en-US" b="1" i="0" smtClean="0">
              <a:solidFill>
                <a:schemeClr val="bg1"/>
              </a:solidFill>
            </a:rPr>
            <a:t>Một số SQL nâng cao (đề tài tự tìm hiểu)</a:t>
          </a:r>
          <a:endParaRPr lang="en-US" i="1" dirty="0">
            <a:solidFill>
              <a:schemeClr val="bg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43F9B671-7034-4686-806D-13B906B406EB}" type="parTrans" cxnId="{09EA7544-199C-4265-8E09-A2399BEFFA3E}">
      <dgm:prSet/>
      <dgm:spPr/>
      <dgm:t>
        <a:bodyPr/>
        <a:lstStyle/>
        <a:p>
          <a:endParaRPr lang="en-US"/>
        </a:p>
      </dgm:t>
    </dgm:pt>
    <dgm:pt modelId="{799A7BE2-E5A9-42C7-A459-C28A99EADA0F}" type="sibTrans" cxnId="{09EA7544-199C-4265-8E09-A2399BEFFA3E}">
      <dgm:prSet/>
      <dgm:spPr/>
      <dgm:t>
        <a:bodyPr/>
        <a:lstStyle/>
        <a:p>
          <a:endParaRPr lang="en-US"/>
        </a:p>
      </dgm:t>
    </dgm:pt>
    <dgm:pt modelId="{F39FF043-BE16-4FB6-B380-3507827E85DA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pPr algn="l"/>
          <a:r>
            <a:rPr lang="en-US" b="1" i="0" smtClean="0">
              <a:solidFill>
                <a:schemeClr val="bg1"/>
              </a:solidFill>
            </a:rPr>
            <a:t>Ngôn ngữ TCL (đề tài tự tìm hiểu)</a:t>
          </a:r>
          <a:endParaRPr lang="en-US" b="1" dirty="0">
            <a:solidFill>
              <a:schemeClr val="bg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04218E3F-DAE0-4DB0-8D06-E20FE0F7776F}" type="parTrans" cxnId="{66CB7EDA-888A-43E3-AFFC-E501B2F8093E}">
      <dgm:prSet/>
      <dgm:spPr/>
      <dgm:t>
        <a:bodyPr/>
        <a:lstStyle/>
        <a:p>
          <a:endParaRPr lang="en-US"/>
        </a:p>
      </dgm:t>
    </dgm:pt>
    <dgm:pt modelId="{DA3414F1-2905-42BD-8C93-1E3FEA4C3403}" type="sibTrans" cxnId="{66CB7EDA-888A-43E3-AFFC-E501B2F8093E}">
      <dgm:prSet/>
      <dgm:spPr/>
      <dgm:t>
        <a:bodyPr/>
        <a:lstStyle/>
        <a:p>
          <a:endParaRPr lang="en-US"/>
        </a:p>
      </dgm:t>
    </dgm:pt>
    <dgm:pt modelId="{B51B6420-6147-4965-8B5B-D67F0423BECC}" type="pres">
      <dgm:prSet presAssocID="{FF2F5AFC-344D-4E4C-9E09-424E0537149F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85280B-330E-46C4-90C3-0BAAF9FEFAE8}" type="pres">
      <dgm:prSet presAssocID="{304DAA75-D735-468D-AE11-AB4E6C10DCFC}" presName="composite" presStyleCnt="0"/>
      <dgm:spPr/>
    </dgm:pt>
    <dgm:pt modelId="{281A721D-9EE2-4C81-8BA1-2C714C8E19B9}" type="pres">
      <dgm:prSet presAssocID="{304DAA75-D735-468D-AE11-AB4E6C10DCFC}" presName="imgShp" presStyleLbl="fgImgPlace1" presStyleIdx="0" presStyleCnt="6" custLinFactNeighborX="-50134" custLinFactNeighborY="-21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</dgm:spPr>
      <dgm:t>
        <a:bodyPr/>
        <a:lstStyle/>
        <a:p>
          <a:endParaRPr lang="en-US"/>
        </a:p>
      </dgm:t>
    </dgm:pt>
    <dgm:pt modelId="{2737249E-13DD-4BE8-B958-F872C8B8ED8D}" type="pres">
      <dgm:prSet presAssocID="{304DAA75-D735-468D-AE11-AB4E6C10DCFC}" presName="txShp" presStyleLbl="node1" presStyleIdx="0" presStyleCnt="6" custScaleX="1000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0A0146-1E66-4273-904A-6E7DF04B8915}" type="pres">
      <dgm:prSet presAssocID="{BD3FAF86-8C40-4847-9BBC-EEE855FD5AD2}" presName="spacing" presStyleCnt="0"/>
      <dgm:spPr/>
    </dgm:pt>
    <dgm:pt modelId="{4AEDC81B-EC73-4B29-AB33-C0A101F7FBA2}" type="pres">
      <dgm:prSet presAssocID="{84EF6C0B-AEEA-46E2-83B5-61D7EE724614}" presName="composite" presStyleCnt="0"/>
      <dgm:spPr/>
    </dgm:pt>
    <dgm:pt modelId="{A27BCCDB-C8E5-4DBD-88CA-031CA604C447}" type="pres">
      <dgm:prSet presAssocID="{84EF6C0B-AEEA-46E2-83B5-61D7EE724614}" presName="imgShp" presStyleLbl="fgImgPlace1" presStyleIdx="1" presStyleCnt="6" custLinFactNeighborX="-5013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5000" b="-65000"/>
          </a:stretch>
        </a:blipFill>
      </dgm:spPr>
      <dgm:t>
        <a:bodyPr/>
        <a:lstStyle/>
        <a:p>
          <a:endParaRPr lang="en-US"/>
        </a:p>
      </dgm:t>
    </dgm:pt>
    <dgm:pt modelId="{A8CF0980-05AD-4C81-8E6E-20FF1383282E}" type="pres">
      <dgm:prSet presAssocID="{84EF6C0B-AEEA-46E2-83B5-61D7EE724614}" presName="txShp" presStyleLbl="node1" presStyleIdx="1" presStyleCnt="6" custScaleX="100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470A7B-5EA4-4A27-A240-2B2101A6A992}" type="pres">
      <dgm:prSet presAssocID="{B9AD290C-4276-414B-8EBF-FC3A3D873E9D}" presName="spacing" presStyleCnt="0"/>
      <dgm:spPr/>
    </dgm:pt>
    <dgm:pt modelId="{475C09CE-6C76-4603-8A92-1E10A5541A6A}" type="pres">
      <dgm:prSet presAssocID="{3B00F86C-93FC-4C64-9B8D-FFC117188269}" presName="composite" presStyleCnt="0"/>
      <dgm:spPr/>
    </dgm:pt>
    <dgm:pt modelId="{38042374-274D-4FEC-8781-B8B63E756BC5}" type="pres">
      <dgm:prSet presAssocID="{3B00F86C-93FC-4C64-9B8D-FFC117188269}" presName="imgShp" presStyleLbl="fgImgPlace1" presStyleIdx="2" presStyleCnt="6" custLinFactNeighborX="-5013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8000" b="-58000"/>
          </a:stretch>
        </a:blipFill>
      </dgm:spPr>
      <dgm:t>
        <a:bodyPr/>
        <a:lstStyle/>
        <a:p>
          <a:endParaRPr lang="en-US"/>
        </a:p>
      </dgm:t>
    </dgm:pt>
    <dgm:pt modelId="{AC5CA6F9-48F8-469D-BA6C-549AAB9B1C51}" type="pres">
      <dgm:prSet presAssocID="{3B00F86C-93FC-4C64-9B8D-FFC117188269}" presName="txShp" presStyleLbl="node1" presStyleIdx="2" presStyleCnt="6" custScaleX="100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747A99-3F40-4976-9AFF-AB4DDAC851A9}" type="pres">
      <dgm:prSet presAssocID="{BE2E6CDE-D35B-4397-86E2-8EFFA13E3CD6}" presName="spacing" presStyleCnt="0"/>
      <dgm:spPr/>
    </dgm:pt>
    <dgm:pt modelId="{E9CD8468-EF73-4AFB-A540-2802EF69C392}" type="pres">
      <dgm:prSet presAssocID="{85AB594F-8FB3-416F-8E5F-3D7678448D31}" presName="composite" presStyleCnt="0"/>
      <dgm:spPr/>
    </dgm:pt>
    <dgm:pt modelId="{585516B7-E68C-4187-B6C0-D2AF3795E2F2}" type="pres">
      <dgm:prSet presAssocID="{85AB594F-8FB3-416F-8E5F-3D7678448D31}" presName="imgShp" presStyleLbl="fgImgPlace1" presStyleIdx="3" presStyleCnt="6" custLinFactNeighborX="-5013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6000" b="-46000"/>
          </a:stretch>
        </a:blipFill>
      </dgm:spPr>
      <dgm:t>
        <a:bodyPr/>
        <a:lstStyle/>
        <a:p>
          <a:endParaRPr lang="en-US"/>
        </a:p>
      </dgm:t>
    </dgm:pt>
    <dgm:pt modelId="{92745DA9-9C8A-4238-8F20-D80787C0BB03}" type="pres">
      <dgm:prSet presAssocID="{85AB594F-8FB3-416F-8E5F-3D7678448D31}" presName="txShp" presStyleLbl="node1" presStyleIdx="3" presStyleCnt="6" custScaleX="100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37F725-8EA7-4A16-BFC4-53D821E6E6ED}" type="pres">
      <dgm:prSet presAssocID="{D54EB8A3-EF93-48F4-BD6B-DED8B29F60BD}" presName="spacing" presStyleCnt="0"/>
      <dgm:spPr/>
    </dgm:pt>
    <dgm:pt modelId="{EC4551B6-D5B3-4319-9CC1-DB1E90A676D7}" type="pres">
      <dgm:prSet presAssocID="{F39FF043-BE16-4FB6-B380-3507827E85DA}" presName="composite" presStyleCnt="0"/>
      <dgm:spPr/>
    </dgm:pt>
    <dgm:pt modelId="{D9075997-E80C-44F6-8ED6-6248B52F797F}" type="pres">
      <dgm:prSet presAssocID="{F39FF043-BE16-4FB6-B380-3507827E85DA}" presName="imgShp" presStyleLbl="fgImgPlace1" presStyleIdx="4" presStyleCnt="6" custLinFactNeighborX="-50134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8000" b="-58000"/>
          </a:stretch>
        </a:blipFill>
      </dgm:spPr>
      <dgm:t>
        <a:bodyPr/>
        <a:lstStyle/>
        <a:p>
          <a:endParaRPr lang="en-US"/>
        </a:p>
      </dgm:t>
    </dgm:pt>
    <dgm:pt modelId="{7D21DF44-1A69-493C-9F38-3CCEED9A1D49}" type="pres">
      <dgm:prSet presAssocID="{F39FF043-BE16-4FB6-B380-3507827E85DA}" presName="txShp" presStyleLbl="node1" presStyleIdx="4" presStyleCnt="6" custScaleX="100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3A4111-F37D-4589-A3E6-FDDBCF17422E}" type="pres">
      <dgm:prSet presAssocID="{DA3414F1-2905-42BD-8C93-1E3FEA4C3403}" presName="spacing" presStyleCnt="0"/>
      <dgm:spPr/>
    </dgm:pt>
    <dgm:pt modelId="{52C2C668-8036-4634-94D5-F8F61DF8D369}" type="pres">
      <dgm:prSet presAssocID="{6D388C1C-9CFB-4024-8FBC-55C1E88C5B98}" presName="composite" presStyleCnt="0"/>
      <dgm:spPr/>
    </dgm:pt>
    <dgm:pt modelId="{13F7B433-265C-42E6-88C9-F0B7AAA835B4}" type="pres">
      <dgm:prSet presAssocID="{6D388C1C-9CFB-4024-8FBC-55C1E88C5B98}" presName="imgShp" presStyleLbl="fgImgPlace1" presStyleIdx="5" presStyleCnt="6" custLinFactNeighborX="-50134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3000" b="-73000"/>
          </a:stretch>
        </a:blipFill>
      </dgm:spPr>
      <dgm:t>
        <a:bodyPr/>
        <a:lstStyle/>
        <a:p>
          <a:endParaRPr lang="en-US"/>
        </a:p>
      </dgm:t>
    </dgm:pt>
    <dgm:pt modelId="{2B829640-B1D8-44EB-A651-8821E8F5A0C8}" type="pres">
      <dgm:prSet presAssocID="{6D388C1C-9CFB-4024-8FBC-55C1E88C5B98}" presName="txShp" presStyleLbl="node1" presStyleIdx="5" presStyleCnt="6" custScaleX="100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E6767B-E062-46B6-904D-AA401A044C20}" type="presOf" srcId="{3B00F86C-93FC-4C64-9B8D-FFC117188269}" destId="{AC5CA6F9-48F8-469D-BA6C-549AAB9B1C51}" srcOrd="0" destOrd="0" presId="urn:microsoft.com/office/officeart/2005/8/layout/vList3"/>
    <dgm:cxn modelId="{1D36B1F2-23A5-47EA-B410-90F34FA8D341}" srcId="{FF2F5AFC-344D-4E4C-9E09-424E0537149F}" destId="{85AB594F-8FB3-416F-8E5F-3D7678448D31}" srcOrd="3" destOrd="0" parTransId="{42E3179D-D938-49ED-B4A4-1A895214D043}" sibTransId="{D54EB8A3-EF93-48F4-BD6B-DED8B29F60BD}"/>
    <dgm:cxn modelId="{66CB7EDA-888A-43E3-AFFC-E501B2F8093E}" srcId="{FF2F5AFC-344D-4E4C-9E09-424E0537149F}" destId="{F39FF043-BE16-4FB6-B380-3507827E85DA}" srcOrd="4" destOrd="0" parTransId="{04218E3F-DAE0-4DB0-8D06-E20FE0F7776F}" sibTransId="{DA3414F1-2905-42BD-8C93-1E3FEA4C3403}"/>
    <dgm:cxn modelId="{09EA7544-199C-4265-8E09-A2399BEFFA3E}" srcId="{FF2F5AFC-344D-4E4C-9E09-424E0537149F}" destId="{6D388C1C-9CFB-4024-8FBC-55C1E88C5B98}" srcOrd="5" destOrd="0" parTransId="{43F9B671-7034-4686-806D-13B906B406EB}" sibTransId="{799A7BE2-E5A9-42C7-A459-C28A99EADA0F}"/>
    <dgm:cxn modelId="{57516241-CD5E-4189-B0D2-0B37C0B35778}" type="presOf" srcId="{304DAA75-D735-468D-AE11-AB4E6C10DCFC}" destId="{2737249E-13DD-4BE8-B958-F872C8B8ED8D}" srcOrd="0" destOrd="0" presId="urn:microsoft.com/office/officeart/2005/8/layout/vList3"/>
    <dgm:cxn modelId="{84CB2016-8812-4981-9EB1-2D78EEC237C4}" type="presOf" srcId="{85AB594F-8FB3-416F-8E5F-3D7678448D31}" destId="{92745DA9-9C8A-4238-8F20-D80787C0BB03}" srcOrd="0" destOrd="0" presId="urn:microsoft.com/office/officeart/2005/8/layout/vList3"/>
    <dgm:cxn modelId="{CDC5CB9D-9CAE-4D77-91B6-3CAF9BBCD7FA}" srcId="{FF2F5AFC-344D-4E4C-9E09-424E0537149F}" destId="{304DAA75-D735-468D-AE11-AB4E6C10DCFC}" srcOrd="0" destOrd="0" parTransId="{9CDDE1C0-D3F3-4047-96BB-6BC10A720AC8}" sibTransId="{BD3FAF86-8C40-4847-9BBC-EEE855FD5AD2}"/>
    <dgm:cxn modelId="{90108D39-613F-44C5-BDDC-732A3267747E}" srcId="{FF2F5AFC-344D-4E4C-9E09-424E0537149F}" destId="{84EF6C0B-AEEA-46E2-83B5-61D7EE724614}" srcOrd="1" destOrd="0" parTransId="{C805ED4D-5985-4385-A431-FFF829B6B7D5}" sibTransId="{B9AD290C-4276-414B-8EBF-FC3A3D873E9D}"/>
    <dgm:cxn modelId="{EB8244B8-E267-4764-BB66-2D2F0AB803CC}" type="presOf" srcId="{6D388C1C-9CFB-4024-8FBC-55C1E88C5B98}" destId="{2B829640-B1D8-44EB-A651-8821E8F5A0C8}" srcOrd="0" destOrd="0" presId="urn:microsoft.com/office/officeart/2005/8/layout/vList3"/>
    <dgm:cxn modelId="{47232DF2-5309-47AC-BB40-04D23A06C994}" srcId="{FF2F5AFC-344D-4E4C-9E09-424E0537149F}" destId="{3B00F86C-93FC-4C64-9B8D-FFC117188269}" srcOrd="2" destOrd="0" parTransId="{4222CA2E-9EA6-40AD-8032-253B4F0A4B12}" sibTransId="{BE2E6CDE-D35B-4397-86E2-8EFFA13E3CD6}"/>
    <dgm:cxn modelId="{E0CD9D9D-AD8D-4D0E-BBD7-2C9603D042C5}" type="presOf" srcId="{84EF6C0B-AEEA-46E2-83B5-61D7EE724614}" destId="{A8CF0980-05AD-4C81-8E6E-20FF1383282E}" srcOrd="0" destOrd="0" presId="urn:microsoft.com/office/officeart/2005/8/layout/vList3"/>
    <dgm:cxn modelId="{5FE1225E-217C-4D8F-8D49-4D6C315B97EF}" type="presOf" srcId="{FF2F5AFC-344D-4E4C-9E09-424E0537149F}" destId="{B51B6420-6147-4965-8B5B-D67F0423BECC}" srcOrd="0" destOrd="0" presId="urn:microsoft.com/office/officeart/2005/8/layout/vList3"/>
    <dgm:cxn modelId="{74F1FEFD-1CAB-4810-81D9-0F438B928464}" type="presOf" srcId="{F39FF043-BE16-4FB6-B380-3507827E85DA}" destId="{7D21DF44-1A69-493C-9F38-3CCEED9A1D49}" srcOrd="0" destOrd="0" presId="urn:microsoft.com/office/officeart/2005/8/layout/vList3"/>
    <dgm:cxn modelId="{9B3CE6C1-2BCF-41C0-80D4-2A732312D0DC}" type="presParOf" srcId="{B51B6420-6147-4965-8B5B-D67F0423BECC}" destId="{0E85280B-330E-46C4-90C3-0BAAF9FEFAE8}" srcOrd="0" destOrd="0" presId="urn:microsoft.com/office/officeart/2005/8/layout/vList3"/>
    <dgm:cxn modelId="{9267486E-6F09-4931-949E-8E231340FBE3}" type="presParOf" srcId="{0E85280B-330E-46C4-90C3-0BAAF9FEFAE8}" destId="{281A721D-9EE2-4C81-8BA1-2C714C8E19B9}" srcOrd="0" destOrd="0" presId="urn:microsoft.com/office/officeart/2005/8/layout/vList3"/>
    <dgm:cxn modelId="{AC3AD21F-E15B-4503-968C-686C585DD569}" type="presParOf" srcId="{0E85280B-330E-46C4-90C3-0BAAF9FEFAE8}" destId="{2737249E-13DD-4BE8-B958-F872C8B8ED8D}" srcOrd="1" destOrd="0" presId="urn:microsoft.com/office/officeart/2005/8/layout/vList3"/>
    <dgm:cxn modelId="{66AA9FF8-6B3D-4CA8-A249-9DEC7E2996B9}" type="presParOf" srcId="{B51B6420-6147-4965-8B5B-D67F0423BECC}" destId="{DC0A0146-1E66-4273-904A-6E7DF04B8915}" srcOrd="1" destOrd="0" presId="urn:microsoft.com/office/officeart/2005/8/layout/vList3"/>
    <dgm:cxn modelId="{E2FAE5A4-6D0D-45A6-B86E-1E86645CC5B8}" type="presParOf" srcId="{B51B6420-6147-4965-8B5B-D67F0423BECC}" destId="{4AEDC81B-EC73-4B29-AB33-C0A101F7FBA2}" srcOrd="2" destOrd="0" presId="urn:microsoft.com/office/officeart/2005/8/layout/vList3"/>
    <dgm:cxn modelId="{CBD8C17F-1049-4040-B7A6-A084B378BDD7}" type="presParOf" srcId="{4AEDC81B-EC73-4B29-AB33-C0A101F7FBA2}" destId="{A27BCCDB-C8E5-4DBD-88CA-031CA604C447}" srcOrd="0" destOrd="0" presId="urn:microsoft.com/office/officeart/2005/8/layout/vList3"/>
    <dgm:cxn modelId="{99BB4FF8-8EC6-4D2B-A5EE-712B9DBD089E}" type="presParOf" srcId="{4AEDC81B-EC73-4B29-AB33-C0A101F7FBA2}" destId="{A8CF0980-05AD-4C81-8E6E-20FF1383282E}" srcOrd="1" destOrd="0" presId="urn:microsoft.com/office/officeart/2005/8/layout/vList3"/>
    <dgm:cxn modelId="{9036C4FB-8A48-4E8D-B7A5-3F5FC24235F9}" type="presParOf" srcId="{B51B6420-6147-4965-8B5B-D67F0423BECC}" destId="{0C470A7B-5EA4-4A27-A240-2B2101A6A992}" srcOrd="3" destOrd="0" presId="urn:microsoft.com/office/officeart/2005/8/layout/vList3"/>
    <dgm:cxn modelId="{343E69E2-6D92-42BC-BE38-85C4B0F7C396}" type="presParOf" srcId="{B51B6420-6147-4965-8B5B-D67F0423BECC}" destId="{475C09CE-6C76-4603-8A92-1E10A5541A6A}" srcOrd="4" destOrd="0" presId="urn:microsoft.com/office/officeart/2005/8/layout/vList3"/>
    <dgm:cxn modelId="{34A3C856-C380-49F9-8B7F-2C57EA36DFC9}" type="presParOf" srcId="{475C09CE-6C76-4603-8A92-1E10A5541A6A}" destId="{38042374-274D-4FEC-8781-B8B63E756BC5}" srcOrd="0" destOrd="0" presId="urn:microsoft.com/office/officeart/2005/8/layout/vList3"/>
    <dgm:cxn modelId="{A8DBD56F-C231-4A14-9F53-76E0142EC926}" type="presParOf" srcId="{475C09CE-6C76-4603-8A92-1E10A5541A6A}" destId="{AC5CA6F9-48F8-469D-BA6C-549AAB9B1C51}" srcOrd="1" destOrd="0" presId="urn:microsoft.com/office/officeart/2005/8/layout/vList3"/>
    <dgm:cxn modelId="{08222571-6B90-4400-BDFC-B39429BDD6EE}" type="presParOf" srcId="{B51B6420-6147-4965-8B5B-D67F0423BECC}" destId="{18747A99-3F40-4976-9AFF-AB4DDAC851A9}" srcOrd="5" destOrd="0" presId="urn:microsoft.com/office/officeart/2005/8/layout/vList3"/>
    <dgm:cxn modelId="{6AD34154-E59B-4820-9570-1AE773F3B090}" type="presParOf" srcId="{B51B6420-6147-4965-8B5B-D67F0423BECC}" destId="{E9CD8468-EF73-4AFB-A540-2802EF69C392}" srcOrd="6" destOrd="0" presId="urn:microsoft.com/office/officeart/2005/8/layout/vList3"/>
    <dgm:cxn modelId="{36DA64AD-6D92-4278-A155-F3078D4E6FB5}" type="presParOf" srcId="{E9CD8468-EF73-4AFB-A540-2802EF69C392}" destId="{585516B7-E68C-4187-B6C0-D2AF3795E2F2}" srcOrd="0" destOrd="0" presId="urn:microsoft.com/office/officeart/2005/8/layout/vList3"/>
    <dgm:cxn modelId="{C51338EA-4A29-41C6-A3A9-A96971AE8D77}" type="presParOf" srcId="{E9CD8468-EF73-4AFB-A540-2802EF69C392}" destId="{92745DA9-9C8A-4238-8F20-D80787C0BB03}" srcOrd="1" destOrd="0" presId="urn:microsoft.com/office/officeart/2005/8/layout/vList3"/>
    <dgm:cxn modelId="{3F654410-9D67-4AB4-86AC-C1ACB2502824}" type="presParOf" srcId="{B51B6420-6147-4965-8B5B-D67F0423BECC}" destId="{6437F725-8EA7-4A16-BFC4-53D821E6E6ED}" srcOrd="7" destOrd="0" presId="urn:microsoft.com/office/officeart/2005/8/layout/vList3"/>
    <dgm:cxn modelId="{50E26BEF-9D66-4A31-9583-7668810AEEDF}" type="presParOf" srcId="{B51B6420-6147-4965-8B5B-D67F0423BECC}" destId="{EC4551B6-D5B3-4319-9CC1-DB1E90A676D7}" srcOrd="8" destOrd="0" presId="urn:microsoft.com/office/officeart/2005/8/layout/vList3"/>
    <dgm:cxn modelId="{0B6AA337-F95E-4F6E-A255-F3A6AEA115D2}" type="presParOf" srcId="{EC4551B6-D5B3-4319-9CC1-DB1E90A676D7}" destId="{D9075997-E80C-44F6-8ED6-6248B52F797F}" srcOrd="0" destOrd="0" presId="urn:microsoft.com/office/officeart/2005/8/layout/vList3"/>
    <dgm:cxn modelId="{C706B882-C674-4BDF-B413-0AB2DDD58C8B}" type="presParOf" srcId="{EC4551B6-D5B3-4319-9CC1-DB1E90A676D7}" destId="{7D21DF44-1A69-493C-9F38-3CCEED9A1D49}" srcOrd="1" destOrd="0" presId="urn:microsoft.com/office/officeart/2005/8/layout/vList3"/>
    <dgm:cxn modelId="{B859EA12-DDE8-4C71-9156-D1F59E19C6E0}" type="presParOf" srcId="{B51B6420-6147-4965-8B5B-D67F0423BECC}" destId="{5F3A4111-F37D-4589-A3E6-FDDBCF17422E}" srcOrd="9" destOrd="0" presId="urn:microsoft.com/office/officeart/2005/8/layout/vList3"/>
    <dgm:cxn modelId="{957F7F71-3B4A-4F38-8B5C-E6F82FD798DE}" type="presParOf" srcId="{B51B6420-6147-4965-8B5B-D67F0423BECC}" destId="{52C2C668-8036-4634-94D5-F8F61DF8D369}" srcOrd="10" destOrd="0" presId="urn:microsoft.com/office/officeart/2005/8/layout/vList3"/>
    <dgm:cxn modelId="{5770F1F2-53EF-436C-9D92-6EB9252FFBC2}" type="presParOf" srcId="{52C2C668-8036-4634-94D5-F8F61DF8D369}" destId="{13F7B433-265C-42E6-88C9-F0B7AAA835B4}" srcOrd="0" destOrd="0" presId="urn:microsoft.com/office/officeart/2005/8/layout/vList3"/>
    <dgm:cxn modelId="{EA0EC3BB-D385-4F5F-8657-13E0B990405F}" type="presParOf" srcId="{52C2C668-8036-4634-94D5-F8F61DF8D369}" destId="{2B829640-B1D8-44EB-A651-8821E8F5A0C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2F5AFC-344D-4E4C-9E09-424E0537149F}" type="doc">
      <dgm:prSet loTypeId="urn:microsoft.com/office/officeart/2005/8/layout/vList3" loCatId="picture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04DAA75-D735-468D-AE11-AB4E6C10DCFC}">
      <dgm:prSet phldrT="[Text]"/>
      <dgm:spPr/>
      <dgm:t>
        <a:bodyPr/>
        <a:lstStyle/>
        <a:p>
          <a:pPr algn="l"/>
          <a:r>
            <a:rPr lang="en-US" b="1" i="0" smtClean="0">
              <a:solidFill>
                <a:schemeClr val="bg1"/>
              </a:solidFill>
            </a:rPr>
            <a:t>Giới thiệu ngôn ngữ SQL</a:t>
          </a:r>
          <a:endParaRPr lang="en-US" b="1" i="0" dirty="0">
            <a:solidFill>
              <a:schemeClr val="bg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9CDDE1C0-D3F3-4047-96BB-6BC10A720AC8}" type="parTrans" cxnId="{CDC5CB9D-9CAE-4D77-91B6-3CAF9BBCD7FA}">
      <dgm:prSet/>
      <dgm:spPr/>
      <dgm:t>
        <a:bodyPr/>
        <a:lstStyle/>
        <a:p>
          <a:endParaRPr lang="en-US"/>
        </a:p>
      </dgm:t>
    </dgm:pt>
    <dgm:pt modelId="{BD3FAF86-8C40-4847-9BBC-EEE855FD5AD2}" type="sibTrans" cxnId="{CDC5CB9D-9CAE-4D77-91B6-3CAF9BBCD7FA}">
      <dgm:prSet/>
      <dgm:spPr/>
      <dgm:t>
        <a:bodyPr/>
        <a:lstStyle/>
        <a:p>
          <a:endParaRPr lang="en-US"/>
        </a:p>
      </dgm:t>
    </dgm:pt>
    <dgm:pt modelId="{84EF6C0B-AEEA-46E2-83B5-61D7EE724614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b="1" i="0" smtClean="0">
              <a:solidFill>
                <a:srgbClr val="FF0000"/>
              </a:solidFill>
            </a:rPr>
            <a:t>Ngôn ngữ DML</a:t>
          </a:r>
          <a:endParaRPr lang="en-US" b="1" i="0" dirty="0">
            <a:solidFill>
              <a:srgbClr val="FF0000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C805ED4D-5985-4385-A431-FFF829B6B7D5}" type="parTrans" cxnId="{90108D39-613F-44C5-BDDC-732A3267747E}">
      <dgm:prSet/>
      <dgm:spPr/>
      <dgm:t>
        <a:bodyPr/>
        <a:lstStyle/>
        <a:p>
          <a:endParaRPr lang="en-US"/>
        </a:p>
      </dgm:t>
    </dgm:pt>
    <dgm:pt modelId="{B9AD290C-4276-414B-8EBF-FC3A3D873E9D}" type="sibTrans" cxnId="{90108D39-613F-44C5-BDDC-732A3267747E}">
      <dgm:prSet/>
      <dgm:spPr/>
      <dgm:t>
        <a:bodyPr/>
        <a:lstStyle/>
        <a:p>
          <a:endParaRPr lang="en-US"/>
        </a:p>
      </dgm:t>
    </dgm:pt>
    <dgm:pt modelId="{3B00F86C-93FC-4C64-9B8D-FFC117188269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pPr algn="l"/>
          <a:r>
            <a:rPr lang="en-US" b="1" smtClean="0">
              <a:solidFill>
                <a:schemeClr val="bg1"/>
              </a:solidFill>
            </a:rPr>
            <a:t>Ngôn ngữ DDL</a:t>
          </a:r>
          <a:endParaRPr lang="en-US" b="1" dirty="0">
            <a:solidFill>
              <a:schemeClr val="bg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4222CA2E-9EA6-40AD-8032-253B4F0A4B12}" type="parTrans" cxnId="{47232DF2-5309-47AC-BB40-04D23A06C994}">
      <dgm:prSet/>
      <dgm:spPr/>
      <dgm:t>
        <a:bodyPr/>
        <a:lstStyle/>
        <a:p>
          <a:endParaRPr lang="en-US"/>
        </a:p>
      </dgm:t>
    </dgm:pt>
    <dgm:pt modelId="{BE2E6CDE-D35B-4397-86E2-8EFFA13E3CD6}" type="sibTrans" cxnId="{47232DF2-5309-47AC-BB40-04D23A06C994}">
      <dgm:prSet/>
      <dgm:spPr/>
      <dgm:t>
        <a:bodyPr/>
        <a:lstStyle/>
        <a:p>
          <a:endParaRPr lang="en-US"/>
        </a:p>
      </dgm:t>
    </dgm:pt>
    <dgm:pt modelId="{85AB594F-8FB3-416F-8E5F-3D7678448D31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pPr algn="l"/>
          <a:r>
            <a:rPr lang="en-US" b="1" i="0" smtClean="0">
              <a:solidFill>
                <a:schemeClr val="bg1"/>
              </a:solidFill>
            </a:rPr>
            <a:t>Ngôn ngữ DCL (đề tài tự tìm hiểu)</a:t>
          </a:r>
          <a:endParaRPr lang="en-US" b="1" dirty="0">
            <a:solidFill>
              <a:srgbClr val="FFFF00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42E3179D-D938-49ED-B4A4-1A895214D043}" type="parTrans" cxnId="{1D36B1F2-23A5-47EA-B410-90F34FA8D341}">
      <dgm:prSet/>
      <dgm:spPr/>
      <dgm:t>
        <a:bodyPr/>
        <a:lstStyle/>
        <a:p>
          <a:endParaRPr lang="en-US"/>
        </a:p>
      </dgm:t>
    </dgm:pt>
    <dgm:pt modelId="{D54EB8A3-EF93-48F4-BD6B-DED8B29F60BD}" type="sibTrans" cxnId="{1D36B1F2-23A5-47EA-B410-90F34FA8D341}">
      <dgm:prSet/>
      <dgm:spPr/>
      <dgm:t>
        <a:bodyPr/>
        <a:lstStyle/>
        <a:p>
          <a:endParaRPr lang="en-US"/>
        </a:p>
      </dgm:t>
    </dgm:pt>
    <dgm:pt modelId="{6D388C1C-9CFB-4024-8FBC-55C1E88C5B98}">
      <dgm:prSet/>
      <dgm:spPr/>
      <dgm:t>
        <a:bodyPr/>
        <a:lstStyle/>
        <a:p>
          <a:pPr algn="l"/>
          <a:r>
            <a:rPr lang="en-US" b="1" i="0" smtClean="0">
              <a:solidFill>
                <a:schemeClr val="bg1"/>
              </a:solidFill>
            </a:rPr>
            <a:t>Một số SQL nâng cao (đề tài tự tìm hiểu)</a:t>
          </a:r>
          <a:endParaRPr lang="en-US" i="1" dirty="0">
            <a:solidFill>
              <a:schemeClr val="bg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43F9B671-7034-4686-806D-13B906B406EB}" type="parTrans" cxnId="{09EA7544-199C-4265-8E09-A2399BEFFA3E}">
      <dgm:prSet/>
      <dgm:spPr/>
      <dgm:t>
        <a:bodyPr/>
        <a:lstStyle/>
        <a:p>
          <a:endParaRPr lang="en-US"/>
        </a:p>
      </dgm:t>
    </dgm:pt>
    <dgm:pt modelId="{799A7BE2-E5A9-42C7-A459-C28A99EADA0F}" type="sibTrans" cxnId="{09EA7544-199C-4265-8E09-A2399BEFFA3E}">
      <dgm:prSet/>
      <dgm:spPr/>
      <dgm:t>
        <a:bodyPr/>
        <a:lstStyle/>
        <a:p>
          <a:endParaRPr lang="en-US"/>
        </a:p>
      </dgm:t>
    </dgm:pt>
    <dgm:pt modelId="{F39FF043-BE16-4FB6-B380-3507827E85DA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pPr algn="l"/>
          <a:r>
            <a:rPr lang="en-US" b="1" i="0" smtClean="0">
              <a:solidFill>
                <a:schemeClr val="bg1"/>
              </a:solidFill>
            </a:rPr>
            <a:t>Ngôn ngữ TCL (đề tài tự tìm hiểu)</a:t>
          </a:r>
          <a:endParaRPr lang="en-US" b="1" dirty="0">
            <a:solidFill>
              <a:schemeClr val="bg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04218E3F-DAE0-4DB0-8D06-E20FE0F7776F}" type="parTrans" cxnId="{66CB7EDA-888A-43E3-AFFC-E501B2F8093E}">
      <dgm:prSet/>
      <dgm:spPr/>
      <dgm:t>
        <a:bodyPr/>
        <a:lstStyle/>
        <a:p>
          <a:endParaRPr lang="en-US"/>
        </a:p>
      </dgm:t>
    </dgm:pt>
    <dgm:pt modelId="{DA3414F1-2905-42BD-8C93-1E3FEA4C3403}" type="sibTrans" cxnId="{66CB7EDA-888A-43E3-AFFC-E501B2F8093E}">
      <dgm:prSet/>
      <dgm:spPr/>
      <dgm:t>
        <a:bodyPr/>
        <a:lstStyle/>
        <a:p>
          <a:endParaRPr lang="en-US"/>
        </a:p>
      </dgm:t>
    </dgm:pt>
    <dgm:pt modelId="{B51B6420-6147-4965-8B5B-D67F0423BECC}" type="pres">
      <dgm:prSet presAssocID="{FF2F5AFC-344D-4E4C-9E09-424E0537149F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85280B-330E-46C4-90C3-0BAAF9FEFAE8}" type="pres">
      <dgm:prSet presAssocID="{304DAA75-D735-468D-AE11-AB4E6C10DCFC}" presName="composite" presStyleCnt="0"/>
      <dgm:spPr/>
    </dgm:pt>
    <dgm:pt modelId="{281A721D-9EE2-4C81-8BA1-2C714C8E19B9}" type="pres">
      <dgm:prSet presAssocID="{304DAA75-D735-468D-AE11-AB4E6C10DCFC}" presName="imgShp" presStyleLbl="fgImgPlace1" presStyleIdx="0" presStyleCnt="6" custLinFactNeighborX="-50134" custLinFactNeighborY="-21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</dgm:spPr>
      <dgm:t>
        <a:bodyPr/>
        <a:lstStyle/>
        <a:p>
          <a:endParaRPr lang="en-US"/>
        </a:p>
      </dgm:t>
    </dgm:pt>
    <dgm:pt modelId="{2737249E-13DD-4BE8-B958-F872C8B8ED8D}" type="pres">
      <dgm:prSet presAssocID="{304DAA75-D735-468D-AE11-AB4E6C10DCFC}" presName="txShp" presStyleLbl="node1" presStyleIdx="0" presStyleCnt="6" custScaleX="1000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0A0146-1E66-4273-904A-6E7DF04B8915}" type="pres">
      <dgm:prSet presAssocID="{BD3FAF86-8C40-4847-9BBC-EEE855FD5AD2}" presName="spacing" presStyleCnt="0"/>
      <dgm:spPr/>
    </dgm:pt>
    <dgm:pt modelId="{4AEDC81B-EC73-4B29-AB33-C0A101F7FBA2}" type="pres">
      <dgm:prSet presAssocID="{84EF6C0B-AEEA-46E2-83B5-61D7EE724614}" presName="composite" presStyleCnt="0"/>
      <dgm:spPr/>
    </dgm:pt>
    <dgm:pt modelId="{A27BCCDB-C8E5-4DBD-88CA-031CA604C447}" type="pres">
      <dgm:prSet presAssocID="{84EF6C0B-AEEA-46E2-83B5-61D7EE724614}" presName="imgShp" presStyleLbl="fgImgPlace1" presStyleIdx="1" presStyleCnt="6" custLinFactNeighborX="-5013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5000" b="-65000"/>
          </a:stretch>
        </a:blipFill>
      </dgm:spPr>
      <dgm:t>
        <a:bodyPr/>
        <a:lstStyle/>
        <a:p>
          <a:endParaRPr lang="en-US"/>
        </a:p>
      </dgm:t>
    </dgm:pt>
    <dgm:pt modelId="{A8CF0980-05AD-4C81-8E6E-20FF1383282E}" type="pres">
      <dgm:prSet presAssocID="{84EF6C0B-AEEA-46E2-83B5-61D7EE724614}" presName="txShp" presStyleLbl="node1" presStyleIdx="1" presStyleCnt="6" custScaleX="100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470A7B-5EA4-4A27-A240-2B2101A6A992}" type="pres">
      <dgm:prSet presAssocID="{B9AD290C-4276-414B-8EBF-FC3A3D873E9D}" presName="spacing" presStyleCnt="0"/>
      <dgm:spPr/>
    </dgm:pt>
    <dgm:pt modelId="{475C09CE-6C76-4603-8A92-1E10A5541A6A}" type="pres">
      <dgm:prSet presAssocID="{3B00F86C-93FC-4C64-9B8D-FFC117188269}" presName="composite" presStyleCnt="0"/>
      <dgm:spPr/>
    </dgm:pt>
    <dgm:pt modelId="{38042374-274D-4FEC-8781-B8B63E756BC5}" type="pres">
      <dgm:prSet presAssocID="{3B00F86C-93FC-4C64-9B8D-FFC117188269}" presName="imgShp" presStyleLbl="fgImgPlace1" presStyleIdx="2" presStyleCnt="6" custLinFactNeighborX="-5013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8000" b="-58000"/>
          </a:stretch>
        </a:blipFill>
      </dgm:spPr>
      <dgm:t>
        <a:bodyPr/>
        <a:lstStyle/>
        <a:p>
          <a:endParaRPr lang="en-US"/>
        </a:p>
      </dgm:t>
    </dgm:pt>
    <dgm:pt modelId="{AC5CA6F9-48F8-469D-BA6C-549AAB9B1C51}" type="pres">
      <dgm:prSet presAssocID="{3B00F86C-93FC-4C64-9B8D-FFC117188269}" presName="txShp" presStyleLbl="node1" presStyleIdx="2" presStyleCnt="6" custScaleX="100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747A99-3F40-4976-9AFF-AB4DDAC851A9}" type="pres">
      <dgm:prSet presAssocID="{BE2E6CDE-D35B-4397-86E2-8EFFA13E3CD6}" presName="spacing" presStyleCnt="0"/>
      <dgm:spPr/>
    </dgm:pt>
    <dgm:pt modelId="{E9CD8468-EF73-4AFB-A540-2802EF69C392}" type="pres">
      <dgm:prSet presAssocID="{85AB594F-8FB3-416F-8E5F-3D7678448D31}" presName="composite" presStyleCnt="0"/>
      <dgm:spPr/>
    </dgm:pt>
    <dgm:pt modelId="{585516B7-E68C-4187-B6C0-D2AF3795E2F2}" type="pres">
      <dgm:prSet presAssocID="{85AB594F-8FB3-416F-8E5F-3D7678448D31}" presName="imgShp" presStyleLbl="fgImgPlace1" presStyleIdx="3" presStyleCnt="6" custLinFactNeighborX="-5013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6000" b="-46000"/>
          </a:stretch>
        </a:blipFill>
      </dgm:spPr>
      <dgm:t>
        <a:bodyPr/>
        <a:lstStyle/>
        <a:p>
          <a:endParaRPr lang="en-US"/>
        </a:p>
      </dgm:t>
    </dgm:pt>
    <dgm:pt modelId="{92745DA9-9C8A-4238-8F20-D80787C0BB03}" type="pres">
      <dgm:prSet presAssocID="{85AB594F-8FB3-416F-8E5F-3D7678448D31}" presName="txShp" presStyleLbl="node1" presStyleIdx="3" presStyleCnt="6" custScaleX="100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37F725-8EA7-4A16-BFC4-53D821E6E6ED}" type="pres">
      <dgm:prSet presAssocID="{D54EB8A3-EF93-48F4-BD6B-DED8B29F60BD}" presName="spacing" presStyleCnt="0"/>
      <dgm:spPr/>
    </dgm:pt>
    <dgm:pt modelId="{EC4551B6-D5B3-4319-9CC1-DB1E90A676D7}" type="pres">
      <dgm:prSet presAssocID="{F39FF043-BE16-4FB6-B380-3507827E85DA}" presName="composite" presStyleCnt="0"/>
      <dgm:spPr/>
    </dgm:pt>
    <dgm:pt modelId="{D9075997-E80C-44F6-8ED6-6248B52F797F}" type="pres">
      <dgm:prSet presAssocID="{F39FF043-BE16-4FB6-B380-3507827E85DA}" presName="imgShp" presStyleLbl="fgImgPlace1" presStyleIdx="4" presStyleCnt="6" custLinFactNeighborX="-50134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8000" b="-58000"/>
          </a:stretch>
        </a:blipFill>
      </dgm:spPr>
      <dgm:t>
        <a:bodyPr/>
        <a:lstStyle/>
        <a:p>
          <a:endParaRPr lang="en-US"/>
        </a:p>
      </dgm:t>
    </dgm:pt>
    <dgm:pt modelId="{7D21DF44-1A69-493C-9F38-3CCEED9A1D49}" type="pres">
      <dgm:prSet presAssocID="{F39FF043-BE16-4FB6-B380-3507827E85DA}" presName="txShp" presStyleLbl="node1" presStyleIdx="4" presStyleCnt="6" custScaleX="100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3A4111-F37D-4589-A3E6-FDDBCF17422E}" type="pres">
      <dgm:prSet presAssocID="{DA3414F1-2905-42BD-8C93-1E3FEA4C3403}" presName="spacing" presStyleCnt="0"/>
      <dgm:spPr/>
    </dgm:pt>
    <dgm:pt modelId="{52C2C668-8036-4634-94D5-F8F61DF8D369}" type="pres">
      <dgm:prSet presAssocID="{6D388C1C-9CFB-4024-8FBC-55C1E88C5B98}" presName="composite" presStyleCnt="0"/>
      <dgm:spPr/>
    </dgm:pt>
    <dgm:pt modelId="{13F7B433-265C-42E6-88C9-F0B7AAA835B4}" type="pres">
      <dgm:prSet presAssocID="{6D388C1C-9CFB-4024-8FBC-55C1E88C5B98}" presName="imgShp" presStyleLbl="fgImgPlace1" presStyleIdx="5" presStyleCnt="6" custLinFactNeighborX="-50134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3000" b="-73000"/>
          </a:stretch>
        </a:blipFill>
      </dgm:spPr>
      <dgm:t>
        <a:bodyPr/>
        <a:lstStyle/>
        <a:p>
          <a:endParaRPr lang="en-US"/>
        </a:p>
      </dgm:t>
    </dgm:pt>
    <dgm:pt modelId="{2B829640-B1D8-44EB-A651-8821E8F5A0C8}" type="pres">
      <dgm:prSet presAssocID="{6D388C1C-9CFB-4024-8FBC-55C1E88C5B98}" presName="txShp" presStyleLbl="node1" presStyleIdx="5" presStyleCnt="6" custScaleX="100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36B1F2-23A5-47EA-B410-90F34FA8D341}" srcId="{FF2F5AFC-344D-4E4C-9E09-424E0537149F}" destId="{85AB594F-8FB3-416F-8E5F-3D7678448D31}" srcOrd="3" destOrd="0" parTransId="{42E3179D-D938-49ED-B4A4-1A895214D043}" sibTransId="{D54EB8A3-EF93-48F4-BD6B-DED8B29F60BD}"/>
    <dgm:cxn modelId="{66CB7EDA-888A-43E3-AFFC-E501B2F8093E}" srcId="{FF2F5AFC-344D-4E4C-9E09-424E0537149F}" destId="{F39FF043-BE16-4FB6-B380-3507827E85DA}" srcOrd="4" destOrd="0" parTransId="{04218E3F-DAE0-4DB0-8D06-E20FE0F7776F}" sibTransId="{DA3414F1-2905-42BD-8C93-1E3FEA4C3403}"/>
    <dgm:cxn modelId="{09EA7544-199C-4265-8E09-A2399BEFFA3E}" srcId="{FF2F5AFC-344D-4E4C-9E09-424E0537149F}" destId="{6D388C1C-9CFB-4024-8FBC-55C1E88C5B98}" srcOrd="5" destOrd="0" parTransId="{43F9B671-7034-4686-806D-13B906B406EB}" sibTransId="{799A7BE2-E5A9-42C7-A459-C28A99EADA0F}"/>
    <dgm:cxn modelId="{CDC5CB9D-9CAE-4D77-91B6-3CAF9BBCD7FA}" srcId="{FF2F5AFC-344D-4E4C-9E09-424E0537149F}" destId="{304DAA75-D735-468D-AE11-AB4E6C10DCFC}" srcOrd="0" destOrd="0" parTransId="{9CDDE1C0-D3F3-4047-96BB-6BC10A720AC8}" sibTransId="{BD3FAF86-8C40-4847-9BBC-EEE855FD5AD2}"/>
    <dgm:cxn modelId="{90108D39-613F-44C5-BDDC-732A3267747E}" srcId="{FF2F5AFC-344D-4E4C-9E09-424E0537149F}" destId="{84EF6C0B-AEEA-46E2-83B5-61D7EE724614}" srcOrd="1" destOrd="0" parTransId="{C805ED4D-5985-4385-A431-FFF829B6B7D5}" sibTransId="{B9AD290C-4276-414B-8EBF-FC3A3D873E9D}"/>
    <dgm:cxn modelId="{31218E32-4834-423C-9E3F-BE37C2E75DB7}" type="presOf" srcId="{85AB594F-8FB3-416F-8E5F-3D7678448D31}" destId="{92745DA9-9C8A-4238-8F20-D80787C0BB03}" srcOrd="0" destOrd="0" presId="urn:microsoft.com/office/officeart/2005/8/layout/vList3"/>
    <dgm:cxn modelId="{47232DF2-5309-47AC-BB40-04D23A06C994}" srcId="{FF2F5AFC-344D-4E4C-9E09-424E0537149F}" destId="{3B00F86C-93FC-4C64-9B8D-FFC117188269}" srcOrd="2" destOrd="0" parTransId="{4222CA2E-9EA6-40AD-8032-253B4F0A4B12}" sibTransId="{BE2E6CDE-D35B-4397-86E2-8EFFA13E3CD6}"/>
    <dgm:cxn modelId="{5F346837-BB11-44D4-A613-0211326245EE}" type="presOf" srcId="{304DAA75-D735-468D-AE11-AB4E6C10DCFC}" destId="{2737249E-13DD-4BE8-B958-F872C8B8ED8D}" srcOrd="0" destOrd="0" presId="urn:microsoft.com/office/officeart/2005/8/layout/vList3"/>
    <dgm:cxn modelId="{494F1D8A-2DC2-420D-B8B0-375FEDC16D49}" type="presOf" srcId="{3B00F86C-93FC-4C64-9B8D-FFC117188269}" destId="{AC5CA6F9-48F8-469D-BA6C-549AAB9B1C51}" srcOrd="0" destOrd="0" presId="urn:microsoft.com/office/officeart/2005/8/layout/vList3"/>
    <dgm:cxn modelId="{0BDAACBD-48DF-423C-A4D5-B73877EEA081}" type="presOf" srcId="{F39FF043-BE16-4FB6-B380-3507827E85DA}" destId="{7D21DF44-1A69-493C-9F38-3CCEED9A1D49}" srcOrd="0" destOrd="0" presId="urn:microsoft.com/office/officeart/2005/8/layout/vList3"/>
    <dgm:cxn modelId="{8818D775-2DD7-4EDF-B858-B2ED3D16344A}" type="presOf" srcId="{84EF6C0B-AEEA-46E2-83B5-61D7EE724614}" destId="{A8CF0980-05AD-4C81-8E6E-20FF1383282E}" srcOrd="0" destOrd="0" presId="urn:microsoft.com/office/officeart/2005/8/layout/vList3"/>
    <dgm:cxn modelId="{6EC67D9D-32B1-44CE-92B5-A2E58645CA63}" type="presOf" srcId="{6D388C1C-9CFB-4024-8FBC-55C1E88C5B98}" destId="{2B829640-B1D8-44EB-A651-8821E8F5A0C8}" srcOrd="0" destOrd="0" presId="urn:microsoft.com/office/officeart/2005/8/layout/vList3"/>
    <dgm:cxn modelId="{4F7B8F21-1068-44E1-8937-7D5E62727627}" type="presOf" srcId="{FF2F5AFC-344D-4E4C-9E09-424E0537149F}" destId="{B51B6420-6147-4965-8B5B-D67F0423BECC}" srcOrd="0" destOrd="0" presId="urn:microsoft.com/office/officeart/2005/8/layout/vList3"/>
    <dgm:cxn modelId="{1DB8B24E-7AC1-43CD-A9D2-6F0774C11A54}" type="presParOf" srcId="{B51B6420-6147-4965-8B5B-D67F0423BECC}" destId="{0E85280B-330E-46C4-90C3-0BAAF9FEFAE8}" srcOrd="0" destOrd="0" presId="urn:microsoft.com/office/officeart/2005/8/layout/vList3"/>
    <dgm:cxn modelId="{85FEE3BA-8845-4B8F-B160-DBC856EA51EC}" type="presParOf" srcId="{0E85280B-330E-46C4-90C3-0BAAF9FEFAE8}" destId="{281A721D-9EE2-4C81-8BA1-2C714C8E19B9}" srcOrd="0" destOrd="0" presId="urn:microsoft.com/office/officeart/2005/8/layout/vList3"/>
    <dgm:cxn modelId="{F0FCE907-7BFD-46D4-BD93-67F4727F7C47}" type="presParOf" srcId="{0E85280B-330E-46C4-90C3-0BAAF9FEFAE8}" destId="{2737249E-13DD-4BE8-B958-F872C8B8ED8D}" srcOrd="1" destOrd="0" presId="urn:microsoft.com/office/officeart/2005/8/layout/vList3"/>
    <dgm:cxn modelId="{AEAA283A-DF5C-45EB-9D7A-877E9F088516}" type="presParOf" srcId="{B51B6420-6147-4965-8B5B-D67F0423BECC}" destId="{DC0A0146-1E66-4273-904A-6E7DF04B8915}" srcOrd="1" destOrd="0" presId="urn:microsoft.com/office/officeart/2005/8/layout/vList3"/>
    <dgm:cxn modelId="{1E0349DC-F486-4946-ADBA-3F69E59D3702}" type="presParOf" srcId="{B51B6420-6147-4965-8B5B-D67F0423BECC}" destId="{4AEDC81B-EC73-4B29-AB33-C0A101F7FBA2}" srcOrd="2" destOrd="0" presId="urn:microsoft.com/office/officeart/2005/8/layout/vList3"/>
    <dgm:cxn modelId="{4A11D70F-B441-44CE-8D3D-034CD11133B1}" type="presParOf" srcId="{4AEDC81B-EC73-4B29-AB33-C0A101F7FBA2}" destId="{A27BCCDB-C8E5-4DBD-88CA-031CA604C447}" srcOrd="0" destOrd="0" presId="urn:microsoft.com/office/officeart/2005/8/layout/vList3"/>
    <dgm:cxn modelId="{8138BF96-EE30-4CC9-8107-7C352FE47AEB}" type="presParOf" srcId="{4AEDC81B-EC73-4B29-AB33-C0A101F7FBA2}" destId="{A8CF0980-05AD-4C81-8E6E-20FF1383282E}" srcOrd="1" destOrd="0" presId="urn:microsoft.com/office/officeart/2005/8/layout/vList3"/>
    <dgm:cxn modelId="{84227781-649F-41DE-806A-D8C0A00E780C}" type="presParOf" srcId="{B51B6420-6147-4965-8B5B-D67F0423BECC}" destId="{0C470A7B-5EA4-4A27-A240-2B2101A6A992}" srcOrd="3" destOrd="0" presId="urn:microsoft.com/office/officeart/2005/8/layout/vList3"/>
    <dgm:cxn modelId="{8926817D-6C85-40E1-86AF-3BAFC69DE169}" type="presParOf" srcId="{B51B6420-6147-4965-8B5B-D67F0423BECC}" destId="{475C09CE-6C76-4603-8A92-1E10A5541A6A}" srcOrd="4" destOrd="0" presId="urn:microsoft.com/office/officeart/2005/8/layout/vList3"/>
    <dgm:cxn modelId="{AAFF0EB5-FAD2-4CC2-AB9F-EA690C393E57}" type="presParOf" srcId="{475C09CE-6C76-4603-8A92-1E10A5541A6A}" destId="{38042374-274D-4FEC-8781-B8B63E756BC5}" srcOrd="0" destOrd="0" presId="urn:microsoft.com/office/officeart/2005/8/layout/vList3"/>
    <dgm:cxn modelId="{96E0CE08-7963-4D58-A8CE-815EE04B9B96}" type="presParOf" srcId="{475C09CE-6C76-4603-8A92-1E10A5541A6A}" destId="{AC5CA6F9-48F8-469D-BA6C-549AAB9B1C51}" srcOrd="1" destOrd="0" presId="urn:microsoft.com/office/officeart/2005/8/layout/vList3"/>
    <dgm:cxn modelId="{93D45CE9-A4C2-48B4-B355-D9A752C83DB9}" type="presParOf" srcId="{B51B6420-6147-4965-8B5B-D67F0423BECC}" destId="{18747A99-3F40-4976-9AFF-AB4DDAC851A9}" srcOrd="5" destOrd="0" presId="urn:microsoft.com/office/officeart/2005/8/layout/vList3"/>
    <dgm:cxn modelId="{2BA56635-6B35-4BC1-9927-248FA3BDBAB4}" type="presParOf" srcId="{B51B6420-6147-4965-8B5B-D67F0423BECC}" destId="{E9CD8468-EF73-4AFB-A540-2802EF69C392}" srcOrd="6" destOrd="0" presId="urn:microsoft.com/office/officeart/2005/8/layout/vList3"/>
    <dgm:cxn modelId="{8F6279E7-9F40-4C69-9992-956263A7304A}" type="presParOf" srcId="{E9CD8468-EF73-4AFB-A540-2802EF69C392}" destId="{585516B7-E68C-4187-B6C0-D2AF3795E2F2}" srcOrd="0" destOrd="0" presId="urn:microsoft.com/office/officeart/2005/8/layout/vList3"/>
    <dgm:cxn modelId="{DB17C8D3-CAA5-46AC-A73E-85D45E69479D}" type="presParOf" srcId="{E9CD8468-EF73-4AFB-A540-2802EF69C392}" destId="{92745DA9-9C8A-4238-8F20-D80787C0BB03}" srcOrd="1" destOrd="0" presId="urn:microsoft.com/office/officeart/2005/8/layout/vList3"/>
    <dgm:cxn modelId="{E930C53B-FC76-4998-90FE-89683DF8C53B}" type="presParOf" srcId="{B51B6420-6147-4965-8B5B-D67F0423BECC}" destId="{6437F725-8EA7-4A16-BFC4-53D821E6E6ED}" srcOrd="7" destOrd="0" presId="urn:microsoft.com/office/officeart/2005/8/layout/vList3"/>
    <dgm:cxn modelId="{942EE66C-6B8E-45E1-93FF-CF927A066708}" type="presParOf" srcId="{B51B6420-6147-4965-8B5B-D67F0423BECC}" destId="{EC4551B6-D5B3-4319-9CC1-DB1E90A676D7}" srcOrd="8" destOrd="0" presId="urn:microsoft.com/office/officeart/2005/8/layout/vList3"/>
    <dgm:cxn modelId="{85D42530-2DEA-4753-AC1F-4FBC8EAD06AF}" type="presParOf" srcId="{EC4551B6-D5B3-4319-9CC1-DB1E90A676D7}" destId="{D9075997-E80C-44F6-8ED6-6248B52F797F}" srcOrd="0" destOrd="0" presId="urn:microsoft.com/office/officeart/2005/8/layout/vList3"/>
    <dgm:cxn modelId="{71D45A1C-89F3-49B1-B0C2-07EB720E9D8C}" type="presParOf" srcId="{EC4551B6-D5B3-4319-9CC1-DB1E90A676D7}" destId="{7D21DF44-1A69-493C-9F38-3CCEED9A1D49}" srcOrd="1" destOrd="0" presId="urn:microsoft.com/office/officeart/2005/8/layout/vList3"/>
    <dgm:cxn modelId="{27679FFD-5650-40F4-B418-23ACC9EADA27}" type="presParOf" srcId="{B51B6420-6147-4965-8B5B-D67F0423BECC}" destId="{5F3A4111-F37D-4589-A3E6-FDDBCF17422E}" srcOrd="9" destOrd="0" presId="urn:microsoft.com/office/officeart/2005/8/layout/vList3"/>
    <dgm:cxn modelId="{E4870EF6-584B-4527-B2C0-1E0D4B0510FB}" type="presParOf" srcId="{B51B6420-6147-4965-8B5B-D67F0423BECC}" destId="{52C2C668-8036-4634-94D5-F8F61DF8D369}" srcOrd="10" destOrd="0" presId="urn:microsoft.com/office/officeart/2005/8/layout/vList3"/>
    <dgm:cxn modelId="{2CD18CCA-EEB6-40C6-866F-6930A420A5AD}" type="presParOf" srcId="{52C2C668-8036-4634-94D5-F8F61DF8D369}" destId="{13F7B433-265C-42E6-88C9-F0B7AAA835B4}" srcOrd="0" destOrd="0" presId="urn:microsoft.com/office/officeart/2005/8/layout/vList3"/>
    <dgm:cxn modelId="{F3705DE1-533C-4A6D-BEFF-4A668FF4A800}" type="presParOf" srcId="{52C2C668-8036-4634-94D5-F8F61DF8D369}" destId="{2B829640-B1D8-44EB-A651-8821E8F5A0C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2F5AFC-344D-4E4C-9E09-424E0537149F}" type="doc">
      <dgm:prSet loTypeId="urn:microsoft.com/office/officeart/2005/8/layout/vList3" loCatId="picture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04DAA75-D735-468D-AE11-AB4E6C10DCFC}">
      <dgm:prSet phldrT="[Text]"/>
      <dgm:spPr/>
      <dgm:t>
        <a:bodyPr/>
        <a:lstStyle/>
        <a:p>
          <a:pPr algn="l"/>
          <a:r>
            <a:rPr lang="en-US" b="1" i="0" smtClean="0">
              <a:solidFill>
                <a:schemeClr val="bg1"/>
              </a:solidFill>
            </a:rPr>
            <a:t>Giới thiệu ngôn ngữ SQL</a:t>
          </a:r>
          <a:endParaRPr lang="en-US" b="1" i="0" dirty="0">
            <a:solidFill>
              <a:schemeClr val="bg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9CDDE1C0-D3F3-4047-96BB-6BC10A720AC8}" type="parTrans" cxnId="{CDC5CB9D-9CAE-4D77-91B6-3CAF9BBCD7FA}">
      <dgm:prSet/>
      <dgm:spPr/>
      <dgm:t>
        <a:bodyPr/>
        <a:lstStyle/>
        <a:p>
          <a:endParaRPr lang="en-US"/>
        </a:p>
      </dgm:t>
    </dgm:pt>
    <dgm:pt modelId="{BD3FAF86-8C40-4847-9BBC-EEE855FD5AD2}" type="sibTrans" cxnId="{CDC5CB9D-9CAE-4D77-91B6-3CAF9BBCD7FA}">
      <dgm:prSet/>
      <dgm:spPr/>
      <dgm:t>
        <a:bodyPr/>
        <a:lstStyle/>
        <a:p>
          <a:endParaRPr lang="en-US"/>
        </a:p>
      </dgm:t>
    </dgm:pt>
    <dgm:pt modelId="{84EF6C0B-AEEA-46E2-83B5-61D7EE724614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b="1" i="0" smtClean="0">
              <a:solidFill>
                <a:schemeClr val="bg1"/>
              </a:solidFill>
            </a:rPr>
            <a:t>Ngôn ngữ DML</a:t>
          </a:r>
          <a:endParaRPr lang="en-US" b="1" i="0" dirty="0">
            <a:solidFill>
              <a:schemeClr val="bg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C805ED4D-5985-4385-A431-FFF829B6B7D5}" type="parTrans" cxnId="{90108D39-613F-44C5-BDDC-732A3267747E}">
      <dgm:prSet/>
      <dgm:spPr/>
      <dgm:t>
        <a:bodyPr/>
        <a:lstStyle/>
        <a:p>
          <a:endParaRPr lang="en-US"/>
        </a:p>
      </dgm:t>
    </dgm:pt>
    <dgm:pt modelId="{B9AD290C-4276-414B-8EBF-FC3A3D873E9D}" type="sibTrans" cxnId="{90108D39-613F-44C5-BDDC-732A3267747E}">
      <dgm:prSet/>
      <dgm:spPr/>
      <dgm:t>
        <a:bodyPr/>
        <a:lstStyle/>
        <a:p>
          <a:endParaRPr lang="en-US"/>
        </a:p>
      </dgm:t>
    </dgm:pt>
    <dgm:pt modelId="{3B00F86C-93FC-4C64-9B8D-FFC117188269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pPr algn="l"/>
          <a:r>
            <a:rPr lang="en-US" b="1" smtClean="0">
              <a:solidFill>
                <a:srgbClr val="FF0000"/>
              </a:solidFill>
            </a:rPr>
            <a:t>Ngôn ngữ DDL</a:t>
          </a:r>
          <a:endParaRPr lang="en-US" b="1" dirty="0">
            <a:solidFill>
              <a:srgbClr val="FF0000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4222CA2E-9EA6-40AD-8032-253B4F0A4B12}" type="parTrans" cxnId="{47232DF2-5309-47AC-BB40-04D23A06C994}">
      <dgm:prSet/>
      <dgm:spPr/>
      <dgm:t>
        <a:bodyPr/>
        <a:lstStyle/>
        <a:p>
          <a:endParaRPr lang="en-US"/>
        </a:p>
      </dgm:t>
    </dgm:pt>
    <dgm:pt modelId="{BE2E6CDE-D35B-4397-86E2-8EFFA13E3CD6}" type="sibTrans" cxnId="{47232DF2-5309-47AC-BB40-04D23A06C994}">
      <dgm:prSet/>
      <dgm:spPr/>
      <dgm:t>
        <a:bodyPr/>
        <a:lstStyle/>
        <a:p>
          <a:endParaRPr lang="en-US"/>
        </a:p>
      </dgm:t>
    </dgm:pt>
    <dgm:pt modelId="{85AB594F-8FB3-416F-8E5F-3D7678448D31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pPr algn="l"/>
          <a:r>
            <a:rPr lang="en-US" b="1" i="0" smtClean="0">
              <a:solidFill>
                <a:schemeClr val="bg1"/>
              </a:solidFill>
            </a:rPr>
            <a:t>Ngôn ngữ DCL (đề tài tự tìm hiểu)</a:t>
          </a:r>
          <a:endParaRPr lang="en-US" b="1" dirty="0">
            <a:solidFill>
              <a:srgbClr val="FFFF00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42E3179D-D938-49ED-B4A4-1A895214D043}" type="parTrans" cxnId="{1D36B1F2-23A5-47EA-B410-90F34FA8D341}">
      <dgm:prSet/>
      <dgm:spPr/>
      <dgm:t>
        <a:bodyPr/>
        <a:lstStyle/>
        <a:p>
          <a:endParaRPr lang="en-US"/>
        </a:p>
      </dgm:t>
    </dgm:pt>
    <dgm:pt modelId="{D54EB8A3-EF93-48F4-BD6B-DED8B29F60BD}" type="sibTrans" cxnId="{1D36B1F2-23A5-47EA-B410-90F34FA8D341}">
      <dgm:prSet/>
      <dgm:spPr/>
      <dgm:t>
        <a:bodyPr/>
        <a:lstStyle/>
        <a:p>
          <a:endParaRPr lang="en-US"/>
        </a:p>
      </dgm:t>
    </dgm:pt>
    <dgm:pt modelId="{6D388C1C-9CFB-4024-8FBC-55C1E88C5B98}">
      <dgm:prSet/>
      <dgm:spPr/>
      <dgm:t>
        <a:bodyPr/>
        <a:lstStyle/>
        <a:p>
          <a:pPr algn="l"/>
          <a:r>
            <a:rPr lang="en-US" b="1" i="0" smtClean="0">
              <a:solidFill>
                <a:schemeClr val="bg1"/>
              </a:solidFill>
            </a:rPr>
            <a:t>Một số SQL nâng cao (đề tài tự tìm hiểu)</a:t>
          </a:r>
          <a:endParaRPr lang="en-US" i="1" dirty="0">
            <a:solidFill>
              <a:schemeClr val="bg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43F9B671-7034-4686-806D-13B906B406EB}" type="parTrans" cxnId="{09EA7544-199C-4265-8E09-A2399BEFFA3E}">
      <dgm:prSet/>
      <dgm:spPr/>
      <dgm:t>
        <a:bodyPr/>
        <a:lstStyle/>
        <a:p>
          <a:endParaRPr lang="en-US"/>
        </a:p>
      </dgm:t>
    </dgm:pt>
    <dgm:pt modelId="{799A7BE2-E5A9-42C7-A459-C28A99EADA0F}" type="sibTrans" cxnId="{09EA7544-199C-4265-8E09-A2399BEFFA3E}">
      <dgm:prSet/>
      <dgm:spPr/>
      <dgm:t>
        <a:bodyPr/>
        <a:lstStyle/>
        <a:p>
          <a:endParaRPr lang="en-US"/>
        </a:p>
      </dgm:t>
    </dgm:pt>
    <dgm:pt modelId="{F39FF043-BE16-4FB6-B380-3507827E85DA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pPr algn="l"/>
          <a:r>
            <a:rPr lang="en-US" b="1" i="0" smtClean="0">
              <a:solidFill>
                <a:schemeClr val="bg1"/>
              </a:solidFill>
            </a:rPr>
            <a:t>Ngôn ngữ TCL (đề tài tự tìm hiểu)</a:t>
          </a:r>
          <a:endParaRPr lang="en-US" b="1" dirty="0">
            <a:solidFill>
              <a:schemeClr val="bg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04218E3F-DAE0-4DB0-8D06-E20FE0F7776F}" type="parTrans" cxnId="{66CB7EDA-888A-43E3-AFFC-E501B2F8093E}">
      <dgm:prSet/>
      <dgm:spPr/>
      <dgm:t>
        <a:bodyPr/>
        <a:lstStyle/>
        <a:p>
          <a:endParaRPr lang="en-US"/>
        </a:p>
      </dgm:t>
    </dgm:pt>
    <dgm:pt modelId="{DA3414F1-2905-42BD-8C93-1E3FEA4C3403}" type="sibTrans" cxnId="{66CB7EDA-888A-43E3-AFFC-E501B2F8093E}">
      <dgm:prSet/>
      <dgm:spPr/>
      <dgm:t>
        <a:bodyPr/>
        <a:lstStyle/>
        <a:p>
          <a:endParaRPr lang="en-US"/>
        </a:p>
      </dgm:t>
    </dgm:pt>
    <dgm:pt modelId="{B51B6420-6147-4965-8B5B-D67F0423BECC}" type="pres">
      <dgm:prSet presAssocID="{FF2F5AFC-344D-4E4C-9E09-424E0537149F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85280B-330E-46C4-90C3-0BAAF9FEFAE8}" type="pres">
      <dgm:prSet presAssocID="{304DAA75-D735-468D-AE11-AB4E6C10DCFC}" presName="composite" presStyleCnt="0"/>
      <dgm:spPr/>
    </dgm:pt>
    <dgm:pt modelId="{281A721D-9EE2-4C81-8BA1-2C714C8E19B9}" type="pres">
      <dgm:prSet presAssocID="{304DAA75-D735-468D-AE11-AB4E6C10DCFC}" presName="imgShp" presStyleLbl="fgImgPlace1" presStyleIdx="0" presStyleCnt="6" custLinFactNeighborX="-50134" custLinFactNeighborY="-21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</dgm:spPr>
      <dgm:t>
        <a:bodyPr/>
        <a:lstStyle/>
        <a:p>
          <a:endParaRPr lang="en-US"/>
        </a:p>
      </dgm:t>
    </dgm:pt>
    <dgm:pt modelId="{2737249E-13DD-4BE8-B958-F872C8B8ED8D}" type="pres">
      <dgm:prSet presAssocID="{304DAA75-D735-468D-AE11-AB4E6C10DCFC}" presName="txShp" presStyleLbl="node1" presStyleIdx="0" presStyleCnt="6" custScaleX="1000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0A0146-1E66-4273-904A-6E7DF04B8915}" type="pres">
      <dgm:prSet presAssocID="{BD3FAF86-8C40-4847-9BBC-EEE855FD5AD2}" presName="spacing" presStyleCnt="0"/>
      <dgm:spPr/>
    </dgm:pt>
    <dgm:pt modelId="{4AEDC81B-EC73-4B29-AB33-C0A101F7FBA2}" type="pres">
      <dgm:prSet presAssocID="{84EF6C0B-AEEA-46E2-83B5-61D7EE724614}" presName="composite" presStyleCnt="0"/>
      <dgm:spPr/>
    </dgm:pt>
    <dgm:pt modelId="{A27BCCDB-C8E5-4DBD-88CA-031CA604C447}" type="pres">
      <dgm:prSet presAssocID="{84EF6C0B-AEEA-46E2-83B5-61D7EE724614}" presName="imgShp" presStyleLbl="fgImgPlace1" presStyleIdx="1" presStyleCnt="6" custLinFactNeighborX="-5013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5000" b="-65000"/>
          </a:stretch>
        </a:blipFill>
      </dgm:spPr>
      <dgm:t>
        <a:bodyPr/>
        <a:lstStyle/>
        <a:p>
          <a:endParaRPr lang="en-US"/>
        </a:p>
      </dgm:t>
    </dgm:pt>
    <dgm:pt modelId="{A8CF0980-05AD-4C81-8E6E-20FF1383282E}" type="pres">
      <dgm:prSet presAssocID="{84EF6C0B-AEEA-46E2-83B5-61D7EE724614}" presName="txShp" presStyleLbl="node1" presStyleIdx="1" presStyleCnt="6" custScaleX="100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470A7B-5EA4-4A27-A240-2B2101A6A992}" type="pres">
      <dgm:prSet presAssocID="{B9AD290C-4276-414B-8EBF-FC3A3D873E9D}" presName="spacing" presStyleCnt="0"/>
      <dgm:spPr/>
    </dgm:pt>
    <dgm:pt modelId="{475C09CE-6C76-4603-8A92-1E10A5541A6A}" type="pres">
      <dgm:prSet presAssocID="{3B00F86C-93FC-4C64-9B8D-FFC117188269}" presName="composite" presStyleCnt="0"/>
      <dgm:spPr/>
    </dgm:pt>
    <dgm:pt modelId="{38042374-274D-4FEC-8781-B8B63E756BC5}" type="pres">
      <dgm:prSet presAssocID="{3B00F86C-93FC-4C64-9B8D-FFC117188269}" presName="imgShp" presStyleLbl="fgImgPlace1" presStyleIdx="2" presStyleCnt="6" custLinFactNeighborX="-5013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8000" b="-58000"/>
          </a:stretch>
        </a:blipFill>
      </dgm:spPr>
      <dgm:t>
        <a:bodyPr/>
        <a:lstStyle/>
        <a:p>
          <a:endParaRPr lang="en-US"/>
        </a:p>
      </dgm:t>
    </dgm:pt>
    <dgm:pt modelId="{AC5CA6F9-48F8-469D-BA6C-549AAB9B1C51}" type="pres">
      <dgm:prSet presAssocID="{3B00F86C-93FC-4C64-9B8D-FFC117188269}" presName="txShp" presStyleLbl="node1" presStyleIdx="2" presStyleCnt="6" custScaleX="100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747A99-3F40-4976-9AFF-AB4DDAC851A9}" type="pres">
      <dgm:prSet presAssocID="{BE2E6CDE-D35B-4397-86E2-8EFFA13E3CD6}" presName="spacing" presStyleCnt="0"/>
      <dgm:spPr/>
    </dgm:pt>
    <dgm:pt modelId="{E9CD8468-EF73-4AFB-A540-2802EF69C392}" type="pres">
      <dgm:prSet presAssocID="{85AB594F-8FB3-416F-8E5F-3D7678448D31}" presName="composite" presStyleCnt="0"/>
      <dgm:spPr/>
    </dgm:pt>
    <dgm:pt modelId="{585516B7-E68C-4187-B6C0-D2AF3795E2F2}" type="pres">
      <dgm:prSet presAssocID="{85AB594F-8FB3-416F-8E5F-3D7678448D31}" presName="imgShp" presStyleLbl="fgImgPlace1" presStyleIdx="3" presStyleCnt="6" custLinFactNeighborX="-5013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6000" b="-46000"/>
          </a:stretch>
        </a:blipFill>
      </dgm:spPr>
      <dgm:t>
        <a:bodyPr/>
        <a:lstStyle/>
        <a:p>
          <a:endParaRPr lang="en-US"/>
        </a:p>
      </dgm:t>
    </dgm:pt>
    <dgm:pt modelId="{92745DA9-9C8A-4238-8F20-D80787C0BB03}" type="pres">
      <dgm:prSet presAssocID="{85AB594F-8FB3-416F-8E5F-3D7678448D31}" presName="txShp" presStyleLbl="node1" presStyleIdx="3" presStyleCnt="6" custScaleX="100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37F725-8EA7-4A16-BFC4-53D821E6E6ED}" type="pres">
      <dgm:prSet presAssocID="{D54EB8A3-EF93-48F4-BD6B-DED8B29F60BD}" presName="spacing" presStyleCnt="0"/>
      <dgm:spPr/>
    </dgm:pt>
    <dgm:pt modelId="{EC4551B6-D5B3-4319-9CC1-DB1E90A676D7}" type="pres">
      <dgm:prSet presAssocID="{F39FF043-BE16-4FB6-B380-3507827E85DA}" presName="composite" presStyleCnt="0"/>
      <dgm:spPr/>
    </dgm:pt>
    <dgm:pt modelId="{D9075997-E80C-44F6-8ED6-6248B52F797F}" type="pres">
      <dgm:prSet presAssocID="{F39FF043-BE16-4FB6-B380-3507827E85DA}" presName="imgShp" presStyleLbl="fgImgPlace1" presStyleIdx="4" presStyleCnt="6" custLinFactNeighborX="-50134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8000" b="-58000"/>
          </a:stretch>
        </a:blipFill>
      </dgm:spPr>
      <dgm:t>
        <a:bodyPr/>
        <a:lstStyle/>
        <a:p>
          <a:endParaRPr lang="en-US"/>
        </a:p>
      </dgm:t>
    </dgm:pt>
    <dgm:pt modelId="{7D21DF44-1A69-493C-9F38-3CCEED9A1D49}" type="pres">
      <dgm:prSet presAssocID="{F39FF043-BE16-4FB6-B380-3507827E85DA}" presName="txShp" presStyleLbl="node1" presStyleIdx="4" presStyleCnt="6" custScaleX="100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3A4111-F37D-4589-A3E6-FDDBCF17422E}" type="pres">
      <dgm:prSet presAssocID="{DA3414F1-2905-42BD-8C93-1E3FEA4C3403}" presName="spacing" presStyleCnt="0"/>
      <dgm:spPr/>
    </dgm:pt>
    <dgm:pt modelId="{52C2C668-8036-4634-94D5-F8F61DF8D369}" type="pres">
      <dgm:prSet presAssocID="{6D388C1C-9CFB-4024-8FBC-55C1E88C5B98}" presName="composite" presStyleCnt="0"/>
      <dgm:spPr/>
    </dgm:pt>
    <dgm:pt modelId="{13F7B433-265C-42E6-88C9-F0B7AAA835B4}" type="pres">
      <dgm:prSet presAssocID="{6D388C1C-9CFB-4024-8FBC-55C1E88C5B98}" presName="imgShp" presStyleLbl="fgImgPlace1" presStyleIdx="5" presStyleCnt="6" custLinFactNeighborX="-50134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3000" b="-73000"/>
          </a:stretch>
        </a:blipFill>
      </dgm:spPr>
      <dgm:t>
        <a:bodyPr/>
        <a:lstStyle/>
        <a:p>
          <a:endParaRPr lang="en-US"/>
        </a:p>
      </dgm:t>
    </dgm:pt>
    <dgm:pt modelId="{2B829640-B1D8-44EB-A651-8821E8F5A0C8}" type="pres">
      <dgm:prSet presAssocID="{6D388C1C-9CFB-4024-8FBC-55C1E88C5B98}" presName="txShp" presStyleLbl="node1" presStyleIdx="5" presStyleCnt="6" custScaleX="100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36B1F2-23A5-47EA-B410-90F34FA8D341}" srcId="{FF2F5AFC-344D-4E4C-9E09-424E0537149F}" destId="{85AB594F-8FB3-416F-8E5F-3D7678448D31}" srcOrd="3" destOrd="0" parTransId="{42E3179D-D938-49ED-B4A4-1A895214D043}" sibTransId="{D54EB8A3-EF93-48F4-BD6B-DED8B29F60BD}"/>
    <dgm:cxn modelId="{66CB7EDA-888A-43E3-AFFC-E501B2F8093E}" srcId="{FF2F5AFC-344D-4E4C-9E09-424E0537149F}" destId="{F39FF043-BE16-4FB6-B380-3507827E85DA}" srcOrd="4" destOrd="0" parTransId="{04218E3F-DAE0-4DB0-8D06-E20FE0F7776F}" sibTransId="{DA3414F1-2905-42BD-8C93-1E3FEA4C3403}"/>
    <dgm:cxn modelId="{7B7DDDA1-E7F3-49BD-B991-E7C966F316CB}" type="presOf" srcId="{3B00F86C-93FC-4C64-9B8D-FFC117188269}" destId="{AC5CA6F9-48F8-469D-BA6C-549AAB9B1C51}" srcOrd="0" destOrd="0" presId="urn:microsoft.com/office/officeart/2005/8/layout/vList3"/>
    <dgm:cxn modelId="{09EA7544-199C-4265-8E09-A2399BEFFA3E}" srcId="{FF2F5AFC-344D-4E4C-9E09-424E0537149F}" destId="{6D388C1C-9CFB-4024-8FBC-55C1E88C5B98}" srcOrd="5" destOrd="0" parTransId="{43F9B671-7034-4686-806D-13B906B406EB}" sibTransId="{799A7BE2-E5A9-42C7-A459-C28A99EADA0F}"/>
    <dgm:cxn modelId="{D535045C-6DCD-44E1-BC2F-89AC78F83A69}" type="presOf" srcId="{84EF6C0B-AEEA-46E2-83B5-61D7EE724614}" destId="{A8CF0980-05AD-4C81-8E6E-20FF1383282E}" srcOrd="0" destOrd="0" presId="urn:microsoft.com/office/officeart/2005/8/layout/vList3"/>
    <dgm:cxn modelId="{795F68A8-475A-46E0-91E7-69514F81DA0F}" type="presOf" srcId="{304DAA75-D735-468D-AE11-AB4E6C10DCFC}" destId="{2737249E-13DD-4BE8-B958-F872C8B8ED8D}" srcOrd="0" destOrd="0" presId="urn:microsoft.com/office/officeart/2005/8/layout/vList3"/>
    <dgm:cxn modelId="{CDC5CB9D-9CAE-4D77-91B6-3CAF9BBCD7FA}" srcId="{FF2F5AFC-344D-4E4C-9E09-424E0537149F}" destId="{304DAA75-D735-468D-AE11-AB4E6C10DCFC}" srcOrd="0" destOrd="0" parTransId="{9CDDE1C0-D3F3-4047-96BB-6BC10A720AC8}" sibTransId="{BD3FAF86-8C40-4847-9BBC-EEE855FD5AD2}"/>
    <dgm:cxn modelId="{90108D39-613F-44C5-BDDC-732A3267747E}" srcId="{FF2F5AFC-344D-4E4C-9E09-424E0537149F}" destId="{84EF6C0B-AEEA-46E2-83B5-61D7EE724614}" srcOrd="1" destOrd="0" parTransId="{C805ED4D-5985-4385-A431-FFF829B6B7D5}" sibTransId="{B9AD290C-4276-414B-8EBF-FC3A3D873E9D}"/>
    <dgm:cxn modelId="{27838E8C-7F1D-4C91-85AA-79BF49A27002}" type="presOf" srcId="{85AB594F-8FB3-416F-8E5F-3D7678448D31}" destId="{92745DA9-9C8A-4238-8F20-D80787C0BB03}" srcOrd="0" destOrd="0" presId="urn:microsoft.com/office/officeart/2005/8/layout/vList3"/>
    <dgm:cxn modelId="{47232DF2-5309-47AC-BB40-04D23A06C994}" srcId="{FF2F5AFC-344D-4E4C-9E09-424E0537149F}" destId="{3B00F86C-93FC-4C64-9B8D-FFC117188269}" srcOrd="2" destOrd="0" parTransId="{4222CA2E-9EA6-40AD-8032-253B4F0A4B12}" sibTransId="{BE2E6CDE-D35B-4397-86E2-8EFFA13E3CD6}"/>
    <dgm:cxn modelId="{8A352688-8B10-4552-880E-1E69EC81D0A7}" type="presOf" srcId="{FF2F5AFC-344D-4E4C-9E09-424E0537149F}" destId="{B51B6420-6147-4965-8B5B-D67F0423BECC}" srcOrd="0" destOrd="0" presId="urn:microsoft.com/office/officeart/2005/8/layout/vList3"/>
    <dgm:cxn modelId="{75464560-C740-4C94-BFAD-319DC370082E}" type="presOf" srcId="{F39FF043-BE16-4FB6-B380-3507827E85DA}" destId="{7D21DF44-1A69-493C-9F38-3CCEED9A1D49}" srcOrd="0" destOrd="0" presId="urn:microsoft.com/office/officeart/2005/8/layout/vList3"/>
    <dgm:cxn modelId="{9C67DB99-FE6F-48CF-969E-8EDFED97ACA3}" type="presOf" srcId="{6D388C1C-9CFB-4024-8FBC-55C1E88C5B98}" destId="{2B829640-B1D8-44EB-A651-8821E8F5A0C8}" srcOrd="0" destOrd="0" presId="urn:microsoft.com/office/officeart/2005/8/layout/vList3"/>
    <dgm:cxn modelId="{A5F385A5-44C3-42A6-9B53-62646EFA3F32}" type="presParOf" srcId="{B51B6420-6147-4965-8B5B-D67F0423BECC}" destId="{0E85280B-330E-46C4-90C3-0BAAF9FEFAE8}" srcOrd="0" destOrd="0" presId="urn:microsoft.com/office/officeart/2005/8/layout/vList3"/>
    <dgm:cxn modelId="{C8A43751-A7FC-41DC-955E-86BA70553CF0}" type="presParOf" srcId="{0E85280B-330E-46C4-90C3-0BAAF9FEFAE8}" destId="{281A721D-9EE2-4C81-8BA1-2C714C8E19B9}" srcOrd="0" destOrd="0" presId="urn:microsoft.com/office/officeart/2005/8/layout/vList3"/>
    <dgm:cxn modelId="{A0C985F5-A298-4AA1-8D5F-82389B6CA2E3}" type="presParOf" srcId="{0E85280B-330E-46C4-90C3-0BAAF9FEFAE8}" destId="{2737249E-13DD-4BE8-B958-F872C8B8ED8D}" srcOrd="1" destOrd="0" presId="urn:microsoft.com/office/officeart/2005/8/layout/vList3"/>
    <dgm:cxn modelId="{2E71BA4B-5968-499A-AD7B-A6CBEBE73809}" type="presParOf" srcId="{B51B6420-6147-4965-8B5B-D67F0423BECC}" destId="{DC0A0146-1E66-4273-904A-6E7DF04B8915}" srcOrd="1" destOrd="0" presId="urn:microsoft.com/office/officeart/2005/8/layout/vList3"/>
    <dgm:cxn modelId="{1E45D8BA-12AD-426E-8808-837BAF4A7110}" type="presParOf" srcId="{B51B6420-6147-4965-8B5B-D67F0423BECC}" destId="{4AEDC81B-EC73-4B29-AB33-C0A101F7FBA2}" srcOrd="2" destOrd="0" presId="urn:microsoft.com/office/officeart/2005/8/layout/vList3"/>
    <dgm:cxn modelId="{D1073B00-C0EA-44D2-A3D7-ADAAB36968EB}" type="presParOf" srcId="{4AEDC81B-EC73-4B29-AB33-C0A101F7FBA2}" destId="{A27BCCDB-C8E5-4DBD-88CA-031CA604C447}" srcOrd="0" destOrd="0" presId="urn:microsoft.com/office/officeart/2005/8/layout/vList3"/>
    <dgm:cxn modelId="{B88DD644-DA87-42BE-AB70-CE71A17F0ADE}" type="presParOf" srcId="{4AEDC81B-EC73-4B29-AB33-C0A101F7FBA2}" destId="{A8CF0980-05AD-4C81-8E6E-20FF1383282E}" srcOrd="1" destOrd="0" presId="urn:microsoft.com/office/officeart/2005/8/layout/vList3"/>
    <dgm:cxn modelId="{867112AD-5229-41CB-97C2-066537E75CA4}" type="presParOf" srcId="{B51B6420-6147-4965-8B5B-D67F0423BECC}" destId="{0C470A7B-5EA4-4A27-A240-2B2101A6A992}" srcOrd="3" destOrd="0" presId="urn:microsoft.com/office/officeart/2005/8/layout/vList3"/>
    <dgm:cxn modelId="{7FA93184-729A-4C89-9D58-8BCE158FF497}" type="presParOf" srcId="{B51B6420-6147-4965-8B5B-D67F0423BECC}" destId="{475C09CE-6C76-4603-8A92-1E10A5541A6A}" srcOrd="4" destOrd="0" presId="urn:microsoft.com/office/officeart/2005/8/layout/vList3"/>
    <dgm:cxn modelId="{1719FBF3-4943-4CA6-8EC1-0E5BB17A01D2}" type="presParOf" srcId="{475C09CE-6C76-4603-8A92-1E10A5541A6A}" destId="{38042374-274D-4FEC-8781-B8B63E756BC5}" srcOrd="0" destOrd="0" presId="urn:microsoft.com/office/officeart/2005/8/layout/vList3"/>
    <dgm:cxn modelId="{8BF4C621-9105-4EC3-B20E-6D1D14B158EF}" type="presParOf" srcId="{475C09CE-6C76-4603-8A92-1E10A5541A6A}" destId="{AC5CA6F9-48F8-469D-BA6C-549AAB9B1C51}" srcOrd="1" destOrd="0" presId="urn:microsoft.com/office/officeart/2005/8/layout/vList3"/>
    <dgm:cxn modelId="{101ABD98-D2A8-4CA0-846D-D46725F04FD5}" type="presParOf" srcId="{B51B6420-6147-4965-8B5B-D67F0423BECC}" destId="{18747A99-3F40-4976-9AFF-AB4DDAC851A9}" srcOrd="5" destOrd="0" presId="urn:microsoft.com/office/officeart/2005/8/layout/vList3"/>
    <dgm:cxn modelId="{66B3C61F-FEA2-478E-A38E-B8E4A408A7F6}" type="presParOf" srcId="{B51B6420-6147-4965-8B5B-D67F0423BECC}" destId="{E9CD8468-EF73-4AFB-A540-2802EF69C392}" srcOrd="6" destOrd="0" presId="urn:microsoft.com/office/officeart/2005/8/layout/vList3"/>
    <dgm:cxn modelId="{A8614681-966B-408A-9B08-8289E63DD21F}" type="presParOf" srcId="{E9CD8468-EF73-4AFB-A540-2802EF69C392}" destId="{585516B7-E68C-4187-B6C0-D2AF3795E2F2}" srcOrd="0" destOrd="0" presId="urn:microsoft.com/office/officeart/2005/8/layout/vList3"/>
    <dgm:cxn modelId="{9315205E-2527-495B-8117-EEC6AFD175D6}" type="presParOf" srcId="{E9CD8468-EF73-4AFB-A540-2802EF69C392}" destId="{92745DA9-9C8A-4238-8F20-D80787C0BB03}" srcOrd="1" destOrd="0" presId="urn:microsoft.com/office/officeart/2005/8/layout/vList3"/>
    <dgm:cxn modelId="{7C5E7A86-3CF0-4EDD-9E53-E2A268C50815}" type="presParOf" srcId="{B51B6420-6147-4965-8B5B-D67F0423BECC}" destId="{6437F725-8EA7-4A16-BFC4-53D821E6E6ED}" srcOrd="7" destOrd="0" presId="urn:microsoft.com/office/officeart/2005/8/layout/vList3"/>
    <dgm:cxn modelId="{81397A27-014B-478E-A2FA-BA3D0A8B0469}" type="presParOf" srcId="{B51B6420-6147-4965-8B5B-D67F0423BECC}" destId="{EC4551B6-D5B3-4319-9CC1-DB1E90A676D7}" srcOrd="8" destOrd="0" presId="urn:microsoft.com/office/officeart/2005/8/layout/vList3"/>
    <dgm:cxn modelId="{122E07BB-7617-4618-8A1E-8FE0EB4A1951}" type="presParOf" srcId="{EC4551B6-D5B3-4319-9CC1-DB1E90A676D7}" destId="{D9075997-E80C-44F6-8ED6-6248B52F797F}" srcOrd="0" destOrd="0" presId="urn:microsoft.com/office/officeart/2005/8/layout/vList3"/>
    <dgm:cxn modelId="{52E54B62-B4CE-41AD-8837-A954D9C7E395}" type="presParOf" srcId="{EC4551B6-D5B3-4319-9CC1-DB1E90A676D7}" destId="{7D21DF44-1A69-493C-9F38-3CCEED9A1D49}" srcOrd="1" destOrd="0" presId="urn:microsoft.com/office/officeart/2005/8/layout/vList3"/>
    <dgm:cxn modelId="{F5492DD6-7B5D-44D3-AAC5-2AC3582BB8D8}" type="presParOf" srcId="{B51B6420-6147-4965-8B5B-D67F0423BECC}" destId="{5F3A4111-F37D-4589-A3E6-FDDBCF17422E}" srcOrd="9" destOrd="0" presId="urn:microsoft.com/office/officeart/2005/8/layout/vList3"/>
    <dgm:cxn modelId="{415D81CA-BBC0-4368-864E-AB1E4B425487}" type="presParOf" srcId="{B51B6420-6147-4965-8B5B-D67F0423BECC}" destId="{52C2C668-8036-4634-94D5-F8F61DF8D369}" srcOrd="10" destOrd="0" presId="urn:microsoft.com/office/officeart/2005/8/layout/vList3"/>
    <dgm:cxn modelId="{C07A5C66-CBE6-48B6-B5F8-6BF7DDC5694B}" type="presParOf" srcId="{52C2C668-8036-4634-94D5-F8F61DF8D369}" destId="{13F7B433-265C-42E6-88C9-F0B7AAA835B4}" srcOrd="0" destOrd="0" presId="urn:microsoft.com/office/officeart/2005/8/layout/vList3"/>
    <dgm:cxn modelId="{605BFBAC-8E5E-4F7E-88FE-0B5C1E52B98F}" type="presParOf" srcId="{52C2C668-8036-4634-94D5-F8F61DF8D369}" destId="{2B829640-B1D8-44EB-A651-8821E8F5A0C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2F5AFC-344D-4E4C-9E09-424E0537149F}" type="doc">
      <dgm:prSet loTypeId="urn:microsoft.com/office/officeart/2005/8/layout/vList3" loCatId="picture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04DAA75-D735-468D-AE11-AB4E6C10DCFC}">
      <dgm:prSet phldrT="[Text]"/>
      <dgm:spPr/>
      <dgm:t>
        <a:bodyPr/>
        <a:lstStyle/>
        <a:p>
          <a:pPr algn="l"/>
          <a:r>
            <a:rPr lang="en-US" b="1" i="0" smtClean="0">
              <a:solidFill>
                <a:schemeClr val="bg1"/>
              </a:solidFill>
            </a:rPr>
            <a:t>Giới thiệu ngôn ngữ SQL</a:t>
          </a:r>
          <a:endParaRPr lang="en-US" b="1" i="0" dirty="0">
            <a:solidFill>
              <a:schemeClr val="bg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9CDDE1C0-D3F3-4047-96BB-6BC10A720AC8}" type="parTrans" cxnId="{CDC5CB9D-9CAE-4D77-91B6-3CAF9BBCD7FA}">
      <dgm:prSet/>
      <dgm:spPr/>
      <dgm:t>
        <a:bodyPr/>
        <a:lstStyle/>
        <a:p>
          <a:endParaRPr lang="en-US"/>
        </a:p>
      </dgm:t>
    </dgm:pt>
    <dgm:pt modelId="{BD3FAF86-8C40-4847-9BBC-EEE855FD5AD2}" type="sibTrans" cxnId="{CDC5CB9D-9CAE-4D77-91B6-3CAF9BBCD7FA}">
      <dgm:prSet/>
      <dgm:spPr/>
      <dgm:t>
        <a:bodyPr/>
        <a:lstStyle/>
        <a:p>
          <a:endParaRPr lang="en-US"/>
        </a:p>
      </dgm:t>
    </dgm:pt>
    <dgm:pt modelId="{84EF6C0B-AEEA-46E2-83B5-61D7EE724614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b="1" i="0" smtClean="0">
              <a:solidFill>
                <a:schemeClr val="bg1"/>
              </a:solidFill>
            </a:rPr>
            <a:t>Ngôn ngữ DML</a:t>
          </a:r>
          <a:endParaRPr lang="en-US" b="1" i="0" dirty="0">
            <a:solidFill>
              <a:schemeClr val="bg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C805ED4D-5985-4385-A431-FFF829B6B7D5}" type="parTrans" cxnId="{90108D39-613F-44C5-BDDC-732A3267747E}">
      <dgm:prSet/>
      <dgm:spPr/>
      <dgm:t>
        <a:bodyPr/>
        <a:lstStyle/>
        <a:p>
          <a:endParaRPr lang="en-US"/>
        </a:p>
      </dgm:t>
    </dgm:pt>
    <dgm:pt modelId="{B9AD290C-4276-414B-8EBF-FC3A3D873E9D}" type="sibTrans" cxnId="{90108D39-613F-44C5-BDDC-732A3267747E}">
      <dgm:prSet/>
      <dgm:spPr/>
      <dgm:t>
        <a:bodyPr/>
        <a:lstStyle/>
        <a:p>
          <a:endParaRPr lang="en-US"/>
        </a:p>
      </dgm:t>
    </dgm:pt>
    <dgm:pt modelId="{3B00F86C-93FC-4C64-9B8D-FFC117188269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pPr algn="l"/>
          <a:r>
            <a:rPr lang="en-US" b="1" smtClean="0">
              <a:solidFill>
                <a:schemeClr val="bg1"/>
              </a:solidFill>
            </a:rPr>
            <a:t>Ngôn ngữ DDL</a:t>
          </a:r>
          <a:endParaRPr lang="en-US" b="1" dirty="0">
            <a:solidFill>
              <a:schemeClr val="bg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4222CA2E-9EA6-40AD-8032-253B4F0A4B12}" type="parTrans" cxnId="{47232DF2-5309-47AC-BB40-04D23A06C994}">
      <dgm:prSet/>
      <dgm:spPr/>
      <dgm:t>
        <a:bodyPr/>
        <a:lstStyle/>
        <a:p>
          <a:endParaRPr lang="en-US"/>
        </a:p>
      </dgm:t>
    </dgm:pt>
    <dgm:pt modelId="{BE2E6CDE-D35B-4397-86E2-8EFFA13E3CD6}" type="sibTrans" cxnId="{47232DF2-5309-47AC-BB40-04D23A06C994}">
      <dgm:prSet/>
      <dgm:spPr/>
      <dgm:t>
        <a:bodyPr/>
        <a:lstStyle/>
        <a:p>
          <a:endParaRPr lang="en-US"/>
        </a:p>
      </dgm:t>
    </dgm:pt>
    <dgm:pt modelId="{85AB594F-8FB3-416F-8E5F-3D7678448D31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pPr algn="l"/>
          <a:r>
            <a:rPr lang="en-US" b="1" i="0" smtClean="0">
              <a:solidFill>
                <a:srgbClr val="FF0000"/>
              </a:solidFill>
            </a:rPr>
            <a:t>Ngôn ngữ DCL (đề tài tự tìm hiểu)</a:t>
          </a:r>
          <a:endParaRPr lang="en-US" b="1" dirty="0">
            <a:solidFill>
              <a:srgbClr val="FF0000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42E3179D-D938-49ED-B4A4-1A895214D043}" type="parTrans" cxnId="{1D36B1F2-23A5-47EA-B410-90F34FA8D341}">
      <dgm:prSet/>
      <dgm:spPr/>
      <dgm:t>
        <a:bodyPr/>
        <a:lstStyle/>
        <a:p>
          <a:endParaRPr lang="en-US"/>
        </a:p>
      </dgm:t>
    </dgm:pt>
    <dgm:pt modelId="{D54EB8A3-EF93-48F4-BD6B-DED8B29F60BD}" type="sibTrans" cxnId="{1D36B1F2-23A5-47EA-B410-90F34FA8D341}">
      <dgm:prSet/>
      <dgm:spPr/>
      <dgm:t>
        <a:bodyPr/>
        <a:lstStyle/>
        <a:p>
          <a:endParaRPr lang="en-US"/>
        </a:p>
      </dgm:t>
    </dgm:pt>
    <dgm:pt modelId="{6D388C1C-9CFB-4024-8FBC-55C1E88C5B98}">
      <dgm:prSet/>
      <dgm:spPr/>
      <dgm:t>
        <a:bodyPr/>
        <a:lstStyle/>
        <a:p>
          <a:pPr algn="l"/>
          <a:r>
            <a:rPr lang="en-US" b="1" i="0" smtClean="0">
              <a:solidFill>
                <a:schemeClr val="bg1"/>
              </a:solidFill>
            </a:rPr>
            <a:t>Một số SQL nâng cao (đề tài tự tìm hiểu)</a:t>
          </a:r>
          <a:endParaRPr lang="en-US" i="1" dirty="0">
            <a:solidFill>
              <a:schemeClr val="bg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43F9B671-7034-4686-806D-13B906B406EB}" type="parTrans" cxnId="{09EA7544-199C-4265-8E09-A2399BEFFA3E}">
      <dgm:prSet/>
      <dgm:spPr/>
      <dgm:t>
        <a:bodyPr/>
        <a:lstStyle/>
        <a:p>
          <a:endParaRPr lang="en-US"/>
        </a:p>
      </dgm:t>
    </dgm:pt>
    <dgm:pt modelId="{799A7BE2-E5A9-42C7-A459-C28A99EADA0F}" type="sibTrans" cxnId="{09EA7544-199C-4265-8E09-A2399BEFFA3E}">
      <dgm:prSet/>
      <dgm:spPr/>
      <dgm:t>
        <a:bodyPr/>
        <a:lstStyle/>
        <a:p>
          <a:endParaRPr lang="en-US"/>
        </a:p>
      </dgm:t>
    </dgm:pt>
    <dgm:pt modelId="{F39FF043-BE16-4FB6-B380-3507827E85DA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pPr algn="l"/>
          <a:r>
            <a:rPr lang="en-US" b="1" i="0" smtClean="0">
              <a:solidFill>
                <a:schemeClr val="bg1"/>
              </a:solidFill>
            </a:rPr>
            <a:t>Ngôn ngữ TCL (đề tài tự tìm hiểu)</a:t>
          </a:r>
          <a:endParaRPr lang="en-US" b="1" dirty="0">
            <a:solidFill>
              <a:schemeClr val="bg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04218E3F-DAE0-4DB0-8D06-E20FE0F7776F}" type="parTrans" cxnId="{66CB7EDA-888A-43E3-AFFC-E501B2F8093E}">
      <dgm:prSet/>
      <dgm:spPr/>
      <dgm:t>
        <a:bodyPr/>
        <a:lstStyle/>
        <a:p>
          <a:endParaRPr lang="en-US"/>
        </a:p>
      </dgm:t>
    </dgm:pt>
    <dgm:pt modelId="{DA3414F1-2905-42BD-8C93-1E3FEA4C3403}" type="sibTrans" cxnId="{66CB7EDA-888A-43E3-AFFC-E501B2F8093E}">
      <dgm:prSet/>
      <dgm:spPr/>
      <dgm:t>
        <a:bodyPr/>
        <a:lstStyle/>
        <a:p>
          <a:endParaRPr lang="en-US"/>
        </a:p>
      </dgm:t>
    </dgm:pt>
    <dgm:pt modelId="{B51B6420-6147-4965-8B5B-D67F0423BECC}" type="pres">
      <dgm:prSet presAssocID="{FF2F5AFC-344D-4E4C-9E09-424E0537149F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85280B-330E-46C4-90C3-0BAAF9FEFAE8}" type="pres">
      <dgm:prSet presAssocID="{304DAA75-D735-468D-AE11-AB4E6C10DCFC}" presName="composite" presStyleCnt="0"/>
      <dgm:spPr/>
    </dgm:pt>
    <dgm:pt modelId="{281A721D-9EE2-4C81-8BA1-2C714C8E19B9}" type="pres">
      <dgm:prSet presAssocID="{304DAA75-D735-468D-AE11-AB4E6C10DCFC}" presName="imgShp" presStyleLbl="fgImgPlace1" presStyleIdx="0" presStyleCnt="6" custLinFactNeighborX="-50134" custLinFactNeighborY="-21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</dgm:spPr>
      <dgm:t>
        <a:bodyPr/>
        <a:lstStyle/>
        <a:p>
          <a:endParaRPr lang="en-US"/>
        </a:p>
      </dgm:t>
    </dgm:pt>
    <dgm:pt modelId="{2737249E-13DD-4BE8-B958-F872C8B8ED8D}" type="pres">
      <dgm:prSet presAssocID="{304DAA75-D735-468D-AE11-AB4E6C10DCFC}" presName="txShp" presStyleLbl="node1" presStyleIdx="0" presStyleCnt="6" custScaleX="1000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0A0146-1E66-4273-904A-6E7DF04B8915}" type="pres">
      <dgm:prSet presAssocID="{BD3FAF86-8C40-4847-9BBC-EEE855FD5AD2}" presName="spacing" presStyleCnt="0"/>
      <dgm:spPr/>
    </dgm:pt>
    <dgm:pt modelId="{4AEDC81B-EC73-4B29-AB33-C0A101F7FBA2}" type="pres">
      <dgm:prSet presAssocID="{84EF6C0B-AEEA-46E2-83B5-61D7EE724614}" presName="composite" presStyleCnt="0"/>
      <dgm:spPr/>
    </dgm:pt>
    <dgm:pt modelId="{A27BCCDB-C8E5-4DBD-88CA-031CA604C447}" type="pres">
      <dgm:prSet presAssocID="{84EF6C0B-AEEA-46E2-83B5-61D7EE724614}" presName="imgShp" presStyleLbl="fgImgPlace1" presStyleIdx="1" presStyleCnt="6" custLinFactNeighborX="-5013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5000" b="-65000"/>
          </a:stretch>
        </a:blipFill>
      </dgm:spPr>
      <dgm:t>
        <a:bodyPr/>
        <a:lstStyle/>
        <a:p>
          <a:endParaRPr lang="en-US"/>
        </a:p>
      </dgm:t>
    </dgm:pt>
    <dgm:pt modelId="{A8CF0980-05AD-4C81-8E6E-20FF1383282E}" type="pres">
      <dgm:prSet presAssocID="{84EF6C0B-AEEA-46E2-83B5-61D7EE724614}" presName="txShp" presStyleLbl="node1" presStyleIdx="1" presStyleCnt="6" custScaleX="100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470A7B-5EA4-4A27-A240-2B2101A6A992}" type="pres">
      <dgm:prSet presAssocID="{B9AD290C-4276-414B-8EBF-FC3A3D873E9D}" presName="spacing" presStyleCnt="0"/>
      <dgm:spPr/>
    </dgm:pt>
    <dgm:pt modelId="{475C09CE-6C76-4603-8A92-1E10A5541A6A}" type="pres">
      <dgm:prSet presAssocID="{3B00F86C-93FC-4C64-9B8D-FFC117188269}" presName="composite" presStyleCnt="0"/>
      <dgm:spPr/>
    </dgm:pt>
    <dgm:pt modelId="{38042374-274D-4FEC-8781-B8B63E756BC5}" type="pres">
      <dgm:prSet presAssocID="{3B00F86C-93FC-4C64-9B8D-FFC117188269}" presName="imgShp" presStyleLbl="fgImgPlace1" presStyleIdx="2" presStyleCnt="6" custLinFactNeighborX="-5013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8000" b="-58000"/>
          </a:stretch>
        </a:blipFill>
      </dgm:spPr>
      <dgm:t>
        <a:bodyPr/>
        <a:lstStyle/>
        <a:p>
          <a:endParaRPr lang="en-US"/>
        </a:p>
      </dgm:t>
    </dgm:pt>
    <dgm:pt modelId="{AC5CA6F9-48F8-469D-BA6C-549AAB9B1C51}" type="pres">
      <dgm:prSet presAssocID="{3B00F86C-93FC-4C64-9B8D-FFC117188269}" presName="txShp" presStyleLbl="node1" presStyleIdx="2" presStyleCnt="6" custScaleX="100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747A99-3F40-4976-9AFF-AB4DDAC851A9}" type="pres">
      <dgm:prSet presAssocID="{BE2E6CDE-D35B-4397-86E2-8EFFA13E3CD6}" presName="spacing" presStyleCnt="0"/>
      <dgm:spPr/>
    </dgm:pt>
    <dgm:pt modelId="{E9CD8468-EF73-4AFB-A540-2802EF69C392}" type="pres">
      <dgm:prSet presAssocID="{85AB594F-8FB3-416F-8E5F-3D7678448D31}" presName="composite" presStyleCnt="0"/>
      <dgm:spPr/>
    </dgm:pt>
    <dgm:pt modelId="{585516B7-E68C-4187-B6C0-D2AF3795E2F2}" type="pres">
      <dgm:prSet presAssocID="{85AB594F-8FB3-416F-8E5F-3D7678448D31}" presName="imgShp" presStyleLbl="fgImgPlace1" presStyleIdx="3" presStyleCnt="6" custLinFactNeighborX="-5013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6000" b="-46000"/>
          </a:stretch>
        </a:blipFill>
      </dgm:spPr>
      <dgm:t>
        <a:bodyPr/>
        <a:lstStyle/>
        <a:p>
          <a:endParaRPr lang="en-US"/>
        </a:p>
      </dgm:t>
    </dgm:pt>
    <dgm:pt modelId="{92745DA9-9C8A-4238-8F20-D80787C0BB03}" type="pres">
      <dgm:prSet presAssocID="{85AB594F-8FB3-416F-8E5F-3D7678448D31}" presName="txShp" presStyleLbl="node1" presStyleIdx="3" presStyleCnt="6" custScaleX="100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37F725-8EA7-4A16-BFC4-53D821E6E6ED}" type="pres">
      <dgm:prSet presAssocID="{D54EB8A3-EF93-48F4-BD6B-DED8B29F60BD}" presName="spacing" presStyleCnt="0"/>
      <dgm:spPr/>
    </dgm:pt>
    <dgm:pt modelId="{EC4551B6-D5B3-4319-9CC1-DB1E90A676D7}" type="pres">
      <dgm:prSet presAssocID="{F39FF043-BE16-4FB6-B380-3507827E85DA}" presName="composite" presStyleCnt="0"/>
      <dgm:spPr/>
    </dgm:pt>
    <dgm:pt modelId="{D9075997-E80C-44F6-8ED6-6248B52F797F}" type="pres">
      <dgm:prSet presAssocID="{F39FF043-BE16-4FB6-B380-3507827E85DA}" presName="imgShp" presStyleLbl="fgImgPlace1" presStyleIdx="4" presStyleCnt="6" custLinFactNeighborX="-50134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8000" b="-58000"/>
          </a:stretch>
        </a:blipFill>
      </dgm:spPr>
      <dgm:t>
        <a:bodyPr/>
        <a:lstStyle/>
        <a:p>
          <a:endParaRPr lang="en-US"/>
        </a:p>
      </dgm:t>
    </dgm:pt>
    <dgm:pt modelId="{7D21DF44-1A69-493C-9F38-3CCEED9A1D49}" type="pres">
      <dgm:prSet presAssocID="{F39FF043-BE16-4FB6-B380-3507827E85DA}" presName="txShp" presStyleLbl="node1" presStyleIdx="4" presStyleCnt="6" custScaleX="100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3A4111-F37D-4589-A3E6-FDDBCF17422E}" type="pres">
      <dgm:prSet presAssocID="{DA3414F1-2905-42BD-8C93-1E3FEA4C3403}" presName="spacing" presStyleCnt="0"/>
      <dgm:spPr/>
    </dgm:pt>
    <dgm:pt modelId="{52C2C668-8036-4634-94D5-F8F61DF8D369}" type="pres">
      <dgm:prSet presAssocID="{6D388C1C-9CFB-4024-8FBC-55C1E88C5B98}" presName="composite" presStyleCnt="0"/>
      <dgm:spPr/>
    </dgm:pt>
    <dgm:pt modelId="{13F7B433-265C-42E6-88C9-F0B7AAA835B4}" type="pres">
      <dgm:prSet presAssocID="{6D388C1C-9CFB-4024-8FBC-55C1E88C5B98}" presName="imgShp" presStyleLbl="fgImgPlace1" presStyleIdx="5" presStyleCnt="6" custLinFactNeighborX="-50134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3000" b="-73000"/>
          </a:stretch>
        </a:blipFill>
      </dgm:spPr>
      <dgm:t>
        <a:bodyPr/>
        <a:lstStyle/>
        <a:p>
          <a:endParaRPr lang="en-US"/>
        </a:p>
      </dgm:t>
    </dgm:pt>
    <dgm:pt modelId="{2B829640-B1D8-44EB-A651-8821E8F5A0C8}" type="pres">
      <dgm:prSet presAssocID="{6D388C1C-9CFB-4024-8FBC-55C1E88C5B98}" presName="txShp" presStyleLbl="node1" presStyleIdx="5" presStyleCnt="6" custScaleX="100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432A9C-3054-4652-A32A-0741BD525A54}" type="presOf" srcId="{6D388C1C-9CFB-4024-8FBC-55C1E88C5B98}" destId="{2B829640-B1D8-44EB-A651-8821E8F5A0C8}" srcOrd="0" destOrd="0" presId="urn:microsoft.com/office/officeart/2005/8/layout/vList3"/>
    <dgm:cxn modelId="{1D36B1F2-23A5-47EA-B410-90F34FA8D341}" srcId="{FF2F5AFC-344D-4E4C-9E09-424E0537149F}" destId="{85AB594F-8FB3-416F-8E5F-3D7678448D31}" srcOrd="3" destOrd="0" parTransId="{42E3179D-D938-49ED-B4A4-1A895214D043}" sibTransId="{D54EB8A3-EF93-48F4-BD6B-DED8B29F60BD}"/>
    <dgm:cxn modelId="{E51AF823-28DD-4A41-9262-047879583498}" type="presOf" srcId="{304DAA75-D735-468D-AE11-AB4E6C10DCFC}" destId="{2737249E-13DD-4BE8-B958-F872C8B8ED8D}" srcOrd="0" destOrd="0" presId="urn:microsoft.com/office/officeart/2005/8/layout/vList3"/>
    <dgm:cxn modelId="{66CB7EDA-888A-43E3-AFFC-E501B2F8093E}" srcId="{FF2F5AFC-344D-4E4C-9E09-424E0537149F}" destId="{F39FF043-BE16-4FB6-B380-3507827E85DA}" srcOrd="4" destOrd="0" parTransId="{04218E3F-DAE0-4DB0-8D06-E20FE0F7776F}" sibTransId="{DA3414F1-2905-42BD-8C93-1E3FEA4C3403}"/>
    <dgm:cxn modelId="{09EA7544-199C-4265-8E09-A2399BEFFA3E}" srcId="{FF2F5AFC-344D-4E4C-9E09-424E0537149F}" destId="{6D388C1C-9CFB-4024-8FBC-55C1E88C5B98}" srcOrd="5" destOrd="0" parTransId="{43F9B671-7034-4686-806D-13B906B406EB}" sibTransId="{799A7BE2-E5A9-42C7-A459-C28A99EADA0F}"/>
    <dgm:cxn modelId="{9362029D-54E8-4597-B568-E66D0C1F76A2}" type="presOf" srcId="{84EF6C0B-AEEA-46E2-83B5-61D7EE724614}" destId="{A8CF0980-05AD-4C81-8E6E-20FF1383282E}" srcOrd="0" destOrd="0" presId="urn:microsoft.com/office/officeart/2005/8/layout/vList3"/>
    <dgm:cxn modelId="{CDC5CB9D-9CAE-4D77-91B6-3CAF9BBCD7FA}" srcId="{FF2F5AFC-344D-4E4C-9E09-424E0537149F}" destId="{304DAA75-D735-468D-AE11-AB4E6C10DCFC}" srcOrd="0" destOrd="0" parTransId="{9CDDE1C0-D3F3-4047-96BB-6BC10A720AC8}" sibTransId="{BD3FAF86-8C40-4847-9BBC-EEE855FD5AD2}"/>
    <dgm:cxn modelId="{B75E0528-B03D-4554-B906-9B61CB143B19}" type="presOf" srcId="{FF2F5AFC-344D-4E4C-9E09-424E0537149F}" destId="{B51B6420-6147-4965-8B5B-D67F0423BECC}" srcOrd="0" destOrd="0" presId="urn:microsoft.com/office/officeart/2005/8/layout/vList3"/>
    <dgm:cxn modelId="{90108D39-613F-44C5-BDDC-732A3267747E}" srcId="{FF2F5AFC-344D-4E4C-9E09-424E0537149F}" destId="{84EF6C0B-AEEA-46E2-83B5-61D7EE724614}" srcOrd="1" destOrd="0" parTransId="{C805ED4D-5985-4385-A431-FFF829B6B7D5}" sibTransId="{B9AD290C-4276-414B-8EBF-FC3A3D873E9D}"/>
    <dgm:cxn modelId="{FDCF37D4-857D-4131-857D-343C5820E674}" type="presOf" srcId="{85AB594F-8FB3-416F-8E5F-3D7678448D31}" destId="{92745DA9-9C8A-4238-8F20-D80787C0BB03}" srcOrd="0" destOrd="0" presId="urn:microsoft.com/office/officeart/2005/8/layout/vList3"/>
    <dgm:cxn modelId="{47232DF2-5309-47AC-BB40-04D23A06C994}" srcId="{FF2F5AFC-344D-4E4C-9E09-424E0537149F}" destId="{3B00F86C-93FC-4C64-9B8D-FFC117188269}" srcOrd="2" destOrd="0" parTransId="{4222CA2E-9EA6-40AD-8032-253B4F0A4B12}" sibTransId="{BE2E6CDE-D35B-4397-86E2-8EFFA13E3CD6}"/>
    <dgm:cxn modelId="{70CCE811-0590-47B8-ACB9-1D0887B1F57A}" type="presOf" srcId="{3B00F86C-93FC-4C64-9B8D-FFC117188269}" destId="{AC5CA6F9-48F8-469D-BA6C-549AAB9B1C51}" srcOrd="0" destOrd="0" presId="urn:microsoft.com/office/officeart/2005/8/layout/vList3"/>
    <dgm:cxn modelId="{DEE9C97F-55B2-4092-A0D6-480A47327C0B}" type="presOf" srcId="{F39FF043-BE16-4FB6-B380-3507827E85DA}" destId="{7D21DF44-1A69-493C-9F38-3CCEED9A1D49}" srcOrd="0" destOrd="0" presId="urn:microsoft.com/office/officeart/2005/8/layout/vList3"/>
    <dgm:cxn modelId="{7153F7B1-5BC1-4F99-81CC-2610D3FC88DB}" type="presParOf" srcId="{B51B6420-6147-4965-8B5B-D67F0423BECC}" destId="{0E85280B-330E-46C4-90C3-0BAAF9FEFAE8}" srcOrd="0" destOrd="0" presId="urn:microsoft.com/office/officeart/2005/8/layout/vList3"/>
    <dgm:cxn modelId="{5EAB3CEA-60EF-4135-A470-57FF5B5A55A5}" type="presParOf" srcId="{0E85280B-330E-46C4-90C3-0BAAF9FEFAE8}" destId="{281A721D-9EE2-4C81-8BA1-2C714C8E19B9}" srcOrd="0" destOrd="0" presId="urn:microsoft.com/office/officeart/2005/8/layout/vList3"/>
    <dgm:cxn modelId="{D517E16B-2CE1-462C-952F-8DC21A914C49}" type="presParOf" srcId="{0E85280B-330E-46C4-90C3-0BAAF9FEFAE8}" destId="{2737249E-13DD-4BE8-B958-F872C8B8ED8D}" srcOrd="1" destOrd="0" presId="urn:microsoft.com/office/officeart/2005/8/layout/vList3"/>
    <dgm:cxn modelId="{9C05E895-A527-425D-BBAD-56E2068D200E}" type="presParOf" srcId="{B51B6420-6147-4965-8B5B-D67F0423BECC}" destId="{DC0A0146-1E66-4273-904A-6E7DF04B8915}" srcOrd="1" destOrd="0" presId="urn:microsoft.com/office/officeart/2005/8/layout/vList3"/>
    <dgm:cxn modelId="{5BCB7540-0FBA-484A-9E18-E68352B1CAC1}" type="presParOf" srcId="{B51B6420-6147-4965-8B5B-D67F0423BECC}" destId="{4AEDC81B-EC73-4B29-AB33-C0A101F7FBA2}" srcOrd="2" destOrd="0" presId="urn:microsoft.com/office/officeart/2005/8/layout/vList3"/>
    <dgm:cxn modelId="{F636D2A4-1BAB-4853-B3BF-2FF98996D715}" type="presParOf" srcId="{4AEDC81B-EC73-4B29-AB33-C0A101F7FBA2}" destId="{A27BCCDB-C8E5-4DBD-88CA-031CA604C447}" srcOrd="0" destOrd="0" presId="urn:microsoft.com/office/officeart/2005/8/layout/vList3"/>
    <dgm:cxn modelId="{4E29ADF3-C68E-490A-A55A-B33C426ED46B}" type="presParOf" srcId="{4AEDC81B-EC73-4B29-AB33-C0A101F7FBA2}" destId="{A8CF0980-05AD-4C81-8E6E-20FF1383282E}" srcOrd="1" destOrd="0" presId="urn:microsoft.com/office/officeart/2005/8/layout/vList3"/>
    <dgm:cxn modelId="{51D769C7-6518-4367-A47A-FE5A3C8862B1}" type="presParOf" srcId="{B51B6420-6147-4965-8B5B-D67F0423BECC}" destId="{0C470A7B-5EA4-4A27-A240-2B2101A6A992}" srcOrd="3" destOrd="0" presId="urn:microsoft.com/office/officeart/2005/8/layout/vList3"/>
    <dgm:cxn modelId="{09397EEB-D01F-4209-9033-031C12FF9E43}" type="presParOf" srcId="{B51B6420-6147-4965-8B5B-D67F0423BECC}" destId="{475C09CE-6C76-4603-8A92-1E10A5541A6A}" srcOrd="4" destOrd="0" presId="urn:microsoft.com/office/officeart/2005/8/layout/vList3"/>
    <dgm:cxn modelId="{C41DB391-4B7A-4763-BC68-F60BE8CBFECF}" type="presParOf" srcId="{475C09CE-6C76-4603-8A92-1E10A5541A6A}" destId="{38042374-274D-4FEC-8781-B8B63E756BC5}" srcOrd="0" destOrd="0" presId="urn:microsoft.com/office/officeart/2005/8/layout/vList3"/>
    <dgm:cxn modelId="{D08E806F-D4E1-44F1-9EE6-B5F7D453D379}" type="presParOf" srcId="{475C09CE-6C76-4603-8A92-1E10A5541A6A}" destId="{AC5CA6F9-48F8-469D-BA6C-549AAB9B1C51}" srcOrd="1" destOrd="0" presId="urn:microsoft.com/office/officeart/2005/8/layout/vList3"/>
    <dgm:cxn modelId="{7ACE2D80-C931-4A43-95CA-90D1F6C7ABA9}" type="presParOf" srcId="{B51B6420-6147-4965-8B5B-D67F0423BECC}" destId="{18747A99-3F40-4976-9AFF-AB4DDAC851A9}" srcOrd="5" destOrd="0" presId="urn:microsoft.com/office/officeart/2005/8/layout/vList3"/>
    <dgm:cxn modelId="{67C96C3D-25B1-43A4-B3AB-02D0FF445E9F}" type="presParOf" srcId="{B51B6420-6147-4965-8B5B-D67F0423BECC}" destId="{E9CD8468-EF73-4AFB-A540-2802EF69C392}" srcOrd="6" destOrd="0" presId="urn:microsoft.com/office/officeart/2005/8/layout/vList3"/>
    <dgm:cxn modelId="{EC6B0B4B-2B54-4C04-A6F2-C5EB10F163A3}" type="presParOf" srcId="{E9CD8468-EF73-4AFB-A540-2802EF69C392}" destId="{585516B7-E68C-4187-B6C0-D2AF3795E2F2}" srcOrd="0" destOrd="0" presId="urn:microsoft.com/office/officeart/2005/8/layout/vList3"/>
    <dgm:cxn modelId="{BCEC2123-640C-4DD5-8D1F-A2EB34E260CD}" type="presParOf" srcId="{E9CD8468-EF73-4AFB-A540-2802EF69C392}" destId="{92745DA9-9C8A-4238-8F20-D80787C0BB03}" srcOrd="1" destOrd="0" presId="urn:microsoft.com/office/officeart/2005/8/layout/vList3"/>
    <dgm:cxn modelId="{D3B82B60-DAA9-46AA-B18E-2FB2E219AA6B}" type="presParOf" srcId="{B51B6420-6147-4965-8B5B-D67F0423BECC}" destId="{6437F725-8EA7-4A16-BFC4-53D821E6E6ED}" srcOrd="7" destOrd="0" presId="urn:microsoft.com/office/officeart/2005/8/layout/vList3"/>
    <dgm:cxn modelId="{1B0F65FF-8B94-4079-8254-02860FBAF445}" type="presParOf" srcId="{B51B6420-6147-4965-8B5B-D67F0423BECC}" destId="{EC4551B6-D5B3-4319-9CC1-DB1E90A676D7}" srcOrd="8" destOrd="0" presId="urn:microsoft.com/office/officeart/2005/8/layout/vList3"/>
    <dgm:cxn modelId="{A7C66647-888B-4239-B062-A5EEF7673C4E}" type="presParOf" srcId="{EC4551B6-D5B3-4319-9CC1-DB1E90A676D7}" destId="{D9075997-E80C-44F6-8ED6-6248B52F797F}" srcOrd="0" destOrd="0" presId="urn:microsoft.com/office/officeart/2005/8/layout/vList3"/>
    <dgm:cxn modelId="{865A1406-CE33-4F2A-A553-218CDDB905E0}" type="presParOf" srcId="{EC4551B6-D5B3-4319-9CC1-DB1E90A676D7}" destId="{7D21DF44-1A69-493C-9F38-3CCEED9A1D49}" srcOrd="1" destOrd="0" presId="urn:microsoft.com/office/officeart/2005/8/layout/vList3"/>
    <dgm:cxn modelId="{738E83BC-ECB3-4B7A-B9FD-6F50740E8215}" type="presParOf" srcId="{B51B6420-6147-4965-8B5B-D67F0423BECC}" destId="{5F3A4111-F37D-4589-A3E6-FDDBCF17422E}" srcOrd="9" destOrd="0" presId="urn:microsoft.com/office/officeart/2005/8/layout/vList3"/>
    <dgm:cxn modelId="{20CF2C10-D2F7-41D8-B467-66A611612401}" type="presParOf" srcId="{B51B6420-6147-4965-8B5B-D67F0423BECC}" destId="{52C2C668-8036-4634-94D5-F8F61DF8D369}" srcOrd="10" destOrd="0" presId="urn:microsoft.com/office/officeart/2005/8/layout/vList3"/>
    <dgm:cxn modelId="{C02745D8-7788-48B3-A40E-875345AA67E1}" type="presParOf" srcId="{52C2C668-8036-4634-94D5-F8F61DF8D369}" destId="{13F7B433-265C-42E6-88C9-F0B7AAA835B4}" srcOrd="0" destOrd="0" presId="urn:microsoft.com/office/officeart/2005/8/layout/vList3"/>
    <dgm:cxn modelId="{4C2FB350-49BB-42E9-84B2-0CB419C48D2F}" type="presParOf" srcId="{52C2C668-8036-4634-94D5-F8F61DF8D369}" destId="{2B829640-B1D8-44EB-A651-8821E8F5A0C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2F5AFC-344D-4E4C-9E09-424E0537149F}" type="doc">
      <dgm:prSet loTypeId="urn:microsoft.com/office/officeart/2005/8/layout/vList3" loCatId="picture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04DAA75-D735-468D-AE11-AB4E6C10DCFC}">
      <dgm:prSet phldrT="[Text]"/>
      <dgm:spPr/>
      <dgm:t>
        <a:bodyPr/>
        <a:lstStyle/>
        <a:p>
          <a:pPr algn="l"/>
          <a:r>
            <a:rPr lang="en-US" b="1" i="0" smtClean="0">
              <a:solidFill>
                <a:schemeClr val="bg1"/>
              </a:solidFill>
            </a:rPr>
            <a:t>Giới thiệu ngôn ngữ SQL</a:t>
          </a:r>
          <a:endParaRPr lang="en-US" b="1" i="0" dirty="0">
            <a:solidFill>
              <a:schemeClr val="bg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9CDDE1C0-D3F3-4047-96BB-6BC10A720AC8}" type="parTrans" cxnId="{CDC5CB9D-9CAE-4D77-91B6-3CAF9BBCD7FA}">
      <dgm:prSet/>
      <dgm:spPr/>
      <dgm:t>
        <a:bodyPr/>
        <a:lstStyle/>
        <a:p>
          <a:endParaRPr lang="en-US"/>
        </a:p>
      </dgm:t>
    </dgm:pt>
    <dgm:pt modelId="{BD3FAF86-8C40-4847-9BBC-EEE855FD5AD2}" type="sibTrans" cxnId="{CDC5CB9D-9CAE-4D77-91B6-3CAF9BBCD7FA}">
      <dgm:prSet/>
      <dgm:spPr/>
      <dgm:t>
        <a:bodyPr/>
        <a:lstStyle/>
        <a:p>
          <a:endParaRPr lang="en-US"/>
        </a:p>
      </dgm:t>
    </dgm:pt>
    <dgm:pt modelId="{84EF6C0B-AEEA-46E2-83B5-61D7EE724614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b="1" i="0" smtClean="0">
              <a:solidFill>
                <a:schemeClr val="bg1"/>
              </a:solidFill>
            </a:rPr>
            <a:t>Ngôn ngữ DML</a:t>
          </a:r>
          <a:endParaRPr lang="en-US" b="1" i="0" dirty="0">
            <a:solidFill>
              <a:schemeClr val="bg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C805ED4D-5985-4385-A431-FFF829B6B7D5}" type="parTrans" cxnId="{90108D39-613F-44C5-BDDC-732A3267747E}">
      <dgm:prSet/>
      <dgm:spPr/>
      <dgm:t>
        <a:bodyPr/>
        <a:lstStyle/>
        <a:p>
          <a:endParaRPr lang="en-US"/>
        </a:p>
      </dgm:t>
    </dgm:pt>
    <dgm:pt modelId="{B9AD290C-4276-414B-8EBF-FC3A3D873E9D}" type="sibTrans" cxnId="{90108D39-613F-44C5-BDDC-732A3267747E}">
      <dgm:prSet/>
      <dgm:spPr/>
      <dgm:t>
        <a:bodyPr/>
        <a:lstStyle/>
        <a:p>
          <a:endParaRPr lang="en-US"/>
        </a:p>
      </dgm:t>
    </dgm:pt>
    <dgm:pt modelId="{3B00F86C-93FC-4C64-9B8D-FFC117188269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pPr algn="l"/>
          <a:r>
            <a:rPr lang="en-US" b="1" smtClean="0">
              <a:solidFill>
                <a:schemeClr val="bg1"/>
              </a:solidFill>
            </a:rPr>
            <a:t>Ngôn ngữ DDL</a:t>
          </a:r>
          <a:endParaRPr lang="en-US" b="1" dirty="0">
            <a:solidFill>
              <a:schemeClr val="bg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4222CA2E-9EA6-40AD-8032-253B4F0A4B12}" type="parTrans" cxnId="{47232DF2-5309-47AC-BB40-04D23A06C994}">
      <dgm:prSet/>
      <dgm:spPr/>
      <dgm:t>
        <a:bodyPr/>
        <a:lstStyle/>
        <a:p>
          <a:endParaRPr lang="en-US"/>
        </a:p>
      </dgm:t>
    </dgm:pt>
    <dgm:pt modelId="{BE2E6CDE-D35B-4397-86E2-8EFFA13E3CD6}" type="sibTrans" cxnId="{47232DF2-5309-47AC-BB40-04D23A06C994}">
      <dgm:prSet/>
      <dgm:spPr/>
      <dgm:t>
        <a:bodyPr/>
        <a:lstStyle/>
        <a:p>
          <a:endParaRPr lang="en-US"/>
        </a:p>
      </dgm:t>
    </dgm:pt>
    <dgm:pt modelId="{85AB594F-8FB3-416F-8E5F-3D7678448D31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pPr algn="l"/>
          <a:r>
            <a:rPr lang="en-US" b="1" i="0" smtClean="0">
              <a:solidFill>
                <a:schemeClr val="bg1"/>
              </a:solidFill>
            </a:rPr>
            <a:t>Ngôn ngữ DCL (đề tài tự tìm hiểu)</a:t>
          </a:r>
          <a:endParaRPr lang="en-US" b="1" dirty="0">
            <a:solidFill>
              <a:schemeClr val="bg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42E3179D-D938-49ED-B4A4-1A895214D043}" type="parTrans" cxnId="{1D36B1F2-23A5-47EA-B410-90F34FA8D341}">
      <dgm:prSet/>
      <dgm:spPr/>
      <dgm:t>
        <a:bodyPr/>
        <a:lstStyle/>
        <a:p>
          <a:endParaRPr lang="en-US"/>
        </a:p>
      </dgm:t>
    </dgm:pt>
    <dgm:pt modelId="{D54EB8A3-EF93-48F4-BD6B-DED8B29F60BD}" type="sibTrans" cxnId="{1D36B1F2-23A5-47EA-B410-90F34FA8D341}">
      <dgm:prSet/>
      <dgm:spPr/>
      <dgm:t>
        <a:bodyPr/>
        <a:lstStyle/>
        <a:p>
          <a:endParaRPr lang="en-US"/>
        </a:p>
      </dgm:t>
    </dgm:pt>
    <dgm:pt modelId="{6D388C1C-9CFB-4024-8FBC-55C1E88C5B98}">
      <dgm:prSet/>
      <dgm:spPr/>
      <dgm:t>
        <a:bodyPr/>
        <a:lstStyle/>
        <a:p>
          <a:pPr algn="l"/>
          <a:r>
            <a:rPr lang="en-US" b="1" i="0" smtClean="0">
              <a:solidFill>
                <a:schemeClr val="bg1"/>
              </a:solidFill>
            </a:rPr>
            <a:t>Một số SQL nâng cao (đề tài tự tìm hiểu)</a:t>
          </a:r>
          <a:endParaRPr lang="en-US" i="1" dirty="0">
            <a:solidFill>
              <a:schemeClr val="bg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43F9B671-7034-4686-806D-13B906B406EB}" type="parTrans" cxnId="{09EA7544-199C-4265-8E09-A2399BEFFA3E}">
      <dgm:prSet/>
      <dgm:spPr/>
      <dgm:t>
        <a:bodyPr/>
        <a:lstStyle/>
        <a:p>
          <a:endParaRPr lang="en-US"/>
        </a:p>
      </dgm:t>
    </dgm:pt>
    <dgm:pt modelId="{799A7BE2-E5A9-42C7-A459-C28A99EADA0F}" type="sibTrans" cxnId="{09EA7544-199C-4265-8E09-A2399BEFFA3E}">
      <dgm:prSet/>
      <dgm:spPr/>
      <dgm:t>
        <a:bodyPr/>
        <a:lstStyle/>
        <a:p>
          <a:endParaRPr lang="en-US"/>
        </a:p>
      </dgm:t>
    </dgm:pt>
    <dgm:pt modelId="{F39FF043-BE16-4FB6-B380-3507827E85DA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pPr algn="l"/>
          <a:r>
            <a:rPr lang="en-US" b="1" i="0" smtClean="0">
              <a:solidFill>
                <a:srgbClr val="FF0000"/>
              </a:solidFill>
            </a:rPr>
            <a:t>Ngôn ngữ TCL (đề tài tự tìm hiểu)</a:t>
          </a:r>
          <a:endParaRPr lang="en-US" b="1" dirty="0">
            <a:solidFill>
              <a:srgbClr val="FF0000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04218E3F-DAE0-4DB0-8D06-E20FE0F7776F}" type="parTrans" cxnId="{66CB7EDA-888A-43E3-AFFC-E501B2F8093E}">
      <dgm:prSet/>
      <dgm:spPr/>
      <dgm:t>
        <a:bodyPr/>
        <a:lstStyle/>
        <a:p>
          <a:endParaRPr lang="en-US"/>
        </a:p>
      </dgm:t>
    </dgm:pt>
    <dgm:pt modelId="{DA3414F1-2905-42BD-8C93-1E3FEA4C3403}" type="sibTrans" cxnId="{66CB7EDA-888A-43E3-AFFC-E501B2F8093E}">
      <dgm:prSet/>
      <dgm:spPr/>
      <dgm:t>
        <a:bodyPr/>
        <a:lstStyle/>
        <a:p>
          <a:endParaRPr lang="en-US"/>
        </a:p>
      </dgm:t>
    </dgm:pt>
    <dgm:pt modelId="{B51B6420-6147-4965-8B5B-D67F0423BECC}" type="pres">
      <dgm:prSet presAssocID="{FF2F5AFC-344D-4E4C-9E09-424E0537149F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85280B-330E-46C4-90C3-0BAAF9FEFAE8}" type="pres">
      <dgm:prSet presAssocID="{304DAA75-D735-468D-AE11-AB4E6C10DCFC}" presName="composite" presStyleCnt="0"/>
      <dgm:spPr/>
    </dgm:pt>
    <dgm:pt modelId="{281A721D-9EE2-4C81-8BA1-2C714C8E19B9}" type="pres">
      <dgm:prSet presAssocID="{304DAA75-D735-468D-AE11-AB4E6C10DCFC}" presName="imgShp" presStyleLbl="fgImgPlace1" presStyleIdx="0" presStyleCnt="6" custLinFactNeighborX="-50134" custLinFactNeighborY="-21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</dgm:spPr>
      <dgm:t>
        <a:bodyPr/>
        <a:lstStyle/>
        <a:p>
          <a:endParaRPr lang="en-US"/>
        </a:p>
      </dgm:t>
    </dgm:pt>
    <dgm:pt modelId="{2737249E-13DD-4BE8-B958-F872C8B8ED8D}" type="pres">
      <dgm:prSet presAssocID="{304DAA75-D735-468D-AE11-AB4E6C10DCFC}" presName="txShp" presStyleLbl="node1" presStyleIdx="0" presStyleCnt="6" custScaleX="1000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0A0146-1E66-4273-904A-6E7DF04B8915}" type="pres">
      <dgm:prSet presAssocID="{BD3FAF86-8C40-4847-9BBC-EEE855FD5AD2}" presName="spacing" presStyleCnt="0"/>
      <dgm:spPr/>
    </dgm:pt>
    <dgm:pt modelId="{4AEDC81B-EC73-4B29-AB33-C0A101F7FBA2}" type="pres">
      <dgm:prSet presAssocID="{84EF6C0B-AEEA-46E2-83B5-61D7EE724614}" presName="composite" presStyleCnt="0"/>
      <dgm:spPr/>
    </dgm:pt>
    <dgm:pt modelId="{A27BCCDB-C8E5-4DBD-88CA-031CA604C447}" type="pres">
      <dgm:prSet presAssocID="{84EF6C0B-AEEA-46E2-83B5-61D7EE724614}" presName="imgShp" presStyleLbl="fgImgPlace1" presStyleIdx="1" presStyleCnt="6" custLinFactNeighborX="-5013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5000" b="-65000"/>
          </a:stretch>
        </a:blipFill>
      </dgm:spPr>
      <dgm:t>
        <a:bodyPr/>
        <a:lstStyle/>
        <a:p>
          <a:endParaRPr lang="en-US"/>
        </a:p>
      </dgm:t>
    </dgm:pt>
    <dgm:pt modelId="{A8CF0980-05AD-4C81-8E6E-20FF1383282E}" type="pres">
      <dgm:prSet presAssocID="{84EF6C0B-AEEA-46E2-83B5-61D7EE724614}" presName="txShp" presStyleLbl="node1" presStyleIdx="1" presStyleCnt="6" custScaleX="100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470A7B-5EA4-4A27-A240-2B2101A6A992}" type="pres">
      <dgm:prSet presAssocID="{B9AD290C-4276-414B-8EBF-FC3A3D873E9D}" presName="spacing" presStyleCnt="0"/>
      <dgm:spPr/>
    </dgm:pt>
    <dgm:pt modelId="{475C09CE-6C76-4603-8A92-1E10A5541A6A}" type="pres">
      <dgm:prSet presAssocID="{3B00F86C-93FC-4C64-9B8D-FFC117188269}" presName="composite" presStyleCnt="0"/>
      <dgm:spPr/>
    </dgm:pt>
    <dgm:pt modelId="{38042374-274D-4FEC-8781-B8B63E756BC5}" type="pres">
      <dgm:prSet presAssocID="{3B00F86C-93FC-4C64-9B8D-FFC117188269}" presName="imgShp" presStyleLbl="fgImgPlace1" presStyleIdx="2" presStyleCnt="6" custLinFactNeighborX="-5013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8000" b="-58000"/>
          </a:stretch>
        </a:blipFill>
      </dgm:spPr>
      <dgm:t>
        <a:bodyPr/>
        <a:lstStyle/>
        <a:p>
          <a:endParaRPr lang="en-US"/>
        </a:p>
      </dgm:t>
    </dgm:pt>
    <dgm:pt modelId="{AC5CA6F9-48F8-469D-BA6C-549AAB9B1C51}" type="pres">
      <dgm:prSet presAssocID="{3B00F86C-93FC-4C64-9B8D-FFC117188269}" presName="txShp" presStyleLbl="node1" presStyleIdx="2" presStyleCnt="6" custScaleX="100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747A99-3F40-4976-9AFF-AB4DDAC851A9}" type="pres">
      <dgm:prSet presAssocID="{BE2E6CDE-D35B-4397-86E2-8EFFA13E3CD6}" presName="spacing" presStyleCnt="0"/>
      <dgm:spPr/>
    </dgm:pt>
    <dgm:pt modelId="{E9CD8468-EF73-4AFB-A540-2802EF69C392}" type="pres">
      <dgm:prSet presAssocID="{85AB594F-8FB3-416F-8E5F-3D7678448D31}" presName="composite" presStyleCnt="0"/>
      <dgm:spPr/>
    </dgm:pt>
    <dgm:pt modelId="{585516B7-E68C-4187-B6C0-D2AF3795E2F2}" type="pres">
      <dgm:prSet presAssocID="{85AB594F-8FB3-416F-8E5F-3D7678448D31}" presName="imgShp" presStyleLbl="fgImgPlace1" presStyleIdx="3" presStyleCnt="6" custLinFactNeighborX="-5013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6000" b="-46000"/>
          </a:stretch>
        </a:blipFill>
      </dgm:spPr>
      <dgm:t>
        <a:bodyPr/>
        <a:lstStyle/>
        <a:p>
          <a:endParaRPr lang="en-US"/>
        </a:p>
      </dgm:t>
    </dgm:pt>
    <dgm:pt modelId="{92745DA9-9C8A-4238-8F20-D80787C0BB03}" type="pres">
      <dgm:prSet presAssocID="{85AB594F-8FB3-416F-8E5F-3D7678448D31}" presName="txShp" presStyleLbl="node1" presStyleIdx="3" presStyleCnt="6" custScaleX="100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37F725-8EA7-4A16-BFC4-53D821E6E6ED}" type="pres">
      <dgm:prSet presAssocID="{D54EB8A3-EF93-48F4-BD6B-DED8B29F60BD}" presName="spacing" presStyleCnt="0"/>
      <dgm:spPr/>
    </dgm:pt>
    <dgm:pt modelId="{EC4551B6-D5B3-4319-9CC1-DB1E90A676D7}" type="pres">
      <dgm:prSet presAssocID="{F39FF043-BE16-4FB6-B380-3507827E85DA}" presName="composite" presStyleCnt="0"/>
      <dgm:spPr/>
    </dgm:pt>
    <dgm:pt modelId="{D9075997-E80C-44F6-8ED6-6248B52F797F}" type="pres">
      <dgm:prSet presAssocID="{F39FF043-BE16-4FB6-B380-3507827E85DA}" presName="imgShp" presStyleLbl="fgImgPlace1" presStyleIdx="4" presStyleCnt="6" custLinFactNeighborX="-50134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8000" b="-58000"/>
          </a:stretch>
        </a:blipFill>
      </dgm:spPr>
      <dgm:t>
        <a:bodyPr/>
        <a:lstStyle/>
        <a:p>
          <a:endParaRPr lang="en-US"/>
        </a:p>
      </dgm:t>
    </dgm:pt>
    <dgm:pt modelId="{7D21DF44-1A69-493C-9F38-3CCEED9A1D49}" type="pres">
      <dgm:prSet presAssocID="{F39FF043-BE16-4FB6-B380-3507827E85DA}" presName="txShp" presStyleLbl="node1" presStyleIdx="4" presStyleCnt="6" custScaleX="100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3A4111-F37D-4589-A3E6-FDDBCF17422E}" type="pres">
      <dgm:prSet presAssocID="{DA3414F1-2905-42BD-8C93-1E3FEA4C3403}" presName="spacing" presStyleCnt="0"/>
      <dgm:spPr/>
    </dgm:pt>
    <dgm:pt modelId="{52C2C668-8036-4634-94D5-F8F61DF8D369}" type="pres">
      <dgm:prSet presAssocID="{6D388C1C-9CFB-4024-8FBC-55C1E88C5B98}" presName="composite" presStyleCnt="0"/>
      <dgm:spPr/>
    </dgm:pt>
    <dgm:pt modelId="{13F7B433-265C-42E6-88C9-F0B7AAA835B4}" type="pres">
      <dgm:prSet presAssocID="{6D388C1C-9CFB-4024-8FBC-55C1E88C5B98}" presName="imgShp" presStyleLbl="fgImgPlace1" presStyleIdx="5" presStyleCnt="6" custLinFactNeighborX="-50134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3000" b="-73000"/>
          </a:stretch>
        </a:blipFill>
      </dgm:spPr>
      <dgm:t>
        <a:bodyPr/>
        <a:lstStyle/>
        <a:p>
          <a:endParaRPr lang="en-US"/>
        </a:p>
      </dgm:t>
    </dgm:pt>
    <dgm:pt modelId="{2B829640-B1D8-44EB-A651-8821E8F5A0C8}" type="pres">
      <dgm:prSet presAssocID="{6D388C1C-9CFB-4024-8FBC-55C1E88C5B98}" presName="txShp" presStyleLbl="node1" presStyleIdx="5" presStyleCnt="6" custScaleX="100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36B1F2-23A5-47EA-B410-90F34FA8D341}" srcId="{FF2F5AFC-344D-4E4C-9E09-424E0537149F}" destId="{85AB594F-8FB3-416F-8E5F-3D7678448D31}" srcOrd="3" destOrd="0" parTransId="{42E3179D-D938-49ED-B4A4-1A895214D043}" sibTransId="{D54EB8A3-EF93-48F4-BD6B-DED8B29F60BD}"/>
    <dgm:cxn modelId="{22A65C09-A67E-4331-98AA-B5B23F11D094}" type="presOf" srcId="{84EF6C0B-AEEA-46E2-83B5-61D7EE724614}" destId="{A8CF0980-05AD-4C81-8E6E-20FF1383282E}" srcOrd="0" destOrd="0" presId="urn:microsoft.com/office/officeart/2005/8/layout/vList3"/>
    <dgm:cxn modelId="{66CB7EDA-888A-43E3-AFFC-E501B2F8093E}" srcId="{FF2F5AFC-344D-4E4C-9E09-424E0537149F}" destId="{F39FF043-BE16-4FB6-B380-3507827E85DA}" srcOrd="4" destOrd="0" parTransId="{04218E3F-DAE0-4DB0-8D06-E20FE0F7776F}" sibTransId="{DA3414F1-2905-42BD-8C93-1E3FEA4C3403}"/>
    <dgm:cxn modelId="{09EA7544-199C-4265-8E09-A2399BEFFA3E}" srcId="{FF2F5AFC-344D-4E4C-9E09-424E0537149F}" destId="{6D388C1C-9CFB-4024-8FBC-55C1E88C5B98}" srcOrd="5" destOrd="0" parTransId="{43F9B671-7034-4686-806D-13B906B406EB}" sibTransId="{799A7BE2-E5A9-42C7-A459-C28A99EADA0F}"/>
    <dgm:cxn modelId="{2111C1D1-7119-4574-B1F8-DCFD3AC581BE}" type="presOf" srcId="{3B00F86C-93FC-4C64-9B8D-FFC117188269}" destId="{AC5CA6F9-48F8-469D-BA6C-549AAB9B1C51}" srcOrd="0" destOrd="0" presId="urn:microsoft.com/office/officeart/2005/8/layout/vList3"/>
    <dgm:cxn modelId="{CDC5CB9D-9CAE-4D77-91B6-3CAF9BBCD7FA}" srcId="{FF2F5AFC-344D-4E4C-9E09-424E0537149F}" destId="{304DAA75-D735-468D-AE11-AB4E6C10DCFC}" srcOrd="0" destOrd="0" parTransId="{9CDDE1C0-D3F3-4047-96BB-6BC10A720AC8}" sibTransId="{BD3FAF86-8C40-4847-9BBC-EEE855FD5AD2}"/>
    <dgm:cxn modelId="{301EF6D8-19D4-401F-982B-83CF7F185298}" type="presOf" srcId="{FF2F5AFC-344D-4E4C-9E09-424E0537149F}" destId="{B51B6420-6147-4965-8B5B-D67F0423BECC}" srcOrd="0" destOrd="0" presId="urn:microsoft.com/office/officeart/2005/8/layout/vList3"/>
    <dgm:cxn modelId="{5E779477-765C-460C-9410-9F543DBFBA38}" type="presOf" srcId="{F39FF043-BE16-4FB6-B380-3507827E85DA}" destId="{7D21DF44-1A69-493C-9F38-3CCEED9A1D49}" srcOrd="0" destOrd="0" presId="urn:microsoft.com/office/officeart/2005/8/layout/vList3"/>
    <dgm:cxn modelId="{90108D39-613F-44C5-BDDC-732A3267747E}" srcId="{FF2F5AFC-344D-4E4C-9E09-424E0537149F}" destId="{84EF6C0B-AEEA-46E2-83B5-61D7EE724614}" srcOrd="1" destOrd="0" parTransId="{C805ED4D-5985-4385-A431-FFF829B6B7D5}" sibTransId="{B9AD290C-4276-414B-8EBF-FC3A3D873E9D}"/>
    <dgm:cxn modelId="{47232DF2-5309-47AC-BB40-04D23A06C994}" srcId="{FF2F5AFC-344D-4E4C-9E09-424E0537149F}" destId="{3B00F86C-93FC-4C64-9B8D-FFC117188269}" srcOrd="2" destOrd="0" parTransId="{4222CA2E-9EA6-40AD-8032-253B4F0A4B12}" sibTransId="{BE2E6CDE-D35B-4397-86E2-8EFFA13E3CD6}"/>
    <dgm:cxn modelId="{5A79BFDC-8E50-4C58-9788-FC80453522CD}" type="presOf" srcId="{85AB594F-8FB3-416F-8E5F-3D7678448D31}" destId="{92745DA9-9C8A-4238-8F20-D80787C0BB03}" srcOrd="0" destOrd="0" presId="urn:microsoft.com/office/officeart/2005/8/layout/vList3"/>
    <dgm:cxn modelId="{D7E69F4B-D96C-40A9-9A7D-BFE877183E94}" type="presOf" srcId="{304DAA75-D735-468D-AE11-AB4E6C10DCFC}" destId="{2737249E-13DD-4BE8-B958-F872C8B8ED8D}" srcOrd="0" destOrd="0" presId="urn:microsoft.com/office/officeart/2005/8/layout/vList3"/>
    <dgm:cxn modelId="{BD96292B-C6E2-4F14-B8F8-B2254452E8AD}" type="presOf" srcId="{6D388C1C-9CFB-4024-8FBC-55C1E88C5B98}" destId="{2B829640-B1D8-44EB-A651-8821E8F5A0C8}" srcOrd="0" destOrd="0" presId="urn:microsoft.com/office/officeart/2005/8/layout/vList3"/>
    <dgm:cxn modelId="{5586325D-1F35-4B3B-B041-C57850D1A75C}" type="presParOf" srcId="{B51B6420-6147-4965-8B5B-D67F0423BECC}" destId="{0E85280B-330E-46C4-90C3-0BAAF9FEFAE8}" srcOrd="0" destOrd="0" presId="urn:microsoft.com/office/officeart/2005/8/layout/vList3"/>
    <dgm:cxn modelId="{A7DB5A5D-CEEA-43E2-9AC2-0B594BE1D6DA}" type="presParOf" srcId="{0E85280B-330E-46C4-90C3-0BAAF9FEFAE8}" destId="{281A721D-9EE2-4C81-8BA1-2C714C8E19B9}" srcOrd="0" destOrd="0" presId="urn:microsoft.com/office/officeart/2005/8/layout/vList3"/>
    <dgm:cxn modelId="{4C0E1A02-626F-44BF-907E-79ACFDCF3467}" type="presParOf" srcId="{0E85280B-330E-46C4-90C3-0BAAF9FEFAE8}" destId="{2737249E-13DD-4BE8-B958-F872C8B8ED8D}" srcOrd="1" destOrd="0" presId="urn:microsoft.com/office/officeart/2005/8/layout/vList3"/>
    <dgm:cxn modelId="{72DD3941-E86C-4C47-AFB6-57EB0CEEF6AE}" type="presParOf" srcId="{B51B6420-6147-4965-8B5B-D67F0423BECC}" destId="{DC0A0146-1E66-4273-904A-6E7DF04B8915}" srcOrd="1" destOrd="0" presId="urn:microsoft.com/office/officeart/2005/8/layout/vList3"/>
    <dgm:cxn modelId="{86D4554D-4E5C-414C-8EEA-EB5A23933469}" type="presParOf" srcId="{B51B6420-6147-4965-8B5B-D67F0423BECC}" destId="{4AEDC81B-EC73-4B29-AB33-C0A101F7FBA2}" srcOrd="2" destOrd="0" presId="urn:microsoft.com/office/officeart/2005/8/layout/vList3"/>
    <dgm:cxn modelId="{FDE94530-9A09-450F-AB2F-A9CABDCBF767}" type="presParOf" srcId="{4AEDC81B-EC73-4B29-AB33-C0A101F7FBA2}" destId="{A27BCCDB-C8E5-4DBD-88CA-031CA604C447}" srcOrd="0" destOrd="0" presId="urn:microsoft.com/office/officeart/2005/8/layout/vList3"/>
    <dgm:cxn modelId="{DBFF1476-CFFF-4FEE-9537-4F2C78751098}" type="presParOf" srcId="{4AEDC81B-EC73-4B29-AB33-C0A101F7FBA2}" destId="{A8CF0980-05AD-4C81-8E6E-20FF1383282E}" srcOrd="1" destOrd="0" presId="urn:microsoft.com/office/officeart/2005/8/layout/vList3"/>
    <dgm:cxn modelId="{A2DFDD8B-2236-4553-86FC-E0000F320A01}" type="presParOf" srcId="{B51B6420-6147-4965-8B5B-D67F0423BECC}" destId="{0C470A7B-5EA4-4A27-A240-2B2101A6A992}" srcOrd="3" destOrd="0" presId="urn:microsoft.com/office/officeart/2005/8/layout/vList3"/>
    <dgm:cxn modelId="{A54EBD68-A167-447F-8A8D-30FC144B2B01}" type="presParOf" srcId="{B51B6420-6147-4965-8B5B-D67F0423BECC}" destId="{475C09CE-6C76-4603-8A92-1E10A5541A6A}" srcOrd="4" destOrd="0" presId="urn:microsoft.com/office/officeart/2005/8/layout/vList3"/>
    <dgm:cxn modelId="{0351BC8E-8AFB-4C83-B2C4-B88A6720D66A}" type="presParOf" srcId="{475C09CE-6C76-4603-8A92-1E10A5541A6A}" destId="{38042374-274D-4FEC-8781-B8B63E756BC5}" srcOrd="0" destOrd="0" presId="urn:microsoft.com/office/officeart/2005/8/layout/vList3"/>
    <dgm:cxn modelId="{38918825-9EEE-4D40-B45D-3E5C59DB5DC7}" type="presParOf" srcId="{475C09CE-6C76-4603-8A92-1E10A5541A6A}" destId="{AC5CA6F9-48F8-469D-BA6C-549AAB9B1C51}" srcOrd="1" destOrd="0" presId="urn:microsoft.com/office/officeart/2005/8/layout/vList3"/>
    <dgm:cxn modelId="{FF4806DD-1428-47A4-84C5-2EAF7A4EE89C}" type="presParOf" srcId="{B51B6420-6147-4965-8B5B-D67F0423BECC}" destId="{18747A99-3F40-4976-9AFF-AB4DDAC851A9}" srcOrd="5" destOrd="0" presId="urn:microsoft.com/office/officeart/2005/8/layout/vList3"/>
    <dgm:cxn modelId="{96D81193-EF98-4943-8C0E-2B38C875DD81}" type="presParOf" srcId="{B51B6420-6147-4965-8B5B-D67F0423BECC}" destId="{E9CD8468-EF73-4AFB-A540-2802EF69C392}" srcOrd="6" destOrd="0" presId="urn:microsoft.com/office/officeart/2005/8/layout/vList3"/>
    <dgm:cxn modelId="{1C0B454C-282E-4582-A822-D56166148266}" type="presParOf" srcId="{E9CD8468-EF73-4AFB-A540-2802EF69C392}" destId="{585516B7-E68C-4187-B6C0-D2AF3795E2F2}" srcOrd="0" destOrd="0" presId="urn:microsoft.com/office/officeart/2005/8/layout/vList3"/>
    <dgm:cxn modelId="{4973EF0C-5883-4B21-883B-A50A750F7F12}" type="presParOf" srcId="{E9CD8468-EF73-4AFB-A540-2802EF69C392}" destId="{92745DA9-9C8A-4238-8F20-D80787C0BB03}" srcOrd="1" destOrd="0" presId="urn:microsoft.com/office/officeart/2005/8/layout/vList3"/>
    <dgm:cxn modelId="{5E7D3614-7A19-4125-97BD-532023834F1D}" type="presParOf" srcId="{B51B6420-6147-4965-8B5B-D67F0423BECC}" destId="{6437F725-8EA7-4A16-BFC4-53D821E6E6ED}" srcOrd="7" destOrd="0" presId="urn:microsoft.com/office/officeart/2005/8/layout/vList3"/>
    <dgm:cxn modelId="{96EC69BC-F2BE-4AB9-A176-D8BA1F2EC74C}" type="presParOf" srcId="{B51B6420-6147-4965-8B5B-D67F0423BECC}" destId="{EC4551B6-D5B3-4319-9CC1-DB1E90A676D7}" srcOrd="8" destOrd="0" presId="urn:microsoft.com/office/officeart/2005/8/layout/vList3"/>
    <dgm:cxn modelId="{4F287156-BB79-44F1-9206-E93ED7B811ED}" type="presParOf" srcId="{EC4551B6-D5B3-4319-9CC1-DB1E90A676D7}" destId="{D9075997-E80C-44F6-8ED6-6248B52F797F}" srcOrd="0" destOrd="0" presId="urn:microsoft.com/office/officeart/2005/8/layout/vList3"/>
    <dgm:cxn modelId="{EA358D02-F104-4CB8-A39A-CE49D6A0947D}" type="presParOf" srcId="{EC4551B6-D5B3-4319-9CC1-DB1E90A676D7}" destId="{7D21DF44-1A69-493C-9F38-3CCEED9A1D49}" srcOrd="1" destOrd="0" presId="urn:microsoft.com/office/officeart/2005/8/layout/vList3"/>
    <dgm:cxn modelId="{8DDE3A19-4C73-4A41-A855-DFC5A07B05A3}" type="presParOf" srcId="{B51B6420-6147-4965-8B5B-D67F0423BECC}" destId="{5F3A4111-F37D-4589-A3E6-FDDBCF17422E}" srcOrd="9" destOrd="0" presId="urn:microsoft.com/office/officeart/2005/8/layout/vList3"/>
    <dgm:cxn modelId="{60ADB1EA-9F44-428C-9600-A271C14F5EC1}" type="presParOf" srcId="{B51B6420-6147-4965-8B5B-D67F0423BECC}" destId="{52C2C668-8036-4634-94D5-F8F61DF8D369}" srcOrd="10" destOrd="0" presId="urn:microsoft.com/office/officeart/2005/8/layout/vList3"/>
    <dgm:cxn modelId="{F813AAE2-D2F6-488A-92D8-7E04605CB2AD}" type="presParOf" srcId="{52C2C668-8036-4634-94D5-F8F61DF8D369}" destId="{13F7B433-265C-42E6-88C9-F0B7AAA835B4}" srcOrd="0" destOrd="0" presId="urn:microsoft.com/office/officeart/2005/8/layout/vList3"/>
    <dgm:cxn modelId="{EE457ACA-57DC-4D41-9051-057627D9EDFA}" type="presParOf" srcId="{52C2C668-8036-4634-94D5-F8F61DF8D369}" destId="{2B829640-B1D8-44EB-A651-8821E8F5A0C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2F5AFC-344D-4E4C-9E09-424E0537149F}" type="doc">
      <dgm:prSet loTypeId="urn:microsoft.com/office/officeart/2005/8/layout/vList3" loCatId="picture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04DAA75-D735-468D-AE11-AB4E6C10DCFC}">
      <dgm:prSet phldrT="[Text]"/>
      <dgm:spPr/>
      <dgm:t>
        <a:bodyPr/>
        <a:lstStyle/>
        <a:p>
          <a:pPr algn="l"/>
          <a:r>
            <a:rPr lang="en-US" b="1" i="0" smtClean="0">
              <a:solidFill>
                <a:schemeClr val="bg1"/>
              </a:solidFill>
            </a:rPr>
            <a:t>Giới thiệu ngôn ngữ SQL</a:t>
          </a:r>
          <a:endParaRPr lang="en-US" b="1" i="0" dirty="0">
            <a:solidFill>
              <a:schemeClr val="bg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9CDDE1C0-D3F3-4047-96BB-6BC10A720AC8}" type="parTrans" cxnId="{CDC5CB9D-9CAE-4D77-91B6-3CAF9BBCD7FA}">
      <dgm:prSet/>
      <dgm:spPr/>
      <dgm:t>
        <a:bodyPr/>
        <a:lstStyle/>
        <a:p>
          <a:endParaRPr lang="en-US"/>
        </a:p>
      </dgm:t>
    </dgm:pt>
    <dgm:pt modelId="{BD3FAF86-8C40-4847-9BBC-EEE855FD5AD2}" type="sibTrans" cxnId="{CDC5CB9D-9CAE-4D77-91B6-3CAF9BBCD7FA}">
      <dgm:prSet/>
      <dgm:spPr/>
      <dgm:t>
        <a:bodyPr/>
        <a:lstStyle/>
        <a:p>
          <a:endParaRPr lang="en-US"/>
        </a:p>
      </dgm:t>
    </dgm:pt>
    <dgm:pt modelId="{84EF6C0B-AEEA-46E2-83B5-61D7EE724614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b="1" i="0" smtClean="0">
              <a:solidFill>
                <a:schemeClr val="bg1"/>
              </a:solidFill>
            </a:rPr>
            <a:t>Ngôn ngữ DML</a:t>
          </a:r>
          <a:endParaRPr lang="en-US" b="1" i="0" dirty="0">
            <a:solidFill>
              <a:schemeClr val="bg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C805ED4D-5985-4385-A431-FFF829B6B7D5}" type="parTrans" cxnId="{90108D39-613F-44C5-BDDC-732A3267747E}">
      <dgm:prSet/>
      <dgm:spPr/>
      <dgm:t>
        <a:bodyPr/>
        <a:lstStyle/>
        <a:p>
          <a:endParaRPr lang="en-US"/>
        </a:p>
      </dgm:t>
    </dgm:pt>
    <dgm:pt modelId="{B9AD290C-4276-414B-8EBF-FC3A3D873E9D}" type="sibTrans" cxnId="{90108D39-613F-44C5-BDDC-732A3267747E}">
      <dgm:prSet/>
      <dgm:spPr/>
      <dgm:t>
        <a:bodyPr/>
        <a:lstStyle/>
        <a:p>
          <a:endParaRPr lang="en-US"/>
        </a:p>
      </dgm:t>
    </dgm:pt>
    <dgm:pt modelId="{3B00F86C-93FC-4C64-9B8D-FFC117188269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pPr algn="l"/>
          <a:r>
            <a:rPr lang="en-US" b="1" smtClean="0">
              <a:solidFill>
                <a:schemeClr val="bg1"/>
              </a:solidFill>
            </a:rPr>
            <a:t>Ngôn ngữ DDL</a:t>
          </a:r>
          <a:endParaRPr lang="en-US" b="1" dirty="0">
            <a:solidFill>
              <a:schemeClr val="bg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4222CA2E-9EA6-40AD-8032-253B4F0A4B12}" type="parTrans" cxnId="{47232DF2-5309-47AC-BB40-04D23A06C994}">
      <dgm:prSet/>
      <dgm:spPr/>
      <dgm:t>
        <a:bodyPr/>
        <a:lstStyle/>
        <a:p>
          <a:endParaRPr lang="en-US"/>
        </a:p>
      </dgm:t>
    </dgm:pt>
    <dgm:pt modelId="{BE2E6CDE-D35B-4397-86E2-8EFFA13E3CD6}" type="sibTrans" cxnId="{47232DF2-5309-47AC-BB40-04D23A06C994}">
      <dgm:prSet/>
      <dgm:spPr/>
      <dgm:t>
        <a:bodyPr/>
        <a:lstStyle/>
        <a:p>
          <a:endParaRPr lang="en-US"/>
        </a:p>
      </dgm:t>
    </dgm:pt>
    <dgm:pt modelId="{85AB594F-8FB3-416F-8E5F-3D7678448D31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pPr algn="l"/>
          <a:r>
            <a:rPr lang="en-US" b="1" i="0" smtClean="0">
              <a:solidFill>
                <a:schemeClr val="bg1"/>
              </a:solidFill>
            </a:rPr>
            <a:t>Ngôn ngữ DCL (đề tài tự tìm hiểu)</a:t>
          </a:r>
          <a:endParaRPr lang="en-US" b="1" dirty="0">
            <a:solidFill>
              <a:schemeClr val="bg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42E3179D-D938-49ED-B4A4-1A895214D043}" type="parTrans" cxnId="{1D36B1F2-23A5-47EA-B410-90F34FA8D341}">
      <dgm:prSet/>
      <dgm:spPr/>
      <dgm:t>
        <a:bodyPr/>
        <a:lstStyle/>
        <a:p>
          <a:endParaRPr lang="en-US"/>
        </a:p>
      </dgm:t>
    </dgm:pt>
    <dgm:pt modelId="{D54EB8A3-EF93-48F4-BD6B-DED8B29F60BD}" type="sibTrans" cxnId="{1D36B1F2-23A5-47EA-B410-90F34FA8D341}">
      <dgm:prSet/>
      <dgm:spPr/>
      <dgm:t>
        <a:bodyPr/>
        <a:lstStyle/>
        <a:p>
          <a:endParaRPr lang="en-US"/>
        </a:p>
      </dgm:t>
    </dgm:pt>
    <dgm:pt modelId="{6D388C1C-9CFB-4024-8FBC-55C1E88C5B98}">
      <dgm:prSet/>
      <dgm:spPr/>
      <dgm:t>
        <a:bodyPr/>
        <a:lstStyle/>
        <a:p>
          <a:pPr algn="l"/>
          <a:r>
            <a:rPr lang="en-US" b="1" i="0" smtClean="0">
              <a:solidFill>
                <a:srgbClr val="FF0000"/>
              </a:solidFill>
            </a:rPr>
            <a:t>Một số SQL nâng cao (đề tài tự tìm hiểu)</a:t>
          </a:r>
          <a:endParaRPr lang="en-US" i="1" dirty="0">
            <a:solidFill>
              <a:srgbClr val="FF0000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43F9B671-7034-4686-806D-13B906B406EB}" type="parTrans" cxnId="{09EA7544-199C-4265-8E09-A2399BEFFA3E}">
      <dgm:prSet/>
      <dgm:spPr/>
      <dgm:t>
        <a:bodyPr/>
        <a:lstStyle/>
        <a:p>
          <a:endParaRPr lang="en-US"/>
        </a:p>
      </dgm:t>
    </dgm:pt>
    <dgm:pt modelId="{799A7BE2-E5A9-42C7-A459-C28A99EADA0F}" type="sibTrans" cxnId="{09EA7544-199C-4265-8E09-A2399BEFFA3E}">
      <dgm:prSet/>
      <dgm:spPr/>
      <dgm:t>
        <a:bodyPr/>
        <a:lstStyle/>
        <a:p>
          <a:endParaRPr lang="en-US"/>
        </a:p>
      </dgm:t>
    </dgm:pt>
    <dgm:pt modelId="{F39FF043-BE16-4FB6-B380-3507827E85DA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pPr algn="l"/>
          <a:r>
            <a:rPr lang="en-US" b="1" i="0" smtClean="0">
              <a:solidFill>
                <a:schemeClr val="bg1"/>
              </a:solidFill>
            </a:rPr>
            <a:t>Ngôn ngữ TCL (đề tài tự tìm hiểu)</a:t>
          </a:r>
          <a:endParaRPr lang="en-US" b="1" dirty="0">
            <a:solidFill>
              <a:schemeClr val="bg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04218E3F-DAE0-4DB0-8D06-E20FE0F7776F}" type="parTrans" cxnId="{66CB7EDA-888A-43E3-AFFC-E501B2F8093E}">
      <dgm:prSet/>
      <dgm:spPr/>
      <dgm:t>
        <a:bodyPr/>
        <a:lstStyle/>
        <a:p>
          <a:endParaRPr lang="en-US"/>
        </a:p>
      </dgm:t>
    </dgm:pt>
    <dgm:pt modelId="{DA3414F1-2905-42BD-8C93-1E3FEA4C3403}" type="sibTrans" cxnId="{66CB7EDA-888A-43E3-AFFC-E501B2F8093E}">
      <dgm:prSet/>
      <dgm:spPr/>
      <dgm:t>
        <a:bodyPr/>
        <a:lstStyle/>
        <a:p>
          <a:endParaRPr lang="en-US"/>
        </a:p>
      </dgm:t>
    </dgm:pt>
    <dgm:pt modelId="{B51B6420-6147-4965-8B5B-D67F0423BECC}" type="pres">
      <dgm:prSet presAssocID="{FF2F5AFC-344D-4E4C-9E09-424E0537149F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85280B-330E-46C4-90C3-0BAAF9FEFAE8}" type="pres">
      <dgm:prSet presAssocID="{304DAA75-D735-468D-AE11-AB4E6C10DCFC}" presName="composite" presStyleCnt="0"/>
      <dgm:spPr/>
    </dgm:pt>
    <dgm:pt modelId="{281A721D-9EE2-4C81-8BA1-2C714C8E19B9}" type="pres">
      <dgm:prSet presAssocID="{304DAA75-D735-468D-AE11-AB4E6C10DCFC}" presName="imgShp" presStyleLbl="fgImgPlace1" presStyleIdx="0" presStyleCnt="6" custLinFactNeighborX="-50134" custLinFactNeighborY="-21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</dgm:spPr>
      <dgm:t>
        <a:bodyPr/>
        <a:lstStyle/>
        <a:p>
          <a:endParaRPr lang="en-US"/>
        </a:p>
      </dgm:t>
    </dgm:pt>
    <dgm:pt modelId="{2737249E-13DD-4BE8-B958-F872C8B8ED8D}" type="pres">
      <dgm:prSet presAssocID="{304DAA75-D735-468D-AE11-AB4E6C10DCFC}" presName="txShp" presStyleLbl="node1" presStyleIdx="0" presStyleCnt="6" custScaleX="1000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0A0146-1E66-4273-904A-6E7DF04B8915}" type="pres">
      <dgm:prSet presAssocID="{BD3FAF86-8C40-4847-9BBC-EEE855FD5AD2}" presName="spacing" presStyleCnt="0"/>
      <dgm:spPr/>
    </dgm:pt>
    <dgm:pt modelId="{4AEDC81B-EC73-4B29-AB33-C0A101F7FBA2}" type="pres">
      <dgm:prSet presAssocID="{84EF6C0B-AEEA-46E2-83B5-61D7EE724614}" presName="composite" presStyleCnt="0"/>
      <dgm:spPr/>
    </dgm:pt>
    <dgm:pt modelId="{A27BCCDB-C8E5-4DBD-88CA-031CA604C447}" type="pres">
      <dgm:prSet presAssocID="{84EF6C0B-AEEA-46E2-83B5-61D7EE724614}" presName="imgShp" presStyleLbl="fgImgPlace1" presStyleIdx="1" presStyleCnt="6" custLinFactNeighborX="-5013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5000" b="-65000"/>
          </a:stretch>
        </a:blipFill>
      </dgm:spPr>
      <dgm:t>
        <a:bodyPr/>
        <a:lstStyle/>
        <a:p>
          <a:endParaRPr lang="en-US"/>
        </a:p>
      </dgm:t>
    </dgm:pt>
    <dgm:pt modelId="{A8CF0980-05AD-4C81-8E6E-20FF1383282E}" type="pres">
      <dgm:prSet presAssocID="{84EF6C0B-AEEA-46E2-83B5-61D7EE724614}" presName="txShp" presStyleLbl="node1" presStyleIdx="1" presStyleCnt="6" custScaleX="100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470A7B-5EA4-4A27-A240-2B2101A6A992}" type="pres">
      <dgm:prSet presAssocID="{B9AD290C-4276-414B-8EBF-FC3A3D873E9D}" presName="spacing" presStyleCnt="0"/>
      <dgm:spPr/>
    </dgm:pt>
    <dgm:pt modelId="{475C09CE-6C76-4603-8A92-1E10A5541A6A}" type="pres">
      <dgm:prSet presAssocID="{3B00F86C-93FC-4C64-9B8D-FFC117188269}" presName="composite" presStyleCnt="0"/>
      <dgm:spPr/>
    </dgm:pt>
    <dgm:pt modelId="{38042374-274D-4FEC-8781-B8B63E756BC5}" type="pres">
      <dgm:prSet presAssocID="{3B00F86C-93FC-4C64-9B8D-FFC117188269}" presName="imgShp" presStyleLbl="fgImgPlace1" presStyleIdx="2" presStyleCnt="6" custLinFactNeighborX="-5013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8000" b="-58000"/>
          </a:stretch>
        </a:blipFill>
      </dgm:spPr>
      <dgm:t>
        <a:bodyPr/>
        <a:lstStyle/>
        <a:p>
          <a:endParaRPr lang="en-US"/>
        </a:p>
      </dgm:t>
    </dgm:pt>
    <dgm:pt modelId="{AC5CA6F9-48F8-469D-BA6C-549AAB9B1C51}" type="pres">
      <dgm:prSet presAssocID="{3B00F86C-93FC-4C64-9B8D-FFC117188269}" presName="txShp" presStyleLbl="node1" presStyleIdx="2" presStyleCnt="6" custScaleX="100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747A99-3F40-4976-9AFF-AB4DDAC851A9}" type="pres">
      <dgm:prSet presAssocID="{BE2E6CDE-D35B-4397-86E2-8EFFA13E3CD6}" presName="spacing" presStyleCnt="0"/>
      <dgm:spPr/>
    </dgm:pt>
    <dgm:pt modelId="{E9CD8468-EF73-4AFB-A540-2802EF69C392}" type="pres">
      <dgm:prSet presAssocID="{85AB594F-8FB3-416F-8E5F-3D7678448D31}" presName="composite" presStyleCnt="0"/>
      <dgm:spPr/>
    </dgm:pt>
    <dgm:pt modelId="{585516B7-E68C-4187-B6C0-D2AF3795E2F2}" type="pres">
      <dgm:prSet presAssocID="{85AB594F-8FB3-416F-8E5F-3D7678448D31}" presName="imgShp" presStyleLbl="fgImgPlace1" presStyleIdx="3" presStyleCnt="6" custLinFactNeighborX="-5013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6000" b="-46000"/>
          </a:stretch>
        </a:blipFill>
      </dgm:spPr>
      <dgm:t>
        <a:bodyPr/>
        <a:lstStyle/>
        <a:p>
          <a:endParaRPr lang="en-US"/>
        </a:p>
      </dgm:t>
    </dgm:pt>
    <dgm:pt modelId="{92745DA9-9C8A-4238-8F20-D80787C0BB03}" type="pres">
      <dgm:prSet presAssocID="{85AB594F-8FB3-416F-8E5F-3D7678448D31}" presName="txShp" presStyleLbl="node1" presStyleIdx="3" presStyleCnt="6" custScaleX="100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37F725-8EA7-4A16-BFC4-53D821E6E6ED}" type="pres">
      <dgm:prSet presAssocID="{D54EB8A3-EF93-48F4-BD6B-DED8B29F60BD}" presName="spacing" presStyleCnt="0"/>
      <dgm:spPr/>
    </dgm:pt>
    <dgm:pt modelId="{EC4551B6-D5B3-4319-9CC1-DB1E90A676D7}" type="pres">
      <dgm:prSet presAssocID="{F39FF043-BE16-4FB6-B380-3507827E85DA}" presName="composite" presStyleCnt="0"/>
      <dgm:spPr/>
    </dgm:pt>
    <dgm:pt modelId="{D9075997-E80C-44F6-8ED6-6248B52F797F}" type="pres">
      <dgm:prSet presAssocID="{F39FF043-BE16-4FB6-B380-3507827E85DA}" presName="imgShp" presStyleLbl="fgImgPlace1" presStyleIdx="4" presStyleCnt="6" custLinFactNeighborX="-50134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8000" b="-58000"/>
          </a:stretch>
        </a:blipFill>
      </dgm:spPr>
      <dgm:t>
        <a:bodyPr/>
        <a:lstStyle/>
        <a:p>
          <a:endParaRPr lang="en-US"/>
        </a:p>
      </dgm:t>
    </dgm:pt>
    <dgm:pt modelId="{7D21DF44-1A69-493C-9F38-3CCEED9A1D49}" type="pres">
      <dgm:prSet presAssocID="{F39FF043-BE16-4FB6-B380-3507827E85DA}" presName="txShp" presStyleLbl="node1" presStyleIdx="4" presStyleCnt="6" custScaleX="100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3A4111-F37D-4589-A3E6-FDDBCF17422E}" type="pres">
      <dgm:prSet presAssocID="{DA3414F1-2905-42BD-8C93-1E3FEA4C3403}" presName="spacing" presStyleCnt="0"/>
      <dgm:spPr/>
    </dgm:pt>
    <dgm:pt modelId="{52C2C668-8036-4634-94D5-F8F61DF8D369}" type="pres">
      <dgm:prSet presAssocID="{6D388C1C-9CFB-4024-8FBC-55C1E88C5B98}" presName="composite" presStyleCnt="0"/>
      <dgm:spPr/>
    </dgm:pt>
    <dgm:pt modelId="{13F7B433-265C-42E6-88C9-F0B7AAA835B4}" type="pres">
      <dgm:prSet presAssocID="{6D388C1C-9CFB-4024-8FBC-55C1E88C5B98}" presName="imgShp" presStyleLbl="fgImgPlace1" presStyleIdx="5" presStyleCnt="6" custLinFactNeighborX="-50134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3000" b="-73000"/>
          </a:stretch>
        </a:blipFill>
      </dgm:spPr>
      <dgm:t>
        <a:bodyPr/>
        <a:lstStyle/>
        <a:p>
          <a:endParaRPr lang="en-US"/>
        </a:p>
      </dgm:t>
    </dgm:pt>
    <dgm:pt modelId="{2B829640-B1D8-44EB-A651-8821E8F5A0C8}" type="pres">
      <dgm:prSet presAssocID="{6D388C1C-9CFB-4024-8FBC-55C1E88C5B98}" presName="txShp" presStyleLbl="node1" presStyleIdx="5" presStyleCnt="6" custScaleX="100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36B1F2-23A5-47EA-B410-90F34FA8D341}" srcId="{FF2F5AFC-344D-4E4C-9E09-424E0537149F}" destId="{85AB594F-8FB3-416F-8E5F-3D7678448D31}" srcOrd="3" destOrd="0" parTransId="{42E3179D-D938-49ED-B4A4-1A895214D043}" sibTransId="{D54EB8A3-EF93-48F4-BD6B-DED8B29F60BD}"/>
    <dgm:cxn modelId="{09EA7544-199C-4265-8E09-A2399BEFFA3E}" srcId="{FF2F5AFC-344D-4E4C-9E09-424E0537149F}" destId="{6D388C1C-9CFB-4024-8FBC-55C1E88C5B98}" srcOrd="5" destOrd="0" parTransId="{43F9B671-7034-4686-806D-13B906B406EB}" sibTransId="{799A7BE2-E5A9-42C7-A459-C28A99EADA0F}"/>
    <dgm:cxn modelId="{0298F7E9-DA2A-4DA8-8ABF-B48B68CA5206}" type="presOf" srcId="{304DAA75-D735-468D-AE11-AB4E6C10DCFC}" destId="{2737249E-13DD-4BE8-B958-F872C8B8ED8D}" srcOrd="0" destOrd="0" presId="urn:microsoft.com/office/officeart/2005/8/layout/vList3"/>
    <dgm:cxn modelId="{3A11C26A-9E64-4A65-BEFB-EAC81143B316}" type="presOf" srcId="{84EF6C0B-AEEA-46E2-83B5-61D7EE724614}" destId="{A8CF0980-05AD-4C81-8E6E-20FF1383282E}" srcOrd="0" destOrd="0" presId="urn:microsoft.com/office/officeart/2005/8/layout/vList3"/>
    <dgm:cxn modelId="{64592055-B931-4A72-8DD4-BEA103309B0C}" type="presOf" srcId="{F39FF043-BE16-4FB6-B380-3507827E85DA}" destId="{7D21DF44-1A69-493C-9F38-3CCEED9A1D49}" srcOrd="0" destOrd="0" presId="urn:microsoft.com/office/officeart/2005/8/layout/vList3"/>
    <dgm:cxn modelId="{B073CD8E-D6A2-42D2-9E6B-E322BF7920BC}" type="presOf" srcId="{6D388C1C-9CFB-4024-8FBC-55C1E88C5B98}" destId="{2B829640-B1D8-44EB-A651-8821E8F5A0C8}" srcOrd="0" destOrd="0" presId="urn:microsoft.com/office/officeart/2005/8/layout/vList3"/>
    <dgm:cxn modelId="{47232DF2-5309-47AC-BB40-04D23A06C994}" srcId="{FF2F5AFC-344D-4E4C-9E09-424E0537149F}" destId="{3B00F86C-93FC-4C64-9B8D-FFC117188269}" srcOrd="2" destOrd="0" parTransId="{4222CA2E-9EA6-40AD-8032-253B4F0A4B12}" sibTransId="{BE2E6CDE-D35B-4397-86E2-8EFFA13E3CD6}"/>
    <dgm:cxn modelId="{CDC5CB9D-9CAE-4D77-91B6-3CAF9BBCD7FA}" srcId="{FF2F5AFC-344D-4E4C-9E09-424E0537149F}" destId="{304DAA75-D735-468D-AE11-AB4E6C10DCFC}" srcOrd="0" destOrd="0" parTransId="{9CDDE1C0-D3F3-4047-96BB-6BC10A720AC8}" sibTransId="{BD3FAF86-8C40-4847-9BBC-EEE855FD5AD2}"/>
    <dgm:cxn modelId="{48D4B1AD-C6DB-4D5E-BEFD-C8C7809DF4A4}" type="presOf" srcId="{85AB594F-8FB3-416F-8E5F-3D7678448D31}" destId="{92745DA9-9C8A-4238-8F20-D80787C0BB03}" srcOrd="0" destOrd="0" presId="urn:microsoft.com/office/officeart/2005/8/layout/vList3"/>
    <dgm:cxn modelId="{90108D39-613F-44C5-BDDC-732A3267747E}" srcId="{FF2F5AFC-344D-4E4C-9E09-424E0537149F}" destId="{84EF6C0B-AEEA-46E2-83B5-61D7EE724614}" srcOrd="1" destOrd="0" parTransId="{C805ED4D-5985-4385-A431-FFF829B6B7D5}" sibTransId="{B9AD290C-4276-414B-8EBF-FC3A3D873E9D}"/>
    <dgm:cxn modelId="{1B67D60B-BE33-42FC-AA41-EEEC305A9736}" type="presOf" srcId="{3B00F86C-93FC-4C64-9B8D-FFC117188269}" destId="{AC5CA6F9-48F8-469D-BA6C-549AAB9B1C51}" srcOrd="0" destOrd="0" presId="urn:microsoft.com/office/officeart/2005/8/layout/vList3"/>
    <dgm:cxn modelId="{299A18F5-2534-4B95-BC9D-91EED09B6473}" type="presOf" srcId="{FF2F5AFC-344D-4E4C-9E09-424E0537149F}" destId="{B51B6420-6147-4965-8B5B-D67F0423BECC}" srcOrd="0" destOrd="0" presId="urn:microsoft.com/office/officeart/2005/8/layout/vList3"/>
    <dgm:cxn modelId="{66CB7EDA-888A-43E3-AFFC-E501B2F8093E}" srcId="{FF2F5AFC-344D-4E4C-9E09-424E0537149F}" destId="{F39FF043-BE16-4FB6-B380-3507827E85DA}" srcOrd="4" destOrd="0" parTransId="{04218E3F-DAE0-4DB0-8D06-E20FE0F7776F}" sibTransId="{DA3414F1-2905-42BD-8C93-1E3FEA4C3403}"/>
    <dgm:cxn modelId="{E2226C1A-D73F-46A0-8636-F5B718630776}" type="presParOf" srcId="{B51B6420-6147-4965-8B5B-D67F0423BECC}" destId="{0E85280B-330E-46C4-90C3-0BAAF9FEFAE8}" srcOrd="0" destOrd="0" presId="urn:microsoft.com/office/officeart/2005/8/layout/vList3"/>
    <dgm:cxn modelId="{7EB3715E-96EB-4C70-8BFB-C7DEE9445724}" type="presParOf" srcId="{0E85280B-330E-46C4-90C3-0BAAF9FEFAE8}" destId="{281A721D-9EE2-4C81-8BA1-2C714C8E19B9}" srcOrd="0" destOrd="0" presId="urn:microsoft.com/office/officeart/2005/8/layout/vList3"/>
    <dgm:cxn modelId="{FA7DDAF4-41E2-42A5-9316-237864C6E7A9}" type="presParOf" srcId="{0E85280B-330E-46C4-90C3-0BAAF9FEFAE8}" destId="{2737249E-13DD-4BE8-B958-F872C8B8ED8D}" srcOrd="1" destOrd="0" presId="urn:microsoft.com/office/officeart/2005/8/layout/vList3"/>
    <dgm:cxn modelId="{0C3E984A-8DAE-439C-AE2C-F262613072D8}" type="presParOf" srcId="{B51B6420-6147-4965-8B5B-D67F0423BECC}" destId="{DC0A0146-1E66-4273-904A-6E7DF04B8915}" srcOrd="1" destOrd="0" presId="urn:microsoft.com/office/officeart/2005/8/layout/vList3"/>
    <dgm:cxn modelId="{BC2B67AE-C8BE-47FE-B62F-3F3E45993DE5}" type="presParOf" srcId="{B51B6420-6147-4965-8B5B-D67F0423BECC}" destId="{4AEDC81B-EC73-4B29-AB33-C0A101F7FBA2}" srcOrd="2" destOrd="0" presId="urn:microsoft.com/office/officeart/2005/8/layout/vList3"/>
    <dgm:cxn modelId="{7A2AEEA6-20FB-4DF5-AE46-87C191B4F898}" type="presParOf" srcId="{4AEDC81B-EC73-4B29-AB33-C0A101F7FBA2}" destId="{A27BCCDB-C8E5-4DBD-88CA-031CA604C447}" srcOrd="0" destOrd="0" presId="urn:microsoft.com/office/officeart/2005/8/layout/vList3"/>
    <dgm:cxn modelId="{3ED09AB6-32D7-4C60-ABF4-EE0AE6A6434B}" type="presParOf" srcId="{4AEDC81B-EC73-4B29-AB33-C0A101F7FBA2}" destId="{A8CF0980-05AD-4C81-8E6E-20FF1383282E}" srcOrd="1" destOrd="0" presId="urn:microsoft.com/office/officeart/2005/8/layout/vList3"/>
    <dgm:cxn modelId="{B41D2CE8-3C20-4483-8000-E80A564A48AA}" type="presParOf" srcId="{B51B6420-6147-4965-8B5B-D67F0423BECC}" destId="{0C470A7B-5EA4-4A27-A240-2B2101A6A992}" srcOrd="3" destOrd="0" presId="urn:microsoft.com/office/officeart/2005/8/layout/vList3"/>
    <dgm:cxn modelId="{8717EC4F-D725-4127-807A-4264A945A1C1}" type="presParOf" srcId="{B51B6420-6147-4965-8B5B-D67F0423BECC}" destId="{475C09CE-6C76-4603-8A92-1E10A5541A6A}" srcOrd="4" destOrd="0" presId="urn:microsoft.com/office/officeart/2005/8/layout/vList3"/>
    <dgm:cxn modelId="{CA2ED1CA-84B4-4873-97AA-341F276D7716}" type="presParOf" srcId="{475C09CE-6C76-4603-8A92-1E10A5541A6A}" destId="{38042374-274D-4FEC-8781-B8B63E756BC5}" srcOrd="0" destOrd="0" presId="urn:microsoft.com/office/officeart/2005/8/layout/vList3"/>
    <dgm:cxn modelId="{E63F9E86-82FC-4713-875D-B3AF4C19DAD1}" type="presParOf" srcId="{475C09CE-6C76-4603-8A92-1E10A5541A6A}" destId="{AC5CA6F9-48F8-469D-BA6C-549AAB9B1C51}" srcOrd="1" destOrd="0" presId="urn:microsoft.com/office/officeart/2005/8/layout/vList3"/>
    <dgm:cxn modelId="{878E95D1-7023-4008-A800-E6FD0989FB1F}" type="presParOf" srcId="{B51B6420-6147-4965-8B5B-D67F0423BECC}" destId="{18747A99-3F40-4976-9AFF-AB4DDAC851A9}" srcOrd="5" destOrd="0" presId="urn:microsoft.com/office/officeart/2005/8/layout/vList3"/>
    <dgm:cxn modelId="{52AEA6A1-3BDA-4240-985B-E75DB4B81859}" type="presParOf" srcId="{B51B6420-6147-4965-8B5B-D67F0423BECC}" destId="{E9CD8468-EF73-4AFB-A540-2802EF69C392}" srcOrd="6" destOrd="0" presId="urn:microsoft.com/office/officeart/2005/8/layout/vList3"/>
    <dgm:cxn modelId="{69774CD2-C7A9-4FA2-90B6-9BC469EBA6FF}" type="presParOf" srcId="{E9CD8468-EF73-4AFB-A540-2802EF69C392}" destId="{585516B7-E68C-4187-B6C0-D2AF3795E2F2}" srcOrd="0" destOrd="0" presId="urn:microsoft.com/office/officeart/2005/8/layout/vList3"/>
    <dgm:cxn modelId="{861026D8-6451-479C-A5C1-0C75AA61F534}" type="presParOf" srcId="{E9CD8468-EF73-4AFB-A540-2802EF69C392}" destId="{92745DA9-9C8A-4238-8F20-D80787C0BB03}" srcOrd="1" destOrd="0" presId="urn:microsoft.com/office/officeart/2005/8/layout/vList3"/>
    <dgm:cxn modelId="{A6026E84-B597-4BAB-B039-73ECD6F258BB}" type="presParOf" srcId="{B51B6420-6147-4965-8B5B-D67F0423BECC}" destId="{6437F725-8EA7-4A16-BFC4-53D821E6E6ED}" srcOrd="7" destOrd="0" presId="urn:microsoft.com/office/officeart/2005/8/layout/vList3"/>
    <dgm:cxn modelId="{78C5686E-7B61-4A8C-8815-6D619351F2A3}" type="presParOf" srcId="{B51B6420-6147-4965-8B5B-D67F0423BECC}" destId="{EC4551B6-D5B3-4319-9CC1-DB1E90A676D7}" srcOrd="8" destOrd="0" presId="urn:microsoft.com/office/officeart/2005/8/layout/vList3"/>
    <dgm:cxn modelId="{F9524F7C-6E83-4BDA-B85D-7B4FC089B7D3}" type="presParOf" srcId="{EC4551B6-D5B3-4319-9CC1-DB1E90A676D7}" destId="{D9075997-E80C-44F6-8ED6-6248B52F797F}" srcOrd="0" destOrd="0" presId="urn:microsoft.com/office/officeart/2005/8/layout/vList3"/>
    <dgm:cxn modelId="{22030E5F-1113-4EC1-B025-94958F9C1831}" type="presParOf" srcId="{EC4551B6-D5B3-4319-9CC1-DB1E90A676D7}" destId="{7D21DF44-1A69-493C-9F38-3CCEED9A1D49}" srcOrd="1" destOrd="0" presId="urn:microsoft.com/office/officeart/2005/8/layout/vList3"/>
    <dgm:cxn modelId="{042DC0DC-8C1A-4748-97FF-81F621283F36}" type="presParOf" srcId="{B51B6420-6147-4965-8B5B-D67F0423BECC}" destId="{5F3A4111-F37D-4589-A3E6-FDDBCF17422E}" srcOrd="9" destOrd="0" presId="urn:microsoft.com/office/officeart/2005/8/layout/vList3"/>
    <dgm:cxn modelId="{EB2BD00D-48D4-455A-AADD-63F6FF18BBF9}" type="presParOf" srcId="{B51B6420-6147-4965-8B5B-D67F0423BECC}" destId="{52C2C668-8036-4634-94D5-F8F61DF8D369}" srcOrd="10" destOrd="0" presId="urn:microsoft.com/office/officeart/2005/8/layout/vList3"/>
    <dgm:cxn modelId="{29BBC3FD-FBF1-4BD9-9980-B55A7C489866}" type="presParOf" srcId="{52C2C668-8036-4634-94D5-F8F61DF8D369}" destId="{13F7B433-265C-42E6-88C9-F0B7AAA835B4}" srcOrd="0" destOrd="0" presId="urn:microsoft.com/office/officeart/2005/8/layout/vList3"/>
    <dgm:cxn modelId="{4384D4B9-184C-480C-8280-8A9BF04B57C4}" type="presParOf" srcId="{52C2C668-8036-4634-94D5-F8F61DF8D369}" destId="{2B829640-B1D8-44EB-A651-8821E8F5A0C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7249E-13DD-4BE8-B958-F872C8B8ED8D}">
      <dsp:nvSpPr>
        <dsp:cNvPr id="0" name=""/>
        <dsp:cNvSpPr/>
      </dsp:nvSpPr>
      <dsp:spPr>
        <a:xfrm rot="10800000">
          <a:off x="1551803" y="1328"/>
          <a:ext cx="5581146" cy="595504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2601" tIns="83820" rIns="156464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smtClean="0">
              <a:solidFill>
                <a:schemeClr val="bg1"/>
              </a:solidFill>
            </a:rPr>
            <a:t>Giới thiệu ngôn ngữ SQL</a:t>
          </a:r>
          <a:endParaRPr lang="en-US" sz="2200" b="1" i="0" kern="1200" dirty="0">
            <a:solidFill>
              <a:schemeClr val="bg1"/>
            </a:solidFill>
          </a:endParaRPr>
        </a:p>
      </dsp:txBody>
      <dsp:txXfrm rot="10800000">
        <a:off x="1700679" y="1328"/>
        <a:ext cx="5432270" cy="595504"/>
      </dsp:txXfrm>
    </dsp:sp>
    <dsp:sp modelId="{281A721D-9EE2-4C81-8BA1-2C714C8E19B9}">
      <dsp:nvSpPr>
        <dsp:cNvPr id="0" name=""/>
        <dsp:cNvSpPr/>
      </dsp:nvSpPr>
      <dsp:spPr>
        <a:xfrm>
          <a:off x="956923" y="42"/>
          <a:ext cx="595504" cy="59550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8CF0980-05AD-4C81-8E6E-20FF1383282E}">
      <dsp:nvSpPr>
        <dsp:cNvPr id="0" name=""/>
        <dsp:cNvSpPr/>
      </dsp:nvSpPr>
      <dsp:spPr>
        <a:xfrm rot="10800000">
          <a:off x="1530550" y="774595"/>
          <a:ext cx="5609484" cy="595504"/>
        </a:xfrm>
        <a:prstGeom prst="homePlat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62601" tIns="83820" rIns="156464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smtClean="0">
              <a:solidFill>
                <a:schemeClr val="bg1"/>
              </a:solidFill>
            </a:rPr>
            <a:t>Ngôn ngữ DML</a:t>
          </a:r>
          <a:endParaRPr lang="en-US" sz="2200" b="1" i="0" kern="1200" dirty="0">
            <a:solidFill>
              <a:schemeClr val="bg1"/>
            </a:solidFill>
          </a:endParaRPr>
        </a:p>
      </dsp:txBody>
      <dsp:txXfrm rot="10800000">
        <a:off x="1679426" y="774595"/>
        <a:ext cx="5460608" cy="595504"/>
      </dsp:txXfrm>
    </dsp:sp>
    <dsp:sp modelId="{A27BCCDB-C8E5-4DBD-88CA-031CA604C447}">
      <dsp:nvSpPr>
        <dsp:cNvPr id="0" name=""/>
        <dsp:cNvSpPr/>
      </dsp:nvSpPr>
      <dsp:spPr>
        <a:xfrm>
          <a:off x="949839" y="774595"/>
          <a:ext cx="595504" cy="59550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5000" b="-6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C5CA6F9-48F8-469D-BA6C-549AAB9B1C51}">
      <dsp:nvSpPr>
        <dsp:cNvPr id="0" name=""/>
        <dsp:cNvSpPr/>
      </dsp:nvSpPr>
      <dsp:spPr>
        <a:xfrm rot="10800000">
          <a:off x="1530550" y="1547862"/>
          <a:ext cx="5609484" cy="595504"/>
        </a:xfrm>
        <a:prstGeom prst="homePlate">
          <a:avLst/>
        </a:prstGeom>
        <a:solidFill>
          <a:schemeClr val="accent6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2601" tIns="83820" rIns="156464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>
              <a:solidFill>
                <a:schemeClr val="bg1"/>
              </a:solidFill>
            </a:rPr>
            <a:t>Ngôn ngữ DDL</a:t>
          </a:r>
          <a:endParaRPr lang="en-US" sz="2200" b="1" kern="1200" dirty="0">
            <a:solidFill>
              <a:schemeClr val="bg1"/>
            </a:solidFill>
          </a:endParaRPr>
        </a:p>
      </dsp:txBody>
      <dsp:txXfrm rot="10800000">
        <a:off x="1679426" y="1547862"/>
        <a:ext cx="5460608" cy="595504"/>
      </dsp:txXfrm>
    </dsp:sp>
    <dsp:sp modelId="{38042374-274D-4FEC-8781-B8B63E756BC5}">
      <dsp:nvSpPr>
        <dsp:cNvPr id="0" name=""/>
        <dsp:cNvSpPr/>
      </dsp:nvSpPr>
      <dsp:spPr>
        <a:xfrm>
          <a:off x="949839" y="1547862"/>
          <a:ext cx="595504" cy="59550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8000" b="-58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2745DA9-9C8A-4238-8F20-D80787C0BB03}">
      <dsp:nvSpPr>
        <dsp:cNvPr id="0" name=""/>
        <dsp:cNvSpPr/>
      </dsp:nvSpPr>
      <dsp:spPr>
        <a:xfrm rot="10800000">
          <a:off x="1530550" y="2321129"/>
          <a:ext cx="5609484" cy="595504"/>
        </a:xfrm>
        <a:prstGeom prst="homePlate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2601" tIns="83820" rIns="156464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smtClean="0">
              <a:solidFill>
                <a:schemeClr val="bg1"/>
              </a:solidFill>
            </a:rPr>
            <a:t>Ngôn ngữ DCL (đề tài tự tìm hiểu)</a:t>
          </a:r>
          <a:endParaRPr lang="en-US" sz="2200" b="1" kern="1200" dirty="0">
            <a:solidFill>
              <a:srgbClr val="FFFF00"/>
            </a:solidFill>
          </a:endParaRPr>
        </a:p>
      </dsp:txBody>
      <dsp:txXfrm rot="10800000">
        <a:off x="1679426" y="2321129"/>
        <a:ext cx="5460608" cy="595504"/>
      </dsp:txXfrm>
    </dsp:sp>
    <dsp:sp modelId="{585516B7-E68C-4187-B6C0-D2AF3795E2F2}">
      <dsp:nvSpPr>
        <dsp:cNvPr id="0" name=""/>
        <dsp:cNvSpPr/>
      </dsp:nvSpPr>
      <dsp:spPr>
        <a:xfrm>
          <a:off x="949839" y="2321129"/>
          <a:ext cx="595504" cy="595504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6000" b="-46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D21DF44-1A69-493C-9F38-3CCEED9A1D49}">
      <dsp:nvSpPr>
        <dsp:cNvPr id="0" name=""/>
        <dsp:cNvSpPr/>
      </dsp:nvSpPr>
      <dsp:spPr>
        <a:xfrm rot="10800000">
          <a:off x="1530550" y="3094396"/>
          <a:ext cx="5609484" cy="595504"/>
        </a:xfrm>
        <a:prstGeom prst="homePlate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2601" tIns="83820" rIns="156464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smtClean="0">
              <a:solidFill>
                <a:schemeClr val="bg1"/>
              </a:solidFill>
            </a:rPr>
            <a:t>Ngôn ngữ TCL (đề tài tự tìm hiểu)</a:t>
          </a:r>
          <a:endParaRPr lang="en-US" sz="2200" b="1" kern="1200" dirty="0">
            <a:solidFill>
              <a:schemeClr val="bg1"/>
            </a:solidFill>
          </a:endParaRPr>
        </a:p>
      </dsp:txBody>
      <dsp:txXfrm rot="10800000">
        <a:off x="1679426" y="3094396"/>
        <a:ext cx="5460608" cy="595504"/>
      </dsp:txXfrm>
    </dsp:sp>
    <dsp:sp modelId="{D9075997-E80C-44F6-8ED6-6248B52F797F}">
      <dsp:nvSpPr>
        <dsp:cNvPr id="0" name=""/>
        <dsp:cNvSpPr/>
      </dsp:nvSpPr>
      <dsp:spPr>
        <a:xfrm>
          <a:off x="949839" y="3094396"/>
          <a:ext cx="595504" cy="595504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8000" b="-58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B829640-B1D8-44EB-A651-8821E8F5A0C8}">
      <dsp:nvSpPr>
        <dsp:cNvPr id="0" name=""/>
        <dsp:cNvSpPr/>
      </dsp:nvSpPr>
      <dsp:spPr>
        <a:xfrm rot="10800000">
          <a:off x="1530550" y="3867663"/>
          <a:ext cx="5609484" cy="595504"/>
        </a:xfrm>
        <a:prstGeom prst="homePlate">
          <a:avLst/>
        </a:prstGeom>
        <a:gradFill rotWithShape="0">
          <a:gsLst>
            <a:gs pos="0">
              <a:schemeClr val="accent5">
                <a:hueOff val="-14019296"/>
                <a:satOff val="20613"/>
                <a:lumOff val="17647"/>
                <a:alphaOff val="0"/>
                <a:shade val="51000"/>
                <a:satMod val="130000"/>
              </a:schemeClr>
            </a:gs>
            <a:gs pos="80000">
              <a:schemeClr val="accent5">
                <a:hueOff val="-14019296"/>
                <a:satOff val="20613"/>
                <a:lumOff val="17647"/>
                <a:alphaOff val="0"/>
                <a:shade val="93000"/>
                <a:satMod val="130000"/>
              </a:schemeClr>
            </a:gs>
            <a:gs pos="100000">
              <a:schemeClr val="accent5">
                <a:hueOff val="-14019296"/>
                <a:satOff val="20613"/>
                <a:lumOff val="1764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2601" tIns="83820" rIns="156464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smtClean="0">
              <a:solidFill>
                <a:schemeClr val="bg1"/>
              </a:solidFill>
            </a:rPr>
            <a:t>Một số SQL nâng cao (đề tài tự tìm hiểu)</a:t>
          </a:r>
          <a:endParaRPr lang="en-US" sz="2200" i="1" kern="1200" dirty="0">
            <a:solidFill>
              <a:schemeClr val="bg1"/>
            </a:solidFill>
          </a:endParaRPr>
        </a:p>
      </dsp:txBody>
      <dsp:txXfrm rot="10800000">
        <a:off x="1679426" y="3867663"/>
        <a:ext cx="5460608" cy="595504"/>
      </dsp:txXfrm>
    </dsp:sp>
    <dsp:sp modelId="{13F7B433-265C-42E6-88C9-F0B7AAA835B4}">
      <dsp:nvSpPr>
        <dsp:cNvPr id="0" name=""/>
        <dsp:cNvSpPr/>
      </dsp:nvSpPr>
      <dsp:spPr>
        <a:xfrm>
          <a:off x="949839" y="3867663"/>
          <a:ext cx="595504" cy="595504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3000" b="-73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7249E-13DD-4BE8-B958-F872C8B8ED8D}">
      <dsp:nvSpPr>
        <dsp:cNvPr id="0" name=""/>
        <dsp:cNvSpPr/>
      </dsp:nvSpPr>
      <dsp:spPr>
        <a:xfrm rot="10800000">
          <a:off x="1551803" y="1328"/>
          <a:ext cx="5581146" cy="595504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2601" tIns="83820" rIns="156464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smtClean="0">
              <a:solidFill>
                <a:srgbClr val="C00000"/>
              </a:solidFill>
            </a:rPr>
            <a:t>Giới thiệu ngôn ngữ SQL</a:t>
          </a:r>
          <a:endParaRPr lang="en-US" sz="2200" b="1" i="0" kern="1200" dirty="0">
            <a:solidFill>
              <a:srgbClr val="C00000"/>
            </a:solidFill>
          </a:endParaRPr>
        </a:p>
      </dsp:txBody>
      <dsp:txXfrm rot="10800000">
        <a:off x="1700679" y="1328"/>
        <a:ext cx="5432270" cy="595504"/>
      </dsp:txXfrm>
    </dsp:sp>
    <dsp:sp modelId="{281A721D-9EE2-4C81-8BA1-2C714C8E19B9}">
      <dsp:nvSpPr>
        <dsp:cNvPr id="0" name=""/>
        <dsp:cNvSpPr/>
      </dsp:nvSpPr>
      <dsp:spPr>
        <a:xfrm>
          <a:off x="956923" y="42"/>
          <a:ext cx="595504" cy="59550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8CF0980-05AD-4C81-8E6E-20FF1383282E}">
      <dsp:nvSpPr>
        <dsp:cNvPr id="0" name=""/>
        <dsp:cNvSpPr/>
      </dsp:nvSpPr>
      <dsp:spPr>
        <a:xfrm rot="10800000">
          <a:off x="1530550" y="774595"/>
          <a:ext cx="5609484" cy="595504"/>
        </a:xfrm>
        <a:prstGeom prst="homePlat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62601" tIns="83820" rIns="156464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smtClean="0">
              <a:solidFill>
                <a:schemeClr val="bg1"/>
              </a:solidFill>
            </a:rPr>
            <a:t>Ngôn ngữ DML</a:t>
          </a:r>
          <a:endParaRPr lang="en-US" sz="2200" b="1" i="0" kern="1200" dirty="0">
            <a:solidFill>
              <a:schemeClr val="bg1"/>
            </a:solidFill>
          </a:endParaRPr>
        </a:p>
      </dsp:txBody>
      <dsp:txXfrm rot="10800000">
        <a:off x="1679426" y="774595"/>
        <a:ext cx="5460608" cy="595504"/>
      </dsp:txXfrm>
    </dsp:sp>
    <dsp:sp modelId="{A27BCCDB-C8E5-4DBD-88CA-031CA604C447}">
      <dsp:nvSpPr>
        <dsp:cNvPr id="0" name=""/>
        <dsp:cNvSpPr/>
      </dsp:nvSpPr>
      <dsp:spPr>
        <a:xfrm>
          <a:off x="949839" y="774595"/>
          <a:ext cx="595504" cy="59550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5000" b="-6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C5CA6F9-48F8-469D-BA6C-549AAB9B1C51}">
      <dsp:nvSpPr>
        <dsp:cNvPr id="0" name=""/>
        <dsp:cNvSpPr/>
      </dsp:nvSpPr>
      <dsp:spPr>
        <a:xfrm rot="10800000">
          <a:off x="1530550" y="1547862"/>
          <a:ext cx="5609484" cy="595504"/>
        </a:xfrm>
        <a:prstGeom prst="homePlate">
          <a:avLst/>
        </a:prstGeom>
        <a:solidFill>
          <a:schemeClr val="accent6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2601" tIns="83820" rIns="156464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>
              <a:solidFill>
                <a:schemeClr val="bg1"/>
              </a:solidFill>
            </a:rPr>
            <a:t>Ngôn ngữ DDL</a:t>
          </a:r>
          <a:endParaRPr lang="en-US" sz="2200" b="1" kern="1200" dirty="0">
            <a:solidFill>
              <a:schemeClr val="bg1"/>
            </a:solidFill>
          </a:endParaRPr>
        </a:p>
      </dsp:txBody>
      <dsp:txXfrm rot="10800000">
        <a:off x="1679426" y="1547862"/>
        <a:ext cx="5460608" cy="595504"/>
      </dsp:txXfrm>
    </dsp:sp>
    <dsp:sp modelId="{38042374-274D-4FEC-8781-B8B63E756BC5}">
      <dsp:nvSpPr>
        <dsp:cNvPr id="0" name=""/>
        <dsp:cNvSpPr/>
      </dsp:nvSpPr>
      <dsp:spPr>
        <a:xfrm>
          <a:off x="949839" y="1547862"/>
          <a:ext cx="595504" cy="59550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8000" b="-58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2745DA9-9C8A-4238-8F20-D80787C0BB03}">
      <dsp:nvSpPr>
        <dsp:cNvPr id="0" name=""/>
        <dsp:cNvSpPr/>
      </dsp:nvSpPr>
      <dsp:spPr>
        <a:xfrm rot="10800000">
          <a:off x="1530550" y="2321129"/>
          <a:ext cx="5609484" cy="595504"/>
        </a:xfrm>
        <a:prstGeom prst="homePlate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2601" tIns="83820" rIns="156464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smtClean="0">
              <a:solidFill>
                <a:schemeClr val="bg1"/>
              </a:solidFill>
            </a:rPr>
            <a:t>Ngôn ngữ DCL (đề tài tự tìm hiểu)</a:t>
          </a:r>
          <a:endParaRPr lang="en-US" sz="2200" b="1" kern="1200" dirty="0">
            <a:solidFill>
              <a:srgbClr val="FFFF00"/>
            </a:solidFill>
          </a:endParaRPr>
        </a:p>
      </dsp:txBody>
      <dsp:txXfrm rot="10800000">
        <a:off x="1679426" y="2321129"/>
        <a:ext cx="5460608" cy="595504"/>
      </dsp:txXfrm>
    </dsp:sp>
    <dsp:sp modelId="{585516B7-E68C-4187-B6C0-D2AF3795E2F2}">
      <dsp:nvSpPr>
        <dsp:cNvPr id="0" name=""/>
        <dsp:cNvSpPr/>
      </dsp:nvSpPr>
      <dsp:spPr>
        <a:xfrm>
          <a:off x="949839" y="2321129"/>
          <a:ext cx="595504" cy="595504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6000" b="-46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D21DF44-1A69-493C-9F38-3CCEED9A1D49}">
      <dsp:nvSpPr>
        <dsp:cNvPr id="0" name=""/>
        <dsp:cNvSpPr/>
      </dsp:nvSpPr>
      <dsp:spPr>
        <a:xfrm rot="10800000">
          <a:off x="1530550" y="3094396"/>
          <a:ext cx="5609484" cy="595504"/>
        </a:xfrm>
        <a:prstGeom prst="homePlate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2601" tIns="83820" rIns="156464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smtClean="0">
              <a:solidFill>
                <a:schemeClr val="bg1"/>
              </a:solidFill>
            </a:rPr>
            <a:t>Ngôn ngữ TCL (đề tài tự tìm hiểu)</a:t>
          </a:r>
          <a:endParaRPr lang="en-US" sz="2200" b="1" kern="1200" dirty="0">
            <a:solidFill>
              <a:schemeClr val="bg1"/>
            </a:solidFill>
          </a:endParaRPr>
        </a:p>
      </dsp:txBody>
      <dsp:txXfrm rot="10800000">
        <a:off x="1679426" y="3094396"/>
        <a:ext cx="5460608" cy="595504"/>
      </dsp:txXfrm>
    </dsp:sp>
    <dsp:sp modelId="{D9075997-E80C-44F6-8ED6-6248B52F797F}">
      <dsp:nvSpPr>
        <dsp:cNvPr id="0" name=""/>
        <dsp:cNvSpPr/>
      </dsp:nvSpPr>
      <dsp:spPr>
        <a:xfrm>
          <a:off x="949839" y="3094396"/>
          <a:ext cx="595504" cy="595504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8000" b="-58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B829640-B1D8-44EB-A651-8821E8F5A0C8}">
      <dsp:nvSpPr>
        <dsp:cNvPr id="0" name=""/>
        <dsp:cNvSpPr/>
      </dsp:nvSpPr>
      <dsp:spPr>
        <a:xfrm rot="10800000">
          <a:off x="1530550" y="3867663"/>
          <a:ext cx="5609484" cy="595504"/>
        </a:xfrm>
        <a:prstGeom prst="homePlate">
          <a:avLst/>
        </a:prstGeom>
        <a:gradFill rotWithShape="0">
          <a:gsLst>
            <a:gs pos="0">
              <a:schemeClr val="accent5">
                <a:hueOff val="-14019296"/>
                <a:satOff val="20613"/>
                <a:lumOff val="17647"/>
                <a:alphaOff val="0"/>
                <a:shade val="51000"/>
                <a:satMod val="130000"/>
              </a:schemeClr>
            </a:gs>
            <a:gs pos="80000">
              <a:schemeClr val="accent5">
                <a:hueOff val="-14019296"/>
                <a:satOff val="20613"/>
                <a:lumOff val="17647"/>
                <a:alphaOff val="0"/>
                <a:shade val="93000"/>
                <a:satMod val="130000"/>
              </a:schemeClr>
            </a:gs>
            <a:gs pos="100000">
              <a:schemeClr val="accent5">
                <a:hueOff val="-14019296"/>
                <a:satOff val="20613"/>
                <a:lumOff val="1764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2601" tIns="83820" rIns="156464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smtClean="0">
              <a:solidFill>
                <a:schemeClr val="bg1"/>
              </a:solidFill>
            </a:rPr>
            <a:t>Một số SQL nâng cao (đề tài tự tìm hiểu)</a:t>
          </a:r>
          <a:endParaRPr lang="en-US" sz="2200" i="1" kern="1200" dirty="0">
            <a:solidFill>
              <a:schemeClr val="bg1"/>
            </a:solidFill>
          </a:endParaRPr>
        </a:p>
      </dsp:txBody>
      <dsp:txXfrm rot="10800000">
        <a:off x="1679426" y="3867663"/>
        <a:ext cx="5460608" cy="595504"/>
      </dsp:txXfrm>
    </dsp:sp>
    <dsp:sp modelId="{13F7B433-265C-42E6-88C9-F0B7AAA835B4}">
      <dsp:nvSpPr>
        <dsp:cNvPr id="0" name=""/>
        <dsp:cNvSpPr/>
      </dsp:nvSpPr>
      <dsp:spPr>
        <a:xfrm>
          <a:off x="949839" y="3867663"/>
          <a:ext cx="595504" cy="595504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3000" b="-73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7249E-13DD-4BE8-B958-F872C8B8ED8D}">
      <dsp:nvSpPr>
        <dsp:cNvPr id="0" name=""/>
        <dsp:cNvSpPr/>
      </dsp:nvSpPr>
      <dsp:spPr>
        <a:xfrm rot="10800000">
          <a:off x="1551803" y="1328"/>
          <a:ext cx="5581146" cy="595504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2601" tIns="83820" rIns="156464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smtClean="0">
              <a:solidFill>
                <a:schemeClr val="bg1"/>
              </a:solidFill>
            </a:rPr>
            <a:t>Giới thiệu ngôn ngữ SQL</a:t>
          </a:r>
          <a:endParaRPr lang="en-US" sz="2200" b="1" i="0" kern="1200" dirty="0">
            <a:solidFill>
              <a:schemeClr val="bg1"/>
            </a:solidFill>
          </a:endParaRPr>
        </a:p>
      </dsp:txBody>
      <dsp:txXfrm rot="10800000">
        <a:off x="1700679" y="1328"/>
        <a:ext cx="5432270" cy="595504"/>
      </dsp:txXfrm>
    </dsp:sp>
    <dsp:sp modelId="{281A721D-9EE2-4C81-8BA1-2C714C8E19B9}">
      <dsp:nvSpPr>
        <dsp:cNvPr id="0" name=""/>
        <dsp:cNvSpPr/>
      </dsp:nvSpPr>
      <dsp:spPr>
        <a:xfrm>
          <a:off x="956923" y="42"/>
          <a:ext cx="595504" cy="59550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8CF0980-05AD-4C81-8E6E-20FF1383282E}">
      <dsp:nvSpPr>
        <dsp:cNvPr id="0" name=""/>
        <dsp:cNvSpPr/>
      </dsp:nvSpPr>
      <dsp:spPr>
        <a:xfrm rot="10800000">
          <a:off x="1530550" y="774595"/>
          <a:ext cx="5609484" cy="595504"/>
        </a:xfrm>
        <a:prstGeom prst="homePlat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62601" tIns="83820" rIns="156464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smtClean="0">
              <a:solidFill>
                <a:srgbClr val="FF0000"/>
              </a:solidFill>
            </a:rPr>
            <a:t>Ngôn ngữ DML</a:t>
          </a:r>
          <a:endParaRPr lang="en-US" sz="2200" b="1" i="0" kern="1200" dirty="0">
            <a:solidFill>
              <a:srgbClr val="FF0000"/>
            </a:solidFill>
          </a:endParaRPr>
        </a:p>
      </dsp:txBody>
      <dsp:txXfrm rot="10800000">
        <a:off x="1679426" y="774595"/>
        <a:ext cx="5460608" cy="595504"/>
      </dsp:txXfrm>
    </dsp:sp>
    <dsp:sp modelId="{A27BCCDB-C8E5-4DBD-88CA-031CA604C447}">
      <dsp:nvSpPr>
        <dsp:cNvPr id="0" name=""/>
        <dsp:cNvSpPr/>
      </dsp:nvSpPr>
      <dsp:spPr>
        <a:xfrm>
          <a:off x="949839" y="774595"/>
          <a:ext cx="595504" cy="59550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5000" b="-6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C5CA6F9-48F8-469D-BA6C-549AAB9B1C51}">
      <dsp:nvSpPr>
        <dsp:cNvPr id="0" name=""/>
        <dsp:cNvSpPr/>
      </dsp:nvSpPr>
      <dsp:spPr>
        <a:xfrm rot="10800000">
          <a:off x="1530550" y="1547862"/>
          <a:ext cx="5609484" cy="595504"/>
        </a:xfrm>
        <a:prstGeom prst="homePlate">
          <a:avLst/>
        </a:prstGeom>
        <a:solidFill>
          <a:schemeClr val="accent6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2601" tIns="83820" rIns="156464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>
              <a:solidFill>
                <a:schemeClr val="bg1"/>
              </a:solidFill>
            </a:rPr>
            <a:t>Ngôn ngữ DDL</a:t>
          </a:r>
          <a:endParaRPr lang="en-US" sz="2200" b="1" kern="1200" dirty="0">
            <a:solidFill>
              <a:schemeClr val="bg1"/>
            </a:solidFill>
          </a:endParaRPr>
        </a:p>
      </dsp:txBody>
      <dsp:txXfrm rot="10800000">
        <a:off x="1679426" y="1547862"/>
        <a:ext cx="5460608" cy="595504"/>
      </dsp:txXfrm>
    </dsp:sp>
    <dsp:sp modelId="{38042374-274D-4FEC-8781-B8B63E756BC5}">
      <dsp:nvSpPr>
        <dsp:cNvPr id="0" name=""/>
        <dsp:cNvSpPr/>
      </dsp:nvSpPr>
      <dsp:spPr>
        <a:xfrm>
          <a:off x="949839" y="1547862"/>
          <a:ext cx="595504" cy="59550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8000" b="-58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2745DA9-9C8A-4238-8F20-D80787C0BB03}">
      <dsp:nvSpPr>
        <dsp:cNvPr id="0" name=""/>
        <dsp:cNvSpPr/>
      </dsp:nvSpPr>
      <dsp:spPr>
        <a:xfrm rot="10800000">
          <a:off x="1530550" y="2321129"/>
          <a:ext cx="5609484" cy="595504"/>
        </a:xfrm>
        <a:prstGeom prst="homePlate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2601" tIns="83820" rIns="156464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smtClean="0">
              <a:solidFill>
                <a:schemeClr val="bg1"/>
              </a:solidFill>
            </a:rPr>
            <a:t>Ngôn ngữ DCL (đề tài tự tìm hiểu)</a:t>
          </a:r>
          <a:endParaRPr lang="en-US" sz="2200" b="1" kern="1200" dirty="0">
            <a:solidFill>
              <a:srgbClr val="FFFF00"/>
            </a:solidFill>
          </a:endParaRPr>
        </a:p>
      </dsp:txBody>
      <dsp:txXfrm rot="10800000">
        <a:off x="1679426" y="2321129"/>
        <a:ext cx="5460608" cy="595504"/>
      </dsp:txXfrm>
    </dsp:sp>
    <dsp:sp modelId="{585516B7-E68C-4187-B6C0-D2AF3795E2F2}">
      <dsp:nvSpPr>
        <dsp:cNvPr id="0" name=""/>
        <dsp:cNvSpPr/>
      </dsp:nvSpPr>
      <dsp:spPr>
        <a:xfrm>
          <a:off x="949839" y="2321129"/>
          <a:ext cx="595504" cy="595504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6000" b="-46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D21DF44-1A69-493C-9F38-3CCEED9A1D49}">
      <dsp:nvSpPr>
        <dsp:cNvPr id="0" name=""/>
        <dsp:cNvSpPr/>
      </dsp:nvSpPr>
      <dsp:spPr>
        <a:xfrm rot="10800000">
          <a:off x="1530550" y="3094396"/>
          <a:ext cx="5609484" cy="595504"/>
        </a:xfrm>
        <a:prstGeom prst="homePlate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2601" tIns="83820" rIns="156464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smtClean="0">
              <a:solidFill>
                <a:schemeClr val="bg1"/>
              </a:solidFill>
            </a:rPr>
            <a:t>Ngôn ngữ TCL (đề tài tự tìm hiểu)</a:t>
          </a:r>
          <a:endParaRPr lang="en-US" sz="2200" b="1" kern="1200" dirty="0">
            <a:solidFill>
              <a:schemeClr val="bg1"/>
            </a:solidFill>
          </a:endParaRPr>
        </a:p>
      </dsp:txBody>
      <dsp:txXfrm rot="10800000">
        <a:off x="1679426" y="3094396"/>
        <a:ext cx="5460608" cy="595504"/>
      </dsp:txXfrm>
    </dsp:sp>
    <dsp:sp modelId="{D9075997-E80C-44F6-8ED6-6248B52F797F}">
      <dsp:nvSpPr>
        <dsp:cNvPr id="0" name=""/>
        <dsp:cNvSpPr/>
      </dsp:nvSpPr>
      <dsp:spPr>
        <a:xfrm>
          <a:off x="949839" y="3094396"/>
          <a:ext cx="595504" cy="595504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8000" b="-58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B829640-B1D8-44EB-A651-8821E8F5A0C8}">
      <dsp:nvSpPr>
        <dsp:cNvPr id="0" name=""/>
        <dsp:cNvSpPr/>
      </dsp:nvSpPr>
      <dsp:spPr>
        <a:xfrm rot="10800000">
          <a:off x="1530550" y="3867663"/>
          <a:ext cx="5609484" cy="595504"/>
        </a:xfrm>
        <a:prstGeom prst="homePlate">
          <a:avLst/>
        </a:prstGeom>
        <a:gradFill rotWithShape="0">
          <a:gsLst>
            <a:gs pos="0">
              <a:schemeClr val="accent5">
                <a:hueOff val="-14019296"/>
                <a:satOff val="20613"/>
                <a:lumOff val="17647"/>
                <a:alphaOff val="0"/>
                <a:shade val="51000"/>
                <a:satMod val="130000"/>
              </a:schemeClr>
            </a:gs>
            <a:gs pos="80000">
              <a:schemeClr val="accent5">
                <a:hueOff val="-14019296"/>
                <a:satOff val="20613"/>
                <a:lumOff val="17647"/>
                <a:alphaOff val="0"/>
                <a:shade val="93000"/>
                <a:satMod val="130000"/>
              </a:schemeClr>
            </a:gs>
            <a:gs pos="100000">
              <a:schemeClr val="accent5">
                <a:hueOff val="-14019296"/>
                <a:satOff val="20613"/>
                <a:lumOff val="1764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2601" tIns="83820" rIns="156464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smtClean="0">
              <a:solidFill>
                <a:schemeClr val="bg1"/>
              </a:solidFill>
            </a:rPr>
            <a:t>Một số SQL nâng cao (đề tài tự tìm hiểu)</a:t>
          </a:r>
          <a:endParaRPr lang="en-US" sz="2200" i="1" kern="1200" dirty="0">
            <a:solidFill>
              <a:schemeClr val="bg1"/>
            </a:solidFill>
          </a:endParaRPr>
        </a:p>
      </dsp:txBody>
      <dsp:txXfrm rot="10800000">
        <a:off x="1679426" y="3867663"/>
        <a:ext cx="5460608" cy="595504"/>
      </dsp:txXfrm>
    </dsp:sp>
    <dsp:sp modelId="{13F7B433-265C-42E6-88C9-F0B7AAA835B4}">
      <dsp:nvSpPr>
        <dsp:cNvPr id="0" name=""/>
        <dsp:cNvSpPr/>
      </dsp:nvSpPr>
      <dsp:spPr>
        <a:xfrm>
          <a:off x="949839" y="3867663"/>
          <a:ext cx="595504" cy="595504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3000" b="-73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36" tIns="49868" rIns="99736" bIns="49868" numCol="1" anchor="t" anchorCtr="0" compatLnSpc="1">
            <a:prstTxWarp prst="textNoShape">
              <a:avLst/>
            </a:prstTxWarp>
          </a:bodyPr>
          <a:lstStyle>
            <a:lvl1pPr defTabSz="990600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36" tIns="49868" rIns="99736" bIns="49868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36" tIns="49868" rIns="99736" bIns="49868" numCol="1" anchor="b" anchorCtr="0" compatLnSpc="1">
            <a:prstTxWarp prst="textNoShape">
              <a:avLst/>
            </a:prstTxWarp>
          </a:bodyPr>
          <a:lstStyle>
            <a:lvl1pPr defTabSz="990600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36" tIns="49868" rIns="99736" bIns="49868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DE6BDD7-4F28-4317-B0A9-43FC31183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29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36" tIns="49868" rIns="99736" bIns="49868" numCol="1" anchor="t" anchorCtr="0" compatLnSpc="1">
            <a:prstTxWarp prst="textNoShape">
              <a:avLst/>
            </a:prstTxWarp>
          </a:bodyPr>
          <a:lstStyle>
            <a:lvl1pPr defTabSz="990600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36" tIns="49868" rIns="99736" bIns="49868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2313"/>
            <a:ext cx="4795838" cy="35972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152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36" tIns="49868" rIns="99736" bIns="498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36" tIns="49868" rIns="99736" bIns="49868" numCol="1" anchor="b" anchorCtr="0" compatLnSpc="1">
            <a:prstTxWarp prst="textNoShape">
              <a:avLst/>
            </a:prstTxWarp>
          </a:bodyPr>
          <a:lstStyle>
            <a:lvl1pPr defTabSz="990600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36" tIns="49868" rIns="99736" bIns="49868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898E90A-CCA4-4D0F-BCE6-37712FA458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315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971550" y="4797425"/>
            <a:ext cx="5472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rgbClr val="333399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9pPr>
          </a:lstStyle>
          <a:p>
            <a:pPr eaLnBrk="1" hangingPunct="1">
              <a:buClrTx/>
              <a:buSzTx/>
              <a:buFontTx/>
              <a:buNone/>
              <a:defRPr/>
            </a:pPr>
            <a:endParaRPr lang="en-US" sz="1800" b="0" smtClean="0">
              <a:solidFill>
                <a:srgbClr val="FF6600"/>
              </a:solidFill>
            </a:endParaRPr>
          </a:p>
        </p:txBody>
      </p:sp>
      <p:sp>
        <p:nvSpPr>
          <p:cNvPr id="5" name="Line 56"/>
          <p:cNvSpPr>
            <a:spLocks noChangeShapeType="1"/>
          </p:cNvSpPr>
          <p:nvPr userDrawn="1"/>
        </p:nvSpPr>
        <p:spPr bwMode="auto">
          <a:xfrm flipV="1">
            <a:off x="755650" y="2205038"/>
            <a:ext cx="5903913" cy="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59"/>
          <p:cNvSpPr txBox="1">
            <a:spLocks noChangeArrowheads="1"/>
          </p:cNvSpPr>
          <p:nvPr userDrawn="1"/>
        </p:nvSpPr>
        <p:spPr bwMode="auto">
          <a:xfrm>
            <a:off x="4095750" y="6302375"/>
            <a:ext cx="698909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rgbClr val="333399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800" smtClean="0"/>
              <a:t>2017</a:t>
            </a:r>
          </a:p>
        </p:txBody>
      </p:sp>
      <p:sp>
        <p:nvSpPr>
          <p:cNvPr id="7" name="Line 56"/>
          <p:cNvSpPr>
            <a:spLocks noChangeShapeType="1"/>
          </p:cNvSpPr>
          <p:nvPr userDrawn="1"/>
        </p:nvSpPr>
        <p:spPr bwMode="auto">
          <a:xfrm>
            <a:off x="755650" y="1208088"/>
            <a:ext cx="0" cy="1008062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5638800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642531" y="6591300"/>
            <a:ext cx="2304256" cy="2667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Ngôn ngữ SQL</a:t>
            </a:r>
          </a:p>
        </p:txBody>
      </p:sp>
    </p:spTree>
    <p:extLst>
      <p:ext uri="{BB962C8B-B14F-4D97-AF65-F5344CB8AC3E}">
        <p14:creationId xmlns:p14="http://schemas.microsoft.com/office/powerpoint/2010/main" val="2937361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1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609600"/>
            <a:ext cx="182880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609600"/>
            <a:ext cx="53340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7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23850" y="188913"/>
            <a:ext cx="8064500" cy="6192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68313" y="6381750"/>
            <a:ext cx="1439862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55576" y="5877272"/>
            <a:ext cx="7558087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Cơ sở dữ liệu (2014) - Bài 1. Mô hình dữ liệu quan hệ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9938" y="6597650"/>
            <a:ext cx="719137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B2F6C-F137-4CEF-80DC-152BE83D4A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02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 bwMode="auto">
          <a:xfrm>
            <a:off x="755204" y="1341438"/>
            <a:ext cx="838879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107504" y="11113"/>
            <a:ext cx="5508625" cy="473206"/>
            <a:chOff x="4787900" y="11113"/>
            <a:chExt cx="5508625" cy="473206"/>
          </a:xfrm>
        </p:grpSpPr>
        <p:sp>
          <p:nvSpPr>
            <p:cNvPr id="6" name="TextBox 11"/>
            <p:cNvSpPr txBox="1">
              <a:spLocks noChangeArrowheads="1"/>
            </p:cNvSpPr>
            <p:nvPr userDrawn="1"/>
          </p:nvSpPr>
          <p:spPr bwMode="auto">
            <a:xfrm>
              <a:off x="4787900" y="11113"/>
              <a:ext cx="5508625" cy="473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rgbClr val="333399"/>
                  </a:solidFill>
                  <a:latin typeface="Arial" charset="0"/>
                </a:defRPr>
              </a:lvl1pPr>
              <a:lvl2pPr marL="742950" indent="-285750" eaLnBrk="0" hangingPunct="0">
                <a:defRPr sz="2000" b="1">
                  <a:solidFill>
                    <a:srgbClr val="333399"/>
                  </a:solidFill>
                  <a:latin typeface="Arial" charset="0"/>
                </a:defRPr>
              </a:lvl2pPr>
              <a:lvl3pPr marL="1143000" indent="-228600" eaLnBrk="0" hangingPunct="0">
                <a:defRPr sz="2000" b="1">
                  <a:solidFill>
                    <a:srgbClr val="333399"/>
                  </a:solidFill>
                  <a:latin typeface="Arial" charset="0"/>
                </a:defRPr>
              </a:lvl3pPr>
              <a:lvl4pPr marL="1600200" indent="-228600" eaLnBrk="0" hangingPunct="0">
                <a:defRPr sz="2000" b="1">
                  <a:solidFill>
                    <a:srgbClr val="333399"/>
                  </a:solidFill>
                  <a:latin typeface="Arial" charset="0"/>
                </a:defRPr>
              </a:lvl4pPr>
              <a:lvl5pPr marL="2057400" indent="-228600" eaLnBrk="0" hangingPunct="0">
                <a:defRPr sz="2000" b="1">
                  <a:solidFill>
                    <a:srgbClr val="33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itchFamily="2" charset="2"/>
                <a:defRPr sz="2000" b="1">
                  <a:solidFill>
                    <a:srgbClr val="33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itchFamily="2" charset="2"/>
                <a:defRPr sz="2000" b="1">
                  <a:solidFill>
                    <a:srgbClr val="33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itchFamily="2" charset="2"/>
                <a:defRPr sz="2000" b="1">
                  <a:solidFill>
                    <a:srgbClr val="33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itchFamily="2" charset="2"/>
                <a:defRPr sz="2000" b="1">
                  <a:solidFill>
                    <a:srgbClr val="33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sz="1100" b="0" smtClean="0">
                  <a:solidFill>
                    <a:schemeClr val="accent3">
                      <a:lumMod val="40000"/>
                      <a:lumOff val="60000"/>
                    </a:schemeClr>
                  </a:solidFill>
                  <a:cs typeface="Arial" charset="0"/>
                </a:rPr>
                <a:t>Trường ĐH Công Nghệ Sài Gòn</a:t>
              </a:r>
            </a:p>
            <a:p>
              <a:pPr algn="ctr" eaLnBrk="1" hangingPunct="1">
                <a:spcBef>
                  <a:spcPct val="25000"/>
                </a:spcBef>
                <a:buClrTx/>
                <a:buSzTx/>
                <a:buFontTx/>
                <a:buNone/>
                <a:defRPr/>
              </a:pPr>
              <a:r>
                <a:rPr lang="en-US" sz="1100" smtClean="0">
                  <a:solidFill>
                    <a:schemeClr val="accent3">
                      <a:lumMod val="40000"/>
                      <a:lumOff val="60000"/>
                    </a:schemeClr>
                  </a:solidFill>
                  <a:cs typeface="Arial" charset="0"/>
                </a:rPr>
                <a:t>KHOA CÔNG NGHỆ THÔNG TIN</a:t>
              </a:r>
              <a:endParaRPr lang="en-US" sz="1200" b="0" smtClean="0">
                <a:solidFill>
                  <a:schemeClr val="accent3">
                    <a:lumMod val="40000"/>
                    <a:lumOff val="60000"/>
                  </a:schemeClr>
                </a:solidFill>
                <a:cs typeface="Arial" charset="0"/>
              </a:endParaRPr>
            </a:p>
          </p:txBody>
        </p:sp>
        <p:pic>
          <p:nvPicPr>
            <p:cNvPr id="7" name="Picture 61" descr="logo STU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5600" y="25400"/>
              <a:ext cx="865188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3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881063" y="6591300"/>
            <a:ext cx="7362825" cy="242888"/>
          </a:xfrm>
          <a:prstGeom prst="rect">
            <a:avLst/>
          </a:prstGeom>
        </p:spPr>
        <p:txBody>
          <a:bodyPr/>
          <a:lstStyle>
            <a:lvl1pPr algn="ctr" eaLnBrk="1" hangingPunct="1">
              <a:defRPr sz="1200" b="1">
                <a:solidFill>
                  <a:srgbClr val="333399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mtClean="0"/>
              <a:t>Cơ sở dữ liệu (2017) – Ngôn ngữ SQL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32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708920"/>
            <a:ext cx="7772400" cy="1362075"/>
          </a:xfrm>
        </p:spPr>
        <p:txBody>
          <a:bodyPr anchor="t"/>
          <a:lstStyle>
            <a:lvl1pPr algn="ctr">
              <a:defRPr sz="4000" b="1" cap="all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6" y="1124744"/>
            <a:ext cx="7772400" cy="1500187"/>
          </a:xfrm>
        </p:spPr>
        <p:txBody>
          <a:bodyPr anchor="b"/>
          <a:lstStyle>
            <a:lvl1pPr marL="0" indent="0">
              <a:buNone/>
              <a:defRPr sz="2800" b="1" u="sng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6902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3716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3716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0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6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28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321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475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slide" Target="../slides/slide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609600"/>
            <a:ext cx="7315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371600"/>
            <a:ext cx="7315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0" y="0"/>
            <a:ext cx="795338" cy="685800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7" name="Action Button: Beginning 36">
            <a:hlinkClick r:id="rId16" action="ppaction://hlinksldjump" highlightClick="1"/>
          </p:cNvPr>
          <p:cNvSpPr/>
          <p:nvPr userDrawn="1"/>
        </p:nvSpPr>
        <p:spPr bwMode="auto">
          <a:xfrm>
            <a:off x="7092950" y="6557963"/>
            <a:ext cx="358775" cy="242887"/>
          </a:xfrm>
          <a:prstGeom prst="actionButtonBeginning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txBody>
          <a:bodyPr lIns="92075" tIns="46038" rIns="92075" bIns="46038"/>
          <a:lstStyle/>
          <a:p>
            <a:pPr>
              <a:defRPr/>
            </a:pPr>
            <a:endParaRPr lang="en-US"/>
          </a:p>
        </p:txBody>
      </p:sp>
      <p:cxnSp>
        <p:nvCxnSpPr>
          <p:cNvPr id="38" name="Straight Connector 37"/>
          <p:cNvCxnSpPr/>
          <p:nvPr userDrawn="1"/>
        </p:nvCxnSpPr>
        <p:spPr bwMode="auto">
          <a:xfrm>
            <a:off x="2138363" y="6608763"/>
            <a:ext cx="459740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2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12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11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1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1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15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1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15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55650" y="1644030"/>
            <a:ext cx="7772400" cy="70485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NGÔN NGỮ SQL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4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27088" y="5516562"/>
            <a:ext cx="7772400" cy="720749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Lê Thị Mỹ Dung/ </a:t>
            </a:r>
            <a:r>
              <a:rPr lang="en-US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người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trình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bày</a:t>
            </a:r>
            <a:endParaRPr lang="en-US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Mail</a:t>
            </a:r>
            <a:r>
              <a:rPr lang="en-US" sz="14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dung.lethimy@stu.edu.vn</a:t>
            </a:r>
            <a:r>
              <a:rPr lang="en-US" sz="1400" i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endParaRPr lang="en-US" sz="1400" i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 txBox="1">
            <a:spLocks/>
          </p:cNvSpPr>
          <p:nvPr/>
        </p:nvSpPr>
        <p:spPr bwMode="auto">
          <a:xfrm>
            <a:off x="1781175" y="6591300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10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81175" y="6591300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99592" y="668594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2.1. Mệnh đề FROM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484784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Blip>
                <a:blip r:embed="rId2"/>
              </a:buBlip>
            </a:pPr>
            <a:r>
              <a:rPr lang="en-US" sz="2400" smtClean="0">
                <a:latin typeface="Franklin Gothic Medium" pitchFamily="34" charset="0"/>
              </a:rPr>
              <a:t> </a:t>
            </a:r>
            <a:r>
              <a:rPr lang="en-US"/>
              <a:t>Là mệnh đề chứa 1 hoặc nhiều quan hệ đang </a:t>
            </a:r>
            <a:r>
              <a:rPr lang="en-US" smtClean="0"/>
              <a:t>xét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 idx="4294967295"/>
          </p:nvPr>
        </p:nvSpPr>
        <p:spPr>
          <a:xfrm>
            <a:off x="1979712" y="188640"/>
            <a:ext cx="5904656" cy="715963"/>
          </a:xfrm>
        </p:spPr>
        <p:txBody>
          <a:bodyPr/>
          <a:lstStyle/>
          <a:p>
            <a:pPr algn="ctr" eaLnBrk="1" hangingPunct="1"/>
            <a:r>
              <a:rPr lang="en-US" sz="3600" b="1" u="sng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 DUNG TRÌNH BÀY</a:t>
            </a:r>
            <a:endParaRPr lang="en-US" sz="3600" b="1" u="sng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323786937"/>
              </p:ext>
            </p:extLst>
          </p:nvPr>
        </p:nvGraphicFramePr>
        <p:xfrm>
          <a:off x="611560" y="1268760"/>
          <a:ext cx="8388424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781175" y="6591300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rgbClr val="333399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200" dirty="0" err="1" smtClean="0"/>
              <a:t>Nhập</a:t>
            </a:r>
            <a:r>
              <a:rPr lang="en-US" sz="1200" dirty="0" smtClean="0"/>
              <a:t> </a:t>
            </a:r>
            <a:r>
              <a:rPr lang="en-US" sz="1200" dirty="0" err="1" smtClean="0"/>
              <a:t>môn</a:t>
            </a:r>
            <a:r>
              <a:rPr lang="en-US" sz="1200" dirty="0" smtClean="0"/>
              <a:t> </a:t>
            </a:r>
            <a:r>
              <a:rPr lang="en-US" sz="1200" dirty="0" err="1" smtClean="0"/>
              <a:t>lập</a:t>
            </a:r>
            <a:r>
              <a:rPr lang="en-US" sz="1200" dirty="0" smtClean="0"/>
              <a:t> </a:t>
            </a:r>
            <a:r>
              <a:rPr lang="en-US" sz="1200" err="1" smtClean="0"/>
              <a:t>trình</a:t>
            </a:r>
            <a:r>
              <a:rPr lang="en-US" sz="1200" smtClean="0"/>
              <a:t> 2016</a:t>
            </a:r>
            <a:endParaRPr lang="en-US" sz="1200" dirty="0" smtClean="0"/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rgbClr val="333399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9pPr>
          </a:lstStyle>
          <a:p>
            <a:pPr eaLnBrk="1" hangingPunct="1"/>
            <a:fld id="{30C83A35-EE6B-4AE4-8964-63A457AB8079}" type="slidenum">
              <a:rPr lang="en-US"/>
              <a:pPr eaLnBrk="1" hangingPunct="1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7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 idx="4294967295"/>
          </p:nvPr>
        </p:nvSpPr>
        <p:spPr>
          <a:xfrm>
            <a:off x="1979712" y="188640"/>
            <a:ext cx="5904656" cy="715963"/>
          </a:xfrm>
        </p:spPr>
        <p:txBody>
          <a:bodyPr/>
          <a:lstStyle/>
          <a:p>
            <a:pPr algn="ctr" eaLnBrk="1" hangingPunct="1"/>
            <a:r>
              <a:rPr lang="en-US" sz="3600" b="1" u="sng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 DUNG TRÌNH BÀY</a:t>
            </a:r>
            <a:endParaRPr lang="en-US" sz="3600" b="1" u="sng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52430143"/>
              </p:ext>
            </p:extLst>
          </p:nvPr>
        </p:nvGraphicFramePr>
        <p:xfrm>
          <a:off x="611560" y="1268760"/>
          <a:ext cx="8388424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781175" y="6591300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rgbClr val="333399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200" dirty="0" err="1" smtClean="0"/>
              <a:t>Nhập</a:t>
            </a:r>
            <a:r>
              <a:rPr lang="en-US" sz="1200" dirty="0" smtClean="0"/>
              <a:t> </a:t>
            </a:r>
            <a:r>
              <a:rPr lang="en-US" sz="1200" dirty="0" err="1" smtClean="0"/>
              <a:t>môn</a:t>
            </a:r>
            <a:r>
              <a:rPr lang="en-US" sz="1200" dirty="0" smtClean="0"/>
              <a:t> </a:t>
            </a:r>
            <a:r>
              <a:rPr lang="en-US" sz="1200" dirty="0" err="1" smtClean="0"/>
              <a:t>lập</a:t>
            </a:r>
            <a:r>
              <a:rPr lang="en-US" sz="1200" dirty="0" smtClean="0"/>
              <a:t> </a:t>
            </a:r>
            <a:r>
              <a:rPr lang="en-US" sz="1200" err="1" smtClean="0"/>
              <a:t>trình</a:t>
            </a:r>
            <a:r>
              <a:rPr lang="en-US" sz="1200" smtClean="0"/>
              <a:t> 2016</a:t>
            </a:r>
            <a:endParaRPr lang="en-US" sz="1200" dirty="0" smtClean="0"/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rgbClr val="333399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9pPr>
          </a:lstStyle>
          <a:p>
            <a:pPr eaLnBrk="1" hangingPunct="1"/>
            <a:fld id="{30C83A35-EE6B-4AE4-8964-63A457AB8079}" type="slidenum">
              <a:rPr lang="en-US"/>
              <a:pPr eaLnBrk="1" hangingPunct="1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9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VI. Một số SQL nâng cao</a:t>
            </a:r>
            <a:endParaRPr lang="en-US"/>
          </a:p>
        </p:txBody>
      </p:sp>
      <p:grpSp>
        <p:nvGrpSpPr>
          <p:cNvPr id="5" name="Group 90"/>
          <p:cNvGrpSpPr/>
          <p:nvPr/>
        </p:nvGrpSpPr>
        <p:grpSpPr>
          <a:xfrm>
            <a:off x="285009" y="2559147"/>
            <a:ext cx="4002266" cy="2614674"/>
            <a:chOff x="-310133" y="1477712"/>
            <a:chExt cx="4986789" cy="4585108"/>
          </a:xfrm>
        </p:grpSpPr>
        <p:pic>
          <p:nvPicPr>
            <p:cNvPr id="17" name="Picture 16" descr="MESSAGE ICON (NEW VECTOR).jpg"/>
            <p:cNvPicPr>
              <a:picLocks noChangeAspect="1"/>
            </p:cNvPicPr>
            <p:nvPr/>
          </p:nvPicPr>
          <p:blipFill>
            <a:blip r:embed="rId2" cstate="print">
              <a:lum bright="11000" contrast="20000"/>
            </a:blip>
            <a:stretch>
              <a:fillRect/>
            </a:stretch>
          </p:blipFill>
          <p:spPr>
            <a:xfrm rot="2169610">
              <a:off x="1207673" y="2539724"/>
              <a:ext cx="778041" cy="77804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8" name="Picture 17" descr="MESSAGE ICON (NEW VECTOR).jpg"/>
            <p:cNvPicPr>
              <a:picLocks noChangeAspect="1"/>
            </p:cNvPicPr>
            <p:nvPr/>
          </p:nvPicPr>
          <p:blipFill>
            <a:blip r:embed="rId2" cstate="print">
              <a:lum bright="11000" contrast="20000"/>
            </a:blip>
            <a:stretch>
              <a:fillRect/>
            </a:stretch>
          </p:blipFill>
          <p:spPr>
            <a:xfrm rot="2185855">
              <a:off x="1336011" y="4184040"/>
              <a:ext cx="778041" cy="77804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9" name="Picture 18" descr="MESSAGE ICON (NEW VECTOR).jpg"/>
            <p:cNvPicPr>
              <a:picLocks noChangeAspect="1"/>
            </p:cNvPicPr>
            <p:nvPr/>
          </p:nvPicPr>
          <p:blipFill>
            <a:blip r:embed="rId2" cstate="print">
              <a:lum bright="11000" contrast="20000"/>
            </a:blip>
            <a:stretch>
              <a:fillRect/>
            </a:stretch>
          </p:blipFill>
          <p:spPr>
            <a:xfrm rot="2169610">
              <a:off x="1961655" y="2523685"/>
              <a:ext cx="778041" cy="77804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0" name="Picture 19" descr="MESSAGE ICON (NEW VECTOR).jpg"/>
            <p:cNvPicPr>
              <a:picLocks noChangeAspect="1"/>
            </p:cNvPicPr>
            <p:nvPr/>
          </p:nvPicPr>
          <p:blipFill>
            <a:blip r:embed="rId2" cstate="print">
              <a:lum bright="11000" contrast="20000"/>
            </a:blip>
            <a:stretch>
              <a:fillRect/>
            </a:stretch>
          </p:blipFill>
          <p:spPr>
            <a:xfrm rot="2169610">
              <a:off x="2057911" y="4208102"/>
              <a:ext cx="778041" cy="77804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-310133" y="1477712"/>
              <a:ext cx="4942048" cy="1262063"/>
              <a:chOff x="1409" y="1594"/>
              <a:chExt cx="2215" cy="795"/>
            </a:xfrm>
          </p:grpSpPr>
          <p:pic>
            <p:nvPicPr>
              <p:cNvPr id="28" name="Picture 11" descr="WinFX_WCF__13h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09" y="1594"/>
                <a:ext cx="2215" cy="7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9" name="Text Box 12"/>
              <p:cNvSpPr txBox="1">
                <a:spLocks noChangeArrowheads="1"/>
              </p:cNvSpPr>
              <p:nvPr/>
            </p:nvSpPr>
            <p:spPr bwMode="auto">
              <a:xfrm>
                <a:off x="1623" y="1809"/>
                <a:ext cx="1635" cy="40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45705" tIns="45705" rIns="45705" bIns="45705">
                <a:spAutoFit/>
              </a:bodyPr>
              <a:lstStyle/>
              <a:p>
                <a:pPr algn="ctr">
                  <a:defRPr/>
                </a:pPr>
                <a:r>
                  <a:rPr lang="en-US" sz="1800" b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6.1. VIEW</a:t>
                </a:r>
                <a:endParaRPr lang="en-US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1" name="Group 21"/>
            <p:cNvGrpSpPr>
              <a:grpSpLocks/>
            </p:cNvGrpSpPr>
            <p:nvPr/>
          </p:nvGrpSpPr>
          <p:grpSpPr bwMode="auto">
            <a:xfrm>
              <a:off x="-155223" y="3099140"/>
              <a:ext cx="4831879" cy="1263650"/>
              <a:chOff x="1409" y="2226"/>
              <a:chExt cx="3232" cy="796"/>
            </a:xfrm>
          </p:grpSpPr>
          <p:pic>
            <p:nvPicPr>
              <p:cNvPr id="26" name="Picture 13" descr="WinFX_WCF__13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409" y="2226"/>
                <a:ext cx="3072" cy="7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7" name="Text Box 14"/>
              <p:cNvSpPr txBox="1">
                <a:spLocks noChangeArrowheads="1"/>
              </p:cNvSpPr>
              <p:nvPr/>
            </p:nvSpPr>
            <p:spPr bwMode="auto">
              <a:xfrm>
                <a:off x="1799" y="2438"/>
                <a:ext cx="2842" cy="40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45705" tIns="45705" rIns="45705" bIns="45705">
                <a:spAutoFit/>
              </a:bodyPr>
              <a:lstStyle/>
              <a:p>
                <a:pPr algn="l">
                  <a:defRPr/>
                </a:pPr>
                <a:r>
                  <a:rPr lang="en-US" sz="1800" b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6.2. STORE PROCEDURE</a:t>
                </a:r>
                <a:endParaRPr lang="en-US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2" name="Group 22"/>
            <p:cNvGrpSpPr>
              <a:grpSpLocks/>
            </p:cNvGrpSpPr>
            <p:nvPr/>
          </p:nvGrpSpPr>
          <p:grpSpPr bwMode="auto">
            <a:xfrm>
              <a:off x="-155575" y="4791232"/>
              <a:ext cx="4579936" cy="1271588"/>
              <a:chOff x="1468" y="3227"/>
              <a:chExt cx="2885" cy="801"/>
            </a:xfrm>
          </p:grpSpPr>
          <p:pic>
            <p:nvPicPr>
              <p:cNvPr id="24" name="Picture 20" descr="WinFX_WCF__13f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1468" y="3227"/>
                <a:ext cx="2885" cy="8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" name="Text Box 21"/>
              <p:cNvSpPr txBox="1">
                <a:spLocks noChangeArrowheads="1"/>
              </p:cNvSpPr>
              <p:nvPr/>
            </p:nvSpPr>
            <p:spPr bwMode="auto">
              <a:xfrm>
                <a:off x="1762" y="3457"/>
                <a:ext cx="2070" cy="40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45705" tIns="45705" rIns="45705" bIns="45705">
                <a:spAutoFit/>
              </a:bodyPr>
              <a:lstStyle/>
              <a:p>
                <a:pPr algn="ctr">
                  <a:defRPr/>
                </a:pPr>
                <a:r>
                  <a:rPr lang="en-US" sz="1800" b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6.3. TRIGGER</a:t>
                </a:r>
                <a:endParaRPr lang="en-US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81" name="Group 90"/>
          <p:cNvGrpSpPr/>
          <p:nvPr/>
        </p:nvGrpSpPr>
        <p:grpSpPr>
          <a:xfrm>
            <a:off x="4451268" y="2569044"/>
            <a:ext cx="3966358" cy="2614674"/>
            <a:chOff x="-310133" y="1477712"/>
            <a:chExt cx="4942048" cy="4585108"/>
          </a:xfrm>
        </p:grpSpPr>
        <p:pic>
          <p:nvPicPr>
            <p:cNvPr id="82" name="Picture 81" descr="MESSAGE ICON (NEW VECTOR).jpg"/>
            <p:cNvPicPr>
              <a:picLocks noChangeAspect="1"/>
            </p:cNvPicPr>
            <p:nvPr/>
          </p:nvPicPr>
          <p:blipFill>
            <a:blip r:embed="rId2" cstate="print">
              <a:lum bright="11000" contrast="20000"/>
            </a:blip>
            <a:stretch>
              <a:fillRect/>
            </a:stretch>
          </p:blipFill>
          <p:spPr>
            <a:xfrm rot="2169610">
              <a:off x="1207673" y="2539724"/>
              <a:ext cx="778041" cy="77804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83" name="Picture 82" descr="MESSAGE ICON (NEW VECTOR).jpg"/>
            <p:cNvPicPr>
              <a:picLocks noChangeAspect="1"/>
            </p:cNvPicPr>
            <p:nvPr/>
          </p:nvPicPr>
          <p:blipFill>
            <a:blip r:embed="rId2" cstate="print">
              <a:lum bright="11000" contrast="20000"/>
            </a:blip>
            <a:stretch>
              <a:fillRect/>
            </a:stretch>
          </p:blipFill>
          <p:spPr>
            <a:xfrm rot="2185855">
              <a:off x="1336011" y="4184040"/>
              <a:ext cx="778041" cy="77804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84" name="Picture 83" descr="MESSAGE ICON (NEW VECTOR).jpg"/>
            <p:cNvPicPr>
              <a:picLocks noChangeAspect="1"/>
            </p:cNvPicPr>
            <p:nvPr/>
          </p:nvPicPr>
          <p:blipFill>
            <a:blip r:embed="rId2" cstate="print">
              <a:lum bright="11000" contrast="20000"/>
            </a:blip>
            <a:stretch>
              <a:fillRect/>
            </a:stretch>
          </p:blipFill>
          <p:spPr>
            <a:xfrm rot="2169610">
              <a:off x="1961655" y="2523685"/>
              <a:ext cx="778041" cy="77804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85" name="Picture 84" descr="MESSAGE ICON (NEW VECTOR).jpg"/>
            <p:cNvPicPr>
              <a:picLocks noChangeAspect="1"/>
            </p:cNvPicPr>
            <p:nvPr/>
          </p:nvPicPr>
          <p:blipFill>
            <a:blip r:embed="rId2" cstate="print">
              <a:lum bright="11000" contrast="20000"/>
            </a:blip>
            <a:stretch>
              <a:fillRect/>
            </a:stretch>
          </p:blipFill>
          <p:spPr>
            <a:xfrm rot="2169610">
              <a:off x="2057911" y="4208102"/>
              <a:ext cx="778041" cy="77804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grpSp>
          <p:nvGrpSpPr>
            <p:cNvPr id="86" name="Group 15"/>
            <p:cNvGrpSpPr>
              <a:grpSpLocks/>
            </p:cNvGrpSpPr>
            <p:nvPr/>
          </p:nvGrpSpPr>
          <p:grpSpPr bwMode="auto">
            <a:xfrm>
              <a:off x="-310133" y="1477712"/>
              <a:ext cx="4942048" cy="1262063"/>
              <a:chOff x="1409" y="1594"/>
              <a:chExt cx="2215" cy="795"/>
            </a:xfrm>
          </p:grpSpPr>
          <p:pic>
            <p:nvPicPr>
              <p:cNvPr id="93" name="Picture 11" descr="WinFX_WCF__13h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09" y="1594"/>
                <a:ext cx="2215" cy="7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4" name="Text Box 12"/>
              <p:cNvSpPr txBox="1">
                <a:spLocks noChangeArrowheads="1"/>
              </p:cNvSpPr>
              <p:nvPr/>
            </p:nvSpPr>
            <p:spPr bwMode="auto">
              <a:xfrm>
                <a:off x="1623" y="1809"/>
                <a:ext cx="1635" cy="40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45705" tIns="45705" rIns="45705" bIns="45705">
                <a:spAutoFit/>
              </a:bodyPr>
              <a:lstStyle/>
              <a:p>
                <a:pPr algn="ctr">
                  <a:defRPr/>
                </a:pPr>
                <a:r>
                  <a:rPr lang="en-US" sz="1800" b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6.4. FUNCTION</a:t>
                </a:r>
                <a:endParaRPr lang="en-US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87" name="Group 21"/>
            <p:cNvGrpSpPr>
              <a:grpSpLocks/>
            </p:cNvGrpSpPr>
            <p:nvPr/>
          </p:nvGrpSpPr>
          <p:grpSpPr bwMode="auto">
            <a:xfrm>
              <a:off x="-155223" y="3099140"/>
              <a:ext cx="4592677" cy="1263650"/>
              <a:chOff x="1409" y="2226"/>
              <a:chExt cx="3072" cy="796"/>
            </a:xfrm>
          </p:grpSpPr>
          <p:pic>
            <p:nvPicPr>
              <p:cNvPr id="91" name="Picture 13" descr="WinFX_WCF__13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409" y="2226"/>
                <a:ext cx="3072" cy="7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2" name="Text Box 14"/>
              <p:cNvSpPr txBox="1">
                <a:spLocks noChangeArrowheads="1"/>
              </p:cNvSpPr>
              <p:nvPr/>
            </p:nvSpPr>
            <p:spPr bwMode="auto">
              <a:xfrm>
                <a:off x="2374" y="2438"/>
                <a:ext cx="1417" cy="40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45705" tIns="45705" rIns="45705" bIns="45705">
                <a:spAutoFit/>
              </a:bodyPr>
              <a:lstStyle/>
              <a:p>
                <a:pPr algn="l">
                  <a:defRPr/>
                </a:pPr>
                <a:r>
                  <a:rPr lang="en-US" sz="1800" b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6.5. CURSOR</a:t>
                </a:r>
                <a:endParaRPr lang="en-US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88" name="Group 22"/>
            <p:cNvGrpSpPr>
              <a:grpSpLocks/>
            </p:cNvGrpSpPr>
            <p:nvPr/>
          </p:nvGrpSpPr>
          <p:grpSpPr bwMode="auto">
            <a:xfrm>
              <a:off x="-155575" y="4791232"/>
              <a:ext cx="4579936" cy="1271588"/>
              <a:chOff x="1468" y="3227"/>
              <a:chExt cx="2885" cy="801"/>
            </a:xfrm>
          </p:grpSpPr>
          <p:pic>
            <p:nvPicPr>
              <p:cNvPr id="89" name="Picture 20" descr="WinFX_WCF__13f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1468" y="3227"/>
                <a:ext cx="2885" cy="8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0" name="Text Box 21"/>
              <p:cNvSpPr txBox="1">
                <a:spLocks noChangeArrowheads="1"/>
              </p:cNvSpPr>
              <p:nvPr/>
            </p:nvSpPr>
            <p:spPr bwMode="auto">
              <a:xfrm>
                <a:off x="1762" y="3457"/>
                <a:ext cx="2070" cy="40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45705" tIns="45705" rIns="45705" bIns="45705">
                <a:spAutoFit/>
              </a:bodyPr>
              <a:lstStyle/>
              <a:p>
                <a:pPr algn="ctr">
                  <a:defRPr/>
                </a:pPr>
                <a:r>
                  <a:rPr lang="en-US" sz="1800" b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6.6. INDEX</a:t>
                </a:r>
                <a:endParaRPr lang="en-US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533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Tham khảo</a:t>
            </a:r>
          </a:p>
        </p:txBody>
      </p:sp>
      <p:sp>
        <p:nvSpPr>
          <p:cNvPr id="10243" name="Content Placeholder 1"/>
          <p:cNvSpPr>
            <a:spLocks noGrp="1"/>
          </p:cNvSpPr>
          <p:nvPr>
            <p:ph idx="1"/>
          </p:nvPr>
        </p:nvSpPr>
        <p:spPr>
          <a:xfrm>
            <a:off x="990600" y="1371600"/>
            <a:ext cx="7901880" cy="4267200"/>
          </a:xfrm>
        </p:spPr>
        <p:txBody>
          <a:bodyPr/>
          <a:lstStyle/>
          <a:p>
            <a:pPr lvl="1" algn="just" eaLnBrk="1" hangingPunct="1"/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2013,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- </a:t>
            </a:r>
            <a:r>
              <a:rPr lang="en-US" dirty="0" err="1"/>
              <a:t>Trường</a:t>
            </a:r>
            <a:r>
              <a:rPr lang="en-US" dirty="0"/>
              <a:t> ĐH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Sài</a:t>
            </a:r>
            <a:r>
              <a:rPr lang="en-US" dirty="0"/>
              <a:t> </a:t>
            </a:r>
            <a:r>
              <a:rPr lang="en-US" dirty="0" err="1"/>
              <a:t>Gòn</a:t>
            </a:r>
            <a:r>
              <a:rPr lang="en-US" dirty="0"/>
              <a:t>.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451725" y="6488113"/>
            <a:ext cx="719138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rgbClr val="333399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9pPr>
          </a:lstStyle>
          <a:p>
            <a:pPr eaLnBrk="1" hangingPunct="1"/>
            <a:fld id="{729883D4-87B7-4544-AAC2-B9BF2FF04A7E}" type="slidenum">
              <a:rPr lang="en-US"/>
              <a:pPr eaLnBrk="1" hangingPunct="1"/>
              <a:t>103</a:t>
            </a:fld>
            <a:endParaRPr lang="en-US"/>
          </a:p>
        </p:txBody>
      </p:sp>
      <p:sp>
        <p:nvSpPr>
          <p:cNvPr id="10246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1907704" y="6591300"/>
            <a:ext cx="4824536" cy="266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rgbClr val="333399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 err="1" smtClean="0"/>
              <a:t>Nhập</a:t>
            </a:r>
            <a:r>
              <a:rPr lang="en-US" sz="1200" dirty="0" smtClean="0"/>
              <a:t> </a:t>
            </a:r>
            <a:r>
              <a:rPr lang="en-US" sz="1200" dirty="0" err="1" smtClean="0"/>
              <a:t>môn</a:t>
            </a:r>
            <a:r>
              <a:rPr lang="en-US" sz="1200" dirty="0" smtClean="0"/>
              <a:t> </a:t>
            </a:r>
            <a:r>
              <a:rPr lang="en-US" sz="1200" dirty="0" err="1" smtClean="0"/>
              <a:t>lập</a:t>
            </a:r>
            <a:r>
              <a:rPr lang="en-US" sz="1200" dirty="0" smtClean="0"/>
              <a:t> </a:t>
            </a:r>
            <a:r>
              <a:rPr lang="en-US" sz="1200" dirty="0" err="1" smtClean="0"/>
              <a:t>trình</a:t>
            </a:r>
            <a:r>
              <a:rPr lang="en-US" sz="1200" dirty="0" smtClean="0"/>
              <a:t>  (2014)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11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81175" y="6591300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99592" y="668594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2.1. </a:t>
            </a:r>
            <a:r>
              <a:rPr lang="en-US" sz="4000"/>
              <a:t>Mệnh đề SELECT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484784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Blip>
                <a:blip r:embed="rId2"/>
              </a:buBlip>
            </a:pPr>
            <a:r>
              <a:rPr lang="en-US" sz="2400" smtClean="0">
                <a:latin typeface="Franklin Gothic Medium" pitchFamily="34" charset="0"/>
              </a:rPr>
              <a:t> </a:t>
            </a:r>
            <a:r>
              <a:rPr lang="en-US"/>
              <a:t>Liệt kê các thuộc tính cần hiển thị trong kết quả của truy </a:t>
            </a:r>
            <a:r>
              <a:rPr lang="en-US" smtClean="0"/>
              <a:t>vấn</a:t>
            </a:r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638795" y="2059222"/>
            <a:ext cx="6605613" cy="427507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1963" lvl="0" indent="-461963" algn="l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kumimoji="0" lang="en-US" sz="2000" b="1" i="0" u="sng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VD:</a:t>
            </a:r>
            <a:r>
              <a:rPr kumimoji="0" lang="en-US" sz="2000" b="1" i="0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</a:t>
            </a:r>
            <a:r>
              <a:rPr kumimoji="0" lang="en-US" sz="2000" i="0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</a:t>
            </a:r>
            <a:r>
              <a:rPr lang="en-US" sz="2000" smtClean="0">
                <a:solidFill>
                  <a:srgbClr val="FF0000"/>
                </a:solidFill>
                <a:latin typeface="+mj-lt"/>
              </a:rPr>
              <a:t>ho biết danh sách mã sinh viên và tên sinh viên</a:t>
            </a:r>
            <a:endParaRPr kumimoji="0" lang="en-US" sz="2000" b="1" i="0" u="sng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0085" y="2604341"/>
            <a:ext cx="5041993" cy="1251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597658" y="4077072"/>
            <a:ext cx="6459834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buBlip>
                <a:blip r:embed="rId4"/>
              </a:buBlip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 Truy </a:t>
            </a:r>
            <a:r>
              <a:rPr lang="en-US">
                <a:latin typeface="Courier New" pitchFamily="49" charset="0"/>
                <a:cs typeface="Courier New" pitchFamily="49" charset="0"/>
              </a:rPr>
              <a:t>vấn</a:t>
            </a:r>
          </a:p>
          <a:p>
            <a:pPr lvl="1">
              <a:spcBef>
                <a:spcPts val="0"/>
              </a:spcBef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SELECT MaSinhVien, TenSinhVien</a:t>
            </a:r>
          </a:p>
          <a:p>
            <a:pPr lvl="1">
              <a:spcBef>
                <a:spcPts val="0"/>
              </a:spcBef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FROM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SinhVien</a:t>
            </a:r>
          </a:p>
        </p:txBody>
      </p:sp>
      <p:sp>
        <p:nvSpPr>
          <p:cNvPr id="4" name="Rectangle 3"/>
          <p:cNvSpPr/>
          <p:nvPr/>
        </p:nvSpPr>
        <p:spPr>
          <a:xfrm>
            <a:off x="597658" y="5373216"/>
            <a:ext cx="16825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Blip>
                <a:blip r:embed="rId4"/>
              </a:buBlip>
            </a:pPr>
            <a:r>
              <a:rPr lang="en-US" smtClean="0"/>
              <a:t> Output</a:t>
            </a:r>
            <a:endParaRPr lang="en-US"/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59832" y="5246069"/>
            <a:ext cx="2879129" cy="105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705654" y="2817335"/>
            <a:ext cx="15983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lvl="2">
              <a:buBlip>
                <a:blip r:embed="rId4"/>
              </a:buBlip>
            </a:pPr>
            <a:r>
              <a:rPr lang="en-US" smtClean="0"/>
              <a:t> Input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8903" y="516014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2.1. </a:t>
            </a:r>
            <a:r>
              <a:rPr lang="en-US" sz="4000"/>
              <a:t>Mệnh đề </a:t>
            </a:r>
            <a:r>
              <a:rPr lang="en-US" sz="4000" smtClean="0"/>
              <a:t>SELECT (tt)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795647" y="1864430"/>
            <a:ext cx="7315199" cy="427507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1963" lvl="0" indent="-461963" algn="l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kumimoji="0" lang="en-US" sz="2000" b="1" i="0" u="sng" strike="noStrike" kern="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VD:</a:t>
            </a:r>
            <a:r>
              <a:rPr kumimoji="0" lang="en-US" sz="2000" b="1" i="0" strike="noStrike" kern="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</a:t>
            </a:r>
            <a:r>
              <a:rPr kumimoji="0" lang="en-US" sz="2000" i="0" strike="noStrike" kern="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</a:t>
            </a:r>
            <a:r>
              <a:rPr lang="en-US" sz="2000" smtClean="0">
                <a:solidFill>
                  <a:srgbClr val="FFC000"/>
                </a:solidFill>
                <a:latin typeface="+mj-lt"/>
              </a:rPr>
              <a:t>ho biết danh sách các sinh viên (liệt kê tất cả thuộc tính)</a:t>
            </a:r>
            <a:endParaRPr kumimoji="0" lang="en-US" sz="2000" b="1" i="0" u="sng" strike="noStrike" kern="0" cap="none" spc="0" normalizeH="0" baseline="0" noProof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j-lt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5202" y="2397425"/>
            <a:ext cx="5015206" cy="1272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5202" y="5323301"/>
            <a:ext cx="5208751" cy="1046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-3276872" y="1196751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endParaRPr lang="en-US"/>
          </a:p>
          <a:p>
            <a:pPr lvl="1">
              <a:buNone/>
            </a:pPr>
            <a:endParaRPr lang="en-US"/>
          </a:p>
          <a:p>
            <a:pPr lvl="1">
              <a:buNone/>
            </a:pPr>
            <a:endParaRPr lang="en-US"/>
          </a:p>
          <a:p>
            <a:pPr lvl="1">
              <a:buNone/>
            </a:pPr>
            <a:endParaRPr lang="en-US"/>
          </a:p>
          <a:p>
            <a:pPr lvl="1">
              <a:buNone/>
            </a:pP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99592" y="1376480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4"/>
              </a:buBlip>
            </a:pPr>
            <a:r>
              <a:rPr lang="en-US" smtClean="0"/>
              <a:t> Dùng </a:t>
            </a:r>
            <a:r>
              <a:rPr lang="en-US"/>
              <a:t>SELECT * nếu muốn lấy tất cả các thuộc tính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5536" y="2397425"/>
            <a:ext cx="1469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Blip>
                <a:blip r:embed="rId5"/>
              </a:buBlip>
            </a:pPr>
            <a:r>
              <a:rPr lang="en-US" smtClean="0"/>
              <a:t> Input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19086" y="3789039"/>
            <a:ext cx="4134160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>
              <a:buBlip>
                <a:blip r:embed="rId5"/>
              </a:buBlip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 Truy </a:t>
            </a:r>
            <a:r>
              <a:rPr lang="en-US">
                <a:latin typeface="Courier New" pitchFamily="49" charset="0"/>
                <a:cs typeface="Courier New" pitchFamily="49" charset="0"/>
              </a:rPr>
              <a:t>vấn</a:t>
            </a:r>
          </a:p>
          <a:p>
            <a:pPr lvl="1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SELECT *</a:t>
            </a:r>
          </a:p>
          <a:p>
            <a:pPr lvl="1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FROM SinhVien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1036" y="5446651"/>
            <a:ext cx="15983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lvl="2">
              <a:buBlip>
                <a:blip r:embed="rId5"/>
              </a:buBlip>
            </a:pPr>
            <a:r>
              <a:rPr lang="en-US" smtClean="0"/>
              <a:t> Output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4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13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81175" y="6591300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99591" y="668594"/>
            <a:ext cx="6758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2.1. </a:t>
            </a:r>
            <a:r>
              <a:rPr lang="en-US" sz="4000"/>
              <a:t>Mệnh đề </a:t>
            </a:r>
            <a:r>
              <a:rPr lang="en-US" sz="4000" smtClean="0"/>
              <a:t>SELECT (tt)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484784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2"/>
              </a:buBlip>
            </a:pPr>
            <a:r>
              <a:rPr lang="en-US" sz="2200" smtClean="0">
                <a:latin typeface="Franklin Gothic Medium" pitchFamily="34" charset="0"/>
              </a:rPr>
              <a:t> </a:t>
            </a:r>
            <a:r>
              <a:rPr lang="en-US" sz="2200"/>
              <a:t>Có thể thực hiện tính toán +, -, *, / trên các hằng số hay thuộc tính của bộ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55576" y="2272975"/>
            <a:ext cx="7920879" cy="656969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1963" lvl="0" indent="-46196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u="sng" kern="0">
                <a:solidFill>
                  <a:srgbClr val="FFC000"/>
                </a:solidFill>
              </a:rPr>
              <a:t>VD:</a:t>
            </a:r>
            <a:r>
              <a:rPr lang="en-US" kern="0">
                <a:solidFill>
                  <a:srgbClr val="FFC000"/>
                </a:solidFill>
              </a:rPr>
              <a:t>  </a:t>
            </a:r>
            <a:r>
              <a:rPr lang="en-US">
                <a:solidFill>
                  <a:srgbClr val="FFC000"/>
                </a:solidFill>
              </a:rPr>
              <a:t>cho biết danh sách mã sinh viên và tên sinh viên cùng với điểm rèn luyện sau khi + 1 cho mỗi sinh viên</a:t>
            </a:r>
            <a:endParaRPr lang="en-US" u="sng" kern="0">
              <a:solidFill>
                <a:srgbClr val="FFC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7657" y="4226797"/>
            <a:ext cx="8078797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>
              <a:buBlip>
                <a:blip r:embed="rId3"/>
              </a:buBlip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>
                <a:latin typeface="Courier New" pitchFamily="49" charset="0"/>
                <a:cs typeface="Courier New" pitchFamily="49" charset="0"/>
              </a:rPr>
              <a:t>Truy vấn</a:t>
            </a:r>
          </a:p>
          <a:p>
            <a:pPr lvl="1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>
                <a:latin typeface="Courier New" pitchFamily="49" charset="0"/>
                <a:cs typeface="Courier New" pitchFamily="49" charset="0"/>
              </a:rPr>
              <a:t>MaSinhVien, TenSinhVien, DiemRenLuyen + 1</a:t>
            </a:r>
          </a:p>
          <a:p>
            <a:pPr lvl="1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FROM SinhVien</a:t>
            </a:r>
          </a:p>
        </p:txBody>
      </p:sp>
      <p:sp>
        <p:nvSpPr>
          <p:cNvPr id="4" name="Rectangle 3"/>
          <p:cNvSpPr/>
          <p:nvPr/>
        </p:nvSpPr>
        <p:spPr>
          <a:xfrm>
            <a:off x="584279" y="5887056"/>
            <a:ext cx="16825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Blip>
                <a:blip r:embed="rId3"/>
              </a:buBlip>
            </a:pPr>
            <a:r>
              <a:rPr lang="en-US" smtClean="0"/>
              <a:t> Output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1344" y="3068229"/>
            <a:ext cx="15983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lvl="2">
              <a:buBlip>
                <a:blip r:embed="rId3"/>
              </a:buBlip>
            </a:pPr>
            <a:r>
              <a:rPr lang="en-US" smtClean="0"/>
              <a:t> Input</a:t>
            </a:r>
            <a:endParaRPr 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59832" y="2929943"/>
            <a:ext cx="4777010" cy="1217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79912" y="5410606"/>
            <a:ext cx="4371913" cy="107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2084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14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81175" y="6591300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99592" y="668594"/>
            <a:ext cx="72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2.1. </a:t>
            </a:r>
            <a:r>
              <a:rPr lang="en-US" sz="4000"/>
              <a:t>Mệnh đề </a:t>
            </a:r>
            <a:r>
              <a:rPr lang="en-US" sz="4000" smtClean="0"/>
              <a:t>SELECT (tt)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484784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2"/>
              </a:buBlip>
            </a:pPr>
            <a:r>
              <a:rPr lang="en-US" smtClean="0"/>
              <a:t> Dùng </a:t>
            </a:r>
            <a:r>
              <a:rPr lang="en-US"/>
              <a:t>SELECT INTO để tạo bảng tạm cho bảng kết quả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55577" y="2059222"/>
            <a:ext cx="7488832" cy="427507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1963" lvl="0" indent="-46196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u="sng" kern="0">
                <a:solidFill>
                  <a:srgbClr val="FF0000"/>
                </a:solidFill>
              </a:rPr>
              <a:t>VD:</a:t>
            </a:r>
            <a:r>
              <a:rPr lang="en-US" kern="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C000"/>
                </a:solidFill>
              </a:rPr>
              <a:t>cho biết danh sách mã nhân viên và lương tương ứng</a:t>
            </a:r>
            <a:endParaRPr lang="en-US" u="sng" kern="0">
              <a:solidFill>
                <a:srgbClr val="FFC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6616" y="3933056"/>
            <a:ext cx="8366831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>
              <a:buBlip>
                <a:blip r:embed="rId3"/>
              </a:buBlip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Truy vấn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SELECT MaNhanVien, Luong INTO BangLuong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FROM NhanVien</a:t>
            </a:r>
          </a:p>
        </p:txBody>
      </p:sp>
      <p:sp>
        <p:nvSpPr>
          <p:cNvPr id="4" name="Rectangle 3"/>
          <p:cNvSpPr/>
          <p:nvPr/>
        </p:nvSpPr>
        <p:spPr>
          <a:xfrm>
            <a:off x="597658" y="5373216"/>
            <a:ext cx="16825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Blip>
                <a:blip r:embed="rId3"/>
              </a:buBlip>
            </a:pPr>
            <a:r>
              <a:rPr lang="en-US" smtClean="0"/>
              <a:t> Output</a:t>
            </a:r>
            <a:endParaRPr 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1070" y="2486729"/>
            <a:ext cx="4417436" cy="12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597658" y="2659297"/>
            <a:ext cx="1469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Blip>
                <a:blip r:embed="rId3"/>
              </a:buBlip>
            </a:pPr>
            <a:r>
              <a:rPr lang="en-US" smtClean="0"/>
              <a:t> Input</a:t>
            </a:r>
            <a:endParaRPr lang="en-US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86163" y="5157262"/>
            <a:ext cx="2427657" cy="1232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6847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15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81175" y="6591300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99592" y="668594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2.1. </a:t>
            </a:r>
            <a:r>
              <a:rPr lang="en-US" sz="4000"/>
              <a:t>Mệnh đề </a:t>
            </a:r>
            <a:r>
              <a:rPr lang="en-US" sz="4000" smtClean="0"/>
              <a:t>WHERE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484784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b="0" smtClean="0">
                <a:latin typeface="Franklin Gothic Medium" pitchFamily="34" charset="0"/>
              </a:rPr>
              <a:t> </a:t>
            </a:r>
            <a:r>
              <a:rPr lang="en-US" sz="2400" b="0"/>
              <a:t>Mô tả các điều kiện mà kết quả phải thoả (có thể có mệnh đề này hoặc không)</a:t>
            </a:r>
          </a:p>
        </p:txBody>
      </p:sp>
    </p:spTree>
    <p:extLst>
      <p:ext uri="{BB962C8B-B14F-4D97-AF65-F5344CB8AC3E}">
        <p14:creationId xmlns:p14="http://schemas.microsoft.com/office/powerpoint/2010/main" val="376847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16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81175" y="6591300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99592" y="668594"/>
            <a:ext cx="6963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2.1. </a:t>
            </a:r>
            <a:r>
              <a:rPr lang="en-US" sz="4000"/>
              <a:t>Mệnh đề </a:t>
            </a:r>
            <a:r>
              <a:rPr lang="en-US" sz="4000" smtClean="0"/>
              <a:t>WHERE (tt)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484784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2"/>
              </a:buBlip>
            </a:pPr>
            <a:r>
              <a:rPr lang="en-US"/>
              <a:t>Các hằng số là chuỗi được bỏ trong nháy đơn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576" y="1946449"/>
            <a:ext cx="8388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lvl="0" indent="-46196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u="sng" kern="0">
                <a:solidFill>
                  <a:srgbClr val="FF0000"/>
                </a:solidFill>
              </a:rPr>
              <a:t>VD:</a:t>
            </a:r>
            <a:r>
              <a:rPr lang="en-US" kern="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C000"/>
                </a:solidFill>
              </a:rPr>
              <a:t>C</a:t>
            </a:r>
            <a:r>
              <a:rPr lang="en-US" smtClean="0">
                <a:solidFill>
                  <a:srgbClr val="FFC000"/>
                </a:solidFill>
              </a:rPr>
              <a:t>ho </a:t>
            </a:r>
            <a:r>
              <a:rPr lang="en-US">
                <a:solidFill>
                  <a:srgbClr val="FFC000"/>
                </a:solidFill>
              </a:rPr>
              <a:t>biết danh sách mã sinh viên, tên sinh viên thuộc lớp TH05.1</a:t>
            </a:r>
            <a:endParaRPr lang="en-US" u="sng" kern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592780"/>
            <a:ext cx="12509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0838" lvl="1" indent="-342900">
              <a:buFont typeface="Wingdings" pitchFamily="2" charset="2"/>
              <a:buChar char="Ø"/>
            </a:pPr>
            <a:r>
              <a:rPr lang="en-US"/>
              <a:t>Input: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6095" y="2792835"/>
            <a:ext cx="4607874" cy="116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899592" y="4079449"/>
            <a:ext cx="7632848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8462" lvl="1" indent="-342900">
              <a:spcBef>
                <a:spcPts val="0"/>
              </a:spcBef>
              <a:buFont typeface="Wingdings" pitchFamily="2" charset="2"/>
              <a:buChar char="Ø"/>
            </a:pPr>
            <a:r>
              <a:rPr lang="en-US"/>
              <a:t>Truy vấn:</a:t>
            </a:r>
          </a:p>
          <a:p>
            <a:pPr lvl="1">
              <a:spcBef>
                <a:spcPts val="0"/>
              </a:spcBef>
              <a:buNone/>
            </a:pPr>
            <a:r>
              <a:rPr lang="en-US" smtClean="0"/>
              <a:t>	</a:t>
            </a:r>
            <a:r>
              <a:rPr lang="en-US" sz="220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200">
                <a:latin typeface="Courier New" pitchFamily="49" charset="0"/>
                <a:cs typeface="Courier New" pitchFamily="49" charset="0"/>
              </a:rPr>
              <a:t>MaSinhVien, TenSinhVien</a:t>
            </a:r>
          </a:p>
          <a:p>
            <a:pPr lvl="1">
              <a:spcBef>
                <a:spcPts val="0"/>
              </a:spcBef>
              <a:buNone/>
            </a:pPr>
            <a:r>
              <a:rPr lang="en-US" sz="2200">
                <a:latin typeface="Courier New" pitchFamily="49" charset="0"/>
                <a:cs typeface="Courier New" pitchFamily="49" charset="0"/>
              </a:rPr>
              <a:t>	FROM SinhVien</a:t>
            </a:r>
          </a:p>
          <a:p>
            <a:pPr lvl="1">
              <a:spcBef>
                <a:spcPts val="0"/>
              </a:spcBef>
              <a:buNone/>
            </a:pPr>
            <a:r>
              <a:rPr lang="en-US" sz="2200">
                <a:latin typeface="Courier New" pitchFamily="49" charset="0"/>
                <a:cs typeface="Courier New" pitchFamily="49" charset="0"/>
              </a:rPr>
              <a:t>	WHERE MaLop = ‘TH05.1</a:t>
            </a:r>
            <a:r>
              <a:rPr lang="en-US" sz="1800"/>
              <a:t>’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2884" y="5805264"/>
            <a:ext cx="1411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4775" lvl="1">
              <a:buBlip>
                <a:blip r:embed="rId4"/>
              </a:buBlip>
            </a:pPr>
            <a:r>
              <a:rPr lang="en-US" smtClean="0"/>
              <a:t> Output</a:t>
            </a:r>
            <a:r>
              <a:rPr lang="en-US"/>
              <a:t>:</a:t>
            </a: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99792" y="5666610"/>
            <a:ext cx="2779987" cy="82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9041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17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81175" y="6591300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99592" y="668594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2.1. </a:t>
            </a:r>
            <a:r>
              <a:rPr lang="en-US" sz="4000"/>
              <a:t>Mệnh đề </a:t>
            </a:r>
            <a:r>
              <a:rPr lang="en-US" sz="4000" smtClean="0"/>
              <a:t>WHERE (tt)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484784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mtClean="0"/>
              <a:t> Các </a:t>
            </a:r>
            <a:r>
              <a:rPr lang="en-US"/>
              <a:t>hằng số là chuỗi được bỏ trong nháy đơn</a:t>
            </a:r>
          </a:p>
        </p:txBody>
      </p:sp>
      <p:sp>
        <p:nvSpPr>
          <p:cNvPr id="3" name="Rectangle 2"/>
          <p:cNvSpPr/>
          <p:nvPr/>
        </p:nvSpPr>
        <p:spPr>
          <a:xfrm>
            <a:off x="899592" y="1916524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lvl="0" indent="-46196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u="sng" kern="0">
                <a:solidFill>
                  <a:srgbClr val="FF0000"/>
                </a:solidFill>
              </a:rPr>
              <a:t>VD</a:t>
            </a:r>
            <a:r>
              <a:rPr lang="en-US" u="sng" kern="0">
                <a:solidFill>
                  <a:srgbClr val="FFC000"/>
                </a:solidFill>
              </a:rPr>
              <a:t>:</a:t>
            </a:r>
            <a:r>
              <a:rPr lang="en-US" kern="0">
                <a:solidFill>
                  <a:srgbClr val="FFC000"/>
                </a:solidFill>
              </a:rPr>
              <a:t> </a:t>
            </a:r>
            <a:r>
              <a:rPr lang="en-US">
                <a:solidFill>
                  <a:srgbClr val="FFC000"/>
                </a:solidFill>
              </a:rPr>
              <a:t>cho biết danh sách mã sinh viên, tên sinh viên thuộc lớp TH05.1</a:t>
            </a:r>
            <a:endParaRPr lang="en-US" u="sng" kern="0">
              <a:solidFill>
                <a:srgbClr val="FFC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9592" y="2592780"/>
            <a:ext cx="12509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0838" lvl="1" indent="-342900">
              <a:buFont typeface="Wingdings" pitchFamily="2" charset="2"/>
              <a:buChar char="Ø"/>
            </a:pPr>
            <a:r>
              <a:rPr lang="en-US"/>
              <a:t>Input: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2884" y="5805264"/>
            <a:ext cx="1411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4775" lvl="1">
              <a:buBlip>
                <a:blip r:embed="rId2"/>
              </a:buBlip>
            </a:pPr>
            <a:r>
              <a:rPr lang="en-US" smtClean="0"/>
              <a:t> Output</a:t>
            </a:r>
            <a:r>
              <a:rPr lang="en-US"/>
              <a:t>: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3397" y="2592780"/>
            <a:ext cx="4868923" cy="122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92491" y="4221088"/>
            <a:ext cx="16019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0" lvl="1" indent="1588">
              <a:buFont typeface="Wingdings" pitchFamily="2" charset="2"/>
              <a:buChar char="Ø"/>
            </a:pPr>
            <a:r>
              <a:rPr lang="en-US" smtClean="0"/>
              <a:t> Truy </a:t>
            </a:r>
            <a:r>
              <a:rPr lang="en-US"/>
              <a:t>vấn:</a:t>
            </a:r>
          </a:p>
        </p:txBody>
      </p:sp>
      <p:sp>
        <p:nvSpPr>
          <p:cNvPr id="7" name="Rectangle 6"/>
          <p:cNvSpPr/>
          <p:nvPr/>
        </p:nvSpPr>
        <p:spPr>
          <a:xfrm>
            <a:off x="1925198" y="4069789"/>
            <a:ext cx="66967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SELECT MaSinhVien, TenSinhVien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	FROM SinhVien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	WHERE MaLop = ‘TH05.1’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43807" y="5594940"/>
            <a:ext cx="2779987" cy="82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9041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18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99592" y="668594"/>
            <a:ext cx="6963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2.1. </a:t>
            </a:r>
            <a:r>
              <a:rPr lang="en-US" sz="4000"/>
              <a:t>Mệnh đề </a:t>
            </a:r>
            <a:r>
              <a:rPr lang="en-US" sz="4000" smtClean="0"/>
              <a:t>WHERE (tt)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484784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2"/>
              </a:buBlip>
            </a:pPr>
            <a:r>
              <a:rPr lang="en-US" sz="2400" b="0" smtClean="0"/>
              <a:t> Có </a:t>
            </a:r>
            <a:r>
              <a:rPr lang="en-US" sz="2400" b="0"/>
              <a:t>thể chứa nhiều điều kiện kết hợp với nhau bằng AND, OR, NOT</a:t>
            </a:r>
          </a:p>
        </p:txBody>
      </p:sp>
      <p:sp>
        <p:nvSpPr>
          <p:cNvPr id="3" name="Rectangle 2"/>
          <p:cNvSpPr/>
          <p:nvPr/>
        </p:nvSpPr>
        <p:spPr>
          <a:xfrm>
            <a:off x="899592" y="2315781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lvl="0" indent="-46196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u="sng" kern="0">
                <a:solidFill>
                  <a:srgbClr val="FF0000"/>
                </a:solidFill>
              </a:rPr>
              <a:t>VD1:</a:t>
            </a:r>
            <a:r>
              <a:rPr lang="en-US" kern="0">
                <a:solidFill>
                  <a:srgbClr val="FF0000"/>
                </a:solidFill>
              </a:rPr>
              <a:t> </a:t>
            </a:r>
            <a:r>
              <a:rPr lang="en-US" kern="0" smtClean="0">
                <a:solidFill>
                  <a:srgbClr val="FF0000"/>
                </a:solidFill>
              </a:rPr>
              <a:t> </a:t>
            </a:r>
            <a:r>
              <a:rPr lang="en-US" smtClean="0">
                <a:solidFill>
                  <a:srgbClr val="FFC000"/>
                </a:solidFill>
              </a:rPr>
              <a:t>Cho </a:t>
            </a:r>
            <a:r>
              <a:rPr lang="en-US">
                <a:solidFill>
                  <a:srgbClr val="FFC000"/>
                </a:solidFill>
              </a:rPr>
              <a:t>biết danh sách mã sinh viên và tên sinh viên thuộc lớp TH05.1 và có điểm trung bình &lt; 5.0</a:t>
            </a:r>
            <a:endParaRPr lang="en-US" u="sng" kern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884" y="3228945"/>
            <a:ext cx="1100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938" lvl="1">
              <a:buBlip>
                <a:blip r:embed="rId3"/>
              </a:buBlip>
            </a:pPr>
            <a:r>
              <a:rPr lang="en-US" smtClean="0"/>
              <a:t> Input</a:t>
            </a:r>
            <a:r>
              <a:rPr lang="en-US"/>
              <a:t>: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9186" y="3052826"/>
            <a:ext cx="4544114" cy="1158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71045" y="4509120"/>
            <a:ext cx="1586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5088" lvl="1">
              <a:buBlip>
                <a:blip r:embed="rId3"/>
              </a:buBlip>
            </a:pPr>
            <a:r>
              <a:rPr lang="en-US" smtClean="0"/>
              <a:t> Truy </a:t>
            </a:r>
            <a:r>
              <a:rPr lang="en-US"/>
              <a:t>vấn: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27784" y="4434114"/>
            <a:ext cx="5832648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5088" lvl="1"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MaSinhVien, TenSinhVien</a:t>
            </a:r>
          </a:p>
          <a:p>
            <a:pPr marL="122238" lvl="1"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SinhVien</a:t>
            </a:r>
          </a:p>
          <a:p>
            <a:pPr marL="122238" lvl="1"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MaLop = ‘TH05.1’ AND DiemTrungBinh &lt; 5.0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9592" y="5733256"/>
            <a:ext cx="16969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Blip>
                <a:blip r:embed="rId3"/>
              </a:buBlip>
            </a:pPr>
            <a:r>
              <a:rPr lang="en-US"/>
              <a:t>Output:</a:t>
            </a: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73242" y="5574112"/>
            <a:ext cx="2782954" cy="559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9041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19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99592" y="668594"/>
            <a:ext cx="6963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2.1. </a:t>
            </a:r>
            <a:r>
              <a:rPr lang="en-US" sz="4000"/>
              <a:t>Mệnh đề </a:t>
            </a:r>
            <a:r>
              <a:rPr lang="en-US" sz="4000" smtClean="0"/>
              <a:t>WHERE (tt)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2884" y="1556792"/>
            <a:ext cx="792088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61963" lvl="0" indent="-46196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u="sng" kern="0">
                <a:solidFill>
                  <a:srgbClr val="FF0000"/>
                </a:solidFill>
              </a:rPr>
              <a:t>VD2:</a:t>
            </a:r>
            <a:r>
              <a:rPr lang="en-US" kern="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C000"/>
                </a:solidFill>
              </a:rPr>
              <a:t>C</a:t>
            </a:r>
            <a:r>
              <a:rPr lang="en-US" smtClean="0">
                <a:solidFill>
                  <a:srgbClr val="FFC000"/>
                </a:solidFill>
              </a:rPr>
              <a:t>ho </a:t>
            </a:r>
            <a:r>
              <a:rPr lang="en-US">
                <a:solidFill>
                  <a:srgbClr val="FFC000"/>
                </a:solidFill>
              </a:rPr>
              <a:t>biết danh sách mã sinh viên, tên sinh viên và mã lớp của các sinh viên thuộc lớp TH05.1 hoặc lớp TH05.3</a:t>
            </a:r>
            <a:endParaRPr lang="en-US" u="sng" kern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7050" y="2492896"/>
            <a:ext cx="1100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938" lvl="1">
              <a:buBlip>
                <a:blip r:embed="rId2"/>
              </a:buBlip>
            </a:pPr>
            <a:r>
              <a:rPr lang="en-US" smtClean="0"/>
              <a:t> Input</a:t>
            </a:r>
            <a:r>
              <a:rPr lang="en-US"/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902" y="4033037"/>
            <a:ext cx="1586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5088" lvl="1">
              <a:buBlip>
                <a:blip r:embed="rId2"/>
              </a:buBlip>
            </a:pPr>
            <a:r>
              <a:rPr lang="en-US" smtClean="0"/>
              <a:t> Truy </a:t>
            </a:r>
            <a:r>
              <a:rPr lang="en-US"/>
              <a:t>vấn: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9592" y="5733256"/>
            <a:ext cx="1312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" lvl="1">
              <a:buBlip>
                <a:blip r:embed="rId2"/>
              </a:buBlip>
            </a:pPr>
            <a:r>
              <a:rPr lang="en-US" smtClean="0"/>
              <a:t> Output</a:t>
            </a:r>
            <a:r>
              <a:rPr lang="en-US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2309946" y="4234059"/>
            <a:ext cx="624644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7938" lvl="1" indent="-7938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SELECT MaSinhVien, TenSinhVien,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MaLop</a:t>
            </a:r>
          </a:p>
          <a:p>
            <a:pPr marL="65088" lvl="1"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SinhVien</a:t>
            </a:r>
          </a:p>
          <a:p>
            <a:pPr marL="65088" lvl="1"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MaLop = ‘TH05.1’ OR MaLop = ‘TH05.3’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09946" y="2470313"/>
            <a:ext cx="4910383" cy="1486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13683" y="5522907"/>
            <a:ext cx="3535706" cy="1063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0751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 idx="4294967295"/>
          </p:nvPr>
        </p:nvSpPr>
        <p:spPr>
          <a:xfrm>
            <a:off x="1979712" y="188640"/>
            <a:ext cx="5904656" cy="715963"/>
          </a:xfrm>
        </p:spPr>
        <p:txBody>
          <a:bodyPr/>
          <a:lstStyle/>
          <a:p>
            <a:pPr algn="ctr" eaLnBrk="1" hangingPunct="1"/>
            <a:r>
              <a:rPr lang="en-US" sz="3600" b="1" u="sng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 DUNG TRÌNH BÀY</a:t>
            </a:r>
            <a:endParaRPr lang="en-US" sz="3600" b="1" u="sng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98807160"/>
              </p:ext>
            </p:extLst>
          </p:nvPr>
        </p:nvGraphicFramePr>
        <p:xfrm>
          <a:off x="611560" y="1268760"/>
          <a:ext cx="8388424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781175" y="6591300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rgbClr val="333399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200" dirty="0" err="1" smtClean="0"/>
              <a:t>Nhập</a:t>
            </a:r>
            <a:r>
              <a:rPr lang="en-US" sz="1200" dirty="0" smtClean="0"/>
              <a:t> </a:t>
            </a:r>
            <a:r>
              <a:rPr lang="en-US" sz="1200" dirty="0" err="1" smtClean="0"/>
              <a:t>môn</a:t>
            </a:r>
            <a:r>
              <a:rPr lang="en-US" sz="1200" dirty="0" smtClean="0"/>
              <a:t> </a:t>
            </a:r>
            <a:r>
              <a:rPr lang="en-US" sz="1200" dirty="0" err="1" smtClean="0"/>
              <a:t>lập</a:t>
            </a:r>
            <a:r>
              <a:rPr lang="en-US" sz="1200" dirty="0" smtClean="0"/>
              <a:t> </a:t>
            </a:r>
            <a:r>
              <a:rPr lang="en-US" sz="1200" err="1" smtClean="0"/>
              <a:t>trình</a:t>
            </a:r>
            <a:r>
              <a:rPr lang="en-US" sz="1200" smtClean="0"/>
              <a:t> 2016</a:t>
            </a:r>
            <a:endParaRPr lang="en-US" sz="1200" dirty="0" smtClean="0"/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rgbClr val="333399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9pPr>
          </a:lstStyle>
          <a:p>
            <a:pPr eaLnBrk="1" hangingPunct="1"/>
            <a:fld id="{30C83A35-EE6B-4AE4-8964-63A457AB8079}" type="slidenum">
              <a:rPr lang="en-US"/>
              <a:pPr eaLnBrk="1" hangingPunct="1"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20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99592" y="668594"/>
            <a:ext cx="6963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2.1. </a:t>
            </a:r>
            <a:r>
              <a:rPr lang="en-US" sz="4000"/>
              <a:t>Mệnh đề </a:t>
            </a:r>
            <a:r>
              <a:rPr lang="en-US" sz="4000" smtClean="0"/>
              <a:t>WHERE (tt)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2884" y="1556792"/>
            <a:ext cx="792088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61963" indent="-46196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u="sng" kern="0">
                <a:solidFill>
                  <a:srgbClr val="FF0000"/>
                </a:solidFill>
              </a:rPr>
              <a:t>VD3:</a:t>
            </a:r>
            <a:r>
              <a:rPr lang="en-US" kern="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C000"/>
                </a:solidFill>
              </a:rPr>
              <a:t>C</a:t>
            </a:r>
            <a:r>
              <a:rPr lang="en-US" smtClean="0">
                <a:solidFill>
                  <a:srgbClr val="FFC000"/>
                </a:solidFill>
              </a:rPr>
              <a:t>ho </a:t>
            </a:r>
            <a:r>
              <a:rPr lang="en-US">
                <a:solidFill>
                  <a:srgbClr val="FFC000"/>
                </a:solidFill>
              </a:rPr>
              <a:t>biết danh sách mã sinh viên, tên sinh viên đã có điểm (điểm trung bình khác NULL</a:t>
            </a:r>
            <a:r>
              <a:rPr lang="en-US" smtClean="0">
                <a:solidFill>
                  <a:srgbClr val="FFC000"/>
                </a:solidFill>
              </a:rPr>
              <a:t>)</a:t>
            </a:r>
            <a:endParaRPr lang="en-US" u="sng" kern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7050" y="2492896"/>
            <a:ext cx="1100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938" lvl="1">
              <a:buBlip>
                <a:blip r:embed="rId2"/>
              </a:buBlip>
            </a:pPr>
            <a:r>
              <a:rPr lang="en-US" smtClean="0"/>
              <a:t> Input</a:t>
            </a:r>
            <a:r>
              <a:rPr lang="en-US"/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901" y="4433147"/>
            <a:ext cx="1586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5088" lvl="1">
              <a:buBlip>
                <a:blip r:embed="rId2"/>
              </a:buBlip>
            </a:pPr>
            <a:r>
              <a:rPr lang="en-US" smtClean="0"/>
              <a:t> Truy </a:t>
            </a:r>
            <a:r>
              <a:rPr lang="en-US"/>
              <a:t>vấn: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9592" y="5733256"/>
            <a:ext cx="1312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" lvl="1">
              <a:buBlip>
                <a:blip r:embed="rId2"/>
              </a:buBlip>
            </a:pPr>
            <a:r>
              <a:rPr lang="en-US" smtClean="0"/>
              <a:t> Output</a:t>
            </a:r>
            <a:r>
              <a:rPr lang="en-US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2309946" y="4234059"/>
            <a:ext cx="624644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58738" lvl="1" indent="-7938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SELECT MaSinhVien, TenSinhVien, MaLop</a:t>
            </a:r>
          </a:p>
          <a:p>
            <a:pPr marL="65088" lvl="1"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SinhVien</a:t>
            </a: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65088" lvl="1"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DiemTrungBinh IS NOT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NULL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4547" y="2424988"/>
            <a:ext cx="4685452" cy="1453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3328" y="5678485"/>
            <a:ext cx="4396671" cy="80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6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21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99592" y="668594"/>
            <a:ext cx="6963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2.1. </a:t>
            </a:r>
            <a:r>
              <a:rPr lang="en-US" sz="4000"/>
              <a:t>Mệnh đề </a:t>
            </a:r>
            <a:r>
              <a:rPr lang="en-US" sz="4000" smtClean="0"/>
              <a:t>WHERE (tt)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3128" y="1891694"/>
            <a:ext cx="792088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61963" lvl="0" indent="-46196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u="sng" kern="0" smtClean="0">
                <a:solidFill>
                  <a:srgbClr val="FF0000"/>
                </a:solidFill>
              </a:rPr>
              <a:t>VD4:</a:t>
            </a:r>
            <a:r>
              <a:rPr lang="en-US" kern="0" smtClean="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C000"/>
                </a:solidFill>
              </a:rPr>
              <a:t>C</a:t>
            </a:r>
            <a:r>
              <a:rPr lang="en-US" smtClean="0">
                <a:solidFill>
                  <a:srgbClr val="FFC000"/>
                </a:solidFill>
              </a:rPr>
              <a:t>ho </a:t>
            </a:r>
            <a:r>
              <a:rPr lang="en-US">
                <a:solidFill>
                  <a:srgbClr val="FFC000"/>
                </a:solidFill>
              </a:rPr>
              <a:t>biết danh sách sinh viên thuộc bất kỳ lớp TH05.1, TH05.2</a:t>
            </a:r>
            <a:endParaRPr lang="en-US" u="sng" kern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7050" y="2492896"/>
            <a:ext cx="1100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938" lvl="1">
              <a:buBlip>
                <a:blip r:embed="rId2"/>
              </a:buBlip>
            </a:pPr>
            <a:r>
              <a:rPr lang="en-US" smtClean="0"/>
              <a:t> Input</a:t>
            </a:r>
            <a:r>
              <a:rPr lang="en-US"/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902" y="4128688"/>
            <a:ext cx="24557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5088" lvl="1">
              <a:buBlip>
                <a:blip r:embed="rId2"/>
              </a:buBlip>
            </a:pPr>
            <a:r>
              <a:rPr lang="en-US" smtClean="0"/>
              <a:t> Truy </a:t>
            </a:r>
            <a:r>
              <a:rPr lang="en-US"/>
              <a:t>vấn</a:t>
            </a:r>
            <a:r>
              <a:rPr lang="en-US" smtClean="0"/>
              <a:t>: 2 cách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9592" y="5733256"/>
            <a:ext cx="1312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" lvl="1">
              <a:buBlip>
                <a:blip r:embed="rId2"/>
              </a:buBlip>
            </a:pPr>
            <a:r>
              <a:rPr lang="en-US" smtClean="0"/>
              <a:t> Output</a:t>
            </a:r>
            <a:r>
              <a:rPr lang="en-US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902" y="4528798"/>
            <a:ext cx="8138531" cy="7848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7938" lvl="1" indent="-7938">
              <a:buNone/>
            </a:pPr>
            <a:r>
              <a:rPr lang="en-US" sz="1800">
                <a:latin typeface="Franklin Gothic Medium" pitchFamily="34" charset="0"/>
                <a:cs typeface="Courier New" pitchFamily="49" charset="0"/>
              </a:rPr>
              <a:t>SELECT * FROM SinhVien WHERE MaLop IN (‘TH05.1’, ‘TH05.2’ )</a:t>
            </a:r>
          </a:p>
          <a:p>
            <a:pPr marL="6350" lvl="1">
              <a:buNone/>
            </a:pPr>
            <a:r>
              <a:rPr lang="en-US" sz="1800">
                <a:latin typeface="Franklin Gothic Medium" pitchFamily="34" charset="0"/>
                <a:cs typeface="Courier New" pitchFamily="49" charset="0"/>
              </a:rPr>
              <a:t>SELECT * FROM SinhVien WHERE MaLop  = ‘TH05.1’ OR MaLop = ‘TH05.2’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3832" y="2573353"/>
            <a:ext cx="4910383" cy="1486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55576" y="1476402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Blip>
                <a:blip r:embed="rId4"/>
              </a:buBlip>
            </a:pPr>
            <a:r>
              <a:rPr lang="en-US" sz="1800" smtClean="0"/>
              <a:t> Dùng </a:t>
            </a:r>
            <a:r>
              <a:rPr lang="en-US" sz="1800"/>
              <a:t>IN để mô tả 1 giá trị thuộc 1 tập giá trị hằng số</a:t>
            </a: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04840" y="5488233"/>
            <a:ext cx="4910383" cy="99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6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22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99592" y="668594"/>
            <a:ext cx="6963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2.3. </a:t>
            </a:r>
            <a:r>
              <a:rPr lang="en-US" sz="4000"/>
              <a:t>Mệnh đề </a:t>
            </a:r>
            <a:r>
              <a:rPr lang="en-US" sz="4000" smtClean="0"/>
              <a:t>WHERE (tt)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4647" y="2214859"/>
            <a:ext cx="792088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61963" indent="-46196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u="sng" kern="0" smtClean="0">
                <a:solidFill>
                  <a:srgbClr val="FF0000"/>
                </a:solidFill>
              </a:rPr>
              <a:t>VD5: </a:t>
            </a:r>
            <a:r>
              <a:rPr lang="en-US">
                <a:solidFill>
                  <a:srgbClr val="FFC000"/>
                </a:solidFill>
              </a:rPr>
              <a:t>Cho biết sinh viên có điểm trung bình từ 5.0 -&gt; </a:t>
            </a:r>
            <a:r>
              <a:rPr lang="en-US" smtClean="0">
                <a:solidFill>
                  <a:srgbClr val="FFC000"/>
                </a:solidFill>
              </a:rPr>
              <a:t>7.0</a:t>
            </a:r>
            <a:endParaRPr lang="en-US" u="sng" kern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8404" y="2739379"/>
            <a:ext cx="1100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938" lvl="1">
              <a:buBlip>
                <a:blip r:embed="rId2"/>
              </a:buBlip>
            </a:pPr>
            <a:r>
              <a:rPr lang="en-US" smtClean="0"/>
              <a:t> Input</a:t>
            </a:r>
            <a:r>
              <a:rPr lang="en-US"/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902" y="4128688"/>
            <a:ext cx="1586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5088" lvl="1">
              <a:buBlip>
                <a:blip r:embed="rId2"/>
              </a:buBlip>
            </a:pPr>
            <a:r>
              <a:rPr lang="en-US" smtClean="0"/>
              <a:t> Truy </a:t>
            </a:r>
            <a:r>
              <a:rPr lang="en-US"/>
              <a:t>vấn</a:t>
            </a:r>
            <a:r>
              <a:rPr lang="en-US" smtClean="0"/>
              <a:t>: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9592" y="6087258"/>
            <a:ext cx="1312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" lvl="1">
              <a:buBlip>
                <a:blip r:embed="rId2"/>
              </a:buBlip>
            </a:pPr>
            <a:r>
              <a:rPr lang="en-US" smtClean="0"/>
              <a:t> Output</a:t>
            </a:r>
            <a:r>
              <a:rPr lang="en-US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2327272" y="4343598"/>
            <a:ext cx="6551622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SELECT *</a:t>
            </a:r>
          </a:p>
          <a:p>
            <a:pPr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>
                <a:latin typeface="Courier New" pitchFamily="49" charset="0"/>
                <a:cs typeface="Courier New" pitchFamily="49" charset="0"/>
              </a:rPr>
              <a:t>SinhVien</a:t>
            </a:r>
          </a:p>
          <a:p>
            <a:pPr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>
                <a:latin typeface="Courier New" pitchFamily="49" charset="0"/>
                <a:cs typeface="Courier New" pitchFamily="49" charset="0"/>
              </a:rPr>
              <a:t>DiemTrungBinh BETWEEN 5.0 AND 7.0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9058" y="2699397"/>
            <a:ext cx="4910383" cy="1486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55576" y="1476402"/>
            <a:ext cx="82089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Blip>
                <a:blip r:embed="rId4"/>
              </a:buBlip>
            </a:pPr>
            <a:r>
              <a:rPr lang="en-US" smtClean="0"/>
              <a:t> Dùng </a:t>
            </a:r>
            <a:r>
              <a:rPr lang="en-US"/>
              <a:t>BETWEEN…AND để kiểm tra giá trị có thuộc 1 khoảng xác định</a:t>
            </a:r>
          </a:p>
        </p:txBody>
      </p:sp>
    </p:spTree>
    <p:extLst>
      <p:ext uri="{BB962C8B-B14F-4D97-AF65-F5344CB8AC3E}">
        <p14:creationId xmlns:p14="http://schemas.microsoft.com/office/powerpoint/2010/main" val="178347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23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99592" y="668594"/>
            <a:ext cx="6963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2.3. </a:t>
            </a:r>
            <a:r>
              <a:rPr lang="en-US" sz="4000"/>
              <a:t>Mệnh đề </a:t>
            </a:r>
            <a:r>
              <a:rPr lang="en-US" sz="4000" smtClean="0"/>
              <a:t>WHERE (tt)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3128" y="1891694"/>
            <a:ext cx="792088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61963" lvl="0" indent="-46196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u="sng" kern="0" smtClean="0">
                <a:solidFill>
                  <a:srgbClr val="FF0000"/>
                </a:solidFill>
              </a:rPr>
              <a:t>VD4:</a:t>
            </a:r>
            <a:r>
              <a:rPr lang="en-US" kern="0" smtClean="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C000"/>
                </a:solidFill>
              </a:rPr>
              <a:t>C</a:t>
            </a:r>
            <a:r>
              <a:rPr lang="en-US" smtClean="0">
                <a:solidFill>
                  <a:srgbClr val="FFC000"/>
                </a:solidFill>
              </a:rPr>
              <a:t>ho </a:t>
            </a:r>
            <a:r>
              <a:rPr lang="en-US">
                <a:solidFill>
                  <a:srgbClr val="FFC000"/>
                </a:solidFill>
              </a:rPr>
              <a:t>biết MSSV, tên sinh viên và tên đồ án mà sinh viên đăng ký</a:t>
            </a:r>
            <a:endParaRPr lang="en-US" u="sng" kern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7050" y="2492896"/>
            <a:ext cx="1100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938" lvl="1">
              <a:buBlip>
                <a:blip r:embed="rId2"/>
              </a:buBlip>
            </a:pPr>
            <a:r>
              <a:rPr lang="en-US" smtClean="0"/>
              <a:t> Input</a:t>
            </a:r>
            <a:r>
              <a:rPr lang="en-US"/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418800" y="4161626"/>
            <a:ext cx="1657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5088" lvl="1">
              <a:buBlip>
                <a:blip r:embed="rId2"/>
              </a:buBlip>
            </a:pPr>
            <a:r>
              <a:rPr lang="en-US" smtClean="0"/>
              <a:t> Truy </a:t>
            </a:r>
            <a:r>
              <a:rPr lang="en-US"/>
              <a:t>vấn</a:t>
            </a:r>
            <a:r>
              <a:rPr lang="en-US" smtClean="0"/>
              <a:t>: 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9592" y="5733256"/>
            <a:ext cx="1312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" lvl="1">
              <a:buBlip>
                <a:blip r:embed="rId2"/>
              </a:buBlip>
            </a:pPr>
            <a:r>
              <a:rPr lang="en-US" smtClean="0"/>
              <a:t> Output</a:t>
            </a:r>
            <a:r>
              <a:rPr lang="en-US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7328" y="4332307"/>
            <a:ext cx="673916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57150" lvl="1">
              <a:buNone/>
            </a:pPr>
            <a:r>
              <a:rPr lang="en-US" sz="1800">
                <a:latin typeface="Franklin Gothic Medium" pitchFamily="34" charset="0"/>
              </a:rPr>
              <a:t>SELECT SinhVien.MaSinhVien, TenSinhVien, TenDoAn</a:t>
            </a:r>
          </a:p>
          <a:p>
            <a:pPr marL="114300" lvl="1">
              <a:buNone/>
            </a:pPr>
            <a:r>
              <a:rPr lang="en-US" sz="1800" smtClean="0">
                <a:latin typeface="Franklin Gothic Medium" pitchFamily="34" charset="0"/>
              </a:rPr>
              <a:t>FROM </a:t>
            </a:r>
            <a:r>
              <a:rPr lang="en-US" sz="1800">
                <a:latin typeface="Franklin Gothic Medium" pitchFamily="34" charset="0"/>
              </a:rPr>
              <a:t>SinhVien, DangKyDoAn</a:t>
            </a:r>
          </a:p>
          <a:p>
            <a:pPr marL="57150" lvl="1">
              <a:buNone/>
            </a:pPr>
            <a:r>
              <a:rPr lang="en-US" sz="1800" smtClean="0">
                <a:latin typeface="Franklin Gothic Medium" pitchFamily="34" charset="0"/>
              </a:rPr>
              <a:t>WHERE </a:t>
            </a:r>
            <a:r>
              <a:rPr lang="en-US" sz="1800">
                <a:latin typeface="Franklin Gothic Medium" pitchFamily="34" charset="0"/>
              </a:rPr>
              <a:t>SinhVien.MaSinhVien = </a:t>
            </a:r>
            <a:r>
              <a:rPr lang="en-US" sz="1800" smtClean="0">
                <a:latin typeface="Franklin Gothic Medium" pitchFamily="34" charset="0"/>
              </a:rPr>
              <a:t>DangKyDoAn.MaSinhVien</a:t>
            </a:r>
            <a:endParaRPr lang="en-US" sz="1800">
              <a:latin typeface="Franklin Gothic Medium" pitchFamily="34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5576" y="1476402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Blip>
                <a:blip r:embed="rId3"/>
              </a:buBlip>
            </a:pPr>
            <a:r>
              <a:rPr lang="en-US" sz="1800" smtClean="0"/>
              <a:t> Dùng kết các quan hệ</a:t>
            </a:r>
            <a:endParaRPr lang="en-US" sz="180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1122" y="2952111"/>
            <a:ext cx="4207436" cy="1049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60032" y="3058695"/>
            <a:ext cx="4118977" cy="83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05943" y="5733256"/>
            <a:ext cx="4508177" cy="785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8347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24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81175" y="6591300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69742" y="590497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II. </a:t>
            </a:r>
            <a:r>
              <a:rPr lang="en-US" sz="4000"/>
              <a:t>Các ngôn ngữ DML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484784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Blip>
                <a:blip r:embed="rId2"/>
              </a:buBlip>
            </a:pPr>
            <a:endParaRPr lang="en-US" sz="2400">
              <a:latin typeface="Franklin Gothic Medium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213756" y="1376480"/>
            <a:ext cx="5164016" cy="5333078"/>
            <a:chOff x="0" y="1134108"/>
            <a:chExt cx="4588561" cy="5723892"/>
          </a:xfrm>
        </p:grpSpPr>
        <p:grpSp>
          <p:nvGrpSpPr>
            <p:cNvPr id="8" name="Group 48"/>
            <p:cNvGrpSpPr/>
            <p:nvPr/>
          </p:nvGrpSpPr>
          <p:grpSpPr>
            <a:xfrm>
              <a:off x="0" y="1134108"/>
              <a:ext cx="4588561" cy="4746850"/>
              <a:chOff x="-71692" y="1324113"/>
              <a:chExt cx="4588561" cy="4746850"/>
            </a:xfrm>
          </p:grpSpPr>
          <p:grpSp>
            <p:nvGrpSpPr>
              <p:cNvPr id="15" name="Group 90"/>
              <p:cNvGrpSpPr/>
              <p:nvPr/>
            </p:nvGrpSpPr>
            <p:grpSpPr>
              <a:xfrm>
                <a:off x="-70934" y="1324113"/>
                <a:ext cx="4587803" cy="2772878"/>
                <a:chOff x="-310133" y="1477713"/>
                <a:chExt cx="4997828" cy="4585107"/>
              </a:xfrm>
            </p:grpSpPr>
            <p:pic>
              <p:nvPicPr>
                <p:cNvPr id="27" name="Picture 26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207673" y="2539724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28" name="Picture 2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85855">
                  <a:off x="1336011" y="4184040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29" name="Picture 28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961655" y="2523685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30" name="Picture 29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057911" y="4208102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grpSp>
              <p:nvGrpSpPr>
                <p:cNvPr id="31" name="Group 15"/>
                <p:cNvGrpSpPr>
                  <a:grpSpLocks/>
                </p:cNvGrpSpPr>
                <p:nvPr/>
              </p:nvGrpSpPr>
              <p:grpSpPr bwMode="auto">
                <a:xfrm>
                  <a:off x="-310133" y="1477713"/>
                  <a:ext cx="4997828" cy="1435101"/>
                  <a:chOff x="1409" y="1594"/>
                  <a:chExt cx="2240" cy="904"/>
                </a:xfrm>
              </p:grpSpPr>
              <p:pic>
                <p:nvPicPr>
                  <p:cNvPr id="38" name="Picture 11" descr="WinFX_WCF__13h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409" y="1594"/>
                    <a:ext cx="2240" cy="90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39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48" y="1820"/>
                    <a:ext cx="1868" cy="37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6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2.1. Mệnh đề SELECT/ FROM/ WHERE</a:t>
                    </a:r>
                    <a:endParaRPr 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32" name="Group 31"/>
                <p:cNvGrpSpPr>
                  <a:grpSpLocks/>
                </p:cNvGrpSpPr>
                <p:nvPr/>
              </p:nvGrpSpPr>
              <p:grpSpPr bwMode="auto">
                <a:xfrm>
                  <a:off x="-155223" y="3099140"/>
                  <a:ext cx="4592677" cy="1263650"/>
                  <a:chOff x="1409" y="2226"/>
                  <a:chExt cx="3072" cy="796"/>
                </a:xfrm>
              </p:grpSpPr>
              <p:pic>
                <p:nvPicPr>
                  <p:cNvPr id="36" name="Picture 13" descr="WinFX_WCF__13g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09" y="2226"/>
                    <a:ext cx="3072" cy="7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37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79" y="2372"/>
                    <a:ext cx="1233" cy="41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2.2. Từ khoá AS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33" name="Group 32"/>
                <p:cNvGrpSpPr>
                  <a:grpSpLocks/>
                </p:cNvGrpSpPr>
                <p:nvPr/>
              </p:nvGrpSpPr>
              <p:grpSpPr bwMode="auto">
                <a:xfrm>
                  <a:off x="-155575" y="4791232"/>
                  <a:ext cx="4579936" cy="1271588"/>
                  <a:chOff x="1468" y="3227"/>
                  <a:chExt cx="2885" cy="801"/>
                </a:xfrm>
              </p:grpSpPr>
              <p:pic>
                <p:nvPicPr>
                  <p:cNvPr id="34" name="Picture 20" descr="WinFX_WCF__13f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1468" y="3227"/>
                    <a:ext cx="2885" cy="80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35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62" y="3434"/>
                    <a:ext cx="2070" cy="41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2.3. Các thao tác trên Chuỗi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</p:grpSp>
          <p:grpSp>
            <p:nvGrpSpPr>
              <p:cNvPr id="16" name="Group 90"/>
              <p:cNvGrpSpPr/>
              <p:nvPr/>
            </p:nvGrpSpPr>
            <p:grpSpPr>
              <a:xfrm>
                <a:off x="-71692" y="3982757"/>
                <a:ext cx="4442390" cy="2088206"/>
                <a:chOff x="-334676" y="771709"/>
                <a:chExt cx="4839414" cy="3452969"/>
              </a:xfrm>
            </p:grpSpPr>
            <p:pic>
              <p:nvPicPr>
                <p:cNvPr id="17" name="Picture 16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233546" y="246117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18" name="Picture 1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85855">
                  <a:off x="1245456" y="786920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19" name="Picture 18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013402" y="244513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20" name="Picture 19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109658" y="77170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grpSp>
              <p:nvGrpSpPr>
                <p:cNvPr id="21" name="Group 15"/>
                <p:cNvGrpSpPr>
                  <a:grpSpLocks/>
                </p:cNvGrpSpPr>
                <p:nvPr/>
              </p:nvGrpSpPr>
              <p:grpSpPr bwMode="auto">
                <a:xfrm>
                  <a:off x="-334676" y="1320549"/>
                  <a:ext cx="4839414" cy="1262063"/>
                  <a:chOff x="1398" y="1495"/>
                  <a:chExt cx="2169" cy="795"/>
                </a:xfrm>
              </p:grpSpPr>
              <p:pic>
                <p:nvPicPr>
                  <p:cNvPr id="25" name="Picture 11" descr="WinFX_WCF__13h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398" y="1495"/>
                    <a:ext cx="2169" cy="79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6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03" y="1641"/>
                    <a:ext cx="1494" cy="41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2.4. Các hàm kết hợp cơ bản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22" name="Group 19"/>
                <p:cNvGrpSpPr>
                  <a:grpSpLocks/>
                </p:cNvGrpSpPr>
                <p:nvPr/>
              </p:nvGrpSpPr>
              <p:grpSpPr bwMode="auto">
                <a:xfrm>
                  <a:off x="-179143" y="2961028"/>
                  <a:ext cx="4489521" cy="1263650"/>
                  <a:chOff x="1393" y="2139"/>
                  <a:chExt cx="3003" cy="796"/>
                </a:xfrm>
              </p:grpSpPr>
              <p:pic>
                <p:nvPicPr>
                  <p:cNvPr id="23" name="Picture 13" descr="WinFX_WCF__13g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393" y="2139"/>
                    <a:ext cx="3003" cy="7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4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2298"/>
                    <a:ext cx="2216" cy="41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2.5. Các phép toán tập hợp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</p:grpSp>
        </p:grpSp>
        <p:pic>
          <p:nvPicPr>
            <p:cNvPr id="10" name="Picture 9" descr="MESSAGE ICON (NEW VECTOR).jpg"/>
            <p:cNvPicPr>
              <a:picLocks noChangeAspect="1"/>
            </p:cNvPicPr>
            <p:nvPr/>
          </p:nvPicPr>
          <p:blipFill>
            <a:blip r:embed="rId3" cstate="print">
              <a:lum bright="11000" contrast="20000"/>
            </a:blip>
            <a:stretch>
              <a:fillRect/>
            </a:stretch>
          </p:blipFill>
          <p:spPr>
            <a:xfrm rot="2169610">
              <a:off x="1449462" y="5786267"/>
              <a:ext cx="714210" cy="47052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1" name="Picture 10" descr="MESSAGE ICON (NEW VECTOR).jpg"/>
            <p:cNvPicPr>
              <a:picLocks noChangeAspect="1"/>
            </p:cNvPicPr>
            <p:nvPr/>
          </p:nvPicPr>
          <p:blipFill>
            <a:blip r:embed="rId3" cstate="print">
              <a:lum bright="11000" contrast="20000"/>
            </a:blip>
            <a:stretch>
              <a:fillRect/>
            </a:stretch>
          </p:blipFill>
          <p:spPr>
            <a:xfrm rot="2169610">
              <a:off x="2209483" y="5798143"/>
              <a:ext cx="714210" cy="47052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3" name="Picture 20" descr="WinFX_WCF__13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52532" y="6088997"/>
              <a:ext cx="4204195" cy="769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585169" y="6218788"/>
              <a:ext cx="3283382" cy="6275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45705" tIns="45705" rIns="45705" bIns="45705">
              <a:spAutoFit/>
            </a:bodyPr>
            <a:lstStyle/>
            <a:p>
              <a:pPr>
                <a:defRPr/>
              </a:pPr>
              <a:r>
                <a:rPr lang="en-US" sz="16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2.6. Mệnh đề GROUP BY/ HAVING/ ORDER BY</a:t>
              </a:r>
              <a:endPara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237511" y="1298383"/>
            <a:ext cx="5106390" cy="5397320"/>
            <a:chOff x="0" y="1134108"/>
            <a:chExt cx="4537357" cy="5723892"/>
          </a:xfrm>
        </p:grpSpPr>
        <p:grpSp>
          <p:nvGrpSpPr>
            <p:cNvPr id="41" name="Group 48"/>
            <p:cNvGrpSpPr/>
            <p:nvPr/>
          </p:nvGrpSpPr>
          <p:grpSpPr>
            <a:xfrm>
              <a:off x="0" y="1134108"/>
              <a:ext cx="4537357" cy="4746850"/>
              <a:chOff x="-71692" y="1324113"/>
              <a:chExt cx="4537357" cy="4746850"/>
            </a:xfrm>
          </p:grpSpPr>
          <p:grpSp>
            <p:nvGrpSpPr>
              <p:cNvPr id="46" name="Group 90"/>
              <p:cNvGrpSpPr/>
              <p:nvPr/>
            </p:nvGrpSpPr>
            <p:grpSpPr>
              <a:xfrm>
                <a:off x="-70934" y="1324113"/>
                <a:ext cx="4536599" cy="2772879"/>
                <a:chOff x="-310133" y="1477712"/>
                <a:chExt cx="4942048" cy="4585108"/>
              </a:xfrm>
            </p:grpSpPr>
            <p:pic>
              <p:nvPicPr>
                <p:cNvPr id="58" name="Picture 5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207673" y="2539724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59" name="Picture 58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85855">
                  <a:off x="1336011" y="4184040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60" name="Picture 59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961655" y="2523685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61" name="Picture 60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057911" y="4208102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grpSp>
              <p:nvGrpSpPr>
                <p:cNvPr id="62" name="Group 15"/>
                <p:cNvGrpSpPr>
                  <a:grpSpLocks/>
                </p:cNvGrpSpPr>
                <p:nvPr/>
              </p:nvGrpSpPr>
              <p:grpSpPr bwMode="auto">
                <a:xfrm>
                  <a:off x="-310133" y="1477712"/>
                  <a:ext cx="4942048" cy="1262063"/>
                  <a:chOff x="1409" y="1594"/>
                  <a:chExt cx="2215" cy="795"/>
                </a:xfrm>
              </p:grpSpPr>
              <p:pic>
                <p:nvPicPr>
                  <p:cNvPr id="69" name="Picture 11" descr="WinFX_WCF__13h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409" y="1594"/>
                    <a:ext cx="2215" cy="79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70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62" y="1796"/>
                    <a:ext cx="827" cy="40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2.7. Các loại kết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63" name="Group 21"/>
                <p:cNvGrpSpPr>
                  <a:grpSpLocks/>
                </p:cNvGrpSpPr>
                <p:nvPr/>
              </p:nvGrpSpPr>
              <p:grpSpPr bwMode="auto">
                <a:xfrm>
                  <a:off x="-155223" y="3099140"/>
                  <a:ext cx="4592677" cy="1263650"/>
                  <a:chOff x="1409" y="2226"/>
                  <a:chExt cx="3072" cy="796"/>
                </a:xfrm>
              </p:grpSpPr>
              <p:pic>
                <p:nvPicPr>
                  <p:cNvPr id="67" name="Picture 13" descr="WinFX_WCF__13g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09" y="2226"/>
                    <a:ext cx="3072" cy="7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8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8" y="2438"/>
                    <a:ext cx="1847" cy="40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2.8. SUB – QUERY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64" name="Group 22"/>
                <p:cNvGrpSpPr>
                  <a:grpSpLocks/>
                </p:cNvGrpSpPr>
                <p:nvPr/>
              </p:nvGrpSpPr>
              <p:grpSpPr bwMode="auto">
                <a:xfrm>
                  <a:off x="-155575" y="4791232"/>
                  <a:ext cx="4579936" cy="1271588"/>
                  <a:chOff x="1468" y="3227"/>
                  <a:chExt cx="2885" cy="801"/>
                </a:xfrm>
              </p:grpSpPr>
              <p:pic>
                <p:nvPicPr>
                  <p:cNvPr id="65" name="Picture 20" descr="WinFX_WCF__13f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1468" y="3227"/>
                    <a:ext cx="2885" cy="80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6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56" y="3366"/>
                    <a:ext cx="2221" cy="64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6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2.9. Các toán tử ALL, ANY/ SOME, EXISTS</a:t>
                    </a:r>
                    <a:endParaRPr 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</p:grpSp>
          <p:grpSp>
            <p:nvGrpSpPr>
              <p:cNvPr id="47" name="Group 90"/>
              <p:cNvGrpSpPr/>
              <p:nvPr/>
            </p:nvGrpSpPr>
            <p:grpSpPr>
              <a:xfrm>
                <a:off x="-71692" y="3982757"/>
                <a:ext cx="4442390" cy="2088206"/>
                <a:chOff x="-334676" y="771709"/>
                <a:chExt cx="4839414" cy="3452969"/>
              </a:xfrm>
            </p:grpSpPr>
            <p:pic>
              <p:nvPicPr>
                <p:cNvPr id="48" name="Picture 4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233546" y="246117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49" name="Picture 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85855">
                  <a:off x="1245456" y="786920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50" name="Picture 8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013402" y="244513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51" name="Picture 50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109658" y="77170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grpSp>
              <p:nvGrpSpPr>
                <p:cNvPr id="52" name="Group 15"/>
                <p:cNvGrpSpPr>
                  <a:grpSpLocks/>
                </p:cNvGrpSpPr>
                <p:nvPr/>
              </p:nvGrpSpPr>
              <p:grpSpPr bwMode="auto">
                <a:xfrm>
                  <a:off x="-334676" y="1320549"/>
                  <a:ext cx="4839414" cy="1262063"/>
                  <a:chOff x="1398" y="1495"/>
                  <a:chExt cx="2169" cy="795"/>
                </a:xfrm>
              </p:grpSpPr>
              <p:pic>
                <p:nvPicPr>
                  <p:cNvPr id="56" name="Picture 11" descr="WinFX_WCF__13h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398" y="1495"/>
                    <a:ext cx="2169" cy="79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57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85" y="1709"/>
                    <a:ext cx="1201" cy="40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2.10. INSERT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53" name="Group 19"/>
                <p:cNvGrpSpPr>
                  <a:grpSpLocks/>
                </p:cNvGrpSpPr>
                <p:nvPr/>
              </p:nvGrpSpPr>
              <p:grpSpPr bwMode="auto">
                <a:xfrm>
                  <a:off x="-179143" y="2961028"/>
                  <a:ext cx="4489521" cy="1263650"/>
                  <a:chOff x="1393" y="2139"/>
                  <a:chExt cx="3003" cy="796"/>
                </a:xfrm>
              </p:grpSpPr>
              <p:pic>
                <p:nvPicPr>
                  <p:cNvPr id="54" name="Picture 13" descr="WinFX_WCF__13g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393" y="2139"/>
                    <a:ext cx="3003" cy="7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55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02" y="2352"/>
                    <a:ext cx="1847" cy="40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2.11. UPDATE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</p:grpSp>
        </p:grpSp>
        <p:pic>
          <p:nvPicPr>
            <p:cNvPr id="42" name="Picture 41" descr="MESSAGE ICON (NEW VECTOR).jpg"/>
            <p:cNvPicPr>
              <a:picLocks noChangeAspect="1"/>
            </p:cNvPicPr>
            <p:nvPr/>
          </p:nvPicPr>
          <p:blipFill>
            <a:blip r:embed="rId3" cstate="print">
              <a:lum bright="11000" contrast="20000"/>
            </a:blip>
            <a:stretch>
              <a:fillRect/>
            </a:stretch>
          </p:blipFill>
          <p:spPr>
            <a:xfrm rot="2169610">
              <a:off x="1449462" y="5786267"/>
              <a:ext cx="714210" cy="47052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43" name="Picture 42" descr="MESSAGE ICON (NEW VECTOR).jpg"/>
            <p:cNvPicPr>
              <a:picLocks noChangeAspect="1"/>
            </p:cNvPicPr>
            <p:nvPr/>
          </p:nvPicPr>
          <p:blipFill>
            <a:blip r:embed="rId3" cstate="print">
              <a:lum bright="11000" contrast="20000"/>
            </a:blip>
            <a:stretch>
              <a:fillRect/>
            </a:stretch>
          </p:blipFill>
          <p:spPr>
            <a:xfrm rot="2169610">
              <a:off x="2209483" y="5798143"/>
              <a:ext cx="714210" cy="47052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44" name="Picture 20" descr="WinFX_WCF__13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52532" y="6088997"/>
              <a:ext cx="4204195" cy="769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Text Box 14"/>
            <p:cNvSpPr txBox="1">
              <a:spLocks noChangeArrowheads="1"/>
            </p:cNvSpPr>
            <p:nvPr/>
          </p:nvSpPr>
          <p:spPr bwMode="auto">
            <a:xfrm>
              <a:off x="901729" y="6294350"/>
              <a:ext cx="2534750" cy="3916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45705" tIns="45705" rIns="45705" bIns="45705">
              <a:spAutoFit/>
            </a:bodyPr>
            <a:lstStyle/>
            <a:p>
              <a:pPr algn="l">
                <a:defRPr/>
              </a:pPr>
              <a:r>
                <a:rPr lang="en-US" sz="18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2.12. DELETE</a:t>
              </a:r>
              <a:endParaRPr 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546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25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99592" y="668594"/>
            <a:ext cx="6963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2.2. Từ khóa AS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3128" y="1891694"/>
            <a:ext cx="792088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61963" lvl="0" indent="-46196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u="sng" kern="0" smtClean="0">
                <a:solidFill>
                  <a:srgbClr val="FF0000"/>
                </a:solidFill>
              </a:rPr>
              <a:t>VD1:</a:t>
            </a:r>
            <a:r>
              <a:rPr lang="en-US" kern="0" smtClean="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C000"/>
                </a:solidFill>
              </a:rPr>
              <a:t>C</a:t>
            </a:r>
            <a:r>
              <a:rPr lang="en-US" smtClean="0">
                <a:solidFill>
                  <a:srgbClr val="FFC000"/>
                </a:solidFill>
              </a:rPr>
              <a:t>ho </a:t>
            </a:r>
            <a:r>
              <a:rPr lang="en-US">
                <a:solidFill>
                  <a:srgbClr val="FFC000"/>
                </a:solidFill>
              </a:rPr>
              <a:t>biết mã, tên, điểm sinh viên đổi tên là DiemCu, điểm + 1 đặt tên là DiemMoi.</a:t>
            </a:r>
            <a:endParaRPr lang="en-US" u="sng" kern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7050" y="2492896"/>
            <a:ext cx="1100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938" lvl="1">
              <a:buBlip>
                <a:blip r:embed="rId2"/>
              </a:buBlip>
            </a:pPr>
            <a:r>
              <a:rPr lang="en-US" smtClean="0"/>
              <a:t> Input</a:t>
            </a:r>
            <a:r>
              <a:rPr lang="en-US"/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902" y="4077072"/>
            <a:ext cx="1586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5088" lvl="1">
              <a:buBlip>
                <a:blip r:embed="rId2"/>
              </a:buBlip>
            </a:pPr>
            <a:r>
              <a:rPr lang="en-US" smtClean="0"/>
              <a:t> Truy vấn: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9592" y="5733256"/>
            <a:ext cx="1312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" lvl="1">
              <a:buBlip>
                <a:blip r:embed="rId2"/>
              </a:buBlip>
            </a:pPr>
            <a:r>
              <a:rPr lang="en-US" smtClean="0"/>
              <a:t> Output</a:t>
            </a:r>
            <a:r>
              <a:rPr lang="en-US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4561796"/>
            <a:ext cx="8568952" cy="7848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800" smtClean="0"/>
              <a:t>SELECT </a:t>
            </a:r>
            <a:r>
              <a:rPr lang="en-US" sz="1800"/>
              <a:t>MaSinhVien, TenSinhVien, Diem AS DiemCu, Diem + 1 AS </a:t>
            </a:r>
            <a:r>
              <a:rPr lang="en-US" sz="1800" smtClean="0"/>
              <a:t>DiemMoi</a:t>
            </a:r>
          </a:p>
          <a:p>
            <a:pPr marL="0" lvl="1">
              <a:buNone/>
            </a:pPr>
            <a:r>
              <a:rPr lang="en-US" sz="1800" smtClean="0"/>
              <a:t>FROM </a:t>
            </a:r>
            <a:r>
              <a:rPr lang="en-US" sz="1800"/>
              <a:t>SinhVien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576" y="1476402"/>
            <a:ext cx="82089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Blip>
                <a:blip r:embed="rId3"/>
              </a:buBlip>
            </a:pPr>
            <a:r>
              <a:rPr lang="en-US" sz="2200" smtClean="0"/>
              <a:t> </a:t>
            </a:r>
            <a:r>
              <a:rPr lang="en-US" sz="2200"/>
              <a:t>Dùng để thay đổi tên thuộc tính trong mệnh đề SELECT</a:t>
            </a: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04840" y="2636912"/>
            <a:ext cx="3798285" cy="13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83508" y="5370554"/>
            <a:ext cx="4357935" cy="1226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8347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26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99592" y="668594"/>
            <a:ext cx="6963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2.2. Từ khóa AS (tt)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23120" y="1990581"/>
            <a:ext cx="792088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61963" lvl="0" indent="-46196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u="sng" kern="0" smtClean="0">
                <a:solidFill>
                  <a:srgbClr val="FF0000"/>
                </a:solidFill>
              </a:rPr>
              <a:t>VD1:</a:t>
            </a:r>
            <a:r>
              <a:rPr lang="en-US" kern="0" smtClean="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C000"/>
                </a:solidFill>
              </a:rPr>
              <a:t>C</a:t>
            </a:r>
            <a:r>
              <a:rPr lang="en-US" smtClean="0">
                <a:solidFill>
                  <a:srgbClr val="FFC000"/>
                </a:solidFill>
              </a:rPr>
              <a:t>ho </a:t>
            </a:r>
            <a:r>
              <a:rPr lang="en-US">
                <a:solidFill>
                  <a:srgbClr val="FFC000"/>
                </a:solidFill>
              </a:rPr>
              <a:t>biết 2 sinh viên có cùng điểm</a:t>
            </a:r>
            <a:endParaRPr lang="en-US" u="sng" kern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7050" y="2492896"/>
            <a:ext cx="1100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938" lvl="1">
              <a:buBlip>
                <a:blip r:embed="rId2"/>
              </a:buBlip>
            </a:pPr>
            <a:r>
              <a:rPr lang="en-US" smtClean="0"/>
              <a:t> Input</a:t>
            </a:r>
            <a:r>
              <a:rPr lang="en-US"/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902" y="4077072"/>
            <a:ext cx="28693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5088" lvl="1">
              <a:buBlip>
                <a:blip r:embed="rId2"/>
              </a:buBlip>
            </a:pPr>
            <a:r>
              <a:rPr lang="en-US" smtClean="0"/>
              <a:t> Truy vấn: Có 2 cách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08584" y="5900624"/>
            <a:ext cx="1312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" lvl="1">
              <a:buBlip>
                <a:blip r:embed="rId2"/>
              </a:buBlip>
            </a:pPr>
            <a:r>
              <a:rPr lang="en-US" smtClean="0"/>
              <a:t> Output</a:t>
            </a:r>
            <a:r>
              <a:rPr lang="en-US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4561796"/>
            <a:ext cx="8568952" cy="13388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sz="1800"/>
              <a:t>SELECT * FROM SinhVien AS sv1, SinhVien AS sv2 WHERE sv1.Diem = sv2.Diem AND sv1.MaSinhVien &lt;&gt; sv2.MaSinhVien</a:t>
            </a:r>
          </a:p>
          <a:p>
            <a:pPr lvl="1">
              <a:buNone/>
            </a:pPr>
            <a:r>
              <a:rPr lang="en-US" sz="1800"/>
              <a:t>SELECT * FROM SinhVien sv1, SinhVien sv2 WHERE sv1.Diem = sv2.Diem AND sv1.MaSinhVien &lt;&gt; sv2.MaSinhVien</a:t>
            </a:r>
          </a:p>
        </p:txBody>
      </p:sp>
      <p:sp>
        <p:nvSpPr>
          <p:cNvPr id="5" name="Rectangle 4"/>
          <p:cNvSpPr/>
          <p:nvPr/>
        </p:nvSpPr>
        <p:spPr>
          <a:xfrm>
            <a:off x="624902" y="1476402"/>
            <a:ext cx="851909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Blip>
                <a:blip r:embed="rId3"/>
              </a:buBlip>
            </a:pPr>
            <a:r>
              <a:rPr lang="en-US" sz="2200" smtClean="0"/>
              <a:t> </a:t>
            </a:r>
            <a:r>
              <a:rPr lang="en-US" sz="2200"/>
              <a:t>Dùng làm mã giả (ALIAS) cho quan hệ trong mệnh đề </a:t>
            </a:r>
            <a:r>
              <a:rPr lang="en-US" sz="2200" smtClean="0"/>
              <a:t>FROM</a:t>
            </a:r>
            <a:endParaRPr lang="en-US" sz="220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19326" y="2507754"/>
            <a:ext cx="3798285" cy="13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94391" y="5907706"/>
            <a:ext cx="4174289" cy="801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178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27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81175" y="6591300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69742" y="590497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II. </a:t>
            </a:r>
            <a:r>
              <a:rPr lang="en-US" sz="4000"/>
              <a:t>Các ngôn ngữ DML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484784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Blip>
                <a:blip r:embed="rId2"/>
              </a:buBlip>
            </a:pPr>
            <a:endParaRPr lang="en-US" sz="2400">
              <a:latin typeface="Franklin Gothic Medium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213756" y="1376480"/>
            <a:ext cx="5164016" cy="5333078"/>
            <a:chOff x="0" y="1134108"/>
            <a:chExt cx="4588561" cy="5723892"/>
          </a:xfrm>
        </p:grpSpPr>
        <p:grpSp>
          <p:nvGrpSpPr>
            <p:cNvPr id="8" name="Group 48"/>
            <p:cNvGrpSpPr/>
            <p:nvPr/>
          </p:nvGrpSpPr>
          <p:grpSpPr>
            <a:xfrm>
              <a:off x="0" y="1134108"/>
              <a:ext cx="4588561" cy="4746850"/>
              <a:chOff x="-71692" y="1324113"/>
              <a:chExt cx="4588561" cy="4746850"/>
            </a:xfrm>
          </p:grpSpPr>
          <p:grpSp>
            <p:nvGrpSpPr>
              <p:cNvPr id="15" name="Group 90"/>
              <p:cNvGrpSpPr/>
              <p:nvPr/>
            </p:nvGrpSpPr>
            <p:grpSpPr>
              <a:xfrm>
                <a:off x="-70934" y="1324113"/>
                <a:ext cx="4587803" cy="2772878"/>
                <a:chOff x="-310133" y="1477713"/>
                <a:chExt cx="4997828" cy="4585107"/>
              </a:xfrm>
            </p:grpSpPr>
            <p:pic>
              <p:nvPicPr>
                <p:cNvPr id="27" name="Picture 26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207673" y="2539724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28" name="Picture 2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85855">
                  <a:off x="1336011" y="4184040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29" name="Picture 28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961655" y="2523685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30" name="Picture 29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057911" y="4208102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grpSp>
              <p:nvGrpSpPr>
                <p:cNvPr id="31" name="Group 15"/>
                <p:cNvGrpSpPr>
                  <a:grpSpLocks/>
                </p:cNvGrpSpPr>
                <p:nvPr/>
              </p:nvGrpSpPr>
              <p:grpSpPr bwMode="auto">
                <a:xfrm>
                  <a:off x="-310133" y="1477713"/>
                  <a:ext cx="4997828" cy="1435101"/>
                  <a:chOff x="1409" y="1594"/>
                  <a:chExt cx="2240" cy="904"/>
                </a:xfrm>
              </p:grpSpPr>
              <p:pic>
                <p:nvPicPr>
                  <p:cNvPr id="38" name="Picture 11" descr="WinFX_WCF__13h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409" y="1594"/>
                    <a:ext cx="2240" cy="90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39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48" y="1820"/>
                    <a:ext cx="1868" cy="37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6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2.1. Mệnh đề SELECT/ FROM/ WHERE</a:t>
                    </a:r>
                    <a:endParaRPr 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32" name="Group 31"/>
                <p:cNvGrpSpPr>
                  <a:grpSpLocks/>
                </p:cNvGrpSpPr>
                <p:nvPr/>
              </p:nvGrpSpPr>
              <p:grpSpPr bwMode="auto">
                <a:xfrm>
                  <a:off x="-155223" y="3099140"/>
                  <a:ext cx="4592677" cy="1263650"/>
                  <a:chOff x="1409" y="2226"/>
                  <a:chExt cx="3072" cy="796"/>
                </a:xfrm>
              </p:grpSpPr>
              <p:pic>
                <p:nvPicPr>
                  <p:cNvPr id="36" name="Picture 13" descr="WinFX_WCF__13g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09" y="2226"/>
                    <a:ext cx="3072" cy="7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37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79" y="2372"/>
                    <a:ext cx="1233" cy="41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2.2. Từ khoá AS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33" name="Group 32"/>
                <p:cNvGrpSpPr>
                  <a:grpSpLocks/>
                </p:cNvGrpSpPr>
                <p:nvPr/>
              </p:nvGrpSpPr>
              <p:grpSpPr bwMode="auto">
                <a:xfrm>
                  <a:off x="-155575" y="4791232"/>
                  <a:ext cx="4579936" cy="1271588"/>
                  <a:chOff x="1468" y="3227"/>
                  <a:chExt cx="2885" cy="801"/>
                </a:xfrm>
              </p:grpSpPr>
              <p:pic>
                <p:nvPicPr>
                  <p:cNvPr id="34" name="Picture 20" descr="WinFX_WCF__13f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1468" y="3227"/>
                    <a:ext cx="2885" cy="80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35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62" y="3434"/>
                    <a:ext cx="2070" cy="41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2.3. Các thao tác trên Chuỗi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</p:grpSp>
          <p:grpSp>
            <p:nvGrpSpPr>
              <p:cNvPr id="16" name="Group 90"/>
              <p:cNvGrpSpPr/>
              <p:nvPr/>
            </p:nvGrpSpPr>
            <p:grpSpPr>
              <a:xfrm>
                <a:off x="-71692" y="3982757"/>
                <a:ext cx="4442390" cy="2088206"/>
                <a:chOff x="-334676" y="771709"/>
                <a:chExt cx="4839414" cy="3452969"/>
              </a:xfrm>
            </p:grpSpPr>
            <p:pic>
              <p:nvPicPr>
                <p:cNvPr id="17" name="Picture 16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233546" y="246117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18" name="Picture 1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85855">
                  <a:off x="1245456" y="786920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19" name="Picture 18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013402" y="244513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20" name="Picture 19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109658" y="77170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grpSp>
              <p:nvGrpSpPr>
                <p:cNvPr id="21" name="Group 15"/>
                <p:cNvGrpSpPr>
                  <a:grpSpLocks/>
                </p:cNvGrpSpPr>
                <p:nvPr/>
              </p:nvGrpSpPr>
              <p:grpSpPr bwMode="auto">
                <a:xfrm>
                  <a:off x="-334676" y="1320549"/>
                  <a:ext cx="4839414" cy="1262063"/>
                  <a:chOff x="1398" y="1495"/>
                  <a:chExt cx="2169" cy="795"/>
                </a:xfrm>
              </p:grpSpPr>
              <p:pic>
                <p:nvPicPr>
                  <p:cNvPr id="25" name="Picture 11" descr="WinFX_WCF__13h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398" y="1495"/>
                    <a:ext cx="2169" cy="79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6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03" y="1641"/>
                    <a:ext cx="1494" cy="41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2.4. Các hàm kết hợp cơ bản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22" name="Group 19"/>
                <p:cNvGrpSpPr>
                  <a:grpSpLocks/>
                </p:cNvGrpSpPr>
                <p:nvPr/>
              </p:nvGrpSpPr>
              <p:grpSpPr bwMode="auto">
                <a:xfrm>
                  <a:off x="-179143" y="2961028"/>
                  <a:ext cx="4489521" cy="1263650"/>
                  <a:chOff x="1393" y="2139"/>
                  <a:chExt cx="3003" cy="796"/>
                </a:xfrm>
              </p:grpSpPr>
              <p:pic>
                <p:nvPicPr>
                  <p:cNvPr id="23" name="Picture 13" descr="WinFX_WCF__13g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393" y="2139"/>
                    <a:ext cx="3003" cy="7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4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2298"/>
                    <a:ext cx="2216" cy="41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2.5. Các phép toán tập hợp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</p:grpSp>
        </p:grpSp>
        <p:pic>
          <p:nvPicPr>
            <p:cNvPr id="10" name="Picture 9" descr="MESSAGE ICON (NEW VECTOR).jpg"/>
            <p:cNvPicPr>
              <a:picLocks noChangeAspect="1"/>
            </p:cNvPicPr>
            <p:nvPr/>
          </p:nvPicPr>
          <p:blipFill>
            <a:blip r:embed="rId3" cstate="print">
              <a:lum bright="11000" contrast="20000"/>
            </a:blip>
            <a:stretch>
              <a:fillRect/>
            </a:stretch>
          </p:blipFill>
          <p:spPr>
            <a:xfrm rot="2169610">
              <a:off x="1449462" y="5786267"/>
              <a:ext cx="714210" cy="47052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1" name="Picture 10" descr="MESSAGE ICON (NEW VECTOR).jpg"/>
            <p:cNvPicPr>
              <a:picLocks noChangeAspect="1"/>
            </p:cNvPicPr>
            <p:nvPr/>
          </p:nvPicPr>
          <p:blipFill>
            <a:blip r:embed="rId3" cstate="print">
              <a:lum bright="11000" contrast="20000"/>
            </a:blip>
            <a:stretch>
              <a:fillRect/>
            </a:stretch>
          </p:blipFill>
          <p:spPr>
            <a:xfrm rot="2169610">
              <a:off x="2209483" y="5798143"/>
              <a:ext cx="714210" cy="47052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3" name="Picture 20" descr="WinFX_WCF__13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52532" y="6088997"/>
              <a:ext cx="4204195" cy="769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585169" y="6218788"/>
              <a:ext cx="3283382" cy="6275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45705" tIns="45705" rIns="45705" bIns="45705">
              <a:spAutoFit/>
            </a:bodyPr>
            <a:lstStyle/>
            <a:p>
              <a:pPr>
                <a:defRPr/>
              </a:pPr>
              <a:r>
                <a:rPr lang="en-US" sz="16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2.6. Mệnh đề GROUP BY/ HAVING/ ORDER BY</a:t>
              </a:r>
              <a:endPara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237511" y="1298383"/>
            <a:ext cx="5106390" cy="5397320"/>
            <a:chOff x="0" y="1134108"/>
            <a:chExt cx="4537357" cy="5723892"/>
          </a:xfrm>
        </p:grpSpPr>
        <p:grpSp>
          <p:nvGrpSpPr>
            <p:cNvPr id="41" name="Group 48"/>
            <p:cNvGrpSpPr/>
            <p:nvPr/>
          </p:nvGrpSpPr>
          <p:grpSpPr>
            <a:xfrm>
              <a:off x="0" y="1134108"/>
              <a:ext cx="4537357" cy="4746850"/>
              <a:chOff x="-71692" y="1324113"/>
              <a:chExt cx="4537357" cy="4746850"/>
            </a:xfrm>
          </p:grpSpPr>
          <p:grpSp>
            <p:nvGrpSpPr>
              <p:cNvPr id="46" name="Group 90"/>
              <p:cNvGrpSpPr/>
              <p:nvPr/>
            </p:nvGrpSpPr>
            <p:grpSpPr>
              <a:xfrm>
                <a:off x="-70934" y="1324113"/>
                <a:ext cx="4536599" cy="2772879"/>
                <a:chOff x="-310133" y="1477712"/>
                <a:chExt cx="4942048" cy="4585108"/>
              </a:xfrm>
            </p:grpSpPr>
            <p:pic>
              <p:nvPicPr>
                <p:cNvPr id="58" name="Picture 5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207673" y="2539724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59" name="Picture 58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85855">
                  <a:off x="1336011" y="4184040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60" name="Picture 59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961655" y="2523685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61" name="Picture 60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057911" y="4208102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grpSp>
              <p:nvGrpSpPr>
                <p:cNvPr id="62" name="Group 15"/>
                <p:cNvGrpSpPr>
                  <a:grpSpLocks/>
                </p:cNvGrpSpPr>
                <p:nvPr/>
              </p:nvGrpSpPr>
              <p:grpSpPr bwMode="auto">
                <a:xfrm>
                  <a:off x="-310133" y="1477712"/>
                  <a:ext cx="4942048" cy="1262063"/>
                  <a:chOff x="1409" y="1594"/>
                  <a:chExt cx="2215" cy="795"/>
                </a:xfrm>
              </p:grpSpPr>
              <p:pic>
                <p:nvPicPr>
                  <p:cNvPr id="69" name="Picture 11" descr="WinFX_WCF__13h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409" y="1594"/>
                    <a:ext cx="2215" cy="79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70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62" y="1796"/>
                    <a:ext cx="827" cy="40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2.7. Các loại kết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63" name="Group 21"/>
                <p:cNvGrpSpPr>
                  <a:grpSpLocks/>
                </p:cNvGrpSpPr>
                <p:nvPr/>
              </p:nvGrpSpPr>
              <p:grpSpPr bwMode="auto">
                <a:xfrm>
                  <a:off x="-155223" y="3099140"/>
                  <a:ext cx="4592677" cy="1263650"/>
                  <a:chOff x="1409" y="2226"/>
                  <a:chExt cx="3072" cy="796"/>
                </a:xfrm>
              </p:grpSpPr>
              <p:pic>
                <p:nvPicPr>
                  <p:cNvPr id="67" name="Picture 13" descr="WinFX_WCF__13g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09" y="2226"/>
                    <a:ext cx="3072" cy="7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8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8" y="2438"/>
                    <a:ext cx="1847" cy="40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2.8. SUB – QUERY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64" name="Group 22"/>
                <p:cNvGrpSpPr>
                  <a:grpSpLocks/>
                </p:cNvGrpSpPr>
                <p:nvPr/>
              </p:nvGrpSpPr>
              <p:grpSpPr bwMode="auto">
                <a:xfrm>
                  <a:off x="-155575" y="4791232"/>
                  <a:ext cx="4579936" cy="1271588"/>
                  <a:chOff x="1468" y="3227"/>
                  <a:chExt cx="2885" cy="801"/>
                </a:xfrm>
              </p:grpSpPr>
              <p:pic>
                <p:nvPicPr>
                  <p:cNvPr id="65" name="Picture 20" descr="WinFX_WCF__13f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1468" y="3227"/>
                    <a:ext cx="2885" cy="80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6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56" y="3366"/>
                    <a:ext cx="2221" cy="64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6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2.9. Các toán tử ALL, ANY/ SOME, EXISTS</a:t>
                    </a:r>
                    <a:endParaRPr 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</p:grpSp>
          <p:grpSp>
            <p:nvGrpSpPr>
              <p:cNvPr id="47" name="Group 90"/>
              <p:cNvGrpSpPr/>
              <p:nvPr/>
            </p:nvGrpSpPr>
            <p:grpSpPr>
              <a:xfrm>
                <a:off x="-71692" y="3982757"/>
                <a:ext cx="4442390" cy="2088206"/>
                <a:chOff x="-334676" y="771709"/>
                <a:chExt cx="4839414" cy="3452969"/>
              </a:xfrm>
            </p:grpSpPr>
            <p:pic>
              <p:nvPicPr>
                <p:cNvPr id="48" name="Picture 4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233546" y="246117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49" name="Picture 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85855">
                  <a:off x="1245456" y="786920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50" name="Picture 8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013402" y="244513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51" name="Picture 50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109658" y="77170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grpSp>
              <p:nvGrpSpPr>
                <p:cNvPr id="52" name="Group 15"/>
                <p:cNvGrpSpPr>
                  <a:grpSpLocks/>
                </p:cNvGrpSpPr>
                <p:nvPr/>
              </p:nvGrpSpPr>
              <p:grpSpPr bwMode="auto">
                <a:xfrm>
                  <a:off x="-334676" y="1320549"/>
                  <a:ext cx="4839414" cy="1262063"/>
                  <a:chOff x="1398" y="1495"/>
                  <a:chExt cx="2169" cy="795"/>
                </a:xfrm>
              </p:grpSpPr>
              <p:pic>
                <p:nvPicPr>
                  <p:cNvPr id="56" name="Picture 11" descr="WinFX_WCF__13h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398" y="1495"/>
                    <a:ext cx="2169" cy="79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57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85" y="1709"/>
                    <a:ext cx="1201" cy="40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2.10. INSERT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53" name="Group 19"/>
                <p:cNvGrpSpPr>
                  <a:grpSpLocks/>
                </p:cNvGrpSpPr>
                <p:nvPr/>
              </p:nvGrpSpPr>
              <p:grpSpPr bwMode="auto">
                <a:xfrm>
                  <a:off x="-179143" y="2961028"/>
                  <a:ext cx="4489521" cy="1263650"/>
                  <a:chOff x="1393" y="2139"/>
                  <a:chExt cx="3003" cy="796"/>
                </a:xfrm>
              </p:grpSpPr>
              <p:pic>
                <p:nvPicPr>
                  <p:cNvPr id="54" name="Picture 13" descr="WinFX_WCF__13g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393" y="2139"/>
                    <a:ext cx="3003" cy="7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55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02" y="2352"/>
                    <a:ext cx="1847" cy="40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2.11. UPDATE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</p:grpSp>
        </p:grpSp>
        <p:pic>
          <p:nvPicPr>
            <p:cNvPr id="42" name="Picture 41" descr="MESSAGE ICON (NEW VECTOR).jpg"/>
            <p:cNvPicPr>
              <a:picLocks noChangeAspect="1"/>
            </p:cNvPicPr>
            <p:nvPr/>
          </p:nvPicPr>
          <p:blipFill>
            <a:blip r:embed="rId3" cstate="print">
              <a:lum bright="11000" contrast="20000"/>
            </a:blip>
            <a:stretch>
              <a:fillRect/>
            </a:stretch>
          </p:blipFill>
          <p:spPr>
            <a:xfrm rot="2169610">
              <a:off x="1449462" y="5786267"/>
              <a:ext cx="714210" cy="47052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43" name="Picture 42" descr="MESSAGE ICON (NEW VECTOR).jpg"/>
            <p:cNvPicPr>
              <a:picLocks noChangeAspect="1"/>
            </p:cNvPicPr>
            <p:nvPr/>
          </p:nvPicPr>
          <p:blipFill>
            <a:blip r:embed="rId3" cstate="print">
              <a:lum bright="11000" contrast="20000"/>
            </a:blip>
            <a:stretch>
              <a:fillRect/>
            </a:stretch>
          </p:blipFill>
          <p:spPr>
            <a:xfrm rot="2169610">
              <a:off x="2209483" y="5798143"/>
              <a:ext cx="714210" cy="47052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44" name="Picture 20" descr="WinFX_WCF__13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52532" y="6088997"/>
              <a:ext cx="4204195" cy="769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Text Box 14"/>
            <p:cNvSpPr txBox="1">
              <a:spLocks noChangeArrowheads="1"/>
            </p:cNvSpPr>
            <p:nvPr/>
          </p:nvSpPr>
          <p:spPr bwMode="auto">
            <a:xfrm>
              <a:off x="901729" y="6294350"/>
              <a:ext cx="2534750" cy="3916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45705" tIns="45705" rIns="45705" bIns="45705">
              <a:spAutoFit/>
            </a:bodyPr>
            <a:lstStyle/>
            <a:p>
              <a:pPr algn="l">
                <a:defRPr/>
              </a:pPr>
              <a:r>
                <a:rPr lang="en-US" sz="18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2.12. DELETE</a:t>
              </a:r>
              <a:endParaRPr 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54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28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99592" y="668594"/>
            <a:ext cx="6963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2.3 Các thao tác trên Chuỗi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4902" y="1891694"/>
            <a:ext cx="8229106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61963" lvl="0" indent="-46196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u="sng" kern="0" smtClean="0">
                <a:solidFill>
                  <a:srgbClr val="FF0000"/>
                </a:solidFill>
              </a:rPr>
              <a:t>VD1:</a:t>
            </a:r>
            <a:r>
              <a:rPr lang="en-US" kern="0" smtClean="0">
                <a:solidFill>
                  <a:srgbClr val="FF0000"/>
                </a:solidFill>
              </a:rPr>
              <a:t> </a:t>
            </a:r>
            <a:r>
              <a:rPr lang="en-US" smtClean="0">
                <a:solidFill>
                  <a:srgbClr val="FFC000"/>
                </a:solidFill>
              </a:rPr>
              <a:t>Cho </a:t>
            </a:r>
            <a:r>
              <a:rPr lang="en-US">
                <a:solidFill>
                  <a:srgbClr val="FFC000"/>
                </a:solidFill>
              </a:rPr>
              <a:t>biết sản phẩm thuộc loại sản phẩm trước loại ‘LM’ (giả sử tính thứ tự loại sản phẩm dựa trên thứ tự chuỗi alphabe)</a:t>
            </a:r>
            <a:endParaRPr lang="en-US" u="sng" kern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4902" y="2692951"/>
            <a:ext cx="1100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938" lvl="1">
              <a:buBlip>
                <a:blip r:embed="rId2"/>
              </a:buBlip>
            </a:pPr>
            <a:r>
              <a:rPr lang="en-US" smtClean="0"/>
              <a:t> Input</a:t>
            </a:r>
            <a:r>
              <a:rPr lang="en-US"/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902" y="4077072"/>
            <a:ext cx="1586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5088" lvl="1">
              <a:buBlip>
                <a:blip r:embed="rId2"/>
              </a:buBlip>
            </a:pPr>
            <a:r>
              <a:rPr lang="en-US" smtClean="0"/>
              <a:t> Truy vấn: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9592" y="5733256"/>
            <a:ext cx="1312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" lvl="1">
              <a:buBlip>
                <a:blip r:embed="rId2"/>
              </a:buBlip>
            </a:pPr>
            <a:r>
              <a:rPr lang="en-US" smtClean="0"/>
              <a:t> Output</a:t>
            </a:r>
            <a:r>
              <a:rPr lang="en-US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2383508" y="4277559"/>
            <a:ext cx="6406058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sz="1800"/>
              <a:t>SELECT *</a:t>
            </a:r>
          </a:p>
          <a:p>
            <a:pPr lvl="1">
              <a:buNone/>
            </a:pPr>
            <a:r>
              <a:rPr lang="en-US" sz="1800"/>
              <a:t>FROM SanPham</a:t>
            </a:r>
          </a:p>
          <a:p>
            <a:pPr lvl="1">
              <a:buNone/>
            </a:pPr>
            <a:r>
              <a:rPr lang="en-US" sz="1800"/>
              <a:t>WHERE MaLoaiSanPham &lt; ‘LM’</a:t>
            </a:r>
            <a:endParaRPr lang="en-US" sz="3600"/>
          </a:p>
        </p:txBody>
      </p:sp>
      <p:sp>
        <p:nvSpPr>
          <p:cNvPr id="5" name="Rectangle 4"/>
          <p:cNvSpPr/>
          <p:nvPr/>
        </p:nvSpPr>
        <p:spPr>
          <a:xfrm>
            <a:off x="755576" y="1412776"/>
            <a:ext cx="8208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Blip>
                <a:blip r:embed="rId3"/>
              </a:buBlip>
            </a:pPr>
            <a:r>
              <a:rPr lang="en-US" sz="2400" smtClean="0"/>
              <a:t> </a:t>
            </a:r>
            <a:r>
              <a:rPr lang="en-US" sz="2400"/>
              <a:t>So sánh chuỗi: dùng các phép so sánh &gt;, &lt;, =, …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52228" y="2688759"/>
            <a:ext cx="3858615" cy="1486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56048" y="5591481"/>
            <a:ext cx="3929383" cy="10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178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29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99592" y="668594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2.3 Các thao tác trên </a:t>
            </a:r>
            <a:r>
              <a:rPr lang="en-US" sz="4000" smtClean="0"/>
              <a:t>Chuỗi (tt)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4902" y="1891694"/>
            <a:ext cx="822910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61963" lvl="0" indent="-46196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u="sng" kern="0" smtClean="0">
                <a:solidFill>
                  <a:srgbClr val="FF0000"/>
                </a:solidFill>
              </a:rPr>
              <a:t>VD1:</a:t>
            </a:r>
            <a:r>
              <a:rPr lang="en-US" kern="0" smtClean="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C000"/>
                </a:solidFill>
              </a:rPr>
              <a:t>Cho biết mã số, họ tên ghép chung 1 cột của tất cả nhân viên</a:t>
            </a:r>
            <a:endParaRPr lang="en-US" u="sng" kern="0">
              <a:solidFill>
                <a:srgbClr val="FFC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5618" y="3276852"/>
            <a:ext cx="1586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5088" lvl="1">
              <a:buBlip>
                <a:blip r:embed="rId2"/>
              </a:buBlip>
            </a:pPr>
            <a:r>
              <a:rPr lang="en-US" smtClean="0"/>
              <a:t> Truy vấn: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83508" y="2876743"/>
            <a:ext cx="6406058" cy="8617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/>
              <a:t>SELECT MSNV, Ho + ‘ ’ + Ten AS HoTen</a:t>
            </a:r>
          </a:p>
          <a:p>
            <a:pPr>
              <a:buNone/>
            </a:pPr>
            <a:r>
              <a:rPr lang="en-US" smtClean="0"/>
              <a:t>FROM </a:t>
            </a:r>
            <a:r>
              <a:rPr lang="en-US"/>
              <a:t>NhanVien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576" y="1412776"/>
            <a:ext cx="8208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Blip>
                <a:blip r:embed="rId3"/>
              </a:buBlip>
            </a:pPr>
            <a:r>
              <a:rPr lang="en-US" sz="2400" smtClean="0"/>
              <a:t> Nối chuỗi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6956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 idx="4294967295"/>
          </p:nvPr>
        </p:nvSpPr>
        <p:spPr>
          <a:xfrm>
            <a:off x="1979712" y="188640"/>
            <a:ext cx="5904656" cy="715963"/>
          </a:xfrm>
        </p:spPr>
        <p:txBody>
          <a:bodyPr/>
          <a:lstStyle/>
          <a:p>
            <a:pPr algn="ctr" eaLnBrk="1" hangingPunct="1"/>
            <a:r>
              <a:rPr lang="en-US" sz="3600" b="1" u="sng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 DUNG TRÌNH BÀY</a:t>
            </a:r>
            <a:endParaRPr lang="en-US" sz="3600" b="1" u="sng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27397163"/>
              </p:ext>
            </p:extLst>
          </p:nvPr>
        </p:nvGraphicFramePr>
        <p:xfrm>
          <a:off x="611560" y="1268760"/>
          <a:ext cx="8388424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781175" y="6591300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rgbClr val="333399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200" dirty="0" err="1" smtClean="0"/>
              <a:t>Nhập</a:t>
            </a:r>
            <a:r>
              <a:rPr lang="en-US" sz="1200" dirty="0" smtClean="0"/>
              <a:t> </a:t>
            </a:r>
            <a:r>
              <a:rPr lang="en-US" sz="1200" dirty="0" err="1" smtClean="0"/>
              <a:t>môn</a:t>
            </a:r>
            <a:r>
              <a:rPr lang="en-US" sz="1200" dirty="0" smtClean="0"/>
              <a:t> </a:t>
            </a:r>
            <a:r>
              <a:rPr lang="en-US" sz="1200" dirty="0" err="1" smtClean="0"/>
              <a:t>lập</a:t>
            </a:r>
            <a:r>
              <a:rPr lang="en-US" sz="1200" dirty="0" smtClean="0"/>
              <a:t> </a:t>
            </a:r>
            <a:r>
              <a:rPr lang="en-US" sz="1200" err="1" smtClean="0"/>
              <a:t>trình</a:t>
            </a:r>
            <a:r>
              <a:rPr lang="en-US" sz="1200" smtClean="0"/>
              <a:t> 2016</a:t>
            </a:r>
            <a:endParaRPr lang="en-US" sz="1200" dirty="0" smtClean="0"/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rgbClr val="333399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9pPr>
          </a:lstStyle>
          <a:p>
            <a:pPr eaLnBrk="1" hangingPunct="1"/>
            <a:fld id="{30C83A35-EE6B-4AE4-8964-63A457AB8079}" type="slidenum">
              <a:rPr lang="en-US"/>
              <a:pPr eaLnBrk="1" hangingPunct="1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30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99592" y="668594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2.3 Các thao tác trên </a:t>
            </a:r>
            <a:r>
              <a:rPr lang="en-US" sz="4000" smtClean="0"/>
              <a:t>Chuỗi (tt)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5332" y="1412776"/>
            <a:ext cx="82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Blip>
                <a:blip r:embed="rId2"/>
              </a:buBlip>
            </a:pPr>
            <a:r>
              <a:rPr lang="en-US" sz="2400"/>
              <a:t>So sánh chuỗi gần đúng: dùng LIKE</a:t>
            </a:r>
          </a:p>
          <a:p>
            <a:pPr lvl="1">
              <a:buBlip>
                <a:blip r:embed="rId3"/>
              </a:buBlip>
            </a:pPr>
            <a:r>
              <a:rPr lang="en-US" sz="2400"/>
              <a:t>%: thay thế chuỗi con bất kỳ</a:t>
            </a:r>
          </a:p>
          <a:p>
            <a:pPr lvl="1">
              <a:buBlip>
                <a:blip r:embed="rId3"/>
              </a:buBlip>
            </a:pPr>
            <a:r>
              <a:rPr lang="en-US" sz="2400"/>
              <a:t>_ : thay thế 1 ký tự bất kỳ</a:t>
            </a:r>
          </a:p>
        </p:txBody>
      </p:sp>
    </p:spTree>
    <p:extLst>
      <p:ext uri="{BB962C8B-B14F-4D97-AF65-F5344CB8AC3E}">
        <p14:creationId xmlns:p14="http://schemas.microsoft.com/office/powerpoint/2010/main" val="74495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31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94468" y="668594"/>
            <a:ext cx="7889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2.3 Các thao tác trên </a:t>
            </a:r>
            <a:r>
              <a:rPr lang="en-US" sz="4000" smtClean="0"/>
              <a:t>Chuỗi (tt)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4902" y="1891694"/>
            <a:ext cx="822910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61963" lvl="0" indent="-46196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u="sng" kern="0" smtClean="0">
                <a:solidFill>
                  <a:srgbClr val="FF0000"/>
                </a:solidFill>
              </a:rPr>
              <a:t>VD1:</a:t>
            </a:r>
            <a:r>
              <a:rPr lang="en-US" kern="0" smtClean="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C000"/>
                </a:solidFill>
              </a:rPr>
              <a:t>C</a:t>
            </a:r>
            <a:r>
              <a:rPr lang="en-US" smtClean="0">
                <a:solidFill>
                  <a:srgbClr val="FFC000"/>
                </a:solidFill>
              </a:rPr>
              <a:t>ho </a:t>
            </a:r>
            <a:r>
              <a:rPr lang="en-US">
                <a:solidFill>
                  <a:srgbClr val="FFC000"/>
                </a:solidFill>
              </a:rPr>
              <a:t>biết danh sách sinh viên có tên bắt đầu bằng chữ ‘N’</a:t>
            </a:r>
            <a:endParaRPr lang="en-US" u="sng" kern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4902" y="2692951"/>
            <a:ext cx="1100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938" lvl="1">
              <a:buBlip>
                <a:blip r:embed="rId2"/>
              </a:buBlip>
            </a:pPr>
            <a:r>
              <a:rPr lang="en-US" smtClean="0"/>
              <a:t> Input</a:t>
            </a:r>
            <a:r>
              <a:rPr lang="en-US"/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902" y="4077072"/>
            <a:ext cx="1586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5088" lvl="1">
              <a:buBlip>
                <a:blip r:embed="rId2"/>
              </a:buBlip>
            </a:pPr>
            <a:r>
              <a:rPr lang="en-US" smtClean="0"/>
              <a:t> Truy vấn: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0799" y="5733256"/>
            <a:ext cx="1312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" lvl="1">
              <a:buBlip>
                <a:blip r:embed="rId2"/>
              </a:buBlip>
            </a:pPr>
            <a:r>
              <a:rPr lang="en-US" smtClean="0"/>
              <a:t> Output</a:t>
            </a:r>
            <a:r>
              <a:rPr lang="en-US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2383508" y="4077072"/>
            <a:ext cx="6406058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/>
              <a:t>SELECT *</a:t>
            </a:r>
          </a:p>
          <a:p>
            <a:pPr>
              <a:buNone/>
            </a:pPr>
            <a:r>
              <a:rPr lang="en-US" smtClean="0"/>
              <a:t>FROM </a:t>
            </a:r>
            <a:r>
              <a:rPr lang="en-US"/>
              <a:t>SinhVien</a:t>
            </a:r>
          </a:p>
          <a:p>
            <a:pPr>
              <a:buNone/>
            </a:pPr>
            <a:r>
              <a:rPr lang="en-US" smtClean="0"/>
              <a:t>WHERE </a:t>
            </a:r>
            <a:r>
              <a:rPr lang="en-US"/>
              <a:t>TenSinhVien LIKE ‘N%’</a:t>
            </a: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5631" y="2423435"/>
            <a:ext cx="4471552" cy="1339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75149" y="5733256"/>
            <a:ext cx="4836893" cy="754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1578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32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99592" y="668594"/>
            <a:ext cx="756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2.3 Các thao tác trên </a:t>
            </a:r>
            <a:r>
              <a:rPr lang="en-US" sz="4000" smtClean="0"/>
              <a:t>Chuỗi (tt)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4902" y="1891694"/>
            <a:ext cx="822910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61963" lvl="0" indent="-46196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u="sng" kern="0" smtClean="0">
                <a:solidFill>
                  <a:srgbClr val="FF0000"/>
                </a:solidFill>
              </a:rPr>
              <a:t>VD1:</a:t>
            </a:r>
            <a:r>
              <a:rPr lang="en-US" kern="0" smtClean="0">
                <a:solidFill>
                  <a:srgbClr val="FF0000"/>
                </a:solidFill>
              </a:rPr>
              <a:t> C</a:t>
            </a:r>
            <a:r>
              <a:rPr lang="en-US" smtClean="0">
                <a:solidFill>
                  <a:srgbClr val="FFC000"/>
                </a:solidFill>
              </a:rPr>
              <a:t>ho </a:t>
            </a:r>
            <a:r>
              <a:rPr lang="en-US">
                <a:solidFill>
                  <a:srgbClr val="FFC000"/>
                </a:solidFill>
              </a:rPr>
              <a:t>biết danh sách sinh viên có mã lớp kết thúc là 05</a:t>
            </a:r>
            <a:endParaRPr lang="en-US" u="sng" kern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4902" y="2692951"/>
            <a:ext cx="1100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938" lvl="1">
              <a:buBlip>
                <a:blip r:embed="rId2"/>
              </a:buBlip>
            </a:pPr>
            <a:r>
              <a:rPr lang="en-US" smtClean="0"/>
              <a:t> Input</a:t>
            </a:r>
            <a:r>
              <a:rPr lang="en-US"/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902" y="4077072"/>
            <a:ext cx="1586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5088" lvl="1">
              <a:buBlip>
                <a:blip r:embed="rId2"/>
              </a:buBlip>
            </a:pPr>
            <a:r>
              <a:rPr lang="en-US" smtClean="0"/>
              <a:t> Truy vấn: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0799" y="5733256"/>
            <a:ext cx="1312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" lvl="1">
              <a:buBlip>
                <a:blip r:embed="rId2"/>
              </a:buBlip>
            </a:pPr>
            <a:r>
              <a:rPr lang="en-US" smtClean="0"/>
              <a:t> Output</a:t>
            </a:r>
            <a:r>
              <a:rPr lang="en-US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2383508" y="4077072"/>
            <a:ext cx="6406058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57150" lvl="1">
              <a:buNone/>
            </a:pPr>
            <a:r>
              <a:rPr lang="en-US"/>
              <a:t>SELECT *</a:t>
            </a:r>
          </a:p>
          <a:p>
            <a:pPr marL="114300" lvl="1">
              <a:buNone/>
            </a:pPr>
            <a:r>
              <a:rPr lang="en-US" smtClean="0"/>
              <a:t>FROM </a:t>
            </a:r>
            <a:r>
              <a:rPr lang="en-US"/>
              <a:t>SinhVien</a:t>
            </a:r>
          </a:p>
          <a:p>
            <a:pPr marL="114300" lvl="1">
              <a:buNone/>
            </a:pPr>
            <a:r>
              <a:rPr lang="en-US" smtClean="0"/>
              <a:t>WHERE MALOP LIKE </a:t>
            </a:r>
            <a:r>
              <a:rPr lang="en-US"/>
              <a:t>‘%05’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2825" y="5724331"/>
            <a:ext cx="5054373" cy="76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017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33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99592" y="668594"/>
            <a:ext cx="756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2.3 Các thao tác trên </a:t>
            </a:r>
            <a:r>
              <a:rPr lang="en-US" sz="4000" smtClean="0"/>
              <a:t>Chuỗi (tt)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4902" y="1891694"/>
            <a:ext cx="822910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61963" lvl="0" indent="-46196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u="sng" kern="0" smtClean="0">
                <a:solidFill>
                  <a:srgbClr val="FF0000"/>
                </a:solidFill>
              </a:rPr>
              <a:t>VD1:</a:t>
            </a:r>
            <a:r>
              <a:rPr lang="en-US" kern="0" smtClean="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C000"/>
                </a:solidFill>
              </a:rPr>
              <a:t>cho biết danh sách các môn học có chứa chữ ‘</a:t>
            </a:r>
            <a:r>
              <a:rPr lang="en-US" smtClean="0">
                <a:solidFill>
                  <a:srgbClr val="FFC000"/>
                </a:solidFill>
              </a:rPr>
              <a:t>Toán’</a:t>
            </a:r>
            <a:endParaRPr lang="en-US" u="sng" kern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4902" y="2692951"/>
            <a:ext cx="1100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938" lvl="1">
              <a:buBlip>
                <a:blip r:embed="rId2"/>
              </a:buBlip>
            </a:pPr>
            <a:r>
              <a:rPr lang="en-US" smtClean="0"/>
              <a:t> Input</a:t>
            </a:r>
            <a:r>
              <a:rPr lang="en-US"/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902" y="4077072"/>
            <a:ext cx="1586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5088" lvl="1">
              <a:buBlip>
                <a:blip r:embed="rId2"/>
              </a:buBlip>
            </a:pPr>
            <a:r>
              <a:rPr lang="en-US" smtClean="0"/>
              <a:t> Truy vấn: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0799" y="5733256"/>
            <a:ext cx="1312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" lvl="1">
              <a:buBlip>
                <a:blip r:embed="rId2"/>
              </a:buBlip>
            </a:pPr>
            <a:r>
              <a:rPr lang="en-US" smtClean="0"/>
              <a:t> Output</a:t>
            </a:r>
            <a:r>
              <a:rPr lang="en-US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2383508" y="4077072"/>
            <a:ext cx="6406058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/>
              <a:t>SELECT *</a:t>
            </a:r>
          </a:p>
          <a:p>
            <a:pPr lvl="1">
              <a:buNone/>
            </a:pPr>
            <a:r>
              <a:rPr lang="en-US" smtClean="0"/>
              <a:t>ROM </a:t>
            </a:r>
            <a:r>
              <a:rPr lang="en-US"/>
              <a:t>MonHoc</a:t>
            </a:r>
          </a:p>
          <a:p>
            <a:pPr lvl="1">
              <a:buNone/>
            </a:pPr>
            <a:r>
              <a:rPr lang="en-US" smtClean="0"/>
              <a:t>WHERE </a:t>
            </a:r>
            <a:r>
              <a:rPr lang="en-US"/>
              <a:t>TenMonHoc LIKE </a:t>
            </a:r>
            <a:r>
              <a:rPr lang="en-US" smtClean="0"/>
              <a:t>N‘%</a:t>
            </a:r>
            <a:r>
              <a:rPr lang="en-US"/>
              <a:t>Toán%’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2825" y="2348626"/>
            <a:ext cx="4081983" cy="1488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47250" y="5503214"/>
            <a:ext cx="4403238" cy="109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7484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99592" y="668594"/>
            <a:ext cx="756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2.3 Các thao tác trên </a:t>
            </a:r>
            <a:r>
              <a:rPr lang="en-US" sz="4000" smtClean="0"/>
              <a:t>Chuỗi (tt)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4902" y="1712772"/>
            <a:ext cx="822910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61963" lvl="0" indent="-46196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u="sng" kern="0" smtClean="0">
                <a:solidFill>
                  <a:srgbClr val="FF0000"/>
                </a:solidFill>
              </a:rPr>
              <a:t>VD1:</a:t>
            </a:r>
            <a:r>
              <a:rPr lang="en-US" kern="0" smtClean="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C000"/>
                </a:solidFill>
              </a:rPr>
              <a:t>C</a:t>
            </a:r>
            <a:r>
              <a:rPr lang="en-US" smtClean="0">
                <a:solidFill>
                  <a:srgbClr val="FFC000"/>
                </a:solidFill>
              </a:rPr>
              <a:t>ho </a:t>
            </a:r>
            <a:r>
              <a:rPr lang="en-US">
                <a:solidFill>
                  <a:srgbClr val="FFC000"/>
                </a:solidFill>
              </a:rPr>
              <a:t>biết danh sách sản phẩm có mã có ký tự kế cuối là ‘H’</a:t>
            </a:r>
            <a:endParaRPr lang="en-US" u="sng" kern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4902" y="2692951"/>
            <a:ext cx="1100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938" lvl="1">
              <a:buBlip>
                <a:blip r:embed="rId2"/>
              </a:buBlip>
            </a:pPr>
            <a:r>
              <a:rPr lang="en-US" smtClean="0"/>
              <a:t> Input</a:t>
            </a:r>
            <a:r>
              <a:rPr lang="en-US"/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902" y="4077072"/>
            <a:ext cx="1586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5088" lvl="1">
              <a:buBlip>
                <a:blip r:embed="rId2"/>
              </a:buBlip>
            </a:pPr>
            <a:r>
              <a:rPr lang="en-US" smtClean="0"/>
              <a:t> Truy vấn: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0799" y="5733256"/>
            <a:ext cx="1312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" lvl="1">
              <a:buBlip>
                <a:blip r:embed="rId2"/>
              </a:buBlip>
            </a:pPr>
            <a:r>
              <a:rPr lang="en-US" smtClean="0"/>
              <a:t> Output</a:t>
            </a:r>
            <a:r>
              <a:rPr lang="en-US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2383508" y="4077072"/>
            <a:ext cx="6406058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/>
              <a:t>S</a:t>
            </a:r>
            <a:r>
              <a:rPr lang="en-US" smtClean="0"/>
              <a:t>ELECT </a:t>
            </a:r>
            <a:r>
              <a:rPr lang="en-US"/>
              <a:t>*</a:t>
            </a:r>
          </a:p>
          <a:p>
            <a:pPr lvl="1">
              <a:buNone/>
            </a:pPr>
            <a:r>
              <a:rPr lang="en-US" smtClean="0"/>
              <a:t>FROM </a:t>
            </a:r>
            <a:r>
              <a:rPr lang="en-US"/>
              <a:t>SanPham</a:t>
            </a:r>
          </a:p>
          <a:p>
            <a:pPr lvl="1">
              <a:buNone/>
            </a:pPr>
            <a:r>
              <a:rPr lang="en-US" smtClean="0"/>
              <a:t>WHERE </a:t>
            </a:r>
            <a:r>
              <a:rPr lang="en-US"/>
              <a:t>MaSanPham LIKE ‘%H_’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3882" y="2375934"/>
            <a:ext cx="3935308" cy="1434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1644" y="5684865"/>
            <a:ext cx="4199742" cy="801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8572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35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81175" y="6591300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69742" y="590497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II. </a:t>
            </a:r>
            <a:r>
              <a:rPr lang="en-US" sz="4000"/>
              <a:t>Các ngôn ngữ DML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484784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Blip>
                <a:blip r:embed="rId2"/>
              </a:buBlip>
            </a:pPr>
            <a:endParaRPr lang="en-US" sz="2400">
              <a:latin typeface="Franklin Gothic Medium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213756" y="1376480"/>
            <a:ext cx="5164016" cy="5333078"/>
            <a:chOff x="0" y="1134108"/>
            <a:chExt cx="4588561" cy="5723892"/>
          </a:xfrm>
        </p:grpSpPr>
        <p:grpSp>
          <p:nvGrpSpPr>
            <p:cNvPr id="8" name="Group 48"/>
            <p:cNvGrpSpPr/>
            <p:nvPr/>
          </p:nvGrpSpPr>
          <p:grpSpPr>
            <a:xfrm>
              <a:off x="0" y="1134108"/>
              <a:ext cx="4588561" cy="4746850"/>
              <a:chOff x="-71692" y="1324113"/>
              <a:chExt cx="4588561" cy="4746850"/>
            </a:xfrm>
          </p:grpSpPr>
          <p:grpSp>
            <p:nvGrpSpPr>
              <p:cNvPr id="15" name="Group 90"/>
              <p:cNvGrpSpPr/>
              <p:nvPr/>
            </p:nvGrpSpPr>
            <p:grpSpPr>
              <a:xfrm>
                <a:off x="-70934" y="1324113"/>
                <a:ext cx="4587803" cy="2772878"/>
                <a:chOff x="-310133" y="1477713"/>
                <a:chExt cx="4997828" cy="4585107"/>
              </a:xfrm>
            </p:grpSpPr>
            <p:pic>
              <p:nvPicPr>
                <p:cNvPr id="27" name="Picture 26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207673" y="2539724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28" name="Picture 2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85855">
                  <a:off x="1336011" y="4184040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29" name="Picture 28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961655" y="2523685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30" name="Picture 29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057911" y="4208102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grpSp>
              <p:nvGrpSpPr>
                <p:cNvPr id="31" name="Group 15"/>
                <p:cNvGrpSpPr>
                  <a:grpSpLocks/>
                </p:cNvGrpSpPr>
                <p:nvPr/>
              </p:nvGrpSpPr>
              <p:grpSpPr bwMode="auto">
                <a:xfrm>
                  <a:off x="-310133" y="1477713"/>
                  <a:ext cx="4997828" cy="1435101"/>
                  <a:chOff x="1409" y="1594"/>
                  <a:chExt cx="2240" cy="904"/>
                </a:xfrm>
              </p:grpSpPr>
              <p:pic>
                <p:nvPicPr>
                  <p:cNvPr id="38" name="Picture 11" descr="WinFX_WCF__13h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409" y="1594"/>
                    <a:ext cx="2240" cy="90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39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48" y="1820"/>
                    <a:ext cx="1868" cy="37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6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2.1. Mệnh đề SELECT/ FROM/ WHERE</a:t>
                    </a:r>
                    <a:endParaRPr 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32" name="Group 31"/>
                <p:cNvGrpSpPr>
                  <a:grpSpLocks/>
                </p:cNvGrpSpPr>
                <p:nvPr/>
              </p:nvGrpSpPr>
              <p:grpSpPr bwMode="auto">
                <a:xfrm>
                  <a:off x="-155223" y="3099140"/>
                  <a:ext cx="4592677" cy="1263650"/>
                  <a:chOff x="1409" y="2226"/>
                  <a:chExt cx="3072" cy="796"/>
                </a:xfrm>
              </p:grpSpPr>
              <p:pic>
                <p:nvPicPr>
                  <p:cNvPr id="36" name="Picture 13" descr="WinFX_WCF__13g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09" y="2226"/>
                    <a:ext cx="3072" cy="7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37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79" y="2372"/>
                    <a:ext cx="1233" cy="41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2.2. Từ khoá AS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33" name="Group 32"/>
                <p:cNvGrpSpPr>
                  <a:grpSpLocks/>
                </p:cNvGrpSpPr>
                <p:nvPr/>
              </p:nvGrpSpPr>
              <p:grpSpPr bwMode="auto">
                <a:xfrm>
                  <a:off x="-155575" y="4791232"/>
                  <a:ext cx="4579936" cy="1271588"/>
                  <a:chOff x="1468" y="3227"/>
                  <a:chExt cx="2885" cy="801"/>
                </a:xfrm>
              </p:grpSpPr>
              <p:pic>
                <p:nvPicPr>
                  <p:cNvPr id="34" name="Picture 20" descr="WinFX_WCF__13f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1468" y="3227"/>
                    <a:ext cx="2885" cy="80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35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62" y="3434"/>
                    <a:ext cx="2070" cy="41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2.3. Các thao tác trên Chuỗi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</p:grpSp>
          <p:grpSp>
            <p:nvGrpSpPr>
              <p:cNvPr id="16" name="Group 90"/>
              <p:cNvGrpSpPr/>
              <p:nvPr/>
            </p:nvGrpSpPr>
            <p:grpSpPr>
              <a:xfrm>
                <a:off x="-71692" y="3982757"/>
                <a:ext cx="4442390" cy="2088206"/>
                <a:chOff x="-334676" y="771709"/>
                <a:chExt cx="4839414" cy="3452969"/>
              </a:xfrm>
            </p:grpSpPr>
            <p:pic>
              <p:nvPicPr>
                <p:cNvPr id="17" name="Picture 16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233546" y="246117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18" name="Picture 1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85855">
                  <a:off x="1245456" y="786920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19" name="Picture 18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013402" y="244513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20" name="Picture 19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109658" y="77170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grpSp>
              <p:nvGrpSpPr>
                <p:cNvPr id="21" name="Group 15"/>
                <p:cNvGrpSpPr>
                  <a:grpSpLocks/>
                </p:cNvGrpSpPr>
                <p:nvPr/>
              </p:nvGrpSpPr>
              <p:grpSpPr bwMode="auto">
                <a:xfrm>
                  <a:off x="-334676" y="1320549"/>
                  <a:ext cx="4839414" cy="1262063"/>
                  <a:chOff x="1398" y="1495"/>
                  <a:chExt cx="2169" cy="795"/>
                </a:xfrm>
              </p:grpSpPr>
              <p:pic>
                <p:nvPicPr>
                  <p:cNvPr id="25" name="Picture 11" descr="WinFX_WCF__13h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398" y="1495"/>
                    <a:ext cx="2169" cy="79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6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03" y="1641"/>
                    <a:ext cx="1494" cy="41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2.4. Các hàm kết hợp cơ bản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22" name="Group 19"/>
                <p:cNvGrpSpPr>
                  <a:grpSpLocks/>
                </p:cNvGrpSpPr>
                <p:nvPr/>
              </p:nvGrpSpPr>
              <p:grpSpPr bwMode="auto">
                <a:xfrm>
                  <a:off x="-179143" y="2961028"/>
                  <a:ext cx="4489521" cy="1263650"/>
                  <a:chOff x="1393" y="2139"/>
                  <a:chExt cx="3003" cy="796"/>
                </a:xfrm>
              </p:grpSpPr>
              <p:pic>
                <p:nvPicPr>
                  <p:cNvPr id="23" name="Picture 13" descr="WinFX_WCF__13g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393" y="2139"/>
                    <a:ext cx="3003" cy="7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4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2298"/>
                    <a:ext cx="2216" cy="41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2.5. Các phép toán tập hợp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</p:grpSp>
        </p:grpSp>
        <p:pic>
          <p:nvPicPr>
            <p:cNvPr id="10" name="Picture 9" descr="MESSAGE ICON (NEW VECTOR).jpg"/>
            <p:cNvPicPr>
              <a:picLocks noChangeAspect="1"/>
            </p:cNvPicPr>
            <p:nvPr/>
          </p:nvPicPr>
          <p:blipFill>
            <a:blip r:embed="rId3" cstate="print">
              <a:lum bright="11000" contrast="20000"/>
            </a:blip>
            <a:stretch>
              <a:fillRect/>
            </a:stretch>
          </p:blipFill>
          <p:spPr>
            <a:xfrm rot="2169610">
              <a:off x="1449462" y="5786267"/>
              <a:ext cx="714210" cy="47052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1" name="Picture 10" descr="MESSAGE ICON (NEW VECTOR).jpg"/>
            <p:cNvPicPr>
              <a:picLocks noChangeAspect="1"/>
            </p:cNvPicPr>
            <p:nvPr/>
          </p:nvPicPr>
          <p:blipFill>
            <a:blip r:embed="rId3" cstate="print">
              <a:lum bright="11000" contrast="20000"/>
            </a:blip>
            <a:stretch>
              <a:fillRect/>
            </a:stretch>
          </p:blipFill>
          <p:spPr>
            <a:xfrm rot="2169610">
              <a:off x="2209483" y="5798143"/>
              <a:ext cx="714210" cy="47052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3" name="Picture 20" descr="WinFX_WCF__13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52532" y="6088997"/>
              <a:ext cx="4204195" cy="769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585169" y="6218788"/>
              <a:ext cx="3283382" cy="6275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45705" tIns="45705" rIns="45705" bIns="45705">
              <a:spAutoFit/>
            </a:bodyPr>
            <a:lstStyle/>
            <a:p>
              <a:pPr>
                <a:defRPr/>
              </a:pPr>
              <a:r>
                <a:rPr lang="en-US" sz="16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2.6. Mệnh đề GROUP BY/ HAVING/ ORDER BY</a:t>
              </a:r>
              <a:endPara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237511" y="1298383"/>
            <a:ext cx="5106390" cy="5397320"/>
            <a:chOff x="0" y="1134108"/>
            <a:chExt cx="4537357" cy="5723892"/>
          </a:xfrm>
        </p:grpSpPr>
        <p:grpSp>
          <p:nvGrpSpPr>
            <p:cNvPr id="41" name="Group 48"/>
            <p:cNvGrpSpPr/>
            <p:nvPr/>
          </p:nvGrpSpPr>
          <p:grpSpPr>
            <a:xfrm>
              <a:off x="0" y="1134108"/>
              <a:ext cx="4537357" cy="4746850"/>
              <a:chOff x="-71692" y="1324113"/>
              <a:chExt cx="4537357" cy="4746850"/>
            </a:xfrm>
          </p:grpSpPr>
          <p:grpSp>
            <p:nvGrpSpPr>
              <p:cNvPr id="46" name="Group 90"/>
              <p:cNvGrpSpPr/>
              <p:nvPr/>
            </p:nvGrpSpPr>
            <p:grpSpPr>
              <a:xfrm>
                <a:off x="-70934" y="1324113"/>
                <a:ext cx="4536599" cy="2772879"/>
                <a:chOff x="-310133" y="1477712"/>
                <a:chExt cx="4942048" cy="4585108"/>
              </a:xfrm>
            </p:grpSpPr>
            <p:pic>
              <p:nvPicPr>
                <p:cNvPr id="58" name="Picture 5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207673" y="2539724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59" name="Picture 58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85855">
                  <a:off x="1336011" y="4184040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60" name="Picture 59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961655" y="2523685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61" name="Picture 60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057911" y="4208102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grpSp>
              <p:nvGrpSpPr>
                <p:cNvPr id="62" name="Group 15"/>
                <p:cNvGrpSpPr>
                  <a:grpSpLocks/>
                </p:cNvGrpSpPr>
                <p:nvPr/>
              </p:nvGrpSpPr>
              <p:grpSpPr bwMode="auto">
                <a:xfrm>
                  <a:off x="-310133" y="1477712"/>
                  <a:ext cx="4942048" cy="1262063"/>
                  <a:chOff x="1409" y="1594"/>
                  <a:chExt cx="2215" cy="795"/>
                </a:xfrm>
              </p:grpSpPr>
              <p:pic>
                <p:nvPicPr>
                  <p:cNvPr id="69" name="Picture 11" descr="WinFX_WCF__13h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409" y="1594"/>
                    <a:ext cx="2215" cy="79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70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62" y="1796"/>
                    <a:ext cx="827" cy="40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2.7. Các loại kết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63" name="Group 21"/>
                <p:cNvGrpSpPr>
                  <a:grpSpLocks/>
                </p:cNvGrpSpPr>
                <p:nvPr/>
              </p:nvGrpSpPr>
              <p:grpSpPr bwMode="auto">
                <a:xfrm>
                  <a:off x="-155223" y="3099140"/>
                  <a:ext cx="4592677" cy="1263650"/>
                  <a:chOff x="1409" y="2226"/>
                  <a:chExt cx="3072" cy="796"/>
                </a:xfrm>
              </p:grpSpPr>
              <p:pic>
                <p:nvPicPr>
                  <p:cNvPr id="67" name="Picture 13" descr="WinFX_WCF__13g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09" y="2226"/>
                    <a:ext cx="3072" cy="7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8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8" y="2438"/>
                    <a:ext cx="1847" cy="40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2.8. SUB – QUERY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64" name="Group 22"/>
                <p:cNvGrpSpPr>
                  <a:grpSpLocks/>
                </p:cNvGrpSpPr>
                <p:nvPr/>
              </p:nvGrpSpPr>
              <p:grpSpPr bwMode="auto">
                <a:xfrm>
                  <a:off x="-155575" y="4791232"/>
                  <a:ext cx="4579936" cy="1271588"/>
                  <a:chOff x="1468" y="3227"/>
                  <a:chExt cx="2885" cy="801"/>
                </a:xfrm>
              </p:grpSpPr>
              <p:pic>
                <p:nvPicPr>
                  <p:cNvPr id="65" name="Picture 20" descr="WinFX_WCF__13f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1468" y="3227"/>
                    <a:ext cx="2885" cy="80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6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56" y="3366"/>
                    <a:ext cx="2221" cy="64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6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2.9. Các toán tử ALL, ANY/ SOME, EXISTS</a:t>
                    </a:r>
                    <a:endParaRPr 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</p:grpSp>
          <p:grpSp>
            <p:nvGrpSpPr>
              <p:cNvPr id="47" name="Group 90"/>
              <p:cNvGrpSpPr/>
              <p:nvPr/>
            </p:nvGrpSpPr>
            <p:grpSpPr>
              <a:xfrm>
                <a:off x="-71692" y="3982757"/>
                <a:ext cx="4442390" cy="2088206"/>
                <a:chOff x="-334676" y="771709"/>
                <a:chExt cx="4839414" cy="3452969"/>
              </a:xfrm>
            </p:grpSpPr>
            <p:pic>
              <p:nvPicPr>
                <p:cNvPr id="48" name="Picture 4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233546" y="246117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49" name="Picture 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85855">
                  <a:off x="1245456" y="786920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50" name="Picture 8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013402" y="244513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51" name="Picture 50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109658" y="77170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grpSp>
              <p:nvGrpSpPr>
                <p:cNvPr id="52" name="Group 15"/>
                <p:cNvGrpSpPr>
                  <a:grpSpLocks/>
                </p:cNvGrpSpPr>
                <p:nvPr/>
              </p:nvGrpSpPr>
              <p:grpSpPr bwMode="auto">
                <a:xfrm>
                  <a:off x="-334676" y="1320549"/>
                  <a:ext cx="4839414" cy="1262063"/>
                  <a:chOff x="1398" y="1495"/>
                  <a:chExt cx="2169" cy="795"/>
                </a:xfrm>
              </p:grpSpPr>
              <p:pic>
                <p:nvPicPr>
                  <p:cNvPr id="56" name="Picture 11" descr="WinFX_WCF__13h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398" y="1495"/>
                    <a:ext cx="2169" cy="79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57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85" y="1709"/>
                    <a:ext cx="1201" cy="40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2.10. INSERT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53" name="Group 19"/>
                <p:cNvGrpSpPr>
                  <a:grpSpLocks/>
                </p:cNvGrpSpPr>
                <p:nvPr/>
              </p:nvGrpSpPr>
              <p:grpSpPr bwMode="auto">
                <a:xfrm>
                  <a:off x="-179143" y="2961028"/>
                  <a:ext cx="4489521" cy="1263650"/>
                  <a:chOff x="1393" y="2139"/>
                  <a:chExt cx="3003" cy="796"/>
                </a:xfrm>
              </p:grpSpPr>
              <p:pic>
                <p:nvPicPr>
                  <p:cNvPr id="54" name="Picture 13" descr="WinFX_WCF__13g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393" y="2139"/>
                    <a:ext cx="3003" cy="7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55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02" y="2352"/>
                    <a:ext cx="1847" cy="40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2.11. UPDATE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</p:grpSp>
        </p:grpSp>
        <p:pic>
          <p:nvPicPr>
            <p:cNvPr id="42" name="Picture 41" descr="MESSAGE ICON (NEW VECTOR).jpg"/>
            <p:cNvPicPr>
              <a:picLocks noChangeAspect="1"/>
            </p:cNvPicPr>
            <p:nvPr/>
          </p:nvPicPr>
          <p:blipFill>
            <a:blip r:embed="rId3" cstate="print">
              <a:lum bright="11000" contrast="20000"/>
            </a:blip>
            <a:stretch>
              <a:fillRect/>
            </a:stretch>
          </p:blipFill>
          <p:spPr>
            <a:xfrm rot="2169610">
              <a:off x="1449462" y="5786267"/>
              <a:ext cx="714210" cy="47052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43" name="Picture 42" descr="MESSAGE ICON (NEW VECTOR).jpg"/>
            <p:cNvPicPr>
              <a:picLocks noChangeAspect="1"/>
            </p:cNvPicPr>
            <p:nvPr/>
          </p:nvPicPr>
          <p:blipFill>
            <a:blip r:embed="rId3" cstate="print">
              <a:lum bright="11000" contrast="20000"/>
            </a:blip>
            <a:stretch>
              <a:fillRect/>
            </a:stretch>
          </p:blipFill>
          <p:spPr>
            <a:xfrm rot="2169610">
              <a:off x="2209483" y="5798143"/>
              <a:ext cx="714210" cy="47052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44" name="Picture 20" descr="WinFX_WCF__13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52532" y="6088997"/>
              <a:ext cx="4204195" cy="769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Text Box 14"/>
            <p:cNvSpPr txBox="1">
              <a:spLocks noChangeArrowheads="1"/>
            </p:cNvSpPr>
            <p:nvPr/>
          </p:nvSpPr>
          <p:spPr bwMode="auto">
            <a:xfrm>
              <a:off x="901729" y="6294350"/>
              <a:ext cx="2534750" cy="3916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45705" tIns="45705" rIns="45705" bIns="45705">
              <a:spAutoFit/>
            </a:bodyPr>
            <a:lstStyle/>
            <a:p>
              <a:pPr algn="l">
                <a:defRPr/>
              </a:pPr>
              <a:r>
                <a:rPr lang="en-US" sz="18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2.12. DELETE</a:t>
              </a:r>
              <a:endParaRPr 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915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36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99592" y="668594"/>
            <a:ext cx="7889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2.4.1 MIN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0026" y="2076360"/>
            <a:ext cx="8229106" cy="4247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61963" lvl="0" indent="-46196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u="sng" kern="0" smtClean="0">
                <a:solidFill>
                  <a:srgbClr val="FF0000"/>
                </a:solidFill>
              </a:rPr>
              <a:t>VD1:</a:t>
            </a:r>
            <a:r>
              <a:rPr lang="en-US" kern="0" smtClean="0">
                <a:solidFill>
                  <a:srgbClr val="FF0000"/>
                </a:solidFill>
              </a:rPr>
              <a:t> </a:t>
            </a:r>
            <a:r>
              <a:rPr lang="en-US" sz="2400">
                <a:solidFill>
                  <a:srgbClr val="FFC000"/>
                </a:solidFill>
              </a:rPr>
              <a:t>cho biết điểm nhỏ nhất trong danh sách sinh viên</a:t>
            </a:r>
            <a:endParaRPr lang="en-US" sz="2400" u="sng" kern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4902" y="2692951"/>
            <a:ext cx="1100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938" lvl="1">
              <a:buBlip>
                <a:blip r:embed="rId2"/>
              </a:buBlip>
            </a:pPr>
            <a:r>
              <a:rPr lang="en-US" smtClean="0"/>
              <a:t> Input</a:t>
            </a:r>
            <a:r>
              <a:rPr lang="en-US"/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902" y="4077072"/>
            <a:ext cx="1586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5088" lvl="1">
              <a:buBlip>
                <a:blip r:embed="rId2"/>
              </a:buBlip>
            </a:pPr>
            <a:r>
              <a:rPr lang="en-US" smtClean="0"/>
              <a:t> Truy vấn: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9592" y="5733256"/>
            <a:ext cx="1312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" lvl="1">
              <a:buBlip>
                <a:blip r:embed="rId2"/>
              </a:buBlip>
            </a:pPr>
            <a:r>
              <a:rPr lang="en-US" smtClean="0"/>
              <a:t> Output</a:t>
            </a:r>
            <a:r>
              <a:rPr lang="en-US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2383508" y="4277559"/>
            <a:ext cx="6406058" cy="7848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sz="1800"/>
              <a:t>SELECT MIN (Diem) AS DiemMin</a:t>
            </a:r>
          </a:p>
          <a:p>
            <a:pPr lvl="1">
              <a:buNone/>
            </a:pPr>
            <a:r>
              <a:rPr lang="en-US" sz="1800"/>
              <a:t>	FROM SinhVien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576" y="1412776"/>
            <a:ext cx="8208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Blip>
                <a:blip r:embed="rId3"/>
              </a:buBlip>
            </a:pPr>
            <a:r>
              <a:rPr lang="en-US" sz="2400" smtClean="0"/>
              <a:t> Cho biết giá trị nhỏ nhất của thuộc tính cần chọn</a:t>
            </a:r>
            <a:endParaRPr lang="en-US" sz="240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50716" y="2675328"/>
            <a:ext cx="4109516" cy="1386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12404" y="5478554"/>
            <a:ext cx="1529365" cy="83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2876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37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99592" y="668594"/>
            <a:ext cx="7889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2.4.2 MAX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0912" y="1935821"/>
            <a:ext cx="8229106" cy="7571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61963" lvl="0" indent="-46196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u="sng" kern="0" smtClean="0">
                <a:solidFill>
                  <a:srgbClr val="FF0000"/>
                </a:solidFill>
              </a:rPr>
              <a:t>VD1:</a:t>
            </a:r>
            <a:r>
              <a:rPr lang="en-US" kern="0" smtClean="0">
                <a:solidFill>
                  <a:srgbClr val="FF0000"/>
                </a:solidFill>
              </a:rPr>
              <a:t> </a:t>
            </a:r>
            <a:r>
              <a:rPr lang="en-US" kern="0" smtClean="0">
                <a:solidFill>
                  <a:srgbClr val="FFC000"/>
                </a:solidFill>
              </a:rPr>
              <a:t>C</a:t>
            </a:r>
            <a:r>
              <a:rPr lang="en-US" sz="2400" smtClean="0">
                <a:solidFill>
                  <a:srgbClr val="FFC000"/>
                </a:solidFill>
              </a:rPr>
              <a:t>ho </a:t>
            </a:r>
            <a:r>
              <a:rPr lang="en-US" sz="2400">
                <a:solidFill>
                  <a:srgbClr val="FFC000"/>
                </a:solidFill>
              </a:rPr>
              <a:t>biết số lượng sinh viên lớn nhất trong tất cả các bộ môn</a:t>
            </a:r>
            <a:endParaRPr lang="en-US" sz="2400" u="sng" kern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4902" y="2692951"/>
            <a:ext cx="1100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938" lvl="1">
              <a:buBlip>
                <a:blip r:embed="rId2"/>
              </a:buBlip>
            </a:pPr>
            <a:r>
              <a:rPr lang="en-US" smtClean="0"/>
              <a:t> Input</a:t>
            </a:r>
            <a:r>
              <a:rPr lang="en-US"/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901" y="4372749"/>
            <a:ext cx="1586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5088" lvl="1">
              <a:buBlip>
                <a:blip r:embed="rId2"/>
              </a:buBlip>
            </a:pPr>
            <a:r>
              <a:rPr lang="en-US" smtClean="0"/>
              <a:t> Truy vấn: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9592" y="5733256"/>
            <a:ext cx="1312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" lvl="1">
              <a:buBlip>
                <a:blip r:embed="rId2"/>
              </a:buBlip>
            </a:pPr>
            <a:r>
              <a:rPr lang="en-US" smtClean="0"/>
              <a:t> Output</a:t>
            </a:r>
            <a:r>
              <a:rPr lang="en-US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2444166" y="4631562"/>
            <a:ext cx="6406058" cy="7848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sz="1800"/>
              <a:t>SELECT MAX (SoLuongSinhVien) AS SoLuongMax</a:t>
            </a:r>
          </a:p>
          <a:p>
            <a:pPr lvl="1">
              <a:buNone/>
            </a:pPr>
            <a:r>
              <a:rPr lang="en-US" sz="1800"/>
              <a:t>	FROM BoMon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576" y="1412776"/>
            <a:ext cx="8208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Blip>
                <a:blip r:embed="rId3"/>
              </a:buBlip>
            </a:pPr>
            <a:r>
              <a:rPr lang="en-US" sz="2400" smtClean="0"/>
              <a:t> Cho biết giá trị lớn nhất của thuộc tính đang xét</a:t>
            </a:r>
            <a:endParaRPr lang="en-US" sz="240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72753" y="2692951"/>
            <a:ext cx="5090729" cy="1679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08199" y="5698493"/>
            <a:ext cx="2234442" cy="686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33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38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99592" y="668594"/>
            <a:ext cx="7889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2.4.3 COUNT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0026" y="2076360"/>
            <a:ext cx="8229106" cy="4247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61963" lvl="0" indent="-46196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u="sng" kern="0" smtClean="0">
                <a:solidFill>
                  <a:srgbClr val="FF0000"/>
                </a:solidFill>
              </a:rPr>
              <a:t>VD1:</a:t>
            </a:r>
            <a:r>
              <a:rPr lang="en-US" kern="0" smtClean="0">
                <a:solidFill>
                  <a:srgbClr val="FF0000"/>
                </a:solidFill>
              </a:rPr>
              <a:t> </a:t>
            </a:r>
            <a:r>
              <a:rPr lang="en-US" sz="2400" smtClean="0">
                <a:solidFill>
                  <a:srgbClr val="FFC000"/>
                </a:solidFill>
              </a:rPr>
              <a:t>Cho biết số lượng sản phẩm </a:t>
            </a:r>
            <a:endParaRPr lang="en-US" sz="2400" u="sng" kern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4902" y="2692951"/>
            <a:ext cx="1100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938" lvl="1">
              <a:buBlip>
                <a:blip r:embed="rId2"/>
              </a:buBlip>
            </a:pPr>
            <a:r>
              <a:rPr lang="en-US" smtClean="0"/>
              <a:t> Input</a:t>
            </a:r>
            <a:r>
              <a:rPr lang="en-US"/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901" y="4441746"/>
            <a:ext cx="1586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5088" lvl="1">
              <a:buBlip>
                <a:blip r:embed="rId2"/>
              </a:buBlip>
            </a:pPr>
            <a:r>
              <a:rPr lang="en-US" smtClean="0"/>
              <a:t> Truy vấn: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5576" y="5789612"/>
            <a:ext cx="1312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" lvl="1">
              <a:buBlip>
                <a:blip r:embed="rId2"/>
              </a:buBlip>
            </a:pPr>
            <a:r>
              <a:rPr lang="en-US" smtClean="0"/>
              <a:t> Output</a:t>
            </a:r>
            <a:r>
              <a:rPr lang="en-US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2405983" y="4449441"/>
            <a:ext cx="6406058" cy="7848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sz="1800"/>
              <a:t>SELECT COUNT (*) AS SoLuongSanPham</a:t>
            </a:r>
          </a:p>
          <a:p>
            <a:pPr lvl="1">
              <a:buNone/>
            </a:pPr>
            <a:r>
              <a:rPr lang="en-US" sz="1800"/>
              <a:t>	FROM SanPham</a:t>
            </a:r>
            <a:endParaRPr lang="en-US" sz="3600"/>
          </a:p>
        </p:txBody>
      </p:sp>
      <p:sp>
        <p:nvSpPr>
          <p:cNvPr id="5" name="Rectangle 4"/>
          <p:cNvSpPr/>
          <p:nvPr/>
        </p:nvSpPr>
        <p:spPr>
          <a:xfrm>
            <a:off x="755576" y="1412776"/>
            <a:ext cx="8208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Blip>
                <a:blip r:embed="rId3"/>
              </a:buBlip>
            </a:pPr>
            <a:r>
              <a:rPr lang="en-US" sz="2400" smtClean="0"/>
              <a:t> Đếm số lượng bộ trong quan hệ</a:t>
            </a:r>
            <a:endParaRPr lang="en-US" sz="240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0964" y="2628659"/>
            <a:ext cx="3927542" cy="163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86017" y="5595221"/>
            <a:ext cx="2264417" cy="676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33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39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99592" y="668594"/>
            <a:ext cx="7889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2.4.3 COUNT (tt)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0026" y="2076360"/>
            <a:ext cx="8229106" cy="4247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61963" lvl="0" indent="-46196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u="sng" kern="0" smtClean="0">
                <a:solidFill>
                  <a:srgbClr val="FF0000"/>
                </a:solidFill>
              </a:rPr>
              <a:t>VD1:</a:t>
            </a:r>
            <a:r>
              <a:rPr lang="en-US" kern="0" smtClean="0">
                <a:solidFill>
                  <a:srgbClr val="FF0000"/>
                </a:solidFill>
              </a:rPr>
              <a:t> </a:t>
            </a:r>
            <a:r>
              <a:rPr lang="en-US" sz="2400">
                <a:solidFill>
                  <a:srgbClr val="FFC000"/>
                </a:solidFill>
              </a:rPr>
              <a:t>cho biết có bao nhiêu sinh viên đã có điểm</a:t>
            </a:r>
            <a:endParaRPr lang="en-US" sz="2400" u="sng" kern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4902" y="2692951"/>
            <a:ext cx="1100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938" lvl="1">
              <a:buBlip>
                <a:blip r:embed="rId2"/>
              </a:buBlip>
            </a:pPr>
            <a:r>
              <a:rPr lang="en-US" smtClean="0"/>
              <a:t> Input</a:t>
            </a:r>
            <a:r>
              <a:rPr lang="en-US"/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901" y="4441746"/>
            <a:ext cx="1586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5088" lvl="1">
              <a:buBlip>
                <a:blip r:embed="rId2"/>
              </a:buBlip>
            </a:pPr>
            <a:r>
              <a:rPr lang="en-US" smtClean="0"/>
              <a:t> Truy vấn: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5576" y="5789612"/>
            <a:ext cx="1312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" lvl="1">
              <a:buBlip>
                <a:blip r:embed="rId2"/>
              </a:buBlip>
            </a:pPr>
            <a:r>
              <a:rPr lang="en-US" smtClean="0"/>
              <a:t> Output</a:t>
            </a:r>
            <a:r>
              <a:rPr lang="en-US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2399754" y="4422132"/>
            <a:ext cx="6744246" cy="7848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800"/>
              <a:t>SELECT COUNT (</a:t>
            </a:r>
            <a:r>
              <a:rPr lang="en-US" sz="1800" smtClean="0"/>
              <a:t>Diem) </a:t>
            </a:r>
            <a:r>
              <a:rPr lang="en-US" sz="1800"/>
              <a:t>AS SoSinhVienDaCoDiem</a:t>
            </a:r>
          </a:p>
          <a:p>
            <a:pPr marL="57150" lvl="1">
              <a:buNone/>
            </a:pPr>
            <a:r>
              <a:rPr lang="en-US" sz="1800"/>
              <a:t>FROM SinhVien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576" y="1412776"/>
            <a:ext cx="8208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Blip>
                <a:blip r:embed="rId3"/>
              </a:buBlip>
            </a:pPr>
            <a:r>
              <a:rPr lang="en-US" sz="2400" smtClean="0"/>
              <a:t> </a:t>
            </a:r>
            <a:r>
              <a:rPr lang="en-US" sz="2400"/>
              <a:t>Cho biết số lượng thuộc tính chỉ định 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79457" y="2692951"/>
            <a:ext cx="4130244" cy="1469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78657" y="5608532"/>
            <a:ext cx="2089809" cy="522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289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4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81175" y="6591300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99592" y="668594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SQL là gì?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484784"/>
            <a:ext cx="820891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itchFamily="2" charset="2"/>
              <a:buChar char="Ø"/>
            </a:pPr>
            <a:r>
              <a:rPr lang="en-US" sz="2600" b="0">
                <a:latin typeface="Times New Roman" pitchFamily="18" charset="0"/>
                <a:cs typeface="Times New Roman" pitchFamily="18" charset="0"/>
              </a:rPr>
              <a:t>SQL (Structured Query Language) là ngôn ngữ truy vấn trên CSDL quan hệ</a:t>
            </a:r>
          </a:p>
          <a:p>
            <a:pPr marL="457200" lvl="0" indent="-457200">
              <a:buFont typeface="Wingdings" pitchFamily="2" charset="2"/>
              <a:buChar char="Ø"/>
            </a:pPr>
            <a:r>
              <a:rPr lang="en-US" sz="2600" b="0">
                <a:latin typeface="Times New Roman" pitchFamily="18" charset="0"/>
                <a:cs typeface="Times New Roman" pitchFamily="18" charset="0"/>
              </a:rPr>
              <a:t>Là ngôn ngữ truy vấn khai báo (declare language) không thủ tục (non-procedural): có nghĩa là truy vấn SQL chỉ cần mô tả điều mình cần, không cần cách thức làm sao có được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5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40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99592" y="668594"/>
            <a:ext cx="7889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2.4.4 SUM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0026" y="2076360"/>
            <a:ext cx="8229106" cy="4247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61963" lvl="0" indent="-46196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u="sng" kern="0" smtClean="0">
                <a:solidFill>
                  <a:srgbClr val="FF0000"/>
                </a:solidFill>
              </a:rPr>
              <a:t>VD1:</a:t>
            </a:r>
            <a:r>
              <a:rPr lang="en-US" kern="0" smtClean="0">
                <a:solidFill>
                  <a:srgbClr val="FF0000"/>
                </a:solidFill>
              </a:rPr>
              <a:t> </a:t>
            </a:r>
            <a:r>
              <a:rPr lang="en-US" sz="2400" smtClean="0">
                <a:solidFill>
                  <a:srgbClr val="FFC000"/>
                </a:solidFill>
              </a:rPr>
              <a:t>Cho biết tổng số lượng sản phẩm </a:t>
            </a:r>
            <a:endParaRPr lang="en-US" sz="2400" u="sng" kern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4902" y="2692951"/>
            <a:ext cx="1100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938" lvl="1">
              <a:buBlip>
                <a:blip r:embed="rId2"/>
              </a:buBlip>
            </a:pPr>
            <a:r>
              <a:rPr lang="en-US" smtClean="0"/>
              <a:t> Input</a:t>
            </a:r>
            <a:r>
              <a:rPr lang="en-US"/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901" y="4441746"/>
            <a:ext cx="1586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5088" lvl="1">
              <a:buBlip>
                <a:blip r:embed="rId2"/>
              </a:buBlip>
            </a:pPr>
            <a:r>
              <a:rPr lang="en-US" smtClean="0"/>
              <a:t> Truy vấn: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5576" y="5789612"/>
            <a:ext cx="1312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" lvl="1">
              <a:buBlip>
                <a:blip r:embed="rId2"/>
              </a:buBlip>
            </a:pPr>
            <a:r>
              <a:rPr lang="en-US" smtClean="0"/>
              <a:t> Output</a:t>
            </a:r>
            <a:r>
              <a:rPr lang="en-US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2405983" y="4449441"/>
            <a:ext cx="6406058" cy="7848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sz="1800"/>
              <a:t>SELECT </a:t>
            </a:r>
            <a:r>
              <a:rPr lang="en-US" sz="1800" smtClean="0"/>
              <a:t>sum(soluong) </a:t>
            </a:r>
            <a:r>
              <a:rPr lang="en-US" sz="1800"/>
              <a:t>AS </a:t>
            </a:r>
            <a:r>
              <a:rPr lang="en-US" sz="1800" smtClean="0"/>
              <a:t>TongSL</a:t>
            </a:r>
            <a:endParaRPr lang="en-US" sz="1800"/>
          </a:p>
          <a:p>
            <a:pPr lvl="1">
              <a:buNone/>
            </a:pPr>
            <a:r>
              <a:rPr lang="en-US" sz="1800"/>
              <a:t>	FROM SanPham</a:t>
            </a:r>
            <a:endParaRPr lang="en-US" sz="3600"/>
          </a:p>
        </p:txBody>
      </p:sp>
      <p:sp>
        <p:nvSpPr>
          <p:cNvPr id="5" name="Rectangle 4"/>
          <p:cNvSpPr/>
          <p:nvPr/>
        </p:nvSpPr>
        <p:spPr>
          <a:xfrm>
            <a:off x="755576" y="1412776"/>
            <a:ext cx="8208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Blip>
                <a:blip r:embed="rId3"/>
              </a:buBlip>
            </a:pPr>
            <a:r>
              <a:rPr lang="en-US" sz="2400" smtClean="0"/>
              <a:t> </a:t>
            </a:r>
            <a:r>
              <a:rPr lang="en-US" sz="2400"/>
              <a:t>Cho biết tổng giá trị của thuộc tính chỉ định 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0964" y="2628659"/>
            <a:ext cx="3927542" cy="163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493221"/>
              </p:ext>
            </p:extLst>
          </p:nvPr>
        </p:nvGraphicFramePr>
        <p:xfrm>
          <a:off x="2941747" y="5618827"/>
          <a:ext cx="26987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7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TongSL</a:t>
                      </a:r>
                      <a:endParaRPr 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580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02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41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99592" y="668594"/>
            <a:ext cx="7889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2.4.5 AVG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5479" y="2243773"/>
            <a:ext cx="8229106" cy="4247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61963" lvl="0" indent="-46196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u="sng" kern="0" smtClean="0">
                <a:solidFill>
                  <a:srgbClr val="FF0000"/>
                </a:solidFill>
              </a:rPr>
              <a:t>VD1:</a:t>
            </a:r>
            <a:r>
              <a:rPr lang="en-US" kern="0" smtClean="0">
                <a:solidFill>
                  <a:srgbClr val="FF0000"/>
                </a:solidFill>
              </a:rPr>
              <a:t> </a:t>
            </a:r>
            <a:r>
              <a:rPr lang="en-US" sz="2400">
                <a:solidFill>
                  <a:srgbClr val="FFC000"/>
                </a:solidFill>
              </a:rPr>
              <a:t>Cho biết lương trung bình của nhân viên</a:t>
            </a:r>
            <a:endParaRPr lang="en-US" sz="2400" u="sng" kern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4902" y="2692951"/>
            <a:ext cx="1100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938" lvl="1">
              <a:buBlip>
                <a:blip r:embed="rId2"/>
              </a:buBlip>
            </a:pPr>
            <a:r>
              <a:rPr lang="en-US" smtClean="0"/>
              <a:t> Input</a:t>
            </a:r>
            <a:r>
              <a:rPr lang="en-US"/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901" y="4441746"/>
            <a:ext cx="1586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5088" lvl="1">
              <a:buBlip>
                <a:blip r:embed="rId2"/>
              </a:buBlip>
            </a:pPr>
            <a:r>
              <a:rPr lang="en-US" smtClean="0"/>
              <a:t> Truy vấn: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5576" y="5789612"/>
            <a:ext cx="1312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" lvl="1">
              <a:buBlip>
                <a:blip r:embed="rId2"/>
              </a:buBlip>
            </a:pPr>
            <a:r>
              <a:rPr lang="en-US" smtClean="0"/>
              <a:t> Output</a:t>
            </a:r>
            <a:r>
              <a:rPr lang="en-US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2405983" y="4449441"/>
            <a:ext cx="6406058" cy="7848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sz="1800"/>
              <a:t>SELECT AVG (Luong) AS LuongTrungBinh</a:t>
            </a:r>
          </a:p>
          <a:p>
            <a:pPr lvl="1">
              <a:buNone/>
            </a:pPr>
            <a:r>
              <a:rPr lang="en-US" sz="1800"/>
              <a:t>	FROM NhanVien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576" y="1412776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Blip>
                <a:blip r:embed="rId3"/>
              </a:buBlip>
            </a:pPr>
            <a:r>
              <a:rPr lang="en-US" sz="2400" smtClean="0"/>
              <a:t> </a:t>
            </a:r>
            <a:r>
              <a:rPr lang="en-US" sz="2400"/>
              <a:t>Cho biết giá trị trung bình của thuộc tính chỉ định trên số lượng bộ xét 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99792" y="2692951"/>
            <a:ext cx="3777759" cy="152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767018"/>
              </p:ext>
            </p:extLst>
          </p:nvPr>
        </p:nvGraphicFramePr>
        <p:xfrm>
          <a:off x="2542934" y="5618827"/>
          <a:ext cx="2952329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LuongTrungBinh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2750</a:t>
                      </a:r>
                      <a:endParaRPr lang="en-US" sz="24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78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42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99592" y="668594"/>
            <a:ext cx="7889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2.4.6  DISTINCT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512" y="1989180"/>
            <a:ext cx="8964488" cy="4247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61963" indent="-46196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u="sng" kern="0" smtClean="0">
                <a:solidFill>
                  <a:srgbClr val="FF0000"/>
                </a:solidFill>
              </a:rPr>
              <a:t>VD1:</a:t>
            </a:r>
            <a:r>
              <a:rPr lang="en-US" kern="0" smtClean="0">
                <a:solidFill>
                  <a:srgbClr val="FF0000"/>
                </a:solidFill>
              </a:rPr>
              <a:t> </a:t>
            </a:r>
            <a:r>
              <a:rPr lang="en-US" sz="2400">
                <a:solidFill>
                  <a:srgbClr val="FFC000"/>
                </a:solidFill>
              </a:rPr>
              <a:t>Cho biết các lớp học dựa trên danh sách sinh viên </a:t>
            </a:r>
            <a:r>
              <a:rPr lang="en-US" sz="2400" smtClean="0">
                <a:solidFill>
                  <a:srgbClr val="FFC000"/>
                </a:solidFill>
              </a:rPr>
              <a:t>sau</a:t>
            </a:r>
            <a:endParaRPr lang="en-US" sz="2400" u="sng" kern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4902" y="2692951"/>
            <a:ext cx="1100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938" lvl="1">
              <a:buBlip>
                <a:blip r:embed="rId2"/>
              </a:buBlip>
            </a:pPr>
            <a:r>
              <a:rPr lang="en-US" smtClean="0"/>
              <a:t> Input</a:t>
            </a:r>
            <a:r>
              <a:rPr lang="en-US"/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901" y="4441746"/>
            <a:ext cx="1586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5088" lvl="1">
              <a:buBlip>
                <a:blip r:embed="rId2"/>
              </a:buBlip>
            </a:pPr>
            <a:r>
              <a:rPr lang="en-US" smtClean="0"/>
              <a:t> Truy vấn: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5576" y="5789612"/>
            <a:ext cx="1312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" lvl="1">
              <a:buBlip>
                <a:blip r:embed="rId2"/>
              </a:buBlip>
            </a:pPr>
            <a:r>
              <a:rPr lang="en-US" smtClean="0"/>
              <a:t> Output</a:t>
            </a:r>
            <a:r>
              <a:rPr lang="en-US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2405983" y="4449441"/>
            <a:ext cx="6406058" cy="7848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sz="1800"/>
              <a:t>TH1: SELECT MaLop FROM SinhVien</a:t>
            </a:r>
          </a:p>
          <a:p>
            <a:pPr lvl="1">
              <a:buNone/>
            </a:pPr>
            <a:r>
              <a:rPr lang="en-US" sz="1800"/>
              <a:t>TH2: SELECT DISTINCT MaLop FROM </a:t>
            </a:r>
            <a:r>
              <a:rPr lang="en-US" sz="1800" smtClean="0"/>
              <a:t>SinhVien</a:t>
            </a:r>
            <a:endParaRPr lang="en-US" sz="1800"/>
          </a:p>
        </p:txBody>
      </p:sp>
      <p:sp>
        <p:nvSpPr>
          <p:cNvPr id="5" name="Rectangle 4"/>
          <p:cNvSpPr/>
          <p:nvPr/>
        </p:nvSpPr>
        <p:spPr>
          <a:xfrm>
            <a:off x="755576" y="1412776"/>
            <a:ext cx="8208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Blip>
                <a:blip r:embed="rId3"/>
              </a:buBlip>
            </a:pPr>
            <a:r>
              <a:rPr lang="en-US" sz="2400" smtClean="0"/>
              <a:t> </a:t>
            </a:r>
            <a:r>
              <a:rPr lang="en-US" sz="2400"/>
              <a:t>Dùng để loại bỏ các bộ trùng trong quan hệ kết quả 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9421" y="2450713"/>
            <a:ext cx="5001222" cy="151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05983" y="5418706"/>
            <a:ext cx="1426400" cy="132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72780" y="5493881"/>
            <a:ext cx="1386048" cy="102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999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43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81175" y="6591300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69742" y="590497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II. </a:t>
            </a:r>
            <a:r>
              <a:rPr lang="en-US" sz="4000"/>
              <a:t>Các ngôn ngữ DML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484784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Blip>
                <a:blip r:embed="rId2"/>
              </a:buBlip>
            </a:pPr>
            <a:endParaRPr lang="en-US" sz="2400">
              <a:latin typeface="Franklin Gothic Medium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213756" y="1376480"/>
            <a:ext cx="5164016" cy="5333078"/>
            <a:chOff x="0" y="1134108"/>
            <a:chExt cx="4588561" cy="5723892"/>
          </a:xfrm>
        </p:grpSpPr>
        <p:grpSp>
          <p:nvGrpSpPr>
            <p:cNvPr id="8" name="Group 48"/>
            <p:cNvGrpSpPr/>
            <p:nvPr/>
          </p:nvGrpSpPr>
          <p:grpSpPr>
            <a:xfrm>
              <a:off x="0" y="1134108"/>
              <a:ext cx="4588561" cy="4746850"/>
              <a:chOff x="-71692" y="1324113"/>
              <a:chExt cx="4588561" cy="4746850"/>
            </a:xfrm>
          </p:grpSpPr>
          <p:grpSp>
            <p:nvGrpSpPr>
              <p:cNvPr id="15" name="Group 90"/>
              <p:cNvGrpSpPr/>
              <p:nvPr/>
            </p:nvGrpSpPr>
            <p:grpSpPr>
              <a:xfrm>
                <a:off x="-70934" y="1324113"/>
                <a:ext cx="4587803" cy="2772878"/>
                <a:chOff x="-310133" y="1477713"/>
                <a:chExt cx="4997828" cy="4585107"/>
              </a:xfrm>
            </p:grpSpPr>
            <p:pic>
              <p:nvPicPr>
                <p:cNvPr id="27" name="Picture 26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207673" y="2539724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28" name="Picture 2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85855">
                  <a:off x="1336011" y="4184040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29" name="Picture 28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961655" y="2523685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30" name="Picture 29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057911" y="4208102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grpSp>
              <p:nvGrpSpPr>
                <p:cNvPr id="31" name="Group 15"/>
                <p:cNvGrpSpPr>
                  <a:grpSpLocks/>
                </p:cNvGrpSpPr>
                <p:nvPr/>
              </p:nvGrpSpPr>
              <p:grpSpPr bwMode="auto">
                <a:xfrm>
                  <a:off x="-310133" y="1477713"/>
                  <a:ext cx="4997828" cy="1435101"/>
                  <a:chOff x="1409" y="1594"/>
                  <a:chExt cx="2240" cy="904"/>
                </a:xfrm>
              </p:grpSpPr>
              <p:pic>
                <p:nvPicPr>
                  <p:cNvPr id="38" name="Picture 11" descr="WinFX_WCF__13h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409" y="1594"/>
                    <a:ext cx="2240" cy="90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39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48" y="1820"/>
                    <a:ext cx="1868" cy="37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6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2.1. Mệnh đề SELECT/ FROM/ WHERE</a:t>
                    </a:r>
                    <a:endParaRPr 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32" name="Group 31"/>
                <p:cNvGrpSpPr>
                  <a:grpSpLocks/>
                </p:cNvGrpSpPr>
                <p:nvPr/>
              </p:nvGrpSpPr>
              <p:grpSpPr bwMode="auto">
                <a:xfrm>
                  <a:off x="-155223" y="3099140"/>
                  <a:ext cx="4592677" cy="1263650"/>
                  <a:chOff x="1409" y="2226"/>
                  <a:chExt cx="3072" cy="796"/>
                </a:xfrm>
              </p:grpSpPr>
              <p:pic>
                <p:nvPicPr>
                  <p:cNvPr id="36" name="Picture 13" descr="WinFX_WCF__13g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09" y="2226"/>
                    <a:ext cx="3072" cy="7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37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79" y="2372"/>
                    <a:ext cx="1233" cy="41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2.2. Từ khoá AS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33" name="Group 32"/>
                <p:cNvGrpSpPr>
                  <a:grpSpLocks/>
                </p:cNvGrpSpPr>
                <p:nvPr/>
              </p:nvGrpSpPr>
              <p:grpSpPr bwMode="auto">
                <a:xfrm>
                  <a:off x="-155575" y="4791232"/>
                  <a:ext cx="4579936" cy="1271588"/>
                  <a:chOff x="1468" y="3227"/>
                  <a:chExt cx="2885" cy="801"/>
                </a:xfrm>
              </p:grpSpPr>
              <p:pic>
                <p:nvPicPr>
                  <p:cNvPr id="34" name="Picture 20" descr="WinFX_WCF__13f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1468" y="3227"/>
                    <a:ext cx="2885" cy="80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35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62" y="3434"/>
                    <a:ext cx="2070" cy="41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2.3. Các thao tác trên Chuỗi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</p:grpSp>
          <p:grpSp>
            <p:nvGrpSpPr>
              <p:cNvPr id="16" name="Group 90"/>
              <p:cNvGrpSpPr/>
              <p:nvPr/>
            </p:nvGrpSpPr>
            <p:grpSpPr>
              <a:xfrm>
                <a:off x="-71692" y="3982757"/>
                <a:ext cx="4442390" cy="2088206"/>
                <a:chOff x="-334676" y="771709"/>
                <a:chExt cx="4839414" cy="3452969"/>
              </a:xfrm>
            </p:grpSpPr>
            <p:pic>
              <p:nvPicPr>
                <p:cNvPr id="17" name="Picture 16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233546" y="246117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18" name="Picture 1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85855">
                  <a:off x="1245456" y="786920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19" name="Picture 18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013402" y="244513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20" name="Picture 19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109658" y="77170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grpSp>
              <p:nvGrpSpPr>
                <p:cNvPr id="21" name="Group 15"/>
                <p:cNvGrpSpPr>
                  <a:grpSpLocks/>
                </p:cNvGrpSpPr>
                <p:nvPr/>
              </p:nvGrpSpPr>
              <p:grpSpPr bwMode="auto">
                <a:xfrm>
                  <a:off x="-334676" y="1320549"/>
                  <a:ext cx="4839414" cy="1262063"/>
                  <a:chOff x="1398" y="1495"/>
                  <a:chExt cx="2169" cy="795"/>
                </a:xfrm>
              </p:grpSpPr>
              <p:pic>
                <p:nvPicPr>
                  <p:cNvPr id="25" name="Picture 11" descr="WinFX_WCF__13h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398" y="1495"/>
                    <a:ext cx="2169" cy="79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6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03" y="1641"/>
                    <a:ext cx="1494" cy="41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2.4. Các hàm kết hợp cơ bản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22" name="Group 19"/>
                <p:cNvGrpSpPr>
                  <a:grpSpLocks/>
                </p:cNvGrpSpPr>
                <p:nvPr/>
              </p:nvGrpSpPr>
              <p:grpSpPr bwMode="auto">
                <a:xfrm>
                  <a:off x="-179143" y="2961028"/>
                  <a:ext cx="4489521" cy="1263650"/>
                  <a:chOff x="1393" y="2139"/>
                  <a:chExt cx="3003" cy="796"/>
                </a:xfrm>
              </p:grpSpPr>
              <p:pic>
                <p:nvPicPr>
                  <p:cNvPr id="23" name="Picture 13" descr="WinFX_WCF__13g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393" y="2139"/>
                    <a:ext cx="3003" cy="7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4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2298"/>
                    <a:ext cx="2216" cy="41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2.5. Các phép toán tập hợp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</p:grpSp>
        </p:grpSp>
        <p:pic>
          <p:nvPicPr>
            <p:cNvPr id="10" name="Picture 9" descr="MESSAGE ICON (NEW VECTOR).jpg"/>
            <p:cNvPicPr>
              <a:picLocks noChangeAspect="1"/>
            </p:cNvPicPr>
            <p:nvPr/>
          </p:nvPicPr>
          <p:blipFill>
            <a:blip r:embed="rId3" cstate="print">
              <a:lum bright="11000" contrast="20000"/>
            </a:blip>
            <a:stretch>
              <a:fillRect/>
            </a:stretch>
          </p:blipFill>
          <p:spPr>
            <a:xfrm rot="2169610">
              <a:off x="1449462" y="5786267"/>
              <a:ext cx="714210" cy="47052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1" name="Picture 10" descr="MESSAGE ICON (NEW VECTOR).jpg"/>
            <p:cNvPicPr>
              <a:picLocks noChangeAspect="1"/>
            </p:cNvPicPr>
            <p:nvPr/>
          </p:nvPicPr>
          <p:blipFill>
            <a:blip r:embed="rId3" cstate="print">
              <a:lum bright="11000" contrast="20000"/>
            </a:blip>
            <a:stretch>
              <a:fillRect/>
            </a:stretch>
          </p:blipFill>
          <p:spPr>
            <a:xfrm rot="2169610">
              <a:off x="2209483" y="5798143"/>
              <a:ext cx="714210" cy="47052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3" name="Picture 20" descr="WinFX_WCF__13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52532" y="6088997"/>
              <a:ext cx="4204195" cy="769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585169" y="6218788"/>
              <a:ext cx="3283382" cy="6275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45705" tIns="45705" rIns="45705" bIns="45705">
              <a:spAutoFit/>
            </a:bodyPr>
            <a:lstStyle/>
            <a:p>
              <a:pPr>
                <a:defRPr/>
              </a:pPr>
              <a:r>
                <a:rPr lang="en-US" sz="16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2.6. Mệnh đề GROUP BY/ HAVING/ ORDER BY</a:t>
              </a:r>
              <a:endPara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237511" y="1298383"/>
            <a:ext cx="5106390" cy="5397320"/>
            <a:chOff x="0" y="1134108"/>
            <a:chExt cx="4537357" cy="5723892"/>
          </a:xfrm>
        </p:grpSpPr>
        <p:grpSp>
          <p:nvGrpSpPr>
            <p:cNvPr id="41" name="Group 48"/>
            <p:cNvGrpSpPr/>
            <p:nvPr/>
          </p:nvGrpSpPr>
          <p:grpSpPr>
            <a:xfrm>
              <a:off x="0" y="1134108"/>
              <a:ext cx="4537357" cy="4746850"/>
              <a:chOff x="-71692" y="1324113"/>
              <a:chExt cx="4537357" cy="4746850"/>
            </a:xfrm>
          </p:grpSpPr>
          <p:grpSp>
            <p:nvGrpSpPr>
              <p:cNvPr id="46" name="Group 90"/>
              <p:cNvGrpSpPr/>
              <p:nvPr/>
            </p:nvGrpSpPr>
            <p:grpSpPr>
              <a:xfrm>
                <a:off x="-70934" y="1324113"/>
                <a:ext cx="4536599" cy="2772879"/>
                <a:chOff x="-310133" y="1477712"/>
                <a:chExt cx="4942048" cy="4585108"/>
              </a:xfrm>
            </p:grpSpPr>
            <p:pic>
              <p:nvPicPr>
                <p:cNvPr id="58" name="Picture 5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207673" y="2539724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59" name="Picture 58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85855">
                  <a:off x="1336011" y="4184040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60" name="Picture 59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961655" y="2523685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61" name="Picture 60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057911" y="4208102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grpSp>
              <p:nvGrpSpPr>
                <p:cNvPr id="62" name="Group 15"/>
                <p:cNvGrpSpPr>
                  <a:grpSpLocks/>
                </p:cNvGrpSpPr>
                <p:nvPr/>
              </p:nvGrpSpPr>
              <p:grpSpPr bwMode="auto">
                <a:xfrm>
                  <a:off x="-310133" y="1477712"/>
                  <a:ext cx="4942048" cy="1262063"/>
                  <a:chOff x="1409" y="1594"/>
                  <a:chExt cx="2215" cy="795"/>
                </a:xfrm>
              </p:grpSpPr>
              <p:pic>
                <p:nvPicPr>
                  <p:cNvPr id="69" name="Picture 11" descr="WinFX_WCF__13h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409" y="1594"/>
                    <a:ext cx="2215" cy="79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70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62" y="1796"/>
                    <a:ext cx="827" cy="40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2.7. Các loại kết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63" name="Group 21"/>
                <p:cNvGrpSpPr>
                  <a:grpSpLocks/>
                </p:cNvGrpSpPr>
                <p:nvPr/>
              </p:nvGrpSpPr>
              <p:grpSpPr bwMode="auto">
                <a:xfrm>
                  <a:off x="-155223" y="3099140"/>
                  <a:ext cx="4592677" cy="1263650"/>
                  <a:chOff x="1409" y="2226"/>
                  <a:chExt cx="3072" cy="796"/>
                </a:xfrm>
              </p:grpSpPr>
              <p:pic>
                <p:nvPicPr>
                  <p:cNvPr id="67" name="Picture 13" descr="WinFX_WCF__13g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09" y="2226"/>
                    <a:ext cx="3072" cy="7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8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8" y="2438"/>
                    <a:ext cx="1847" cy="40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2.8. SUB – QUERY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64" name="Group 22"/>
                <p:cNvGrpSpPr>
                  <a:grpSpLocks/>
                </p:cNvGrpSpPr>
                <p:nvPr/>
              </p:nvGrpSpPr>
              <p:grpSpPr bwMode="auto">
                <a:xfrm>
                  <a:off x="-155575" y="4791232"/>
                  <a:ext cx="4579936" cy="1271588"/>
                  <a:chOff x="1468" y="3227"/>
                  <a:chExt cx="2885" cy="801"/>
                </a:xfrm>
              </p:grpSpPr>
              <p:pic>
                <p:nvPicPr>
                  <p:cNvPr id="65" name="Picture 20" descr="WinFX_WCF__13f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1468" y="3227"/>
                    <a:ext cx="2885" cy="80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6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56" y="3366"/>
                    <a:ext cx="2221" cy="64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6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2.9. Các toán tử ALL, ANY/ SOME, EXISTS</a:t>
                    </a:r>
                    <a:endParaRPr 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</p:grpSp>
          <p:grpSp>
            <p:nvGrpSpPr>
              <p:cNvPr id="47" name="Group 90"/>
              <p:cNvGrpSpPr/>
              <p:nvPr/>
            </p:nvGrpSpPr>
            <p:grpSpPr>
              <a:xfrm>
                <a:off x="-71692" y="3982757"/>
                <a:ext cx="4442390" cy="2088206"/>
                <a:chOff x="-334676" y="771709"/>
                <a:chExt cx="4839414" cy="3452969"/>
              </a:xfrm>
            </p:grpSpPr>
            <p:pic>
              <p:nvPicPr>
                <p:cNvPr id="48" name="Picture 4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233546" y="246117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49" name="Picture 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85855">
                  <a:off x="1245456" y="786920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50" name="Picture 8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013402" y="244513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51" name="Picture 50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109658" y="77170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grpSp>
              <p:nvGrpSpPr>
                <p:cNvPr id="52" name="Group 15"/>
                <p:cNvGrpSpPr>
                  <a:grpSpLocks/>
                </p:cNvGrpSpPr>
                <p:nvPr/>
              </p:nvGrpSpPr>
              <p:grpSpPr bwMode="auto">
                <a:xfrm>
                  <a:off x="-334676" y="1320549"/>
                  <a:ext cx="4839414" cy="1262063"/>
                  <a:chOff x="1398" y="1495"/>
                  <a:chExt cx="2169" cy="795"/>
                </a:xfrm>
              </p:grpSpPr>
              <p:pic>
                <p:nvPicPr>
                  <p:cNvPr id="56" name="Picture 11" descr="WinFX_WCF__13h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398" y="1495"/>
                    <a:ext cx="2169" cy="79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57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85" y="1709"/>
                    <a:ext cx="1201" cy="40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2.10. INSERT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53" name="Group 19"/>
                <p:cNvGrpSpPr>
                  <a:grpSpLocks/>
                </p:cNvGrpSpPr>
                <p:nvPr/>
              </p:nvGrpSpPr>
              <p:grpSpPr bwMode="auto">
                <a:xfrm>
                  <a:off x="-179143" y="2961028"/>
                  <a:ext cx="4489521" cy="1263650"/>
                  <a:chOff x="1393" y="2139"/>
                  <a:chExt cx="3003" cy="796"/>
                </a:xfrm>
              </p:grpSpPr>
              <p:pic>
                <p:nvPicPr>
                  <p:cNvPr id="54" name="Picture 13" descr="WinFX_WCF__13g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393" y="2139"/>
                    <a:ext cx="3003" cy="7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55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02" y="2352"/>
                    <a:ext cx="1847" cy="40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2.11. UPDATE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</p:grpSp>
        </p:grpSp>
        <p:pic>
          <p:nvPicPr>
            <p:cNvPr id="42" name="Picture 41" descr="MESSAGE ICON (NEW VECTOR).jpg"/>
            <p:cNvPicPr>
              <a:picLocks noChangeAspect="1"/>
            </p:cNvPicPr>
            <p:nvPr/>
          </p:nvPicPr>
          <p:blipFill>
            <a:blip r:embed="rId3" cstate="print">
              <a:lum bright="11000" contrast="20000"/>
            </a:blip>
            <a:stretch>
              <a:fillRect/>
            </a:stretch>
          </p:blipFill>
          <p:spPr>
            <a:xfrm rot="2169610">
              <a:off x="1449462" y="5786267"/>
              <a:ext cx="714210" cy="47052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43" name="Picture 42" descr="MESSAGE ICON (NEW VECTOR).jpg"/>
            <p:cNvPicPr>
              <a:picLocks noChangeAspect="1"/>
            </p:cNvPicPr>
            <p:nvPr/>
          </p:nvPicPr>
          <p:blipFill>
            <a:blip r:embed="rId3" cstate="print">
              <a:lum bright="11000" contrast="20000"/>
            </a:blip>
            <a:stretch>
              <a:fillRect/>
            </a:stretch>
          </p:blipFill>
          <p:spPr>
            <a:xfrm rot="2169610">
              <a:off x="2209483" y="5798143"/>
              <a:ext cx="714210" cy="47052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44" name="Picture 20" descr="WinFX_WCF__13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52532" y="6088997"/>
              <a:ext cx="4204195" cy="769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Text Box 14"/>
            <p:cNvSpPr txBox="1">
              <a:spLocks noChangeArrowheads="1"/>
            </p:cNvSpPr>
            <p:nvPr/>
          </p:nvSpPr>
          <p:spPr bwMode="auto">
            <a:xfrm>
              <a:off x="901729" y="6294350"/>
              <a:ext cx="2534750" cy="3916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45705" tIns="45705" rIns="45705" bIns="45705">
              <a:spAutoFit/>
            </a:bodyPr>
            <a:lstStyle/>
            <a:p>
              <a:pPr algn="l">
                <a:defRPr/>
              </a:pPr>
              <a:r>
                <a:rPr lang="en-US" sz="18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2.12. DELETE</a:t>
              </a:r>
              <a:endParaRPr 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159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44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24901" y="668594"/>
            <a:ext cx="83395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/>
              <a:t>2.5.1. Định nghĩa tính khả hợp của quan hệ</a:t>
            </a: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901" y="1412776"/>
            <a:ext cx="8339587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buBlip>
                <a:blip r:embed="rId2"/>
              </a:buBlip>
            </a:pPr>
            <a:r>
              <a:rPr lang="en-US" sz="2800" smtClean="0"/>
              <a:t> </a:t>
            </a:r>
            <a:r>
              <a:rPr lang="en-US" sz="2800"/>
              <a:t>Quan hệ A và Quan hệ B khả hợp:</a:t>
            </a:r>
          </a:p>
          <a:p>
            <a:pPr lvl="1" algn="just">
              <a:buBlip>
                <a:blip r:embed="rId3"/>
              </a:buBlip>
            </a:pPr>
            <a:r>
              <a:rPr lang="en-US" sz="2800" smtClean="0"/>
              <a:t> </a:t>
            </a:r>
            <a:r>
              <a:rPr lang="en-US" sz="2400" b="0" smtClean="0"/>
              <a:t>A </a:t>
            </a:r>
            <a:r>
              <a:rPr lang="en-US" sz="2400" b="0"/>
              <a:t>và B cùng số thuộc </a:t>
            </a:r>
            <a:r>
              <a:rPr lang="en-US" sz="2400" b="0" smtClean="0"/>
              <a:t>tính</a:t>
            </a:r>
            <a:endParaRPr lang="en-US" sz="2400" b="0"/>
          </a:p>
          <a:p>
            <a:pPr lvl="1" algn="just">
              <a:buBlip>
                <a:blip r:embed="rId3"/>
              </a:buBlip>
            </a:pPr>
            <a:r>
              <a:rPr lang="en-US" sz="2400" b="0" smtClean="0"/>
              <a:t> Các </a:t>
            </a:r>
            <a:r>
              <a:rPr lang="en-US" sz="2400" b="0"/>
              <a:t>cột trong A và B có thứ tự thuộc tính cùng nhau</a:t>
            </a:r>
          </a:p>
          <a:p>
            <a:pPr lvl="1" algn="just">
              <a:buBlip>
                <a:blip r:embed="rId3"/>
              </a:buBlip>
            </a:pPr>
            <a:r>
              <a:rPr lang="en-US" sz="2400" b="0" smtClean="0"/>
              <a:t> Miền </a:t>
            </a:r>
            <a:r>
              <a:rPr lang="en-US" sz="2400" b="0"/>
              <a:t>giá trị của mỗi thuộc tính của 2 quan hệ là tương thích</a:t>
            </a:r>
          </a:p>
        </p:txBody>
      </p:sp>
    </p:spTree>
    <p:extLst>
      <p:ext uri="{BB962C8B-B14F-4D97-AF65-F5344CB8AC3E}">
        <p14:creationId xmlns:p14="http://schemas.microsoft.com/office/powerpoint/2010/main" val="13169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45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99592" y="668594"/>
            <a:ext cx="7889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2.5.2. Phép hội UNION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2335" y="2281320"/>
            <a:ext cx="8964488" cy="4247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61963" lvl="0" indent="-46196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u="sng" kern="0" smtClean="0">
                <a:solidFill>
                  <a:srgbClr val="FF0000"/>
                </a:solidFill>
              </a:rPr>
              <a:t>VD1</a:t>
            </a:r>
            <a:r>
              <a:rPr lang="en-US" u="sng" kern="0" smtClean="0">
                <a:solidFill>
                  <a:srgbClr val="FFC000"/>
                </a:solidFill>
              </a:rPr>
              <a:t>:</a:t>
            </a:r>
            <a:r>
              <a:rPr lang="en-US" kern="0" smtClean="0">
                <a:solidFill>
                  <a:srgbClr val="FFC000"/>
                </a:solidFill>
              </a:rPr>
              <a:t> </a:t>
            </a:r>
            <a:r>
              <a:rPr lang="en-US" sz="2400">
                <a:solidFill>
                  <a:srgbClr val="FFC000"/>
                </a:solidFill>
              </a:rPr>
              <a:t>KhachHang UNION NhanVien</a:t>
            </a:r>
            <a:endParaRPr lang="en-US" sz="2400" u="sng" kern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1327" y="2893006"/>
            <a:ext cx="14202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449262">
              <a:buBlip>
                <a:blip r:embed="rId2"/>
              </a:buBlip>
            </a:pPr>
            <a:r>
              <a:rPr lang="en-US" smtClean="0"/>
              <a:t> Input</a:t>
            </a:r>
            <a:r>
              <a:rPr lang="en-US"/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124710" y="4235908"/>
            <a:ext cx="1586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5088" lvl="1">
              <a:buBlip>
                <a:blip r:embed="rId2"/>
              </a:buBlip>
            </a:pPr>
            <a:r>
              <a:rPr lang="en-US" smtClean="0"/>
              <a:t> Truy vấn: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5576" y="5789612"/>
            <a:ext cx="1312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" lvl="1">
              <a:buBlip>
                <a:blip r:embed="rId2"/>
              </a:buBlip>
            </a:pPr>
            <a:r>
              <a:rPr lang="en-US" smtClean="0"/>
              <a:t> Output</a:t>
            </a:r>
            <a:r>
              <a:rPr lang="en-US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1411685" y="4641801"/>
            <a:ext cx="7552803" cy="7848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sz="1800"/>
              <a:t>(SELECT HoTen, DiaChi, NgaySinh FROM KhachHang) UNION</a:t>
            </a:r>
          </a:p>
          <a:p>
            <a:pPr lvl="1">
              <a:buNone/>
            </a:pPr>
            <a:r>
              <a:rPr lang="en-US" sz="1800"/>
              <a:t>(SELECT HoTen, DiaChi, NgaySinh FROM NhanVien)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576" y="1412776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Blip>
                <a:blip r:embed="rId3"/>
              </a:buBlip>
            </a:pPr>
            <a:r>
              <a:rPr lang="en-US" sz="2400" smtClean="0"/>
              <a:t> </a:t>
            </a:r>
            <a:r>
              <a:rPr lang="en-US" sz="2400"/>
              <a:t>Cho 2 quan hệ A, B khả hợp. A hội B =&gt; cho quan hệ C gồm các bộ của A và B 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18235" y="2706052"/>
            <a:ext cx="5034085" cy="820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20870" y="3632477"/>
            <a:ext cx="5057836" cy="803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89585" y="5509375"/>
            <a:ext cx="5734728" cy="117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1288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46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99592" y="668594"/>
            <a:ext cx="7889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2.5.4. Phép trừ EXCEPT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2335" y="2281320"/>
            <a:ext cx="8964488" cy="4247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61963" lvl="0" indent="-46196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u="sng" kern="0" smtClean="0">
                <a:solidFill>
                  <a:srgbClr val="FF0000"/>
                </a:solidFill>
              </a:rPr>
              <a:t>VD1</a:t>
            </a:r>
            <a:r>
              <a:rPr lang="en-US" u="sng" kern="0" smtClean="0">
                <a:solidFill>
                  <a:srgbClr val="FFC000"/>
                </a:solidFill>
              </a:rPr>
              <a:t>:</a:t>
            </a:r>
            <a:r>
              <a:rPr lang="en-US" kern="0" smtClean="0">
                <a:solidFill>
                  <a:srgbClr val="FFC000"/>
                </a:solidFill>
              </a:rPr>
              <a:t> </a:t>
            </a:r>
            <a:r>
              <a:rPr lang="en-US" sz="2400">
                <a:solidFill>
                  <a:srgbClr val="FFC000"/>
                </a:solidFill>
              </a:rPr>
              <a:t>KhachHang </a:t>
            </a:r>
            <a:r>
              <a:rPr lang="en-US" sz="2400" smtClean="0">
                <a:solidFill>
                  <a:srgbClr val="FFC000"/>
                </a:solidFill>
              </a:rPr>
              <a:t>EXCEPT  </a:t>
            </a:r>
            <a:r>
              <a:rPr lang="en-US" sz="2400">
                <a:solidFill>
                  <a:srgbClr val="FFC000"/>
                </a:solidFill>
              </a:rPr>
              <a:t>NhanVien</a:t>
            </a:r>
            <a:endParaRPr lang="en-US" sz="2400" u="sng" kern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1327" y="2893006"/>
            <a:ext cx="14202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449262">
              <a:buBlip>
                <a:blip r:embed="rId2"/>
              </a:buBlip>
            </a:pPr>
            <a:r>
              <a:rPr lang="en-US" smtClean="0"/>
              <a:t> Input</a:t>
            </a:r>
            <a:r>
              <a:rPr lang="en-US"/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124710" y="4235908"/>
            <a:ext cx="1586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5088" lvl="1">
              <a:buBlip>
                <a:blip r:embed="rId2"/>
              </a:buBlip>
            </a:pPr>
            <a:r>
              <a:rPr lang="en-US" smtClean="0"/>
              <a:t> Truy vấn: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5576" y="5789612"/>
            <a:ext cx="1312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" lvl="1">
              <a:buBlip>
                <a:blip r:embed="rId2"/>
              </a:buBlip>
            </a:pPr>
            <a:r>
              <a:rPr lang="en-US" smtClean="0"/>
              <a:t> Output</a:t>
            </a:r>
            <a:r>
              <a:rPr lang="en-US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845332" y="4869160"/>
            <a:ext cx="8208912" cy="7848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sz="1800"/>
              <a:t>(SELECT HoTen, DiaChi, NgaySinh FROM KhachHang) </a:t>
            </a:r>
            <a:r>
              <a:rPr lang="en-US" sz="1800" smtClean="0"/>
              <a:t>EXCEPT</a:t>
            </a:r>
            <a:endParaRPr lang="en-US" sz="1800"/>
          </a:p>
          <a:p>
            <a:pPr lvl="1">
              <a:buNone/>
            </a:pPr>
            <a:r>
              <a:rPr lang="en-US" sz="1800"/>
              <a:t>(SELECT HoTen, DiaChi, NgaySinh FROM NhanVien)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576" y="1412776"/>
            <a:ext cx="82089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Blip>
                <a:blip r:embed="rId3"/>
              </a:buBlip>
            </a:pPr>
            <a:r>
              <a:rPr lang="en-US" smtClean="0"/>
              <a:t> Cho </a:t>
            </a:r>
            <a:r>
              <a:rPr lang="en-US"/>
              <a:t>2 quan hệ A, B khả hợp. A trừ B =&gt; cho quan hệ C gồm các bộ của A mà không thuộc B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01885" y="2848179"/>
            <a:ext cx="5461597" cy="889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69620" y="3824479"/>
            <a:ext cx="5490650" cy="894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39183" y="5823546"/>
            <a:ext cx="5421209" cy="663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2620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47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81175" y="6591300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69742" y="590497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II. </a:t>
            </a:r>
            <a:r>
              <a:rPr lang="en-US" sz="4000"/>
              <a:t>Các ngôn ngữ DML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484784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Blip>
                <a:blip r:embed="rId2"/>
              </a:buBlip>
            </a:pPr>
            <a:endParaRPr lang="en-US" sz="2400">
              <a:latin typeface="Franklin Gothic Medium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213756" y="1376480"/>
            <a:ext cx="5164016" cy="5333078"/>
            <a:chOff x="0" y="1134108"/>
            <a:chExt cx="4588561" cy="5723892"/>
          </a:xfrm>
        </p:grpSpPr>
        <p:grpSp>
          <p:nvGrpSpPr>
            <p:cNvPr id="8" name="Group 48"/>
            <p:cNvGrpSpPr/>
            <p:nvPr/>
          </p:nvGrpSpPr>
          <p:grpSpPr>
            <a:xfrm>
              <a:off x="0" y="1134108"/>
              <a:ext cx="4588561" cy="4746850"/>
              <a:chOff x="-71692" y="1324113"/>
              <a:chExt cx="4588561" cy="4746850"/>
            </a:xfrm>
          </p:grpSpPr>
          <p:grpSp>
            <p:nvGrpSpPr>
              <p:cNvPr id="15" name="Group 90"/>
              <p:cNvGrpSpPr/>
              <p:nvPr/>
            </p:nvGrpSpPr>
            <p:grpSpPr>
              <a:xfrm>
                <a:off x="-70934" y="1324113"/>
                <a:ext cx="4587803" cy="2772878"/>
                <a:chOff x="-310133" y="1477713"/>
                <a:chExt cx="4997828" cy="4585107"/>
              </a:xfrm>
            </p:grpSpPr>
            <p:pic>
              <p:nvPicPr>
                <p:cNvPr id="27" name="Picture 26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207673" y="2539724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28" name="Picture 2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85855">
                  <a:off x="1336011" y="4184040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29" name="Picture 28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961655" y="2523685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30" name="Picture 29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057911" y="4208102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grpSp>
              <p:nvGrpSpPr>
                <p:cNvPr id="31" name="Group 15"/>
                <p:cNvGrpSpPr>
                  <a:grpSpLocks/>
                </p:cNvGrpSpPr>
                <p:nvPr/>
              </p:nvGrpSpPr>
              <p:grpSpPr bwMode="auto">
                <a:xfrm>
                  <a:off x="-310133" y="1477713"/>
                  <a:ext cx="4997828" cy="1435101"/>
                  <a:chOff x="1409" y="1594"/>
                  <a:chExt cx="2240" cy="904"/>
                </a:xfrm>
              </p:grpSpPr>
              <p:pic>
                <p:nvPicPr>
                  <p:cNvPr id="38" name="Picture 11" descr="WinFX_WCF__13h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409" y="1594"/>
                    <a:ext cx="2240" cy="90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39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48" y="1820"/>
                    <a:ext cx="1868" cy="37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6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2.1. Mệnh đề SELECT/ FROM/ WHERE</a:t>
                    </a:r>
                    <a:endParaRPr 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32" name="Group 31"/>
                <p:cNvGrpSpPr>
                  <a:grpSpLocks/>
                </p:cNvGrpSpPr>
                <p:nvPr/>
              </p:nvGrpSpPr>
              <p:grpSpPr bwMode="auto">
                <a:xfrm>
                  <a:off x="-155223" y="3099140"/>
                  <a:ext cx="4592677" cy="1263650"/>
                  <a:chOff x="1409" y="2226"/>
                  <a:chExt cx="3072" cy="796"/>
                </a:xfrm>
              </p:grpSpPr>
              <p:pic>
                <p:nvPicPr>
                  <p:cNvPr id="36" name="Picture 13" descr="WinFX_WCF__13g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09" y="2226"/>
                    <a:ext cx="3072" cy="7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37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79" y="2372"/>
                    <a:ext cx="1233" cy="41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2.2. Từ khoá AS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33" name="Group 32"/>
                <p:cNvGrpSpPr>
                  <a:grpSpLocks/>
                </p:cNvGrpSpPr>
                <p:nvPr/>
              </p:nvGrpSpPr>
              <p:grpSpPr bwMode="auto">
                <a:xfrm>
                  <a:off x="-155575" y="4791232"/>
                  <a:ext cx="4579936" cy="1271588"/>
                  <a:chOff x="1468" y="3227"/>
                  <a:chExt cx="2885" cy="801"/>
                </a:xfrm>
              </p:grpSpPr>
              <p:pic>
                <p:nvPicPr>
                  <p:cNvPr id="34" name="Picture 20" descr="WinFX_WCF__13f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1468" y="3227"/>
                    <a:ext cx="2885" cy="80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35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62" y="3434"/>
                    <a:ext cx="2070" cy="41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2.3. Các thao tác trên Chuỗi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</p:grpSp>
          <p:grpSp>
            <p:nvGrpSpPr>
              <p:cNvPr id="16" name="Group 90"/>
              <p:cNvGrpSpPr/>
              <p:nvPr/>
            </p:nvGrpSpPr>
            <p:grpSpPr>
              <a:xfrm>
                <a:off x="-71692" y="3982757"/>
                <a:ext cx="4442390" cy="2088206"/>
                <a:chOff x="-334676" y="771709"/>
                <a:chExt cx="4839414" cy="3452969"/>
              </a:xfrm>
            </p:grpSpPr>
            <p:pic>
              <p:nvPicPr>
                <p:cNvPr id="17" name="Picture 16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233546" y="246117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18" name="Picture 1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85855">
                  <a:off x="1245456" y="786920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19" name="Picture 18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013402" y="244513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20" name="Picture 19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109658" y="77170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grpSp>
              <p:nvGrpSpPr>
                <p:cNvPr id="21" name="Group 15"/>
                <p:cNvGrpSpPr>
                  <a:grpSpLocks/>
                </p:cNvGrpSpPr>
                <p:nvPr/>
              </p:nvGrpSpPr>
              <p:grpSpPr bwMode="auto">
                <a:xfrm>
                  <a:off x="-334676" y="1320549"/>
                  <a:ext cx="4839414" cy="1262063"/>
                  <a:chOff x="1398" y="1495"/>
                  <a:chExt cx="2169" cy="795"/>
                </a:xfrm>
              </p:grpSpPr>
              <p:pic>
                <p:nvPicPr>
                  <p:cNvPr id="25" name="Picture 11" descr="WinFX_WCF__13h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398" y="1495"/>
                    <a:ext cx="2169" cy="79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6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03" y="1641"/>
                    <a:ext cx="1494" cy="41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2.4. Các hàm kết hợp cơ bản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22" name="Group 19"/>
                <p:cNvGrpSpPr>
                  <a:grpSpLocks/>
                </p:cNvGrpSpPr>
                <p:nvPr/>
              </p:nvGrpSpPr>
              <p:grpSpPr bwMode="auto">
                <a:xfrm>
                  <a:off x="-179143" y="2961028"/>
                  <a:ext cx="4489521" cy="1263650"/>
                  <a:chOff x="1393" y="2139"/>
                  <a:chExt cx="3003" cy="796"/>
                </a:xfrm>
              </p:grpSpPr>
              <p:pic>
                <p:nvPicPr>
                  <p:cNvPr id="23" name="Picture 13" descr="WinFX_WCF__13g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393" y="2139"/>
                    <a:ext cx="3003" cy="7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4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2298"/>
                    <a:ext cx="2216" cy="41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2.5. Các phép toán tập hợp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</p:grpSp>
        </p:grpSp>
        <p:pic>
          <p:nvPicPr>
            <p:cNvPr id="10" name="Picture 9" descr="MESSAGE ICON (NEW VECTOR).jpg"/>
            <p:cNvPicPr>
              <a:picLocks noChangeAspect="1"/>
            </p:cNvPicPr>
            <p:nvPr/>
          </p:nvPicPr>
          <p:blipFill>
            <a:blip r:embed="rId3" cstate="print">
              <a:lum bright="11000" contrast="20000"/>
            </a:blip>
            <a:stretch>
              <a:fillRect/>
            </a:stretch>
          </p:blipFill>
          <p:spPr>
            <a:xfrm rot="2169610">
              <a:off x="1449462" y="5786267"/>
              <a:ext cx="714210" cy="47052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1" name="Picture 10" descr="MESSAGE ICON (NEW VECTOR).jpg"/>
            <p:cNvPicPr>
              <a:picLocks noChangeAspect="1"/>
            </p:cNvPicPr>
            <p:nvPr/>
          </p:nvPicPr>
          <p:blipFill>
            <a:blip r:embed="rId3" cstate="print">
              <a:lum bright="11000" contrast="20000"/>
            </a:blip>
            <a:stretch>
              <a:fillRect/>
            </a:stretch>
          </p:blipFill>
          <p:spPr>
            <a:xfrm rot="2169610">
              <a:off x="2209483" y="5798143"/>
              <a:ext cx="714210" cy="47052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3" name="Picture 20" descr="WinFX_WCF__13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52532" y="6088997"/>
              <a:ext cx="4204195" cy="769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585169" y="6218788"/>
              <a:ext cx="3283382" cy="6275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45705" tIns="45705" rIns="45705" bIns="45705">
              <a:spAutoFit/>
            </a:bodyPr>
            <a:lstStyle/>
            <a:p>
              <a:pPr>
                <a:defRPr/>
              </a:pPr>
              <a:r>
                <a:rPr lang="en-US" sz="16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2.6. Mệnh đề GROUP BY/ HAVING/ ORDER BY</a:t>
              </a:r>
              <a:endPara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237511" y="1298383"/>
            <a:ext cx="5106390" cy="5397320"/>
            <a:chOff x="0" y="1134108"/>
            <a:chExt cx="4537357" cy="5723892"/>
          </a:xfrm>
        </p:grpSpPr>
        <p:grpSp>
          <p:nvGrpSpPr>
            <p:cNvPr id="41" name="Group 48"/>
            <p:cNvGrpSpPr/>
            <p:nvPr/>
          </p:nvGrpSpPr>
          <p:grpSpPr>
            <a:xfrm>
              <a:off x="0" y="1134108"/>
              <a:ext cx="4537357" cy="4746850"/>
              <a:chOff x="-71692" y="1324113"/>
              <a:chExt cx="4537357" cy="4746850"/>
            </a:xfrm>
          </p:grpSpPr>
          <p:grpSp>
            <p:nvGrpSpPr>
              <p:cNvPr id="46" name="Group 90"/>
              <p:cNvGrpSpPr/>
              <p:nvPr/>
            </p:nvGrpSpPr>
            <p:grpSpPr>
              <a:xfrm>
                <a:off x="-70934" y="1324113"/>
                <a:ext cx="4536599" cy="2772879"/>
                <a:chOff x="-310133" y="1477712"/>
                <a:chExt cx="4942048" cy="4585108"/>
              </a:xfrm>
            </p:grpSpPr>
            <p:pic>
              <p:nvPicPr>
                <p:cNvPr id="58" name="Picture 5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207673" y="2539724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59" name="Picture 58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85855">
                  <a:off x="1336011" y="4184040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60" name="Picture 59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961655" y="2523685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61" name="Picture 60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057911" y="4208102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grpSp>
              <p:nvGrpSpPr>
                <p:cNvPr id="62" name="Group 15"/>
                <p:cNvGrpSpPr>
                  <a:grpSpLocks/>
                </p:cNvGrpSpPr>
                <p:nvPr/>
              </p:nvGrpSpPr>
              <p:grpSpPr bwMode="auto">
                <a:xfrm>
                  <a:off x="-310133" y="1477712"/>
                  <a:ext cx="4942048" cy="1262063"/>
                  <a:chOff x="1409" y="1594"/>
                  <a:chExt cx="2215" cy="795"/>
                </a:xfrm>
              </p:grpSpPr>
              <p:pic>
                <p:nvPicPr>
                  <p:cNvPr id="69" name="Picture 11" descr="WinFX_WCF__13h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409" y="1594"/>
                    <a:ext cx="2215" cy="79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70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62" y="1796"/>
                    <a:ext cx="827" cy="40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2.7. Các loại kết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63" name="Group 21"/>
                <p:cNvGrpSpPr>
                  <a:grpSpLocks/>
                </p:cNvGrpSpPr>
                <p:nvPr/>
              </p:nvGrpSpPr>
              <p:grpSpPr bwMode="auto">
                <a:xfrm>
                  <a:off x="-155223" y="3099140"/>
                  <a:ext cx="4592677" cy="1263650"/>
                  <a:chOff x="1409" y="2226"/>
                  <a:chExt cx="3072" cy="796"/>
                </a:xfrm>
              </p:grpSpPr>
              <p:pic>
                <p:nvPicPr>
                  <p:cNvPr id="67" name="Picture 13" descr="WinFX_WCF__13g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09" y="2226"/>
                    <a:ext cx="3072" cy="7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8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8" y="2438"/>
                    <a:ext cx="1847" cy="40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2.8. SUB – QUERY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64" name="Group 22"/>
                <p:cNvGrpSpPr>
                  <a:grpSpLocks/>
                </p:cNvGrpSpPr>
                <p:nvPr/>
              </p:nvGrpSpPr>
              <p:grpSpPr bwMode="auto">
                <a:xfrm>
                  <a:off x="-155575" y="4791232"/>
                  <a:ext cx="4579936" cy="1271588"/>
                  <a:chOff x="1468" y="3227"/>
                  <a:chExt cx="2885" cy="801"/>
                </a:xfrm>
              </p:grpSpPr>
              <p:pic>
                <p:nvPicPr>
                  <p:cNvPr id="65" name="Picture 20" descr="WinFX_WCF__13f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1468" y="3227"/>
                    <a:ext cx="2885" cy="80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6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56" y="3366"/>
                    <a:ext cx="2221" cy="64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6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2.9. Các toán tử ALL, ANY/ SOME, EXISTS</a:t>
                    </a:r>
                    <a:endParaRPr 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</p:grpSp>
          <p:grpSp>
            <p:nvGrpSpPr>
              <p:cNvPr id="47" name="Group 90"/>
              <p:cNvGrpSpPr/>
              <p:nvPr/>
            </p:nvGrpSpPr>
            <p:grpSpPr>
              <a:xfrm>
                <a:off x="-71692" y="3982757"/>
                <a:ext cx="4442390" cy="2088206"/>
                <a:chOff x="-334676" y="771709"/>
                <a:chExt cx="4839414" cy="3452969"/>
              </a:xfrm>
            </p:grpSpPr>
            <p:pic>
              <p:nvPicPr>
                <p:cNvPr id="48" name="Picture 4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233546" y="246117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49" name="Picture 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85855">
                  <a:off x="1245456" y="786920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50" name="Picture 8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013402" y="244513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51" name="Picture 50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109658" y="77170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grpSp>
              <p:nvGrpSpPr>
                <p:cNvPr id="52" name="Group 15"/>
                <p:cNvGrpSpPr>
                  <a:grpSpLocks/>
                </p:cNvGrpSpPr>
                <p:nvPr/>
              </p:nvGrpSpPr>
              <p:grpSpPr bwMode="auto">
                <a:xfrm>
                  <a:off x="-334676" y="1320549"/>
                  <a:ext cx="4839414" cy="1262063"/>
                  <a:chOff x="1398" y="1495"/>
                  <a:chExt cx="2169" cy="795"/>
                </a:xfrm>
              </p:grpSpPr>
              <p:pic>
                <p:nvPicPr>
                  <p:cNvPr id="56" name="Picture 11" descr="WinFX_WCF__13h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398" y="1495"/>
                    <a:ext cx="2169" cy="79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57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85" y="1709"/>
                    <a:ext cx="1201" cy="40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2.10. INSERT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53" name="Group 19"/>
                <p:cNvGrpSpPr>
                  <a:grpSpLocks/>
                </p:cNvGrpSpPr>
                <p:nvPr/>
              </p:nvGrpSpPr>
              <p:grpSpPr bwMode="auto">
                <a:xfrm>
                  <a:off x="-179143" y="2961028"/>
                  <a:ext cx="4489521" cy="1263650"/>
                  <a:chOff x="1393" y="2139"/>
                  <a:chExt cx="3003" cy="796"/>
                </a:xfrm>
              </p:grpSpPr>
              <p:pic>
                <p:nvPicPr>
                  <p:cNvPr id="54" name="Picture 13" descr="WinFX_WCF__13g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393" y="2139"/>
                    <a:ext cx="3003" cy="7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55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02" y="2352"/>
                    <a:ext cx="1847" cy="40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2.11. UPDATE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</p:grpSp>
        </p:grpSp>
        <p:pic>
          <p:nvPicPr>
            <p:cNvPr id="42" name="Picture 41" descr="MESSAGE ICON (NEW VECTOR).jpg"/>
            <p:cNvPicPr>
              <a:picLocks noChangeAspect="1"/>
            </p:cNvPicPr>
            <p:nvPr/>
          </p:nvPicPr>
          <p:blipFill>
            <a:blip r:embed="rId3" cstate="print">
              <a:lum bright="11000" contrast="20000"/>
            </a:blip>
            <a:stretch>
              <a:fillRect/>
            </a:stretch>
          </p:blipFill>
          <p:spPr>
            <a:xfrm rot="2169610">
              <a:off x="1449462" y="5786267"/>
              <a:ext cx="714210" cy="47052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43" name="Picture 42" descr="MESSAGE ICON (NEW VECTOR).jpg"/>
            <p:cNvPicPr>
              <a:picLocks noChangeAspect="1"/>
            </p:cNvPicPr>
            <p:nvPr/>
          </p:nvPicPr>
          <p:blipFill>
            <a:blip r:embed="rId3" cstate="print">
              <a:lum bright="11000" contrast="20000"/>
            </a:blip>
            <a:stretch>
              <a:fillRect/>
            </a:stretch>
          </p:blipFill>
          <p:spPr>
            <a:xfrm rot="2169610">
              <a:off x="2209483" y="5798143"/>
              <a:ext cx="714210" cy="47052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44" name="Picture 20" descr="WinFX_WCF__13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52532" y="6088997"/>
              <a:ext cx="4204195" cy="769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Text Box 14"/>
            <p:cNvSpPr txBox="1">
              <a:spLocks noChangeArrowheads="1"/>
            </p:cNvSpPr>
            <p:nvPr/>
          </p:nvSpPr>
          <p:spPr bwMode="auto">
            <a:xfrm>
              <a:off x="901729" y="6294350"/>
              <a:ext cx="2534750" cy="3916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45705" tIns="45705" rIns="45705" bIns="45705">
              <a:spAutoFit/>
            </a:bodyPr>
            <a:lstStyle/>
            <a:p>
              <a:pPr algn="l">
                <a:defRPr/>
              </a:pPr>
              <a:r>
                <a:rPr lang="en-US" sz="18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2.12. DELETE</a:t>
              </a:r>
              <a:endParaRPr 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338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48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24901" y="668594"/>
            <a:ext cx="833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2.6.1. GROUP BY</a:t>
            </a: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1412776"/>
            <a:ext cx="882047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Wingdings" pitchFamily="2" charset="2"/>
              <a:buChar char="Ø"/>
            </a:pPr>
            <a:r>
              <a:rPr lang="en-US" sz="2800" smtClean="0"/>
              <a:t> </a:t>
            </a:r>
            <a:r>
              <a:rPr lang="en-US" sz="2400"/>
              <a:t>Dùng để gom nhóm các bộ theo thuộc tính cần gom nhóm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/>
              <a:t>Thường dùng với các hàm kết hợp: SUM, COUNT, MIN, </a:t>
            </a:r>
            <a:r>
              <a:rPr lang="en-US" sz="2400">
                <a:solidFill>
                  <a:schemeClr val="tx1"/>
                </a:solidFill>
              </a:rPr>
              <a:t>MAX, AVG</a:t>
            </a:r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n-US" sz="2400" u="sng">
                <a:solidFill>
                  <a:schemeClr val="tx1"/>
                </a:solidFill>
              </a:rPr>
              <a:t>Chú ý: tất cả các thuộc tính được SELECT (ngoài thuộc tính của hàm kết hợp) phải là tập con các thuộc tính trong mệnh đề GROUP BY</a:t>
            </a:r>
          </a:p>
        </p:txBody>
      </p:sp>
    </p:spTree>
    <p:extLst>
      <p:ext uri="{BB962C8B-B14F-4D97-AF65-F5344CB8AC3E}">
        <p14:creationId xmlns:p14="http://schemas.microsoft.com/office/powerpoint/2010/main" val="143795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49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99592" y="668594"/>
            <a:ext cx="7889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2.6.1. GROUP BY (tt)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1670588"/>
            <a:ext cx="8229106" cy="4247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61963" lvl="0" indent="-46196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u="sng" kern="0" smtClean="0">
                <a:solidFill>
                  <a:srgbClr val="FF0000"/>
                </a:solidFill>
              </a:rPr>
              <a:t>VD1:</a:t>
            </a:r>
            <a:r>
              <a:rPr lang="en-US" kern="0" smtClean="0">
                <a:solidFill>
                  <a:srgbClr val="FF0000"/>
                </a:solidFill>
              </a:rPr>
              <a:t> </a:t>
            </a:r>
            <a:r>
              <a:rPr lang="en-US" sz="2400" smtClean="0">
                <a:solidFill>
                  <a:schemeClr val="tx1"/>
                </a:solidFill>
              </a:rPr>
              <a:t>`</a:t>
            </a:r>
            <a:endParaRPr lang="en-US" sz="2400" u="sng" ker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4902" y="2692951"/>
            <a:ext cx="1100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938" lvl="1">
              <a:buBlip>
                <a:blip r:embed="rId2"/>
              </a:buBlip>
            </a:pPr>
            <a:r>
              <a:rPr lang="en-US" smtClean="0"/>
              <a:t> Input</a:t>
            </a:r>
            <a:r>
              <a:rPr lang="en-US"/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902" y="4077072"/>
            <a:ext cx="1586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5088" lvl="1">
              <a:buBlip>
                <a:blip r:embed="rId2"/>
              </a:buBlip>
            </a:pPr>
            <a:r>
              <a:rPr lang="en-US" smtClean="0"/>
              <a:t> Truy vấn: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9592" y="5733256"/>
            <a:ext cx="1312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" lvl="1">
              <a:buBlip>
                <a:blip r:embed="rId2"/>
              </a:buBlip>
            </a:pPr>
            <a:r>
              <a:rPr lang="en-US" smtClean="0"/>
              <a:t> Output</a:t>
            </a:r>
            <a:r>
              <a:rPr lang="en-US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2211810" y="4001226"/>
            <a:ext cx="6932189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sz="1800"/>
              <a:t>SELECT MaLop, COUNT (MaSinhVien) AS SoSinhVien</a:t>
            </a:r>
          </a:p>
          <a:p>
            <a:pPr lvl="1">
              <a:buNone/>
            </a:pPr>
            <a:r>
              <a:rPr lang="en-US" sz="1800"/>
              <a:t>FROM SinhVien</a:t>
            </a:r>
          </a:p>
          <a:p>
            <a:pPr lvl="1">
              <a:buNone/>
            </a:pPr>
            <a:r>
              <a:rPr lang="en-US" sz="1800"/>
              <a:t>GROUP BY MaLop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3508" y="2346245"/>
            <a:ext cx="4986999" cy="1493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7813" y="5400498"/>
            <a:ext cx="2907446" cy="106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4314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5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81175" y="6591300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99592" y="668594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1.2. Nguồn gốc SQL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484784"/>
            <a:ext cx="820891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buBlip>
                <a:blip r:embed="rId2"/>
              </a:buBlip>
            </a:pPr>
            <a:r>
              <a:rPr lang="en-US" b="0"/>
              <a:t>1970: Codd phát minh mô hình quan hệ &amp; đại số quan hệ</a:t>
            </a:r>
          </a:p>
          <a:p>
            <a:pPr lvl="0">
              <a:spcBef>
                <a:spcPts val="600"/>
              </a:spcBef>
              <a:buBlip>
                <a:blip r:embed="rId2"/>
              </a:buBlip>
            </a:pPr>
            <a:r>
              <a:rPr lang="en-US" b="0"/>
              <a:t>1974: D.Chamberlin (IBM) định nghĩa Structured Query Language (SEQUEL)</a:t>
            </a:r>
          </a:p>
          <a:p>
            <a:pPr lvl="0">
              <a:spcBef>
                <a:spcPts val="600"/>
              </a:spcBef>
              <a:buBlip>
                <a:blip r:embed="rId2"/>
              </a:buBlip>
            </a:pPr>
            <a:r>
              <a:rPr lang="en-US" b="0"/>
              <a:t>1976: Định nghĩa SEQUEL 2 và đổi tên thành SQL</a:t>
            </a:r>
          </a:p>
          <a:p>
            <a:pPr lvl="0">
              <a:spcBef>
                <a:spcPts val="600"/>
              </a:spcBef>
              <a:buBlip>
                <a:blip r:embed="rId2"/>
              </a:buBlip>
            </a:pPr>
            <a:r>
              <a:rPr lang="en-US" b="0"/>
              <a:t>1982: Ra đời 1 số chuẩn hoá</a:t>
            </a:r>
          </a:p>
          <a:p>
            <a:pPr lvl="0">
              <a:spcBef>
                <a:spcPts val="600"/>
              </a:spcBef>
              <a:buBlip>
                <a:blip r:embed="rId2"/>
              </a:buBlip>
            </a:pPr>
            <a:r>
              <a:rPr lang="en-US" b="0"/>
              <a:t>1986: SQL thành chuẩn ANSI (American National Standards Institute)</a:t>
            </a:r>
          </a:p>
          <a:p>
            <a:pPr lvl="0">
              <a:spcBef>
                <a:spcPts val="600"/>
              </a:spcBef>
              <a:buBlip>
                <a:blip r:embed="rId2"/>
              </a:buBlip>
            </a:pPr>
            <a:r>
              <a:rPr lang="en-US" b="0"/>
              <a:t>Các chuẩn SQL:</a:t>
            </a:r>
          </a:p>
          <a:p>
            <a:pPr lvl="1">
              <a:spcBef>
                <a:spcPts val="600"/>
              </a:spcBef>
              <a:buBlip>
                <a:blip r:embed="rId3"/>
              </a:buBlip>
            </a:pPr>
            <a:r>
              <a:rPr lang="en-US" b="0"/>
              <a:t>SQL-86: truy vấn và các định nghĩa lược đồ</a:t>
            </a:r>
            <a:endParaRPr lang="en-US" sz="1800" b="0"/>
          </a:p>
          <a:p>
            <a:pPr lvl="1">
              <a:spcBef>
                <a:spcPts val="600"/>
              </a:spcBef>
              <a:buBlip>
                <a:blip r:embed="rId3"/>
              </a:buBlip>
            </a:pPr>
            <a:r>
              <a:rPr lang="en-US" b="0"/>
              <a:t>SQL-89: Ràng buộc toàn vẹn &amp; SQL nhúng</a:t>
            </a:r>
            <a:endParaRPr lang="en-US" sz="1800" b="0"/>
          </a:p>
          <a:p>
            <a:pPr lvl="1">
              <a:spcBef>
                <a:spcPts val="600"/>
              </a:spcBef>
              <a:buBlip>
                <a:blip r:embed="rId3"/>
              </a:buBlip>
            </a:pPr>
            <a:r>
              <a:rPr lang="en-US" b="0"/>
              <a:t>SQL-92: Cập nhật &amp; mở rộng</a:t>
            </a:r>
            <a:endParaRPr lang="en-US" sz="1800" b="0"/>
          </a:p>
          <a:p>
            <a:pPr lvl="1">
              <a:spcBef>
                <a:spcPts val="600"/>
              </a:spcBef>
              <a:buBlip>
                <a:blip r:embed="rId3"/>
              </a:buBlip>
            </a:pPr>
            <a:r>
              <a:rPr lang="en-US" b="0"/>
              <a:t>SQL-99: Rules, Trigger, đệ quy, hàm kết hợp, các tính năng hướng đối tượng</a:t>
            </a:r>
            <a:endParaRPr lang="en-US" sz="1800" b="0"/>
          </a:p>
          <a:p>
            <a:pPr lvl="1">
              <a:spcBef>
                <a:spcPts val="600"/>
              </a:spcBef>
              <a:buBlip>
                <a:blip r:embed="rId3"/>
              </a:buBlip>
            </a:pPr>
            <a:r>
              <a:rPr lang="en-US" b="0"/>
              <a:t>SQL-2003:SQL/XML</a:t>
            </a:r>
          </a:p>
        </p:txBody>
      </p:sp>
    </p:spTree>
    <p:extLst>
      <p:ext uri="{BB962C8B-B14F-4D97-AF65-F5344CB8AC3E}">
        <p14:creationId xmlns:p14="http://schemas.microsoft.com/office/powerpoint/2010/main" val="227352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50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99592" y="668594"/>
            <a:ext cx="7889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2.6.1. GROUP BY (tt)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3" y="1670588"/>
            <a:ext cx="8676455" cy="3970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61963" lvl="0" indent="-46196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u="sng" kern="0" smtClean="0">
                <a:solidFill>
                  <a:srgbClr val="FF0000"/>
                </a:solidFill>
              </a:rPr>
              <a:t>VD1:</a:t>
            </a:r>
            <a:r>
              <a:rPr lang="en-US" kern="0" smtClean="0">
                <a:solidFill>
                  <a:srgbClr val="FF0000"/>
                </a:solidFill>
              </a:rPr>
              <a:t> </a:t>
            </a:r>
            <a:r>
              <a:rPr lang="en-US" sz="2200">
                <a:solidFill>
                  <a:srgbClr val="FFC000"/>
                </a:solidFill>
              </a:rPr>
              <a:t>Cho biết tổng số lượng SP có giá &gt; 500 theo từng loại SP</a:t>
            </a:r>
            <a:endParaRPr lang="en-US" sz="2200" u="sng" kern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4902" y="2692951"/>
            <a:ext cx="1100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938" lvl="1">
              <a:buBlip>
                <a:blip r:embed="rId2"/>
              </a:buBlip>
            </a:pPr>
            <a:r>
              <a:rPr lang="en-US" smtClean="0"/>
              <a:t> Input</a:t>
            </a:r>
            <a:r>
              <a:rPr lang="en-US"/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902" y="4077072"/>
            <a:ext cx="1586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5088" lvl="1">
              <a:buBlip>
                <a:blip r:embed="rId2"/>
              </a:buBlip>
            </a:pPr>
            <a:r>
              <a:rPr lang="en-US" smtClean="0"/>
              <a:t> Truy vấn: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9592" y="5733256"/>
            <a:ext cx="1312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" lvl="1">
              <a:buBlip>
                <a:blip r:embed="rId2"/>
              </a:buBlip>
            </a:pPr>
            <a:r>
              <a:rPr lang="en-US" smtClean="0"/>
              <a:t> Output</a:t>
            </a:r>
            <a:r>
              <a:rPr lang="en-US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2211809" y="3840430"/>
            <a:ext cx="6932189" cy="14465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sz="1600"/>
              <a:t>SELECT MaLoaiSanPham, SUM (SoLuong) AS TongSoLuong</a:t>
            </a:r>
          </a:p>
          <a:p>
            <a:pPr lvl="1">
              <a:buNone/>
            </a:pPr>
            <a:r>
              <a:rPr lang="en-US" sz="1600"/>
              <a:t>FROM SanPham</a:t>
            </a:r>
          </a:p>
          <a:p>
            <a:pPr lvl="1">
              <a:buNone/>
            </a:pPr>
            <a:r>
              <a:rPr lang="en-US" sz="1600"/>
              <a:t>WHERE Gia&gt; 500</a:t>
            </a:r>
          </a:p>
          <a:p>
            <a:pPr lvl="1">
              <a:buNone/>
            </a:pPr>
            <a:r>
              <a:rPr lang="en-US" sz="1600"/>
              <a:t>GROUP BY MaLoaiSanPham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2105" y="2150721"/>
            <a:ext cx="6110390" cy="1503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56701" y="5661847"/>
            <a:ext cx="3249670" cy="825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8974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51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24901" y="668594"/>
            <a:ext cx="833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2.6.2. HAVING</a:t>
            </a: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8359" y="1556792"/>
            <a:ext cx="82161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itchFamily="2" charset="2"/>
              <a:buChar char="Ø"/>
            </a:pPr>
            <a:r>
              <a:rPr lang="en-US" sz="2400" smtClean="0"/>
              <a:t>Là </a:t>
            </a:r>
            <a:r>
              <a:rPr lang="en-US" sz="2400"/>
              <a:t>điều kiện áp dụng </a:t>
            </a:r>
            <a:r>
              <a:rPr lang="en-US" sz="2400" u="sng">
                <a:solidFill>
                  <a:srgbClr val="FF0000"/>
                </a:solidFill>
              </a:rPr>
              <a:t>sau</a:t>
            </a:r>
            <a:r>
              <a:rPr lang="en-US" sz="2400"/>
              <a:t> khi hình thành </a:t>
            </a:r>
            <a:r>
              <a:rPr lang="en-US" sz="2400" u="sng">
                <a:solidFill>
                  <a:srgbClr val="FF0000"/>
                </a:solidFill>
              </a:rPr>
              <a:t>nhóm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/>
              <a:t>Điều kiện trong mệnh đề WHERE áp </a:t>
            </a:r>
            <a:r>
              <a:rPr lang="en-US" sz="2400">
                <a:solidFill>
                  <a:srgbClr val="FF0000"/>
                </a:solidFill>
              </a:rPr>
              <a:t>dụng </a:t>
            </a:r>
            <a:r>
              <a:rPr lang="en-US" sz="2400" u="sng">
                <a:solidFill>
                  <a:srgbClr val="FF0000"/>
                </a:solidFill>
              </a:rPr>
              <a:t>trước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/>
              <a:t>khi hình thành </a:t>
            </a:r>
            <a:r>
              <a:rPr lang="en-US" sz="2400" u="sng">
                <a:solidFill>
                  <a:srgbClr val="FF0000"/>
                </a:solidFill>
              </a:rPr>
              <a:t>nhóm</a:t>
            </a:r>
            <a:endParaRPr 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45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52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99592" y="668594"/>
            <a:ext cx="7889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2.6.2 HAVING (tt)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3872" y="1376480"/>
            <a:ext cx="8229106" cy="10064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61963" lvl="0" indent="-46196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u="sng" kern="0" smtClean="0">
                <a:solidFill>
                  <a:srgbClr val="FF0000"/>
                </a:solidFill>
              </a:rPr>
              <a:t>VD1:</a:t>
            </a:r>
            <a:r>
              <a:rPr lang="en-US" kern="0" smtClean="0">
                <a:solidFill>
                  <a:schemeClr val="tx1"/>
                </a:solidFill>
              </a:rPr>
              <a:t> </a:t>
            </a:r>
            <a:r>
              <a:rPr lang="en-US" sz="2200">
                <a:solidFill>
                  <a:schemeClr val="tx1"/>
                </a:solidFill>
              </a:rPr>
              <a:t>Với mỗi đồ án có hơn 1 sinh viên đăng ký, cho biết mã đồ án và số lượng sinh viên đăng ký có điểm trung bình &gt; 7.0</a:t>
            </a:r>
            <a:endParaRPr lang="en-US" sz="2200" u="sng" ker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4902" y="2692951"/>
            <a:ext cx="1100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938" lvl="1">
              <a:buBlip>
                <a:blip r:embed="rId2"/>
              </a:buBlip>
            </a:pPr>
            <a:r>
              <a:rPr lang="en-US" smtClean="0"/>
              <a:t> Input</a:t>
            </a:r>
            <a:r>
              <a:rPr lang="en-US"/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902" y="4077072"/>
            <a:ext cx="1586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5088" lvl="1">
              <a:buBlip>
                <a:blip r:embed="rId2"/>
              </a:buBlip>
            </a:pPr>
            <a:r>
              <a:rPr lang="en-US" smtClean="0"/>
              <a:t> Truy vấn: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9592" y="5733256"/>
            <a:ext cx="1312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" lvl="1">
              <a:buBlip>
                <a:blip r:embed="rId2"/>
              </a:buBlip>
            </a:pPr>
            <a:r>
              <a:rPr lang="en-US" smtClean="0"/>
              <a:t> Output</a:t>
            </a:r>
            <a:r>
              <a:rPr lang="en-US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2241155" y="4144149"/>
            <a:ext cx="6932189" cy="18928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sz="1800"/>
              <a:t>SELECT MaDoAn, COUNT(MaSinhVien) AS SoLuongDangKy</a:t>
            </a:r>
          </a:p>
          <a:p>
            <a:pPr lvl="1">
              <a:buNone/>
            </a:pPr>
            <a:r>
              <a:rPr lang="en-US" sz="1800"/>
              <a:t>FROM DangKyDoAn WHERE DiemTrungBinh &gt; 7.0</a:t>
            </a:r>
          </a:p>
          <a:p>
            <a:pPr lvl="1">
              <a:buNone/>
            </a:pPr>
            <a:r>
              <a:rPr lang="en-US" sz="1800"/>
              <a:t>GROUP BY MaDoAn </a:t>
            </a:r>
          </a:p>
          <a:p>
            <a:pPr lvl="1">
              <a:buNone/>
            </a:pPr>
            <a:r>
              <a:rPr lang="en-US" sz="1800"/>
              <a:t>HAVING COUNT (MaSinhVien) &gt;1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00233" y="2313670"/>
            <a:ext cx="6689333" cy="15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0273" y="6115929"/>
            <a:ext cx="3442526" cy="535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3853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53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24901" y="668594"/>
            <a:ext cx="833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2.6.3. ORDER BY</a:t>
            </a: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8359" y="1556792"/>
            <a:ext cx="82161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Blip>
                <a:blip r:embed="rId2"/>
              </a:buBlip>
            </a:pPr>
            <a:r>
              <a:rPr lang="en-US" sz="2400" smtClean="0"/>
              <a:t> Sắp </a:t>
            </a:r>
            <a:r>
              <a:rPr lang="en-US" sz="2400"/>
              <a:t>thứ tự theo thuộc tính chỉ định</a:t>
            </a:r>
          </a:p>
          <a:p>
            <a:pPr lvl="0">
              <a:buBlip>
                <a:blip r:embed="rId2"/>
              </a:buBlip>
            </a:pPr>
            <a:r>
              <a:rPr lang="en-US" sz="2400" smtClean="0"/>
              <a:t> ASC</a:t>
            </a:r>
            <a:r>
              <a:rPr lang="en-US" sz="2400"/>
              <a:t>: tăng dần, DESC: giảm dần</a:t>
            </a:r>
          </a:p>
        </p:txBody>
      </p:sp>
    </p:spTree>
    <p:extLst>
      <p:ext uri="{BB962C8B-B14F-4D97-AF65-F5344CB8AC3E}">
        <p14:creationId xmlns:p14="http://schemas.microsoft.com/office/powerpoint/2010/main" val="62116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54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99592" y="668594"/>
            <a:ext cx="7889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2.6.3. ORDER </a:t>
            </a:r>
            <a:r>
              <a:rPr lang="en-US" sz="4000"/>
              <a:t>BY (tt)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1670588"/>
            <a:ext cx="8229106" cy="4247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61963" lvl="0" indent="-46196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u="sng" kern="0" smtClean="0">
                <a:solidFill>
                  <a:srgbClr val="FF0000"/>
                </a:solidFill>
              </a:rPr>
              <a:t>VD1:</a:t>
            </a:r>
            <a:r>
              <a:rPr lang="en-US" kern="0" smtClean="0">
                <a:solidFill>
                  <a:srgbClr val="FF0000"/>
                </a:solidFill>
              </a:rPr>
              <a:t> </a:t>
            </a:r>
            <a:r>
              <a:rPr lang="en-US" sz="2400">
                <a:solidFill>
                  <a:srgbClr val="FFC000"/>
                </a:solidFill>
              </a:rPr>
              <a:t>Cho biết số sinh viên theo từng lớp</a:t>
            </a:r>
            <a:endParaRPr lang="en-US" sz="2400" u="sng" kern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4902" y="2692951"/>
            <a:ext cx="1100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938" lvl="1">
              <a:buBlip>
                <a:blip r:embed="rId2"/>
              </a:buBlip>
            </a:pPr>
            <a:r>
              <a:rPr lang="en-US" smtClean="0"/>
              <a:t> Input</a:t>
            </a:r>
            <a:r>
              <a:rPr lang="en-US"/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902" y="4077072"/>
            <a:ext cx="1586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5088" lvl="1">
              <a:buBlip>
                <a:blip r:embed="rId2"/>
              </a:buBlip>
            </a:pPr>
            <a:r>
              <a:rPr lang="en-US" smtClean="0"/>
              <a:t> Truy vấn: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9592" y="5733256"/>
            <a:ext cx="1312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" lvl="1">
              <a:buBlip>
                <a:blip r:embed="rId2"/>
              </a:buBlip>
            </a:pPr>
            <a:r>
              <a:rPr lang="en-US" smtClean="0"/>
              <a:t> Output</a:t>
            </a:r>
            <a:r>
              <a:rPr lang="en-US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2211810" y="4001226"/>
            <a:ext cx="6932189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sz="1800"/>
              <a:t>SELECT MaLop, COUNT (MaSinhVien) AS SoSinhVien</a:t>
            </a:r>
          </a:p>
          <a:p>
            <a:pPr lvl="1">
              <a:buNone/>
            </a:pPr>
            <a:r>
              <a:rPr lang="en-US" sz="1800"/>
              <a:t>FROM SinhVien</a:t>
            </a:r>
          </a:p>
          <a:p>
            <a:pPr lvl="1">
              <a:buNone/>
            </a:pPr>
            <a:r>
              <a:rPr lang="en-US" sz="1800"/>
              <a:t>GROUP BY MaLop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3508" y="2346245"/>
            <a:ext cx="4986999" cy="1493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7813" y="5400498"/>
            <a:ext cx="2907446" cy="106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8922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55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99592" y="668594"/>
            <a:ext cx="7889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2.6.1. GROUP BY (tt)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1670588"/>
            <a:ext cx="8229106" cy="4247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61963" lvl="0" indent="-46196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u="sng" kern="0" smtClean="0">
                <a:solidFill>
                  <a:srgbClr val="FF0000"/>
                </a:solidFill>
              </a:rPr>
              <a:t>VD1:</a:t>
            </a:r>
            <a:r>
              <a:rPr lang="en-US" kern="0" smtClean="0">
                <a:solidFill>
                  <a:srgbClr val="FF0000"/>
                </a:solidFill>
              </a:rPr>
              <a:t> </a:t>
            </a:r>
            <a:r>
              <a:rPr lang="en-US" sz="2400">
                <a:solidFill>
                  <a:srgbClr val="FFC000"/>
                </a:solidFill>
              </a:rPr>
              <a:t>Cho biết số sinh viên theo từng lớp</a:t>
            </a:r>
            <a:endParaRPr lang="en-US" sz="2400" u="sng" kern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4902" y="2692951"/>
            <a:ext cx="1100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938" lvl="1">
              <a:buBlip>
                <a:blip r:embed="rId2"/>
              </a:buBlip>
            </a:pPr>
            <a:r>
              <a:rPr lang="en-US" smtClean="0"/>
              <a:t> Input</a:t>
            </a:r>
            <a:r>
              <a:rPr lang="en-US"/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902" y="4077072"/>
            <a:ext cx="1586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5088" lvl="1">
              <a:buBlip>
                <a:blip r:embed="rId2"/>
              </a:buBlip>
            </a:pPr>
            <a:r>
              <a:rPr lang="en-US" smtClean="0"/>
              <a:t> Truy vấn: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9592" y="5733256"/>
            <a:ext cx="1312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" lvl="1">
              <a:buBlip>
                <a:blip r:embed="rId2"/>
              </a:buBlip>
            </a:pPr>
            <a:r>
              <a:rPr lang="en-US" smtClean="0"/>
              <a:t> Output</a:t>
            </a:r>
            <a:r>
              <a:rPr lang="en-US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2211810" y="4001226"/>
            <a:ext cx="6932189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sz="1800"/>
              <a:t>SELECT MaLop, COUNT (MaSinhVien) AS SoSinhVien</a:t>
            </a:r>
          </a:p>
          <a:p>
            <a:pPr lvl="1">
              <a:buNone/>
            </a:pPr>
            <a:r>
              <a:rPr lang="en-US" sz="1800"/>
              <a:t>FROM SinhVien</a:t>
            </a:r>
          </a:p>
          <a:p>
            <a:pPr lvl="1">
              <a:buNone/>
            </a:pPr>
            <a:r>
              <a:rPr lang="en-US" sz="1800"/>
              <a:t>GROUP BY MaLop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3508" y="2346245"/>
            <a:ext cx="4986999" cy="1493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7813" y="5400498"/>
            <a:ext cx="2907446" cy="106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8922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56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99592" y="668594"/>
            <a:ext cx="7889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2.6.1. </a:t>
            </a:r>
            <a:r>
              <a:rPr lang="en-US" sz="4000" smtClean="0"/>
              <a:t>ORDER </a:t>
            </a:r>
            <a:r>
              <a:rPr lang="en-US" sz="4000"/>
              <a:t>BY (tt)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1376480"/>
            <a:ext cx="8229106" cy="10064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61963" lvl="0" indent="-46196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sz="2200" u="sng" kern="0" smtClean="0">
                <a:solidFill>
                  <a:srgbClr val="FF0000"/>
                </a:solidFill>
              </a:rPr>
              <a:t>VD1</a:t>
            </a:r>
            <a:r>
              <a:rPr lang="en-US" sz="2200" u="sng" kern="0" smtClean="0">
                <a:solidFill>
                  <a:schemeClr val="tx1"/>
                </a:solidFill>
              </a:rPr>
              <a:t>:</a:t>
            </a:r>
            <a:r>
              <a:rPr lang="en-US" sz="2200" kern="0" smtClean="0">
                <a:solidFill>
                  <a:schemeClr val="tx1"/>
                </a:solidFill>
              </a:rPr>
              <a:t> </a:t>
            </a:r>
            <a:r>
              <a:rPr lang="en-US" sz="2200">
                <a:solidFill>
                  <a:schemeClr val="tx1"/>
                </a:solidFill>
              </a:rPr>
              <a:t>Tìm mã sinh viên, tên sinh viên, ngày sinh, điểm trung bình. Sắp theo ngày sinh tăng dần và điểm trung bình giảm dần</a:t>
            </a:r>
            <a:endParaRPr lang="en-US" sz="2200" u="sng" ker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4902" y="2692951"/>
            <a:ext cx="1100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938" lvl="1">
              <a:buBlip>
                <a:blip r:embed="rId2"/>
              </a:buBlip>
            </a:pPr>
            <a:r>
              <a:rPr lang="en-US" smtClean="0"/>
              <a:t> Input</a:t>
            </a:r>
            <a:r>
              <a:rPr lang="en-US"/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902" y="4077072"/>
            <a:ext cx="1586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5088" lvl="1">
              <a:buBlip>
                <a:blip r:embed="rId2"/>
              </a:buBlip>
            </a:pPr>
            <a:r>
              <a:rPr lang="en-US" smtClean="0"/>
              <a:t> Truy vấn: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9592" y="5733256"/>
            <a:ext cx="1312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" lvl="1">
              <a:buBlip>
                <a:blip r:embed="rId2"/>
              </a:buBlip>
            </a:pPr>
            <a:r>
              <a:rPr lang="en-US" smtClean="0"/>
              <a:t> Output</a:t>
            </a:r>
            <a:r>
              <a:rPr lang="en-US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2211810" y="3793959"/>
            <a:ext cx="6932189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sz="1800"/>
              <a:t>SELECT MaSinhVien, TenSinhVien, NgaySinh, DiemTrungBinh</a:t>
            </a:r>
          </a:p>
          <a:p>
            <a:pPr lvl="1">
              <a:buNone/>
            </a:pPr>
            <a:r>
              <a:rPr lang="en-US" sz="1800"/>
              <a:t>FROM DangKyDoAn </a:t>
            </a:r>
          </a:p>
          <a:p>
            <a:pPr lvl="1">
              <a:buNone/>
            </a:pPr>
            <a:r>
              <a:rPr lang="en-US" sz="1800"/>
              <a:t>ORDER BY NgaySinh ASC, DiemTrungBinh DESC</a:t>
            </a:r>
            <a:endParaRPr lang="en-US" sz="360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93199" y="2337927"/>
            <a:ext cx="6610522" cy="1379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11810" y="5334789"/>
            <a:ext cx="6291015" cy="1386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8922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57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99592" y="668594"/>
            <a:ext cx="7889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2.6.4 TOP N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512" y="1989180"/>
            <a:ext cx="8964488" cy="4247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61963" lvl="0" indent="-46196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u="sng" kern="0" smtClean="0">
                <a:solidFill>
                  <a:srgbClr val="FF0000"/>
                </a:solidFill>
              </a:rPr>
              <a:t>VD1:</a:t>
            </a:r>
            <a:r>
              <a:rPr lang="en-US" kern="0" smtClean="0">
                <a:solidFill>
                  <a:srgbClr val="FF0000"/>
                </a:solidFill>
              </a:rPr>
              <a:t> </a:t>
            </a:r>
            <a:r>
              <a:rPr lang="en-US" sz="2400">
                <a:solidFill>
                  <a:srgbClr val="FFC000"/>
                </a:solidFill>
              </a:rPr>
              <a:t>Tìm 3 sinh viên có điểm trung bình cao nhất</a:t>
            </a:r>
            <a:r>
              <a:rPr lang="en-US" sz="2400">
                <a:solidFill>
                  <a:srgbClr val="FFFF00"/>
                </a:solidFill>
              </a:rPr>
              <a:t>.</a:t>
            </a:r>
            <a:endParaRPr lang="en-US" sz="2400" u="sng" kern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4902" y="2692951"/>
            <a:ext cx="1100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938" lvl="1">
              <a:buBlip>
                <a:blip r:embed="rId2"/>
              </a:buBlip>
            </a:pPr>
            <a:r>
              <a:rPr lang="en-US" smtClean="0"/>
              <a:t> Input</a:t>
            </a:r>
            <a:r>
              <a:rPr lang="en-US"/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901" y="4441746"/>
            <a:ext cx="1586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5088" lvl="1">
              <a:buBlip>
                <a:blip r:embed="rId2"/>
              </a:buBlip>
            </a:pPr>
            <a:r>
              <a:rPr lang="en-US" smtClean="0"/>
              <a:t> Truy vấn: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5576" y="5789612"/>
            <a:ext cx="1312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" lvl="1">
              <a:buBlip>
                <a:blip r:embed="rId2"/>
              </a:buBlip>
            </a:pPr>
            <a:r>
              <a:rPr lang="en-US" smtClean="0"/>
              <a:t> Output</a:t>
            </a:r>
            <a:r>
              <a:rPr lang="en-US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2405983" y="4449441"/>
            <a:ext cx="6406058" cy="7848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sz="1800"/>
              <a:t>SELECT TOP 3 * FROM SinhVien</a:t>
            </a:r>
          </a:p>
          <a:p>
            <a:pPr lvl="1">
              <a:buNone/>
            </a:pPr>
            <a:r>
              <a:rPr lang="en-US" sz="1800"/>
              <a:t>ORDER BY DiemTrungBinh DESC</a:t>
            </a:r>
            <a:endParaRPr lang="en-US" sz="3600"/>
          </a:p>
        </p:txBody>
      </p:sp>
      <p:sp>
        <p:nvSpPr>
          <p:cNvPr id="5" name="Rectangle 4"/>
          <p:cNvSpPr/>
          <p:nvPr/>
        </p:nvSpPr>
        <p:spPr>
          <a:xfrm>
            <a:off x="755576" y="1412776"/>
            <a:ext cx="8208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Blip>
                <a:blip r:embed="rId3"/>
              </a:buBlip>
            </a:pPr>
            <a:r>
              <a:rPr lang="en-US" sz="2400" smtClean="0"/>
              <a:t> Lấy N bộ từ quan hệ kết quả (N: nguyên dương)</a:t>
            </a:r>
            <a:endParaRPr lang="en-US" sz="240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87266" y="2413912"/>
            <a:ext cx="5195808" cy="1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07893" y="5326975"/>
            <a:ext cx="5137438" cy="130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5174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58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81175" y="6591300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69742" y="590497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II. </a:t>
            </a:r>
            <a:r>
              <a:rPr lang="en-US" sz="4000"/>
              <a:t>Các ngôn ngữ DML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484784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Blip>
                <a:blip r:embed="rId2"/>
              </a:buBlip>
            </a:pPr>
            <a:endParaRPr lang="en-US" sz="2400">
              <a:latin typeface="Franklin Gothic Medium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213756" y="1376480"/>
            <a:ext cx="5164016" cy="5333078"/>
            <a:chOff x="0" y="1134108"/>
            <a:chExt cx="4588561" cy="5723892"/>
          </a:xfrm>
        </p:grpSpPr>
        <p:grpSp>
          <p:nvGrpSpPr>
            <p:cNvPr id="8" name="Group 48"/>
            <p:cNvGrpSpPr/>
            <p:nvPr/>
          </p:nvGrpSpPr>
          <p:grpSpPr>
            <a:xfrm>
              <a:off x="0" y="1134108"/>
              <a:ext cx="4588561" cy="4746850"/>
              <a:chOff x="-71692" y="1324113"/>
              <a:chExt cx="4588561" cy="4746850"/>
            </a:xfrm>
          </p:grpSpPr>
          <p:grpSp>
            <p:nvGrpSpPr>
              <p:cNvPr id="15" name="Group 90"/>
              <p:cNvGrpSpPr/>
              <p:nvPr/>
            </p:nvGrpSpPr>
            <p:grpSpPr>
              <a:xfrm>
                <a:off x="-70934" y="1324113"/>
                <a:ext cx="4587803" cy="2772878"/>
                <a:chOff x="-310133" y="1477713"/>
                <a:chExt cx="4997828" cy="4585107"/>
              </a:xfrm>
            </p:grpSpPr>
            <p:pic>
              <p:nvPicPr>
                <p:cNvPr id="27" name="Picture 26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207673" y="2539724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28" name="Picture 2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85855">
                  <a:off x="1336011" y="4184040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29" name="Picture 28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961655" y="2523685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30" name="Picture 29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057911" y="4208102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grpSp>
              <p:nvGrpSpPr>
                <p:cNvPr id="31" name="Group 15"/>
                <p:cNvGrpSpPr>
                  <a:grpSpLocks/>
                </p:cNvGrpSpPr>
                <p:nvPr/>
              </p:nvGrpSpPr>
              <p:grpSpPr bwMode="auto">
                <a:xfrm>
                  <a:off x="-310133" y="1477713"/>
                  <a:ext cx="4997828" cy="1435101"/>
                  <a:chOff x="1409" y="1594"/>
                  <a:chExt cx="2240" cy="904"/>
                </a:xfrm>
              </p:grpSpPr>
              <p:pic>
                <p:nvPicPr>
                  <p:cNvPr id="38" name="Picture 11" descr="WinFX_WCF__13h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409" y="1594"/>
                    <a:ext cx="2240" cy="90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39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48" y="1820"/>
                    <a:ext cx="1868" cy="37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6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2.1. Mệnh đề SELECT/ FROM/ WHERE</a:t>
                    </a:r>
                    <a:endParaRPr 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32" name="Group 31"/>
                <p:cNvGrpSpPr>
                  <a:grpSpLocks/>
                </p:cNvGrpSpPr>
                <p:nvPr/>
              </p:nvGrpSpPr>
              <p:grpSpPr bwMode="auto">
                <a:xfrm>
                  <a:off x="-155223" y="3099140"/>
                  <a:ext cx="4592677" cy="1263650"/>
                  <a:chOff x="1409" y="2226"/>
                  <a:chExt cx="3072" cy="796"/>
                </a:xfrm>
              </p:grpSpPr>
              <p:pic>
                <p:nvPicPr>
                  <p:cNvPr id="36" name="Picture 13" descr="WinFX_WCF__13g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09" y="2226"/>
                    <a:ext cx="3072" cy="7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37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79" y="2372"/>
                    <a:ext cx="1233" cy="41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2.2. Từ khoá AS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33" name="Group 32"/>
                <p:cNvGrpSpPr>
                  <a:grpSpLocks/>
                </p:cNvGrpSpPr>
                <p:nvPr/>
              </p:nvGrpSpPr>
              <p:grpSpPr bwMode="auto">
                <a:xfrm>
                  <a:off x="-155575" y="4791232"/>
                  <a:ext cx="4579936" cy="1271588"/>
                  <a:chOff x="1468" y="3227"/>
                  <a:chExt cx="2885" cy="801"/>
                </a:xfrm>
              </p:grpSpPr>
              <p:pic>
                <p:nvPicPr>
                  <p:cNvPr id="34" name="Picture 20" descr="WinFX_WCF__13f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1468" y="3227"/>
                    <a:ext cx="2885" cy="80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35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62" y="3434"/>
                    <a:ext cx="2070" cy="41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2.3. Các thao tác trên Chuỗi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</p:grpSp>
          <p:grpSp>
            <p:nvGrpSpPr>
              <p:cNvPr id="16" name="Group 90"/>
              <p:cNvGrpSpPr/>
              <p:nvPr/>
            </p:nvGrpSpPr>
            <p:grpSpPr>
              <a:xfrm>
                <a:off x="-71692" y="3982757"/>
                <a:ext cx="4442390" cy="2088206"/>
                <a:chOff x="-334676" y="771709"/>
                <a:chExt cx="4839414" cy="3452969"/>
              </a:xfrm>
            </p:grpSpPr>
            <p:pic>
              <p:nvPicPr>
                <p:cNvPr id="17" name="Picture 16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233546" y="246117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18" name="Picture 1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85855">
                  <a:off x="1245456" y="786920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19" name="Picture 18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013402" y="244513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20" name="Picture 19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109658" y="77170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grpSp>
              <p:nvGrpSpPr>
                <p:cNvPr id="21" name="Group 15"/>
                <p:cNvGrpSpPr>
                  <a:grpSpLocks/>
                </p:cNvGrpSpPr>
                <p:nvPr/>
              </p:nvGrpSpPr>
              <p:grpSpPr bwMode="auto">
                <a:xfrm>
                  <a:off x="-334676" y="1320549"/>
                  <a:ext cx="4839414" cy="1262063"/>
                  <a:chOff x="1398" y="1495"/>
                  <a:chExt cx="2169" cy="795"/>
                </a:xfrm>
              </p:grpSpPr>
              <p:pic>
                <p:nvPicPr>
                  <p:cNvPr id="25" name="Picture 11" descr="WinFX_WCF__13h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398" y="1495"/>
                    <a:ext cx="2169" cy="79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6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03" y="1641"/>
                    <a:ext cx="1494" cy="41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2.4. Các hàm kết hợp cơ bản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22" name="Group 19"/>
                <p:cNvGrpSpPr>
                  <a:grpSpLocks/>
                </p:cNvGrpSpPr>
                <p:nvPr/>
              </p:nvGrpSpPr>
              <p:grpSpPr bwMode="auto">
                <a:xfrm>
                  <a:off x="-179143" y="2961028"/>
                  <a:ext cx="4489521" cy="1263650"/>
                  <a:chOff x="1393" y="2139"/>
                  <a:chExt cx="3003" cy="796"/>
                </a:xfrm>
              </p:grpSpPr>
              <p:pic>
                <p:nvPicPr>
                  <p:cNvPr id="23" name="Picture 13" descr="WinFX_WCF__13g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393" y="2139"/>
                    <a:ext cx="3003" cy="7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4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2298"/>
                    <a:ext cx="2216" cy="41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2.5. Các phép toán tập hợp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</p:grpSp>
        </p:grpSp>
        <p:pic>
          <p:nvPicPr>
            <p:cNvPr id="10" name="Picture 9" descr="MESSAGE ICON (NEW VECTOR).jpg"/>
            <p:cNvPicPr>
              <a:picLocks noChangeAspect="1"/>
            </p:cNvPicPr>
            <p:nvPr/>
          </p:nvPicPr>
          <p:blipFill>
            <a:blip r:embed="rId3" cstate="print">
              <a:lum bright="11000" contrast="20000"/>
            </a:blip>
            <a:stretch>
              <a:fillRect/>
            </a:stretch>
          </p:blipFill>
          <p:spPr>
            <a:xfrm rot="2169610">
              <a:off x="1449462" y="5786267"/>
              <a:ext cx="714210" cy="47052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1" name="Picture 10" descr="MESSAGE ICON (NEW VECTOR).jpg"/>
            <p:cNvPicPr>
              <a:picLocks noChangeAspect="1"/>
            </p:cNvPicPr>
            <p:nvPr/>
          </p:nvPicPr>
          <p:blipFill>
            <a:blip r:embed="rId3" cstate="print">
              <a:lum bright="11000" contrast="20000"/>
            </a:blip>
            <a:stretch>
              <a:fillRect/>
            </a:stretch>
          </p:blipFill>
          <p:spPr>
            <a:xfrm rot="2169610">
              <a:off x="2209483" y="5798143"/>
              <a:ext cx="714210" cy="47052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3" name="Picture 20" descr="WinFX_WCF__13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52532" y="6088997"/>
              <a:ext cx="4204195" cy="769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585169" y="6218788"/>
              <a:ext cx="3283382" cy="6275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45705" tIns="45705" rIns="45705" bIns="45705">
              <a:spAutoFit/>
            </a:bodyPr>
            <a:lstStyle/>
            <a:p>
              <a:pPr>
                <a:defRPr/>
              </a:pPr>
              <a:r>
                <a:rPr lang="en-US" sz="16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2.6. Mệnh đề GROUP BY/ HAVING/ ORDER BY</a:t>
              </a:r>
              <a:endPara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237511" y="1298383"/>
            <a:ext cx="5106390" cy="5397320"/>
            <a:chOff x="0" y="1134108"/>
            <a:chExt cx="4537357" cy="5723892"/>
          </a:xfrm>
        </p:grpSpPr>
        <p:grpSp>
          <p:nvGrpSpPr>
            <p:cNvPr id="41" name="Group 48"/>
            <p:cNvGrpSpPr/>
            <p:nvPr/>
          </p:nvGrpSpPr>
          <p:grpSpPr>
            <a:xfrm>
              <a:off x="0" y="1134108"/>
              <a:ext cx="4537357" cy="4746850"/>
              <a:chOff x="-71692" y="1324113"/>
              <a:chExt cx="4537357" cy="4746850"/>
            </a:xfrm>
          </p:grpSpPr>
          <p:grpSp>
            <p:nvGrpSpPr>
              <p:cNvPr id="46" name="Group 90"/>
              <p:cNvGrpSpPr/>
              <p:nvPr/>
            </p:nvGrpSpPr>
            <p:grpSpPr>
              <a:xfrm>
                <a:off x="-70934" y="1324113"/>
                <a:ext cx="4536599" cy="2772879"/>
                <a:chOff x="-310133" y="1477712"/>
                <a:chExt cx="4942048" cy="4585108"/>
              </a:xfrm>
            </p:grpSpPr>
            <p:pic>
              <p:nvPicPr>
                <p:cNvPr id="58" name="Picture 5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207673" y="2539724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59" name="Picture 58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85855">
                  <a:off x="1336011" y="4184040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60" name="Picture 59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961655" y="2523685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61" name="Picture 60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057911" y="4208102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grpSp>
              <p:nvGrpSpPr>
                <p:cNvPr id="62" name="Group 15"/>
                <p:cNvGrpSpPr>
                  <a:grpSpLocks/>
                </p:cNvGrpSpPr>
                <p:nvPr/>
              </p:nvGrpSpPr>
              <p:grpSpPr bwMode="auto">
                <a:xfrm>
                  <a:off x="-310133" y="1477712"/>
                  <a:ext cx="4942048" cy="1262063"/>
                  <a:chOff x="1409" y="1594"/>
                  <a:chExt cx="2215" cy="795"/>
                </a:xfrm>
              </p:grpSpPr>
              <p:pic>
                <p:nvPicPr>
                  <p:cNvPr id="69" name="Picture 11" descr="WinFX_WCF__13h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409" y="1594"/>
                    <a:ext cx="2215" cy="79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70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62" y="1796"/>
                    <a:ext cx="827" cy="40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2.7. Các loại kết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63" name="Group 21"/>
                <p:cNvGrpSpPr>
                  <a:grpSpLocks/>
                </p:cNvGrpSpPr>
                <p:nvPr/>
              </p:nvGrpSpPr>
              <p:grpSpPr bwMode="auto">
                <a:xfrm>
                  <a:off x="-155223" y="3099140"/>
                  <a:ext cx="4592677" cy="1263650"/>
                  <a:chOff x="1409" y="2226"/>
                  <a:chExt cx="3072" cy="796"/>
                </a:xfrm>
              </p:grpSpPr>
              <p:pic>
                <p:nvPicPr>
                  <p:cNvPr id="67" name="Picture 13" descr="WinFX_WCF__13g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09" y="2226"/>
                    <a:ext cx="3072" cy="7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8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8" y="2438"/>
                    <a:ext cx="1847" cy="40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2.8. SUB – QUERY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64" name="Group 22"/>
                <p:cNvGrpSpPr>
                  <a:grpSpLocks/>
                </p:cNvGrpSpPr>
                <p:nvPr/>
              </p:nvGrpSpPr>
              <p:grpSpPr bwMode="auto">
                <a:xfrm>
                  <a:off x="-155575" y="4791232"/>
                  <a:ext cx="4579936" cy="1271588"/>
                  <a:chOff x="1468" y="3227"/>
                  <a:chExt cx="2885" cy="801"/>
                </a:xfrm>
              </p:grpSpPr>
              <p:pic>
                <p:nvPicPr>
                  <p:cNvPr id="65" name="Picture 20" descr="WinFX_WCF__13f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1468" y="3227"/>
                    <a:ext cx="2885" cy="80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6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56" y="3366"/>
                    <a:ext cx="2221" cy="64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6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2.9. Các toán tử ALL, ANY/ SOME, EXISTS</a:t>
                    </a:r>
                    <a:endParaRPr 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</p:grpSp>
          <p:grpSp>
            <p:nvGrpSpPr>
              <p:cNvPr id="47" name="Group 90"/>
              <p:cNvGrpSpPr/>
              <p:nvPr/>
            </p:nvGrpSpPr>
            <p:grpSpPr>
              <a:xfrm>
                <a:off x="-71692" y="3982757"/>
                <a:ext cx="4442390" cy="2088206"/>
                <a:chOff x="-334676" y="771709"/>
                <a:chExt cx="4839414" cy="3452969"/>
              </a:xfrm>
            </p:grpSpPr>
            <p:pic>
              <p:nvPicPr>
                <p:cNvPr id="48" name="Picture 4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233546" y="246117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49" name="Picture 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85855">
                  <a:off x="1245456" y="786920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50" name="Picture 8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013402" y="244513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51" name="Picture 50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109658" y="77170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grpSp>
              <p:nvGrpSpPr>
                <p:cNvPr id="52" name="Group 15"/>
                <p:cNvGrpSpPr>
                  <a:grpSpLocks/>
                </p:cNvGrpSpPr>
                <p:nvPr/>
              </p:nvGrpSpPr>
              <p:grpSpPr bwMode="auto">
                <a:xfrm>
                  <a:off x="-334676" y="1320549"/>
                  <a:ext cx="4839414" cy="1262063"/>
                  <a:chOff x="1398" y="1495"/>
                  <a:chExt cx="2169" cy="795"/>
                </a:xfrm>
              </p:grpSpPr>
              <p:pic>
                <p:nvPicPr>
                  <p:cNvPr id="56" name="Picture 11" descr="WinFX_WCF__13h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398" y="1495"/>
                    <a:ext cx="2169" cy="79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57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85" y="1709"/>
                    <a:ext cx="1201" cy="40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2.10. INSERT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53" name="Group 19"/>
                <p:cNvGrpSpPr>
                  <a:grpSpLocks/>
                </p:cNvGrpSpPr>
                <p:nvPr/>
              </p:nvGrpSpPr>
              <p:grpSpPr bwMode="auto">
                <a:xfrm>
                  <a:off x="-179143" y="2961028"/>
                  <a:ext cx="4489521" cy="1263650"/>
                  <a:chOff x="1393" y="2139"/>
                  <a:chExt cx="3003" cy="796"/>
                </a:xfrm>
              </p:grpSpPr>
              <p:pic>
                <p:nvPicPr>
                  <p:cNvPr id="54" name="Picture 13" descr="WinFX_WCF__13g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393" y="2139"/>
                    <a:ext cx="3003" cy="7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55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02" y="2352"/>
                    <a:ext cx="1847" cy="40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2.11. UPDATE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</p:grpSp>
        </p:grpSp>
        <p:pic>
          <p:nvPicPr>
            <p:cNvPr id="42" name="Picture 41" descr="MESSAGE ICON (NEW VECTOR).jpg"/>
            <p:cNvPicPr>
              <a:picLocks noChangeAspect="1"/>
            </p:cNvPicPr>
            <p:nvPr/>
          </p:nvPicPr>
          <p:blipFill>
            <a:blip r:embed="rId3" cstate="print">
              <a:lum bright="11000" contrast="20000"/>
            </a:blip>
            <a:stretch>
              <a:fillRect/>
            </a:stretch>
          </p:blipFill>
          <p:spPr>
            <a:xfrm rot="2169610">
              <a:off x="1449462" y="5786267"/>
              <a:ext cx="714210" cy="47052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43" name="Picture 42" descr="MESSAGE ICON (NEW VECTOR).jpg"/>
            <p:cNvPicPr>
              <a:picLocks noChangeAspect="1"/>
            </p:cNvPicPr>
            <p:nvPr/>
          </p:nvPicPr>
          <p:blipFill>
            <a:blip r:embed="rId3" cstate="print">
              <a:lum bright="11000" contrast="20000"/>
            </a:blip>
            <a:stretch>
              <a:fillRect/>
            </a:stretch>
          </p:blipFill>
          <p:spPr>
            <a:xfrm rot="2169610">
              <a:off x="2209483" y="5798143"/>
              <a:ext cx="714210" cy="47052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44" name="Picture 20" descr="WinFX_WCF__13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52532" y="6088997"/>
              <a:ext cx="4204195" cy="769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Text Box 14"/>
            <p:cNvSpPr txBox="1">
              <a:spLocks noChangeArrowheads="1"/>
            </p:cNvSpPr>
            <p:nvPr/>
          </p:nvSpPr>
          <p:spPr bwMode="auto">
            <a:xfrm>
              <a:off x="901729" y="6294350"/>
              <a:ext cx="2534750" cy="3916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45705" tIns="45705" rIns="45705" bIns="45705">
              <a:spAutoFit/>
            </a:bodyPr>
            <a:lstStyle/>
            <a:p>
              <a:pPr algn="l">
                <a:defRPr/>
              </a:pPr>
              <a:r>
                <a:rPr lang="en-US" sz="18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2.12. DELETE</a:t>
              </a:r>
              <a:endParaRPr 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159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2.7. Các loại kết</a:t>
            </a:r>
            <a:endParaRPr lang="en-US"/>
          </a:p>
        </p:txBody>
      </p:sp>
      <p:grpSp>
        <p:nvGrpSpPr>
          <p:cNvPr id="6" name="Group 15"/>
          <p:cNvGrpSpPr/>
          <p:nvPr/>
        </p:nvGrpSpPr>
        <p:grpSpPr>
          <a:xfrm>
            <a:off x="0" y="1167208"/>
            <a:ext cx="9001664" cy="5385991"/>
            <a:chOff x="0" y="1167208"/>
            <a:chExt cx="9001664" cy="5385991"/>
          </a:xfrm>
        </p:grpSpPr>
        <p:grpSp>
          <p:nvGrpSpPr>
            <p:cNvPr id="7" name="Group 90"/>
            <p:cNvGrpSpPr/>
            <p:nvPr/>
          </p:nvGrpSpPr>
          <p:grpSpPr>
            <a:xfrm>
              <a:off x="0" y="2652902"/>
              <a:ext cx="4165600" cy="2885078"/>
              <a:chOff x="0" y="1477712"/>
              <a:chExt cx="4165600" cy="2885078"/>
            </a:xfrm>
          </p:grpSpPr>
          <p:pic>
            <p:nvPicPr>
              <p:cNvPr id="54" name="Picture 53" descr="MESSAGE ICON (NEW VECTOR).jpg"/>
              <p:cNvPicPr>
                <a:picLocks noChangeAspect="1"/>
              </p:cNvPicPr>
              <p:nvPr/>
            </p:nvPicPr>
            <p:blipFill>
              <a:blip r:embed="rId2" cstate="print">
                <a:lum bright="11000" contrast="20000"/>
              </a:blip>
              <a:stretch>
                <a:fillRect/>
              </a:stretch>
            </p:blipFill>
            <p:spPr>
              <a:xfrm rot="2169610">
                <a:off x="1207673" y="2539724"/>
                <a:ext cx="778041" cy="778041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55" name="Picture 54" descr="MESSAGE ICON (NEW VECTOR).jpg"/>
              <p:cNvPicPr>
                <a:picLocks noChangeAspect="1"/>
              </p:cNvPicPr>
              <p:nvPr/>
            </p:nvPicPr>
            <p:blipFill>
              <a:blip r:embed="rId2" cstate="print">
                <a:lum bright="11000" contrast="20000"/>
              </a:blip>
              <a:stretch>
                <a:fillRect/>
              </a:stretch>
            </p:blipFill>
            <p:spPr>
              <a:xfrm rot="2169610">
                <a:off x="1961655" y="2523685"/>
                <a:ext cx="778041" cy="778041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grpSp>
            <p:nvGrpSpPr>
              <p:cNvPr id="8" name="Group 15"/>
              <p:cNvGrpSpPr>
                <a:grpSpLocks/>
              </p:cNvGrpSpPr>
              <p:nvPr/>
            </p:nvGrpSpPr>
            <p:grpSpPr bwMode="auto">
              <a:xfrm>
                <a:off x="0" y="1477712"/>
                <a:ext cx="4165600" cy="1262063"/>
                <a:chOff x="1548" y="1594"/>
                <a:chExt cx="1867" cy="795"/>
              </a:xfrm>
            </p:grpSpPr>
            <p:pic>
              <p:nvPicPr>
                <p:cNvPr id="60" name="Picture 11" descr="WinFX_WCF__13h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548" y="1594"/>
                  <a:ext cx="1867" cy="7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828" y="1900"/>
                  <a:ext cx="1201" cy="26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lIns="45705" tIns="45705" rIns="45705" bIns="45705">
                  <a:spAutoFit/>
                </a:bodyPr>
                <a:lstStyle/>
                <a:p>
                  <a:pPr>
                    <a:defRPr/>
                  </a:pPr>
                  <a:r>
                    <a:rPr lang="en-US" sz="2100" b="1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2.7.1. Inner join</a:t>
                  </a:r>
                  <a:endParaRPr lang="en-US" sz="21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grpSp>
            <p:nvGrpSpPr>
              <p:cNvPr id="9" name="Group 19"/>
              <p:cNvGrpSpPr>
                <a:grpSpLocks/>
              </p:cNvGrpSpPr>
              <p:nvPr/>
            </p:nvGrpSpPr>
            <p:grpSpPr bwMode="auto">
              <a:xfrm>
                <a:off x="197600" y="3099140"/>
                <a:ext cx="3746500" cy="1263650"/>
                <a:chOff x="1645" y="2226"/>
                <a:chExt cx="2506" cy="796"/>
              </a:xfrm>
            </p:grpSpPr>
            <p:pic>
              <p:nvPicPr>
                <p:cNvPr id="58" name="Picture 13" descr="WinFX_WCF__13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645" y="2226"/>
                  <a:ext cx="2506" cy="7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946" y="2505"/>
                  <a:ext cx="1847" cy="26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lIns="45705" tIns="45705" rIns="45705" bIns="45705">
                  <a:spAutoFit/>
                </a:bodyPr>
                <a:lstStyle/>
                <a:p>
                  <a:pPr>
                    <a:defRPr/>
                  </a:pPr>
                  <a:r>
                    <a:rPr lang="en-US" sz="2100" b="1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2.7.2.Outer join</a:t>
                  </a:r>
                  <a:endParaRPr lang="en-US" sz="21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10" name="Group 21"/>
            <p:cNvGrpSpPr/>
            <p:nvPr/>
          </p:nvGrpSpPr>
          <p:grpSpPr>
            <a:xfrm>
              <a:off x="5094786" y="1167208"/>
              <a:ext cx="3906878" cy="2597269"/>
              <a:chOff x="2648468" y="1747559"/>
              <a:chExt cx="3906878" cy="2075428"/>
            </a:xfrm>
          </p:grpSpPr>
          <p:grpSp>
            <p:nvGrpSpPr>
              <p:cNvPr id="11" name="Group 3"/>
              <p:cNvGrpSpPr>
                <a:grpSpLocks/>
              </p:cNvGrpSpPr>
              <p:nvPr/>
            </p:nvGrpSpPr>
            <p:grpSpPr bwMode="auto">
              <a:xfrm>
                <a:off x="2648468" y="1747559"/>
                <a:ext cx="3855237" cy="2075428"/>
                <a:chOff x="2694" y="1423"/>
                <a:chExt cx="1839" cy="258"/>
              </a:xfrm>
            </p:grpSpPr>
            <p:pic>
              <p:nvPicPr>
                <p:cNvPr id="52" name="Picture 3" descr="WinFX_WCF__13a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886" y="1423"/>
                  <a:ext cx="1598" cy="2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3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2694" y="1554"/>
                  <a:ext cx="1839" cy="4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lIns="45705" tIns="45705" rIns="45705" bIns="45705">
                  <a:spAutoFit/>
                </a:bodyPr>
                <a:lstStyle/>
                <a:p>
                  <a:pPr>
                    <a:defRPr/>
                  </a:pPr>
                  <a:endParaRPr lang="en-US" sz="1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2980294" y="1799278"/>
                <a:ext cx="3562351" cy="776288"/>
                <a:chOff x="-121" y="1842"/>
                <a:chExt cx="2244" cy="489"/>
              </a:xfrm>
            </p:grpSpPr>
            <p:pic>
              <p:nvPicPr>
                <p:cNvPr id="50" name="Picture 12" descr="WinFX_WCF__13d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-121" y="1842"/>
                  <a:ext cx="2244" cy="4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34" y="1969"/>
                  <a:ext cx="1690" cy="32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45705" tIns="45705" rIns="45705" bIns="45705">
                  <a:spAutoFit/>
                </a:bodyPr>
                <a:lstStyle/>
                <a:p>
                  <a:pPr>
                    <a:defRPr/>
                  </a:pPr>
                  <a:r>
                    <a:rPr lang="en-US" sz="1800" b="1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2.7.1.1. JOIN/ INNER JOIN</a:t>
                  </a:r>
                  <a:endParaRPr lang="en-US" sz="1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grpSp>
            <p:nvGrpSpPr>
              <p:cNvPr id="13" name="Group 38"/>
              <p:cNvGrpSpPr>
                <a:grpSpLocks/>
              </p:cNvGrpSpPr>
              <p:nvPr/>
            </p:nvGrpSpPr>
            <p:grpSpPr bwMode="auto">
              <a:xfrm>
                <a:off x="2980295" y="2427927"/>
                <a:ext cx="3575051" cy="717550"/>
                <a:chOff x="-125" y="1685"/>
                <a:chExt cx="2252" cy="452"/>
              </a:xfrm>
            </p:grpSpPr>
            <p:pic>
              <p:nvPicPr>
                <p:cNvPr id="45" name="Picture 22" descr="WinFX_WCF__13d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-125" y="1685"/>
                  <a:ext cx="2252" cy="4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8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34" y="1842"/>
                  <a:ext cx="1803" cy="18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45705" tIns="45705" rIns="45705" bIns="45705">
                  <a:spAutoFit/>
                </a:bodyPr>
                <a:lstStyle/>
                <a:p>
                  <a:pPr algn="l">
                    <a:defRPr/>
                  </a:pPr>
                  <a:r>
                    <a:rPr lang="en-US" sz="1800" b="1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2.7.1.2. CROSS JOIN</a:t>
                  </a:r>
                  <a:endParaRPr lang="en-US" sz="1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pic>
            <p:nvPicPr>
              <p:cNvPr id="43" name="Picture 25" descr="WinFX_WCF__13d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3004107" y="2969263"/>
                <a:ext cx="3538538" cy="733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5" name="Group 21"/>
            <p:cNvGrpSpPr/>
            <p:nvPr/>
          </p:nvGrpSpPr>
          <p:grpSpPr>
            <a:xfrm>
              <a:off x="5082743" y="3955930"/>
              <a:ext cx="3906878" cy="2597269"/>
              <a:chOff x="2648468" y="1747559"/>
              <a:chExt cx="3906878" cy="2075428"/>
            </a:xfrm>
          </p:grpSpPr>
          <p:grpSp>
            <p:nvGrpSpPr>
              <p:cNvPr id="16" name="Group 3"/>
              <p:cNvGrpSpPr>
                <a:grpSpLocks/>
              </p:cNvGrpSpPr>
              <p:nvPr/>
            </p:nvGrpSpPr>
            <p:grpSpPr bwMode="auto">
              <a:xfrm>
                <a:off x="2648468" y="1747559"/>
                <a:ext cx="3855237" cy="2075428"/>
                <a:chOff x="2694" y="1423"/>
                <a:chExt cx="1839" cy="258"/>
              </a:xfrm>
            </p:grpSpPr>
            <p:pic>
              <p:nvPicPr>
                <p:cNvPr id="34" name="Picture 3" descr="WinFX_WCF__13a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886" y="1423"/>
                  <a:ext cx="1598" cy="2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5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2694" y="1554"/>
                  <a:ext cx="1839" cy="4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lIns="45705" tIns="45705" rIns="45705" bIns="45705">
                  <a:spAutoFit/>
                </a:bodyPr>
                <a:lstStyle/>
                <a:p>
                  <a:pPr>
                    <a:defRPr/>
                  </a:pPr>
                  <a:endParaRPr lang="en-US" sz="1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grpSp>
            <p:nvGrpSpPr>
              <p:cNvPr id="17" name="Group 20"/>
              <p:cNvGrpSpPr>
                <a:grpSpLocks/>
              </p:cNvGrpSpPr>
              <p:nvPr/>
            </p:nvGrpSpPr>
            <p:grpSpPr bwMode="auto">
              <a:xfrm>
                <a:off x="2980294" y="1799278"/>
                <a:ext cx="3562351" cy="776288"/>
                <a:chOff x="-121" y="1842"/>
                <a:chExt cx="2244" cy="489"/>
              </a:xfrm>
            </p:grpSpPr>
            <p:pic>
              <p:nvPicPr>
                <p:cNvPr id="32" name="Picture 12" descr="WinFX_WCF__13d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-121" y="1842"/>
                  <a:ext cx="2244" cy="4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61" y="1951"/>
                  <a:ext cx="1487" cy="32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45705" tIns="45705" rIns="45705" bIns="45705">
                  <a:spAutoFit/>
                </a:bodyPr>
                <a:lstStyle/>
                <a:p>
                  <a:pPr>
                    <a:defRPr/>
                  </a:pPr>
                  <a:r>
                    <a:rPr lang="en-US" sz="1800" b="1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2.7.2.1. LEFT OUTER JOIN/ LEFT JOIN</a:t>
                  </a:r>
                  <a:endParaRPr lang="en-US" sz="1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grpSp>
            <p:nvGrpSpPr>
              <p:cNvPr id="18" name="Group 21"/>
              <p:cNvGrpSpPr>
                <a:grpSpLocks/>
              </p:cNvGrpSpPr>
              <p:nvPr/>
            </p:nvGrpSpPr>
            <p:grpSpPr bwMode="auto">
              <a:xfrm>
                <a:off x="2980295" y="2427927"/>
                <a:ext cx="3575051" cy="717550"/>
                <a:chOff x="-125" y="1685"/>
                <a:chExt cx="2252" cy="452"/>
              </a:xfrm>
            </p:grpSpPr>
            <p:pic>
              <p:nvPicPr>
                <p:cNvPr id="30" name="Picture 22" descr="WinFX_WCF__13d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-125" y="1685"/>
                  <a:ext cx="2252" cy="4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90" y="1782"/>
                  <a:ext cx="1656" cy="32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45705" tIns="45705" rIns="45705" bIns="45705">
                  <a:spAutoFit/>
                </a:bodyPr>
                <a:lstStyle/>
                <a:p>
                  <a:pPr>
                    <a:defRPr/>
                  </a:pPr>
                  <a:r>
                    <a:rPr lang="en-US" sz="1800" b="1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2.8.2.2. RIGHT OUTER JOIN/ RIGHT JOIN</a:t>
                  </a:r>
                  <a:endParaRPr lang="en-US" sz="1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grpSp>
            <p:nvGrpSpPr>
              <p:cNvPr id="19" name="Group 24"/>
              <p:cNvGrpSpPr>
                <a:grpSpLocks/>
              </p:cNvGrpSpPr>
              <p:nvPr/>
            </p:nvGrpSpPr>
            <p:grpSpPr bwMode="auto">
              <a:xfrm>
                <a:off x="3004107" y="2969263"/>
                <a:ext cx="3538538" cy="733425"/>
                <a:chOff x="-126" y="1475"/>
                <a:chExt cx="2229" cy="462"/>
              </a:xfrm>
            </p:grpSpPr>
            <p:pic>
              <p:nvPicPr>
                <p:cNvPr id="26" name="Picture 25" descr="WinFX_WCF__13d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-126" y="1475"/>
                  <a:ext cx="2229" cy="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73" y="1574"/>
                  <a:ext cx="1668" cy="32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45705" tIns="45705" rIns="45705" bIns="45705">
                  <a:spAutoFit/>
                </a:bodyPr>
                <a:lstStyle/>
                <a:p>
                  <a:pPr>
                    <a:defRPr/>
                  </a:pPr>
                  <a:r>
                    <a:rPr lang="en-US" sz="1800" b="1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2.8.2.3. FULL OUTER JOIN</a:t>
                  </a:r>
                  <a:endParaRPr lang="en-US" sz="1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  <p:cxnSp>
          <p:nvCxnSpPr>
            <p:cNvPr id="20" name="Elbow Connector 61"/>
            <p:cNvCxnSpPr/>
            <p:nvPr/>
          </p:nvCxnSpPr>
          <p:spPr bwMode="auto">
            <a:xfrm flipV="1">
              <a:off x="3716976" y="2470068"/>
              <a:ext cx="1864427" cy="807504"/>
            </a:xfrm>
            <a:prstGeom prst="bentConnector3">
              <a:avLst>
                <a:gd name="adj1" fmla="val 50000"/>
              </a:avLst>
            </a:prstGeom>
            <a:noFill/>
            <a:ln w="53975" cap="flat" cmpd="sng" algn="ctr">
              <a:gradFill>
                <a:gsLst>
                  <a:gs pos="0">
                    <a:srgbClr val="825600"/>
                  </a:gs>
                  <a:gs pos="13000">
                    <a:srgbClr val="FFA800"/>
                  </a:gs>
                  <a:gs pos="28000">
                    <a:srgbClr val="825600"/>
                  </a:gs>
                  <a:gs pos="42999">
                    <a:srgbClr val="FFA800"/>
                  </a:gs>
                  <a:gs pos="58000">
                    <a:srgbClr val="825600"/>
                  </a:gs>
                  <a:gs pos="72000">
                    <a:srgbClr val="FFA800"/>
                  </a:gs>
                  <a:gs pos="87000">
                    <a:srgbClr val="825600"/>
                  </a:gs>
                  <a:gs pos="100000">
                    <a:srgbClr val="FFA800"/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Elbow Connector 61"/>
            <p:cNvCxnSpPr/>
            <p:nvPr/>
          </p:nvCxnSpPr>
          <p:spPr bwMode="auto">
            <a:xfrm>
              <a:off x="3645725" y="4880740"/>
              <a:ext cx="1888176" cy="356278"/>
            </a:xfrm>
            <a:prstGeom prst="bentConnector3">
              <a:avLst>
                <a:gd name="adj1" fmla="val 50000"/>
              </a:avLst>
            </a:prstGeom>
            <a:noFill/>
            <a:ln w="53975" cap="flat" cmpd="sng" algn="ctr">
              <a:gradFill>
                <a:gsLst>
                  <a:gs pos="0">
                    <a:srgbClr val="825600"/>
                  </a:gs>
                  <a:gs pos="13000">
                    <a:srgbClr val="FFA800"/>
                  </a:gs>
                  <a:gs pos="28000">
                    <a:srgbClr val="825600"/>
                  </a:gs>
                  <a:gs pos="42999">
                    <a:srgbClr val="FFA800"/>
                  </a:gs>
                  <a:gs pos="58000">
                    <a:srgbClr val="825600"/>
                  </a:gs>
                  <a:gs pos="72000">
                    <a:srgbClr val="FFA800"/>
                  </a:gs>
                  <a:gs pos="87000">
                    <a:srgbClr val="825600"/>
                  </a:gs>
                  <a:gs pos="100000">
                    <a:srgbClr val="FFA800"/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6" name="Text Box 23"/>
          <p:cNvSpPr txBox="1">
            <a:spLocks noChangeArrowheads="1"/>
          </p:cNvSpPr>
          <p:nvPr/>
        </p:nvSpPr>
        <p:spPr bwMode="auto">
          <a:xfrm>
            <a:off x="5852310" y="2957563"/>
            <a:ext cx="2862263" cy="3693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45705" tIns="45705" rIns="45705" bIns="45705">
            <a:spAutoFit/>
          </a:bodyPr>
          <a:lstStyle/>
          <a:p>
            <a:pPr>
              <a:defRPr/>
            </a:pPr>
            <a:r>
              <a:rPr lang="en-US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2.7.1.3. NATURAL JOIN</a:t>
            </a:r>
            <a:endParaRPr lang="en-US" sz="18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748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6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81175" y="6591300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99592" y="668594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1.3. Các ngôn ngữ SQL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484784"/>
            <a:ext cx="820891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Blip>
                <a:blip r:embed="rId2"/>
              </a:buBlip>
            </a:pPr>
            <a:r>
              <a:rPr lang="en-US" sz="2400" u="sng">
                <a:solidFill>
                  <a:srgbClr val="FF0000"/>
                </a:solidFill>
                <a:latin typeface="Franklin Gothic Medium" pitchFamily="34" charset="0"/>
              </a:rPr>
              <a:t>DDL (Data Definition Language): </a:t>
            </a:r>
            <a:r>
              <a:rPr lang="en-US" sz="2400">
                <a:latin typeface="Franklin Gothic Medium" pitchFamily="34" charset="0"/>
              </a:rPr>
              <a:t>định nghĩa cấu trúc và lược đồ CSDL</a:t>
            </a:r>
          </a:p>
          <a:p>
            <a:pPr lvl="0" algn="just">
              <a:buBlip>
                <a:blip r:embed="rId2"/>
              </a:buBlip>
            </a:pPr>
            <a:r>
              <a:rPr lang="en-US" sz="2400" u="sng">
                <a:solidFill>
                  <a:srgbClr val="FF0000"/>
                </a:solidFill>
                <a:latin typeface="Franklin Gothic Medium" pitchFamily="34" charset="0"/>
              </a:rPr>
              <a:t>DML (Data Manipulation): </a:t>
            </a:r>
            <a:r>
              <a:rPr lang="en-US" sz="2400">
                <a:latin typeface="Franklin Gothic Medium" pitchFamily="34" charset="0"/>
              </a:rPr>
              <a:t>quản lý dữ liệu trong các đối tượng lược đồ</a:t>
            </a:r>
          </a:p>
          <a:p>
            <a:pPr lvl="0" algn="just">
              <a:buBlip>
                <a:blip r:embed="rId2"/>
              </a:buBlip>
            </a:pPr>
            <a:r>
              <a:rPr lang="en-US" sz="2400" u="sng">
                <a:solidFill>
                  <a:srgbClr val="FF0000"/>
                </a:solidFill>
                <a:latin typeface="Franklin Gothic Medium" pitchFamily="34" charset="0"/>
              </a:rPr>
              <a:t>DCL (Data Control Language): </a:t>
            </a:r>
            <a:r>
              <a:rPr lang="en-US" sz="2400">
                <a:latin typeface="Franklin Gothic Medium" pitchFamily="34" charset="0"/>
              </a:rPr>
              <a:t>quản lý quyền người dùng</a:t>
            </a:r>
          </a:p>
          <a:p>
            <a:pPr lvl="0" algn="just">
              <a:buBlip>
                <a:blip r:embed="rId2"/>
              </a:buBlip>
            </a:pPr>
            <a:r>
              <a:rPr lang="en-US" sz="2400" u="sng">
                <a:solidFill>
                  <a:srgbClr val="FF0000"/>
                </a:solidFill>
                <a:latin typeface="Franklin Gothic Medium" pitchFamily="34" charset="0"/>
              </a:rPr>
              <a:t>TCL (Transaction Control Language)</a:t>
            </a:r>
            <a:r>
              <a:rPr lang="en-US" sz="2400">
                <a:latin typeface="Franklin Gothic Medium" pitchFamily="34" charset="0"/>
              </a:rPr>
              <a:t>: quản lý giao tác dựa trên DML</a:t>
            </a:r>
          </a:p>
        </p:txBody>
      </p:sp>
    </p:spTree>
    <p:extLst>
      <p:ext uri="{BB962C8B-B14F-4D97-AF65-F5344CB8AC3E}">
        <p14:creationId xmlns:p14="http://schemas.microsoft.com/office/powerpoint/2010/main" val="379277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2.7. Các loại kết</a:t>
            </a:r>
            <a:endParaRPr lang="en-US"/>
          </a:p>
        </p:txBody>
      </p:sp>
      <p:grpSp>
        <p:nvGrpSpPr>
          <p:cNvPr id="6" name="Group 15"/>
          <p:cNvGrpSpPr/>
          <p:nvPr/>
        </p:nvGrpSpPr>
        <p:grpSpPr>
          <a:xfrm>
            <a:off x="0" y="1167208"/>
            <a:ext cx="9001664" cy="5385991"/>
            <a:chOff x="0" y="1167208"/>
            <a:chExt cx="9001664" cy="5385991"/>
          </a:xfrm>
        </p:grpSpPr>
        <p:grpSp>
          <p:nvGrpSpPr>
            <p:cNvPr id="7" name="Group 90"/>
            <p:cNvGrpSpPr/>
            <p:nvPr/>
          </p:nvGrpSpPr>
          <p:grpSpPr>
            <a:xfrm>
              <a:off x="0" y="2652902"/>
              <a:ext cx="4165600" cy="2885078"/>
              <a:chOff x="0" y="1477712"/>
              <a:chExt cx="4165600" cy="2885078"/>
            </a:xfrm>
          </p:grpSpPr>
          <p:pic>
            <p:nvPicPr>
              <p:cNvPr id="54" name="Picture 53" descr="MESSAGE ICON (NEW VECTOR).jpg"/>
              <p:cNvPicPr>
                <a:picLocks noChangeAspect="1"/>
              </p:cNvPicPr>
              <p:nvPr/>
            </p:nvPicPr>
            <p:blipFill>
              <a:blip r:embed="rId2" cstate="print">
                <a:lum bright="11000" contrast="20000"/>
              </a:blip>
              <a:stretch>
                <a:fillRect/>
              </a:stretch>
            </p:blipFill>
            <p:spPr>
              <a:xfrm rot="2169610">
                <a:off x="1207673" y="2539724"/>
                <a:ext cx="778041" cy="778041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55" name="Picture 54" descr="MESSAGE ICON (NEW VECTOR).jpg"/>
              <p:cNvPicPr>
                <a:picLocks noChangeAspect="1"/>
              </p:cNvPicPr>
              <p:nvPr/>
            </p:nvPicPr>
            <p:blipFill>
              <a:blip r:embed="rId2" cstate="print">
                <a:lum bright="11000" contrast="20000"/>
              </a:blip>
              <a:stretch>
                <a:fillRect/>
              </a:stretch>
            </p:blipFill>
            <p:spPr>
              <a:xfrm rot="2169610">
                <a:off x="1961655" y="2523685"/>
                <a:ext cx="778041" cy="778041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grpSp>
            <p:nvGrpSpPr>
              <p:cNvPr id="8" name="Group 15"/>
              <p:cNvGrpSpPr>
                <a:grpSpLocks/>
              </p:cNvGrpSpPr>
              <p:nvPr/>
            </p:nvGrpSpPr>
            <p:grpSpPr bwMode="auto">
              <a:xfrm>
                <a:off x="0" y="1477712"/>
                <a:ext cx="4165600" cy="1262063"/>
                <a:chOff x="1548" y="1594"/>
                <a:chExt cx="1867" cy="795"/>
              </a:xfrm>
            </p:grpSpPr>
            <p:pic>
              <p:nvPicPr>
                <p:cNvPr id="60" name="Picture 11" descr="WinFX_WCF__13h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548" y="1594"/>
                  <a:ext cx="1867" cy="7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828" y="1900"/>
                  <a:ext cx="1201" cy="26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lIns="45705" tIns="45705" rIns="45705" bIns="45705">
                  <a:spAutoFit/>
                </a:bodyPr>
                <a:lstStyle/>
                <a:p>
                  <a:pPr>
                    <a:buClr>
                      <a:srgbClr val="323232"/>
                    </a:buClr>
                    <a:defRPr/>
                  </a:pPr>
                  <a:r>
                    <a:rPr lang="en-US" sz="210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2.7.1. Inner join</a:t>
                  </a:r>
                  <a:endParaRPr lang="en-US" sz="210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grpSp>
            <p:nvGrpSpPr>
              <p:cNvPr id="9" name="Group 19"/>
              <p:cNvGrpSpPr>
                <a:grpSpLocks/>
              </p:cNvGrpSpPr>
              <p:nvPr/>
            </p:nvGrpSpPr>
            <p:grpSpPr bwMode="auto">
              <a:xfrm>
                <a:off x="197600" y="3099140"/>
                <a:ext cx="3746500" cy="1263650"/>
                <a:chOff x="1645" y="2226"/>
                <a:chExt cx="2506" cy="796"/>
              </a:xfrm>
            </p:grpSpPr>
            <p:pic>
              <p:nvPicPr>
                <p:cNvPr id="58" name="Picture 13" descr="WinFX_WCF__13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645" y="2226"/>
                  <a:ext cx="2506" cy="7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946" y="2505"/>
                  <a:ext cx="1847" cy="26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lIns="45705" tIns="45705" rIns="45705" bIns="45705">
                  <a:spAutoFit/>
                </a:bodyPr>
                <a:lstStyle/>
                <a:p>
                  <a:pPr>
                    <a:buClr>
                      <a:srgbClr val="323232"/>
                    </a:buClr>
                    <a:defRPr/>
                  </a:pPr>
                  <a:r>
                    <a:rPr lang="en-US" sz="210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2.7.2.Outer join</a:t>
                  </a:r>
                  <a:endParaRPr lang="en-US" sz="210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10" name="Group 21"/>
            <p:cNvGrpSpPr/>
            <p:nvPr/>
          </p:nvGrpSpPr>
          <p:grpSpPr>
            <a:xfrm>
              <a:off x="5094786" y="1167208"/>
              <a:ext cx="3906878" cy="2597269"/>
              <a:chOff x="2648468" y="1747559"/>
              <a:chExt cx="3906878" cy="2075428"/>
            </a:xfrm>
          </p:grpSpPr>
          <p:grpSp>
            <p:nvGrpSpPr>
              <p:cNvPr id="11" name="Group 3"/>
              <p:cNvGrpSpPr>
                <a:grpSpLocks/>
              </p:cNvGrpSpPr>
              <p:nvPr/>
            </p:nvGrpSpPr>
            <p:grpSpPr bwMode="auto">
              <a:xfrm>
                <a:off x="2648468" y="1747559"/>
                <a:ext cx="3855237" cy="2075428"/>
                <a:chOff x="2694" y="1423"/>
                <a:chExt cx="1839" cy="258"/>
              </a:xfrm>
            </p:grpSpPr>
            <p:pic>
              <p:nvPicPr>
                <p:cNvPr id="52" name="Picture 3" descr="WinFX_WCF__13a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886" y="1423"/>
                  <a:ext cx="1598" cy="2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3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2694" y="1554"/>
                  <a:ext cx="1839" cy="4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lIns="45705" tIns="45705" rIns="45705" bIns="45705">
                  <a:spAutoFit/>
                </a:bodyPr>
                <a:lstStyle/>
                <a:p>
                  <a:pPr>
                    <a:buClr>
                      <a:srgbClr val="323232"/>
                    </a:buClr>
                    <a:defRPr/>
                  </a:pPr>
                  <a:endParaRPr lang="en-US" sz="180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2980294" y="1799278"/>
                <a:ext cx="3562351" cy="776288"/>
                <a:chOff x="-121" y="1842"/>
                <a:chExt cx="2244" cy="489"/>
              </a:xfrm>
            </p:grpSpPr>
            <p:pic>
              <p:nvPicPr>
                <p:cNvPr id="50" name="Picture 12" descr="WinFX_WCF__13d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-121" y="1842"/>
                  <a:ext cx="2244" cy="4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34" y="1969"/>
                  <a:ext cx="1690" cy="32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45705" tIns="45705" rIns="45705" bIns="45705">
                  <a:spAutoFit/>
                </a:bodyPr>
                <a:lstStyle/>
                <a:p>
                  <a:pPr>
                    <a:buClr>
                      <a:srgbClr val="323232"/>
                    </a:buClr>
                    <a:defRPr/>
                  </a:pPr>
                  <a:r>
                    <a:rPr lang="en-US" sz="1800" smtClean="0">
                      <a:solidFill>
                        <a:srgbClr val="C0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2.7.1.1. JOIN/ INNER JOIN</a:t>
                  </a:r>
                  <a:endParaRPr lang="en-US" sz="180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grpSp>
            <p:nvGrpSpPr>
              <p:cNvPr id="13" name="Group 38"/>
              <p:cNvGrpSpPr>
                <a:grpSpLocks/>
              </p:cNvGrpSpPr>
              <p:nvPr/>
            </p:nvGrpSpPr>
            <p:grpSpPr bwMode="auto">
              <a:xfrm>
                <a:off x="2980295" y="2427927"/>
                <a:ext cx="3575051" cy="717550"/>
                <a:chOff x="-125" y="1685"/>
                <a:chExt cx="2252" cy="452"/>
              </a:xfrm>
            </p:grpSpPr>
            <p:pic>
              <p:nvPicPr>
                <p:cNvPr id="45" name="Picture 22" descr="WinFX_WCF__13d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-125" y="1685"/>
                  <a:ext cx="2252" cy="4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8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34" y="1842"/>
                  <a:ext cx="1803" cy="18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45705" tIns="45705" rIns="45705" bIns="45705">
                  <a:spAutoFit/>
                </a:bodyPr>
                <a:lstStyle/>
                <a:p>
                  <a:pPr>
                    <a:buClr>
                      <a:srgbClr val="323232"/>
                    </a:buClr>
                    <a:defRPr/>
                  </a:pPr>
                  <a:r>
                    <a:rPr lang="en-US" sz="180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2.7.1.2. CROSS JOIN</a:t>
                  </a:r>
                  <a:endParaRPr lang="en-US" sz="180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pic>
            <p:nvPicPr>
              <p:cNvPr id="43" name="Picture 25" descr="WinFX_WCF__13d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3004107" y="2969263"/>
                <a:ext cx="3538538" cy="733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5" name="Group 21"/>
            <p:cNvGrpSpPr/>
            <p:nvPr/>
          </p:nvGrpSpPr>
          <p:grpSpPr>
            <a:xfrm>
              <a:off x="5082743" y="3955930"/>
              <a:ext cx="3906878" cy="2597269"/>
              <a:chOff x="2648468" y="1747559"/>
              <a:chExt cx="3906878" cy="2075428"/>
            </a:xfrm>
          </p:grpSpPr>
          <p:grpSp>
            <p:nvGrpSpPr>
              <p:cNvPr id="16" name="Group 3"/>
              <p:cNvGrpSpPr>
                <a:grpSpLocks/>
              </p:cNvGrpSpPr>
              <p:nvPr/>
            </p:nvGrpSpPr>
            <p:grpSpPr bwMode="auto">
              <a:xfrm>
                <a:off x="2648468" y="1747559"/>
                <a:ext cx="3855237" cy="2075428"/>
                <a:chOff x="2694" y="1423"/>
                <a:chExt cx="1839" cy="258"/>
              </a:xfrm>
            </p:grpSpPr>
            <p:pic>
              <p:nvPicPr>
                <p:cNvPr id="34" name="Picture 3" descr="WinFX_WCF__13a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886" y="1423"/>
                  <a:ext cx="1598" cy="2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5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2694" y="1554"/>
                  <a:ext cx="1839" cy="4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lIns="45705" tIns="45705" rIns="45705" bIns="45705">
                  <a:spAutoFit/>
                </a:bodyPr>
                <a:lstStyle/>
                <a:p>
                  <a:pPr>
                    <a:buClr>
                      <a:srgbClr val="323232"/>
                    </a:buClr>
                    <a:defRPr/>
                  </a:pPr>
                  <a:endParaRPr lang="en-US" sz="180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grpSp>
            <p:nvGrpSpPr>
              <p:cNvPr id="17" name="Group 20"/>
              <p:cNvGrpSpPr>
                <a:grpSpLocks/>
              </p:cNvGrpSpPr>
              <p:nvPr/>
            </p:nvGrpSpPr>
            <p:grpSpPr bwMode="auto">
              <a:xfrm>
                <a:off x="2980294" y="1799278"/>
                <a:ext cx="3562351" cy="776288"/>
                <a:chOff x="-121" y="1842"/>
                <a:chExt cx="2244" cy="489"/>
              </a:xfrm>
            </p:grpSpPr>
            <p:pic>
              <p:nvPicPr>
                <p:cNvPr id="32" name="Picture 12" descr="WinFX_WCF__13d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-121" y="1842"/>
                  <a:ext cx="2244" cy="4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61" y="1951"/>
                  <a:ext cx="1487" cy="32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45705" tIns="45705" rIns="45705" bIns="45705">
                  <a:spAutoFit/>
                </a:bodyPr>
                <a:lstStyle/>
                <a:p>
                  <a:pPr>
                    <a:buClr>
                      <a:srgbClr val="323232"/>
                    </a:buClr>
                    <a:defRPr/>
                  </a:pPr>
                  <a:r>
                    <a:rPr lang="en-US" sz="180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2.7.2.1. LEFT OUTER JOIN/ LEFT JOIN</a:t>
                  </a:r>
                  <a:endParaRPr lang="en-US" sz="180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grpSp>
            <p:nvGrpSpPr>
              <p:cNvPr id="18" name="Group 21"/>
              <p:cNvGrpSpPr>
                <a:grpSpLocks/>
              </p:cNvGrpSpPr>
              <p:nvPr/>
            </p:nvGrpSpPr>
            <p:grpSpPr bwMode="auto">
              <a:xfrm>
                <a:off x="2980295" y="2427927"/>
                <a:ext cx="3575051" cy="717550"/>
                <a:chOff x="-125" y="1685"/>
                <a:chExt cx="2252" cy="452"/>
              </a:xfrm>
            </p:grpSpPr>
            <p:pic>
              <p:nvPicPr>
                <p:cNvPr id="30" name="Picture 22" descr="WinFX_WCF__13d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-125" y="1685"/>
                  <a:ext cx="2252" cy="4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90" y="1782"/>
                  <a:ext cx="1656" cy="32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45705" tIns="45705" rIns="45705" bIns="45705">
                  <a:spAutoFit/>
                </a:bodyPr>
                <a:lstStyle/>
                <a:p>
                  <a:pPr>
                    <a:buClr>
                      <a:srgbClr val="323232"/>
                    </a:buClr>
                    <a:defRPr/>
                  </a:pPr>
                  <a:r>
                    <a:rPr lang="en-US" sz="180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2.8.2.2. RIGHT OUTER JOIN/ RIGHT JOIN</a:t>
                  </a:r>
                  <a:endParaRPr lang="en-US" sz="180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grpSp>
            <p:nvGrpSpPr>
              <p:cNvPr id="19" name="Group 24"/>
              <p:cNvGrpSpPr>
                <a:grpSpLocks/>
              </p:cNvGrpSpPr>
              <p:nvPr/>
            </p:nvGrpSpPr>
            <p:grpSpPr bwMode="auto">
              <a:xfrm>
                <a:off x="3004107" y="2969263"/>
                <a:ext cx="3538538" cy="733425"/>
                <a:chOff x="-126" y="1475"/>
                <a:chExt cx="2229" cy="462"/>
              </a:xfrm>
            </p:grpSpPr>
            <p:pic>
              <p:nvPicPr>
                <p:cNvPr id="26" name="Picture 25" descr="WinFX_WCF__13d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-126" y="1475"/>
                  <a:ext cx="2229" cy="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73" y="1574"/>
                  <a:ext cx="1668" cy="32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45705" tIns="45705" rIns="45705" bIns="45705">
                  <a:spAutoFit/>
                </a:bodyPr>
                <a:lstStyle/>
                <a:p>
                  <a:pPr>
                    <a:buClr>
                      <a:srgbClr val="323232"/>
                    </a:buClr>
                    <a:defRPr/>
                  </a:pPr>
                  <a:r>
                    <a:rPr lang="en-US" sz="180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2.8.2.3. FULL OUTER JOIN</a:t>
                  </a:r>
                  <a:endParaRPr lang="en-US" sz="180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  <p:cxnSp>
          <p:nvCxnSpPr>
            <p:cNvPr id="20" name="Elbow Connector 61"/>
            <p:cNvCxnSpPr/>
            <p:nvPr/>
          </p:nvCxnSpPr>
          <p:spPr bwMode="auto">
            <a:xfrm flipV="1">
              <a:off x="3716976" y="2470068"/>
              <a:ext cx="1864427" cy="807504"/>
            </a:xfrm>
            <a:prstGeom prst="bentConnector3">
              <a:avLst>
                <a:gd name="adj1" fmla="val 50000"/>
              </a:avLst>
            </a:prstGeom>
            <a:noFill/>
            <a:ln w="53975" cap="flat" cmpd="sng" algn="ctr">
              <a:gradFill>
                <a:gsLst>
                  <a:gs pos="0">
                    <a:srgbClr val="825600"/>
                  </a:gs>
                  <a:gs pos="13000">
                    <a:srgbClr val="FFA800"/>
                  </a:gs>
                  <a:gs pos="28000">
                    <a:srgbClr val="825600"/>
                  </a:gs>
                  <a:gs pos="42999">
                    <a:srgbClr val="FFA800"/>
                  </a:gs>
                  <a:gs pos="58000">
                    <a:srgbClr val="825600"/>
                  </a:gs>
                  <a:gs pos="72000">
                    <a:srgbClr val="FFA800"/>
                  </a:gs>
                  <a:gs pos="87000">
                    <a:srgbClr val="825600"/>
                  </a:gs>
                  <a:gs pos="100000">
                    <a:srgbClr val="FFA800"/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Elbow Connector 61"/>
            <p:cNvCxnSpPr/>
            <p:nvPr/>
          </p:nvCxnSpPr>
          <p:spPr bwMode="auto">
            <a:xfrm>
              <a:off x="3645725" y="4880740"/>
              <a:ext cx="1888176" cy="356278"/>
            </a:xfrm>
            <a:prstGeom prst="bentConnector3">
              <a:avLst>
                <a:gd name="adj1" fmla="val 50000"/>
              </a:avLst>
            </a:prstGeom>
            <a:noFill/>
            <a:ln w="53975" cap="flat" cmpd="sng" algn="ctr">
              <a:gradFill>
                <a:gsLst>
                  <a:gs pos="0">
                    <a:srgbClr val="825600"/>
                  </a:gs>
                  <a:gs pos="13000">
                    <a:srgbClr val="FFA800"/>
                  </a:gs>
                  <a:gs pos="28000">
                    <a:srgbClr val="825600"/>
                  </a:gs>
                  <a:gs pos="42999">
                    <a:srgbClr val="FFA800"/>
                  </a:gs>
                  <a:gs pos="58000">
                    <a:srgbClr val="825600"/>
                  </a:gs>
                  <a:gs pos="72000">
                    <a:srgbClr val="FFA800"/>
                  </a:gs>
                  <a:gs pos="87000">
                    <a:srgbClr val="825600"/>
                  </a:gs>
                  <a:gs pos="100000">
                    <a:srgbClr val="FFA800"/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6" name="Text Box 23"/>
          <p:cNvSpPr txBox="1">
            <a:spLocks noChangeArrowheads="1"/>
          </p:cNvSpPr>
          <p:nvPr/>
        </p:nvSpPr>
        <p:spPr bwMode="auto">
          <a:xfrm>
            <a:off x="5852310" y="2957563"/>
            <a:ext cx="2862263" cy="3693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45705" tIns="45705" rIns="45705" bIns="45705">
            <a:spAutoFit/>
          </a:bodyPr>
          <a:lstStyle/>
          <a:p>
            <a:pPr>
              <a:buClr>
                <a:srgbClr val="323232"/>
              </a:buClr>
              <a:defRPr/>
            </a:pPr>
            <a:r>
              <a:rPr lang="en-US" sz="1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2.7.1.3. NATURAL JOIN</a:t>
            </a:r>
            <a:endParaRPr lang="en-US" sz="180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513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61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99592" y="668594"/>
            <a:ext cx="7889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2.7.1.1. JOIN/ INNER JOIN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5576" y="1412776"/>
            <a:ext cx="820891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itchFamily="2" charset="2"/>
              <a:buChar char="Ø"/>
            </a:pPr>
            <a:r>
              <a:rPr lang="en-US" sz="2200" smtClean="0"/>
              <a:t>Kết </a:t>
            </a:r>
            <a:r>
              <a:rPr lang="en-US" sz="2200"/>
              <a:t>các quan hệ với điều kiện kết ở mệnh đề FROM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200"/>
              <a:t>Chữ INNER có thể bỏ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200"/>
              <a:t>Thực thi nhanh hơn kết với điều kiện kết ở mệnh đề WHERE</a:t>
            </a:r>
          </a:p>
        </p:txBody>
      </p:sp>
    </p:spTree>
    <p:extLst>
      <p:ext uri="{BB962C8B-B14F-4D97-AF65-F5344CB8AC3E}">
        <p14:creationId xmlns:p14="http://schemas.microsoft.com/office/powerpoint/2010/main" val="82608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62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99592" y="668594"/>
            <a:ext cx="7889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2.7.1.1. JOIN/ INNER </a:t>
            </a:r>
            <a:r>
              <a:rPr lang="en-US" sz="4000" smtClean="0"/>
              <a:t>JOIN (tt)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3568" y="1700808"/>
            <a:ext cx="8964488" cy="7571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61963" lvl="0" indent="-46196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u="sng" kern="0" smtClean="0">
                <a:solidFill>
                  <a:srgbClr val="FF0000"/>
                </a:solidFill>
              </a:rPr>
              <a:t>VD1</a:t>
            </a:r>
            <a:r>
              <a:rPr lang="en-US" u="sng" kern="0" smtClean="0">
                <a:solidFill>
                  <a:srgbClr val="FFC000"/>
                </a:solidFill>
              </a:rPr>
              <a:t>:</a:t>
            </a:r>
            <a:r>
              <a:rPr lang="en-US" kern="0" smtClean="0">
                <a:solidFill>
                  <a:srgbClr val="FFC000"/>
                </a:solidFill>
              </a:rPr>
              <a:t> </a:t>
            </a:r>
            <a:r>
              <a:rPr lang="en-US" sz="2400">
                <a:solidFill>
                  <a:srgbClr val="FFC000"/>
                </a:solidFill>
              </a:rPr>
              <a:t>cho biết mã sinh viên, tên sinh viên và tên đồ án mà sinh viên đăng ký</a:t>
            </a:r>
            <a:endParaRPr lang="en-US" sz="2400" u="sng" kern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924944"/>
            <a:ext cx="14202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449262">
              <a:buBlip>
                <a:blip r:embed="rId2"/>
              </a:buBlip>
            </a:pPr>
            <a:r>
              <a:rPr lang="en-US" smtClean="0"/>
              <a:t> Input</a:t>
            </a:r>
            <a:r>
              <a:rPr lang="en-US"/>
              <a:t>: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5656" y="2668818"/>
            <a:ext cx="4562722" cy="1816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69597" y="4653136"/>
            <a:ext cx="5623878" cy="1505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0303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63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99592" y="668594"/>
            <a:ext cx="7889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2.7.1.1. JOIN/ INNER </a:t>
            </a:r>
            <a:r>
              <a:rPr lang="en-US" sz="4000" smtClean="0"/>
              <a:t>JOIN (tt)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63425" y="1394414"/>
            <a:ext cx="1666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Blip>
                <a:blip r:embed="rId2"/>
              </a:buBlip>
            </a:pPr>
            <a:r>
              <a:rPr lang="en-US" smtClean="0"/>
              <a:t> Truy vấn: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03516" y="1555313"/>
            <a:ext cx="7540484" cy="17851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u="sng">
                <a:latin typeface="Franklin Gothic Medium" pitchFamily="34" charset="0"/>
              </a:rPr>
              <a:t>C1:</a:t>
            </a:r>
          </a:p>
          <a:p>
            <a:pPr lvl="1">
              <a:buNone/>
            </a:pPr>
            <a:r>
              <a:rPr lang="en-US" b="0">
                <a:latin typeface="Franklin Gothic Medium" pitchFamily="34" charset="0"/>
              </a:rPr>
              <a:t>SELECT MaSinhVien, TenSinhVien, TenDoAn</a:t>
            </a:r>
          </a:p>
          <a:p>
            <a:pPr lvl="1">
              <a:buNone/>
            </a:pPr>
            <a:r>
              <a:rPr lang="en-US" b="0">
                <a:latin typeface="Franklin Gothic Medium" pitchFamily="34" charset="0"/>
              </a:rPr>
              <a:t>FROM SinhVien, DangKyDoAn</a:t>
            </a:r>
          </a:p>
          <a:p>
            <a:pPr lvl="1">
              <a:buNone/>
            </a:pPr>
            <a:r>
              <a:rPr lang="en-US" b="0">
                <a:latin typeface="Franklin Gothic Medium" pitchFamily="34" charset="0"/>
              </a:rPr>
              <a:t>WHERE SinhVien.MaSinhVien = DangKyDoAn.MaSinhVien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3516" y="3573016"/>
            <a:ext cx="7344816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u="sng">
                <a:latin typeface="Franklin Gothic Medium" pitchFamily="34" charset="0"/>
              </a:rPr>
              <a:t>C2:</a:t>
            </a:r>
          </a:p>
          <a:p>
            <a:pPr lvl="1">
              <a:buNone/>
            </a:pPr>
            <a:r>
              <a:rPr lang="en-US" b="0">
                <a:latin typeface="Franklin Gothic Medium" pitchFamily="34" charset="0"/>
              </a:rPr>
              <a:t>SELECT MaSinhVien, TenSinhVien, TenDoAn</a:t>
            </a:r>
          </a:p>
          <a:p>
            <a:pPr lvl="1">
              <a:buNone/>
            </a:pPr>
            <a:r>
              <a:rPr lang="en-US" b="0">
                <a:latin typeface="Franklin Gothic Medium" pitchFamily="34" charset="0"/>
              </a:rPr>
              <a:t>FROM SinhVien JOIN DangKyDoAn ON SinhVien.MaSinhVien = DangKyDoAn.MaSinhVien</a:t>
            </a:r>
          </a:p>
        </p:txBody>
      </p:sp>
    </p:spTree>
    <p:extLst>
      <p:ext uri="{BB962C8B-B14F-4D97-AF65-F5344CB8AC3E}">
        <p14:creationId xmlns:p14="http://schemas.microsoft.com/office/powerpoint/2010/main" val="12162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64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99592" y="668594"/>
            <a:ext cx="7889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2.7.1.1. JOIN/ INNER </a:t>
            </a:r>
            <a:r>
              <a:rPr lang="en-US" sz="4000" smtClean="0"/>
              <a:t>JOIN (tt)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1666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Blip>
                <a:blip r:embed="rId2"/>
              </a:buBlip>
            </a:pPr>
            <a:r>
              <a:rPr lang="en-US" smtClean="0"/>
              <a:t> Output:</a:t>
            </a:r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3273" y="2188523"/>
            <a:ext cx="5424885" cy="152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0029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2.7. Các loại kết</a:t>
            </a:r>
            <a:endParaRPr lang="en-US"/>
          </a:p>
        </p:txBody>
      </p:sp>
      <p:grpSp>
        <p:nvGrpSpPr>
          <p:cNvPr id="6" name="Group 15"/>
          <p:cNvGrpSpPr/>
          <p:nvPr/>
        </p:nvGrpSpPr>
        <p:grpSpPr>
          <a:xfrm>
            <a:off x="0" y="1167208"/>
            <a:ext cx="9001664" cy="5385991"/>
            <a:chOff x="0" y="1167208"/>
            <a:chExt cx="9001664" cy="5385991"/>
          </a:xfrm>
        </p:grpSpPr>
        <p:grpSp>
          <p:nvGrpSpPr>
            <p:cNvPr id="7" name="Group 90"/>
            <p:cNvGrpSpPr/>
            <p:nvPr/>
          </p:nvGrpSpPr>
          <p:grpSpPr>
            <a:xfrm>
              <a:off x="0" y="2652902"/>
              <a:ext cx="4165600" cy="2885078"/>
              <a:chOff x="0" y="1477712"/>
              <a:chExt cx="4165600" cy="2885078"/>
            </a:xfrm>
          </p:grpSpPr>
          <p:pic>
            <p:nvPicPr>
              <p:cNvPr id="54" name="Picture 53" descr="MESSAGE ICON (NEW VECTOR).jpg"/>
              <p:cNvPicPr>
                <a:picLocks noChangeAspect="1"/>
              </p:cNvPicPr>
              <p:nvPr/>
            </p:nvPicPr>
            <p:blipFill>
              <a:blip r:embed="rId2" cstate="print">
                <a:lum bright="11000" contrast="20000"/>
              </a:blip>
              <a:stretch>
                <a:fillRect/>
              </a:stretch>
            </p:blipFill>
            <p:spPr>
              <a:xfrm rot="2169610">
                <a:off x="1207673" y="2539724"/>
                <a:ext cx="778041" cy="778041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55" name="Picture 54" descr="MESSAGE ICON (NEW VECTOR).jpg"/>
              <p:cNvPicPr>
                <a:picLocks noChangeAspect="1"/>
              </p:cNvPicPr>
              <p:nvPr/>
            </p:nvPicPr>
            <p:blipFill>
              <a:blip r:embed="rId2" cstate="print">
                <a:lum bright="11000" contrast="20000"/>
              </a:blip>
              <a:stretch>
                <a:fillRect/>
              </a:stretch>
            </p:blipFill>
            <p:spPr>
              <a:xfrm rot="2169610">
                <a:off x="1961655" y="2523685"/>
                <a:ext cx="778041" cy="778041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grpSp>
            <p:nvGrpSpPr>
              <p:cNvPr id="8" name="Group 15"/>
              <p:cNvGrpSpPr>
                <a:grpSpLocks/>
              </p:cNvGrpSpPr>
              <p:nvPr/>
            </p:nvGrpSpPr>
            <p:grpSpPr bwMode="auto">
              <a:xfrm>
                <a:off x="0" y="1477712"/>
                <a:ext cx="4165600" cy="1262063"/>
                <a:chOff x="1548" y="1594"/>
                <a:chExt cx="1867" cy="795"/>
              </a:xfrm>
            </p:grpSpPr>
            <p:pic>
              <p:nvPicPr>
                <p:cNvPr id="60" name="Picture 11" descr="WinFX_WCF__13h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548" y="1594"/>
                  <a:ext cx="1867" cy="7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828" y="1900"/>
                  <a:ext cx="1201" cy="26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lIns="45705" tIns="45705" rIns="45705" bIns="45705">
                  <a:spAutoFit/>
                </a:bodyPr>
                <a:lstStyle/>
                <a:p>
                  <a:pPr>
                    <a:buClr>
                      <a:srgbClr val="323232"/>
                    </a:buClr>
                    <a:defRPr/>
                  </a:pPr>
                  <a:r>
                    <a:rPr lang="en-US" sz="210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2.7.1. Inner join</a:t>
                  </a:r>
                  <a:endParaRPr lang="en-US" sz="210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grpSp>
            <p:nvGrpSpPr>
              <p:cNvPr id="9" name="Group 19"/>
              <p:cNvGrpSpPr>
                <a:grpSpLocks/>
              </p:cNvGrpSpPr>
              <p:nvPr/>
            </p:nvGrpSpPr>
            <p:grpSpPr bwMode="auto">
              <a:xfrm>
                <a:off x="197600" y="3099140"/>
                <a:ext cx="3746500" cy="1263650"/>
                <a:chOff x="1645" y="2226"/>
                <a:chExt cx="2506" cy="796"/>
              </a:xfrm>
            </p:grpSpPr>
            <p:pic>
              <p:nvPicPr>
                <p:cNvPr id="58" name="Picture 13" descr="WinFX_WCF__13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645" y="2226"/>
                  <a:ext cx="2506" cy="7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946" y="2505"/>
                  <a:ext cx="1847" cy="26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lIns="45705" tIns="45705" rIns="45705" bIns="45705">
                  <a:spAutoFit/>
                </a:bodyPr>
                <a:lstStyle/>
                <a:p>
                  <a:pPr>
                    <a:buClr>
                      <a:srgbClr val="323232"/>
                    </a:buClr>
                    <a:defRPr/>
                  </a:pPr>
                  <a:r>
                    <a:rPr lang="en-US" sz="210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2.7.2.Outer join</a:t>
                  </a:r>
                  <a:endParaRPr lang="en-US" sz="210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10" name="Group 21"/>
            <p:cNvGrpSpPr/>
            <p:nvPr/>
          </p:nvGrpSpPr>
          <p:grpSpPr>
            <a:xfrm>
              <a:off x="5094786" y="1167208"/>
              <a:ext cx="3906878" cy="2597269"/>
              <a:chOff x="2648468" y="1747559"/>
              <a:chExt cx="3906878" cy="2075428"/>
            </a:xfrm>
          </p:grpSpPr>
          <p:grpSp>
            <p:nvGrpSpPr>
              <p:cNvPr id="11" name="Group 3"/>
              <p:cNvGrpSpPr>
                <a:grpSpLocks/>
              </p:cNvGrpSpPr>
              <p:nvPr/>
            </p:nvGrpSpPr>
            <p:grpSpPr bwMode="auto">
              <a:xfrm>
                <a:off x="2648468" y="1747559"/>
                <a:ext cx="3855237" cy="2075428"/>
                <a:chOff x="2694" y="1423"/>
                <a:chExt cx="1839" cy="258"/>
              </a:xfrm>
            </p:grpSpPr>
            <p:pic>
              <p:nvPicPr>
                <p:cNvPr id="52" name="Picture 3" descr="WinFX_WCF__13a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886" y="1423"/>
                  <a:ext cx="1598" cy="2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3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2694" y="1554"/>
                  <a:ext cx="1839" cy="4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lIns="45705" tIns="45705" rIns="45705" bIns="45705">
                  <a:spAutoFit/>
                </a:bodyPr>
                <a:lstStyle/>
                <a:p>
                  <a:pPr>
                    <a:buClr>
                      <a:srgbClr val="323232"/>
                    </a:buClr>
                    <a:defRPr/>
                  </a:pPr>
                  <a:endParaRPr lang="en-US" sz="180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2980294" y="1799278"/>
                <a:ext cx="3562351" cy="776288"/>
                <a:chOff x="-121" y="1842"/>
                <a:chExt cx="2244" cy="489"/>
              </a:xfrm>
            </p:grpSpPr>
            <p:pic>
              <p:nvPicPr>
                <p:cNvPr id="50" name="Picture 12" descr="WinFX_WCF__13d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-121" y="1842"/>
                  <a:ext cx="2244" cy="4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34" y="1969"/>
                  <a:ext cx="1690" cy="32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45705" tIns="45705" rIns="45705" bIns="45705">
                  <a:spAutoFit/>
                </a:bodyPr>
                <a:lstStyle/>
                <a:p>
                  <a:pPr>
                    <a:buClr>
                      <a:srgbClr val="323232"/>
                    </a:buClr>
                    <a:defRPr/>
                  </a:pPr>
                  <a:r>
                    <a:rPr lang="en-US" sz="180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2.7.1.1. JOIN/ INNER JOIN</a:t>
                  </a:r>
                  <a:endParaRPr lang="en-US" sz="18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grpSp>
            <p:nvGrpSpPr>
              <p:cNvPr id="13" name="Group 38"/>
              <p:cNvGrpSpPr>
                <a:grpSpLocks/>
              </p:cNvGrpSpPr>
              <p:nvPr/>
            </p:nvGrpSpPr>
            <p:grpSpPr bwMode="auto">
              <a:xfrm>
                <a:off x="2980295" y="2427927"/>
                <a:ext cx="3575051" cy="717550"/>
                <a:chOff x="-125" y="1685"/>
                <a:chExt cx="2252" cy="452"/>
              </a:xfrm>
            </p:grpSpPr>
            <p:pic>
              <p:nvPicPr>
                <p:cNvPr id="45" name="Picture 22" descr="WinFX_WCF__13d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-125" y="1685"/>
                  <a:ext cx="2252" cy="4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8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34" y="1842"/>
                  <a:ext cx="1803" cy="18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45705" tIns="45705" rIns="45705" bIns="45705">
                  <a:spAutoFit/>
                </a:bodyPr>
                <a:lstStyle/>
                <a:p>
                  <a:pPr>
                    <a:buClr>
                      <a:srgbClr val="323232"/>
                    </a:buClr>
                    <a:defRPr/>
                  </a:pPr>
                  <a:r>
                    <a:rPr lang="en-US" sz="1800" smtClean="0">
                      <a:solidFill>
                        <a:srgbClr val="C0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2.7.1.2. CROSS JOIN</a:t>
                  </a:r>
                  <a:endParaRPr lang="en-US" sz="180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pic>
            <p:nvPicPr>
              <p:cNvPr id="43" name="Picture 25" descr="WinFX_WCF__13d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3004107" y="2969263"/>
                <a:ext cx="3538538" cy="733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5" name="Group 21"/>
            <p:cNvGrpSpPr/>
            <p:nvPr/>
          </p:nvGrpSpPr>
          <p:grpSpPr>
            <a:xfrm>
              <a:off x="5082743" y="3955930"/>
              <a:ext cx="3906878" cy="2597269"/>
              <a:chOff x="2648468" y="1747559"/>
              <a:chExt cx="3906878" cy="2075428"/>
            </a:xfrm>
          </p:grpSpPr>
          <p:grpSp>
            <p:nvGrpSpPr>
              <p:cNvPr id="16" name="Group 3"/>
              <p:cNvGrpSpPr>
                <a:grpSpLocks/>
              </p:cNvGrpSpPr>
              <p:nvPr/>
            </p:nvGrpSpPr>
            <p:grpSpPr bwMode="auto">
              <a:xfrm>
                <a:off x="2648468" y="1747559"/>
                <a:ext cx="3855237" cy="2075428"/>
                <a:chOff x="2694" y="1423"/>
                <a:chExt cx="1839" cy="258"/>
              </a:xfrm>
            </p:grpSpPr>
            <p:pic>
              <p:nvPicPr>
                <p:cNvPr id="34" name="Picture 3" descr="WinFX_WCF__13a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886" y="1423"/>
                  <a:ext cx="1598" cy="2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5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2694" y="1554"/>
                  <a:ext cx="1839" cy="4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lIns="45705" tIns="45705" rIns="45705" bIns="45705">
                  <a:spAutoFit/>
                </a:bodyPr>
                <a:lstStyle/>
                <a:p>
                  <a:pPr>
                    <a:buClr>
                      <a:srgbClr val="323232"/>
                    </a:buClr>
                    <a:defRPr/>
                  </a:pPr>
                  <a:endParaRPr lang="en-US" sz="180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grpSp>
            <p:nvGrpSpPr>
              <p:cNvPr id="17" name="Group 20"/>
              <p:cNvGrpSpPr>
                <a:grpSpLocks/>
              </p:cNvGrpSpPr>
              <p:nvPr/>
            </p:nvGrpSpPr>
            <p:grpSpPr bwMode="auto">
              <a:xfrm>
                <a:off x="2980294" y="1799278"/>
                <a:ext cx="3562351" cy="776288"/>
                <a:chOff x="-121" y="1842"/>
                <a:chExt cx="2244" cy="489"/>
              </a:xfrm>
            </p:grpSpPr>
            <p:pic>
              <p:nvPicPr>
                <p:cNvPr id="32" name="Picture 12" descr="WinFX_WCF__13d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-121" y="1842"/>
                  <a:ext cx="2244" cy="4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61" y="1951"/>
                  <a:ext cx="1487" cy="32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45705" tIns="45705" rIns="45705" bIns="45705">
                  <a:spAutoFit/>
                </a:bodyPr>
                <a:lstStyle/>
                <a:p>
                  <a:pPr>
                    <a:buClr>
                      <a:srgbClr val="323232"/>
                    </a:buClr>
                    <a:defRPr/>
                  </a:pPr>
                  <a:r>
                    <a:rPr lang="en-US" sz="180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2.7.2.1. LEFT OUTER JOIN/ LEFT JOIN</a:t>
                  </a:r>
                  <a:endParaRPr lang="en-US" sz="180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grpSp>
            <p:nvGrpSpPr>
              <p:cNvPr id="18" name="Group 21"/>
              <p:cNvGrpSpPr>
                <a:grpSpLocks/>
              </p:cNvGrpSpPr>
              <p:nvPr/>
            </p:nvGrpSpPr>
            <p:grpSpPr bwMode="auto">
              <a:xfrm>
                <a:off x="2980295" y="2427927"/>
                <a:ext cx="3575051" cy="717550"/>
                <a:chOff x="-125" y="1685"/>
                <a:chExt cx="2252" cy="452"/>
              </a:xfrm>
            </p:grpSpPr>
            <p:pic>
              <p:nvPicPr>
                <p:cNvPr id="30" name="Picture 22" descr="WinFX_WCF__13d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-125" y="1685"/>
                  <a:ext cx="2252" cy="4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90" y="1782"/>
                  <a:ext cx="1656" cy="32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45705" tIns="45705" rIns="45705" bIns="45705">
                  <a:spAutoFit/>
                </a:bodyPr>
                <a:lstStyle/>
                <a:p>
                  <a:pPr>
                    <a:buClr>
                      <a:srgbClr val="323232"/>
                    </a:buClr>
                    <a:defRPr/>
                  </a:pPr>
                  <a:r>
                    <a:rPr lang="en-US" sz="180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2.8.2.2. RIGHT OUTER JOIN/ RIGHT JOIN</a:t>
                  </a:r>
                  <a:endParaRPr lang="en-US" sz="180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grpSp>
            <p:nvGrpSpPr>
              <p:cNvPr id="19" name="Group 24"/>
              <p:cNvGrpSpPr>
                <a:grpSpLocks/>
              </p:cNvGrpSpPr>
              <p:nvPr/>
            </p:nvGrpSpPr>
            <p:grpSpPr bwMode="auto">
              <a:xfrm>
                <a:off x="3004107" y="2969263"/>
                <a:ext cx="3538538" cy="733425"/>
                <a:chOff x="-126" y="1475"/>
                <a:chExt cx="2229" cy="462"/>
              </a:xfrm>
            </p:grpSpPr>
            <p:pic>
              <p:nvPicPr>
                <p:cNvPr id="26" name="Picture 25" descr="WinFX_WCF__13d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-126" y="1475"/>
                  <a:ext cx="2229" cy="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73" y="1574"/>
                  <a:ext cx="1668" cy="32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45705" tIns="45705" rIns="45705" bIns="45705">
                  <a:spAutoFit/>
                </a:bodyPr>
                <a:lstStyle/>
                <a:p>
                  <a:pPr>
                    <a:buClr>
                      <a:srgbClr val="323232"/>
                    </a:buClr>
                    <a:defRPr/>
                  </a:pPr>
                  <a:r>
                    <a:rPr lang="en-US" sz="180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2.8.2.3. FULL OUTER JOIN</a:t>
                  </a:r>
                  <a:endParaRPr lang="en-US" sz="180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  <p:cxnSp>
          <p:nvCxnSpPr>
            <p:cNvPr id="20" name="Elbow Connector 61"/>
            <p:cNvCxnSpPr/>
            <p:nvPr/>
          </p:nvCxnSpPr>
          <p:spPr bwMode="auto">
            <a:xfrm flipV="1">
              <a:off x="3716976" y="2470068"/>
              <a:ext cx="1864427" cy="807504"/>
            </a:xfrm>
            <a:prstGeom prst="bentConnector3">
              <a:avLst>
                <a:gd name="adj1" fmla="val 50000"/>
              </a:avLst>
            </a:prstGeom>
            <a:noFill/>
            <a:ln w="53975" cap="flat" cmpd="sng" algn="ctr">
              <a:gradFill>
                <a:gsLst>
                  <a:gs pos="0">
                    <a:srgbClr val="825600"/>
                  </a:gs>
                  <a:gs pos="13000">
                    <a:srgbClr val="FFA800"/>
                  </a:gs>
                  <a:gs pos="28000">
                    <a:srgbClr val="825600"/>
                  </a:gs>
                  <a:gs pos="42999">
                    <a:srgbClr val="FFA800"/>
                  </a:gs>
                  <a:gs pos="58000">
                    <a:srgbClr val="825600"/>
                  </a:gs>
                  <a:gs pos="72000">
                    <a:srgbClr val="FFA800"/>
                  </a:gs>
                  <a:gs pos="87000">
                    <a:srgbClr val="825600"/>
                  </a:gs>
                  <a:gs pos="100000">
                    <a:srgbClr val="FFA800"/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Elbow Connector 61"/>
            <p:cNvCxnSpPr/>
            <p:nvPr/>
          </p:nvCxnSpPr>
          <p:spPr bwMode="auto">
            <a:xfrm>
              <a:off x="3645725" y="4880740"/>
              <a:ext cx="1888176" cy="356278"/>
            </a:xfrm>
            <a:prstGeom prst="bentConnector3">
              <a:avLst>
                <a:gd name="adj1" fmla="val 50000"/>
              </a:avLst>
            </a:prstGeom>
            <a:noFill/>
            <a:ln w="53975" cap="flat" cmpd="sng" algn="ctr">
              <a:gradFill>
                <a:gsLst>
                  <a:gs pos="0">
                    <a:srgbClr val="825600"/>
                  </a:gs>
                  <a:gs pos="13000">
                    <a:srgbClr val="FFA800"/>
                  </a:gs>
                  <a:gs pos="28000">
                    <a:srgbClr val="825600"/>
                  </a:gs>
                  <a:gs pos="42999">
                    <a:srgbClr val="FFA800"/>
                  </a:gs>
                  <a:gs pos="58000">
                    <a:srgbClr val="825600"/>
                  </a:gs>
                  <a:gs pos="72000">
                    <a:srgbClr val="FFA800"/>
                  </a:gs>
                  <a:gs pos="87000">
                    <a:srgbClr val="825600"/>
                  </a:gs>
                  <a:gs pos="100000">
                    <a:srgbClr val="FFA800"/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6" name="Text Box 23"/>
          <p:cNvSpPr txBox="1">
            <a:spLocks noChangeArrowheads="1"/>
          </p:cNvSpPr>
          <p:nvPr/>
        </p:nvSpPr>
        <p:spPr bwMode="auto">
          <a:xfrm>
            <a:off x="5852310" y="2957563"/>
            <a:ext cx="2862263" cy="3693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45705" tIns="45705" rIns="45705" bIns="45705">
            <a:spAutoFit/>
          </a:bodyPr>
          <a:lstStyle/>
          <a:p>
            <a:pPr>
              <a:buClr>
                <a:srgbClr val="323232"/>
              </a:buClr>
              <a:defRPr/>
            </a:pPr>
            <a:r>
              <a:rPr lang="en-US" sz="1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2.7.1.3. NATURAL JOIN</a:t>
            </a:r>
            <a:endParaRPr lang="en-US" sz="180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844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66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99592" y="668594"/>
            <a:ext cx="7889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2.7.1.2. CROSS JOIN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7788" y="1973082"/>
            <a:ext cx="8964488" cy="4247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61963" lvl="0" indent="-46196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u="sng" kern="0" smtClean="0">
                <a:solidFill>
                  <a:srgbClr val="FF0000"/>
                </a:solidFill>
              </a:rPr>
              <a:t>VD1</a:t>
            </a:r>
            <a:r>
              <a:rPr lang="en-US" u="sng" kern="0" smtClean="0">
                <a:solidFill>
                  <a:srgbClr val="FFC000"/>
                </a:solidFill>
              </a:rPr>
              <a:t>:</a:t>
            </a:r>
            <a:r>
              <a:rPr lang="en-US" kern="0" smtClean="0">
                <a:solidFill>
                  <a:srgbClr val="FFC000"/>
                </a:solidFill>
              </a:rPr>
              <a:t> </a:t>
            </a:r>
            <a:r>
              <a:rPr lang="en-US" sz="2400" smtClean="0">
                <a:solidFill>
                  <a:srgbClr val="FFC000"/>
                </a:solidFill>
              </a:rPr>
              <a:t>Cho biết dữ liệu của cả 2 quan hệ</a:t>
            </a:r>
            <a:endParaRPr lang="en-US" sz="2400" u="sng" kern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6070" y="2747507"/>
            <a:ext cx="10926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Blip>
                <a:blip r:embed="rId2"/>
              </a:buBlip>
            </a:pPr>
            <a:r>
              <a:rPr lang="en-US" smtClean="0"/>
              <a:t> Input</a:t>
            </a:r>
            <a:r>
              <a:rPr lang="en-US"/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124710" y="4235908"/>
            <a:ext cx="1586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5088" lvl="1">
              <a:buBlip>
                <a:blip r:embed="rId2"/>
              </a:buBlip>
            </a:pPr>
            <a:r>
              <a:rPr lang="en-US" smtClean="0"/>
              <a:t> Truy vấn: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0308" y="5589557"/>
            <a:ext cx="1312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" lvl="1">
              <a:buBlip>
                <a:blip r:embed="rId2"/>
              </a:buBlip>
            </a:pPr>
            <a:r>
              <a:rPr lang="en-US" smtClean="0"/>
              <a:t> Output</a:t>
            </a:r>
            <a:r>
              <a:rPr lang="en-US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1765859" y="4043548"/>
            <a:ext cx="7552803" cy="7848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sz="1800" u="sng"/>
              <a:t>C1:</a:t>
            </a:r>
            <a:r>
              <a:rPr lang="en-US" sz="1800"/>
              <a:t> SELECT * FROM SinhVien, DangKyDoAn</a:t>
            </a:r>
          </a:p>
          <a:p>
            <a:pPr lvl="1">
              <a:buNone/>
            </a:pPr>
            <a:r>
              <a:rPr lang="en-US" sz="1800" u="sng"/>
              <a:t>C2: </a:t>
            </a:r>
            <a:r>
              <a:rPr lang="en-US" sz="1800"/>
              <a:t>SELECT * FROM SinhVien CROSS JOIN DangKyDoAn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576" y="1412776"/>
            <a:ext cx="8208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Blip>
                <a:blip r:embed="rId3"/>
              </a:buBlip>
            </a:pPr>
            <a:r>
              <a:rPr lang="en-US" sz="2400" smtClean="0"/>
              <a:t> </a:t>
            </a:r>
            <a:r>
              <a:rPr lang="en-US"/>
              <a:t>Dùng kết 2 quan hệ mà không có điều kiện kết 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8677" y="2567180"/>
            <a:ext cx="3861917" cy="1160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6136" y="2571547"/>
            <a:ext cx="2622467" cy="948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97992" y="4952081"/>
            <a:ext cx="6360474" cy="153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9855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2.7. Các loại kết</a:t>
            </a:r>
            <a:endParaRPr lang="en-US"/>
          </a:p>
        </p:txBody>
      </p:sp>
      <p:grpSp>
        <p:nvGrpSpPr>
          <p:cNvPr id="6" name="Group 15"/>
          <p:cNvGrpSpPr/>
          <p:nvPr/>
        </p:nvGrpSpPr>
        <p:grpSpPr>
          <a:xfrm>
            <a:off x="0" y="1167208"/>
            <a:ext cx="9001664" cy="5385991"/>
            <a:chOff x="0" y="1167208"/>
            <a:chExt cx="9001664" cy="5385991"/>
          </a:xfrm>
        </p:grpSpPr>
        <p:grpSp>
          <p:nvGrpSpPr>
            <p:cNvPr id="7" name="Group 90"/>
            <p:cNvGrpSpPr/>
            <p:nvPr/>
          </p:nvGrpSpPr>
          <p:grpSpPr>
            <a:xfrm>
              <a:off x="0" y="2652902"/>
              <a:ext cx="4165600" cy="2885078"/>
              <a:chOff x="0" y="1477712"/>
              <a:chExt cx="4165600" cy="2885078"/>
            </a:xfrm>
          </p:grpSpPr>
          <p:pic>
            <p:nvPicPr>
              <p:cNvPr id="54" name="Picture 53" descr="MESSAGE ICON (NEW VECTOR).jpg"/>
              <p:cNvPicPr>
                <a:picLocks noChangeAspect="1"/>
              </p:cNvPicPr>
              <p:nvPr/>
            </p:nvPicPr>
            <p:blipFill>
              <a:blip r:embed="rId2" cstate="print">
                <a:lum bright="11000" contrast="20000"/>
              </a:blip>
              <a:stretch>
                <a:fillRect/>
              </a:stretch>
            </p:blipFill>
            <p:spPr>
              <a:xfrm rot="2169610">
                <a:off x="1207673" y="2539724"/>
                <a:ext cx="778041" cy="778041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55" name="Picture 54" descr="MESSAGE ICON (NEW VECTOR).jpg"/>
              <p:cNvPicPr>
                <a:picLocks noChangeAspect="1"/>
              </p:cNvPicPr>
              <p:nvPr/>
            </p:nvPicPr>
            <p:blipFill>
              <a:blip r:embed="rId2" cstate="print">
                <a:lum bright="11000" contrast="20000"/>
              </a:blip>
              <a:stretch>
                <a:fillRect/>
              </a:stretch>
            </p:blipFill>
            <p:spPr>
              <a:xfrm rot="2169610">
                <a:off x="1961655" y="2523685"/>
                <a:ext cx="778041" cy="778041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grpSp>
            <p:nvGrpSpPr>
              <p:cNvPr id="8" name="Group 15"/>
              <p:cNvGrpSpPr>
                <a:grpSpLocks/>
              </p:cNvGrpSpPr>
              <p:nvPr/>
            </p:nvGrpSpPr>
            <p:grpSpPr bwMode="auto">
              <a:xfrm>
                <a:off x="0" y="1477712"/>
                <a:ext cx="4165600" cy="1262063"/>
                <a:chOff x="1548" y="1594"/>
                <a:chExt cx="1867" cy="795"/>
              </a:xfrm>
            </p:grpSpPr>
            <p:pic>
              <p:nvPicPr>
                <p:cNvPr id="60" name="Picture 11" descr="WinFX_WCF__13h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548" y="1594"/>
                  <a:ext cx="1867" cy="7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828" y="1900"/>
                  <a:ext cx="1201" cy="26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lIns="45705" tIns="45705" rIns="45705" bIns="45705">
                  <a:spAutoFit/>
                </a:bodyPr>
                <a:lstStyle/>
                <a:p>
                  <a:pPr>
                    <a:buClr>
                      <a:srgbClr val="323232"/>
                    </a:buClr>
                    <a:defRPr/>
                  </a:pPr>
                  <a:r>
                    <a:rPr lang="en-US" sz="210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2.7.1. Inner join</a:t>
                  </a:r>
                  <a:endParaRPr lang="en-US" sz="210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grpSp>
            <p:nvGrpSpPr>
              <p:cNvPr id="9" name="Group 19"/>
              <p:cNvGrpSpPr>
                <a:grpSpLocks/>
              </p:cNvGrpSpPr>
              <p:nvPr/>
            </p:nvGrpSpPr>
            <p:grpSpPr bwMode="auto">
              <a:xfrm>
                <a:off x="197600" y="3099140"/>
                <a:ext cx="3746500" cy="1263650"/>
                <a:chOff x="1645" y="2226"/>
                <a:chExt cx="2506" cy="796"/>
              </a:xfrm>
            </p:grpSpPr>
            <p:pic>
              <p:nvPicPr>
                <p:cNvPr id="58" name="Picture 13" descr="WinFX_WCF__13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645" y="2226"/>
                  <a:ext cx="2506" cy="7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946" y="2505"/>
                  <a:ext cx="1847" cy="26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lIns="45705" tIns="45705" rIns="45705" bIns="45705">
                  <a:spAutoFit/>
                </a:bodyPr>
                <a:lstStyle/>
                <a:p>
                  <a:pPr>
                    <a:buClr>
                      <a:srgbClr val="323232"/>
                    </a:buClr>
                    <a:defRPr/>
                  </a:pPr>
                  <a:r>
                    <a:rPr lang="en-US" sz="210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2.7.2.Outer join</a:t>
                  </a:r>
                  <a:endParaRPr lang="en-US" sz="210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10" name="Group 21"/>
            <p:cNvGrpSpPr/>
            <p:nvPr/>
          </p:nvGrpSpPr>
          <p:grpSpPr>
            <a:xfrm>
              <a:off x="5094786" y="1167208"/>
              <a:ext cx="3906878" cy="2597269"/>
              <a:chOff x="2648468" y="1747559"/>
              <a:chExt cx="3906878" cy="2075428"/>
            </a:xfrm>
          </p:grpSpPr>
          <p:grpSp>
            <p:nvGrpSpPr>
              <p:cNvPr id="11" name="Group 3"/>
              <p:cNvGrpSpPr>
                <a:grpSpLocks/>
              </p:cNvGrpSpPr>
              <p:nvPr/>
            </p:nvGrpSpPr>
            <p:grpSpPr bwMode="auto">
              <a:xfrm>
                <a:off x="2648468" y="1747559"/>
                <a:ext cx="3855237" cy="2075428"/>
                <a:chOff x="2694" y="1423"/>
                <a:chExt cx="1839" cy="258"/>
              </a:xfrm>
            </p:grpSpPr>
            <p:pic>
              <p:nvPicPr>
                <p:cNvPr id="52" name="Picture 3" descr="WinFX_WCF__13a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886" y="1423"/>
                  <a:ext cx="1598" cy="2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3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2694" y="1554"/>
                  <a:ext cx="1839" cy="4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lIns="45705" tIns="45705" rIns="45705" bIns="45705">
                  <a:spAutoFit/>
                </a:bodyPr>
                <a:lstStyle/>
                <a:p>
                  <a:pPr>
                    <a:buClr>
                      <a:srgbClr val="323232"/>
                    </a:buClr>
                    <a:defRPr/>
                  </a:pPr>
                  <a:endParaRPr lang="en-US" sz="180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2980294" y="1799278"/>
                <a:ext cx="3562351" cy="776288"/>
                <a:chOff x="-121" y="1842"/>
                <a:chExt cx="2244" cy="489"/>
              </a:xfrm>
            </p:grpSpPr>
            <p:pic>
              <p:nvPicPr>
                <p:cNvPr id="50" name="Picture 12" descr="WinFX_WCF__13d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-121" y="1842"/>
                  <a:ext cx="2244" cy="4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34" y="1969"/>
                  <a:ext cx="1690" cy="32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45705" tIns="45705" rIns="45705" bIns="45705">
                  <a:spAutoFit/>
                </a:bodyPr>
                <a:lstStyle/>
                <a:p>
                  <a:pPr>
                    <a:buClr>
                      <a:srgbClr val="323232"/>
                    </a:buClr>
                    <a:defRPr/>
                  </a:pPr>
                  <a:r>
                    <a:rPr lang="en-US" sz="180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2.7.1.1. JOIN/ INNER JOIN</a:t>
                  </a:r>
                  <a:endParaRPr lang="en-US" sz="180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grpSp>
            <p:nvGrpSpPr>
              <p:cNvPr id="13" name="Group 38"/>
              <p:cNvGrpSpPr>
                <a:grpSpLocks/>
              </p:cNvGrpSpPr>
              <p:nvPr/>
            </p:nvGrpSpPr>
            <p:grpSpPr bwMode="auto">
              <a:xfrm>
                <a:off x="2980295" y="2427927"/>
                <a:ext cx="3575051" cy="717550"/>
                <a:chOff x="-125" y="1685"/>
                <a:chExt cx="2252" cy="452"/>
              </a:xfrm>
            </p:grpSpPr>
            <p:pic>
              <p:nvPicPr>
                <p:cNvPr id="45" name="Picture 22" descr="WinFX_WCF__13d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-125" y="1685"/>
                  <a:ext cx="2252" cy="4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8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34" y="1842"/>
                  <a:ext cx="1803" cy="18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45705" tIns="45705" rIns="45705" bIns="45705">
                  <a:spAutoFit/>
                </a:bodyPr>
                <a:lstStyle/>
                <a:p>
                  <a:pPr>
                    <a:buClr>
                      <a:srgbClr val="323232"/>
                    </a:buClr>
                    <a:defRPr/>
                  </a:pPr>
                  <a:r>
                    <a:rPr lang="en-US" sz="180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2.7.1.2. CROSS JOIN</a:t>
                  </a:r>
                  <a:endParaRPr lang="en-US" sz="18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pic>
            <p:nvPicPr>
              <p:cNvPr id="43" name="Picture 25" descr="WinFX_WCF__13d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3004107" y="2969263"/>
                <a:ext cx="3538538" cy="733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5" name="Group 21"/>
            <p:cNvGrpSpPr/>
            <p:nvPr/>
          </p:nvGrpSpPr>
          <p:grpSpPr>
            <a:xfrm>
              <a:off x="5082743" y="3955930"/>
              <a:ext cx="3906878" cy="2597269"/>
              <a:chOff x="2648468" y="1747559"/>
              <a:chExt cx="3906878" cy="2075428"/>
            </a:xfrm>
          </p:grpSpPr>
          <p:grpSp>
            <p:nvGrpSpPr>
              <p:cNvPr id="16" name="Group 3"/>
              <p:cNvGrpSpPr>
                <a:grpSpLocks/>
              </p:cNvGrpSpPr>
              <p:nvPr/>
            </p:nvGrpSpPr>
            <p:grpSpPr bwMode="auto">
              <a:xfrm>
                <a:off x="2648468" y="1747559"/>
                <a:ext cx="3855237" cy="2075428"/>
                <a:chOff x="2694" y="1423"/>
                <a:chExt cx="1839" cy="258"/>
              </a:xfrm>
            </p:grpSpPr>
            <p:pic>
              <p:nvPicPr>
                <p:cNvPr id="34" name="Picture 3" descr="WinFX_WCF__13a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886" y="1423"/>
                  <a:ext cx="1598" cy="2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5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2694" y="1554"/>
                  <a:ext cx="1839" cy="4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lIns="45705" tIns="45705" rIns="45705" bIns="45705">
                  <a:spAutoFit/>
                </a:bodyPr>
                <a:lstStyle/>
                <a:p>
                  <a:pPr>
                    <a:buClr>
                      <a:srgbClr val="323232"/>
                    </a:buClr>
                    <a:defRPr/>
                  </a:pPr>
                  <a:endParaRPr lang="en-US" sz="180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grpSp>
            <p:nvGrpSpPr>
              <p:cNvPr id="17" name="Group 20"/>
              <p:cNvGrpSpPr>
                <a:grpSpLocks/>
              </p:cNvGrpSpPr>
              <p:nvPr/>
            </p:nvGrpSpPr>
            <p:grpSpPr bwMode="auto">
              <a:xfrm>
                <a:off x="2980294" y="1799278"/>
                <a:ext cx="3562351" cy="776288"/>
                <a:chOff x="-121" y="1842"/>
                <a:chExt cx="2244" cy="489"/>
              </a:xfrm>
            </p:grpSpPr>
            <p:pic>
              <p:nvPicPr>
                <p:cNvPr id="32" name="Picture 12" descr="WinFX_WCF__13d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-121" y="1842"/>
                  <a:ext cx="2244" cy="4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61" y="1951"/>
                  <a:ext cx="1487" cy="32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45705" tIns="45705" rIns="45705" bIns="45705">
                  <a:spAutoFit/>
                </a:bodyPr>
                <a:lstStyle/>
                <a:p>
                  <a:pPr>
                    <a:buClr>
                      <a:srgbClr val="323232"/>
                    </a:buClr>
                    <a:defRPr/>
                  </a:pPr>
                  <a:r>
                    <a:rPr lang="en-US" sz="1800" smtClean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2.7.2.1. LEFT OUTER JOIN/ LEFT JOIN</a:t>
                  </a:r>
                  <a:endParaRPr lang="en-US" sz="18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grpSp>
            <p:nvGrpSpPr>
              <p:cNvPr id="18" name="Group 21"/>
              <p:cNvGrpSpPr>
                <a:grpSpLocks/>
              </p:cNvGrpSpPr>
              <p:nvPr/>
            </p:nvGrpSpPr>
            <p:grpSpPr bwMode="auto">
              <a:xfrm>
                <a:off x="2980295" y="2427927"/>
                <a:ext cx="3575051" cy="717550"/>
                <a:chOff x="-125" y="1685"/>
                <a:chExt cx="2252" cy="452"/>
              </a:xfrm>
            </p:grpSpPr>
            <p:pic>
              <p:nvPicPr>
                <p:cNvPr id="30" name="Picture 22" descr="WinFX_WCF__13d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-125" y="1685"/>
                  <a:ext cx="2252" cy="4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90" y="1782"/>
                  <a:ext cx="1656" cy="32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45705" tIns="45705" rIns="45705" bIns="45705">
                  <a:spAutoFit/>
                </a:bodyPr>
                <a:lstStyle/>
                <a:p>
                  <a:pPr>
                    <a:buClr>
                      <a:srgbClr val="323232"/>
                    </a:buClr>
                    <a:defRPr/>
                  </a:pPr>
                  <a:r>
                    <a:rPr lang="en-US" sz="180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2.8.2.2. RIGHT OUTER JOIN/ RIGHT JOIN</a:t>
                  </a:r>
                  <a:endParaRPr lang="en-US" sz="180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grpSp>
            <p:nvGrpSpPr>
              <p:cNvPr id="19" name="Group 24"/>
              <p:cNvGrpSpPr>
                <a:grpSpLocks/>
              </p:cNvGrpSpPr>
              <p:nvPr/>
            </p:nvGrpSpPr>
            <p:grpSpPr bwMode="auto">
              <a:xfrm>
                <a:off x="3004107" y="2969263"/>
                <a:ext cx="3538538" cy="733425"/>
                <a:chOff x="-126" y="1475"/>
                <a:chExt cx="2229" cy="462"/>
              </a:xfrm>
            </p:grpSpPr>
            <p:pic>
              <p:nvPicPr>
                <p:cNvPr id="26" name="Picture 25" descr="WinFX_WCF__13d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-126" y="1475"/>
                  <a:ext cx="2229" cy="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73" y="1574"/>
                  <a:ext cx="1668" cy="32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45705" tIns="45705" rIns="45705" bIns="45705">
                  <a:spAutoFit/>
                </a:bodyPr>
                <a:lstStyle/>
                <a:p>
                  <a:pPr>
                    <a:buClr>
                      <a:srgbClr val="323232"/>
                    </a:buClr>
                    <a:defRPr/>
                  </a:pPr>
                  <a:r>
                    <a:rPr lang="en-US" sz="180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2.8.2.3. FULL OUTER JOIN</a:t>
                  </a:r>
                  <a:endParaRPr lang="en-US" sz="180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  <p:cxnSp>
          <p:nvCxnSpPr>
            <p:cNvPr id="20" name="Elbow Connector 61"/>
            <p:cNvCxnSpPr/>
            <p:nvPr/>
          </p:nvCxnSpPr>
          <p:spPr bwMode="auto">
            <a:xfrm flipV="1">
              <a:off x="3716976" y="2470068"/>
              <a:ext cx="1864427" cy="807504"/>
            </a:xfrm>
            <a:prstGeom prst="bentConnector3">
              <a:avLst>
                <a:gd name="adj1" fmla="val 50000"/>
              </a:avLst>
            </a:prstGeom>
            <a:noFill/>
            <a:ln w="53975" cap="flat" cmpd="sng" algn="ctr">
              <a:gradFill>
                <a:gsLst>
                  <a:gs pos="0">
                    <a:srgbClr val="825600"/>
                  </a:gs>
                  <a:gs pos="13000">
                    <a:srgbClr val="FFA800"/>
                  </a:gs>
                  <a:gs pos="28000">
                    <a:srgbClr val="825600"/>
                  </a:gs>
                  <a:gs pos="42999">
                    <a:srgbClr val="FFA800"/>
                  </a:gs>
                  <a:gs pos="58000">
                    <a:srgbClr val="825600"/>
                  </a:gs>
                  <a:gs pos="72000">
                    <a:srgbClr val="FFA800"/>
                  </a:gs>
                  <a:gs pos="87000">
                    <a:srgbClr val="825600"/>
                  </a:gs>
                  <a:gs pos="100000">
                    <a:srgbClr val="FFA800"/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Elbow Connector 61"/>
            <p:cNvCxnSpPr/>
            <p:nvPr/>
          </p:nvCxnSpPr>
          <p:spPr bwMode="auto">
            <a:xfrm>
              <a:off x="3645725" y="4880740"/>
              <a:ext cx="1888176" cy="356278"/>
            </a:xfrm>
            <a:prstGeom prst="bentConnector3">
              <a:avLst>
                <a:gd name="adj1" fmla="val 50000"/>
              </a:avLst>
            </a:prstGeom>
            <a:noFill/>
            <a:ln w="53975" cap="flat" cmpd="sng" algn="ctr">
              <a:gradFill>
                <a:gsLst>
                  <a:gs pos="0">
                    <a:srgbClr val="825600"/>
                  </a:gs>
                  <a:gs pos="13000">
                    <a:srgbClr val="FFA800"/>
                  </a:gs>
                  <a:gs pos="28000">
                    <a:srgbClr val="825600"/>
                  </a:gs>
                  <a:gs pos="42999">
                    <a:srgbClr val="FFA800"/>
                  </a:gs>
                  <a:gs pos="58000">
                    <a:srgbClr val="825600"/>
                  </a:gs>
                  <a:gs pos="72000">
                    <a:srgbClr val="FFA800"/>
                  </a:gs>
                  <a:gs pos="87000">
                    <a:srgbClr val="825600"/>
                  </a:gs>
                  <a:gs pos="100000">
                    <a:srgbClr val="FFA800"/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6" name="Text Box 23"/>
          <p:cNvSpPr txBox="1">
            <a:spLocks noChangeArrowheads="1"/>
          </p:cNvSpPr>
          <p:nvPr/>
        </p:nvSpPr>
        <p:spPr bwMode="auto">
          <a:xfrm>
            <a:off x="5852310" y="2957563"/>
            <a:ext cx="2862263" cy="3693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45705" tIns="45705" rIns="45705" bIns="45705">
            <a:spAutoFit/>
          </a:bodyPr>
          <a:lstStyle/>
          <a:p>
            <a:pPr>
              <a:buClr>
                <a:srgbClr val="323232"/>
              </a:buClr>
              <a:defRPr/>
            </a:pPr>
            <a:r>
              <a:rPr lang="en-US" sz="1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2.7.1.3. NATURAL JOIN</a:t>
            </a:r>
            <a:endParaRPr lang="en-US" sz="180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278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68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24901" y="668594"/>
            <a:ext cx="833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2.7.2.1. LEFT OUTER JOIN/ LEFT JOIN</a:t>
            </a: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8359" y="1556792"/>
            <a:ext cx="821613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itchFamily="2" charset="2"/>
              <a:buChar char="Ø"/>
            </a:pPr>
            <a:r>
              <a:rPr lang="en-US" sz="2400"/>
              <a:t>Input: quan hệ R (bên trái) và quan hệ S (bên phải)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/>
              <a:t>Output: </a:t>
            </a:r>
          </a:p>
          <a:p>
            <a:pPr lvl="1">
              <a:buBlip>
                <a:blip r:embed="rId2"/>
              </a:buBlip>
            </a:pPr>
            <a:r>
              <a:rPr lang="en-US" sz="2400" smtClean="0"/>
              <a:t> Các </a:t>
            </a:r>
            <a:r>
              <a:rPr lang="en-US" sz="2400"/>
              <a:t>bộ kết giữa R và S</a:t>
            </a:r>
          </a:p>
          <a:p>
            <a:pPr lvl="1">
              <a:buBlip>
                <a:blip r:embed="rId2"/>
              </a:buBlip>
            </a:pPr>
            <a:r>
              <a:rPr lang="en-US" sz="2400" smtClean="0"/>
              <a:t> Tất </a:t>
            </a:r>
            <a:r>
              <a:rPr lang="en-US" sz="2400"/>
              <a:t>cả các bộ còn lại của R dù không kết với S (các thuộc tính của S để giá trị NULL)</a:t>
            </a:r>
          </a:p>
        </p:txBody>
      </p:sp>
    </p:spTree>
    <p:extLst>
      <p:ext uri="{BB962C8B-B14F-4D97-AF65-F5344CB8AC3E}">
        <p14:creationId xmlns:p14="http://schemas.microsoft.com/office/powerpoint/2010/main" val="34540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69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24901" y="668594"/>
            <a:ext cx="833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2.7.2.1. LEFT OUTER JOIN/ LEFT </a:t>
            </a:r>
            <a:r>
              <a:rPr lang="en-US" sz="3200" smtClean="0"/>
              <a:t>JOIN (tt)</a:t>
            </a: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69629" y="1492925"/>
            <a:ext cx="771894" cy="36813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1963" lvl="0" indent="-461963" algn="l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kumimoji="0" lang="en-US" sz="2000" b="1" i="0" u="sng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VD:</a:t>
            </a:r>
            <a:endParaRPr kumimoji="0" lang="en-US" sz="2000" b="1" i="0" u="sng" strike="noStrike" kern="0" cap="none" spc="0" normalizeH="0" baseline="0" noProof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98709" y="1661000"/>
            <a:ext cx="10926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buBlip>
                <a:blip r:embed="rId2"/>
              </a:buBlip>
            </a:pPr>
            <a:r>
              <a:rPr lang="en-US" smtClean="0"/>
              <a:t> Input</a:t>
            </a:r>
            <a:r>
              <a:rPr lang="en-US"/>
              <a:t>: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1628" y="1770444"/>
            <a:ext cx="3719815" cy="1196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52407" y="1861055"/>
            <a:ext cx="1810988" cy="96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850861" y="3057435"/>
            <a:ext cx="1578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lvl="1">
              <a:buBlip>
                <a:blip r:embed="rId2"/>
              </a:buBlip>
            </a:pPr>
            <a:r>
              <a:rPr lang="en-US"/>
              <a:t>Truy vấn: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369629" y="3486090"/>
            <a:ext cx="8605344" cy="8617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b="0"/>
              <a:t>SELECT *</a:t>
            </a:r>
          </a:p>
          <a:p>
            <a:pPr lvl="1">
              <a:buNone/>
            </a:pPr>
            <a:r>
              <a:rPr lang="en-US" b="0"/>
              <a:t>FROM SinhVien LEFT JOIN Lop ON SinhVien.MaLop = Lop.MaLop</a:t>
            </a:r>
            <a:endParaRPr lang="en-US" sz="6600" b="0"/>
          </a:p>
        </p:txBody>
      </p:sp>
      <p:sp>
        <p:nvSpPr>
          <p:cNvPr id="13" name="Rectangle 12"/>
          <p:cNvSpPr/>
          <p:nvPr/>
        </p:nvSpPr>
        <p:spPr>
          <a:xfrm>
            <a:off x="624901" y="4653136"/>
            <a:ext cx="13635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lvl="1">
              <a:buBlip>
                <a:blip r:embed="rId2"/>
              </a:buBlip>
            </a:pPr>
            <a:r>
              <a:rPr lang="en-US" smtClean="0"/>
              <a:t> Output</a:t>
            </a:r>
            <a:r>
              <a:rPr lang="en-US"/>
              <a:t>:</a:t>
            </a: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74537" y="4705048"/>
            <a:ext cx="4795528" cy="1181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3636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 idx="4294967295"/>
          </p:nvPr>
        </p:nvSpPr>
        <p:spPr>
          <a:xfrm>
            <a:off x="1979712" y="188640"/>
            <a:ext cx="5904656" cy="715963"/>
          </a:xfrm>
        </p:spPr>
        <p:txBody>
          <a:bodyPr/>
          <a:lstStyle/>
          <a:p>
            <a:pPr algn="ctr" eaLnBrk="1" hangingPunct="1"/>
            <a:r>
              <a:rPr lang="en-US" sz="3600" b="1" u="sng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 DUNG TRÌNH BÀY</a:t>
            </a:r>
            <a:endParaRPr lang="en-US" sz="3600" b="1" u="sng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5355648"/>
              </p:ext>
            </p:extLst>
          </p:nvPr>
        </p:nvGraphicFramePr>
        <p:xfrm>
          <a:off x="611560" y="1268760"/>
          <a:ext cx="8388424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781175" y="6591300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rgbClr val="333399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200" dirty="0" err="1" smtClean="0"/>
              <a:t>Nhập</a:t>
            </a:r>
            <a:r>
              <a:rPr lang="en-US" sz="1200" dirty="0" smtClean="0"/>
              <a:t> </a:t>
            </a:r>
            <a:r>
              <a:rPr lang="en-US" sz="1200" dirty="0" err="1" smtClean="0"/>
              <a:t>môn</a:t>
            </a:r>
            <a:r>
              <a:rPr lang="en-US" sz="1200" dirty="0" smtClean="0"/>
              <a:t> </a:t>
            </a:r>
            <a:r>
              <a:rPr lang="en-US" sz="1200" dirty="0" err="1" smtClean="0"/>
              <a:t>lập</a:t>
            </a:r>
            <a:r>
              <a:rPr lang="en-US" sz="1200" dirty="0" smtClean="0"/>
              <a:t> </a:t>
            </a:r>
            <a:r>
              <a:rPr lang="en-US" sz="1200" err="1" smtClean="0"/>
              <a:t>trình</a:t>
            </a:r>
            <a:r>
              <a:rPr lang="en-US" sz="1200" smtClean="0"/>
              <a:t> 2016</a:t>
            </a:r>
            <a:endParaRPr lang="en-US" sz="1200" dirty="0" smtClean="0"/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rgbClr val="333399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9pPr>
          </a:lstStyle>
          <a:p>
            <a:pPr eaLnBrk="1" hangingPunct="1"/>
            <a:fld id="{30C83A35-EE6B-4AE4-8964-63A457AB8079}" type="slidenum">
              <a:rPr lang="en-US"/>
              <a:pPr eaLnBrk="1" hangingPunct="1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7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2.7. Các loại kết</a:t>
            </a:r>
            <a:endParaRPr lang="en-US"/>
          </a:p>
        </p:txBody>
      </p:sp>
      <p:grpSp>
        <p:nvGrpSpPr>
          <p:cNvPr id="6" name="Group 15"/>
          <p:cNvGrpSpPr/>
          <p:nvPr/>
        </p:nvGrpSpPr>
        <p:grpSpPr>
          <a:xfrm>
            <a:off x="0" y="1167208"/>
            <a:ext cx="9001664" cy="5385991"/>
            <a:chOff x="0" y="1167208"/>
            <a:chExt cx="9001664" cy="5385991"/>
          </a:xfrm>
        </p:grpSpPr>
        <p:grpSp>
          <p:nvGrpSpPr>
            <p:cNvPr id="7" name="Group 90"/>
            <p:cNvGrpSpPr/>
            <p:nvPr/>
          </p:nvGrpSpPr>
          <p:grpSpPr>
            <a:xfrm>
              <a:off x="0" y="2652902"/>
              <a:ext cx="4165600" cy="2885078"/>
              <a:chOff x="0" y="1477712"/>
              <a:chExt cx="4165600" cy="2885078"/>
            </a:xfrm>
          </p:grpSpPr>
          <p:pic>
            <p:nvPicPr>
              <p:cNvPr id="54" name="Picture 53" descr="MESSAGE ICON (NEW VECTOR).jpg"/>
              <p:cNvPicPr>
                <a:picLocks noChangeAspect="1"/>
              </p:cNvPicPr>
              <p:nvPr/>
            </p:nvPicPr>
            <p:blipFill>
              <a:blip r:embed="rId2" cstate="print">
                <a:lum bright="11000" contrast="20000"/>
              </a:blip>
              <a:stretch>
                <a:fillRect/>
              </a:stretch>
            </p:blipFill>
            <p:spPr>
              <a:xfrm rot="2169610">
                <a:off x="1207673" y="2539724"/>
                <a:ext cx="778041" cy="778041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55" name="Picture 54" descr="MESSAGE ICON (NEW VECTOR).jpg"/>
              <p:cNvPicPr>
                <a:picLocks noChangeAspect="1"/>
              </p:cNvPicPr>
              <p:nvPr/>
            </p:nvPicPr>
            <p:blipFill>
              <a:blip r:embed="rId2" cstate="print">
                <a:lum bright="11000" contrast="20000"/>
              </a:blip>
              <a:stretch>
                <a:fillRect/>
              </a:stretch>
            </p:blipFill>
            <p:spPr>
              <a:xfrm rot="2169610">
                <a:off x="1961655" y="2523685"/>
                <a:ext cx="778041" cy="778041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grpSp>
            <p:nvGrpSpPr>
              <p:cNvPr id="8" name="Group 15"/>
              <p:cNvGrpSpPr>
                <a:grpSpLocks/>
              </p:cNvGrpSpPr>
              <p:nvPr/>
            </p:nvGrpSpPr>
            <p:grpSpPr bwMode="auto">
              <a:xfrm>
                <a:off x="0" y="1477712"/>
                <a:ext cx="4165600" cy="1262063"/>
                <a:chOff x="1548" y="1594"/>
                <a:chExt cx="1867" cy="795"/>
              </a:xfrm>
            </p:grpSpPr>
            <p:pic>
              <p:nvPicPr>
                <p:cNvPr id="60" name="Picture 11" descr="WinFX_WCF__13h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548" y="1594"/>
                  <a:ext cx="1867" cy="7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828" y="1900"/>
                  <a:ext cx="1201" cy="26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lIns="45705" tIns="45705" rIns="45705" bIns="45705">
                  <a:spAutoFit/>
                </a:bodyPr>
                <a:lstStyle/>
                <a:p>
                  <a:pPr>
                    <a:buClr>
                      <a:srgbClr val="323232"/>
                    </a:buClr>
                    <a:defRPr/>
                  </a:pPr>
                  <a:r>
                    <a:rPr lang="en-US" sz="210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2.7.1. Inner join</a:t>
                  </a:r>
                  <a:endParaRPr lang="en-US" sz="210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grpSp>
            <p:nvGrpSpPr>
              <p:cNvPr id="9" name="Group 19"/>
              <p:cNvGrpSpPr>
                <a:grpSpLocks/>
              </p:cNvGrpSpPr>
              <p:nvPr/>
            </p:nvGrpSpPr>
            <p:grpSpPr bwMode="auto">
              <a:xfrm>
                <a:off x="197600" y="3099140"/>
                <a:ext cx="3746500" cy="1263650"/>
                <a:chOff x="1645" y="2226"/>
                <a:chExt cx="2506" cy="796"/>
              </a:xfrm>
            </p:grpSpPr>
            <p:pic>
              <p:nvPicPr>
                <p:cNvPr id="58" name="Picture 13" descr="WinFX_WCF__13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645" y="2226"/>
                  <a:ext cx="2506" cy="7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946" y="2505"/>
                  <a:ext cx="1847" cy="26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lIns="45705" tIns="45705" rIns="45705" bIns="45705">
                  <a:spAutoFit/>
                </a:bodyPr>
                <a:lstStyle/>
                <a:p>
                  <a:pPr>
                    <a:buClr>
                      <a:srgbClr val="323232"/>
                    </a:buClr>
                    <a:defRPr/>
                  </a:pPr>
                  <a:r>
                    <a:rPr lang="en-US" sz="210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2.7.2.Outer join</a:t>
                  </a:r>
                  <a:endParaRPr lang="en-US" sz="210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10" name="Group 21"/>
            <p:cNvGrpSpPr/>
            <p:nvPr/>
          </p:nvGrpSpPr>
          <p:grpSpPr>
            <a:xfrm>
              <a:off x="5094786" y="1167208"/>
              <a:ext cx="3906878" cy="2597269"/>
              <a:chOff x="2648468" y="1747559"/>
              <a:chExt cx="3906878" cy="2075428"/>
            </a:xfrm>
          </p:grpSpPr>
          <p:grpSp>
            <p:nvGrpSpPr>
              <p:cNvPr id="11" name="Group 3"/>
              <p:cNvGrpSpPr>
                <a:grpSpLocks/>
              </p:cNvGrpSpPr>
              <p:nvPr/>
            </p:nvGrpSpPr>
            <p:grpSpPr bwMode="auto">
              <a:xfrm>
                <a:off x="2648468" y="1747559"/>
                <a:ext cx="3855237" cy="2075428"/>
                <a:chOff x="2694" y="1423"/>
                <a:chExt cx="1839" cy="258"/>
              </a:xfrm>
            </p:grpSpPr>
            <p:pic>
              <p:nvPicPr>
                <p:cNvPr id="52" name="Picture 3" descr="WinFX_WCF__13a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886" y="1423"/>
                  <a:ext cx="1598" cy="2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3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2694" y="1554"/>
                  <a:ext cx="1839" cy="4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lIns="45705" tIns="45705" rIns="45705" bIns="45705">
                  <a:spAutoFit/>
                </a:bodyPr>
                <a:lstStyle/>
                <a:p>
                  <a:pPr>
                    <a:buClr>
                      <a:srgbClr val="323232"/>
                    </a:buClr>
                    <a:defRPr/>
                  </a:pPr>
                  <a:endParaRPr lang="en-US" sz="180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2980294" y="1799278"/>
                <a:ext cx="3562351" cy="776288"/>
                <a:chOff x="-121" y="1842"/>
                <a:chExt cx="2244" cy="489"/>
              </a:xfrm>
            </p:grpSpPr>
            <p:pic>
              <p:nvPicPr>
                <p:cNvPr id="50" name="Picture 12" descr="WinFX_WCF__13d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-121" y="1842"/>
                  <a:ext cx="2244" cy="4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34" y="1969"/>
                  <a:ext cx="1690" cy="32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45705" tIns="45705" rIns="45705" bIns="45705">
                  <a:spAutoFit/>
                </a:bodyPr>
                <a:lstStyle/>
                <a:p>
                  <a:pPr>
                    <a:buClr>
                      <a:srgbClr val="323232"/>
                    </a:buClr>
                    <a:defRPr/>
                  </a:pPr>
                  <a:r>
                    <a:rPr lang="en-US" sz="180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2.7.1.1. JOIN/ INNER JOIN</a:t>
                  </a:r>
                  <a:endParaRPr lang="en-US" sz="180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grpSp>
            <p:nvGrpSpPr>
              <p:cNvPr id="13" name="Group 38"/>
              <p:cNvGrpSpPr>
                <a:grpSpLocks/>
              </p:cNvGrpSpPr>
              <p:nvPr/>
            </p:nvGrpSpPr>
            <p:grpSpPr bwMode="auto">
              <a:xfrm>
                <a:off x="2980295" y="2427927"/>
                <a:ext cx="3575051" cy="717550"/>
                <a:chOff x="-125" y="1685"/>
                <a:chExt cx="2252" cy="452"/>
              </a:xfrm>
            </p:grpSpPr>
            <p:pic>
              <p:nvPicPr>
                <p:cNvPr id="45" name="Picture 22" descr="WinFX_WCF__13d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-125" y="1685"/>
                  <a:ext cx="2252" cy="4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8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34" y="1842"/>
                  <a:ext cx="1803" cy="18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45705" tIns="45705" rIns="45705" bIns="45705">
                  <a:spAutoFit/>
                </a:bodyPr>
                <a:lstStyle/>
                <a:p>
                  <a:pPr>
                    <a:buClr>
                      <a:srgbClr val="323232"/>
                    </a:buClr>
                    <a:defRPr/>
                  </a:pPr>
                  <a:r>
                    <a:rPr lang="en-US" sz="180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2.7.1.2. CROSS JOIN</a:t>
                  </a:r>
                  <a:endParaRPr lang="en-US" sz="180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pic>
            <p:nvPicPr>
              <p:cNvPr id="43" name="Picture 25" descr="WinFX_WCF__13d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3004107" y="2969263"/>
                <a:ext cx="3538538" cy="733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5" name="Group 21"/>
            <p:cNvGrpSpPr/>
            <p:nvPr/>
          </p:nvGrpSpPr>
          <p:grpSpPr>
            <a:xfrm>
              <a:off x="5082743" y="3955930"/>
              <a:ext cx="3906878" cy="2597269"/>
              <a:chOff x="2648468" y="1747559"/>
              <a:chExt cx="3906878" cy="2075428"/>
            </a:xfrm>
          </p:grpSpPr>
          <p:grpSp>
            <p:nvGrpSpPr>
              <p:cNvPr id="16" name="Group 3"/>
              <p:cNvGrpSpPr>
                <a:grpSpLocks/>
              </p:cNvGrpSpPr>
              <p:nvPr/>
            </p:nvGrpSpPr>
            <p:grpSpPr bwMode="auto">
              <a:xfrm>
                <a:off x="2648468" y="1747559"/>
                <a:ext cx="3855237" cy="2075428"/>
                <a:chOff x="2694" y="1423"/>
                <a:chExt cx="1839" cy="258"/>
              </a:xfrm>
            </p:grpSpPr>
            <p:pic>
              <p:nvPicPr>
                <p:cNvPr id="34" name="Picture 3" descr="WinFX_WCF__13a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886" y="1423"/>
                  <a:ext cx="1598" cy="2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5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2694" y="1554"/>
                  <a:ext cx="1839" cy="4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lIns="45705" tIns="45705" rIns="45705" bIns="45705">
                  <a:spAutoFit/>
                </a:bodyPr>
                <a:lstStyle/>
                <a:p>
                  <a:pPr>
                    <a:buClr>
                      <a:srgbClr val="323232"/>
                    </a:buClr>
                    <a:defRPr/>
                  </a:pPr>
                  <a:endParaRPr lang="en-US" sz="180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grpSp>
            <p:nvGrpSpPr>
              <p:cNvPr id="17" name="Group 20"/>
              <p:cNvGrpSpPr>
                <a:grpSpLocks/>
              </p:cNvGrpSpPr>
              <p:nvPr/>
            </p:nvGrpSpPr>
            <p:grpSpPr bwMode="auto">
              <a:xfrm>
                <a:off x="2980294" y="1799278"/>
                <a:ext cx="3562351" cy="776288"/>
                <a:chOff x="-121" y="1842"/>
                <a:chExt cx="2244" cy="489"/>
              </a:xfrm>
            </p:grpSpPr>
            <p:pic>
              <p:nvPicPr>
                <p:cNvPr id="32" name="Picture 12" descr="WinFX_WCF__13d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-121" y="1842"/>
                  <a:ext cx="2244" cy="4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61" y="1951"/>
                  <a:ext cx="1487" cy="32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45705" tIns="45705" rIns="45705" bIns="45705">
                  <a:spAutoFit/>
                </a:bodyPr>
                <a:lstStyle/>
                <a:p>
                  <a:pPr>
                    <a:buClr>
                      <a:srgbClr val="323232"/>
                    </a:buClr>
                    <a:defRPr/>
                  </a:pPr>
                  <a:r>
                    <a:rPr lang="en-US" sz="180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2.7.2.1. LEFT OUTER JOIN/ LEFT JOIN</a:t>
                  </a:r>
                  <a:endParaRPr lang="en-US" sz="18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grpSp>
            <p:nvGrpSpPr>
              <p:cNvPr id="18" name="Group 21"/>
              <p:cNvGrpSpPr>
                <a:grpSpLocks/>
              </p:cNvGrpSpPr>
              <p:nvPr/>
            </p:nvGrpSpPr>
            <p:grpSpPr bwMode="auto">
              <a:xfrm>
                <a:off x="2980295" y="2427927"/>
                <a:ext cx="3575051" cy="717550"/>
                <a:chOff x="-125" y="1685"/>
                <a:chExt cx="2252" cy="452"/>
              </a:xfrm>
            </p:grpSpPr>
            <p:pic>
              <p:nvPicPr>
                <p:cNvPr id="30" name="Picture 22" descr="WinFX_WCF__13d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-125" y="1685"/>
                  <a:ext cx="2252" cy="4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90" y="1782"/>
                  <a:ext cx="1656" cy="32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45705" tIns="45705" rIns="45705" bIns="45705">
                  <a:spAutoFit/>
                </a:bodyPr>
                <a:lstStyle/>
                <a:p>
                  <a:pPr>
                    <a:buClr>
                      <a:srgbClr val="323232"/>
                    </a:buClr>
                    <a:defRPr/>
                  </a:pPr>
                  <a:r>
                    <a:rPr lang="en-US" sz="1800" smtClean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2.8.2.2. RIGHT OUTER JOIN/ RIGHT JOIN</a:t>
                  </a:r>
                  <a:endParaRPr lang="en-US" sz="18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grpSp>
            <p:nvGrpSpPr>
              <p:cNvPr id="19" name="Group 24"/>
              <p:cNvGrpSpPr>
                <a:grpSpLocks/>
              </p:cNvGrpSpPr>
              <p:nvPr/>
            </p:nvGrpSpPr>
            <p:grpSpPr bwMode="auto">
              <a:xfrm>
                <a:off x="3004107" y="2969263"/>
                <a:ext cx="3538538" cy="733425"/>
                <a:chOff x="-126" y="1475"/>
                <a:chExt cx="2229" cy="462"/>
              </a:xfrm>
            </p:grpSpPr>
            <p:pic>
              <p:nvPicPr>
                <p:cNvPr id="26" name="Picture 25" descr="WinFX_WCF__13d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-126" y="1475"/>
                  <a:ext cx="2229" cy="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73" y="1574"/>
                  <a:ext cx="1668" cy="32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45705" tIns="45705" rIns="45705" bIns="45705">
                  <a:spAutoFit/>
                </a:bodyPr>
                <a:lstStyle/>
                <a:p>
                  <a:pPr>
                    <a:buClr>
                      <a:srgbClr val="323232"/>
                    </a:buClr>
                    <a:defRPr/>
                  </a:pPr>
                  <a:r>
                    <a:rPr lang="en-US" sz="180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2.8.2.3. FULL OUTER JOIN</a:t>
                  </a:r>
                  <a:endParaRPr lang="en-US" sz="180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  <p:cxnSp>
          <p:nvCxnSpPr>
            <p:cNvPr id="20" name="Elbow Connector 61"/>
            <p:cNvCxnSpPr/>
            <p:nvPr/>
          </p:nvCxnSpPr>
          <p:spPr bwMode="auto">
            <a:xfrm flipV="1">
              <a:off x="3716976" y="2470068"/>
              <a:ext cx="1864427" cy="807504"/>
            </a:xfrm>
            <a:prstGeom prst="bentConnector3">
              <a:avLst>
                <a:gd name="adj1" fmla="val 50000"/>
              </a:avLst>
            </a:prstGeom>
            <a:noFill/>
            <a:ln w="53975" cap="flat" cmpd="sng" algn="ctr">
              <a:gradFill>
                <a:gsLst>
                  <a:gs pos="0">
                    <a:srgbClr val="825600"/>
                  </a:gs>
                  <a:gs pos="13000">
                    <a:srgbClr val="FFA800"/>
                  </a:gs>
                  <a:gs pos="28000">
                    <a:srgbClr val="825600"/>
                  </a:gs>
                  <a:gs pos="42999">
                    <a:srgbClr val="FFA800"/>
                  </a:gs>
                  <a:gs pos="58000">
                    <a:srgbClr val="825600"/>
                  </a:gs>
                  <a:gs pos="72000">
                    <a:srgbClr val="FFA800"/>
                  </a:gs>
                  <a:gs pos="87000">
                    <a:srgbClr val="825600"/>
                  </a:gs>
                  <a:gs pos="100000">
                    <a:srgbClr val="FFA800"/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Elbow Connector 61"/>
            <p:cNvCxnSpPr/>
            <p:nvPr/>
          </p:nvCxnSpPr>
          <p:spPr bwMode="auto">
            <a:xfrm>
              <a:off x="3645725" y="4880740"/>
              <a:ext cx="1888176" cy="356278"/>
            </a:xfrm>
            <a:prstGeom prst="bentConnector3">
              <a:avLst>
                <a:gd name="adj1" fmla="val 50000"/>
              </a:avLst>
            </a:prstGeom>
            <a:noFill/>
            <a:ln w="53975" cap="flat" cmpd="sng" algn="ctr">
              <a:gradFill>
                <a:gsLst>
                  <a:gs pos="0">
                    <a:srgbClr val="825600"/>
                  </a:gs>
                  <a:gs pos="13000">
                    <a:srgbClr val="FFA800"/>
                  </a:gs>
                  <a:gs pos="28000">
                    <a:srgbClr val="825600"/>
                  </a:gs>
                  <a:gs pos="42999">
                    <a:srgbClr val="FFA800"/>
                  </a:gs>
                  <a:gs pos="58000">
                    <a:srgbClr val="825600"/>
                  </a:gs>
                  <a:gs pos="72000">
                    <a:srgbClr val="FFA800"/>
                  </a:gs>
                  <a:gs pos="87000">
                    <a:srgbClr val="825600"/>
                  </a:gs>
                  <a:gs pos="100000">
                    <a:srgbClr val="FFA800"/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6" name="Text Box 23"/>
          <p:cNvSpPr txBox="1">
            <a:spLocks noChangeArrowheads="1"/>
          </p:cNvSpPr>
          <p:nvPr/>
        </p:nvSpPr>
        <p:spPr bwMode="auto">
          <a:xfrm>
            <a:off x="5852310" y="2957563"/>
            <a:ext cx="2862263" cy="3693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45705" tIns="45705" rIns="45705" bIns="45705">
            <a:spAutoFit/>
          </a:bodyPr>
          <a:lstStyle/>
          <a:p>
            <a:pPr>
              <a:buClr>
                <a:srgbClr val="323232"/>
              </a:buClr>
              <a:defRPr/>
            </a:pPr>
            <a:r>
              <a:rPr lang="en-US" sz="1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2.7.1.3. NATURAL JOIN</a:t>
            </a:r>
            <a:endParaRPr lang="en-US" sz="180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499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71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24901" y="668594"/>
            <a:ext cx="833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2.7.2.2. RIGHT OUTER JOIN/ RIGHT JOIN</a:t>
            </a: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8359" y="1556792"/>
            <a:ext cx="821613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Blip>
                <a:blip r:embed="rId2"/>
              </a:buBlip>
            </a:pPr>
            <a:r>
              <a:rPr lang="en-US" sz="2400"/>
              <a:t>Input: quan hệ R (bên trái) và quan hệ S (bên phải)</a:t>
            </a:r>
          </a:p>
          <a:p>
            <a:pPr lvl="0">
              <a:buBlip>
                <a:blip r:embed="rId2"/>
              </a:buBlip>
            </a:pPr>
            <a:r>
              <a:rPr lang="en-US" sz="2400"/>
              <a:t>Output: </a:t>
            </a:r>
          </a:p>
          <a:p>
            <a:pPr lvl="1">
              <a:buBlip>
                <a:blip r:embed="rId3"/>
              </a:buBlip>
            </a:pPr>
            <a:r>
              <a:rPr lang="en-US" sz="2400"/>
              <a:t>Các bộ kết giữa R và S</a:t>
            </a:r>
          </a:p>
          <a:p>
            <a:pPr lvl="1">
              <a:buBlip>
                <a:blip r:embed="rId3"/>
              </a:buBlip>
            </a:pPr>
            <a:r>
              <a:rPr lang="en-US" sz="2400"/>
              <a:t>Tất cả các bộ còn lại của S dù không kết với R (các thuộc tính của R để giá trị NULL)</a:t>
            </a:r>
          </a:p>
        </p:txBody>
      </p:sp>
    </p:spTree>
    <p:extLst>
      <p:ext uri="{BB962C8B-B14F-4D97-AF65-F5344CB8AC3E}">
        <p14:creationId xmlns:p14="http://schemas.microsoft.com/office/powerpoint/2010/main" val="98054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72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69629" y="668594"/>
            <a:ext cx="8594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2.7.2.2. RIGHT OUTER JOIN/ RIGHT JOIN (tt)</a:t>
            </a:r>
            <a:endParaRPr 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69629" y="1492925"/>
            <a:ext cx="771894" cy="36813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1963" lvl="0" indent="-461963" algn="l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kumimoji="0" lang="en-US" sz="2000" b="1" i="0" u="sng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VD:</a:t>
            </a:r>
            <a:endParaRPr kumimoji="0" lang="en-US" sz="2000" b="1" i="0" u="sng" strike="noStrike" kern="0" cap="none" spc="0" normalizeH="0" baseline="0" noProof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98709" y="1661000"/>
            <a:ext cx="10926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buBlip>
                <a:blip r:embed="rId2"/>
              </a:buBlip>
            </a:pPr>
            <a:r>
              <a:rPr lang="en-US" smtClean="0"/>
              <a:t> Input</a:t>
            </a:r>
            <a:r>
              <a:rPr lang="en-US"/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850861" y="3057435"/>
            <a:ext cx="1578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lvl="1">
              <a:buBlip>
                <a:blip r:embed="rId2"/>
              </a:buBlip>
            </a:pPr>
            <a:r>
              <a:rPr lang="en-US"/>
              <a:t>Truy vấn: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369629" y="3486090"/>
            <a:ext cx="8594860" cy="8617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28600" lvl="1">
              <a:buNone/>
            </a:pPr>
            <a:r>
              <a:rPr lang="en-US"/>
              <a:t>SELECT *</a:t>
            </a:r>
          </a:p>
          <a:p>
            <a:pPr marL="57150" lvl="1">
              <a:buNone/>
            </a:pPr>
            <a:r>
              <a:rPr lang="en-US"/>
              <a:t>FROM SinhVien RIGHT JOIN Lop ON SinhVien.MaLop = Lop.MaLop</a:t>
            </a:r>
            <a:endParaRPr lang="en-US" sz="6600"/>
          </a:p>
        </p:txBody>
      </p:sp>
      <p:sp>
        <p:nvSpPr>
          <p:cNvPr id="13" name="Rectangle 12"/>
          <p:cNvSpPr/>
          <p:nvPr/>
        </p:nvSpPr>
        <p:spPr>
          <a:xfrm>
            <a:off x="624901" y="4653136"/>
            <a:ext cx="13635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lvl="1">
              <a:buBlip>
                <a:blip r:embed="rId2"/>
              </a:buBlip>
            </a:pPr>
            <a:r>
              <a:rPr lang="en-US" smtClean="0"/>
              <a:t> Output</a:t>
            </a:r>
            <a:r>
              <a:rPr lang="en-US"/>
              <a:t>: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9523" y="1947122"/>
            <a:ext cx="3807891" cy="961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15463" y="1676990"/>
            <a:ext cx="1896037" cy="123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87584" y="4688160"/>
            <a:ext cx="4867801" cy="1186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7661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2.7. Các loại kết</a:t>
            </a:r>
            <a:endParaRPr lang="en-US"/>
          </a:p>
        </p:txBody>
      </p:sp>
      <p:grpSp>
        <p:nvGrpSpPr>
          <p:cNvPr id="6" name="Group 15"/>
          <p:cNvGrpSpPr/>
          <p:nvPr/>
        </p:nvGrpSpPr>
        <p:grpSpPr>
          <a:xfrm>
            <a:off x="0" y="1167208"/>
            <a:ext cx="9001664" cy="5385991"/>
            <a:chOff x="0" y="1167208"/>
            <a:chExt cx="9001664" cy="5385991"/>
          </a:xfrm>
        </p:grpSpPr>
        <p:grpSp>
          <p:nvGrpSpPr>
            <p:cNvPr id="7" name="Group 90"/>
            <p:cNvGrpSpPr/>
            <p:nvPr/>
          </p:nvGrpSpPr>
          <p:grpSpPr>
            <a:xfrm>
              <a:off x="0" y="2652902"/>
              <a:ext cx="4165600" cy="2885078"/>
              <a:chOff x="0" y="1477712"/>
              <a:chExt cx="4165600" cy="2885078"/>
            </a:xfrm>
          </p:grpSpPr>
          <p:pic>
            <p:nvPicPr>
              <p:cNvPr id="54" name="Picture 53" descr="MESSAGE ICON (NEW VECTOR).jpg"/>
              <p:cNvPicPr>
                <a:picLocks noChangeAspect="1"/>
              </p:cNvPicPr>
              <p:nvPr/>
            </p:nvPicPr>
            <p:blipFill>
              <a:blip r:embed="rId2" cstate="print">
                <a:lum bright="11000" contrast="20000"/>
              </a:blip>
              <a:stretch>
                <a:fillRect/>
              </a:stretch>
            </p:blipFill>
            <p:spPr>
              <a:xfrm rot="2169610">
                <a:off x="1207673" y="2539724"/>
                <a:ext cx="778041" cy="778041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55" name="Picture 54" descr="MESSAGE ICON (NEW VECTOR).jpg"/>
              <p:cNvPicPr>
                <a:picLocks noChangeAspect="1"/>
              </p:cNvPicPr>
              <p:nvPr/>
            </p:nvPicPr>
            <p:blipFill>
              <a:blip r:embed="rId2" cstate="print">
                <a:lum bright="11000" contrast="20000"/>
              </a:blip>
              <a:stretch>
                <a:fillRect/>
              </a:stretch>
            </p:blipFill>
            <p:spPr>
              <a:xfrm rot="2169610">
                <a:off x="1961655" y="2523685"/>
                <a:ext cx="778041" cy="778041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grpSp>
            <p:nvGrpSpPr>
              <p:cNvPr id="8" name="Group 15"/>
              <p:cNvGrpSpPr>
                <a:grpSpLocks/>
              </p:cNvGrpSpPr>
              <p:nvPr/>
            </p:nvGrpSpPr>
            <p:grpSpPr bwMode="auto">
              <a:xfrm>
                <a:off x="0" y="1477712"/>
                <a:ext cx="4165600" cy="1262063"/>
                <a:chOff x="1548" y="1594"/>
                <a:chExt cx="1867" cy="795"/>
              </a:xfrm>
            </p:grpSpPr>
            <p:pic>
              <p:nvPicPr>
                <p:cNvPr id="60" name="Picture 11" descr="WinFX_WCF__13h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548" y="1594"/>
                  <a:ext cx="1867" cy="7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828" y="1900"/>
                  <a:ext cx="1201" cy="26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lIns="45705" tIns="45705" rIns="45705" bIns="45705">
                  <a:spAutoFit/>
                </a:bodyPr>
                <a:lstStyle/>
                <a:p>
                  <a:pPr>
                    <a:buClr>
                      <a:srgbClr val="323232"/>
                    </a:buClr>
                    <a:defRPr/>
                  </a:pPr>
                  <a:r>
                    <a:rPr lang="en-US" sz="210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2.7.1. Inner join</a:t>
                  </a:r>
                  <a:endParaRPr lang="en-US" sz="210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grpSp>
            <p:nvGrpSpPr>
              <p:cNvPr id="9" name="Group 19"/>
              <p:cNvGrpSpPr>
                <a:grpSpLocks/>
              </p:cNvGrpSpPr>
              <p:nvPr/>
            </p:nvGrpSpPr>
            <p:grpSpPr bwMode="auto">
              <a:xfrm>
                <a:off x="197600" y="3099140"/>
                <a:ext cx="3746500" cy="1263650"/>
                <a:chOff x="1645" y="2226"/>
                <a:chExt cx="2506" cy="796"/>
              </a:xfrm>
            </p:grpSpPr>
            <p:pic>
              <p:nvPicPr>
                <p:cNvPr id="58" name="Picture 13" descr="WinFX_WCF__13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645" y="2226"/>
                  <a:ext cx="2506" cy="7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946" y="2505"/>
                  <a:ext cx="1847" cy="26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lIns="45705" tIns="45705" rIns="45705" bIns="45705">
                  <a:spAutoFit/>
                </a:bodyPr>
                <a:lstStyle/>
                <a:p>
                  <a:pPr>
                    <a:buClr>
                      <a:srgbClr val="323232"/>
                    </a:buClr>
                    <a:defRPr/>
                  </a:pPr>
                  <a:r>
                    <a:rPr lang="en-US" sz="210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2.7.2.Outer join</a:t>
                  </a:r>
                  <a:endParaRPr lang="en-US" sz="210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10" name="Group 21"/>
            <p:cNvGrpSpPr/>
            <p:nvPr/>
          </p:nvGrpSpPr>
          <p:grpSpPr>
            <a:xfrm>
              <a:off x="5094786" y="1167208"/>
              <a:ext cx="3906878" cy="2597269"/>
              <a:chOff x="2648468" y="1747559"/>
              <a:chExt cx="3906878" cy="2075428"/>
            </a:xfrm>
          </p:grpSpPr>
          <p:grpSp>
            <p:nvGrpSpPr>
              <p:cNvPr id="11" name="Group 3"/>
              <p:cNvGrpSpPr>
                <a:grpSpLocks/>
              </p:cNvGrpSpPr>
              <p:nvPr/>
            </p:nvGrpSpPr>
            <p:grpSpPr bwMode="auto">
              <a:xfrm>
                <a:off x="2648468" y="1747559"/>
                <a:ext cx="3855237" cy="2075428"/>
                <a:chOff x="2694" y="1423"/>
                <a:chExt cx="1839" cy="258"/>
              </a:xfrm>
            </p:grpSpPr>
            <p:pic>
              <p:nvPicPr>
                <p:cNvPr id="52" name="Picture 3" descr="WinFX_WCF__13a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886" y="1423"/>
                  <a:ext cx="1598" cy="2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3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2694" y="1554"/>
                  <a:ext cx="1839" cy="4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lIns="45705" tIns="45705" rIns="45705" bIns="45705">
                  <a:spAutoFit/>
                </a:bodyPr>
                <a:lstStyle/>
                <a:p>
                  <a:pPr>
                    <a:buClr>
                      <a:srgbClr val="323232"/>
                    </a:buClr>
                    <a:defRPr/>
                  </a:pPr>
                  <a:endParaRPr lang="en-US" sz="180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2980294" y="1799278"/>
                <a:ext cx="3562351" cy="776288"/>
                <a:chOff x="-121" y="1842"/>
                <a:chExt cx="2244" cy="489"/>
              </a:xfrm>
            </p:grpSpPr>
            <p:pic>
              <p:nvPicPr>
                <p:cNvPr id="50" name="Picture 12" descr="WinFX_WCF__13d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-121" y="1842"/>
                  <a:ext cx="2244" cy="4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34" y="1969"/>
                  <a:ext cx="1690" cy="32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45705" tIns="45705" rIns="45705" bIns="45705">
                  <a:spAutoFit/>
                </a:bodyPr>
                <a:lstStyle/>
                <a:p>
                  <a:pPr>
                    <a:buClr>
                      <a:srgbClr val="323232"/>
                    </a:buClr>
                    <a:defRPr/>
                  </a:pPr>
                  <a:r>
                    <a:rPr lang="en-US" sz="180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2.7.1.1. JOIN/ INNER JOIN</a:t>
                  </a:r>
                  <a:endParaRPr lang="en-US" sz="180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grpSp>
            <p:nvGrpSpPr>
              <p:cNvPr id="13" name="Group 38"/>
              <p:cNvGrpSpPr>
                <a:grpSpLocks/>
              </p:cNvGrpSpPr>
              <p:nvPr/>
            </p:nvGrpSpPr>
            <p:grpSpPr bwMode="auto">
              <a:xfrm>
                <a:off x="2980295" y="2427927"/>
                <a:ext cx="3575051" cy="717550"/>
                <a:chOff x="-125" y="1685"/>
                <a:chExt cx="2252" cy="452"/>
              </a:xfrm>
            </p:grpSpPr>
            <p:pic>
              <p:nvPicPr>
                <p:cNvPr id="45" name="Picture 22" descr="WinFX_WCF__13d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-125" y="1685"/>
                  <a:ext cx="2252" cy="4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8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34" y="1842"/>
                  <a:ext cx="1803" cy="18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45705" tIns="45705" rIns="45705" bIns="45705">
                  <a:spAutoFit/>
                </a:bodyPr>
                <a:lstStyle/>
                <a:p>
                  <a:pPr>
                    <a:buClr>
                      <a:srgbClr val="323232"/>
                    </a:buClr>
                    <a:defRPr/>
                  </a:pPr>
                  <a:r>
                    <a:rPr lang="en-US" sz="180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2.7.1.2. CROSS JOIN</a:t>
                  </a:r>
                  <a:endParaRPr lang="en-US" sz="180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pic>
            <p:nvPicPr>
              <p:cNvPr id="43" name="Picture 25" descr="WinFX_WCF__13d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3004107" y="2969263"/>
                <a:ext cx="3538538" cy="733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5" name="Group 21"/>
            <p:cNvGrpSpPr/>
            <p:nvPr/>
          </p:nvGrpSpPr>
          <p:grpSpPr>
            <a:xfrm>
              <a:off x="5082743" y="3955930"/>
              <a:ext cx="3906878" cy="2597269"/>
              <a:chOff x="2648468" y="1747559"/>
              <a:chExt cx="3906878" cy="2075428"/>
            </a:xfrm>
          </p:grpSpPr>
          <p:grpSp>
            <p:nvGrpSpPr>
              <p:cNvPr id="16" name="Group 3"/>
              <p:cNvGrpSpPr>
                <a:grpSpLocks/>
              </p:cNvGrpSpPr>
              <p:nvPr/>
            </p:nvGrpSpPr>
            <p:grpSpPr bwMode="auto">
              <a:xfrm>
                <a:off x="2648468" y="1747559"/>
                <a:ext cx="3855237" cy="2075428"/>
                <a:chOff x="2694" y="1423"/>
                <a:chExt cx="1839" cy="258"/>
              </a:xfrm>
            </p:grpSpPr>
            <p:pic>
              <p:nvPicPr>
                <p:cNvPr id="34" name="Picture 3" descr="WinFX_WCF__13a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886" y="1423"/>
                  <a:ext cx="1598" cy="2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5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2694" y="1554"/>
                  <a:ext cx="1839" cy="4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lIns="45705" tIns="45705" rIns="45705" bIns="45705">
                  <a:spAutoFit/>
                </a:bodyPr>
                <a:lstStyle/>
                <a:p>
                  <a:pPr>
                    <a:buClr>
                      <a:srgbClr val="323232"/>
                    </a:buClr>
                    <a:defRPr/>
                  </a:pPr>
                  <a:endParaRPr lang="en-US" sz="180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grpSp>
            <p:nvGrpSpPr>
              <p:cNvPr id="17" name="Group 20"/>
              <p:cNvGrpSpPr>
                <a:grpSpLocks/>
              </p:cNvGrpSpPr>
              <p:nvPr/>
            </p:nvGrpSpPr>
            <p:grpSpPr bwMode="auto">
              <a:xfrm>
                <a:off x="2980294" y="1799278"/>
                <a:ext cx="3562351" cy="776288"/>
                <a:chOff x="-121" y="1842"/>
                <a:chExt cx="2244" cy="489"/>
              </a:xfrm>
            </p:grpSpPr>
            <p:pic>
              <p:nvPicPr>
                <p:cNvPr id="32" name="Picture 12" descr="WinFX_WCF__13d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-121" y="1842"/>
                  <a:ext cx="2244" cy="4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61" y="1951"/>
                  <a:ext cx="1487" cy="32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45705" tIns="45705" rIns="45705" bIns="45705">
                  <a:spAutoFit/>
                </a:bodyPr>
                <a:lstStyle/>
                <a:p>
                  <a:pPr>
                    <a:buClr>
                      <a:srgbClr val="323232"/>
                    </a:buClr>
                    <a:defRPr/>
                  </a:pPr>
                  <a:r>
                    <a:rPr lang="en-US" sz="180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2.7.2.1. LEFT OUTER JOIN/ LEFT JOIN</a:t>
                  </a:r>
                  <a:endParaRPr lang="en-US" sz="18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grpSp>
            <p:nvGrpSpPr>
              <p:cNvPr id="18" name="Group 21"/>
              <p:cNvGrpSpPr>
                <a:grpSpLocks/>
              </p:cNvGrpSpPr>
              <p:nvPr/>
            </p:nvGrpSpPr>
            <p:grpSpPr bwMode="auto">
              <a:xfrm>
                <a:off x="2980295" y="2427927"/>
                <a:ext cx="3575051" cy="717550"/>
                <a:chOff x="-125" y="1685"/>
                <a:chExt cx="2252" cy="452"/>
              </a:xfrm>
            </p:grpSpPr>
            <p:pic>
              <p:nvPicPr>
                <p:cNvPr id="30" name="Picture 22" descr="WinFX_WCF__13d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-125" y="1685"/>
                  <a:ext cx="2252" cy="4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90" y="1782"/>
                  <a:ext cx="1656" cy="32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45705" tIns="45705" rIns="45705" bIns="45705">
                  <a:spAutoFit/>
                </a:bodyPr>
                <a:lstStyle/>
                <a:p>
                  <a:pPr>
                    <a:buClr>
                      <a:srgbClr val="323232"/>
                    </a:buClr>
                    <a:defRPr/>
                  </a:pPr>
                  <a:r>
                    <a:rPr lang="en-US" sz="180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2.8.2.2. RIGHT OUTER JOIN/ RIGHT JOIN</a:t>
                  </a:r>
                  <a:endParaRPr lang="en-US" sz="18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grpSp>
            <p:nvGrpSpPr>
              <p:cNvPr id="19" name="Group 24"/>
              <p:cNvGrpSpPr>
                <a:grpSpLocks/>
              </p:cNvGrpSpPr>
              <p:nvPr/>
            </p:nvGrpSpPr>
            <p:grpSpPr bwMode="auto">
              <a:xfrm>
                <a:off x="3004107" y="2969263"/>
                <a:ext cx="3538538" cy="733425"/>
                <a:chOff x="-126" y="1475"/>
                <a:chExt cx="2229" cy="462"/>
              </a:xfrm>
            </p:grpSpPr>
            <p:pic>
              <p:nvPicPr>
                <p:cNvPr id="26" name="Picture 25" descr="WinFX_WCF__13d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-126" y="1475"/>
                  <a:ext cx="2229" cy="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73" y="1574"/>
                  <a:ext cx="1668" cy="32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45705" tIns="45705" rIns="45705" bIns="45705">
                  <a:spAutoFit/>
                </a:bodyPr>
                <a:lstStyle/>
                <a:p>
                  <a:pPr>
                    <a:buClr>
                      <a:srgbClr val="323232"/>
                    </a:buClr>
                    <a:defRPr/>
                  </a:pPr>
                  <a:r>
                    <a:rPr lang="en-US" sz="1800" smtClean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2.8.2.3. FULL OUTER JOIN</a:t>
                  </a:r>
                  <a:endParaRPr lang="en-US" sz="18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  <p:cxnSp>
          <p:nvCxnSpPr>
            <p:cNvPr id="20" name="Elbow Connector 61"/>
            <p:cNvCxnSpPr/>
            <p:nvPr/>
          </p:nvCxnSpPr>
          <p:spPr bwMode="auto">
            <a:xfrm flipV="1">
              <a:off x="3716976" y="2470068"/>
              <a:ext cx="1864427" cy="807504"/>
            </a:xfrm>
            <a:prstGeom prst="bentConnector3">
              <a:avLst>
                <a:gd name="adj1" fmla="val 50000"/>
              </a:avLst>
            </a:prstGeom>
            <a:noFill/>
            <a:ln w="53975" cap="flat" cmpd="sng" algn="ctr">
              <a:gradFill>
                <a:gsLst>
                  <a:gs pos="0">
                    <a:srgbClr val="825600"/>
                  </a:gs>
                  <a:gs pos="13000">
                    <a:srgbClr val="FFA800"/>
                  </a:gs>
                  <a:gs pos="28000">
                    <a:srgbClr val="825600"/>
                  </a:gs>
                  <a:gs pos="42999">
                    <a:srgbClr val="FFA800"/>
                  </a:gs>
                  <a:gs pos="58000">
                    <a:srgbClr val="825600"/>
                  </a:gs>
                  <a:gs pos="72000">
                    <a:srgbClr val="FFA800"/>
                  </a:gs>
                  <a:gs pos="87000">
                    <a:srgbClr val="825600"/>
                  </a:gs>
                  <a:gs pos="100000">
                    <a:srgbClr val="FFA800"/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Elbow Connector 61"/>
            <p:cNvCxnSpPr/>
            <p:nvPr/>
          </p:nvCxnSpPr>
          <p:spPr bwMode="auto">
            <a:xfrm>
              <a:off x="3645725" y="4880740"/>
              <a:ext cx="1888176" cy="356278"/>
            </a:xfrm>
            <a:prstGeom prst="bentConnector3">
              <a:avLst>
                <a:gd name="adj1" fmla="val 50000"/>
              </a:avLst>
            </a:prstGeom>
            <a:noFill/>
            <a:ln w="53975" cap="flat" cmpd="sng" algn="ctr">
              <a:gradFill>
                <a:gsLst>
                  <a:gs pos="0">
                    <a:srgbClr val="825600"/>
                  </a:gs>
                  <a:gs pos="13000">
                    <a:srgbClr val="FFA800"/>
                  </a:gs>
                  <a:gs pos="28000">
                    <a:srgbClr val="825600"/>
                  </a:gs>
                  <a:gs pos="42999">
                    <a:srgbClr val="FFA800"/>
                  </a:gs>
                  <a:gs pos="58000">
                    <a:srgbClr val="825600"/>
                  </a:gs>
                  <a:gs pos="72000">
                    <a:srgbClr val="FFA800"/>
                  </a:gs>
                  <a:gs pos="87000">
                    <a:srgbClr val="825600"/>
                  </a:gs>
                  <a:gs pos="100000">
                    <a:srgbClr val="FFA800"/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6" name="Text Box 23"/>
          <p:cNvSpPr txBox="1">
            <a:spLocks noChangeArrowheads="1"/>
          </p:cNvSpPr>
          <p:nvPr/>
        </p:nvSpPr>
        <p:spPr bwMode="auto">
          <a:xfrm>
            <a:off x="5852310" y="2957563"/>
            <a:ext cx="2862263" cy="3693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45705" tIns="45705" rIns="45705" bIns="45705">
            <a:spAutoFit/>
          </a:bodyPr>
          <a:lstStyle/>
          <a:p>
            <a:pPr>
              <a:buClr>
                <a:srgbClr val="323232"/>
              </a:buClr>
              <a:defRPr/>
            </a:pPr>
            <a:r>
              <a:rPr lang="en-US" sz="1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2.7.1.3. NATURAL JOIN</a:t>
            </a:r>
            <a:endParaRPr lang="en-US" sz="180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956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74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24901" y="668594"/>
            <a:ext cx="833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2.7.2.3. FULL OUTER JOIN</a:t>
            </a: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8359" y="1556792"/>
            <a:ext cx="821613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itchFamily="2" charset="2"/>
              <a:buChar char="Ø"/>
            </a:pPr>
            <a:r>
              <a:rPr lang="en-US" sz="2200"/>
              <a:t>Input: quan hệ R và quan hệ S 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200"/>
              <a:t>Output: </a:t>
            </a:r>
          </a:p>
          <a:p>
            <a:pPr lvl="1">
              <a:buBlip>
                <a:blip r:embed="rId2"/>
              </a:buBlip>
            </a:pPr>
            <a:r>
              <a:rPr lang="en-US" sz="2200" smtClean="0"/>
              <a:t> </a:t>
            </a:r>
            <a:r>
              <a:rPr lang="en-US" sz="2200" b="0" smtClean="0"/>
              <a:t>Các </a:t>
            </a:r>
            <a:r>
              <a:rPr lang="en-US" sz="2200" b="0"/>
              <a:t>bộ kết giữa R và S</a:t>
            </a:r>
          </a:p>
          <a:p>
            <a:pPr lvl="1">
              <a:buBlip>
                <a:blip r:embed="rId2"/>
              </a:buBlip>
            </a:pPr>
            <a:r>
              <a:rPr lang="en-US" sz="2200" b="0" smtClean="0"/>
              <a:t> Tất </a:t>
            </a:r>
            <a:r>
              <a:rPr lang="en-US" sz="2200" b="0"/>
              <a:t>cả các bộ còn lại của R dù không kết với S (các thuộc tính của S để giá trị NULL)</a:t>
            </a:r>
          </a:p>
          <a:p>
            <a:pPr lvl="1">
              <a:buBlip>
                <a:blip r:embed="rId2"/>
              </a:buBlip>
            </a:pPr>
            <a:r>
              <a:rPr lang="en-US" sz="2200" b="0" smtClean="0"/>
              <a:t> Tất </a:t>
            </a:r>
            <a:r>
              <a:rPr lang="en-US" sz="2200" b="0"/>
              <a:t>cả các bộ còn lại của S dù không kết với R (các thuộc tính của R để giá trị NULL)</a:t>
            </a:r>
          </a:p>
        </p:txBody>
      </p:sp>
    </p:spTree>
    <p:extLst>
      <p:ext uri="{BB962C8B-B14F-4D97-AF65-F5344CB8AC3E}">
        <p14:creationId xmlns:p14="http://schemas.microsoft.com/office/powerpoint/2010/main" val="131773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75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69629" y="668594"/>
            <a:ext cx="8594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2.7.2.3. FULL OUTER JOIN (tt)</a:t>
            </a:r>
            <a:endParaRPr 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69629" y="1492925"/>
            <a:ext cx="771894" cy="36813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1963" lvl="0" indent="-461963" algn="l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kumimoji="0" lang="en-US" sz="2000" b="1" i="0" u="sng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VD:</a:t>
            </a:r>
            <a:endParaRPr kumimoji="0" lang="en-US" sz="2000" b="1" i="0" u="sng" strike="noStrike" kern="0" cap="none" spc="0" normalizeH="0" baseline="0" noProof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98709" y="1661000"/>
            <a:ext cx="10926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buBlip>
                <a:blip r:embed="rId2"/>
              </a:buBlip>
            </a:pPr>
            <a:r>
              <a:rPr lang="en-US" smtClean="0"/>
              <a:t> Input</a:t>
            </a:r>
            <a:r>
              <a:rPr lang="en-US"/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850861" y="3057435"/>
            <a:ext cx="1578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lvl="1">
              <a:buBlip>
                <a:blip r:embed="rId2"/>
              </a:buBlip>
            </a:pPr>
            <a:r>
              <a:rPr lang="en-US"/>
              <a:t>Truy vấn: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369629" y="3486090"/>
            <a:ext cx="8594860" cy="7848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57150" lvl="1">
              <a:buNone/>
            </a:pPr>
            <a:r>
              <a:rPr lang="en-US" sz="1800"/>
              <a:t>SELECT *</a:t>
            </a:r>
          </a:p>
          <a:p>
            <a:pPr marL="57150" lvl="1" indent="-57150">
              <a:buNone/>
            </a:pPr>
            <a:r>
              <a:rPr lang="en-US" sz="1800"/>
              <a:t>FROM SinhVien FULL OUTER JOIN Lop ON SinhVien.MaLop = Lop.MaLop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901" y="4653136"/>
            <a:ext cx="13635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lvl="1">
              <a:buBlip>
                <a:blip r:embed="rId2"/>
              </a:buBlip>
            </a:pPr>
            <a:r>
              <a:rPr lang="en-US" smtClean="0"/>
              <a:t> Output</a:t>
            </a:r>
            <a:r>
              <a:rPr lang="en-US"/>
              <a:t>: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6321" y="1676990"/>
            <a:ext cx="4002381" cy="1291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31061" y="1667526"/>
            <a:ext cx="2022848" cy="1312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572284"/>
              </p:ext>
            </p:extLst>
          </p:nvPr>
        </p:nvGraphicFramePr>
        <p:xfrm>
          <a:off x="1988416" y="463316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2010308"/>
                <a:gridCol w="1037692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Masv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TenSV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MaLOp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TenLop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SV65769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Trần</a:t>
                      </a:r>
                      <a:r>
                        <a:rPr lang="en-US" baseline="0" smtClean="0"/>
                        <a:t> Văn 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Tin học</a:t>
                      </a:r>
                      <a:r>
                        <a:rPr lang="en-US" baseline="0" smtClean="0"/>
                        <a:t> 1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SV0002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Đoàn</a:t>
                      </a:r>
                      <a:r>
                        <a:rPr lang="en-US" baseline="0" smtClean="0"/>
                        <a:t> Minh Hồng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L02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Tin học</a:t>
                      </a:r>
                      <a:r>
                        <a:rPr lang="en-US" baseline="0" smtClean="0"/>
                        <a:t> 2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SV09767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Lương</a:t>
                      </a:r>
                      <a:r>
                        <a:rPr lang="en-US" baseline="0" smtClean="0"/>
                        <a:t> Hồng Vy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L04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NULL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NULL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NULL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L03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Tin học</a:t>
                      </a:r>
                      <a:r>
                        <a:rPr lang="en-US" baseline="0" smtClean="0"/>
                        <a:t> 3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08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76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81175" y="6591300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69742" y="590497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II. </a:t>
            </a:r>
            <a:r>
              <a:rPr lang="en-US" sz="4000"/>
              <a:t>Các ngôn ngữ DML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484784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Blip>
                <a:blip r:embed="rId2"/>
              </a:buBlip>
            </a:pPr>
            <a:endParaRPr lang="en-US" sz="2400">
              <a:latin typeface="Franklin Gothic Medium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213756" y="1376480"/>
            <a:ext cx="5164016" cy="5333078"/>
            <a:chOff x="0" y="1134108"/>
            <a:chExt cx="4588561" cy="5723892"/>
          </a:xfrm>
        </p:grpSpPr>
        <p:grpSp>
          <p:nvGrpSpPr>
            <p:cNvPr id="8" name="Group 48"/>
            <p:cNvGrpSpPr/>
            <p:nvPr/>
          </p:nvGrpSpPr>
          <p:grpSpPr>
            <a:xfrm>
              <a:off x="0" y="1134108"/>
              <a:ext cx="4588561" cy="4746850"/>
              <a:chOff x="-71692" y="1324113"/>
              <a:chExt cx="4588561" cy="4746850"/>
            </a:xfrm>
          </p:grpSpPr>
          <p:grpSp>
            <p:nvGrpSpPr>
              <p:cNvPr id="15" name="Group 90"/>
              <p:cNvGrpSpPr/>
              <p:nvPr/>
            </p:nvGrpSpPr>
            <p:grpSpPr>
              <a:xfrm>
                <a:off x="-70934" y="1324113"/>
                <a:ext cx="4587803" cy="2772878"/>
                <a:chOff x="-310133" y="1477713"/>
                <a:chExt cx="4997828" cy="4585107"/>
              </a:xfrm>
            </p:grpSpPr>
            <p:pic>
              <p:nvPicPr>
                <p:cNvPr id="27" name="Picture 26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207673" y="2539724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28" name="Picture 2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85855">
                  <a:off x="1336011" y="4184040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29" name="Picture 28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961655" y="2523685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30" name="Picture 29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057911" y="4208102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grpSp>
              <p:nvGrpSpPr>
                <p:cNvPr id="31" name="Group 15"/>
                <p:cNvGrpSpPr>
                  <a:grpSpLocks/>
                </p:cNvGrpSpPr>
                <p:nvPr/>
              </p:nvGrpSpPr>
              <p:grpSpPr bwMode="auto">
                <a:xfrm>
                  <a:off x="-310133" y="1477713"/>
                  <a:ext cx="4997828" cy="1435101"/>
                  <a:chOff x="1409" y="1594"/>
                  <a:chExt cx="2240" cy="904"/>
                </a:xfrm>
              </p:grpSpPr>
              <p:pic>
                <p:nvPicPr>
                  <p:cNvPr id="38" name="Picture 11" descr="WinFX_WCF__13h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409" y="1594"/>
                    <a:ext cx="2240" cy="90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39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48" y="1820"/>
                    <a:ext cx="1868" cy="37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6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2.1. Mệnh đề SELECT/ FROM/ WHERE</a:t>
                    </a:r>
                    <a:endParaRPr 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32" name="Group 31"/>
                <p:cNvGrpSpPr>
                  <a:grpSpLocks/>
                </p:cNvGrpSpPr>
                <p:nvPr/>
              </p:nvGrpSpPr>
              <p:grpSpPr bwMode="auto">
                <a:xfrm>
                  <a:off x="-155223" y="3099140"/>
                  <a:ext cx="4592677" cy="1263650"/>
                  <a:chOff x="1409" y="2226"/>
                  <a:chExt cx="3072" cy="796"/>
                </a:xfrm>
              </p:grpSpPr>
              <p:pic>
                <p:nvPicPr>
                  <p:cNvPr id="36" name="Picture 13" descr="WinFX_WCF__13g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09" y="2226"/>
                    <a:ext cx="3072" cy="7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37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79" y="2372"/>
                    <a:ext cx="1233" cy="41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2.2. Từ khoá AS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33" name="Group 32"/>
                <p:cNvGrpSpPr>
                  <a:grpSpLocks/>
                </p:cNvGrpSpPr>
                <p:nvPr/>
              </p:nvGrpSpPr>
              <p:grpSpPr bwMode="auto">
                <a:xfrm>
                  <a:off x="-155575" y="4791232"/>
                  <a:ext cx="4579936" cy="1271588"/>
                  <a:chOff x="1468" y="3227"/>
                  <a:chExt cx="2885" cy="801"/>
                </a:xfrm>
              </p:grpSpPr>
              <p:pic>
                <p:nvPicPr>
                  <p:cNvPr id="34" name="Picture 20" descr="WinFX_WCF__13f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1468" y="3227"/>
                    <a:ext cx="2885" cy="80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35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62" y="3434"/>
                    <a:ext cx="2070" cy="41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2.3. Các thao tác trên Chuỗi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</p:grpSp>
          <p:grpSp>
            <p:nvGrpSpPr>
              <p:cNvPr id="16" name="Group 90"/>
              <p:cNvGrpSpPr/>
              <p:nvPr/>
            </p:nvGrpSpPr>
            <p:grpSpPr>
              <a:xfrm>
                <a:off x="-71692" y="3982757"/>
                <a:ext cx="4442390" cy="2088206"/>
                <a:chOff x="-334676" y="771709"/>
                <a:chExt cx="4839414" cy="3452969"/>
              </a:xfrm>
            </p:grpSpPr>
            <p:pic>
              <p:nvPicPr>
                <p:cNvPr id="17" name="Picture 16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233546" y="246117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18" name="Picture 1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85855">
                  <a:off x="1245456" y="786920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19" name="Picture 18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013402" y="244513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20" name="Picture 19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109658" y="77170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grpSp>
              <p:nvGrpSpPr>
                <p:cNvPr id="21" name="Group 15"/>
                <p:cNvGrpSpPr>
                  <a:grpSpLocks/>
                </p:cNvGrpSpPr>
                <p:nvPr/>
              </p:nvGrpSpPr>
              <p:grpSpPr bwMode="auto">
                <a:xfrm>
                  <a:off x="-334676" y="1320549"/>
                  <a:ext cx="4839414" cy="1262063"/>
                  <a:chOff x="1398" y="1495"/>
                  <a:chExt cx="2169" cy="795"/>
                </a:xfrm>
              </p:grpSpPr>
              <p:pic>
                <p:nvPicPr>
                  <p:cNvPr id="25" name="Picture 11" descr="WinFX_WCF__13h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398" y="1495"/>
                    <a:ext cx="2169" cy="79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6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03" y="1641"/>
                    <a:ext cx="1494" cy="41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2.4. Các hàm kết hợp cơ bản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22" name="Group 19"/>
                <p:cNvGrpSpPr>
                  <a:grpSpLocks/>
                </p:cNvGrpSpPr>
                <p:nvPr/>
              </p:nvGrpSpPr>
              <p:grpSpPr bwMode="auto">
                <a:xfrm>
                  <a:off x="-179143" y="2961028"/>
                  <a:ext cx="4489521" cy="1263650"/>
                  <a:chOff x="1393" y="2139"/>
                  <a:chExt cx="3003" cy="796"/>
                </a:xfrm>
              </p:grpSpPr>
              <p:pic>
                <p:nvPicPr>
                  <p:cNvPr id="23" name="Picture 13" descr="WinFX_WCF__13g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393" y="2139"/>
                    <a:ext cx="3003" cy="7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4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2298"/>
                    <a:ext cx="2216" cy="41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2.5. Các phép toán tập hợp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</p:grpSp>
        </p:grpSp>
        <p:pic>
          <p:nvPicPr>
            <p:cNvPr id="10" name="Picture 9" descr="MESSAGE ICON (NEW VECTOR).jpg"/>
            <p:cNvPicPr>
              <a:picLocks noChangeAspect="1"/>
            </p:cNvPicPr>
            <p:nvPr/>
          </p:nvPicPr>
          <p:blipFill>
            <a:blip r:embed="rId3" cstate="print">
              <a:lum bright="11000" contrast="20000"/>
            </a:blip>
            <a:stretch>
              <a:fillRect/>
            </a:stretch>
          </p:blipFill>
          <p:spPr>
            <a:xfrm rot="2169610">
              <a:off x="1449462" y="5786267"/>
              <a:ext cx="714210" cy="47052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1" name="Picture 10" descr="MESSAGE ICON (NEW VECTOR).jpg"/>
            <p:cNvPicPr>
              <a:picLocks noChangeAspect="1"/>
            </p:cNvPicPr>
            <p:nvPr/>
          </p:nvPicPr>
          <p:blipFill>
            <a:blip r:embed="rId3" cstate="print">
              <a:lum bright="11000" contrast="20000"/>
            </a:blip>
            <a:stretch>
              <a:fillRect/>
            </a:stretch>
          </p:blipFill>
          <p:spPr>
            <a:xfrm rot="2169610">
              <a:off x="2209483" y="5798143"/>
              <a:ext cx="714210" cy="47052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3" name="Picture 20" descr="WinFX_WCF__13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52532" y="6088997"/>
              <a:ext cx="4204195" cy="769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585169" y="6218788"/>
              <a:ext cx="3283382" cy="6275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45705" tIns="45705" rIns="45705" bIns="45705">
              <a:spAutoFit/>
            </a:bodyPr>
            <a:lstStyle/>
            <a:p>
              <a:pPr>
                <a:defRPr/>
              </a:pPr>
              <a:r>
                <a:rPr lang="en-US" sz="16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2.6. Mệnh đề GROUP BY/ HAVING/ ORDER BY</a:t>
              </a:r>
              <a:endPara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237511" y="1298383"/>
            <a:ext cx="5106390" cy="5397320"/>
            <a:chOff x="0" y="1134108"/>
            <a:chExt cx="4537357" cy="5723892"/>
          </a:xfrm>
        </p:grpSpPr>
        <p:grpSp>
          <p:nvGrpSpPr>
            <p:cNvPr id="41" name="Group 48"/>
            <p:cNvGrpSpPr/>
            <p:nvPr/>
          </p:nvGrpSpPr>
          <p:grpSpPr>
            <a:xfrm>
              <a:off x="0" y="1134108"/>
              <a:ext cx="4537357" cy="4746850"/>
              <a:chOff x="-71692" y="1324113"/>
              <a:chExt cx="4537357" cy="4746850"/>
            </a:xfrm>
          </p:grpSpPr>
          <p:grpSp>
            <p:nvGrpSpPr>
              <p:cNvPr id="46" name="Group 90"/>
              <p:cNvGrpSpPr/>
              <p:nvPr/>
            </p:nvGrpSpPr>
            <p:grpSpPr>
              <a:xfrm>
                <a:off x="-70934" y="1324113"/>
                <a:ext cx="4536599" cy="2772879"/>
                <a:chOff x="-310133" y="1477712"/>
                <a:chExt cx="4942048" cy="4585108"/>
              </a:xfrm>
            </p:grpSpPr>
            <p:pic>
              <p:nvPicPr>
                <p:cNvPr id="58" name="Picture 5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207673" y="2539724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59" name="Picture 58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85855">
                  <a:off x="1336011" y="4184040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60" name="Picture 59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961655" y="2523685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61" name="Picture 60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057911" y="4208102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grpSp>
              <p:nvGrpSpPr>
                <p:cNvPr id="62" name="Group 15"/>
                <p:cNvGrpSpPr>
                  <a:grpSpLocks/>
                </p:cNvGrpSpPr>
                <p:nvPr/>
              </p:nvGrpSpPr>
              <p:grpSpPr bwMode="auto">
                <a:xfrm>
                  <a:off x="-310133" y="1477712"/>
                  <a:ext cx="4942048" cy="1262063"/>
                  <a:chOff x="1409" y="1594"/>
                  <a:chExt cx="2215" cy="795"/>
                </a:xfrm>
              </p:grpSpPr>
              <p:pic>
                <p:nvPicPr>
                  <p:cNvPr id="69" name="Picture 11" descr="WinFX_WCF__13h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409" y="1594"/>
                    <a:ext cx="2215" cy="79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70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62" y="1796"/>
                    <a:ext cx="827" cy="40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2.7. Các loại kết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63" name="Group 21"/>
                <p:cNvGrpSpPr>
                  <a:grpSpLocks/>
                </p:cNvGrpSpPr>
                <p:nvPr/>
              </p:nvGrpSpPr>
              <p:grpSpPr bwMode="auto">
                <a:xfrm>
                  <a:off x="-155223" y="3099140"/>
                  <a:ext cx="4592677" cy="1263650"/>
                  <a:chOff x="1409" y="2226"/>
                  <a:chExt cx="3072" cy="796"/>
                </a:xfrm>
              </p:grpSpPr>
              <p:pic>
                <p:nvPicPr>
                  <p:cNvPr id="67" name="Picture 13" descr="WinFX_WCF__13g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09" y="2226"/>
                    <a:ext cx="3072" cy="7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8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8" y="2438"/>
                    <a:ext cx="1847" cy="40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2.8. SUB – QUERY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64" name="Group 22"/>
                <p:cNvGrpSpPr>
                  <a:grpSpLocks/>
                </p:cNvGrpSpPr>
                <p:nvPr/>
              </p:nvGrpSpPr>
              <p:grpSpPr bwMode="auto">
                <a:xfrm>
                  <a:off x="-155575" y="4791232"/>
                  <a:ext cx="4579936" cy="1271588"/>
                  <a:chOff x="1468" y="3227"/>
                  <a:chExt cx="2885" cy="801"/>
                </a:xfrm>
              </p:grpSpPr>
              <p:pic>
                <p:nvPicPr>
                  <p:cNvPr id="65" name="Picture 20" descr="WinFX_WCF__13f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1468" y="3227"/>
                    <a:ext cx="2885" cy="80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6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56" y="3366"/>
                    <a:ext cx="2221" cy="64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6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2.9. Các toán tử ALL, ANY/ SOME, EXISTS</a:t>
                    </a:r>
                    <a:endParaRPr 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</p:grpSp>
          <p:grpSp>
            <p:nvGrpSpPr>
              <p:cNvPr id="47" name="Group 90"/>
              <p:cNvGrpSpPr/>
              <p:nvPr/>
            </p:nvGrpSpPr>
            <p:grpSpPr>
              <a:xfrm>
                <a:off x="-71692" y="3982757"/>
                <a:ext cx="4442390" cy="2088206"/>
                <a:chOff x="-334676" y="771709"/>
                <a:chExt cx="4839414" cy="3452969"/>
              </a:xfrm>
            </p:grpSpPr>
            <p:pic>
              <p:nvPicPr>
                <p:cNvPr id="48" name="Picture 4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233546" y="246117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49" name="Picture 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85855">
                  <a:off x="1245456" y="786920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50" name="Picture 8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013402" y="244513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51" name="Picture 50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109658" y="77170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grpSp>
              <p:nvGrpSpPr>
                <p:cNvPr id="52" name="Group 15"/>
                <p:cNvGrpSpPr>
                  <a:grpSpLocks/>
                </p:cNvGrpSpPr>
                <p:nvPr/>
              </p:nvGrpSpPr>
              <p:grpSpPr bwMode="auto">
                <a:xfrm>
                  <a:off x="-334676" y="1320549"/>
                  <a:ext cx="4839414" cy="1262063"/>
                  <a:chOff x="1398" y="1495"/>
                  <a:chExt cx="2169" cy="795"/>
                </a:xfrm>
              </p:grpSpPr>
              <p:pic>
                <p:nvPicPr>
                  <p:cNvPr id="56" name="Picture 11" descr="WinFX_WCF__13h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398" y="1495"/>
                    <a:ext cx="2169" cy="79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57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85" y="1709"/>
                    <a:ext cx="1201" cy="40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2.10. INSERT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53" name="Group 19"/>
                <p:cNvGrpSpPr>
                  <a:grpSpLocks/>
                </p:cNvGrpSpPr>
                <p:nvPr/>
              </p:nvGrpSpPr>
              <p:grpSpPr bwMode="auto">
                <a:xfrm>
                  <a:off x="-179143" y="2961028"/>
                  <a:ext cx="4489521" cy="1263650"/>
                  <a:chOff x="1393" y="2139"/>
                  <a:chExt cx="3003" cy="796"/>
                </a:xfrm>
              </p:grpSpPr>
              <p:pic>
                <p:nvPicPr>
                  <p:cNvPr id="54" name="Picture 13" descr="WinFX_WCF__13g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393" y="2139"/>
                    <a:ext cx="3003" cy="7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55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02" y="2352"/>
                    <a:ext cx="1847" cy="40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2.11. UPDATE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</p:grpSp>
        </p:grpSp>
        <p:pic>
          <p:nvPicPr>
            <p:cNvPr id="42" name="Picture 41" descr="MESSAGE ICON (NEW VECTOR).jpg"/>
            <p:cNvPicPr>
              <a:picLocks noChangeAspect="1"/>
            </p:cNvPicPr>
            <p:nvPr/>
          </p:nvPicPr>
          <p:blipFill>
            <a:blip r:embed="rId3" cstate="print">
              <a:lum bright="11000" contrast="20000"/>
            </a:blip>
            <a:stretch>
              <a:fillRect/>
            </a:stretch>
          </p:blipFill>
          <p:spPr>
            <a:xfrm rot="2169610">
              <a:off x="1449462" y="5786267"/>
              <a:ext cx="714210" cy="47052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43" name="Picture 42" descr="MESSAGE ICON (NEW VECTOR).jpg"/>
            <p:cNvPicPr>
              <a:picLocks noChangeAspect="1"/>
            </p:cNvPicPr>
            <p:nvPr/>
          </p:nvPicPr>
          <p:blipFill>
            <a:blip r:embed="rId3" cstate="print">
              <a:lum bright="11000" contrast="20000"/>
            </a:blip>
            <a:stretch>
              <a:fillRect/>
            </a:stretch>
          </p:blipFill>
          <p:spPr>
            <a:xfrm rot="2169610">
              <a:off x="2209483" y="5798143"/>
              <a:ext cx="714210" cy="47052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44" name="Picture 20" descr="WinFX_WCF__13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52532" y="6088997"/>
              <a:ext cx="4204195" cy="769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Text Box 14"/>
            <p:cNvSpPr txBox="1">
              <a:spLocks noChangeArrowheads="1"/>
            </p:cNvSpPr>
            <p:nvPr/>
          </p:nvSpPr>
          <p:spPr bwMode="auto">
            <a:xfrm>
              <a:off x="901729" y="6294350"/>
              <a:ext cx="2534750" cy="3916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45705" tIns="45705" rIns="45705" bIns="45705">
              <a:spAutoFit/>
            </a:bodyPr>
            <a:lstStyle/>
            <a:p>
              <a:pPr algn="l">
                <a:defRPr/>
              </a:pPr>
              <a:r>
                <a:rPr lang="en-US" sz="18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2.12. DELETE</a:t>
              </a:r>
              <a:endParaRPr 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437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77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24901" y="668594"/>
            <a:ext cx="833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2.8. SUBQUERY</a:t>
            </a: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8359" y="1556792"/>
            <a:ext cx="821613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Blip>
                <a:blip r:embed="rId2"/>
              </a:buBlip>
            </a:pPr>
            <a:r>
              <a:rPr lang="en-US" sz="2400" smtClean="0"/>
              <a:t> Nhằm </a:t>
            </a:r>
            <a:r>
              <a:rPr lang="en-US" sz="2400"/>
              <a:t>diễn đạt: 1 truy vấn có thể có 1/ nhiều truy vấn con (SubQuery) lồng bên trong</a:t>
            </a:r>
          </a:p>
          <a:p>
            <a:pPr>
              <a:buBlip>
                <a:blip r:embed="rId2"/>
              </a:buBlip>
            </a:pPr>
            <a:r>
              <a:rPr lang="en-US" sz="2400" smtClean="0"/>
              <a:t> SubQuery </a:t>
            </a:r>
            <a:r>
              <a:rPr lang="en-US" sz="2400"/>
              <a:t>có thể ở:</a:t>
            </a:r>
          </a:p>
          <a:p>
            <a:pPr lvl="1">
              <a:buBlip>
                <a:blip r:embed="rId3"/>
              </a:buBlip>
            </a:pPr>
            <a:r>
              <a:rPr lang="en-US" sz="2400" smtClean="0"/>
              <a:t> </a:t>
            </a:r>
            <a:r>
              <a:rPr lang="en-US" sz="2400" b="0" smtClean="0"/>
              <a:t>Mệnh </a:t>
            </a:r>
            <a:r>
              <a:rPr lang="en-US" sz="2400" b="0"/>
              <a:t>đề SELECT</a:t>
            </a:r>
          </a:p>
          <a:p>
            <a:pPr lvl="1">
              <a:buBlip>
                <a:blip r:embed="rId3"/>
              </a:buBlip>
            </a:pPr>
            <a:r>
              <a:rPr lang="en-US" sz="2400" b="0" smtClean="0"/>
              <a:t> Mệnh </a:t>
            </a:r>
            <a:r>
              <a:rPr lang="en-US" sz="2400" b="0"/>
              <a:t>đề FROM</a:t>
            </a:r>
          </a:p>
          <a:p>
            <a:pPr lvl="1">
              <a:buBlip>
                <a:blip r:embed="rId3"/>
              </a:buBlip>
            </a:pPr>
            <a:r>
              <a:rPr lang="en-US" sz="2400" b="0" smtClean="0"/>
              <a:t> Mệnh </a:t>
            </a:r>
            <a:r>
              <a:rPr lang="en-US" sz="2400" b="0"/>
              <a:t>đề </a:t>
            </a:r>
            <a:r>
              <a:rPr lang="en-US" sz="2400" b="0" smtClean="0"/>
              <a:t>WHERE</a:t>
            </a:r>
            <a:endParaRPr lang="en-US" sz="2400" b="0"/>
          </a:p>
          <a:p>
            <a:pPr lvl="1">
              <a:buBlip>
                <a:blip r:embed="rId3"/>
              </a:buBlip>
            </a:pPr>
            <a:r>
              <a:rPr lang="en-US" sz="2400" b="0"/>
              <a:t> </a:t>
            </a:r>
            <a:r>
              <a:rPr lang="en-US" sz="2400" b="0" smtClean="0"/>
              <a:t>Mệnh đề HAVING</a:t>
            </a:r>
            <a:endParaRPr lang="en-US" sz="2400" b="0"/>
          </a:p>
        </p:txBody>
      </p:sp>
    </p:spTree>
    <p:extLst>
      <p:ext uri="{BB962C8B-B14F-4D97-AF65-F5344CB8AC3E}">
        <p14:creationId xmlns:p14="http://schemas.microsoft.com/office/powerpoint/2010/main" val="88658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78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24901" y="668594"/>
            <a:ext cx="833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2.8.1. SubQuery ở mệnh đề SELECT</a:t>
            </a: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91886" y="1496298"/>
            <a:ext cx="7659583" cy="36813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1963" lvl="0" indent="-461963" algn="l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kumimoji="0" lang="en-US" sz="2000" b="1" i="0" u="sng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VD: </a:t>
            </a:r>
            <a:r>
              <a:rPr lang="en-US" sz="2000" smtClean="0">
                <a:solidFill>
                  <a:srgbClr val="FFC000"/>
                </a:solidFill>
                <a:latin typeface="+mj-lt"/>
              </a:rPr>
              <a:t>Cho biết tỷ lệ sinh viên đăng ký đồ án có mã đồ án ‘DA01’</a:t>
            </a:r>
            <a:endParaRPr kumimoji="0" lang="en-US" sz="2000" b="1" i="0" u="sng" strike="noStrike" kern="0" cap="none" spc="0" normalizeH="0" baseline="0" noProof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2136339"/>
            <a:ext cx="7848872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/>
              <a:t>SELECT 1.00 * COUNT(MaSinhVien)/ </a:t>
            </a:r>
          </a:p>
          <a:p>
            <a:pPr>
              <a:buNone/>
            </a:pPr>
            <a:r>
              <a:rPr lang="en-US" sz="1800"/>
              <a:t>			(SELECT COUNT (MaSinhVien)</a:t>
            </a:r>
          </a:p>
          <a:p>
            <a:pPr>
              <a:buNone/>
            </a:pPr>
            <a:r>
              <a:rPr lang="en-US" sz="1800"/>
              <a:t>			FROM SinhVien)</a:t>
            </a:r>
          </a:p>
          <a:p>
            <a:pPr>
              <a:buNone/>
            </a:pPr>
            <a:r>
              <a:rPr lang="en-US" sz="1800"/>
              <a:t>FROM DangKyDoAn</a:t>
            </a:r>
          </a:p>
          <a:p>
            <a:pPr>
              <a:buNone/>
            </a:pPr>
            <a:r>
              <a:rPr lang="en-US" sz="1800"/>
              <a:t>WHERE MaDoAn = ‘DA01</a:t>
            </a:r>
            <a:r>
              <a:rPr lang="en-US" sz="1800" smtClean="0"/>
              <a:t>’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5369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79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24901" y="668594"/>
            <a:ext cx="833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2.8.1. SubQuery ở mệnh đề </a:t>
            </a:r>
            <a:r>
              <a:rPr lang="en-US" sz="3200" smtClean="0"/>
              <a:t>FROM</a:t>
            </a: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91886" y="1496298"/>
            <a:ext cx="7659583" cy="36813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1963" lvl="0" indent="-461963" algn="l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kumimoji="0" lang="en-US" sz="2000" b="1" i="0" u="sng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VD: </a:t>
            </a:r>
            <a:r>
              <a:rPr lang="en-US" sz="2000" smtClean="0">
                <a:solidFill>
                  <a:srgbClr val="FFC000"/>
                </a:solidFill>
                <a:latin typeface="+mj-lt"/>
              </a:rPr>
              <a:t>Cho biết tỷ lệ sinh viên đăng ký đồ án có mã đồ án ‘DA01’</a:t>
            </a:r>
            <a:endParaRPr kumimoji="0" lang="en-US" sz="2000" b="1" i="0" u="sng" strike="noStrike" kern="0" cap="none" spc="0" normalizeH="0" baseline="0" noProof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2136339"/>
            <a:ext cx="7848872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/>
              <a:t>SELECT 1.00 * COUNT(MaSinhVien)/ </a:t>
            </a:r>
          </a:p>
          <a:p>
            <a:pPr>
              <a:buNone/>
            </a:pPr>
            <a:r>
              <a:rPr lang="en-US" sz="1800"/>
              <a:t>			(SELECT COUNT (MaSinhVien)</a:t>
            </a:r>
          </a:p>
          <a:p>
            <a:pPr>
              <a:buNone/>
            </a:pPr>
            <a:r>
              <a:rPr lang="en-US" sz="1800"/>
              <a:t>			FROM SinhVien)</a:t>
            </a:r>
          </a:p>
          <a:p>
            <a:pPr>
              <a:buNone/>
            </a:pPr>
            <a:r>
              <a:rPr lang="en-US" sz="1800"/>
              <a:t>FROM DangKyDoAn</a:t>
            </a:r>
          </a:p>
          <a:p>
            <a:pPr>
              <a:buNone/>
            </a:pPr>
            <a:r>
              <a:rPr lang="en-US" sz="1800"/>
              <a:t>WHERE MaDoAn = ‘DA01’)</a:t>
            </a:r>
          </a:p>
        </p:txBody>
      </p:sp>
    </p:spTree>
    <p:extLst>
      <p:ext uri="{BB962C8B-B14F-4D97-AF65-F5344CB8AC3E}">
        <p14:creationId xmlns:p14="http://schemas.microsoft.com/office/powerpoint/2010/main" val="383418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8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81175" y="6591300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69742" y="590497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II. </a:t>
            </a:r>
            <a:r>
              <a:rPr lang="en-US" sz="4000"/>
              <a:t>Các ngôn ngữ DML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484784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Blip>
                <a:blip r:embed="rId2"/>
              </a:buBlip>
            </a:pPr>
            <a:endParaRPr lang="en-US" sz="2400">
              <a:latin typeface="Franklin Gothic Medium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213756" y="1376480"/>
            <a:ext cx="5164016" cy="5333078"/>
            <a:chOff x="0" y="1134108"/>
            <a:chExt cx="4588561" cy="5723892"/>
          </a:xfrm>
        </p:grpSpPr>
        <p:grpSp>
          <p:nvGrpSpPr>
            <p:cNvPr id="8" name="Group 48"/>
            <p:cNvGrpSpPr/>
            <p:nvPr/>
          </p:nvGrpSpPr>
          <p:grpSpPr>
            <a:xfrm>
              <a:off x="0" y="1134108"/>
              <a:ext cx="4588561" cy="4746850"/>
              <a:chOff x="-71692" y="1324113"/>
              <a:chExt cx="4588561" cy="4746850"/>
            </a:xfrm>
          </p:grpSpPr>
          <p:grpSp>
            <p:nvGrpSpPr>
              <p:cNvPr id="15" name="Group 90"/>
              <p:cNvGrpSpPr/>
              <p:nvPr/>
            </p:nvGrpSpPr>
            <p:grpSpPr>
              <a:xfrm>
                <a:off x="-70934" y="1324113"/>
                <a:ext cx="4587803" cy="2772878"/>
                <a:chOff x="-310133" y="1477713"/>
                <a:chExt cx="4997828" cy="4585107"/>
              </a:xfrm>
            </p:grpSpPr>
            <p:pic>
              <p:nvPicPr>
                <p:cNvPr id="27" name="Picture 26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207673" y="2539724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28" name="Picture 2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85855">
                  <a:off x="1336011" y="4184040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29" name="Picture 28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961655" y="2523685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30" name="Picture 29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057911" y="4208102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grpSp>
              <p:nvGrpSpPr>
                <p:cNvPr id="31" name="Group 15"/>
                <p:cNvGrpSpPr>
                  <a:grpSpLocks/>
                </p:cNvGrpSpPr>
                <p:nvPr/>
              </p:nvGrpSpPr>
              <p:grpSpPr bwMode="auto">
                <a:xfrm>
                  <a:off x="-310133" y="1477713"/>
                  <a:ext cx="4997828" cy="1435101"/>
                  <a:chOff x="1409" y="1594"/>
                  <a:chExt cx="2240" cy="904"/>
                </a:xfrm>
              </p:grpSpPr>
              <p:pic>
                <p:nvPicPr>
                  <p:cNvPr id="38" name="Picture 11" descr="WinFX_WCF__13h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409" y="1594"/>
                    <a:ext cx="2240" cy="90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39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48" y="1820"/>
                    <a:ext cx="1868" cy="37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6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2.1. Mệnh đề SELECT/ FROM/ WHERE</a:t>
                    </a:r>
                    <a:endParaRPr 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32" name="Group 31"/>
                <p:cNvGrpSpPr>
                  <a:grpSpLocks/>
                </p:cNvGrpSpPr>
                <p:nvPr/>
              </p:nvGrpSpPr>
              <p:grpSpPr bwMode="auto">
                <a:xfrm>
                  <a:off x="-155223" y="3099140"/>
                  <a:ext cx="4592677" cy="1263650"/>
                  <a:chOff x="1409" y="2226"/>
                  <a:chExt cx="3072" cy="796"/>
                </a:xfrm>
              </p:grpSpPr>
              <p:pic>
                <p:nvPicPr>
                  <p:cNvPr id="36" name="Picture 13" descr="WinFX_WCF__13g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09" y="2226"/>
                    <a:ext cx="3072" cy="7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37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79" y="2372"/>
                    <a:ext cx="1233" cy="41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2.2. Từ khoá AS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33" name="Group 32"/>
                <p:cNvGrpSpPr>
                  <a:grpSpLocks/>
                </p:cNvGrpSpPr>
                <p:nvPr/>
              </p:nvGrpSpPr>
              <p:grpSpPr bwMode="auto">
                <a:xfrm>
                  <a:off x="-155575" y="4791232"/>
                  <a:ext cx="4579936" cy="1271588"/>
                  <a:chOff x="1468" y="3227"/>
                  <a:chExt cx="2885" cy="801"/>
                </a:xfrm>
              </p:grpSpPr>
              <p:pic>
                <p:nvPicPr>
                  <p:cNvPr id="34" name="Picture 20" descr="WinFX_WCF__13f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1468" y="3227"/>
                    <a:ext cx="2885" cy="80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35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62" y="3434"/>
                    <a:ext cx="2070" cy="41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2.3. Các thao tác trên Chuỗi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</p:grpSp>
          <p:grpSp>
            <p:nvGrpSpPr>
              <p:cNvPr id="16" name="Group 90"/>
              <p:cNvGrpSpPr/>
              <p:nvPr/>
            </p:nvGrpSpPr>
            <p:grpSpPr>
              <a:xfrm>
                <a:off x="-71692" y="3982757"/>
                <a:ext cx="4442390" cy="2088206"/>
                <a:chOff x="-334676" y="771709"/>
                <a:chExt cx="4839414" cy="3452969"/>
              </a:xfrm>
            </p:grpSpPr>
            <p:pic>
              <p:nvPicPr>
                <p:cNvPr id="17" name="Picture 16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233546" y="246117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18" name="Picture 1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85855">
                  <a:off x="1245456" y="786920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19" name="Picture 18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013402" y="244513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20" name="Picture 19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109658" y="77170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grpSp>
              <p:nvGrpSpPr>
                <p:cNvPr id="21" name="Group 15"/>
                <p:cNvGrpSpPr>
                  <a:grpSpLocks/>
                </p:cNvGrpSpPr>
                <p:nvPr/>
              </p:nvGrpSpPr>
              <p:grpSpPr bwMode="auto">
                <a:xfrm>
                  <a:off x="-334676" y="1320549"/>
                  <a:ext cx="4839414" cy="1262063"/>
                  <a:chOff x="1398" y="1495"/>
                  <a:chExt cx="2169" cy="795"/>
                </a:xfrm>
              </p:grpSpPr>
              <p:pic>
                <p:nvPicPr>
                  <p:cNvPr id="25" name="Picture 11" descr="WinFX_WCF__13h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398" y="1495"/>
                    <a:ext cx="2169" cy="79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6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03" y="1641"/>
                    <a:ext cx="1494" cy="41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2.4. Các hàm kết hợp cơ bản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22" name="Group 19"/>
                <p:cNvGrpSpPr>
                  <a:grpSpLocks/>
                </p:cNvGrpSpPr>
                <p:nvPr/>
              </p:nvGrpSpPr>
              <p:grpSpPr bwMode="auto">
                <a:xfrm>
                  <a:off x="-179143" y="2961028"/>
                  <a:ext cx="4489521" cy="1263650"/>
                  <a:chOff x="1393" y="2139"/>
                  <a:chExt cx="3003" cy="796"/>
                </a:xfrm>
              </p:grpSpPr>
              <p:pic>
                <p:nvPicPr>
                  <p:cNvPr id="23" name="Picture 13" descr="WinFX_WCF__13g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393" y="2139"/>
                    <a:ext cx="3003" cy="7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4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2298"/>
                    <a:ext cx="2216" cy="41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2.5. Các phép toán tập hợp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</p:grpSp>
        </p:grpSp>
        <p:pic>
          <p:nvPicPr>
            <p:cNvPr id="10" name="Picture 9" descr="MESSAGE ICON (NEW VECTOR).jpg"/>
            <p:cNvPicPr>
              <a:picLocks noChangeAspect="1"/>
            </p:cNvPicPr>
            <p:nvPr/>
          </p:nvPicPr>
          <p:blipFill>
            <a:blip r:embed="rId3" cstate="print">
              <a:lum bright="11000" contrast="20000"/>
            </a:blip>
            <a:stretch>
              <a:fillRect/>
            </a:stretch>
          </p:blipFill>
          <p:spPr>
            <a:xfrm rot="2169610">
              <a:off x="1449462" y="5786267"/>
              <a:ext cx="714210" cy="47052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1" name="Picture 10" descr="MESSAGE ICON (NEW VECTOR).jpg"/>
            <p:cNvPicPr>
              <a:picLocks noChangeAspect="1"/>
            </p:cNvPicPr>
            <p:nvPr/>
          </p:nvPicPr>
          <p:blipFill>
            <a:blip r:embed="rId3" cstate="print">
              <a:lum bright="11000" contrast="20000"/>
            </a:blip>
            <a:stretch>
              <a:fillRect/>
            </a:stretch>
          </p:blipFill>
          <p:spPr>
            <a:xfrm rot="2169610">
              <a:off x="2209483" y="5798143"/>
              <a:ext cx="714210" cy="47052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3" name="Picture 20" descr="WinFX_WCF__13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52532" y="6088997"/>
              <a:ext cx="4204195" cy="769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585169" y="6218788"/>
              <a:ext cx="3283382" cy="6275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45705" tIns="45705" rIns="45705" bIns="45705">
              <a:spAutoFit/>
            </a:bodyPr>
            <a:lstStyle/>
            <a:p>
              <a:pPr>
                <a:defRPr/>
              </a:pPr>
              <a:r>
                <a:rPr lang="en-US" sz="16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2.6. Mệnh đề GROUP BY/ HAVING/ ORDER BY</a:t>
              </a:r>
              <a:endPara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237511" y="1298383"/>
            <a:ext cx="5106390" cy="5397320"/>
            <a:chOff x="0" y="1134108"/>
            <a:chExt cx="4537357" cy="5723892"/>
          </a:xfrm>
        </p:grpSpPr>
        <p:grpSp>
          <p:nvGrpSpPr>
            <p:cNvPr id="41" name="Group 48"/>
            <p:cNvGrpSpPr/>
            <p:nvPr/>
          </p:nvGrpSpPr>
          <p:grpSpPr>
            <a:xfrm>
              <a:off x="0" y="1134108"/>
              <a:ext cx="4537357" cy="4746850"/>
              <a:chOff x="-71692" y="1324113"/>
              <a:chExt cx="4537357" cy="4746850"/>
            </a:xfrm>
          </p:grpSpPr>
          <p:grpSp>
            <p:nvGrpSpPr>
              <p:cNvPr id="46" name="Group 90"/>
              <p:cNvGrpSpPr/>
              <p:nvPr/>
            </p:nvGrpSpPr>
            <p:grpSpPr>
              <a:xfrm>
                <a:off x="-70934" y="1324113"/>
                <a:ext cx="4536599" cy="2772879"/>
                <a:chOff x="-310133" y="1477712"/>
                <a:chExt cx="4942048" cy="4585108"/>
              </a:xfrm>
            </p:grpSpPr>
            <p:pic>
              <p:nvPicPr>
                <p:cNvPr id="58" name="Picture 5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207673" y="2539724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59" name="Picture 58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85855">
                  <a:off x="1336011" y="4184040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60" name="Picture 59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961655" y="2523685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61" name="Picture 60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057911" y="4208102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grpSp>
              <p:nvGrpSpPr>
                <p:cNvPr id="62" name="Group 15"/>
                <p:cNvGrpSpPr>
                  <a:grpSpLocks/>
                </p:cNvGrpSpPr>
                <p:nvPr/>
              </p:nvGrpSpPr>
              <p:grpSpPr bwMode="auto">
                <a:xfrm>
                  <a:off x="-310133" y="1477712"/>
                  <a:ext cx="4942048" cy="1262063"/>
                  <a:chOff x="1409" y="1594"/>
                  <a:chExt cx="2215" cy="795"/>
                </a:xfrm>
              </p:grpSpPr>
              <p:pic>
                <p:nvPicPr>
                  <p:cNvPr id="69" name="Picture 11" descr="WinFX_WCF__13h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409" y="1594"/>
                    <a:ext cx="2215" cy="79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70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62" y="1796"/>
                    <a:ext cx="827" cy="40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2.7. Các loại kết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63" name="Group 21"/>
                <p:cNvGrpSpPr>
                  <a:grpSpLocks/>
                </p:cNvGrpSpPr>
                <p:nvPr/>
              </p:nvGrpSpPr>
              <p:grpSpPr bwMode="auto">
                <a:xfrm>
                  <a:off x="-155223" y="3099140"/>
                  <a:ext cx="4592677" cy="1263650"/>
                  <a:chOff x="1409" y="2226"/>
                  <a:chExt cx="3072" cy="796"/>
                </a:xfrm>
              </p:grpSpPr>
              <p:pic>
                <p:nvPicPr>
                  <p:cNvPr id="67" name="Picture 13" descr="WinFX_WCF__13g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09" y="2226"/>
                    <a:ext cx="3072" cy="7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8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8" y="2438"/>
                    <a:ext cx="1847" cy="40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2.8. SUB – QUERY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64" name="Group 22"/>
                <p:cNvGrpSpPr>
                  <a:grpSpLocks/>
                </p:cNvGrpSpPr>
                <p:nvPr/>
              </p:nvGrpSpPr>
              <p:grpSpPr bwMode="auto">
                <a:xfrm>
                  <a:off x="-155575" y="4791232"/>
                  <a:ext cx="4579936" cy="1271588"/>
                  <a:chOff x="1468" y="3227"/>
                  <a:chExt cx="2885" cy="801"/>
                </a:xfrm>
              </p:grpSpPr>
              <p:pic>
                <p:nvPicPr>
                  <p:cNvPr id="65" name="Picture 20" descr="WinFX_WCF__13f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1468" y="3227"/>
                    <a:ext cx="2885" cy="80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6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56" y="3366"/>
                    <a:ext cx="2221" cy="64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6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2.9. Các toán tử ALL, ANY/ SOME, EXISTS</a:t>
                    </a:r>
                    <a:endParaRPr 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</p:grpSp>
          <p:grpSp>
            <p:nvGrpSpPr>
              <p:cNvPr id="47" name="Group 90"/>
              <p:cNvGrpSpPr/>
              <p:nvPr/>
            </p:nvGrpSpPr>
            <p:grpSpPr>
              <a:xfrm>
                <a:off x="-71692" y="3982757"/>
                <a:ext cx="4442390" cy="2088206"/>
                <a:chOff x="-334676" y="771709"/>
                <a:chExt cx="4839414" cy="3452969"/>
              </a:xfrm>
            </p:grpSpPr>
            <p:pic>
              <p:nvPicPr>
                <p:cNvPr id="48" name="Picture 4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233546" y="246117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49" name="Picture 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85855">
                  <a:off x="1245456" y="786920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50" name="Picture 8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013402" y="244513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51" name="Picture 50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109658" y="77170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grpSp>
              <p:nvGrpSpPr>
                <p:cNvPr id="52" name="Group 15"/>
                <p:cNvGrpSpPr>
                  <a:grpSpLocks/>
                </p:cNvGrpSpPr>
                <p:nvPr/>
              </p:nvGrpSpPr>
              <p:grpSpPr bwMode="auto">
                <a:xfrm>
                  <a:off x="-334676" y="1320549"/>
                  <a:ext cx="4839414" cy="1262063"/>
                  <a:chOff x="1398" y="1495"/>
                  <a:chExt cx="2169" cy="795"/>
                </a:xfrm>
              </p:grpSpPr>
              <p:pic>
                <p:nvPicPr>
                  <p:cNvPr id="56" name="Picture 11" descr="WinFX_WCF__13h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398" y="1495"/>
                    <a:ext cx="2169" cy="79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57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85" y="1709"/>
                    <a:ext cx="1201" cy="40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2.10. INSERT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53" name="Group 19"/>
                <p:cNvGrpSpPr>
                  <a:grpSpLocks/>
                </p:cNvGrpSpPr>
                <p:nvPr/>
              </p:nvGrpSpPr>
              <p:grpSpPr bwMode="auto">
                <a:xfrm>
                  <a:off x="-179143" y="2961028"/>
                  <a:ext cx="4489521" cy="1263650"/>
                  <a:chOff x="1393" y="2139"/>
                  <a:chExt cx="3003" cy="796"/>
                </a:xfrm>
              </p:grpSpPr>
              <p:pic>
                <p:nvPicPr>
                  <p:cNvPr id="54" name="Picture 13" descr="WinFX_WCF__13g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393" y="2139"/>
                    <a:ext cx="3003" cy="7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55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02" y="2352"/>
                    <a:ext cx="1847" cy="40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2.11. UPDATE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</p:grpSp>
        </p:grpSp>
        <p:pic>
          <p:nvPicPr>
            <p:cNvPr id="42" name="Picture 41" descr="MESSAGE ICON (NEW VECTOR).jpg"/>
            <p:cNvPicPr>
              <a:picLocks noChangeAspect="1"/>
            </p:cNvPicPr>
            <p:nvPr/>
          </p:nvPicPr>
          <p:blipFill>
            <a:blip r:embed="rId3" cstate="print">
              <a:lum bright="11000" contrast="20000"/>
            </a:blip>
            <a:stretch>
              <a:fillRect/>
            </a:stretch>
          </p:blipFill>
          <p:spPr>
            <a:xfrm rot="2169610">
              <a:off x="1449462" y="5786267"/>
              <a:ext cx="714210" cy="47052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43" name="Picture 42" descr="MESSAGE ICON (NEW VECTOR).jpg"/>
            <p:cNvPicPr>
              <a:picLocks noChangeAspect="1"/>
            </p:cNvPicPr>
            <p:nvPr/>
          </p:nvPicPr>
          <p:blipFill>
            <a:blip r:embed="rId3" cstate="print">
              <a:lum bright="11000" contrast="20000"/>
            </a:blip>
            <a:stretch>
              <a:fillRect/>
            </a:stretch>
          </p:blipFill>
          <p:spPr>
            <a:xfrm rot="2169610">
              <a:off x="2209483" y="5798143"/>
              <a:ext cx="714210" cy="47052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44" name="Picture 20" descr="WinFX_WCF__13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52532" y="6088997"/>
              <a:ext cx="4204195" cy="769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Text Box 14"/>
            <p:cNvSpPr txBox="1">
              <a:spLocks noChangeArrowheads="1"/>
            </p:cNvSpPr>
            <p:nvPr/>
          </p:nvSpPr>
          <p:spPr bwMode="auto">
            <a:xfrm>
              <a:off x="901729" y="6294350"/>
              <a:ext cx="2534750" cy="3916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45705" tIns="45705" rIns="45705" bIns="45705">
              <a:spAutoFit/>
            </a:bodyPr>
            <a:lstStyle/>
            <a:p>
              <a:pPr algn="l">
                <a:defRPr/>
              </a:pPr>
              <a:r>
                <a:rPr lang="en-US" sz="18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2.12. DELETE</a:t>
              </a:r>
              <a:endParaRPr 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628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80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24901" y="668594"/>
            <a:ext cx="833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2.8.1. SubQuery ở mệnh đề </a:t>
            </a:r>
            <a:r>
              <a:rPr lang="en-US" sz="3200" smtClean="0"/>
              <a:t>WHERE</a:t>
            </a: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91886" y="1496298"/>
            <a:ext cx="7659583" cy="36813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1963" lvl="0" indent="-46196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kumimoji="0" lang="en-US" sz="2000" b="1" i="0" u="sng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VD: </a:t>
            </a:r>
            <a:r>
              <a:rPr lang="en-US">
                <a:solidFill>
                  <a:srgbClr val="FFC000"/>
                </a:solidFill>
              </a:rPr>
              <a:t>Cho biết tất cả sinh viên có điểm trung bình cao nhất</a:t>
            </a:r>
            <a:endParaRPr lang="en-US" u="sng" kern="0">
              <a:solidFill>
                <a:srgbClr val="FFC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2136339"/>
            <a:ext cx="8208912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smtClean="0"/>
              <a:t>SELECT </a:t>
            </a:r>
            <a:r>
              <a:rPr lang="en-US" sz="1800"/>
              <a:t>*</a:t>
            </a:r>
          </a:p>
          <a:p>
            <a:pPr>
              <a:buNone/>
            </a:pPr>
            <a:r>
              <a:rPr lang="en-US" sz="1800" smtClean="0"/>
              <a:t>FROM </a:t>
            </a:r>
            <a:r>
              <a:rPr lang="en-US" sz="1800"/>
              <a:t>SinhVien s</a:t>
            </a:r>
          </a:p>
          <a:p>
            <a:pPr>
              <a:buNone/>
            </a:pPr>
            <a:r>
              <a:rPr lang="en-US" sz="1800" smtClean="0"/>
              <a:t>WHERE </a:t>
            </a:r>
            <a:r>
              <a:rPr lang="en-US" sz="1800"/>
              <a:t>s.DiemTrungBinh = </a:t>
            </a:r>
          </a:p>
          <a:p>
            <a:pPr>
              <a:buNone/>
            </a:pPr>
            <a:r>
              <a:rPr lang="en-US" sz="1800"/>
              <a:t>			(SELECT MAX (DiemTrungBinh)</a:t>
            </a:r>
          </a:p>
          <a:p>
            <a:pPr>
              <a:buNone/>
            </a:pPr>
            <a:r>
              <a:rPr lang="en-US" sz="1800"/>
              <a:t>			FROM SinhVien)</a:t>
            </a:r>
          </a:p>
        </p:txBody>
      </p:sp>
    </p:spTree>
    <p:extLst>
      <p:ext uri="{BB962C8B-B14F-4D97-AF65-F5344CB8AC3E}">
        <p14:creationId xmlns:p14="http://schemas.microsoft.com/office/powerpoint/2010/main" val="383418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81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24901" y="668594"/>
            <a:ext cx="833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2.8.1. SubQuery ở mệnh đề </a:t>
            </a:r>
            <a:r>
              <a:rPr lang="en-US" sz="3200" smtClean="0"/>
              <a:t>FROM</a:t>
            </a: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91886" y="1496298"/>
            <a:ext cx="7659583" cy="36813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1963" lvl="0" indent="-46196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kumimoji="0" lang="en-US" sz="2000" b="1" i="0" u="sng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VD: </a:t>
            </a:r>
            <a:r>
              <a:rPr lang="en-US">
                <a:solidFill>
                  <a:srgbClr val="FFC000"/>
                </a:solidFill>
              </a:rPr>
              <a:t>Cho biết các sinh viên thuộc lớp do giáo viên ‘GV001’ dạy</a:t>
            </a:r>
            <a:endParaRPr lang="en-US" u="sng" kern="0">
              <a:solidFill>
                <a:srgbClr val="FFC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2136339"/>
            <a:ext cx="8208912" cy="18928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/>
              <a:t>SELECT *</a:t>
            </a:r>
          </a:p>
          <a:p>
            <a:pPr>
              <a:buNone/>
            </a:pPr>
            <a:r>
              <a:rPr lang="en-US" sz="1800" smtClean="0"/>
              <a:t>FROM </a:t>
            </a:r>
            <a:r>
              <a:rPr lang="en-US" sz="1800"/>
              <a:t>SinhVien s,  (SELECT MaLop</a:t>
            </a:r>
          </a:p>
          <a:p>
            <a:pPr>
              <a:buNone/>
            </a:pPr>
            <a:r>
              <a:rPr lang="en-US" sz="1800"/>
              <a:t>				   FROM Lop</a:t>
            </a:r>
          </a:p>
          <a:p>
            <a:pPr>
              <a:buNone/>
            </a:pPr>
            <a:r>
              <a:rPr lang="en-US" sz="1800"/>
              <a:t>				   WHERE MaGiaoVien = ‘GV001’) AS L	WHERE s.MaLop = </a:t>
            </a:r>
            <a:r>
              <a:rPr lang="en-US" sz="1800" smtClean="0"/>
              <a:t>L.MaLop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4469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82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81175" y="6591300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69742" y="590497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II. </a:t>
            </a:r>
            <a:r>
              <a:rPr lang="en-US" sz="4000"/>
              <a:t>Các ngôn ngữ DML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484784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Blip>
                <a:blip r:embed="rId2"/>
              </a:buBlip>
            </a:pPr>
            <a:endParaRPr lang="en-US" sz="2400">
              <a:latin typeface="Franklin Gothic Medium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213756" y="1376480"/>
            <a:ext cx="5164016" cy="5333078"/>
            <a:chOff x="0" y="1134108"/>
            <a:chExt cx="4588561" cy="5723892"/>
          </a:xfrm>
        </p:grpSpPr>
        <p:grpSp>
          <p:nvGrpSpPr>
            <p:cNvPr id="8" name="Group 48"/>
            <p:cNvGrpSpPr/>
            <p:nvPr/>
          </p:nvGrpSpPr>
          <p:grpSpPr>
            <a:xfrm>
              <a:off x="0" y="1134108"/>
              <a:ext cx="4588561" cy="4746850"/>
              <a:chOff x="-71692" y="1324113"/>
              <a:chExt cx="4588561" cy="4746850"/>
            </a:xfrm>
          </p:grpSpPr>
          <p:grpSp>
            <p:nvGrpSpPr>
              <p:cNvPr id="15" name="Group 90"/>
              <p:cNvGrpSpPr/>
              <p:nvPr/>
            </p:nvGrpSpPr>
            <p:grpSpPr>
              <a:xfrm>
                <a:off x="-70934" y="1324113"/>
                <a:ext cx="4587803" cy="2772878"/>
                <a:chOff x="-310133" y="1477713"/>
                <a:chExt cx="4997828" cy="4585107"/>
              </a:xfrm>
            </p:grpSpPr>
            <p:pic>
              <p:nvPicPr>
                <p:cNvPr id="27" name="Picture 26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207673" y="2539724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28" name="Picture 2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85855">
                  <a:off x="1336011" y="4184040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29" name="Picture 28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961655" y="2523685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30" name="Picture 29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057911" y="4208102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grpSp>
              <p:nvGrpSpPr>
                <p:cNvPr id="31" name="Group 15"/>
                <p:cNvGrpSpPr>
                  <a:grpSpLocks/>
                </p:cNvGrpSpPr>
                <p:nvPr/>
              </p:nvGrpSpPr>
              <p:grpSpPr bwMode="auto">
                <a:xfrm>
                  <a:off x="-310133" y="1477713"/>
                  <a:ext cx="4997828" cy="1435101"/>
                  <a:chOff x="1409" y="1594"/>
                  <a:chExt cx="2240" cy="904"/>
                </a:xfrm>
              </p:grpSpPr>
              <p:pic>
                <p:nvPicPr>
                  <p:cNvPr id="38" name="Picture 11" descr="WinFX_WCF__13h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409" y="1594"/>
                    <a:ext cx="2240" cy="90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39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48" y="1820"/>
                    <a:ext cx="1868" cy="37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6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2.1. Mệnh đề SELECT/ FROM/ WHERE</a:t>
                    </a:r>
                    <a:endParaRPr 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32" name="Group 31"/>
                <p:cNvGrpSpPr>
                  <a:grpSpLocks/>
                </p:cNvGrpSpPr>
                <p:nvPr/>
              </p:nvGrpSpPr>
              <p:grpSpPr bwMode="auto">
                <a:xfrm>
                  <a:off x="-155223" y="3099140"/>
                  <a:ext cx="4592677" cy="1263650"/>
                  <a:chOff x="1409" y="2226"/>
                  <a:chExt cx="3072" cy="796"/>
                </a:xfrm>
              </p:grpSpPr>
              <p:pic>
                <p:nvPicPr>
                  <p:cNvPr id="36" name="Picture 13" descr="WinFX_WCF__13g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09" y="2226"/>
                    <a:ext cx="3072" cy="7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37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79" y="2372"/>
                    <a:ext cx="1233" cy="41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2.2. Từ khoá AS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33" name="Group 32"/>
                <p:cNvGrpSpPr>
                  <a:grpSpLocks/>
                </p:cNvGrpSpPr>
                <p:nvPr/>
              </p:nvGrpSpPr>
              <p:grpSpPr bwMode="auto">
                <a:xfrm>
                  <a:off x="-155575" y="4791232"/>
                  <a:ext cx="4579936" cy="1271588"/>
                  <a:chOff x="1468" y="3227"/>
                  <a:chExt cx="2885" cy="801"/>
                </a:xfrm>
              </p:grpSpPr>
              <p:pic>
                <p:nvPicPr>
                  <p:cNvPr id="34" name="Picture 20" descr="WinFX_WCF__13f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1468" y="3227"/>
                    <a:ext cx="2885" cy="80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35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62" y="3434"/>
                    <a:ext cx="2070" cy="41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2.3. Các thao tác trên Chuỗi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</p:grpSp>
          <p:grpSp>
            <p:nvGrpSpPr>
              <p:cNvPr id="16" name="Group 90"/>
              <p:cNvGrpSpPr/>
              <p:nvPr/>
            </p:nvGrpSpPr>
            <p:grpSpPr>
              <a:xfrm>
                <a:off x="-71692" y="3982757"/>
                <a:ext cx="4442390" cy="2088206"/>
                <a:chOff x="-334676" y="771709"/>
                <a:chExt cx="4839414" cy="3452969"/>
              </a:xfrm>
            </p:grpSpPr>
            <p:pic>
              <p:nvPicPr>
                <p:cNvPr id="17" name="Picture 16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233546" y="246117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18" name="Picture 1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85855">
                  <a:off x="1245456" y="786920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19" name="Picture 18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013402" y="244513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20" name="Picture 19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109658" y="77170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grpSp>
              <p:nvGrpSpPr>
                <p:cNvPr id="21" name="Group 15"/>
                <p:cNvGrpSpPr>
                  <a:grpSpLocks/>
                </p:cNvGrpSpPr>
                <p:nvPr/>
              </p:nvGrpSpPr>
              <p:grpSpPr bwMode="auto">
                <a:xfrm>
                  <a:off x="-334676" y="1320549"/>
                  <a:ext cx="4839414" cy="1262063"/>
                  <a:chOff x="1398" y="1495"/>
                  <a:chExt cx="2169" cy="795"/>
                </a:xfrm>
              </p:grpSpPr>
              <p:pic>
                <p:nvPicPr>
                  <p:cNvPr id="25" name="Picture 11" descr="WinFX_WCF__13h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398" y="1495"/>
                    <a:ext cx="2169" cy="79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6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03" y="1641"/>
                    <a:ext cx="1494" cy="41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2.4. Các hàm kết hợp cơ bản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22" name="Group 19"/>
                <p:cNvGrpSpPr>
                  <a:grpSpLocks/>
                </p:cNvGrpSpPr>
                <p:nvPr/>
              </p:nvGrpSpPr>
              <p:grpSpPr bwMode="auto">
                <a:xfrm>
                  <a:off x="-179143" y="2961028"/>
                  <a:ext cx="4489521" cy="1263650"/>
                  <a:chOff x="1393" y="2139"/>
                  <a:chExt cx="3003" cy="796"/>
                </a:xfrm>
              </p:grpSpPr>
              <p:pic>
                <p:nvPicPr>
                  <p:cNvPr id="23" name="Picture 13" descr="WinFX_WCF__13g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393" y="2139"/>
                    <a:ext cx="3003" cy="7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4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2298"/>
                    <a:ext cx="2216" cy="41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2.5. Các phép toán tập hợp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</p:grpSp>
        </p:grpSp>
        <p:pic>
          <p:nvPicPr>
            <p:cNvPr id="10" name="Picture 9" descr="MESSAGE ICON (NEW VECTOR).jpg"/>
            <p:cNvPicPr>
              <a:picLocks noChangeAspect="1"/>
            </p:cNvPicPr>
            <p:nvPr/>
          </p:nvPicPr>
          <p:blipFill>
            <a:blip r:embed="rId3" cstate="print">
              <a:lum bright="11000" contrast="20000"/>
            </a:blip>
            <a:stretch>
              <a:fillRect/>
            </a:stretch>
          </p:blipFill>
          <p:spPr>
            <a:xfrm rot="2169610">
              <a:off x="1449462" y="5786267"/>
              <a:ext cx="714210" cy="47052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1" name="Picture 10" descr="MESSAGE ICON (NEW VECTOR).jpg"/>
            <p:cNvPicPr>
              <a:picLocks noChangeAspect="1"/>
            </p:cNvPicPr>
            <p:nvPr/>
          </p:nvPicPr>
          <p:blipFill>
            <a:blip r:embed="rId3" cstate="print">
              <a:lum bright="11000" contrast="20000"/>
            </a:blip>
            <a:stretch>
              <a:fillRect/>
            </a:stretch>
          </p:blipFill>
          <p:spPr>
            <a:xfrm rot="2169610">
              <a:off x="2209483" y="5798143"/>
              <a:ext cx="714210" cy="47052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3" name="Picture 20" descr="WinFX_WCF__13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52532" y="6088997"/>
              <a:ext cx="4204195" cy="769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585169" y="6218788"/>
              <a:ext cx="3283382" cy="6275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45705" tIns="45705" rIns="45705" bIns="45705">
              <a:spAutoFit/>
            </a:bodyPr>
            <a:lstStyle/>
            <a:p>
              <a:pPr>
                <a:defRPr/>
              </a:pPr>
              <a:r>
                <a:rPr lang="en-US" sz="16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2.6. Mệnh đề GROUP BY/ HAVING/ ORDER BY</a:t>
              </a:r>
              <a:endPara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237511" y="1298383"/>
            <a:ext cx="5106390" cy="5397320"/>
            <a:chOff x="0" y="1134108"/>
            <a:chExt cx="4537357" cy="5723892"/>
          </a:xfrm>
        </p:grpSpPr>
        <p:grpSp>
          <p:nvGrpSpPr>
            <p:cNvPr id="41" name="Group 48"/>
            <p:cNvGrpSpPr/>
            <p:nvPr/>
          </p:nvGrpSpPr>
          <p:grpSpPr>
            <a:xfrm>
              <a:off x="0" y="1134108"/>
              <a:ext cx="4537357" cy="4746850"/>
              <a:chOff x="-71692" y="1324113"/>
              <a:chExt cx="4537357" cy="4746850"/>
            </a:xfrm>
          </p:grpSpPr>
          <p:grpSp>
            <p:nvGrpSpPr>
              <p:cNvPr id="46" name="Group 90"/>
              <p:cNvGrpSpPr/>
              <p:nvPr/>
            </p:nvGrpSpPr>
            <p:grpSpPr>
              <a:xfrm>
                <a:off x="-70934" y="1324113"/>
                <a:ext cx="4536599" cy="2772879"/>
                <a:chOff x="-310133" y="1477712"/>
                <a:chExt cx="4942048" cy="4585108"/>
              </a:xfrm>
            </p:grpSpPr>
            <p:pic>
              <p:nvPicPr>
                <p:cNvPr id="58" name="Picture 5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207673" y="2539724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59" name="Picture 58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85855">
                  <a:off x="1336011" y="4184040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60" name="Picture 59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961655" y="2523685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61" name="Picture 60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057911" y="4208102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grpSp>
              <p:nvGrpSpPr>
                <p:cNvPr id="62" name="Group 15"/>
                <p:cNvGrpSpPr>
                  <a:grpSpLocks/>
                </p:cNvGrpSpPr>
                <p:nvPr/>
              </p:nvGrpSpPr>
              <p:grpSpPr bwMode="auto">
                <a:xfrm>
                  <a:off x="-310133" y="1477712"/>
                  <a:ext cx="4942048" cy="1262063"/>
                  <a:chOff x="1409" y="1594"/>
                  <a:chExt cx="2215" cy="795"/>
                </a:xfrm>
              </p:grpSpPr>
              <p:pic>
                <p:nvPicPr>
                  <p:cNvPr id="69" name="Picture 11" descr="WinFX_WCF__13h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409" y="1594"/>
                    <a:ext cx="2215" cy="79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70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62" y="1796"/>
                    <a:ext cx="827" cy="40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2.7. Các loại kết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63" name="Group 21"/>
                <p:cNvGrpSpPr>
                  <a:grpSpLocks/>
                </p:cNvGrpSpPr>
                <p:nvPr/>
              </p:nvGrpSpPr>
              <p:grpSpPr bwMode="auto">
                <a:xfrm>
                  <a:off x="-155223" y="3099140"/>
                  <a:ext cx="4592677" cy="1263650"/>
                  <a:chOff x="1409" y="2226"/>
                  <a:chExt cx="3072" cy="796"/>
                </a:xfrm>
              </p:grpSpPr>
              <p:pic>
                <p:nvPicPr>
                  <p:cNvPr id="67" name="Picture 13" descr="WinFX_WCF__13g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09" y="2226"/>
                    <a:ext cx="3072" cy="7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8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8" y="2438"/>
                    <a:ext cx="1847" cy="40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2.8. SUB – QUERY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64" name="Group 22"/>
                <p:cNvGrpSpPr>
                  <a:grpSpLocks/>
                </p:cNvGrpSpPr>
                <p:nvPr/>
              </p:nvGrpSpPr>
              <p:grpSpPr bwMode="auto">
                <a:xfrm>
                  <a:off x="-155575" y="4791232"/>
                  <a:ext cx="4579936" cy="1271588"/>
                  <a:chOff x="1468" y="3227"/>
                  <a:chExt cx="2885" cy="801"/>
                </a:xfrm>
              </p:grpSpPr>
              <p:pic>
                <p:nvPicPr>
                  <p:cNvPr id="65" name="Picture 20" descr="WinFX_WCF__13f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1468" y="3227"/>
                    <a:ext cx="2885" cy="80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6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56" y="3366"/>
                    <a:ext cx="2221" cy="64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6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2.9. Các toán tử ALL, ANY/ SOME, EXISTS</a:t>
                    </a:r>
                    <a:endParaRPr 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</p:grpSp>
          <p:grpSp>
            <p:nvGrpSpPr>
              <p:cNvPr id="47" name="Group 90"/>
              <p:cNvGrpSpPr/>
              <p:nvPr/>
            </p:nvGrpSpPr>
            <p:grpSpPr>
              <a:xfrm>
                <a:off x="-71692" y="3982757"/>
                <a:ext cx="4442390" cy="2088206"/>
                <a:chOff x="-334676" y="771709"/>
                <a:chExt cx="4839414" cy="3452969"/>
              </a:xfrm>
            </p:grpSpPr>
            <p:pic>
              <p:nvPicPr>
                <p:cNvPr id="48" name="Picture 4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233546" y="246117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49" name="Picture 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85855">
                  <a:off x="1245456" y="786920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50" name="Picture 8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013402" y="244513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51" name="Picture 50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109658" y="77170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grpSp>
              <p:nvGrpSpPr>
                <p:cNvPr id="52" name="Group 15"/>
                <p:cNvGrpSpPr>
                  <a:grpSpLocks/>
                </p:cNvGrpSpPr>
                <p:nvPr/>
              </p:nvGrpSpPr>
              <p:grpSpPr bwMode="auto">
                <a:xfrm>
                  <a:off x="-334676" y="1320549"/>
                  <a:ext cx="4839414" cy="1262063"/>
                  <a:chOff x="1398" y="1495"/>
                  <a:chExt cx="2169" cy="795"/>
                </a:xfrm>
              </p:grpSpPr>
              <p:pic>
                <p:nvPicPr>
                  <p:cNvPr id="56" name="Picture 11" descr="WinFX_WCF__13h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398" y="1495"/>
                    <a:ext cx="2169" cy="79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57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85" y="1709"/>
                    <a:ext cx="1201" cy="40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2.10. INSERT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53" name="Group 19"/>
                <p:cNvGrpSpPr>
                  <a:grpSpLocks/>
                </p:cNvGrpSpPr>
                <p:nvPr/>
              </p:nvGrpSpPr>
              <p:grpSpPr bwMode="auto">
                <a:xfrm>
                  <a:off x="-179143" y="2961028"/>
                  <a:ext cx="4489521" cy="1263650"/>
                  <a:chOff x="1393" y="2139"/>
                  <a:chExt cx="3003" cy="796"/>
                </a:xfrm>
              </p:grpSpPr>
              <p:pic>
                <p:nvPicPr>
                  <p:cNvPr id="54" name="Picture 13" descr="WinFX_WCF__13g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393" y="2139"/>
                    <a:ext cx="3003" cy="7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55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02" y="2352"/>
                    <a:ext cx="1847" cy="40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2.11. UPDATE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</p:grpSp>
        </p:grpSp>
        <p:pic>
          <p:nvPicPr>
            <p:cNvPr id="42" name="Picture 41" descr="MESSAGE ICON (NEW VECTOR).jpg"/>
            <p:cNvPicPr>
              <a:picLocks noChangeAspect="1"/>
            </p:cNvPicPr>
            <p:nvPr/>
          </p:nvPicPr>
          <p:blipFill>
            <a:blip r:embed="rId3" cstate="print">
              <a:lum bright="11000" contrast="20000"/>
            </a:blip>
            <a:stretch>
              <a:fillRect/>
            </a:stretch>
          </p:blipFill>
          <p:spPr>
            <a:xfrm rot="2169610">
              <a:off x="1449462" y="5786267"/>
              <a:ext cx="714210" cy="47052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43" name="Picture 42" descr="MESSAGE ICON (NEW VECTOR).jpg"/>
            <p:cNvPicPr>
              <a:picLocks noChangeAspect="1"/>
            </p:cNvPicPr>
            <p:nvPr/>
          </p:nvPicPr>
          <p:blipFill>
            <a:blip r:embed="rId3" cstate="print">
              <a:lum bright="11000" contrast="20000"/>
            </a:blip>
            <a:stretch>
              <a:fillRect/>
            </a:stretch>
          </p:blipFill>
          <p:spPr>
            <a:xfrm rot="2169610">
              <a:off x="2209483" y="5798143"/>
              <a:ext cx="714210" cy="47052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44" name="Picture 20" descr="WinFX_WCF__13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52532" y="6088997"/>
              <a:ext cx="4204195" cy="769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Text Box 14"/>
            <p:cNvSpPr txBox="1">
              <a:spLocks noChangeArrowheads="1"/>
            </p:cNvSpPr>
            <p:nvPr/>
          </p:nvSpPr>
          <p:spPr bwMode="auto">
            <a:xfrm>
              <a:off x="901729" y="6294350"/>
              <a:ext cx="2534750" cy="3916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45705" tIns="45705" rIns="45705" bIns="45705">
              <a:spAutoFit/>
            </a:bodyPr>
            <a:lstStyle/>
            <a:p>
              <a:pPr algn="l">
                <a:defRPr/>
              </a:pPr>
              <a:r>
                <a:rPr lang="en-US" sz="18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2.12. DELETE</a:t>
              </a:r>
              <a:endParaRPr 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506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83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24901" y="668594"/>
            <a:ext cx="833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2.9. Các toán tử ALL, ANY/ SOME, EXISTS</a:t>
            </a: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8359" y="1556792"/>
            <a:ext cx="82161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Blip>
                <a:blip r:embed="rId2"/>
              </a:buBlip>
            </a:pPr>
            <a:r>
              <a:rPr lang="en-US" sz="2400"/>
              <a:t>Thường dùng cho SubQuery ở mệnh đề WHERE</a:t>
            </a:r>
          </a:p>
          <a:p>
            <a:pPr>
              <a:buBlip>
                <a:blip r:embed="rId2"/>
              </a:buBlip>
            </a:pPr>
            <a:r>
              <a:rPr lang="en-US" sz="2400"/>
              <a:t>SOME là dạng cũ của ANY</a:t>
            </a:r>
          </a:p>
        </p:txBody>
      </p:sp>
    </p:spTree>
    <p:extLst>
      <p:ext uri="{BB962C8B-B14F-4D97-AF65-F5344CB8AC3E}">
        <p14:creationId xmlns:p14="http://schemas.microsoft.com/office/powerpoint/2010/main" val="288376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84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24901" y="668594"/>
            <a:ext cx="833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2.9.1. ALL</a:t>
            </a: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8359" y="1556792"/>
            <a:ext cx="8216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Blip>
                <a:blip r:embed="rId2"/>
              </a:buBlip>
            </a:pPr>
            <a:r>
              <a:rPr lang="en-US" sz="2400" smtClean="0"/>
              <a:t> Biểu </a:t>
            </a:r>
            <a:r>
              <a:rPr lang="en-US" sz="2400"/>
              <a:t>thức phải đúng </a:t>
            </a:r>
            <a:r>
              <a:rPr lang="en-US" sz="2400" u="sng"/>
              <a:t>tất cả</a:t>
            </a:r>
            <a:r>
              <a:rPr lang="en-US" sz="2400"/>
              <a:t> các bộ trong SubQuery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24901" y="2220688"/>
            <a:ext cx="7659583" cy="36813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1963" lvl="0" indent="-461963" algn="l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kumimoji="0" lang="en-US" sz="2000" b="1" i="0" u="sng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VD: </a:t>
            </a:r>
            <a:r>
              <a:rPr lang="en-US" sz="2000" smtClean="0">
                <a:solidFill>
                  <a:srgbClr val="FFC000"/>
                </a:solidFill>
                <a:latin typeface="+mj-lt"/>
              </a:rPr>
              <a:t>Cho biết tất cả sinh viên có điểm trung bình cao nhất</a:t>
            </a:r>
            <a:endParaRPr kumimoji="0" lang="en-US" sz="2000" b="1" i="0" u="sng" strike="noStrike" kern="0" cap="none" spc="0" normalizeH="0" baseline="0" noProof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4018" y="2924944"/>
            <a:ext cx="72728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/>
              <a:t>	SELECT *</a:t>
            </a:r>
          </a:p>
          <a:p>
            <a:pPr>
              <a:buNone/>
            </a:pPr>
            <a:r>
              <a:rPr lang="en-US"/>
              <a:t>	FROM SinhVien </a:t>
            </a:r>
          </a:p>
          <a:p>
            <a:pPr>
              <a:buNone/>
            </a:pPr>
            <a:r>
              <a:rPr lang="en-US"/>
              <a:t>	WHERE DiemTrungBinh &gt;= ALL </a:t>
            </a:r>
          </a:p>
          <a:p>
            <a:pPr>
              <a:buNone/>
            </a:pPr>
            <a:r>
              <a:rPr lang="en-US"/>
              <a:t>			(SELECT DiemTrungBinh</a:t>
            </a:r>
          </a:p>
          <a:p>
            <a:pPr>
              <a:buNone/>
            </a:pPr>
            <a:r>
              <a:rPr lang="en-US"/>
              <a:t>			FROM SinhVien)</a:t>
            </a:r>
          </a:p>
        </p:txBody>
      </p:sp>
    </p:spTree>
    <p:extLst>
      <p:ext uri="{BB962C8B-B14F-4D97-AF65-F5344CB8AC3E}">
        <p14:creationId xmlns:p14="http://schemas.microsoft.com/office/powerpoint/2010/main" val="266637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85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24901" y="668594"/>
            <a:ext cx="833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2.9.1. ANY/SOME</a:t>
            </a: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8359" y="1556792"/>
            <a:ext cx="8216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Blip>
                <a:blip r:embed="rId2"/>
              </a:buBlip>
            </a:pPr>
            <a:r>
              <a:rPr lang="en-US" sz="2400" smtClean="0"/>
              <a:t> </a:t>
            </a:r>
            <a:r>
              <a:rPr lang="en-US"/>
              <a:t>Biểu thức phải đúng </a:t>
            </a:r>
            <a:r>
              <a:rPr lang="en-US" u="sng">
                <a:solidFill>
                  <a:srgbClr val="FFC000"/>
                </a:solidFill>
              </a:rPr>
              <a:t>ít nhất 1 bộ</a:t>
            </a:r>
            <a:r>
              <a:rPr lang="en-US">
                <a:solidFill>
                  <a:srgbClr val="FFC000"/>
                </a:solidFill>
              </a:rPr>
              <a:t> </a:t>
            </a:r>
            <a:r>
              <a:rPr lang="en-US"/>
              <a:t>trong SubQuery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24901" y="2220688"/>
            <a:ext cx="7659583" cy="36813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1963" lvl="0" indent="-46196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kumimoji="0" lang="en-US" sz="2000" b="1" i="0" u="sng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VD: </a:t>
            </a:r>
            <a:r>
              <a:rPr lang="en-US">
                <a:solidFill>
                  <a:srgbClr val="FFC000"/>
                </a:solidFill>
              </a:rPr>
              <a:t>Cho biết đồ án bất kỳ nào có sinh viên đăng ký</a:t>
            </a:r>
            <a:endParaRPr lang="en-US" u="sng" kern="0">
              <a:solidFill>
                <a:srgbClr val="FFC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4018" y="2924944"/>
            <a:ext cx="7924446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u="sng" smtClean="0"/>
              <a:t>C1</a:t>
            </a:r>
            <a:r>
              <a:rPr lang="en-US" sz="1800" u="sng"/>
              <a:t>:</a:t>
            </a:r>
          </a:p>
          <a:p>
            <a:pPr>
              <a:buNone/>
            </a:pPr>
            <a:r>
              <a:rPr lang="en-US" sz="1800"/>
              <a:t>SELECT * FROM DoAn</a:t>
            </a:r>
          </a:p>
          <a:p>
            <a:pPr>
              <a:buNone/>
            </a:pPr>
            <a:r>
              <a:rPr lang="en-US" sz="1800"/>
              <a:t>WHERE MaDoAn  =  SOME (SELECT </a:t>
            </a:r>
            <a:r>
              <a:rPr lang="en-US" sz="1800" smtClean="0"/>
              <a:t>MaDoAn   FROM </a:t>
            </a:r>
            <a:r>
              <a:rPr lang="en-US" sz="1800"/>
              <a:t>SinhVien)</a:t>
            </a:r>
          </a:p>
          <a:p>
            <a:pPr>
              <a:buNone/>
            </a:pPr>
            <a:r>
              <a:rPr lang="en-US" sz="1800"/>
              <a:t> </a:t>
            </a:r>
            <a:r>
              <a:rPr lang="en-US" sz="1800" u="sng"/>
              <a:t>C2:</a:t>
            </a:r>
          </a:p>
          <a:p>
            <a:pPr>
              <a:buNone/>
            </a:pPr>
            <a:r>
              <a:rPr lang="en-US" sz="1800"/>
              <a:t>SELECT * FROM DoAn</a:t>
            </a:r>
          </a:p>
          <a:p>
            <a:pPr>
              <a:buNone/>
            </a:pPr>
            <a:r>
              <a:rPr lang="en-US" sz="1800"/>
              <a:t>WHERE MaDoAn  IN (SELECT </a:t>
            </a:r>
            <a:r>
              <a:rPr lang="en-US" sz="1800" smtClean="0"/>
              <a:t>MaDoAn  </a:t>
            </a:r>
            <a:r>
              <a:rPr lang="en-US" sz="1800"/>
              <a:t>FROM SinhVien)</a:t>
            </a:r>
          </a:p>
        </p:txBody>
      </p:sp>
    </p:spTree>
    <p:extLst>
      <p:ext uri="{BB962C8B-B14F-4D97-AF65-F5344CB8AC3E}">
        <p14:creationId xmlns:p14="http://schemas.microsoft.com/office/powerpoint/2010/main" val="276326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86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24901" y="668594"/>
            <a:ext cx="833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2.9.3. EXISTS/ NOT EXISTS</a:t>
            </a: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8359" y="1556792"/>
            <a:ext cx="82161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Blip>
                <a:blip r:embed="rId2"/>
              </a:buBlip>
            </a:pPr>
            <a:r>
              <a:rPr lang="en-US" smtClean="0"/>
              <a:t> </a:t>
            </a:r>
            <a:r>
              <a:rPr lang="en-US"/>
              <a:t>Kiểm tra SubQuery có trả về ít nhất 1 bộ hay không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24901" y="2220688"/>
            <a:ext cx="7659583" cy="36813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Blip>
                <a:blip r:embed="rId2"/>
              </a:buBlip>
            </a:pPr>
            <a:r>
              <a:rPr kumimoji="0" lang="en-US" sz="2000" b="1" i="0" u="sng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VD1: </a:t>
            </a:r>
            <a:r>
              <a:rPr lang="en-US" sz="1800" smtClean="0"/>
              <a:t>Cho biết đồ án có sinh viên đăng ký</a:t>
            </a:r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971600" y="2780928"/>
            <a:ext cx="7992888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b="0"/>
              <a:t>SELECT * FROM DoAn</a:t>
            </a:r>
          </a:p>
          <a:p>
            <a:pPr>
              <a:buNone/>
            </a:pPr>
            <a:r>
              <a:rPr lang="en-US" sz="1800" b="0"/>
              <a:t>WHERE EXISTS (SELECT MaDoAn FROM SinhVien</a:t>
            </a:r>
          </a:p>
          <a:p>
            <a:pPr>
              <a:buNone/>
            </a:pPr>
            <a:r>
              <a:rPr lang="en-US" sz="1800" b="0"/>
              <a:t>		        WHERE SinhVien.MaDoAn = DoAn.MaDoAn)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5576" y="4221088"/>
            <a:ext cx="75289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lvl="0" indent="-46196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u="sng" kern="0">
                <a:solidFill>
                  <a:srgbClr val="FF0000"/>
                </a:solidFill>
              </a:rPr>
              <a:t>VD2: </a:t>
            </a:r>
            <a:r>
              <a:rPr lang="en-US">
                <a:solidFill>
                  <a:srgbClr val="FFC000"/>
                </a:solidFill>
              </a:rPr>
              <a:t>Cho biết đồ án không có sinh viên đăng ký</a:t>
            </a:r>
            <a:endParaRPr lang="en-US" u="sng" kern="0">
              <a:solidFill>
                <a:srgbClr val="FFC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1600" y="4733042"/>
            <a:ext cx="7776864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b="0"/>
              <a:t>SELECT * FROM DoAn</a:t>
            </a:r>
          </a:p>
          <a:p>
            <a:pPr>
              <a:buNone/>
            </a:pPr>
            <a:r>
              <a:rPr lang="en-US" sz="1800" b="0"/>
              <a:t>WHERE NOT EXISTS (SELECT MaDoAn  FROM SinhVien</a:t>
            </a:r>
          </a:p>
          <a:p>
            <a:pPr>
              <a:buNone/>
            </a:pPr>
            <a:r>
              <a:rPr lang="en-US" sz="1800" b="0"/>
              <a:t>			WHERE SinhVien.MaDoAn = DoAn.MaDoAn)</a:t>
            </a:r>
          </a:p>
        </p:txBody>
      </p:sp>
    </p:spTree>
    <p:extLst>
      <p:ext uri="{BB962C8B-B14F-4D97-AF65-F5344CB8AC3E}">
        <p14:creationId xmlns:p14="http://schemas.microsoft.com/office/powerpoint/2010/main" val="48901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87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81175" y="6591300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69742" y="590497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II. </a:t>
            </a:r>
            <a:r>
              <a:rPr lang="en-US" sz="4000"/>
              <a:t>Các ngôn ngữ DML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484784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Blip>
                <a:blip r:embed="rId2"/>
              </a:buBlip>
            </a:pPr>
            <a:endParaRPr lang="en-US" sz="2400">
              <a:latin typeface="Franklin Gothic Medium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213756" y="1376480"/>
            <a:ext cx="5164016" cy="5333078"/>
            <a:chOff x="0" y="1134108"/>
            <a:chExt cx="4588561" cy="5723892"/>
          </a:xfrm>
        </p:grpSpPr>
        <p:grpSp>
          <p:nvGrpSpPr>
            <p:cNvPr id="8" name="Group 48"/>
            <p:cNvGrpSpPr/>
            <p:nvPr/>
          </p:nvGrpSpPr>
          <p:grpSpPr>
            <a:xfrm>
              <a:off x="0" y="1134108"/>
              <a:ext cx="4588561" cy="4746850"/>
              <a:chOff x="-71692" y="1324113"/>
              <a:chExt cx="4588561" cy="4746850"/>
            </a:xfrm>
          </p:grpSpPr>
          <p:grpSp>
            <p:nvGrpSpPr>
              <p:cNvPr id="15" name="Group 90"/>
              <p:cNvGrpSpPr/>
              <p:nvPr/>
            </p:nvGrpSpPr>
            <p:grpSpPr>
              <a:xfrm>
                <a:off x="-70934" y="1324113"/>
                <a:ext cx="4587803" cy="2772878"/>
                <a:chOff x="-310133" y="1477713"/>
                <a:chExt cx="4997828" cy="4585107"/>
              </a:xfrm>
            </p:grpSpPr>
            <p:pic>
              <p:nvPicPr>
                <p:cNvPr id="27" name="Picture 26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207673" y="2539724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28" name="Picture 2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85855">
                  <a:off x="1336011" y="4184040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29" name="Picture 28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961655" y="2523685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30" name="Picture 29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057911" y="4208102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grpSp>
              <p:nvGrpSpPr>
                <p:cNvPr id="31" name="Group 15"/>
                <p:cNvGrpSpPr>
                  <a:grpSpLocks/>
                </p:cNvGrpSpPr>
                <p:nvPr/>
              </p:nvGrpSpPr>
              <p:grpSpPr bwMode="auto">
                <a:xfrm>
                  <a:off x="-310133" y="1477713"/>
                  <a:ext cx="4997828" cy="1435101"/>
                  <a:chOff x="1409" y="1594"/>
                  <a:chExt cx="2240" cy="904"/>
                </a:xfrm>
              </p:grpSpPr>
              <p:pic>
                <p:nvPicPr>
                  <p:cNvPr id="38" name="Picture 11" descr="WinFX_WCF__13h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409" y="1594"/>
                    <a:ext cx="2240" cy="90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39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48" y="1820"/>
                    <a:ext cx="1868" cy="37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6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2.1. Mệnh đề SELECT/ FROM/ WHERE</a:t>
                    </a:r>
                    <a:endParaRPr 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32" name="Group 31"/>
                <p:cNvGrpSpPr>
                  <a:grpSpLocks/>
                </p:cNvGrpSpPr>
                <p:nvPr/>
              </p:nvGrpSpPr>
              <p:grpSpPr bwMode="auto">
                <a:xfrm>
                  <a:off x="-155223" y="3099140"/>
                  <a:ext cx="4592677" cy="1263650"/>
                  <a:chOff x="1409" y="2226"/>
                  <a:chExt cx="3072" cy="796"/>
                </a:xfrm>
              </p:grpSpPr>
              <p:pic>
                <p:nvPicPr>
                  <p:cNvPr id="36" name="Picture 13" descr="WinFX_WCF__13g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09" y="2226"/>
                    <a:ext cx="3072" cy="7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37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79" y="2372"/>
                    <a:ext cx="1233" cy="41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2.2. Từ khoá AS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33" name="Group 32"/>
                <p:cNvGrpSpPr>
                  <a:grpSpLocks/>
                </p:cNvGrpSpPr>
                <p:nvPr/>
              </p:nvGrpSpPr>
              <p:grpSpPr bwMode="auto">
                <a:xfrm>
                  <a:off x="-155575" y="4791232"/>
                  <a:ext cx="4579936" cy="1271588"/>
                  <a:chOff x="1468" y="3227"/>
                  <a:chExt cx="2885" cy="801"/>
                </a:xfrm>
              </p:grpSpPr>
              <p:pic>
                <p:nvPicPr>
                  <p:cNvPr id="34" name="Picture 20" descr="WinFX_WCF__13f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1468" y="3227"/>
                    <a:ext cx="2885" cy="80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35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62" y="3434"/>
                    <a:ext cx="2070" cy="41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2.3. Các thao tác trên Chuỗi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</p:grpSp>
          <p:grpSp>
            <p:nvGrpSpPr>
              <p:cNvPr id="16" name="Group 90"/>
              <p:cNvGrpSpPr/>
              <p:nvPr/>
            </p:nvGrpSpPr>
            <p:grpSpPr>
              <a:xfrm>
                <a:off x="-71692" y="3982757"/>
                <a:ext cx="4442390" cy="2088206"/>
                <a:chOff x="-334676" y="771709"/>
                <a:chExt cx="4839414" cy="3452969"/>
              </a:xfrm>
            </p:grpSpPr>
            <p:pic>
              <p:nvPicPr>
                <p:cNvPr id="17" name="Picture 16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233546" y="246117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18" name="Picture 1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85855">
                  <a:off x="1245456" y="786920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19" name="Picture 18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013402" y="244513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20" name="Picture 19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109658" y="77170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grpSp>
              <p:nvGrpSpPr>
                <p:cNvPr id="21" name="Group 15"/>
                <p:cNvGrpSpPr>
                  <a:grpSpLocks/>
                </p:cNvGrpSpPr>
                <p:nvPr/>
              </p:nvGrpSpPr>
              <p:grpSpPr bwMode="auto">
                <a:xfrm>
                  <a:off x="-334676" y="1320549"/>
                  <a:ext cx="4839414" cy="1262063"/>
                  <a:chOff x="1398" y="1495"/>
                  <a:chExt cx="2169" cy="795"/>
                </a:xfrm>
              </p:grpSpPr>
              <p:pic>
                <p:nvPicPr>
                  <p:cNvPr id="25" name="Picture 11" descr="WinFX_WCF__13h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398" y="1495"/>
                    <a:ext cx="2169" cy="79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6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03" y="1641"/>
                    <a:ext cx="1494" cy="41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2.4. Các hàm kết hợp cơ bản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22" name="Group 19"/>
                <p:cNvGrpSpPr>
                  <a:grpSpLocks/>
                </p:cNvGrpSpPr>
                <p:nvPr/>
              </p:nvGrpSpPr>
              <p:grpSpPr bwMode="auto">
                <a:xfrm>
                  <a:off x="-179143" y="2961028"/>
                  <a:ext cx="4489521" cy="1263650"/>
                  <a:chOff x="1393" y="2139"/>
                  <a:chExt cx="3003" cy="796"/>
                </a:xfrm>
              </p:grpSpPr>
              <p:pic>
                <p:nvPicPr>
                  <p:cNvPr id="23" name="Picture 13" descr="WinFX_WCF__13g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393" y="2139"/>
                    <a:ext cx="3003" cy="7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4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2298"/>
                    <a:ext cx="2216" cy="41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2.5. Các phép toán tập hợp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</p:grpSp>
        </p:grpSp>
        <p:pic>
          <p:nvPicPr>
            <p:cNvPr id="10" name="Picture 9" descr="MESSAGE ICON (NEW VECTOR).jpg"/>
            <p:cNvPicPr>
              <a:picLocks noChangeAspect="1"/>
            </p:cNvPicPr>
            <p:nvPr/>
          </p:nvPicPr>
          <p:blipFill>
            <a:blip r:embed="rId3" cstate="print">
              <a:lum bright="11000" contrast="20000"/>
            </a:blip>
            <a:stretch>
              <a:fillRect/>
            </a:stretch>
          </p:blipFill>
          <p:spPr>
            <a:xfrm rot="2169610">
              <a:off x="1449462" y="5786267"/>
              <a:ext cx="714210" cy="47052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1" name="Picture 10" descr="MESSAGE ICON (NEW VECTOR).jpg"/>
            <p:cNvPicPr>
              <a:picLocks noChangeAspect="1"/>
            </p:cNvPicPr>
            <p:nvPr/>
          </p:nvPicPr>
          <p:blipFill>
            <a:blip r:embed="rId3" cstate="print">
              <a:lum bright="11000" contrast="20000"/>
            </a:blip>
            <a:stretch>
              <a:fillRect/>
            </a:stretch>
          </p:blipFill>
          <p:spPr>
            <a:xfrm rot="2169610">
              <a:off x="2209483" y="5798143"/>
              <a:ext cx="714210" cy="47052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3" name="Picture 20" descr="WinFX_WCF__13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52532" y="6088997"/>
              <a:ext cx="4204195" cy="769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585169" y="6218788"/>
              <a:ext cx="3283382" cy="6275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45705" tIns="45705" rIns="45705" bIns="45705">
              <a:spAutoFit/>
            </a:bodyPr>
            <a:lstStyle/>
            <a:p>
              <a:pPr>
                <a:defRPr/>
              </a:pPr>
              <a:r>
                <a:rPr lang="en-US" sz="16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2.6. Mệnh đề GROUP BY/ HAVING/ ORDER BY</a:t>
              </a:r>
              <a:endPara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237511" y="1298383"/>
            <a:ext cx="5106390" cy="5397320"/>
            <a:chOff x="0" y="1134108"/>
            <a:chExt cx="4537357" cy="5723892"/>
          </a:xfrm>
        </p:grpSpPr>
        <p:grpSp>
          <p:nvGrpSpPr>
            <p:cNvPr id="41" name="Group 48"/>
            <p:cNvGrpSpPr/>
            <p:nvPr/>
          </p:nvGrpSpPr>
          <p:grpSpPr>
            <a:xfrm>
              <a:off x="0" y="1134108"/>
              <a:ext cx="4537357" cy="4746850"/>
              <a:chOff x="-71692" y="1324113"/>
              <a:chExt cx="4537357" cy="4746850"/>
            </a:xfrm>
          </p:grpSpPr>
          <p:grpSp>
            <p:nvGrpSpPr>
              <p:cNvPr id="46" name="Group 90"/>
              <p:cNvGrpSpPr/>
              <p:nvPr/>
            </p:nvGrpSpPr>
            <p:grpSpPr>
              <a:xfrm>
                <a:off x="-70934" y="1324113"/>
                <a:ext cx="4536599" cy="2772879"/>
                <a:chOff x="-310133" y="1477712"/>
                <a:chExt cx="4942048" cy="4585108"/>
              </a:xfrm>
            </p:grpSpPr>
            <p:pic>
              <p:nvPicPr>
                <p:cNvPr id="58" name="Picture 5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207673" y="2539724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59" name="Picture 58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85855">
                  <a:off x="1336011" y="4184040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60" name="Picture 59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961655" y="2523685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61" name="Picture 60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057911" y="4208102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grpSp>
              <p:nvGrpSpPr>
                <p:cNvPr id="62" name="Group 15"/>
                <p:cNvGrpSpPr>
                  <a:grpSpLocks/>
                </p:cNvGrpSpPr>
                <p:nvPr/>
              </p:nvGrpSpPr>
              <p:grpSpPr bwMode="auto">
                <a:xfrm>
                  <a:off x="-310133" y="1477712"/>
                  <a:ext cx="4942048" cy="1262063"/>
                  <a:chOff x="1409" y="1594"/>
                  <a:chExt cx="2215" cy="795"/>
                </a:xfrm>
              </p:grpSpPr>
              <p:pic>
                <p:nvPicPr>
                  <p:cNvPr id="69" name="Picture 11" descr="WinFX_WCF__13h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409" y="1594"/>
                    <a:ext cx="2215" cy="79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70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62" y="1796"/>
                    <a:ext cx="827" cy="40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2.7. Các loại kết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63" name="Group 21"/>
                <p:cNvGrpSpPr>
                  <a:grpSpLocks/>
                </p:cNvGrpSpPr>
                <p:nvPr/>
              </p:nvGrpSpPr>
              <p:grpSpPr bwMode="auto">
                <a:xfrm>
                  <a:off x="-155223" y="3099140"/>
                  <a:ext cx="4592677" cy="1263650"/>
                  <a:chOff x="1409" y="2226"/>
                  <a:chExt cx="3072" cy="796"/>
                </a:xfrm>
              </p:grpSpPr>
              <p:pic>
                <p:nvPicPr>
                  <p:cNvPr id="67" name="Picture 13" descr="WinFX_WCF__13g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09" y="2226"/>
                    <a:ext cx="3072" cy="7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8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8" y="2438"/>
                    <a:ext cx="1847" cy="40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2.8. SUB – QUERY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64" name="Group 22"/>
                <p:cNvGrpSpPr>
                  <a:grpSpLocks/>
                </p:cNvGrpSpPr>
                <p:nvPr/>
              </p:nvGrpSpPr>
              <p:grpSpPr bwMode="auto">
                <a:xfrm>
                  <a:off x="-155575" y="4791232"/>
                  <a:ext cx="4579936" cy="1271588"/>
                  <a:chOff x="1468" y="3227"/>
                  <a:chExt cx="2885" cy="801"/>
                </a:xfrm>
              </p:grpSpPr>
              <p:pic>
                <p:nvPicPr>
                  <p:cNvPr id="65" name="Picture 20" descr="WinFX_WCF__13f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1468" y="3227"/>
                    <a:ext cx="2885" cy="80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6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56" y="3366"/>
                    <a:ext cx="2221" cy="64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6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2.9. Các toán tử ALL, ANY/ SOME, EXISTS</a:t>
                    </a:r>
                    <a:endParaRPr 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</p:grpSp>
          <p:grpSp>
            <p:nvGrpSpPr>
              <p:cNvPr id="47" name="Group 90"/>
              <p:cNvGrpSpPr/>
              <p:nvPr/>
            </p:nvGrpSpPr>
            <p:grpSpPr>
              <a:xfrm>
                <a:off x="-71692" y="3982757"/>
                <a:ext cx="4442390" cy="2088206"/>
                <a:chOff x="-334676" y="771709"/>
                <a:chExt cx="4839414" cy="3452969"/>
              </a:xfrm>
            </p:grpSpPr>
            <p:pic>
              <p:nvPicPr>
                <p:cNvPr id="48" name="Picture 4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233546" y="246117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49" name="Picture 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85855">
                  <a:off x="1245456" y="786920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50" name="Picture 8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013402" y="244513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51" name="Picture 50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109658" y="77170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grpSp>
              <p:nvGrpSpPr>
                <p:cNvPr id="52" name="Group 15"/>
                <p:cNvGrpSpPr>
                  <a:grpSpLocks/>
                </p:cNvGrpSpPr>
                <p:nvPr/>
              </p:nvGrpSpPr>
              <p:grpSpPr bwMode="auto">
                <a:xfrm>
                  <a:off x="-334676" y="1320549"/>
                  <a:ext cx="4839414" cy="1262063"/>
                  <a:chOff x="1398" y="1495"/>
                  <a:chExt cx="2169" cy="795"/>
                </a:xfrm>
              </p:grpSpPr>
              <p:pic>
                <p:nvPicPr>
                  <p:cNvPr id="56" name="Picture 11" descr="WinFX_WCF__13h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398" y="1495"/>
                    <a:ext cx="2169" cy="79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57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85" y="1709"/>
                    <a:ext cx="1201" cy="40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2.10. INSERT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53" name="Group 19"/>
                <p:cNvGrpSpPr>
                  <a:grpSpLocks/>
                </p:cNvGrpSpPr>
                <p:nvPr/>
              </p:nvGrpSpPr>
              <p:grpSpPr bwMode="auto">
                <a:xfrm>
                  <a:off x="-179143" y="2961028"/>
                  <a:ext cx="4489521" cy="1263650"/>
                  <a:chOff x="1393" y="2139"/>
                  <a:chExt cx="3003" cy="796"/>
                </a:xfrm>
              </p:grpSpPr>
              <p:pic>
                <p:nvPicPr>
                  <p:cNvPr id="54" name="Picture 13" descr="WinFX_WCF__13g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393" y="2139"/>
                    <a:ext cx="3003" cy="7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55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02" y="2352"/>
                    <a:ext cx="1847" cy="40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2.11. UPDATE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</p:grpSp>
        </p:grpSp>
        <p:pic>
          <p:nvPicPr>
            <p:cNvPr id="42" name="Picture 41" descr="MESSAGE ICON (NEW VECTOR).jpg"/>
            <p:cNvPicPr>
              <a:picLocks noChangeAspect="1"/>
            </p:cNvPicPr>
            <p:nvPr/>
          </p:nvPicPr>
          <p:blipFill>
            <a:blip r:embed="rId3" cstate="print">
              <a:lum bright="11000" contrast="20000"/>
            </a:blip>
            <a:stretch>
              <a:fillRect/>
            </a:stretch>
          </p:blipFill>
          <p:spPr>
            <a:xfrm rot="2169610">
              <a:off x="1449462" y="5786267"/>
              <a:ext cx="714210" cy="47052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43" name="Picture 42" descr="MESSAGE ICON (NEW VECTOR).jpg"/>
            <p:cNvPicPr>
              <a:picLocks noChangeAspect="1"/>
            </p:cNvPicPr>
            <p:nvPr/>
          </p:nvPicPr>
          <p:blipFill>
            <a:blip r:embed="rId3" cstate="print">
              <a:lum bright="11000" contrast="20000"/>
            </a:blip>
            <a:stretch>
              <a:fillRect/>
            </a:stretch>
          </p:blipFill>
          <p:spPr>
            <a:xfrm rot="2169610">
              <a:off x="2209483" y="5798143"/>
              <a:ext cx="714210" cy="47052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44" name="Picture 20" descr="WinFX_WCF__13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52532" y="6088997"/>
              <a:ext cx="4204195" cy="769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Text Box 14"/>
            <p:cNvSpPr txBox="1">
              <a:spLocks noChangeArrowheads="1"/>
            </p:cNvSpPr>
            <p:nvPr/>
          </p:nvSpPr>
          <p:spPr bwMode="auto">
            <a:xfrm>
              <a:off x="901729" y="6294350"/>
              <a:ext cx="2534750" cy="3916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45705" tIns="45705" rIns="45705" bIns="45705">
              <a:spAutoFit/>
            </a:bodyPr>
            <a:lstStyle/>
            <a:p>
              <a:pPr algn="l">
                <a:defRPr/>
              </a:pPr>
              <a:r>
                <a:rPr lang="en-US" sz="18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2.12. DELETE</a:t>
              </a:r>
              <a:endParaRPr 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486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88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24901" y="668594"/>
            <a:ext cx="833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2.10. INSERT</a:t>
            </a: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8359" y="1556792"/>
            <a:ext cx="821613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Blip>
                <a:blip r:embed="rId2"/>
              </a:buBlip>
            </a:pPr>
            <a:r>
              <a:rPr lang="en-US" sz="2400"/>
              <a:t>Dùng để thêm dữ liệu vào bảng</a:t>
            </a:r>
          </a:p>
          <a:p>
            <a:pPr lvl="0">
              <a:buBlip>
                <a:blip r:embed="rId2"/>
              </a:buBlip>
            </a:pPr>
            <a:r>
              <a:rPr lang="en-US" sz="2400"/>
              <a:t>2 trường hợp:</a:t>
            </a:r>
          </a:p>
          <a:p>
            <a:pPr lvl="1">
              <a:buBlip>
                <a:blip r:embed="rId3"/>
              </a:buBlip>
            </a:pPr>
            <a:r>
              <a:rPr lang="en-US" sz="2400"/>
              <a:t>TH1: </a:t>
            </a:r>
            <a:r>
              <a:rPr lang="en-US" sz="2400" b="0"/>
              <a:t>không chỉ định thuộc tính</a:t>
            </a:r>
          </a:p>
          <a:p>
            <a:pPr lvl="1">
              <a:buBlip>
                <a:blip r:embed="rId3"/>
              </a:buBlip>
            </a:pPr>
            <a:r>
              <a:rPr lang="en-US" sz="2400"/>
              <a:t>TH2: </a:t>
            </a:r>
            <a:r>
              <a:rPr lang="en-US" sz="2400" b="0"/>
              <a:t>có chỉ định thuộc tính</a:t>
            </a:r>
          </a:p>
        </p:txBody>
      </p:sp>
    </p:spTree>
    <p:extLst>
      <p:ext uri="{BB962C8B-B14F-4D97-AF65-F5344CB8AC3E}">
        <p14:creationId xmlns:p14="http://schemas.microsoft.com/office/powerpoint/2010/main" val="327127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89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24901" y="668594"/>
            <a:ext cx="833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2.10. </a:t>
            </a:r>
            <a:r>
              <a:rPr lang="en-US" sz="3200" smtClean="0"/>
              <a:t>INSERT (tt)</a:t>
            </a: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8359" y="1556792"/>
            <a:ext cx="82161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Blip>
                <a:blip r:embed="rId2"/>
              </a:buBlip>
            </a:pPr>
            <a:r>
              <a:rPr lang="en-US" sz="2400"/>
              <a:t>TH1:  không chỉ định thuộc tính:</a:t>
            </a:r>
          </a:p>
          <a:p>
            <a:pPr lvl="1">
              <a:buBlip>
                <a:blip r:embed="rId3"/>
              </a:buBlip>
            </a:pPr>
            <a:r>
              <a:rPr lang="en-US" sz="2400" b="0"/>
              <a:t>Thêm theo đúng thức tự các thuộc tính đã có trong bảng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1" y="3042048"/>
            <a:ext cx="8568952" cy="116955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u="sng" kern="0">
                <a:solidFill>
                  <a:srgbClr val="FF0000"/>
                </a:solidFill>
              </a:rPr>
              <a:t>VD</a:t>
            </a:r>
            <a:r>
              <a:rPr lang="en-US" kern="0">
                <a:solidFill>
                  <a:srgbClr val="FF0000"/>
                </a:solidFill>
              </a:rPr>
              <a:t>: </a:t>
            </a:r>
            <a:r>
              <a:rPr lang="en-US">
                <a:solidFill>
                  <a:srgbClr val="FFC000"/>
                </a:solidFill>
              </a:rPr>
              <a:t>Cho bảng HocSinh (</a:t>
            </a:r>
            <a:r>
              <a:rPr lang="en-US" u="sng">
                <a:solidFill>
                  <a:srgbClr val="FFC000"/>
                </a:solidFill>
              </a:rPr>
              <a:t>MaHocSinh</a:t>
            </a:r>
            <a:r>
              <a:rPr lang="en-US">
                <a:solidFill>
                  <a:srgbClr val="FFC000"/>
                </a:solidFill>
              </a:rPr>
              <a:t>, TenHocSinh, DiemTrungBinh)</a:t>
            </a:r>
          </a:p>
          <a:p>
            <a:r>
              <a:rPr lang="en-US">
                <a:solidFill>
                  <a:srgbClr val="FFC000"/>
                </a:solidFill>
              </a:rPr>
              <a:t>Thêm học sinh mới có mã “0678767”, điểm trung bình = 4.6, tên = ‘Lê Thị B’</a:t>
            </a:r>
            <a:endParaRPr lang="en-US" u="sng" kern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529" y="4509120"/>
            <a:ext cx="8496944" cy="8617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>
              <a:buNone/>
            </a:pPr>
            <a:endParaRPr lang="en-US"/>
          </a:p>
          <a:p>
            <a:pPr lvl="1">
              <a:buNone/>
            </a:pPr>
            <a:r>
              <a:rPr lang="en-US"/>
              <a:t>INSERT INTO HocSinh VALUES (‘0678767’, N‘Lê Thị B’, 4.6)</a:t>
            </a:r>
          </a:p>
        </p:txBody>
      </p:sp>
    </p:spTree>
    <p:extLst>
      <p:ext uri="{BB962C8B-B14F-4D97-AF65-F5344CB8AC3E}">
        <p14:creationId xmlns:p14="http://schemas.microsoft.com/office/powerpoint/2010/main" val="163082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9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81175" y="6591300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99592" y="668594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CÚ PHÁP CHUNG MỆNH ĐỀ SELECT</a:t>
            </a:r>
            <a:endParaRPr 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628800"/>
            <a:ext cx="77768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SELECT</a:t>
            </a:r>
            <a:r>
              <a:rPr lang="en-US" smtClean="0"/>
              <a:t>  tên cột</a:t>
            </a:r>
          </a:p>
          <a:p>
            <a:r>
              <a:rPr lang="en-US" smtClean="0">
                <a:solidFill>
                  <a:srgbClr val="FF0000"/>
                </a:solidFill>
              </a:rPr>
              <a:t>FROM</a:t>
            </a:r>
            <a:r>
              <a:rPr lang="en-US" smtClean="0"/>
              <a:t> tên bảng</a:t>
            </a:r>
          </a:p>
          <a:p>
            <a:r>
              <a:rPr lang="en-US" smtClean="0">
                <a:solidFill>
                  <a:srgbClr val="FF0000"/>
                </a:solidFill>
              </a:rPr>
              <a:t>[WHERE] </a:t>
            </a:r>
            <a:r>
              <a:rPr lang="en-US" smtClean="0"/>
              <a:t>điều kiện (true or false)</a:t>
            </a:r>
          </a:p>
          <a:p>
            <a:r>
              <a:rPr lang="en-US" smtClean="0">
                <a:solidFill>
                  <a:srgbClr val="FF0000"/>
                </a:solidFill>
              </a:rPr>
              <a:t>[ORDER BY]  </a:t>
            </a:r>
            <a:r>
              <a:rPr lang="en-US" smtClean="0"/>
              <a:t>tên cột (DESC or  ASC)</a:t>
            </a:r>
          </a:p>
          <a:p>
            <a:r>
              <a:rPr lang="en-US" smtClean="0">
                <a:solidFill>
                  <a:srgbClr val="FF0000"/>
                </a:solidFill>
              </a:rPr>
              <a:t>[GROUP BY] </a:t>
            </a:r>
          </a:p>
          <a:p>
            <a:r>
              <a:rPr lang="en-US" smtClean="0">
                <a:solidFill>
                  <a:srgbClr val="FF0000"/>
                </a:solidFill>
              </a:rPr>
              <a:t>[HAVING]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276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90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24901" y="668594"/>
            <a:ext cx="833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2.10. </a:t>
            </a:r>
            <a:r>
              <a:rPr lang="en-US" sz="3200" smtClean="0"/>
              <a:t>INSERT (tt)</a:t>
            </a: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8359" y="1556792"/>
            <a:ext cx="82161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Blip>
                <a:blip r:embed="rId2"/>
              </a:buBlip>
            </a:pPr>
            <a:r>
              <a:rPr lang="en-US" sz="2400"/>
              <a:t>TH2:  có chỉ định thuộc tính:</a:t>
            </a:r>
          </a:p>
          <a:p>
            <a:pPr lvl="1">
              <a:buBlip>
                <a:blip r:embed="rId3"/>
              </a:buBlip>
            </a:pPr>
            <a:r>
              <a:rPr lang="en-US" sz="2400"/>
              <a:t>Thêm theo đúng thứ tự các thuộc tính đã chỉ định</a:t>
            </a:r>
          </a:p>
          <a:p>
            <a:pPr lvl="1">
              <a:buBlip>
                <a:blip r:embed="rId3"/>
              </a:buBlip>
            </a:pPr>
            <a:r>
              <a:rPr lang="en-US" sz="2400"/>
              <a:t>Các thuộc tính không chỉ định sẽ có giá trị NULL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1" y="3126452"/>
            <a:ext cx="8568952" cy="8617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u="sng" kern="0">
                <a:solidFill>
                  <a:srgbClr val="FF0000"/>
                </a:solidFill>
              </a:rPr>
              <a:t>VD</a:t>
            </a:r>
            <a:r>
              <a:rPr lang="en-US" kern="0">
                <a:solidFill>
                  <a:srgbClr val="FF0000"/>
                </a:solidFill>
              </a:rPr>
              <a:t>: </a:t>
            </a:r>
            <a:r>
              <a:rPr lang="en-US">
                <a:solidFill>
                  <a:srgbClr val="FFC000"/>
                </a:solidFill>
              </a:rPr>
              <a:t>Cho bảng HocSinh (</a:t>
            </a:r>
            <a:r>
              <a:rPr lang="en-US" u="sng">
                <a:solidFill>
                  <a:srgbClr val="FFC000"/>
                </a:solidFill>
              </a:rPr>
              <a:t>MaHocSinh</a:t>
            </a:r>
            <a:r>
              <a:rPr lang="en-US">
                <a:solidFill>
                  <a:srgbClr val="FFC000"/>
                </a:solidFill>
              </a:rPr>
              <a:t>, TenHocSinh, DiemTrungBinh)</a:t>
            </a:r>
          </a:p>
          <a:p>
            <a:r>
              <a:rPr lang="en-US">
                <a:solidFill>
                  <a:srgbClr val="FFC000"/>
                </a:solidFill>
              </a:rPr>
              <a:t>Thêm học sinh mới có mã “0678767”, tên = ‘Lê Thị B’</a:t>
            </a:r>
            <a:endParaRPr lang="en-US" u="sng" kern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6605" y="4221088"/>
            <a:ext cx="8496944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>
              <a:buNone/>
            </a:pPr>
            <a:endParaRPr lang="en-US"/>
          </a:p>
          <a:p>
            <a:pPr lvl="1">
              <a:buNone/>
            </a:pPr>
            <a:r>
              <a:rPr lang="en-US" b="0"/>
              <a:t>INSERT INTO HocSinh (MaHocSinh, TenHocSinh) VALUES (‘0678767’, N‘Lê Thị B’)</a:t>
            </a:r>
          </a:p>
          <a:p>
            <a:pPr lvl="1">
              <a:buNone/>
            </a:pPr>
            <a:r>
              <a:rPr lang="en-US"/>
              <a:t>=&gt; Điểm trung bình của Lê Thị B sẽ có giá trị </a:t>
            </a:r>
            <a:r>
              <a:rPr lang="en-US" smtClean="0"/>
              <a:t>NULL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0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91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81175" y="6591300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69742" y="590497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II. </a:t>
            </a:r>
            <a:r>
              <a:rPr lang="en-US" sz="4000"/>
              <a:t>Các ngôn ngữ DML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484784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Blip>
                <a:blip r:embed="rId2"/>
              </a:buBlip>
            </a:pPr>
            <a:endParaRPr lang="en-US" sz="2400">
              <a:latin typeface="Franklin Gothic Medium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213756" y="1376480"/>
            <a:ext cx="5164016" cy="5333078"/>
            <a:chOff x="0" y="1134108"/>
            <a:chExt cx="4588561" cy="5723892"/>
          </a:xfrm>
        </p:grpSpPr>
        <p:grpSp>
          <p:nvGrpSpPr>
            <p:cNvPr id="8" name="Group 48"/>
            <p:cNvGrpSpPr/>
            <p:nvPr/>
          </p:nvGrpSpPr>
          <p:grpSpPr>
            <a:xfrm>
              <a:off x="0" y="1134108"/>
              <a:ext cx="4588561" cy="4746850"/>
              <a:chOff x="-71692" y="1324113"/>
              <a:chExt cx="4588561" cy="4746850"/>
            </a:xfrm>
          </p:grpSpPr>
          <p:grpSp>
            <p:nvGrpSpPr>
              <p:cNvPr id="15" name="Group 90"/>
              <p:cNvGrpSpPr/>
              <p:nvPr/>
            </p:nvGrpSpPr>
            <p:grpSpPr>
              <a:xfrm>
                <a:off x="-70934" y="1324113"/>
                <a:ext cx="4587803" cy="2772878"/>
                <a:chOff x="-310133" y="1477713"/>
                <a:chExt cx="4997828" cy="4585107"/>
              </a:xfrm>
            </p:grpSpPr>
            <p:pic>
              <p:nvPicPr>
                <p:cNvPr id="27" name="Picture 26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207673" y="2539724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28" name="Picture 2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85855">
                  <a:off x="1336011" y="4184040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29" name="Picture 28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961655" y="2523685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30" name="Picture 29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057911" y="4208102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grpSp>
              <p:nvGrpSpPr>
                <p:cNvPr id="31" name="Group 15"/>
                <p:cNvGrpSpPr>
                  <a:grpSpLocks/>
                </p:cNvGrpSpPr>
                <p:nvPr/>
              </p:nvGrpSpPr>
              <p:grpSpPr bwMode="auto">
                <a:xfrm>
                  <a:off x="-310133" y="1477713"/>
                  <a:ext cx="4997828" cy="1435101"/>
                  <a:chOff x="1409" y="1594"/>
                  <a:chExt cx="2240" cy="904"/>
                </a:xfrm>
              </p:grpSpPr>
              <p:pic>
                <p:nvPicPr>
                  <p:cNvPr id="38" name="Picture 11" descr="WinFX_WCF__13h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409" y="1594"/>
                    <a:ext cx="2240" cy="90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39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48" y="1820"/>
                    <a:ext cx="1868" cy="37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6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2.1. Mệnh đề SELECT/ FROM/ WHERE</a:t>
                    </a:r>
                    <a:endParaRPr 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32" name="Group 31"/>
                <p:cNvGrpSpPr>
                  <a:grpSpLocks/>
                </p:cNvGrpSpPr>
                <p:nvPr/>
              </p:nvGrpSpPr>
              <p:grpSpPr bwMode="auto">
                <a:xfrm>
                  <a:off x="-155223" y="3099140"/>
                  <a:ext cx="4592677" cy="1263650"/>
                  <a:chOff x="1409" y="2226"/>
                  <a:chExt cx="3072" cy="796"/>
                </a:xfrm>
              </p:grpSpPr>
              <p:pic>
                <p:nvPicPr>
                  <p:cNvPr id="36" name="Picture 13" descr="WinFX_WCF__13g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09" y="2226"/>
                    <a:ext cx="3072" cy="7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37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79" y="2372"/>
                    <a:ext cx="1233" cy="41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2.2. Từ khoá AS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33" name="Group 32"/>
                <p:cNvGrpSpPr>
                  <a:grpSpLocks/>
                </p:cNvGrpSpPr>
                <p:nvPr/>
              </p:nvGrpSpPr>
              <p:grpSpPr bwMode="auto">
                <a:xfrm>
                  <a:off x="-155575" y="4791232"/>
                  <a:ext cx="4579936" cy="1271588"/>
                  <a:chOff x="1468" y="3227"/>
                  <a:chExt cx="2885" cy="801"/>
                </a:xfrm>
              </p:grpSpPr>
              <p:pic>
                <p:nvPicPr>
                  <p:cNvPr id="34" name="Picture 20" descr="WinFX_WCF__13f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1468" y="3227"/>
                    <a:ext cx="2885" cy="80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35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62" y="3434"/>
                    <a:ext cx="2070" cy="41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2.3. Các thao tác trên Chuỗi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</p:grpSp>
          <p:grpSp>
            <p:nvGrpSpPr>
              <p:cNvPr id="16" name="Group 90"/>
              <p:cNvGrpSpPr/>
              <p:nvPr/>
            </p:nvGrpSpPr>
            <p:grpSpPr>
              <a:xfrm>
                <a:off x="-71692" y="3982757"/>
                <a:ext cx="4442390" cy="2088206"/>
                <a:chOff x="-334676" y="771709"/>
                <a:chExt cx="4839414" cy="3452969"/>
              </a:xfrm>
            </p:grpSpPr>
            <p:pic>
              <p:nvPicPr>
                <p:cNvPr id="17" name="Picture 16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233546" y="246117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18" name="Picture 1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85855">
                  <a:off x="1245456" y="786920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19" name="Picture 18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013402" y="244513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20" name="Picture 19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109658" y="77170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grpSp>
              <p:nvGrpSpPr>
                <p:cNvPr id="21" name="Group 15"/>
                <p:cNvGrpSpPr>
                  <a:grpSpLocks/>
                </p:cNvGrpSpPr>
                <p:nvPr/>
              </p:nvGrpSpPr>
              <p:grpSpPr bwMode="auto">
                <a:xfrm>
                  <a:off x="-334676" y="1320549"/>
                  <a:ext cx="4839414" cy="1262063"/>
                  <a:chOff x="1398" y="1495"/>
                  <a:chExt cx="2169" cy="795"/>
                </a:xfrm>
              </p:grpSpPr>
              <p:pic>
                <p:nvPicPr>
                  <p:cNvPr id="25" name="Picture 11" descr="WinFX_WCF__13h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398" y="1495"/>
                    <a:ext cx="2169" cy="79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6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03" y="1641"/>
                    <a:ext cx="1494" cy="41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2.4. Các hàm kết hợp cơ bản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22" name="Group 19"/>
                <p:cNvGrpSpPr>
                  <a:grpSpLocks/>
                </p:cNvGrpSpPr>
                <p:nvPr/>
              </p:nvGrpSpPr>
              <p:grpSpPr bwMode="auto">
                <a:xfrm>
                  <a:off x="-179143" y="2961028"/>
                  <a:ext cx="4489521" cy="1263650"/>
                  <a:chOff x="1393" y="2139"/>
                  <a:chExt cx="3003" cy="796"/>
                </a:xfrm>
              </p:grpSpPr>
              <p:pic>
                <p:nvPicPr>
                  <p:cNvPr id="23" name="Picture 13" descr="WinFX_WCF__13g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393" y="2139"/>
                    <a:ext cx="3003" cy="7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4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2298"/>
                    <a:ext cx="2216" cy="41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2.5. Các phép toán tập hợp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</p:grpSp>
        </p:grpSp>
        <p:pic>
          <p:nvPicPr>
            <p:cNvPr id="10" name="Picture 9" descr="MESSAGE ICON (NEW VECTOR).jpg"/>
            <p:cNvPicPr>
              <a:picLocks noChangeAspect="1"/>
            </p:cNvPicPr>
            <p:nvPr/>
          </p:nvPicPr>
          <p:blipFill>
            <a:blip r:embed="rId3" cstate="print">
              <a:lum bright="11000" contrast="20000"/>
            </a:blip>
            <a:stretch>
              <a:fillRect/>
            </a:stretch>
          </p:blipFill>
          <p:spPr>
            <a:xfrm rot="2169610">
              <a:off x="1449462" y="5786267"/>
              <a:ext cx="714210" cy="47052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1" name="Picture 10" descr="MESSAGE ICON (NEW VECTOR).jpg"/>
            <p:cNvPicPr>
              <a:picLocks noChangeAspect="1"/>
            </p:cNvPicPr>
            <p:nvPr/>
          </p:nvPicPr>
          <p:blipFill>
            <a:blip r:embed="rId3" cstate="print">
              <a:lum bright="11000" contrast="20000"/>
            </a:blip>
            <a:stretch>
              <a:fillRect/>
            </a:stretch>
          </p:blipFill>
          <p:spPr>
            <a:xfrm rot="2169610">
              <a:off x="2209483" y="5798143"/>
              <a:ext cx="714210" cy="47052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3" name="Picture 20" descr="WinFX_WCF__13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52532" y="6088997"/>
              <a:ext cx="4204195" cy="769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585169" y="6218788"/>
              <a:ext cx="3283382" cy="6275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45705" tIns="45705" rIns="45705" bIns="45705">
              <a:spAutoFit/>
            </a:bodyPr>
            <a:lstStyle/>
            <a:p>
              <a:pPr>
                <a:defRPr/>
              </a:pPr>
              <a:r>
                <a:rPr lang="en-US" sz="16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2.6. Mệnh đề GROUP BY/ HAVING/ ORDER BY</a:t>
              </a:r>
              <a:endPara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237511" y="1298383"/>
            <a:ext cx="5106390" cy="5397320"/>
            <a:chOff x="0" y="1134108"/>
            <a:chExt cx="4537357" cy="5723892"/>
          </a:xfrm>
        </p:grpSpPr>
        <p:grpSp>
          <p:nvGrpSpPr>
            <p:cNvPr id="41" name="Group 48"/>
            <p:cNvGrpSpPr/>
            <p:nvPr/>
          </p:nvGrpSpPr>
          <p:grpSpPr>
            <a:xfrm>
              <a:off x="0" y="1134108"/>
              <a:ext cx="4537357" cy="4746850"/>
              <a:chOff x="-71692" y="1324113"/>
              <a:chExt cx="4537357" cy="4746850"/>
            </a:xfrm>
          </p:grpSpPr>
          <p:grpSp>
            <p:nvGrpSpPr>
              <p:cNvPr id="46" name="Group 90"/>
              <p:cNvGrpSpPr/>
              <p:nvPr/>
            </p:nvGrpSpPr>
            <p:grpSpPr>
              <a:xfrm>
                <a:off x="-70934" y="1324113"/>
                <a:ext cx="4536599" cy="2772879"/>
                <a:chOff x="-310133" y="1477712"/>
                <a:chExt cx="4942048" cy="4585108"/>
              </a:xfrm>
            </p:grpSpPr>
            <p:pic>
              <p:nvPicPr>
                <p:cNvPr id="58" name="Picture 5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207673" y="2539724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59" name="Picture 58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85855">
                  <a:off x="1336011" y="4184040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60" name="Picture 59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961655" y="2523685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61" name="Picture 60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057911" y="4208102"/>
                  <a:ext cx="778041" cy="7780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grpSp>
              <p:nvGrpSpPr>
                <p:cNvPr id="62" name="Group 15"/>
                <p:cNvGrpSpPr>
                  <a:grpSpLocks/>
                </p:cNvGrpSpPr>
                <p:nvPr/>
              </p:nvGrpSpPr>
              <p:grpSpPr bwMode="auto">
                <a:xfrm>
                  <a:off x="-310133" y="1477712"/>
                  <a:ext cx="4942048" cy="1262063"/>
                  <a:chOff x="1409" y="1594"/>
                  <a:chExt cx="2215" cy="795"/>
                </a:xfrm>
              </p:grpSpPr>
              <p:pic>
                <p:nvPicPr>
                  <p:cNvPr id="69" name="Picture 11" descr="WinFX_WCF__13h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409" y="1594"/>
                    <a:ext cx="2215" cy="79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70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62" y="1796"/>
                    <a:ext cx="827" cy="40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2.7. Các loại kết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63" name="Group 21"/>
                <p:cNvGrpSpPr>
                  <a:grpSpLocks/>
                </p:cNvGrpSpPr>
                <p:nvPr/>
              </p:nvGrpSpPr>
              <p:grpSpPr bwMode="auto">
                <a:xfrm>
                  <a:off x="-155223" y="3099140"/>
                  <a:ext cx="4592677" cy="1263650"/>
                  <a:chOff x="1409" y="2226"/>
                  <a:chExt cx="3072" cy="796"/>
                </a:xfrm>
              </p:grpSpPr>
              <p:pic>
                <p:nvPicPr>
                  <p:cNvPr id="67" name="Picture 13" descr="WinFX_WCF__13g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09" y="2226"/>
                    <a:ext cx="3072" cy="7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8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8" y="2438"/>
                    <a:ext cx="1847" cy="40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2.8. SUB – QUERY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64" name="Group 22"/>
                <p:cNvGrpSpPr>
                  <a:grpSpLocks/>
                </p:cNvGrpSpPr>
                <p:nvPr/>
              </p:nvGrpSpPr>
              <p:grpSpPr bwMode="auto">
                <a:xfrm>
                  <a:off x="-155575" y="4791232"/>
                  <a:ext cx="4579936" cy="1271588"/>
                  <a:chOff x="1468" y="3227"/>
                  <a:chExt cx="2885" cy="801"/>
                </a:xfrm>
              </p:grpSpPr>
              <p:pic>
                <p:nvPicPr>
                  <p:cNvPr id="65" name="Picture 20" descr="WinFX_WCF__13f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1468" y="3227"/>
                    <a:ext cx="2885" cy="80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6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56" y="3366"/>
                    <a:ext cx="2221" cy="64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45705" tIns="45705" rIns="45705" bIns="45705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6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2.9. Các toán tử ALL, ANY/ SOME, EXISTS</a:t>
                    </a:r>
                    <a:endParaRPr 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</p:grpSp>
          <p:grpSp>
            <p:nvGrpSpPr>
              <p:cNvPr id="47" name="Group 90"/>
              <p:cNvGrpSpPr/>
              <p:nvPr/>
            </p:nvGrpSpPr>
            <p:grpSpPr>
              <a:xfrm>
                <a:off x="-71692" y="3982757"/>
                <a:ext cx="4442390" cy="2088206"/>
                <a:chOff x="-334676" y="771709"/>
                <a:chExt cx="4839414" cy="3452969"/>
              </a:xfrm>
            </p:grpSpPr>
            <p:pic>
              <p:nvPicPr>
                <p:cNvPr id="48" name="Picture 4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1233546" y="246117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49" name="Picture 7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85855">
                  <a:off x="1245456" y="786920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50" name="Picture 8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013402" y="244513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51" name="Picture 50" descr="MESSAGE ICON (NEW VECTOR).jp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11000" contrast="20000"/>
                </a:blip>
                <a:stretch>
                  <a:fillRect/>
                </a:stretch>
              </p:blipFill>
              <p:spPr>
                <a:xfrm rot="2169610">
                  <a:off x="2109658" y="771709"/>
                  <a:ext cx="778040" cy="77804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grpSp>
              <p:nvGrpSpPr>
                <p:cNvPr id="52" name="Group 15"/>
                <p:cNvGrpSpPr>
                  <a:grpSpLocks/>
                </p:cNvGrpSpPr>
                <p:nvPr/>
              </p:nvGrpSpPr>
              <p:grpSpPr bwMode="auto">
                <a:xfrm>
                  <a:off x="-334676" y="1320549"/>
                  <a:ext cx="4839414" cy="1262063"/>
                  <a:chOff x="1398" y="1495"/>
                  <a:chExt cx="2169" cy="795"/>
                </a:xfrm>
              </p:grpSpPr>
              <p:pic>
                <p:nvPicPr>
                  <p:cNvPr id="56" name="Picture 11" descr="WinFX_WCF__13h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398" y="1495"/>
                    <a:ext cx="2169" cy="79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57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85" y="1709"/>
                    <a:ext cx="1201" cy="40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2.10. INSERT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53" name="Group 19"/>
                <p:cNvGrpSpPr>
                  <a:grpSpLocks/>
                </p:cNvGrpSpPr>
                <p:nvPr/>
              </p:nvGrpSpPr>
              <p:grpSpPr bwMode="auto">
                <a:xfrm>
                  <a:off x="-179143" y="2961028"/>
                  <a:ext cx="4489521" cy="1263650"/>
                  <a:chOff x="1393" y="2139"/>
                  <a:chExt cx="3003" cy="796"/>
                </a:xfrm>
              </p:grpSpPr>
              <p:pic>
                <p:nvPicPr>
                  <p:cNvPr id="54" name="Picture 13" descr="WinFX_WCF__13g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393" y="2139"/>
                    <a:ext cx="3003" cy="7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55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02" y="2352"/>
                    <a:ext cx="1847" cy="40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45705" tIns="45705" rIns="45705" bIns="45705">
                    <a:spAutoFit/>
                  </a:bodyPr>
                  <a:lstStyle/>
                  <a:p>
                    <a:pPr algn="l">
                      <a:defRPr/>
                    </a:pPr>
                    <a:r>
                      <a:rPr lang="en-US" sz="1800" b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2.11. UPDATE</a:t>
                    </a:r>
                    <a:endPara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</p:grpSp>
        </p:grpSp>
        <p:pic>
          <p:nvPicPr>
            <p:cNvPr id="42" name="Picture 41" descr="MESSAGE ICON (NEW VECTOR).jpg"/>
            <p:cNvPicPr>
              <a:picLocks noChangeAspect="1"/>
            </p:cNvPicPr>
            <p:nvPr/>
          </p:nvPicPr>
          <p:blipFill>
            <a:blip r:embed="rId3" cstate="print">
              <a:lum bright="11000" contrast="20000"/>
            </a:blip>
            <a:stretch>
              <a:fillRect/>
            </a:stretch>
          </p:blipFill>
          <p:spPr>
            <a:xfrm rot="2169610">
              <a:off x="1449462" y="5786267"/>
              <a:ext cx="714210" cy="47052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43" name="Picture 42" descr="MESSAGE ICON (NEW VECTOR).jpg"/>
            <p:cNvPicPr>
              <a:picLocks noChangeAspect="1"/>
            </p:cNvPicPr>
            <p:nvPr/>
          </p:nvPicPr>
          <p:blipFill>
            <a:blip r:embed="rId3" cstate="print">
              <a:lum bright="11000" contrast="20000"/>
            </a:blip>
            <a:stretch>
              <a:fillRect/>
            </a:stretch>
          </p:blipFill>
          <p:spPr>
            <a:xfrm rot="2169610">
              <a:off x="2209483" y="5798143"/>
              <a:ext cx="714210" cy="47052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44" name="Picture 20" descr="WinFX_WCF__13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52532" y="6088997"/>
              <a:ext cx="4204195" cy="769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Text Box 14"/>
            <p:cNvSpPr txBox="1">
              <a:spLocks noChangeArrowheads="1"/>
            </p:cNvSpPr>
            <p:nvPr/>
          </p:nvSpPr>
          <p:spPr bwMode="auto">
            <a:xfrm>
              <a:off x="901729" y="6294350"/>
              <a:ext cx="2534750" cy="3916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45705" tIns="45705" rIns="45705" bIns="45705">
              <a:spAutoFit/>
            </a:bodyPr>
            <a:lstStyle/>
            <a:p>
              <a:pPr algn="l">
                <a:defRPr/>
              </a:pPr>
              <a:r>
                <a:rPr lang="en-US" sz="18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2.12. DELETE</a:t>
              </a:r>
              <a:endParaRPr 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518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92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24901" y="668594"/>
            <a:ext cx="833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2.11. UPDATE</a:t>
            </a: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8359" y="1556792"/>
            <a:ext cx="821613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Blip>
                <a:blip r:embed="rId2"/>
              </a:buBlip>
            </a:pPr>
            <a:r>
              <a:rPr lang="en-US" sz="2200" smtClean="0"/>
              <a:t> Dùng </a:t>
            </a:r>
            <a:r>
              <a:rPr lang="en-US" sz="2200"/>
              <a:t>để cập nhật dữ liệu</a:t>
            </a:r>
          </a:p>
          <a:p>
            <a:pPr lvl="0">
              <a:buBlip>
                <a:blip r:embed="rId2"/>
              </a:buBlip>
            </a:pPr>
            <a:r>
              <a:rPr lang="en-US" sz="2200" smtClean="0"/>
              <a:t> Nếu </a:t>
            </a:r>
            <a:r>
              <a:rPr lang="en-US" sz="2200"/>
              <a:t>không có mệnh đề WHERE -&gt; sẽ cập nhật tất cả các bộ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24901" y="2844846"/>
            <a:ext cx="8087096" cy="36813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1963" lvl="0" indent="-461963" algn="l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kumimoji="0" lang="en-US" sz="2000" b="1" i="0" u="sng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VD1: </a:t>
            </a:r>
            <a:r>
              <a:rPr lang="en-US" sz="2000" smtClean="0">
                <a:solidFill>
                  <a:srgbClr val="FFC000"/>
                </a:solidFill>
                <a:latin typeface="+mj-lt"/>
              </a:rPr>
              <a:t>Cập nhật SV có mã ‘0562473’ có điểm trung bình tăng thêm 1.0</a:t>
            </a:r>
            <a:endParaRPr kumimoji="0" lang="en-US" sz="2000" b="1" i="0" u="sng" strike="noStrike" kern="0" cap="none" spc="0" normalizeH="0" baseline="0" noProof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50278" y="3336770"/>
            <a:ext cx="7488832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/>
              <a:t>	UPDATE SinhVien </a:t>
            </a:r>
          </a:p>
          <a:p>
            <a:pPr>
              <a:buNone/>
            </a:pPr>
            <a:r>
              <a:rPr lang="en-US"/>
              <a:t>	SET DiemTrungBinh = DiemTrungBinh + 1.0</a:t>
            </a:r>
          </a:p>
          <a:p>
            <a:pPr>
              <a:buNone/>
            </a:pPr>
            <a:r>
              <a:rPr lang="en-US"/>
              <a:t>	WHERE MaSinhVien = ‘0562473’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833092" y="4861070"/>
            <a:ext cx="8087096" cy="36813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1963" lvl="0" indent="-461963" algn="l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kumimoji="0" lang="en-US" sz="2000" b="1" i="0" u="sng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VD2:</a:t>
            </a:r>
            <a:r>
              <a:rPr kumimoji="0" lang="en-US" sz="2000" i="0" u="sng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lang="en-US" sz="2000" smtClean="0">
                <a:solidFill>
                  <a:srgbClr val="FFC000"/>
                </a:solidFill>
                <a:latin typeface="+mj-lt"/>
              </a:rPr>
              <a:t>Cập nhật tất cả các sinh viên thuộc lớp TH05</a:t>
            </a:r>
            <a:endParaRPr kumimoji="0" lang="en-US" sz="2000" i="0" u="sng" strike="noStrike" kern="0" cap="none" spc="0" normalizeH="0" baseline="0" noProof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3092" y="5333957"/>
            <a:ext cx="807266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b="0">
                <a:latin typeface="Franklin Gothic Medium" pitchFamily="34" charset="0"/>
              </a:rPr>
              <a:t>UPDATE SinhVien </a:t>
            </a:r>
          </a:p>
          <a:p>
            <a:pPr>
              <a:spcBef>
                <a:spcPts val="600"/>
              </a:spcBef>
              <a:buNone/>
            </a:pPr>
            <a:r>
              <a:rPr lang="en-US" b="0">
                <a:latin typeface="Franklin Gothic Medium" pitchFamily="34" charset="0"/>
              </a:rPr>
              <a:t>	SET MaLop = ‘TH05’</a:t>
            </a:r>
          </a:p>
          <a:p>
            <a:pPr>
              <a:spcBef>
                <a:spcPts val="600"/>
              </a:spcBef>
              <a:buNone/>
            </a:pPr>
            <a:r>
              <a:rPr lang="en-US" b="0">
                <a:latin typeface="Franklin Gothic Medium" pitchFamily="34" charset="0"/>
              </a:rPr>
              <a:t>			WHERE SinhVien.MaDoAn = DoAn.MaDoAn)</a:t>
            </a:r>
          </a:p>
        </p:txBody>
      </p:sp>
    </p:spTree>
    <p:extLst>
      <p:ext uri="{BB962C8B-B14F-4D97-AF65-F5344CB8AC3E}">
        <p14:creationId xmlns:p14="http://schemas.microsoft.com/office/powerpoint/2010/main" val="212050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93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24901" y="668594"/>
            <a:ext cx="833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2.12. DELETE</a:t>
            </a: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1556792"/>
            <a:ext cx="84969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Blip>
                <a:blip r:embed="rId2"/>
              </a:buBlip>
            </a:pPr>
            <a:r>
              <a:rPr lang="en-US" sz="2400"/>
              <a:t>Dùng để xoá dữ liệu</a:t>
            </a:r>
          </a:p>
          <a:p>
            <a:pPr lvl="0">
              <a:buBlip>
                <a:blip r:embed="rId2"/>
              </a:buBlip>
            </a:pPr>
            <a:r>
              <a:rPr lang="en-US" sz="2400"/>
              <a:t>Nếu không có mệnh đề WHERE -&gt; sẽ xoá tất cả các bộ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24901" y="2844846"/>
            <a:ext cx="8087096" cy="36813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1963" lvl="0" indent="-46196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kumimoji="0" lang="en-US" sz="2000" b="1" i="0" u="sng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VD1: </a:t>
            </a:r>
            <a:r>
              <a:rPr lang="en-US">
                <a:solidFill>
                  <a:srgbClr val="FFC000"/>
                </a:solidFill>
              </a:rPr>
              <a:t>Xoá sinh viên có mã ‘0562473’</a:t>
            </a:r>
            <a:endParaRPr lang="en-US" u="sng" kern="0">
              <a:solidFill>
                <a:srgbClr val="FFC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50278" y="3336770"/>
            <a:ext cx="7488832" cy="8617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/>
              <a:t>	</a:t>
            </a:r>
            <a:r>
              <a:rPr lang="en-US" smtClean="0"/>
              <a:t>DELETE </a:t>
            </a:r>
            <a:r>
              <a:rPr lang="en-US"/>
              <a:t>FROM SinhVien </a:t>
            </a:r>
          </a:p>
          <a:p>
            <a:pPr>
              <a:buNone/>
            </a:pPr>
            <a:r>
              <a:rPr lang="en-US"/>
              <a:t>	WHERE MaSinhVien = ‘0562473’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833092" y="4861070"/>
            <a:ext cx="8087096" cy="36813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1963" lvl="0" indent="-46196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kumimoji="0" lang="en-US" sz="2000" b="1" i="0" u="sng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VD2:</a:t>
            </a:r>
            <a:r>
              <a:rPr kumimoji="0" lang="en-US" sz="2000" i="0" u="sng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lang="en-US" u="sng" kern="0">
                <a:solidFill>
                  <a:srgbClr val="FF0000"/>
                </a:solidFill>
              </a:rPr>
              <a:t>: </a:t>
            </a:r>
            <a:r>
              <a:rPr lang="en-US">
                <a:solidFill>
                  <a:srgbClr val="FFC000"/>
                </a:solidFill>
              </a:rPr>
              <a:t>Xoá tất cả các sinh viên </a:t>
            </a:r>
            <a:endParaRPr kumimoji="0" lang="en-US" sz="2000" i="0" u="sng" strike="noStrike" kern="0" cap="none" spc="0" normalizeH="0" baseline="0" noProof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3092" y="5333957"/>
            <a:ext cx="80726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/>
              <a:t>DELETE FROM </a:t>
            </a:r>
            <a:r>
              <a:rPr lang="en-US" smtClean="0"/>
              <a:t>SinhVien</a:t>
            </a:r>
            <a:endParaRPr lang="en-US" b="0"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40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 idx="4294967295"/>
          </p:nvPr>
        </p:nvSpPr>
        <p:spPr>
          <a:xfrm>
            <a:off x="1979712" y="188640"/>
            <a:ext cx="5904656" cy="715963"/>
          </a:xfrm>
        </p:spPr>
        <p:txBody>
          <a:bodyPr/>
          <a:lstStyle/>
          <a:p>
            <a:pPr algn="ctr" eaLnBrk="1" hangingPunct="1"/>
            <a:r>
              <a:rPr lang="en-US" sz="3600" b="1" u="sng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 DUNG TRÌNH BÀY</a:t>
            </a:r>
            <a:endParaRPr lang="en-US" sz="3600" b="1" u="sng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559741270"/>
              </p:ext>
            </p:extLst>
          </p:nvPr>
        </p:nvGraphicFramePr>
        <p:xfrm>
          <a:off x="611560" y="1268760"/>
          <a:ext cx="8388424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781175" y="6591300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rgbClr val="333399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200" dirty="0" err="1" smtClean="0"/>
              <a:t>Nhập</a:t>
            </a:r>
            <a:r>
              <a:rPr lang="en-US" sz="1200" dirty="0" smtClean="0"/>
              <a:t> </a:t>
            </a:r>
            <a:r>
              <a:rPr lang="en-US" sz="1200" dirty="0" err="1" smtClean="0"/>
              <a:t>môn</a:t>
            </a:r>
            <a:r>
              <a:rPr lang="en-US" sz="1200" dirty="0" smtClean="0"/>
              <a:t> </a:t>
            </a:r>
            <a:r>
              <a:rPr lang="en-US" sz="1200" dirty="0" err="1" smtClean="0"/>
              <a:t>lập</a:t>
            </a:r>
            <a:r>
              <a:rPr lang="en-US" sz="1200" dirty="0" smtClean="0"/>
              <a:t> </a:t>
            </a:r>
            <a:r>
              <a:rPr lang="en-US" sz="1200" err="1" smtClean="0"/>
              <a:t>trình</a:t>
            </a:r>
            <a:r>
              <a:rPr lang="en-US" sz="1200" smtClean="0"/>
              <a:t> 2016</a:t>
            </a:r>
            <a:endParaRPr lang="en-US" sz="1200" dirty="0" smtClean="0"/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rgbClr val="333399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9pPr>
          </a:lstStyle>
          <a:p>
            <a:pPr eaLnBrk="1" hangingPunct="1"/>
            <a:fld id="{30C83A35-EE6B-4AE4-8964-63A457AB8079}" type="slidenum">
              <a:rPr lang="en-US"/>
              <a:pPr eaLnBrk="1" hangingPunct="1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6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95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24901" y="668594"/>
            <a:ext cx="833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3.1. Kiểu dữ liệu</a:t>
            </a: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8359" y="1556792"/>
            <a:ext cx="82161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itchFamily="2" charset="2"/>
              <a:buChar char="q"/>
            </a:pPr>
            <a:r>
              <a:rPr lang="en-US" sz="2400"/>
              <a:t>Trong mô hình quan hệ: mỗi thuộc tính có 1 miền giá trị</a:t>
            </a:r>
          </a:p>
          <a:p>
            <a:pPr marL="342900" lvl="0" indent="-342900">
              <a:buFont typeface="Wingdings" pitchFamily="2" charset="2"/>
              <a:buChar char="q"/>
            </a:pPr>
            <a:r>
              <a:rPr lang="en-US" sz="2400"/>
              <a:t>Trong SQL: miền giá trị đó được giới hạn bởi 1 kiểu dữ liệu (data type)</a:t>
            </a:r>
          </a:p>
          <a:p>
            <a:pPr marL="342900" lvl="0" indent="-342900">
              <a:buFont typeface="Wingdings" pitchFamily="2" charset="2"/>
              <a:buChar char="q"/>
            </a:pPr>
            <a:r>
              <a:rPr lang="en-US" sz="2400"/>
              <a:t>1 số kiểu dữ liệu thường dùng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5083" y="3949095"/>
            <a:ext cx="7571790" cy="255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4139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96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24901" y="668594"/>
            <a:ext cx="833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3.2 CREATE</a:t>
            </a: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5576" y="1325959"/>
            <a:ext cx="8216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itchFamily="2" charset="2"/>
              <a:buChar char="q"/>
            </a:pPr>
            <a:r>
              <a:rPr lang="en-US" sz="2400" smtClean="0"/>
              <a:t>Tạo bảng</a:t>
            </a:r>
            <a:endParaRPr lang="en-US" sz="240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24901" y="2144990"/>
            <a:ext cx="748147" cy="36813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1963" lvl="0" indent="-461963" algn="l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kumimoji="0" lang="en-US" sz="2000" b="1" i="0" u="sng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VD:</a:t>
            </a:r>
            <a:endParaRPr kumimoji="0" lang="en-US" sz="2000" b="1" i="0" u="sng" strike="noStrike" kern="0" cap="none" spc="0" normalizeH="0" baseline="0" noProof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73846" y="1799031"/>
            <a:ext cx="6876256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CREAT TABLE HocSinh</a:t>
            </a:r>
          </a:p>
          <a:p>
            <a:pPr>
              <a:spcBef>
                <a:spcPts val="600"/>
              </a:spcBef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spcBef>
                <a:spcPts val="600"/>
              </a:spcBef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MaSinhVien CHAR (10),</a:t>
            </a:r>
          </a:p>
          <a:p>
            <a:pPr>
              <a:spcBef>
                <a:spcPts val="600"/>
              </a:spcBef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TenSinhVien NVARCHAR (30) NOT NULL,</a:t>
            </a:r>
          </a:p>
          <a:p>
            <a:pPr>
              <a:spcBef>
                <a:spcPts val="600"/>
              </a:spcBef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DiemTrungBinh FLOAT,</a:t>
            </a:r>
          </a:p>
          <a:p>
            <a:pPr>
              <a:spcBef>
                <a:spcPts val="600"/>
              </a:spcBef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NgaySinh DATETIME,</a:t>
            </a:r>
          </a:p>
          <a:p>
            <a:pPr>
              <a:spcBef>
                <a:spcPts val="600"/>
              </a:spcBef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ChungMinhThu CHAR (9) UNIQUE</a:t>
            </a:r>
          </a:p>
          <a:p>
            <a:pPr>
              <a:spcBef>
                <a:spcPts val="600"/>
              </a:spcBef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PRIMARY KEY (MaSinhVien)</a:t>
            </a:r>
          </a:p>
          <a:p>
            <a:pPr>
              <a:spcBef>
                <a:spcPts val="600"/>
              </a:spcBef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) </a:t>
            </a:r>
          </a:p>
          <a:p>
            <a:pPr>
              <a:spcBef>
                <a:spcPts val="600"/>
              </a:spcBef>
              <a:buNone/>
            </a:pPr>
            <a:r>
              <a:rPr lang="en-US" u="sng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PRIMARY KEY</a:t>
            </a:r>
            <a:r>
              <a:rPr lang="en-US" u="sng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>
                <a:latin typeface="Courier New" pitchFamily="49" charset="0"/>
                <a:cs typeface="Courier New" pitchFamily="49" charset="0"/>
              </a:rPr>
              <a:t> tạo khoá chính</a:t>
            </a:r>
          </a:p>
          <a:p>
            <a:pPr>
              <a:spcBef>
                <a:spcPts val="600"/>
              </a:spcBef>
              <a:buNone/>
            </a:pPr>
            <a:r>
              <a:rPr lang="en-US" u="sng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UNIQUE:</a:t>
            </a:r>
            <a:r>
              <a:rPr lang="en-US">
                <a:latin typeface="Courier New" pitchFamily="49" charset="0"/>
                <a:cs typeface="Courier New" pitchFamily="49" charset="0"/>
              </a:rPr>
              <a:t> khoá ứng cử </a:t>
            </a:r>
          </a:p>
          <a:p>
            <a:pPr>
              <a:spcBef>
                <a:spcPts val="600"/>
              </a:spcBef>
              <a:buNone/>
            </a:pPr>
            <a:r>
              <a:rPr lang="en-US" u="sng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 NULL</a:t>
            </a:r>
            <a:r>
              <a:rPr lang="en-US" u="sng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>
                <a:latin typeface="Courier New" pitchFamily="49" charset="0"/>
                <a:cs typeface="Courier New" pitchFamily="49" charset="0"/>
              </a:rPr>
              <a:t> không được để trống</a:t>
            </a:r>
          </a:p>
        </p:txBody>
      </p:sp>
    </p:spTree>
    <p:extLst>
      <p:ext uri="{BB962C8B-B14F-4D97-AF65-F5344CB8AC3E}">
        <p14:creationId xmlns:p14="http://schemas.microsoft.com/office/powerpoint/2010/main" val="86589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97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24901" y="668594"/>
            <a:ext cx="833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3.3 ALTER</a:t>
            </a: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901" y="1373560"/>
            <a:ext cx="8216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itchFamily="2" charset="2"/>
              <a:buChar char="q"/>
            </a:pPr>
            <a:r>
              <a:rPr lang="en-US" sz="2400" smtClean="0"/>
              <a:t>Thêm 1 cột vào bảng</a:t>
            </a:r>
            <a:endParaRPr lang="en-US" sz="2400"/>
          </a:p>
        </p:txBody>
      </p:sp>
      <p:sp>
        <p:nvSpPr>
          <p:cNvPr id="3" name="Rectangle 2"/>
          <p:cNvSpPr/>
          <p:nvPr/>
        </p:nvSpPr>
        <p:spPr>
          <a:xfrm>
            <a:off x="786086" y="1910518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lvl="0" indent="-46196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u="sng" kern="0">
                <a:solidFill>
                  <a:srgbClr val="FF0000"/>
                </a:solidFill>
              </a:rPr>
              <a:t>VD: </a:t>
            </a:r>
            <a:r>
              <a:rPr lang="en-US">
                <a:solidFill>
                  <a:srgbClr val="FFC000"/>
                </a:solidFill>
              </a:rPr>
              <a:t>Thêm cột DiaChi vào bảng HocSinh</a:t>
            </a:r>
            <a:endParaRPr lang="en-US" u="sng" kern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4761" y="2306907"/>
            <a:ext cx="6678488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ALTER TABLE HocSinh ADD DiaChi NVARCHAR (50)</a:t>
            </a:r>
          </a:p>
        </p:txBody>
      </p:sp>
      <p:sp>
        <p:nvSpPr>
          <p:cNvPr id="8" name="Rectangle 7"/>
          <p:cNvSpPr/>
          <p:nvPr/>
        </p:nvSpPr>
        <p:spPr>
          <a:xfrm>
            <a:off x="621277" y="2861786"/>
            <a:ext cx="5040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/>
              <a:t> Sửa khai báo 1 cột trong bảng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21277" y="3335588"/>
            <a:ext cx="8087096" cy="36813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1963" lvl="0" indent="-461963" algn="l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kumimoji="0" lang="en-US" sz="2000" b="1" i="0" u="sng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VD: </a:t>
            </a:r>
            <a:r>
              <a:rPr lang="en-US" sz="2000" smtClean="0">
                <a:solidFill>
                  <a:srgbClr val="FFC000"/>
                </a:solidFill>
                <a:latin typeface="+mj-lt"/>
              </a:rPr>
              <a:t>Sửa cột DiaChi trong bảng HocSinh có kiểu NVARCHAR (100)</a:t>
            </a:r>
            <a:endParaRPr kumimoji="0" lang="en-US" sz="2000" b="1" i="0" u="sng" strike="noStrike" kern="0" cap="none" spc="0" normalizeH="0" baseline="0" noProof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6087" y="3848100"/>
            <a:ext cx="7922286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/>
              <a:t>ALTER TABLE HocSinh ADD COLUMN DiaChi NVARCHAR (100)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77168" y="4365104"/>
            <a:ext cx="333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Wingdings" pitchFamily="2" charset="2"/>
              <a:buChar char="q"/>
            </a:pPr>
            <a:r>
              <a:rPr lang="en-US" sz="2400" smtClean="0"/>
              <a:t>Xoá cột trong bảng</a:t>
            </a:r>
            <a:endParaRPr lang="en-US" sz="2400"/>
          </a:p>
        </p:txBody>
      </p:sp>
      <p:sp>
        <p:nvSpPr>
          <p:cNvPr id="15" name="Rectangle 14"/>
          <p:cNvSpPr/>
          <p:nvPr/>
        </p:nvSpPr>
        <p:spPr>
          <a:xfrm>
            <a:off x="953959" y="4924997"/>
            <a:ext cx="7754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lvl="0" indent="-46196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u="sng" kern="0">
                <a:solidFill>
                  <a:srgbClr val="FF0000"/>
                </a:solidFill>
              </a:rPr>
              <a:t>VD: </a:t>
            </a:r>
            <a:r>
              <a:rPr lang="en-US">
                <a:solidFill>
                  <a:srgbClr val="FFC000"/>
                </a:solidFill>
              </a:rPr>
              <a:t>Xoá cột DiaChi trong bảng HocSinh</a:t>
            </a:r>
            <a:endParaRPr lang="en-US" u="sng" kern="0">
              <a:solidFill>
                <a:srgbClr val="FFC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58702" y="5303801"/>
            <a:ext cx="7200800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/>
              <a:t>ALTER TABLE HocSinh DROP DiaChi</a:t>
            </a:r>
          </a:p>
        </p:txBody>
      </p:sp>
    </p:spTree>
    <p:extLst>
      <p:ext uri="{BB962C8B-B14F-4D97-AF65-F5344CB8AC3E}">
        <p14:creationId xmlns:p14="http://schemas.microsoft.com/office/powerpoint/2010/main" val="203518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30C83A35-EE6B-4AE4-8964-63A457AB8079}" type="slidenum">
              <a:rPr lang="en-US" smtClean="0"/>
              <a:pPr eaLnBrk="1" hangingPunct="1"/>
              <a:t>98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576" y="1340768"/>
            <a:ext cx="83884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797992" y="6630697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 kern="1200">
                <a:solidFill>
                  <a:srgbClr val="33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smtClean="0"/>
              <a:t>Ngôn ngữ SQL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24901" y="668594"/>
            <a:ext cx="833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3.3 ALTER</a:t>
            </a: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4901" y="1484784"/>
            <a:ext cx="2727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Wingdings" pitchFamily="2" charset="2"/>
              <a:buChar char="q"/>
            </a:pPr>
            <a:r>
              <a:rPr lang="en-US" sz="2400" smtClean="0"/>
              <a:t>Tạo khoá ngoại</a:t>
            </a:r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119707" y="2132856"/>
            <a:ext cx="7660162" cy="8617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/>
              <a:t>ALTER TABLE HocSinh ADD CONSTRAINT FK_HocSinh_Lop</a:t>
            </a:r>
          </a:p>
          <a:p>
            <a:pPr>
              <a:buNone/>
            </a:pPr>
            <a:r>
              <a:rPr lang="en-US"/>
              <a:t>FOREIGN KEY (MaLop) REFERENCES Lop (MaLop)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6837" y="3140968"/>
            <a:ext cx="1856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Wingdings" pitchFamily="2" charset="2"/>
              <a:buChar char="q"/>
            </a:pPr>
            <a:r>
              <a:rPr lang="en-US" sz="2400" smtClean="0"/>
              <a:t>Xoá bảng</a:t>
            </a:r>
            <a:endParaRPr lang="en-US" sz="2400"/>
          </a:p>
        </p:txBody>
      </p:sp>
      <p:sp>
        <p:nvSpPr>
          <p:cNvPr id="18" name="Rectangle 17"/>
          <p:cNvSpPr/>
          <p:nvPr/>
        </p:nvSpPr>
        <p:spPr>
          <a:xfrm>
            <a:off x="3707904" y="4325034"/>
            <a:ext cx="2943819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/>
              <a:t>DROP TABLE HocSinh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6837" y="4695527"/>
            <a:ext cx="28873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/>
              <a:t> Xoá khoá ngoại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567415" y="5221110"/>
            <a:ext cx="8087096" cy="36813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1963" lvl="0" indent="-461963" algn="l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kumimoji="0" lang="en-US" sz="2000" b="1" i="0" u="sng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VD: </a:t>
            </a:r>
            <a:r>
              <a:rPr lang="en-US" sz="2000" smtClean="0">
                <a:solidFill>
                  <a:srgbClr val="FFC000"/>
                </a:solidFill>
                <a:latin typeface="+mj-lt"/>
              </a:rPr>
              <a:t>Xoá khoá ngoại FK_HocSinh_Lop</a:t>
            </a:r>
            <a:endParaRPr kumimoji="0" lang="en-US" sz="2000" b="1" i="0" u="sng" strike="noStrike" kern="0" cap="none" spc="0" normalizeH="0" baseline="0" noProof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667700" y="3704039"/>
            <a:ext cx="8087096" cy="36813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1963" lvl="0" indent="-461963" algn="l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kumimoji="0" lang="en-US" sz="2000" b="1" i="0" u="sng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VD: </a:t>
            </a:r>
            <a:r>
              <a:rPr lang="en-US" sz="2000" smtClean="0">
                <a:solidFill>
                  <a:srgbClr val="FFC000"/>
                </a:solidFill>
                <a:latin typeface="+mj-lt"/>
              </a:rPr>
              <a:t>Xoá bảng HocSinh</a:t>
            </a:r>
            <a:endParaRPr kumimoji="0" lang="en-US" sz="2000" b="1" i="0" u="sng" strike="noStrike" kern="0" cap="none" spc="0" normalizeH="0" baseline="0" noProof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82762" y="5779482"/>
            <a:ext cx="6533654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/>
              <a:t>DROP FOREIGN KEY FK_HocSinh_Lop</a:t>
            </a:r>
          </a:p>
        </p:txBody>
      </p:sp>
    </p:spTree>
    <p:extLst>
      <p:ext uri="{BB962C8B-B14F-4D97-AF65-F5344CB8AC3E}">
        <p14:creationId xmlns:p14="http://schemas.microsoft.com/office/powerpoint/2010/main" val="168413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 idx="4294967295"/>
          </p:nvPr>
        </p:nvSpPr>
        <p:spPr>
          <a:xfrm>
            <a:off x="1979712" y="188640"/>
            <a:ext cx="5904656" cy="715963"/>
          </a:xfrm>
        </p:spPr>
        <p:txBody>
          <a:bodyPr/>
          <a:lstStyle/>
          <a:p>
            <a:pPr algn="ctr" eaLnBrk="1" hangingPunct="1"/>
            <a:r>
              <a:rPr lang="en-US" sz="3600" b="1" u="sng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 DUNG TRÌNH BÀY</a:t>
            </a:r>
            <a:endParaRPr lang="en-US" sz="3600" b="1" u="sng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29821500"/>
              </p:ext>
            </p:extLst>
          </p:nvPr>
        </p:nvGraphicFramePr>
        <p:xfrm>
          <a:off x="611560" y="1268760"/>
          <a:ext cx="8388424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781175" y="6591300"/>
            <a:ext cx="5167089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rgbClr val="333399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200" dirty="0" err="1" smtClean="0"/>
              <a:t>Nhập</a:t>
            </a:r>
            <a:r>
              <a:rPr lang="en-US" sz="1200" dirty="0" smtClean="0"/>
              <a:t> </a:t>
            </a:r>
            <a:r>
              <a:rPr lang="en-US" sz="1200" dirty="0" err="1" smtClean="0"/>
              <a:t>môn</a:t>
            </a:r>
            <a:r>
              <a:rPr lang="en-US" sz="1200" dirty="0" smtClean="0"/>
              <a:t> </a:t>
            </a:r>
            <a:r>
              <a:rPr lang="en-US" sz="1200" dirty="0" err="1" smtClean="0"/>
              <a:t>lập</a:t>
            </a:r>
            <a:r>
              <a:rPr lang="en-US" sz="1200" dirty="0" smtClean="0"/>
              <a:t> </a:t>
            </a:r>
            <a:r>
              <a:rPr lang="en-US" sz="1200" err="1" smtClean="0"/>
              <a:t>trình</a:t>
            </a:r>
            <a:r>
              <a:rPr lang="en-US" sz="1200" smtClean="0"/>
              <a:t> 2016</a:t>
            </a:r>
            <a:endParaRPr lang="en-US" sz="1200" dirty="0" smtClean="0"/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452320" y="6487368"/>
            <a:ext cx="4111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rgbClr val="333399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9pPr>
          </a:lstStyle>
          <a:p>
            <a:pPr eaLnBrk="1" hangingPunct="1"/>
            <a:fld id="{30C83A35-EE6B-4AE4-8964-63A457AB8079}" type="slidenum">
              <a:rPr lang="en-US"/>
              <a:pPr eaLnBrk="1" hangingPunct="1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7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Custom 2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FFFFFF"/>
      </a:hlink>
      <a:folHlink>
        <a:srgbClr val="F2F2F2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2C86AA"/>
        </a:lt2>
        <a:accent1>
          <a:srgbClr val="4B782A"/>
        </a:accent1>
        <a:accent2>
          <a:srgbClr val="38AFD0"/>
        </a:accent2>
        <a:accent3>
          <a:srgbClr val="FFFFFF"/>
        </a:accent3>
        <a:accent4>
          <a:srgbClr val="404040"/>
        </a:accent4>
        <a:accent5>
          <a:srgbClr val="B1BEAC"/>
        </a:accent5>
        <a:accent6>
          <a:srgbClr val="329EBC"/>
        </a:accent6>
        <a:hlink>
          <a:srgbClr val="9DBC2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0E0F83"/>
        </a:lt2>
        <a:accent1>
          <a:srgbClr val="4049D2"/>
        </a:accent1>
        <a:accent2>
          <a:srgbClr val="494FD9"/>
        </a:accent2>
        <a:accent3>
          <a:srgbClr val="FFFFFF"/>
        </a:accent3>
        <a:accent4>
          <a:srgbClr val="404040"/>
        </a:accent4>
        <a:accent5>
          <a:srgbClr val="AFB1E5"/>
        </a:accent5>
        <a:accent6>
          <a:srgbClr val="4147C4"/>
        </a:accent6>
        <a:hlink>
          <a:srgbClr val="757DD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7FCC6A"/>
        </a:lt2>
        <a:accent1>
          <a:srgbClr val="5DBF62"/>
        </a:accent1>
        <a:accent2>
          <a:srgbClr val="7CCD6F"/>
        </a:accent2>
        <a:accent3>
          <a:srgbClr val="FFFFFF"/>
        </a:accent3>
        <a:accent4>
          <a:srgbClr val="404040"/>
        </a:accent4>
        <a:accent5>
          <a:srgbClr val="B6DCB7"/>
        </a:accent5>
        <a:accent6>
          <a:srgbClr val="70BA64"/>
        </a:accent6>
        <a:hlink>
          <a:srgbClr val="48AE5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8415</TotalTime>
  <Words>5715</Words>
  <Application>Microsoft Office PowerPoint</Application>
  <PresentationFormat>On-screen Show (4:3)</PresentationFormat>
  <Paragraphs>1024</Paragraphs>
  <Slides>103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04" baseType="lpstr">
      <vt:lpstr>powerpoint-template</vt:lpstr>
      <vt:lpstr>NGÔN NGỮ SQL </vt:lpstr>
      <vt:lpstr>NỘI DUNG TRÌNH BÀY</vt:lpstr>
      <vt:lpstr>NỘI DUNG TRÌNH BÀY</vt:lpstr>
      <vt:lpstr>PowerPoint Presentation</vt:lpstr>
      <vt:lpstr>PowerPoint Presentation</vt:lpstr>
      <vt:lpstr>PowerPoint Presentation</vt:lpstr>
      <vt:lpstr>NỘI DUNG TRÌNH BÀY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2.7. Các loại kết</vt:lpstr>
      <vt:lpstr>2.7. Các loại kết</vt:lpstr>
      <vt:lpstr>PowerPoint Presentation</vt:lpstr>
      <vt:lpstr>PowerPoint Presentation</vt:lpstr>
      <vt:lpstr>PowerPoint Presentation</vt:lpstr>
      <vt:lpstr>PowerPoint Presentation</vt:lpstr>
      <vt:lpstr>2.7. Các loại kết</vt:lpstr>
      <vt:lpstr>PowerPoint Presentation</vt:lpstr>
      <vt:lpstr>2.7. Các loại kết</vt:lpstr>
      <vt:lpstr>PowerPoint Presentation</vt:lpstr>
      <vt:lpstr>PowerPoint Presentation</vt:lpstr>
      <vt:lpstr>2.7. Các loại kết</vt:lpstr>
      <vt:lpstr>PowerPoint Presentation</vt:lpstr>
      <vt:lpstr>PowerPoint Presentation</vt:lpstr>
      <vt:lpstr>2.7. Các loại kết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NỘI DUNG TRÌNH BÀY</vt:lpstr>
      <vt:lpstr>PowerPoint Presentation</vt:lpstr>
      <vt:lpstr>PowerPoint Presentation</vt:lpstr>
      <vt:lpstr>PowerPoint Presentation</vt:lpstr>
      <vt:lpstr>PowerPoint Presentation</vt:lpstr>
      <vt:lpstr>NỘI DUNG TRÌNH BÀY</vt:lpstr>
      <vt:lpstr>NỘI DUNG TRÌNH BÀY</vt:lpstr>
      <vt:lpstr>NỘI DUNG TRÌNH BÀY</vt:lpstr>
      <vt:lpstr>VI. Một số SQL nâng cao</vt:lpstr>
      <vt:lpstr>Tham khảo</vt:lpstr>
    </vt:vector>
  </TitlesOfParts>
  <Company>CSC.HCMUNS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NGUYEN An Te</dc:creator>
  <cp:lastModifiedBy>Windows User</cp:lastModifiedBy>
  <cp:revision>4869</cp:revision>
  <dcterms:created xsi:type="dcterms:W3CDTF">2008-09-10T03:58:39Z</dcterms:created>
  <dcterms:modified xsi:type="dcterms:W3CDTF">2020-05-27T08:01:59Z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TC010706251033</vt:lpwstr>
  </property>
</Properties>
</file>