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ECB"/>
          </a:solidFill>
        </a:fill>
      </a:tcStyle>
    </a:wholeTbl>
    <a:band2H>
      <a:tcTxStyle b="def" i="def"/>
      <a:tcStyle>
        <a:tcBdr/>
        <a:fill>
          <a:solidFill>
            <a:srgbClr val="FB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ECB"/>
          </a:solidFill>
        </a:fill>
      </a:tcStyle>
    </a:wholeTbl>
    <a:band2H>
      <a:tcTxStyle b="def" i="def"/>
      <a:tcStyle>
        <a:tcBdr/>
        <a:fill>
          <a:solidFill>
            <a:srgbClr val="F2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F1947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1947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1947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1947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1947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F1947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git-scm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: Rounded Corners 15"/>
          <p:cNvSpPr/>
          <p:nvPr/>
        </p:nvSpPr>
        <p:spPr>
          <a:xfrm rot="2681653">
            <a:off x="7001217" y="-214152"/>
            <a:ext cx="6635915" cy="6858001"/>
          </a:xfrm>
          <a:prstGeom prst="roundRect">
            <a:avLst>
              <a:gd name="adj" fmla="val 16667"/>
            </a:avLst>
          </a:prstGeom>
          <a:solidFill>
            <a:srgbClr val="F04F33"/>
          </a:solidFill>
          <a:ln w="19050" cap="rnd">
            <a:solidFill>
              <a:srgbClr val="F04F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9337" y="1410"/>
            <a:ext cx="1454727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/>
          <p:nvPr>
            <p:ph type="ctrTitle"/>
          </p:nvPr>
        </p:nvSpPr>
        <p:spPr>
          <a:xfrm>
            <a:off x="903111" y="1252082"/>
            <a:ext cx="3721994" cy="952954"/>
          </a:xfrm>
          <a:prstGeom prst="rect">
            <a:avLst/>
          </a:prstGeom>
        </p:spPr>
        <p:txBody>
          <a:bodyPr anchor="ctr"/>
          <a:lstStyle/>
          <a:p>
            <a:pPr>
              <a:defRPr b="1" sz="3900" u="sng"/>
            </a:pPr>
            <a:r>
              <a:t>CHUYÊN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9: </a:t>
            </a:r>
          </a:p>
        </p:txBody>
      </p:sp>
      <p:sp>
        <p:nvSpPr>
          <p:cNvPr id="171" name="Subtitle 8"/>
          <p:cNvSpPr txBox="1"/>
          <p:nvPr>
            <p:ph type="subTitle" sz="quarter" idx="1"/>
          </p:nvPr>
        </p:nvSpPr>
        <p:spPr>
          <a:xfrm>
            <a:off x="9060016" y="4435199"/>
            <a:ext cx="2981908" cy="1364477"/>
          </a:xfrm>
          <a:prstGeom prst="rect">
            <a:avLst/>
          </a:prstGeom>
        </p:spPr>
        <p:txBody>
          <a:bodyPr/>
          <a:lstStyle/>
          <a:p>
            <a:pPr algn="l">
              <a:defRPr b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Sinh viên thực hiện: </a:t>
            </a:r>
          </a:p>
          <a:p>
            <a:pPr lvl="1" algn="l">
              <a:defRPr b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Triệu Uy Phú</a:t>
            </a:r>
          </a:p>
          <a:p>
            <a:pPr lvl="1" algn="l">
              <a:defRPr b="1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Trần Quốc Hùng</a:t>
            </a:r>
          </a:p>
        </p:txBody>
      </p:sp>
      <p:sp>
        <p:nvSpPr>
          <p:cNvPr id="172" name="TextBox 10"/>
          <p:cNvSpPr txBox="1"/>
          <p:nvPr/>
        </p:nvSpPr>
        <p:spPr>
          <a:xfrm>
            <a:off x="5556463" y="5933495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17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1313" y="2113788"/>
            <a:ext cx="2286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14"/>
          <p:cNvSpPr txBox="1"/>
          <p:nvPr/>
        </p:nvSpPr>
        <p:spPr>
          <a:xfrm>
            <a:off x="8139011" y="2506218"/>
            <a:ext cx="4032608" cy="15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9600"/>
            </a:lvl1pPr>
          </a:lstStyle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21" name="TextBox 15"/>
          <p:cNvSpPr txBox="1"/>
          <p:nvPr/>
        </p:nvSpPr>
        <p:spPr>
          <a:xfrm>
            <a:off x="1496952" y="2090172"/>
            <a:ext cx="9388653" cy="3104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Git: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Nhánh mặc định là </a:t>
            </a:r>
            <a:r>
              <a:rPr>
                <a:solidFill>
                  <a:srgbClr val="E95126"/>
                </a:solidFill>
              </a:rPr>
              <a:t>Master</a:t>
            </a:r>
            <a:r>
              <a:t>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branch &lt;tenNhanh&gt;: Tạo 1 nhánh mới.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branch: Xem nhánh hiện tại ta đang làm việc.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checkout &lt;tenNhanh&gt;: Sử dụng một nhánh khác.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merge &lt;tenNhanh&gt;:  Hợp nhất các nhánh.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solidFill>
                  <a:srgbClr val="2929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status: Xem trạng thái </a:t>
            </a:r>
            <a:r>
              <a:t>repository</a:t>
            </a:r>
            <a:r>
              <a:t>.</a:t>
            </a:r>
          </a:p>
        </p:txBody>
      </p:sp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extBox 2"/>
          <p:cNvSpPr txBox="1"/>
          <p:nvPr/>
        </p:nvSpPr>
        <p:spPr>
          <a:xfrm>
            <a:off x="771434" y="482620"/>
            <a:ext cx="5692638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26" name="TextBox 15"/>
          <p:cNvSpPr txBox="1"/>
          <p:nvPr/>
        </p:nvSpPr>
        <p:spPr>
          <a:xfrm>
            <a:off x="771434" y="1252062"/>
            <a:ext cx="689815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Git:</a:t>
            </a:r>
          </a:p>
        </p:txBody>
      </p:sp>
      <p:pic>
        <p:nvPicPr>
          <p:cNvPr id="2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5996" y="1852692"/>
            <a:ext cx="5515747" cy="4582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550" y="2544722"/>
            <a:ext cx="5580447" cy="236709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extBox 1"/>
          <p:cNvSpPr txBox="1"/>
          <p:nvPr/>
        </p:nvSpPr>
        <p:spPr>
          <a:xfrm>
            <a:off x="771434" y="482620"/>
            <a:ext cx="5692638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33" name="TextBox 11"/>
          <p:cNvSpPr txBox="1"/>
          <p:nvPr/>
        </p:nvSpPr>
        <p:spPr>
          <a:xfrm>
            <a:off x="771434" y="482620"/>
            <a:ext cx="4161692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Sơ đồ hoạt động</a:t>
            </a:r>
          </a:p>
        </p:txBody>
      </p:sp>
      <p:sp>
        <p:nvSpPr>
          <p:cNvPr id="234" name="TextBox 15"/>
          <p:cNvSpPr txBox="1"/>
          <p:nvPr/>
        </p:nvSpPr>
        <p:spPr>
          <a:xfrm>
            <a:off x="787047" y="1703503"/>
            <a:ext cx="689815" cy="51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Git:</a:t>
            </a:r>
          </a:p>
        </p:txBody>
      </p:sp>
      <p:pic>
        <p:nvPicPr>
          <p:cNvPr id="23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8740" y="1149450"/>
            <a:ext cx="5834745" cy="5470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39" name="TextBox 11"/>
          <p:cNvSpPr txBox="1"/>
          <p:nvPr/>
        </p:nvSpPr>
        <p:spPr>
          <a:xfrm>
            <a:off x="771435" y="482620"/>
            <a:ext cx="5912406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Sử dụng Git với Github:</a:t>
            </a:r>
          </a:p>
        </p:txBody>
      </p:sp>
      <p:pic>
        <p:nvPicPr>
          <p:cNvPr id="2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419" y="1492311"/>
            <a:ext cx="9659156" cy="470229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ctangle: Rounded Corners 5"/>
          <p:cNvSpPr/>
          <p:nvPr/>
        </p:nvSpPr>
        <p:spPr>
          <a:xfrm>
            <a:off x="2909886" y="2143124"/>
            <a:ext cx="519113" cy="223839"/>
          </a:xfrm>
          <a:prstGeom prst="roundRect">
            <a:avLst>
              <a:gd name="adj" fmla="val 16667"/>
            </a:avLst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extBox 1"/>
          <p:cNvSpPr txBox="1"/>
          <p:nvPr/>
        </p:nvSpPr>
        <p:spPr>
          <a:xfrm>
            <a:off x="930768" y="119262"/>
            <a:ext cx="5912407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Sử dụng Git với Github:</a:t>
            </a:r>
          </a:p>
        </p:txBody>
      </p:sp>
      <p:pic>
        <p:nvPicPr>
          <p:cNvPr id="24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822" y="928638"/>
            <a:ext cx="5449061" cy="550622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ectangle: Rounded Corners 7"/>
          <p:cNvSpPr/>
          <p:nvPr/>
        </p:nvSpPr>
        <p:spPr>
          <a:xfrm>
            <a:off x="2239961" y="6049962"/>
            <a:ext cx="1057276" cy="271464"/>
          </a:xfrm>
          <a:prstGeom prst="roundRect">
            <a:avLst>
              <a:gd name="adj" fmla="val 16667"/>
            </a:avLst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Box 1"/>
          <p:cNvSpPr txBox="1"/>
          <p:nvPr/>
        </p:nvSpPr>
        <p:spPr>
          <a:xfrm>
            <a:off x="936534" y="119262"/>
            <a:ext cx="5912407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Sử dụng Git với Github:</a:t>
            </a:r>
          </a:p>
        </p:txBody>
      </p:sp>
      <p:pic>
        <p:nvPicPr>
          <p:cNvPr id="25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262" y="1216078"/>
            <a:ext cx="9145276" cy="4829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2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itle 1"/>
          <p:cNvSpPr txBox="1"/>
          <p:nvPr/>
        </p:nvSpPr>
        <p:spPr>
          <a:xfrm>
            <a:off x="1950720" y="2757420"/>
            <a:ext cx="5242560" cy="134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b="1" sz="4400">
                <a:solidFill>
                  <a:srgbClr val="0D0D0D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Cảm Ơn Các Bạn Đã Lắng Nghe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2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2872" y="2140584"/>
            <a:ext cx="3578254" cy="257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177" name="TextBox 11"/>
          <p:cNvSpPr txBox="1"/>
          <p:nvPr/>
        </p:nvSpPr>
        <p:spPr>
          <a:xfrm>
            <a:off x="1544169" y="2169752"/>
            <a:ext cx="7187156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Mục tiêu:</a:t>
            </a:r>
          </a:p>
        </p:txBody>
      </p:sp>
      <p:sp>
        <p:nvSpPr>
          <p:cNvPr id="178" name="TextBox 15"/>
          <p:cNvSpPr txBox="1"/>
          <p:nvPr/>
        </p:nvSpPr>
        <p:spPr>
          <a:xfrm>
            <a:off x="1544167" y="2877637"/>
            <a:ext cx="7979411" cy="152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Sơ lược về: SVN, GIT</a:t>
            </a:r>
          </a:p>
          <a:p>
            <a:pPr lvl="1" marL="742950" indent="-285750">
              <a:buSzPct val="100000"/>
              <a:buFont typeface="Arial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Cách cài đặt và sử dụng Git với Github</a:t>
            </a:r>
          </a:p>
          <a:p>
            <a:pPr lvl="1" marL="742950" indent="-285750">
              <a:buSzPct val="100000"/>
              <a:buFont typeface="Arial"/>
              <a:buChar char="•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Các lệnh cơ bản trong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181" name="TextBox 11"/>
          <p:cNvSpPr txBox="1"/>
          <p:nvPr/>
        </p:nvSpPr>
        <p:spPr>
          <a:xfrm>
            <a:off x="771435" y="482620"/>
            <a:ext cx="9252785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phần mềm quản lý phiên bản:</a:t>
            </a:r>
          </a:p>
        </p:txBody>
      </p:sp>
      <p:sp>
        <p:nvSpPr>
          <p:cNvPr id="182" name="TextBox 15"/>
          <p:cNvSpPr txBox="1"/>
          <p:nvPr/>
        </p:nvSpPr>
        <p:spPr>
          <a:xfrm>
            <a:off x="1348977" y="1734684"/>
            <a:ext cx="7165290" cy="411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SVN (subversion): 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Giới thiệu vào năm 2000 bởi công ty collabnet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Điểm mạnh của SVN so với CVS:</a:t>
            </a:r>
          </a:p>
          <a:p>
            <a:pPr lvl="2" marL="1200150" indent="-28575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Tùy chọn từ xa tốt http/https.</a:t>
            </a:r>
          </a:p>
          <a:p>
            <a:pPr lvl="2" marL="1200150" indent="-28575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Hỗ trợ công cụ phổ biến.</a:t>
            </a:r>
          </a:p>
          <a:p>
            <a:pPr lvl="2" marL="1200150" indent="-28575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 chuyển đổi tên file, folder.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Hệ thống quản lý source code tập trung.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Mạnh mẽ, hữu dụng, và linh hoạt.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Quản lý tập tin và thư mục theo thời gian</a:t>
            </a:r>
            <a:r>
              <a:t>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Cho phép recover lại những version cũ.</a:t>
            </a:r>
          </a:p>
        </p:txBody>
      </p:sp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9938" y="0"/>
            <a:ext cx="1972063" cy="1734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186" name="TextBox 11"/>
          <p:cNvSpPr txBox="1"/>
          <p:nvPr/>
        </p:nvSpPr>
        <p:spPr>
          <a:xfrm>
            <a:off x="771434" y="482620"/>
            <a:ext cx="8346243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phần mềm quản lý phiên bản:</a:t>
            </a:r>
          </a:p>
        </p:txBody>
      </p:sp>
      <p:sp>
        <p:nvSpPr>
          <p:cNvPr id="187" name="TextBox 15"/>
          <p:cNvSpPr txBox="1"/>
          <p:nvPr/>
        </p:nvSpPr>
        <p:spPr>
          <a:xfrm>
            <a:off x="787048" y="1703503"/>
            <a:ext cx="9620606" cy="3829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Git:</a:t>
            </a:r>
          </a:p>
          <a:p>
            <a:pPr lvl="1" marL="739775" indent="-282575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Được phát triển cho nhân </a:t>
            </a:r>
            <a:r>
              <a:t>L</a:t>
            </a:r>
            <a:r>
              <a:t>inux bởi </a:t>
            </a:r>
            <a:r>
              <a:t>L</a:t>
            </a:r>
            <a:r>
              <a:t>inus Torvalds</a:t>
            </a:r>
            <a:r>
              <a:t>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Hệ thống </a:t>
            </a:r>
            <a:r>
              <a:t>quản lý source phân tán.</a:t>
            </a:r>
            <a:r>
              <a:t> 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Ghi lại lịch sử.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Chức năng phục hồi.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Chức năng đồng bộ.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Điểm mạnh so với SVN:</a:t>
            </a:r>
          </a:p>
          <a:p>
            <a:pPr lvl="2" marL="1257300" indent="-34290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có</a:t>
            </a:r>
            <a:r>
              <a:t> 1</a:t>
            </a:r>
            <a:r>
              <a:t> máy chủ và kho lưu trữ tập trung</a:t>
            </a:r>
            <a:r>
              <a:t>,</a:t>
            </a:r>
            <a:r>
              <a:t> </a:t>
            </a:r>
            <a:r>
              <a:t>SVN thì không.</a:t>
            </a:r>
          </a:p>
          <a:p>
            <a:pPr lvl="2" marL="1257300" indent="-34290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lưu trữ dạng </a:t>
            </a:r>
            <a:r>
              <a:t>metadata</a:t>
            </a:r>
            <a:r>
              <a:t>; </a:t>
            </a:r>
            <a:r>
              <a:t>SVN</a:t>
            </a:r>
            <a:r>
              <a:t> lưu trữ các tập tin nội dung</a:t>
            </a:r>
            <a:r>
              <a:t>.</a:t>
            </a:r>
          </a:p>
          <a:p>
            <a:pPr lvl="2" marL="1257300" indent="-342900">
              <a:buSzPct val="100000"/>
              <a:buFont typeface="Courier New"/>
              <a:buChar char="o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Các nhánh git dễ làm việc hơn</a:t>
            </a:r>
            <a:r>
              <a:t> SVN.</a:t>
            </a:r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pic>
        <p:nvPicPr>
          <p:cNvPr id="1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5029" y="1319044"/>
            <a:ext cx="8297641" cy="504883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1"/>
          <p:cNvSpPr txBox="1"/>
          <p:nvPr/>
        </p:nvSpPr>
        <p:spPr>
          <a:xfrm>
            <a:off x="951740" y="482620"/>
            <a:ext cx="7960431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Cài đặt và sử dụng: </a:t>
            </a:r>
            <a:r>
              <a:rPr b="0" sz="24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n-lt"/>
                <a:ea typeface="+mn-ea"/>
                <a:cs typeface="+mn-cs"/>
                <a:sym typeface="Trebuchet MS"/>
                <a:hlinkClick r:id="rId4" invalidUrl="" action="" tgtFrame="" tooltip="" history="1" highlightClick="0" endSnd="0"/>
              </a:rPr>
              <a:t>https://git-scm.com/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196" name="TextBox 11"/>
          <p:cNvSpPr txBox="1"/>
          <p:nvPr/>
        </p:nvSpPr>
        <p:spPr>
          <a:xfrm>
            <a:off x="771434" y="955849"/>
            <a:ext cx="5692638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  <p:sp>
        <p:nvSpPr>
          <p:cNvPr id="197" name="TextBox 15"/>
          <p:cNvSpPr txBox="1"/>
          <p:nvPr/>
        </p:nvSpPr>
        <p:spPr>
          <a:xfrm>
            <a:off x="557748" y="1770215"/>
            <a:ext cx="11574171" cy="354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Git: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add: Cho source</a:t>
            </a:r>
            <a:r>
              <a:t> từ </a:t>
            </a:r>
            <a:r>
              <a:t>folder</a:t>
            </a:r>
            <a:r>
              <a:t> làm việc sang khu vực chờ</a:t>
            </a:r>
            <a:r>
              <a:t>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commit</a:t>
            </a:r>
            <a:r>
              <a:rPr b="1"/>
              <a:t>: </a:t>
            </a:r>
            <a:r>
              <a:t>L</a:t>
            </a:r>
            <a:r>
              <a:t>ưu từ khu vực chờ vào local repository</a:t>
            </a:r>
            <a:r>
              <a:t>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log: Xem lại lịch sử các commit trên git.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reset: Undo commit nào đó, </a:t>
            </a:r>
            <a:r>
              <a:rPr b="1"/>
              <a:t>xóa </a:t>
            </a:r>
            <a:r>
              <a:t>các commit trước nó.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revert: Undo commit nào đó, </a:t>
            </a:r>
            <a:r>
              <a:rPr b="1"/>
              <a:t>Không xóa </a:t>
            </a:r>
            <a:r>
              <a:t>các commit trước nó.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push: Đ</a:t>
            </a:r>
            <a:r>
              <a:t>ưa những thay đổi này lên remote repository</a:t>
            </a:r>
            <a:r>
              <a:t>.</a:t>
            </a:r>
          </a:p>
          <a:p>
            <a:pPr lvl="1" marL="914400" indent="-457200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pull: Cập nhật những thay đổi mới nhất.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01" name="TextBox 11"/>
          <p:cNvSpPr txBox="1"/>
          <p:nvPr/>
        </p:nvSpPr>
        <p:spPr>
          <a:xfrm>
            <a:off x="1069840" y="503988"/>
            <a:ext cx="5692637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e5e16e3d-5509-4dcc-82fd-b070893e2f4c.jpg" descr="e5e16e3d-5509-4dcc-82fd-b070893e2f4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672" y="1173985"/>
            <a:ext cx="8162511" cy="2212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5834520-43c9-4850-8503-66f51ab2435a.jpg" descr="b5834520-43c9-4850-8503-66f51ab2435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8833" y="3402782"/>
            <a:ext cx="8052189" cy="218303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15"/>
          <p:cNvSpPr txBox="1"/>
          <p:nvPr/>
        </p:nvSpPr>
        <p:spPr>
          <a:xfrm>
            <a:off x="4411982" y="5748718"/>
            <a:ext cx="1592327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git reset: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08" name="TextBox 11"/>
          <p:cNvSpPr txBox="1"/>
          <p:nvPr/>
        </p:nvSpPr>
        <p:spPr>
          <a:xfrm>
            <a:off x="1069840" y="503988"/>
            <a:ext cx="5692637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e5e16e3d-5509-4dcc-82fd-b070893e2f4c.jpg" descr="e5e16e3d-5509-4dcc-82fd-b070893e2f4c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608" y="1103445"/>
            <a:ext cx="8772639" cy="237836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Box 15"/>
          <p:cNvSpPr txBox="1"/>
          <p:nvPr/>
        </p:nvSpPr>
        <p:spPr>
          <a:xfrm>
            <a:off x="4411982" y="5601669"/>
            <a:ext cx="1724610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git revert:</a:t>
            </a:r>
          </a:p>
        </p:txBody>
      </p:sp>
      <p:pic>
        <p:nvPicPr>
          <p:cNvPr id="212" name="a563a9cb-1a9d-44a9-aeca-5235a5012a76.jpg" descr="a563a9cb-1a9d-44a9-aeca-5235a5012a7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1753" y="3182793"/>
            <a:ext cx="8474290" cy="2297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0"/>
          <p:cNvSpPr txBox="1"/>
          <p:nvPr/>
        </p:nvSpPr>
        <p:spPr>
          <a:xfrm>
            <a:off x="5556461" y="6434856"/>
            <a:ext cx="11841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- Nhóm 3 -</a:t>
            </a:r>
          </a:p>
        </p:txBody>
      </p:sp>
      <p:sp>
        <p:nvSpPr>
          <p:cNvPr id="215" name="TextBox 15"/>
          <p:cNvSpPr txBox="1"/>
          <p:nvPr/>
        </p:nvSpPr>
        <p:spPr>
          <a:xfrm>
            <a:off x="1496951" y="1596690"/>
            <a:ext cx="689815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Git:</a:t>
            </a:r>
          </a:p>
        </p:txBody>
      </p:sp>
      <p:pic>
        <p:nvPicPr>
          <p:cNvPr id="2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509" y="402234"/>
            <a:ext cx="2033232" cy="84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8124" y="1968238"/>
            <a:ext cx="5515746" cy="392484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Box 1"/>
          <p:cNvSpPr txBox="1"/>
          <p:nvPr/>
        </p:nvSpPr>
        <p:spPr>
          <a:xfrm>
            <a:off x="771434" y="482620"/>
            <a:ext cx="5692638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solidFill>
                  <a:srgbClr val="E951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Các câu lệnh trong Git: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