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sldIdLst>
    <p:sldId id="256" r:id="rId3"/>
    <p:sldId id="359" r:id="rId4"/>
    <p:sldId id="326" r:id="rId5"/>
    <p:sldId id="310" r:id="rId6"/>
    <p:sldId id="311" r:id="rId7"/>
    <p:sldId id="312" r:id="rId8"/>
    <p:sldId id="313" r:id="rId9"/>
    <p:sldId id="314" r:id="rId10"/>
    <p:sldId id="323" r:id="rId11"/>
    <p:sldId id="324" r:id="rId12"/>
    <p:sldId id="332" r:id="rId13"/>
    <p:sldId id="319" r:id="rId14"/>
    <p:sldId id="315" r:id="rId15"/>
    <p:sldId id="307" r:id="rId16"/>
    <p:sldId id="331" r:id="rId17"/>
    <p:sldId id="327" r:id="rId18"/>
    <p:sldId id="328" r:id="rId19"/>
    <p:sldId id="329" r:id="rId20"/>
    <p:sldId id="333" r:id="rId21"/>
    <p:sldId id="330" r:id="rId22"/>
    <p:sldId id="291" r:id="rId23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4660"/>
  </p:normalViewPr>
  <p:slideViewPr>
    <p:cSldViewPr>
      <p:cViewPr varScale="1">
        <p:scale>
          <a:sx n="75" d="100"/>
          <a:sy n="75" d="100"/>
        </p:scale>
        <p:origin x="1315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76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30913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727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023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79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488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956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439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312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149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696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99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40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394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97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64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30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7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63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53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35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26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7713" y="720725"/>
            <a:ext cx="2065337" cy="5741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720725"/>
            <a:ext cx="6045200" cy="57419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20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53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2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49450"/>
            <a:ext cx="4341813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49450"/>
            <a:ext cx="4343400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68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15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36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14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733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1930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05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0125" y="684213"/>
            <a:ext cx="2208213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684213"/>
            <a:ext cx="6477000" cy="5059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95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79613"/>
            <a:ext cx="4054475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979613"/>
            <a:ext cx="4056062" cy="4483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3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7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9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20725"/>
            <a:ext cx="82629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79613"/>
            <a:ext cx="82629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50323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448050" y="688657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27888" y="688657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684213"/>
            <a:ext cx="8442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49450"/>
            <a:ext cx="8837613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6318250"/>
            <a:ext cx="23479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67075" y="6346825"/>
            <a:ext cx="31956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1013" y="6346825"/>
            <a:ext cx="23479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fu.ca/~ishinkar/teaching/fall21/cmpt125/exam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444625"/>
            <a:ext cx="8855075" cy="5688013"/>
          </a:xfrm>
          <a:ln/>
        </p:spPr>
        <p:txBody>
          <a:bodyPr tIns="31680" anchor="t"/>
          <a:lstStyle/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CMPT 125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/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Introduction to Computing Science</a:t>
            </a:r>
            <a:br>
              <a:rPr lang="de-DE" altLang="en-US" sz="3600" b="1" dirty="0">
                <a:solidFill>
                  <a:srgbClr val="000080"/>
                </a:solidFill>
              </a:rPr>
            </a:br>
            <a:r>
              <a:rPr lang="de-DE" altLang="en-US" sz="3600" b="1" dirty="0">
                <a:solidFill>
                  <a:srgbClr val="000080"/>
                </a:solidFill>
              </a:rPr>
              <a:t>and Programming II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80"/>
              </a:solidFill>
            </a:endParaRP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de-DE" altLang="en-US" sz="3600" b="1" dirty="0">
                <a:solidFill>
                  <a:srgbClr val="000080"/>
                </a:solidFill>
              </a:rPr>
              <a:t>October </a:t>
            </a:r>
            <a:r>
              <a:rPr lang="de-DE" altLang="en-US" sz="3600" b="1" dirty="0" smtClean="0">
                <a:solidFill>
                  <a:srgbClr val="000080"/>
                </a:solidFill>
              </a:rPr>
              <a:t>20, </a:t>
            </a:r>
            <a:r>
              <a:rPr lang="de-DE" altLang="en-US" sz="3600" b="1" dirty="0">
                <a:solidFill>
                  <a:srgbClr val="000080"/>
                </a:solidFill>
              </a:rPr>
              <a:t>2021</a:t>
            </a:r>
          </a:p>
          <a:p>
            <a:pPr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  <a:p>
            <a:pPr algn="l">
              <a:spcAft>
                <a:spcPts val="1425"/>
              </a:spcAft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de-DE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Homework: What if the array is not split evenly, but say n/3 – 2n/3?</a:t>
            </a:r>
            <a:b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	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T(n) = O(n) + T(n/3) + T(2n/3)</a:t>
            </a: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</a:t>
            </a:r>
            <a:b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Prove that	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T(n) = O(n log(n))</a:t>
            </a:r>
          </a:p>
          <a:p>
            <a:pPr marL="0" indent="0"/>
            <a:endParaRPr lang="en-US" altLang="he-IL" sz="2200" i="1" dirty="0">
              <a:solidFill>
                <a:srgbClr val="002060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Homework: What if pivot is the maximal element?</a:t>
            </a:r>
            <a:b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	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T(n) = O(n) +O(1) + T(n-2)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i="1" dirty="0">
              <a:solidFill>
                <a:srgbClr val="002060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Then 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T(n) = n+(n-2) + (n-4) + (n-6) + … + 2 = O(n</a:t>
            </a:r>
            <a:r>
              <a:rPr lang="en-US" altLang="he-IL" sz="2200" i="1" baseline="30000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86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How can we choose a good pivot?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Heuristics: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Choose a random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Choose 3 random elements and pick the median of the three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Compute the median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18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How?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18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There is a linear time algorithm for computing the median… But!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18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The running time is O(n), but the constant is quite large.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18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Not used in practice.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69135-6747-42E1-91D7-2A975837A34F}"/>
              </a:ext>
            </a:extLst>
          </p:cNvPr>
          <p:cNvSpPr txBox="1"/>
          <p:nvPr/>
        </p:nvSpPr>
        <p:spPr>
          <a:xfrm>
            <a:off x="2589212" y="4846637"/>
            <a:ext cx="419100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dirty="0">
                <a:solidFill>
                  <a:schemeClr val="tx1"/>
                </a:solidFill>
                <a:cs typeface="Times New Roman" panose="02020603050405020304" pitchFamily="18" charset="0"/>
              </a:rPr>
              <a:t>Sort the array, and take the median.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DEF31-8BDA-4028-84D4-B6D4451E4DED}"/>
              </a:ext>
            </a:extLst>
          </p:cNvPr>
          <p:cNvSpPr txBox="1"/>
          <p:nvPr/>
        </p:nvSpPr>
        <p:spPr>
          <a:xfrm>
            <a:off x="6640512" y="4800470"/>
            <a:ext cx="246380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NO, WAIT, WHAT?</a:t>
            </a:r>
            <a:endParaRPr lang="en-CA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192477-D9CF-43B7-BC06-96A4E3BBA669}"/>
              </a:ext>
            </a:extLst>
          </p:cNvPr>
          <p:cNvGrpSpPr/>
          <p:nvPr/>
        </p:nvGrpSpPr>
        <p:grpSpPr>
          <a:xfrm>
            <a:off x="2373312" y="5007498"/>
            <a:ext cx="4127500" cy="98784"/>
            <a:chOff x="2589212" y="3223559"/>
            <a:chExt cx="4127500" cy="9878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686E354-6389-4AD5-8EBE-721745031C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89212" y="3223559"/>
              <a:ext cx="4127500" cy="987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1275E0-BB49-49FF-AD93-225EE3B02A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9212" y="3223559"/>
              <a:ext cx="4051300" cy="987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303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Running time – 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O(n log(n))</a:t>
            </a:r>
            <a:r>
              <a:rPr lang="en-US" altLang="he-IL" sz="2200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for good pivots.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More efficient than quadratic sorts (selection sort, insertion sort).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It is very efficient for arrays sets that are already substantially sorted.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In-place comparison sort, i.e., requires O(1) additional memory.</a:t>
            </a:r>
            <a:endParaRPr lang="en-US" altLang="he-IL" sz="22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he-IL" sz="1800" dirty="0"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77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sz="4200" dirty="0"/>
              <a:t>Comparing to MergeSort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Running time – O(n log(n)) </a:t>
            </a:r>
            <a:r>
              <a:rPr lang="en-US" altLang="he-IL" sz="22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worst case</a:t>
            </a:r>
            <a:r>
              <a:rPr lang="en-US" altLang="he-IL" sz="2200" b="1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It is very efficient for arrays sets that are already substantially sorted.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b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Requires O(n) additional memory.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he-IL" sz="22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he-IL" sz="22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78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Homework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Implement each of the algorithms in C.</a:t>
            </a:r>
            <a:endParaRPr lang="en-US" altLang="he-IL" sz="22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18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de-DE" alt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 algn="ctr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endParaRPr lang="de-DE" altLang="en-US" sz="6000" dirty="0"/>
          </a:p>
          <a:p>
            <a:pPr marL="0" indent="0" algn="ctr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de-DE" altLang="en-US" sz="6000" dirty="0"/>
              <a:t>qsort()</a:t>
            </a:r>
            <a:endParaRPr lang="en-US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6525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qsort() in C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#include &lt;</a:t>
            </a:r>
            <a:r>
              <a:rPr lang="en-US" altLang="he-IL" sz="1800" i="1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stdlib.h</a:t>
            </a: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&gt;</a:t>
            </a:r>
          </a:p>
          <a:p>
            <a:pPr marL="0" indent="0"/>
            <a:r>
              <a:rPr lang="en-US" altLang="he-IL" sz="1800" i="1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void </a:t>
            </a:r>
            <a:r>
              <a:rPr lang="en-US" altLang="he-IL" sz="1800" i="1" dirty="0" err="1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qsort</a:t>
            </a:r>
            <a:r>
              <a:rPr lang="en-US" altLang="he-IL" sz="1800" i="1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he-IL" sz="1800" i="1" dirty="0">
                <a:solidFill>
                  <a:schemeClr val="accent2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void *array</a:t>
            </a: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he-IL" sz="1800" i="1" dirty="0" err="1">
                <a:solidFill>
                  <a:srgbClr val="0070C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solidFill>
                  <a:srgbClr val="0070C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n</a:t>
            </a: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he-IL" sz="1800" i="1" dirty="0" err="1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size_t</a:t>
            </a:r>
            <a:r>
              <a:rPr lang="en-US" altLang="he-IL" sz="1800" i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size</a:t>
            </a: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he-IL" sz="1800" i="1" dirty="0" err="1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(*</a:t>
            </a:r>
            <a:r>
              <a:rPr lang="en-US" altLang="he-IL" sz="1800" i="1" dirty="0" err="1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compar</a:t>
            </a:r>
            <a:r>
              <a:rPr lang="en-US" altLang="he-IL" sz="1800" i="1" dirty="0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)(</a:t>
            </a:r>
            <a:r>
              <a:rPr lang="en-US" altLang="he-IL" sz="1800" i="1" dirty="0" err="1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const</a:t>
            </a:r>
            <a:r>
              <a:rPr lang="en-US" altLang="he-IL" sz="1800" i="1" dirty="0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void *, </a:t>
            </a:r>
            <a:r>
              <a:rPr lang="en-US" altLang="he-IL" sz="1800" i="1" dirty="0" err="1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const</a:t>
            </a:r>
            <a:r>
              <a:rPr lang="en-US" altLang="he-IL" sz="1800" i="1" dirty="0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void*)</a:t>
            </a: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)</a:t>
            </a:r>
          </a:p>
          <a:p>
            <a:pPr marL="0" indent="0"/>
            <a:endParaRPr lang="en-US" altLang="he-IL" sz="18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The function gets an array size n of any type, and sorts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size specifies the size of the elements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i="1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compar</a:t>
            </a: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() is a </a:t>
            </a:r>
            <a:r>
              <a:rPr lang="en-US" altLang="he-IL" sz="1800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pointer to a function</a:t>
            </a: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used to compare two elements.</a:t>
            </a:r>
            <a:b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Returns &lt;0 if the first argument is smaller</a:t>
            </a:r>
            <a:b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Returns 0 if the arguments are equal </a:t>
            </a:r>
            <a:b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Returns &gt;0 if the first argument is greater</a:t>
            </a:r>
            <a:b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  <a:t/>
            </a:r>
            <a:br>
              <a:rPr lang="en-US" altLang="he-IL" sz="1800" i="1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endParaRPr lang="en-US" altLang="he-IL" sz="18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he-IL" sz="18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08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qsort() in C - example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#include &lt;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stdio.h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&gt;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#include &lt;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stdlib.h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&gt;</a:t>
            </a:r>
          </a:p>
          <a:p>
            <a:pPr marL="0" indent="0"/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// returns </a:t>
            </a:r>
            <a:r>
              <a:rPr lang="en-US" altLang="he-IL" sz="1800" i="1" dirty="0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 positive number 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if 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*a &gt; *b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returns </a:t>
            </a:r>
            <a:r>
              <a:rPr lang="en-US" altLang="he-IL" sz="1800" i="1" dirty="0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negative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if 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*a &lt; *b</a:t>
            </a:r>
            <a:b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cmpr_ints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const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void * a,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const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void * b)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{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return ( *(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*)a - *(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*)b );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}</a:t>
            </a:r>
          </a:p>
          <a:p>
            <a:pPr marL="0" indent="0"/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main () {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fr-FR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</a:t>
            </a:r>
            <a:r>
              <a:rPr lang="fr-FR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fr-FR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values[] = { 88, 56, 100, 2, 25 };</a:t>
            </a:r>
          </a:p>
          <a:p>
            <a:pPr marL="0" indent="0"/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/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qsort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(values, 5,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sizeof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),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cmpr_ints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);</a:t>
            </a:r>
          </a:p>
          <a:p>
            <a:pPr marL="0" indent="0"/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for(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= 0 ;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&lt; 5;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++ ) 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	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printf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("%d  ", values[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]);     </a:t>
            </a:r>
          </a:p>
          <a:p>
            <a:pPr marL="0" indent="0"/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return 0;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7431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qsort() in C - example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de-DE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de-DE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struct student_info </a:t>
            </a:r>
            <a: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char* first_name;</a:t>
            </a:r>
            <a:b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char* last_name;</a:t>
            </a:r>
            <a:b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ID;</a:t>
            </a:r>
            <a:b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grades[5];</a:t>
            </a:r>
            <a:b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de-DE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de-DE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/>
            <a:endParaRPr lang="de-DE" altLang="he-IL" sz="1800" i="1" dirty="0">
              <a:solidFill>
                <a:srgbClr val="002060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r>
              <a:rPr lang="de-DE" altLang="he-IL" sz="1800" i="1" dirty="0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// compares students by ID</a:t>
            </a:r>
            <a:br>
              <a:rPr lang="de-DE" altLang="he-IL" sz="1800" i="1" dirty="0">
                <a:solidFill>
                  <a:srgbClr val="00206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cmpr_students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const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void * a,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const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void * b)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{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return  ( (</a:t>
            </a:r>
            <a:r>
              <a:rPr lang="de-DE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student*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)a)-&gt;ID – ((</a:t>
            </a:r>
            <a:r>
              <a:rPr lang="de-DE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student*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)b)-&gt;ID;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}</a:t>
            </a:r>
          </a:p>
          <a:p>
            <a:pPr marL="0" indent="0"/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 main () {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fr-FR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</a:t>
            </a:r>
            <a:r>
              <a:rPr lang="fr-FR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student</a:t>
            </a:r>
            <a:r>
              <a:rPr lang="fr-FR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fr-FR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arr</a:t>
            </a:r>
            <a:r>
              <a:rPr lang="fr-FR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[] = …;</a:t>
            </a:r>
          </a:p>
          <a:p>
            <a:pPr marL="0" indent="0"/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qsort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arr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, 180,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sizeof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(student), </a:t>
            </a:r>
            <a:r>
              <a:rPr lang="en-US" altLang="he-IL" sz="1800" i="1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cmpr_students</a:t>
            </a: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);</a:t>
            </a:r>
            <a:b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}</a:t>
            </a:r>
          </a:p>
          <a:p>
            <a:pPr marL="0" indent="0"/>
            <a:endParaRPr lang="en-US" altLang="he-IL" sz="18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endParaRPr lang="en-US" altLang="he-IL" sz="1800" i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12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de-DE" alt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 algn="ctr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de-DE" altLang="en-US" sz="6000"/>
              <a:t/>
            </a:r>
            <a:br>
              <a:rPr lang="de-DE" altLang="en-US" sz="6000"/>
            </a:br>
            <a:r>
              <a:rPr lang="de-DE" altLang="en-US" sz="6000"/>
              <a:t>Lower bounds</a:t>
            </a:r>
            <a:endParaRPr lang="en-US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238109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Midterm – Oct 25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Midterm will be on October 25, during the Monday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 exam will be pen and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Format: 4 question each with several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Closed books. Only pens/pencils are allowed.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Please bring your student 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 material includes everything learned before the midterm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(including Oct 18-20)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For previous exams go to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https://www.cs.sfu.ca/~ishinkar/teaching/fall21/cmpt125/exams.html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(In some offerings the midterm was a bit later, and covered more material)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Solve all practice problems on piazza: The links are under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sz="4000" dirty="0"/>
              <a:t>Can we do better than n log(n)?</a:t>
            </a:r>
            <a:endParaRPr lang="de-DE" altLang="en-US" sz="4200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/>
            <a:r>
              <a:rPr lang="en-US" altLang="he-IL" sz="2200" b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Theorem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 In the </a:t>
            </a:r>
            <a:r>
              <a:rPr lang="en-US" altLang="he-IL" sz="2200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comparison model 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any sorting algorithm</a:t>
            </a:r>
            <a:b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		   runs in time at least 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N log(N)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.</a:t>
            </a:r>
          </a:p>
          <a:p>
            <a:pPr marL="0" indent="0"/>
            <a:r>
              <a:rPr lang="en-US" altLang="he-IL" sz="2200" b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(not a) Proof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 There are n! different permutations, in each comparison we get only “one bit of information”, and log</a:t>
            </a:r>
            <a:r>
              <a:rPr lang="en-US" altLang="he-IL" sz="2200" baseline="-25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(n!)&gt;</a:t>
            </a:r>
            <a:r>
              <a:rPr lang="en-US" altLang="he-IL" sz="2200" dirty="0" err="1">
                <a:ea typeface="Arial Unicode MS" panose="020B0604020202020204" pitchFamily="34" charset="-128"/>
                <a:cs typeface="Times New Roman" panose="02020603050405020304" pitchFamily="18" charset="0"/>
              </a:rPr>
              <a:t>nlog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(n)/2.</a:t>
            </a:r>
            <a:endParaRPr lang="en-US" altLang="he-IL" sz="2200" i="1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marL="0" indent="0"/>
            <a:r>
              <a:rPr lang="en-US" altLang="he-IL" sz="2200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Comparison model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no prior information on the data.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Can only compare elements: which one of the two is smaller?</a:t>
            </a:r>
          </a:p>
          <a:p>
            <a:pPr marL="0" indent="0"/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Examples that are </a:t>
            </a:r>
            <a:r>
              <a:rPr lang="en-US" altLang="he-IL" sz="2200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*not*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in the comparison model: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Array of length N containing each of the number 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1…N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once.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Array contains only number 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1…100</a:t>
            </a:r>
          </a:p>
        </p:txBody>
      </p:sp>
    </p:spTree>
    <p:extLst>
      <p:ext uri="{BB962C8B-B14F-4D97-AF65-F5344CB8AC3E}">
        <p14:creationId xmlns:p14="http://schemas.microsoft.com/office/powerpoint/2010/main" val="3094361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body"/>
          </p:nvPr>
        </p:nvSpPr>
        <p:spPr>
          <a:xfrm>
            <a:off x="720725" y="1949450"/>
            <a:ext cx="8855075" cy="4808538"/>
          </a:xfrm>
          <a:ln/>
        </p:spPr>
        <p:txBody>
          <a:bodyPr tIns="52920" anchor="t"/>
          <a:lstStyle/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Questions?</a:t>
            </a:r>
          </a:p>
          <a:p>
            <a:pPr marL="431800" indent="-307975">
              <a:spcAft>
                <a:spcPts val="1425"/>
              </a:spcAft>
              <a:buClrTx/>
              <a:buSzPct val="45000"/>
              <a:buFontTx/>
              <a:buNone/>
              <a:tabLst>
                <a:tab pos="431800" algn="l"/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</a:tabLst>
            </a:pPr>
            <a:r>
              <a:rPr lang="de-DE" altLang="en-US" sz="6000">
                <a:solidFill>
                  <a:srgbClr val="0000CC"/>
                </a:solidFill>
              </a:rPr>
              <a:t>Comments?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8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541551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Given an array,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Choose an element in the array, call it the </a:t>
            </a:r>
            <a:r>
              <a:rPr lang="en-US" altLang="he-IL" sz="2200" b="1" i="1" dirty="0">
                <a:ea typeface="Arial Unicode MS" pitchFamily="34" charset="-128"/>
                <a:cs typeface="Times New Roman" pitchFamily="18" charset="0"/>
              </a:rPr>
              <a:t>pivot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u="sng" dirty="0">
                <a:ea typeface="Arial Unicode MS" pitchFamily="34" charset="-128"/>
                <a:cs typeface="Times New Roman" pitchFamily="18" charset="0"/>
              </a:rPr>
              <a:t>Rearrange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 the elements in the array so that: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All elements &lt; pivot are to the left of pivot.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All elements &gt;= pivot are to the right of pivot.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i="1" dirty="0">
                <a:ea typeface="Arial Unicode MS" pitchFamily="34" charset="-128"/>
                <a:cs typeface="Times New Roman" pitchFamily="18" charset="0"/>
              </a:rPr>
              <a:t>Recursively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 sort to the left of the pivot.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i="1" dirty="0">
                <a:ea typeface="Arial Unicode MS" pitchFamily="34" charset="-128"/>
                <a:cs typeface="Times New Roman" pitchFamily="18" charset="0"/>
              </a:rPr>
              <a:t>Recursively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 sort to the right of the pivot.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he-IL" sz="2200" dirty="0"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86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Q1: how </a:t>
            </a:r>
            <a:r>
              <a:rPr lang="en-US" altLang="he-IL" sz="2200">
                <a:ea typeface="Arial Unicode MS" pitchFamily="34" charset="-128"/>
                <a:cs typeface="Times New Roman" pitchFamily="18" charset="0"/>
              </a:rPr>
              <a:t>should we choose 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the pivot?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At random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Let pivot = a[mid point]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Maybe we know something about the array…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he-IL" sz="2200" dirty="0">
              <a:ea typeface="Arial Unicode MS" pitchFamily="34" charset="-128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he-IL" sz="2200" dirty="0"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402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he-IL" sz="2200" u="sng" dirty="0">
                <a:ea typeface="Arial Unicode MS" pitchFamily="34" charset="-128"/>
                <a:cs typeface="Times New Roman" pitchFamily="18" charset="0"/>
              </a:rPr>
              <a:t>Q2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: </a:t>
            </a:r>
            <a:r>
              <a:rPr lang="en-US" altLang="he-IL" sz="2200">
                <a:ea typeface="Arial Unicode MS" pitchFamily="34" charset="-128"/>
                <a:cs typeface="Times New Roman" pitchFamily="18" charset="0"/>
              </a:rPr>
              <a:t>how do we 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rearrange the elements?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he-IL" sz="2200" u="sng" dirty="0">
                <a:ea typeface="Arial Unicode MS" pitchFamily="34" charset="-128"/>
                <a:cs typeface="Times New Roman" pitchFamily="18" charset="0"/>
              </a:rPr>
              <a:t>Example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: Input = [4,1,8,</a:t>
            </a:r>
            <a:r>
              <a:rPr lang="en-US" altLang="he-IL" sz="2200" b="1" i="1" dirty="0">
                <a:solidFill>
                  <a:srgbClr val="FF0000"/>
                </a:solidFill>
                <a:ea typeface="Arial Unicode MS" pitchFamily="34" charset="-128"/>
                <a:cs typeface="Times New Roman" pitchFamily="18" charset="0"/>
              </a:rPr>
              <a:t>7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,10,6,12,3]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Set pivot = </a:t>
            </a:r>
            <a:r>
              <a:rPr lang="en-US" altLang="he-IL" sz="2200" b="1" i="1" dirty="0">
                <a:solidFill>
                  <a:srgbClr val="FF0000"/>
                </a:solidFill>
                <a:ea typeface="Arial Unicode MS" pitchFamily="34" charset="-128"/>
                <a:cs typeface="Times New Roman" pitchFamily="18" charset="0"/>
              </a:rPr>
              <a:t>7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Swap pivot with the a[start] 	-   [</a:t>
            </a:r>
            <a:r>
              <a:rPr lang="en-US" altLang="he-IL" sz="2200" b="1" dirty="0">
                <a:solidFill>
                  <a:srgbClr val="FF0000"/>
                </a:solidFill>
                <a:ea typeface="Arial Unicode MS" pitchFamily="34" charset="-128"/>
                <a:cs typeface="Times New Roman" pitchFamily="18" charset="0"/>
              </a:rPr>
              <a:t>7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,1,8,</a:t>
            </a:r>
            <a:r>
              <a:rPr lang="en-US" altLang="he-IL" sz="2200" dirty="0">
                <a:solidFill>
                  <a:srgbClr val="0000CC"/>
                </a:solidFill>
                <a:ea typeface="Arial Unicode MS" pitchFamily="34" charset="-128"/>
                <a:cs typeface="Times New Roman" pitchFamily="18" charset="0"/>
              </a:rPr>
              <a:t>4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,10,6,12,3]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Have two pointers 		-   [</a:t>
            </a:r>
            <a:r>
              <a:rPr lang="en-US" altLang="he-IL" sz="2200" b="1" dirty="0">
                <a:solidFill>
                  <a:srgbClr val="FF0000"/>
                </a:solidFill>
                <a:ea typeface="Arial Unicode MS" pitchFamily="34" charset="-128"/>
                <a:cs typeface="Times New Roman" pitchFamily="18" charset="0"/>
              </a:rPr>
              <a:t>7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,</a:t>
            </a:r>
            <a:r>
              <a:rPr lang="en-US" altLang="he-IL" sz="2200" b="1" i="1" u="sng" dirty="0">
                <a:ea typeface="Arial Unicode MS" pitchFamily="34" charset="-128"/>
                <a:cs typeface="Times New Roman" pitchFamily="18" charset="0"/>
              </a:rPr>
              <a:t>1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,8,4,10,6,12,</a:t>
            </a:r>
            <a:r>
              <a:rPr lang="en-US" altLang="he-IL" sz="2200" b="1" i="1" u="sng" dirty="0">
                <a:ea typeface="Arial Unicode MS" pitchFamily="34" charset="-128"/>
                <a:cs typeface="Times New Roman" pitchFamily="18" charset="0"/>
              </a:rPr>
              <a:t>3</a:t>
            </a: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]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We are going to move the left pointer to the right,</a:t>
            </a:r>
          </a:p>
          <a:p>
            <a:pPr marL="0" lvl="1" indent="0"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	making all elements to its left to be smaller than pivot.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Similarly, we move the right pointer to the left,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he-IL" sz="2200" dirty="0">
                <a:ea typeface="Arial Unicode MS" pitchFamily="34" charset="-128"/>
                <a:cs typeface="Times New Roman" pitchFamily="18" charset="0"/>
              </a:rPr>
              <a:t>making all elements to its right to be larger than pivot. </a:t>
            </a:r>
          </a:p>
          <a:p>
            <a:pPr marL="342900" lvl="1" indent="-342900">
              <a:buFont typeface="Arial" panose="020B0604020202020204" pitchFamily="34" charset="0"/>
              <a:buChar char="•"/>
              <a:defRPr/>
            </a:pPr>
            <a:endParaRPr lang="en-US" altLang="he-IL" sz="2200" dirty="0">
              <a:ea typeface="Arial Unicode MS" pitchFamily="34" charset="-128"/>
              <a:cs typeface="Times New Roman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he-IL" sz="2200" dirty="0">
              <a:ea typeface="Arial Unicode MS" pitchFamily="34" charset="-128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he-IL" sz="2200" dirty="0"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911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Input = [</a:t>
            </a:r>
            <a:r>
              <a:rPr lang="en-US" altLang="he-IL" sz="2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,1,8,4,10,6,12,3], pivot = </a:t>
            </a:r>
            <a:r>
              <a:rPr lang="en-US" altLang="he-IL" sz="2000" b="1" i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</a:p>
          <a:p>
            <a:pPr lvl="1"/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We’ll have two pointers 	-   [</a:t>
            </a:r>
            <a:r>
              <a:rPr lang="en-US" altLang="he-IL" sz="2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he-IL" sz="2000" b="1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,8,4,10,6,12,</a:t>
            </a:r>
            <a:r>
              <a:rPr lang="en-US" altLang="he-IL" sz="2000" b="1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3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Move left pointer	 	-   [</a:t>
            </a:r>
            <a:r>
              <a:rPr lang="en-US" altLang="he-IL" sz="2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,1,</a:t>
            </a:r>
            <a:r>
              <a:rPr lang="en-US" altLang="he-IL" sz="2000" b="1" i="1" u="sng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8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,4,10,6,12,</a:t>
            </a:r>
            <a:r>
              <a:rPr lang="en-US" altLang="he-IL" sz="2000" b="1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3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]</a:t>
            </a:r>
          </a:p>
          <a:p>
            <a:pPr marL="1828800" lvl="4" indent="0">
              <a:buFont typeface="Arial" panose="020B0604020202020204" pitchFamily="34" charset="0"/>
              <a:buNone/>
            </a:pPr>
            <a:r>
              <a:rPr lang="en-US" altLang="he-IL" sz="16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8&gt;pivot -- stop</a:t>
            </a:r>
          </a:p>
          <a:p>
            <a:pPr lvl="1"/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Move the right pointer	 	-   [</a:t>
            </a:r>
            <a:r>
              <a:rPr lang="en-US" altLang="he-IL" sz="2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,1,</a:t>
            </a:r>
            <a:r>
              <a:rPr lang="en-US" altLang="he-IL" sz="2000" b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8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,4,10,6,12,</a:t>
            </a:r>
            <a:r>
              <a:rPr lang="en-US" altLang="he-IL" sz="2000" b="1" i="1" u="sng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3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]</a:t>
            </a:r>
          </a:p>
          <a:p>
            <a:pPr marL="1828800" lvl="4" indent="0">
              <a:buFont typeface="Arial" panose="020B0604020202020204" pitchFamily="34" charset="0"/>
              <a:buNone/>
            </a:pPr>
            <a:r>
              <a:rPr lang="en-US" altLang="he-IL" sz="16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3&lt;pivot -- stop</a:t>
            </a:r>
          </a:p>
          <a:p>
            <a:pPr lvl="1"/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Swap 3 and 8 			-   [</a:t>
            </a:r>
            <a:r>
              <a:rPr lang="en-US" altLang="he-IL" sz="2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,1,</a:t>
            </a:r>
            <a:r>
              <a:rPr lang="en-US" altLang="he-IL" sz="2000" b="1" i="1" u="sng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3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,4,10,6,12,</a:t>
            </a:r>
            <a:r>
              <a:rPr lang="en-US" altLang="he-IL" sz="2000" b="1" i="1" u="sng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8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Move left pointer 3-&gt;4-&gt;10	-   [</a:t>
            </a:r>
            <a:r>
              <a:rPr lang="en-US" altLang="he-IL" sz="2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,1,3,4,</a:t>
            </a:r>
            <a:r>
              <a:rPr lang="en-US" altLang="he-IL" sz="2000" b="1" i="1" u="sng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10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,6,12,</a:t>
            </a:r>
            <a:r>
              <a:rPr lang="en-US" altLang="he-IL" sz="2000" b="1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8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]</a:t>
            </a:r>
          </a:p>
          <a:p>
            <a:pPr marL="1828800" lvl="4" indent="0">
              <a:buFont typeface="Arial" panose="020B0604020202020204" pitchFamily="34" charset="0"/>
              <a:buNone/>
            </a:pPr>
            <a:r>
              <a:rPr lang="en-US" altLang="he-IL" sz="16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10&gt;pivot -- stop</a:t>
            </a:r>
          </a:p>
          <a:p>
            <a:pPr lvl="1"/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Move right pointer 8-&gt;12-&gt;6	-   [</a:t>
            </a:r>
            <a:r>
              <a:rPr lang="en-US" altLang="he-IL" sz="2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,1,3,4,</a:t>
            </a:r>
            <a:r>
              <a:rPr lang="en-US" altLang="he-IL" sz="2000" b="1" i="1" u="sng" dirty="0">
                <a:ea typeface="Arial Unicode MS" panose="020B0604020202020204" pitchFamily="34" charset="-128"/>
                <a:cs typeface="Times New Roman" panose="02020603050405020304" pitchFamily="18" charset="0"/>
              </a:rPr>
              <a:t>10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he-IL" sz="2000" b="1" i="1" u="sng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6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,12,8]</a:t>
            </a:r>
          </a:p>
          <a:p>
            <a:pPr marL="1828800" lvl="4" indent="0">
              <a:buFont typeface="Arial" panose="020B0604020202020204" pitchFamily="34" charset="0"/>
              <a:buNone/>
            </a:pPr>
            <a:r>
              <a:rPr lang="en-US" altLang="he-IL" sz="16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6&lt;pivot -- stop</a:t>
            </a:r>
          </a:p>
          <a:p>
            <a:pPr lvl="1"/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Swap 10 and 6 			-   [</a:t>
            </a:r>
            <a:r>
              <a:rPr lang="en-US" altLang="he-IL" sz="2000" b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,1,3,4,</a:t>
            </a:r>
            <a:r>
              <a:rPr lang="en-US" altLang="he-IL" sz="2000" b="1" i="1" u="sng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6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he-IL" sz="2000" b="1" i="1" u="sng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10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,12,8]</a:t>
            </a:r>
          </a:p>
          <a:p>
            <a:pPr lvl="1"/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Swap </a:t>
            </a:r>
            <a:r>
              <a:rPr lang="en-US" altLang="he-IL" sz="2000" b="1" i="1" u="sng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pivot 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with </a:t>
            </a:r>
            <a:r>
              <a:rPr lang="en-US" altLang="he-IL" sz="2000" b="1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6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 			 -   [</a:t>
            </a:r>
            <a:r>
              <a:rPr lang="en-US" altLang="he-IL" sz="2000" b="1" dirty="0">
                <a:solidFill>
                  <a:srgbClr val="0000CC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6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,1,3,4,</a:t>
            </a:r>
            <a:r>
              <a:rPr lang="en-US" altLang="he-IL" sz="2000" b="1" i="1" dirty="0">
                <a:solidFill>
                  <a:srgbClr val="FF000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7</a:t>
            </a:r>
            <a:r>
              <a:rPr lang="en-US" altLang="he-IL" sz="20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,10,12,8]</a:t>
            </a:r>
          </a:p>
          <a:p>
            <a:pPr lvl="1"/>
            <a:endParaRPr lang="en-US" altLang="he-IL" sz="20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he-IL" sz="2200" dirty="0"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46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Running time – 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O(n log(n))</a:t>
            </a:r>
            <a:r>
              <a:rPr lang="en-US" altLang="he-IL" sz="2200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for good pivots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Q: What is a good pivot?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A:The one that splits the array into equal halves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Indeed: 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T(n) = O(1) + O(n) + 2*T(n/2)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he-IL" sz="2200" i="1" dirty="0">
              <a:solidFill>
                <a:srgbClr val="002060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he-IL" sz="2200" i="1" dirty="0">
              <a:solidFill>
                <a:srgbClr val="002060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he-IL" sz="2200" i="1" dirty="0">
              <a:solidFill>
                <a:srgbClr val="002060"/>
              </a:solidFill>
              <a:ea typeface="Arial Unicode MS" panose="020B0604020202020204" pitchFamily="34" charset="-128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u="sng" dirty="0">
                <a:solidFill>
                  <a:schemeClr val="tx1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Fact:</a:t>
            </a:r>
            <a:r>
              <a:rPr lang="en-US" altLang="he-IL" sz="2200" i="1" dirty="0">
                <a:solidFill>
                  <a:srgbClr val="002060"/>
                </a:solidFill>
                <a:ea typeface="Arial Unicode MS" panose="020B0604020202020204" pitchFamily="34" charset="-128"/>
                <a:cs typeface="Times New Roman" panose="02020603050405020304" pitchFamily="18" charset="0"/>
              </a:rPr>
              <a:t> T(n) = O(n log(n))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he-IL" sz="2200" dirty="0">
                <a:ea typeface="Arial Unicode MS" panose="020B0604020202020204" pitchFamily="34" charset="-128"/>
                <a:cs typeface="Times New Roman" panose="02020603050405020304" pitchFamily="18" charset="0"/>
              </a:rPr>
              <a:t>Saw in the analysis on Merge sort</a:t>
            </a:r>
          </a:p>
          <a:p>
            <a:pPr marL="0" indent="0"/>
            <a:endParaRPr lang="en-US" altLang="he-IL" sz="2200" dirty="0"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287712" y="3398837"/>
            <a:ext cx="609601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86669" y="4241939"/>
            <a:ext cx="1808285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Choose a pivot</a:t>
            </a:r>
          </a:p>
        </p:txBody>
      </p:sp>
      <p:cxnSp>
        <p:nvCxnSpPr>
          <p:cNvPr id="3" name="Straight Arrow Connector 2"/>
          <p:cNvCxnSpPr>
            <a:stCxn id="7" idx="0"/>
            <a:endCxn id="6" idx="2"/>
          </p:cNvCxnSpPr>
          <p:nvPr/>
        </p:nvCxnSpPr>
        <p:spPr bwMode="auto">
          <a:xfrm flipV="1">
            <a:off x="2190812" y="3762997"/>
            <a:ext cx="1401701" cy="4789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ounded Rectangle 10"/>
          <p:cNvSpPr/>
          <p:nvPr/>
        </p:nvSpPr>
        <p:spPr bwMode="auto">
          <a:xfrm>
            <a:off x="4176287" y="3398837"/>
            <a:ext cx="609601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953871" y="4241939"/>
            <a:ext cx="1440778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Rearranging</a:t>
            </a:r>
          </a:p>
        </p:txBody>
      </p:sp>
      <p:cxnSp>
        <p:nvCxnSpPr>
          <p:cNvPr id="13" name="Straight Arrow Connector 12"/>
          <p:cNvCxnSpPr>
            <a:stCxn id="12" idx="0"/>
            <a:endCxn id="11" idx="2"/>
          </p:cNvCxnSpPr>
          <p:nvPr/>
        </p:nvCxnSpPr>
        <p:spPr bwMode="auto">
          <a:xfrm flipH="1" flipV="1">
            <a:off x="4481088" y="3762997"/>
            <a:ext cx="193172" cy="4789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ounded Rectangle 20"/>
          <p:cNvSpPr/>
          <p:nvPr/>
        </p:nvSpPr>
        <p:spPr bwMode="auto">
          <a:xfrm>
            <a:off x="5064862" y="3381997"/>
            <a:ext cx="1022176" cy="364160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335713" y="4241939"/>
            <a:ext cx="1256506" cy="535610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Recursion</a:t>
            </a:r>
          </a:p>
        </p:txBody>
      </p:sp>
      <p:cxnSp>
        <p:nvCxnSpPr>
          <p:cNvPr id="23" name="Straight Arrow Connector 22"/>
          <p:cNvCxnSpPr>
            <a:stCxn id="22" idx="0"/>
            <a:endCxn id="21" idx="2"/>
          </p:cNvCxnSpPr>
          <p:nvPr/>
        </p:nvCxnSpPr>
        <p:spPr bwMode="auto">
          <a:xfrm flipH="1" flipV="1">
            <a:off x="5575950" y="3746157"/>
            <a:ext cx="1388016" cy="49578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6639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21" grpId="1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Quick Sort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u="sng" dirty="0"/>
              <a:t>A different analysis for good pivot:</a:t>
            </a:r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Let’s count how many times each element it touched.</a:t>
            </a:r>
          </a:p>
          <a:p>
            <a:pPr marL="0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	1. Each element can be a pivot at most once.</a:t>
            </a:r>
          </a:p>
          <a:p>
            <a:pPr marL="0" indent="0">
              <a:buSzPct val="45000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/>
              <a:t>	2. Each element is swapped </a:t>
            </a:r>
            <a:r>
              <a:rPr lang="en-US" altLang="en-US" sz="2200" dirty="0">
                <a:solidFill>
                  <a:schemeClr val="tx1"/>
                </a:solidFill>
              </a:rPr>
              <a:t>at most log</a:t>
            </a:r>
            <a:r>
              <a:rPr lang="en-US" altLang="en-US" sz="2200" baseline="-25000" dirty="0">
                <a:solidFill>
                  <a:schemeClr val="tx1"/>
                </a:solidFill>
              </a:rPr>
              <a:t>2</a:t>
            </a:r>
            <a:r>
              <a:rPr lang="en-US" altLang="en-US" sz="2200" dirty="0">
                <a:solidFill>
                  <a:schemeClr val="tx1"/>
                </a:solidFill>
              </a:rPr>
              <a:t>(n) times.</a:t>
            </a:r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u="sng" dirty="0">
                <a:solidFill>
                  <a:schemeClr val="tx1"/>
                </a:solidFill>
              </a:rPr>
              <a:t>Proof</a:t>
            </a:r>
            <a:r>
              <a:rPr lang="en-US" altLang="en-US" sz="2200" dirty="0">
                <a:solidFill>
                  <a:schemeClr val="tx1"/>
                </a:solidFill>
              </a:rPr>
              <a:t>:</a:t>
            </a:r>
          </a:p>
          <a:p>
            <a:pPr marL="612775" lvl="1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Each element is swapped </a:t>
            </a:r>
            <a:r>
              <a:rPr lang="en-US" altLang="en-US" sz="1800" i="1" u="sng" dirty="0">
                <a:solidFill>
                  <a:srgbClr val="002060"/>
                </a:solidFill>
              </a:rPr>
              <a:t>at most once</a:t>
            </a:r>
            <a:r>
              <a:rPr lang="en-US" altLang="en-US" sz="1800" i="1" dirty="0">
                <a:solidFill>
                  <a:srgbClr val="002060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</a:rPr>
              <a:t>in each rearrangement procedure.</a:t>
            </a:r>
          </a:p>
          <a:p>
            <a:pPr marL="612775" lvl="1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1800" u="sng" dirty="0">
                <a:solidFill>
                  <a:schemeClr val="tx1"/>
                </a:solidFill>
              </a:rPr>
              <a:t>Q</a:t>
            </a:r>
            <a:r>
              <a:rPr lang="en-US" altLang="en-US" sz="1800" dirty="0">
                <a:solidFill>
                  <a:schemeClr val="tx1"/>
                </a:solidFill>
              </a:rPr>
              <a:t>: How many times does an element appear in a rearrangement procedure?</a:t>
            </a:r>
          </a:p>
          <a:p>
            <a:pPr marL="612775" lvl="1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1800" u="sng" dirty="0">
                <a:solidFill>
                  <a:schemeClr val="tx1"/>
                </a:solidFill>
              </a:rPr>
              <a:t>A</a:t>
            </a:r>
            <a:r>
              <a:rPr lang="en-US" altLang="en-US" sz="1800" dirty="0">
                <a:solidFill>
                  <a:schemeClr val="tx1"/>
                </a:solidFill>
              </a:rPr>
              <a:t>: The size of the array containing the element is divided by two each time.</a:t>
            </a:r>
          </a:p>
          <a:p>
            <a:pPr marL="612775" lvl="1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So each element appears in at most </a:t>
            </a:r>
            <a:r>
              <a:rPr lang="en-US" altLang="en-US" sz="1800" i="1" dirty="0">
                <a:solidFill>
                  <a:srgbClr val="002060"/>
                </a:solidFill>
              </a:rPr>
              <a:t>log</a:t>
            </a:r>
            <a:r>
              <a:rPr lang="en-US" altLang="en-US" sz="1800" i="1" baseline="-25000" dirty="0">
                <a:solidFill>
                  <a:srgbClr val="002060"/>
                </a:solidFill>
              </a:rPr>
              <a:t>2</a:t>
            </a:r>
            <a:r>
              <a:rPr lang="en-US" altLang="en-US" sz="1800" i="1" dirty="0">
                <a:solidFill>
                  <a:srgbClr val="002060"/>
                </a:solidFill>
              </a:rPr>
              <a:t>(n)</a:t>
            </a:r>
            <a:r>
              <a:rPr lang="en-US" altLang="en-US" sz="1800" dirty="0">
                <a:solidFill>
                  <a:schemeClr val="tx1"/>
                </a:solidFill>
              </a:rPr>
              <a:t> rearrangement procedure.</a:t>
            </a:r>
          </a:p>
          <a:p>
            <a:pPr marL="612775" lvl="1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Therefore, each element is touched/swapped at most </a:t>
            </a:r>
            <a:r>
              <a:rPr lang="en-US" altLang="en-US" sz="1800" i="1" dirty="0">
                <a:solidFill>
                  <a:srgbClr val="002060"/>
                </a:solidFill>
              </a:rPr>
              <a:t>log</a:t>
            </a:r>
            <a:r>
              <a:rPr lang="en-US" altLang="en-US" sz="1800" i="1" baseline="-25000" dirty="0">
                <a:solidFill>
                  <a:srgbClr val="002060"/>
                </a:solidFill>
              </a:rPr>
              <a:t>2</a:t>
            </a:r>
            <a:r>
              <a:rPr lang="en-US" altLang="en-US" sz="1800" i="1" dirty="0">
                <a:solidFill>
                  <a:srgbClr val="002060"/>
                </a:solidFill>
              </a:rPr>
              <a:t>(n)</a:t>
            </a:r>
            <a:r>
              <a:rPr lang="en-US" altLang="en-US" sz="1800" dirty="0">
                <a:solidFill>
                  <a:schemeClr val="tx1"/>
                </a:solidFill>
              </a:rPr>
              <a:t> times.</a:t>
            </a:r>
          </a:p>
          <a:p>
            <a:pPr marL="212725" indent="-212725">
              <a:buSzPct val="45000"/>
              <a:buFont typeface="Wingdings" panose="05000000000000000000" pitchFamily="2" charset="2"/>
              <a:buChar char=""/>
              <a:tabLst>
                <a:tab pos="212725" algn="l"/>
                <a:tab pos="325438" algn="l"/>
                <a:tab pos="782638" algn="l"/>
                <a:tab pos="1239838" algn="l"/>
                <a:tab pos="1697038" algn="l"/>
                <a:tab pos="2154238" algn="l"/>
                <a:tab pos="2611438" algn="l"/>
                <a:tab pos="3068638" algn="l"/>
                <a:tab pos="3525838" algn="l"/>
                <a:tab pos="3983038" algn="l"/>
                <a:tab pos="4440238" algn="l"/>
                <a:tab pos="4897438" algn="l"/>
                <a:tab pos="5354638" algn="l"/>
                <a:tab pos="5811838" algn="l"/>
                <a:tab pos="6269038" algn="l"/>
                <a:tab pos="6726238" algn="l"/>
                <a:tab pos="7183438" algn="l"/>
                <a:tab pos="7640638" algn="l"/>
                <a:tab pos="8097838" algn="l"/>
                <a:tab pos="8555038" algn="l"/>
                <a:tab pos="9012238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Therefore, the total running time is </a:t>
            </a:r>
            <a:r>
              <a:rPr lang="en-US" altLang="en-US" sz="2200" i="1" dirty="0">
                <a:solidFill>
                  <a:srgbClr val="002060"/>
                </a:solidFill>
              </a:rPr>
              <a:t>O(n*log(n))</a:t>
            </a:r>
            <a:r>
              <a:rPr lang="en-US" altLang="en-US" sz="2200" i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79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1310</Words>
  <Application>Microsoft Office PowerPoint</Application>
  <PresentationFormat>Custom</PresentationFormat>
  <Paragraphs>146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Times New Roman</vt:lpstr>
      <vt:lpstr>Wingdings</vt:lpstr>
      <vt:lpstr>Office Theme</vt:lpstr>
      <vt:lpstr>Office Theme</vt:lpstr>
      <vt:lpstr>PowerPoint Presentation</vt:lpstr>
      <vt:lpstr>Midterm – Oct 25</vt:lpstr>
      <vt:lpstr>PowerPoint Presentation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Comparing to MergeSort</vt:lpstr>
      <vt:lpstr>Homework</vt:lpstr>
      <vt:lpstr>PowerPoint Presentation</vt:lpstr>
      <vt:lpstr>qsort() in C</vt:lpstr>
      <vt:lpstr>qsort() in C - example</vt:lpstr>
      <vt:lpstr>qsort() in C - example</vt:lpstr>
      <vt:lpstr>PowerPoint Presentation</vt:lpstr>
      <vt:lpstr>Can we do better than n log(n)?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782</cp:revision>
  <cp:lastPrinted>1601-01-01T00:00:00Z</cp:lastPrinted>
  <dcterms:created xsi:type="dcterms:W3CDTF">2017-07-19T19:15:02Z</dcterms:created>
  <dcterms:modified xsi:type="dcterms:W3CDTF">2021-10-20T01:52:34Z</dcterms:modified>
</cp:coreProperties>
</file>