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409" r:id="rId4"/>
    <p:sldId id="410" r:id="rId5"/>
    <p:sldId id="411" r:id="rId6"/>
    <p:sldId id="412" r:id="rId7"/>
    <p:sldId id="413" r:id="rId8"/>
    <p:sldId id="414" r:id="rId9"/>
    <p:sldId id="408" r:id="rId10"/>
    <p:sldId id="291" r:id="rId11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75" d="100"/>
          <a:sy n="75" d="100"/>
        </p:scale>
        <p:origin x="778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96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68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19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51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97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64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18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November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3, 2021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A comment on recursion</a:t>
            </a:r>
          </a:p>
        </p:txBody>
      </p:sp>
    </p:spTree>
    <p:extLst>
      <p:ext uri="{BB962C8B-B14F-4D97-AF65-F5344CB8AC3E}">
        <p14:creationId xmlns:p14="http://schemas.microsoft.com/office/powerpoint/2010/main" val="2151536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Wrong answer: my laptop delegates the subtask to  other laptops.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Correct answer: the subtask is 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</p:txBody>
      </p:sp>
    </p:spTree>
    <p:extLst>
      <p:ext uri="{BB962C8B-B14F-4D97-AF65-F5344CB8AC3E}">
        <p14:creationId xmlns:p14="http://schemas.microsoft.com/office/powerpoint/2010/main" val="3627308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1800" dirty="0"/>
              <a:t>Thumb rules for writing recursion: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Base case</a:t>
            </a:r>
            <a:r>
              <a:rPr lang="en-US" altLang="he-IL" sz="1800" dirty="0"/>
              <a:t>: if the problem minimal/not decomposable, solve the problem directly. Checking it should be (typically) the first line of the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/>
              <a:t>Examples</a:t>
            </a:r>
            <a:r>
              <a:rPr lang="en-US" altLang="he-IL" sz="1800" dirty="0"/>
              <a:t>:</a:t>
            </a:r>
            <a:br>
              <a:rPr lang="en-US" altLang="he-IL" sz="1800" dirty="0"/>
            </a:br>
            <a:r>
              <a:rPr lang="en-US" altLang="he-IL" sz="1800" dirty="0"/>
              <a:t>	</a:t>
            </a:r>
            <a:r>
              <a:rPr lang="en-US" altLang="he-IL" sz="1800" i="1" dirty="0"/>
              <a:t>empty </a:t>
            </a:r>
            <a:r>
              <a:rPr lang="en-US" altLang="he-IL" sz="1800" i="1" dirty="0" smtClean="0"/>
              <a:t>array / n=0 / index </a:t>
            </a:r>
            <a:r>
              <a:rPr lang="en-US" altLang="he-IL" sz="1800" i="1" dirty="0"/>
              <a:t>out of bounds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Induction case</a:t>
            </a:r>
            <a:r>
              <a:rPr lang="en-US" altLang="he-IL" sz="1800" dirty="0"/>
              <a:t>: decompose the problem into one or more similar, STRICTLY smaller sub-problems.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/>
              <a:t>Examples</a:t>
            </a:r>
            <a:r>
              <a:rPr lang="en-US" altLang="he-IL" sz="1800" dirty="0"/>
              <a:t>:</a:t>
            </a:r>
            <a:br>
              <a:rPr lang="en-US" altLang="he-IL" sz="1800" dirty="0"/>
            </a:br>
            <a:r>
              <a:rPr lang="en-US" altLang="he-IL" sz="1800" dirty="0"/>
              <a:t>	apply induction on first half of the </a:t>
            </a:r>
            <a:r>
              <a:rPr lang="en-US" altLang="he-IL" sz="1800" dirty="0" smtClean="0"/>
              <a:t>array, then on the second half of the array</a:t>
            </a:r>
            <a:r>
              <a:rPr lang="en-US" altLang="he-IL" sz="1800" dirty="0"/>
              <a:t/>
            </a:r>
            <a:br>
              <a:rPr lang="en-US" altLang="he-IL" sz="1800" dirty="0"/>
            </a:br>
            <a:r>
              <a:rPr lang="en-US" altLang="he-IL" sz="1800" dirty="0"/>
              <a:t>	apply induction on n-1…</a:t>
            </a:r>
            <a:endParaRPr lang="en-US" altLang="he-IL" sz="18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b="1" u="sng" dirty="0">
                <a:solidFill>
                  <a:srgbClr val="FF0000"/>
                </a:solidFill>
              </a:rPr>
              <a:t>BAD IDEAS</a:t>
            </a:r>
            <a:r>
              <a:rPr lang="en-US" altLang="he-IL" sz="1800" dirty="0"/>
              <a:t>: do not use static/global variables in </a:t>
            </a:r>
            <a:r>
              <a:rPr lang="en-US" altLang="he-IL" sz="1800" dirty="0" smtClean="0"/>
              <a:t>recursion.</a:t>
            </a:r>
            <a:endParaRPr lang="en-US" altLang="he-IL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/>
              <a:t>These are bad practice, and very hard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Often </a:t>
            </a:r>
            <a:r>
              <a:rPr lang="en-US" altLang="he-IL" sz="1800" dirty="0"/>
              <a:t>fails if the function is invoked several times</a:t>
            </a:r>
            <a:r>
              <a:rPr lang="en-US" altLang="he-IL" sz="1800" dirty="0" smtClean="0"/>
              <a:t>.</a:t>
            </a:r>
          </a:p>
          <a:p>
            <a:pPr marL="457200" lvl="1" indent="0"/>
            <a:r>
              <a:rPr lang="en-US" altLang="he-IL" sz="1800" dirty="0" smtClean="0"/>
              <a:t>While we are on the subject</a:t>
            </a: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68097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 smtClean="0"/>
              <a:t>While we are on the subject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457200" lvl="1" indent="0"/>
            <a:r>
              <a:rPr lang="en-US" altLang="he-IL" sz="1800" dirty="0" smtClean="0"/>
              <a:t>Do </a:t>
            </a:r>
            <a:r>
              <a:rPr lang="en-US" altLang="he-IL" sz="1800" dirty="0"/>
              <a:t>not use </a:t>
            </a:r>
            <a:r>
              <a:rPr lang="en-US" altLang="he-IL" sz="1800" b="1" dirty="0" smtClean="0"/>
              <a:t>global</a:t>
            </a:r>
            <a:r>
              <a:rPr lang="en-US" altLang="he-IL" sz="1800" dirty="0" smtClean="0"/>
              <a:t>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 smtClean="0"/>
              <a:t>Only exceptions</a:t>
            </a:r>
            <a:r>
              <a:rPr lang="en-US" altLang="he-IL" sz="1800" dirty="0" smtClean="0"/>
              <a:t>: global constants </a:t>
            </a:r>
          </a:p>
          <a:p>
            <a:pPr marL="457200" lvl="1" indent="0"/>
            <a:r>
              <a:rPr lang="en-US" altLang="he-IL" sz="1800" dirty="0" smtClean="0"/>
              <a:t>Do </a:t>
            </a:r>
            <a:r>
              <a:rPr lang="en-US" altLang="he-IL" sz="1800" dirty="0"/>
              <a:t>not use </a:t>
            </a:r>
            <a:r>
              <a:rPr lang="en-US" altLang="he-IL" sz="1800" b="1" dirty="0" smtClean="0"/>
              <a:t>static</a:t>
            </a:r>
            <a:r>
              <a:rPr lang="en-US" altLang="he-IL" sz="1800" dirty="0" smtClean="0"/>
              <a:t> variables.</a:t>
            </a:r>
            <a:endParaRPr lang="en-US" altLang="he-IL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Only </a:t>
            </a:r>
            <a:r>
              <a:rPr lang="en-US" altLang="he-IL" sz="1800" u="sng" dirty="0" smtClean="0"/>
              <a:t>exceptions</a:t>
            </a:r>
            <a:r>
              <a:rPr lang="en-US" altLang="he-IL" sz="1800" dirty="0" smtClean="0"/>
              <a:t>: when we need a shared state for objects/functions</a:t>
            </a:r>
            <a:br>
              <a:rPr lang="en-US" altLang="he-IL" sz="1800" dirty="0" smtClean="0"/>
            </a:br>
            <a:endParaRPr lang="en-US" altLang="he-IL" sz="1800" dirty="0" smtClean="0"/>
          </a:p>
          <a:p>
            <a:pPr marL="457200" lvl="1" indent="0"/>
            <a:r>
              <a:rPr lang="en-US" altLang="he-IL" sz="1800" dirty="0" smtClean="0"/>
              <a:t>In particular, do not use </a:t>
            </a:r>
            <a:r>
              <a:rPr lang="en-US" altLang="he-IL" sz="1800" dirty="0" err="1" smtClean="0"/>
              <a:t>strtok</a:t>
            </a:r>
            <a:r>
              <a:rPr lang="en-US" altLang="he-IL" sz="1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Ever</a:t>
            </a:r>
            <a:r>
              <a:rPr lang="en-US" altLang="he-IL" sz="1800" dirty="0"/>
              <a:t>!</a:t>
            </a:r>
            <a:endParaRPr lang="en-US" altLang="he-IL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err="1" smtClean="0"/>
              <a:t>strtok</a:t>
            </a:r>
            <a:r>
              <a:rPr lang="en-US" altLang="he-IL" sz="1800" dirty="0" smtClean="0"/>
              <a:t>() uses static variable inside.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Why is the first call </a:t>
            </a:r>
            <a:r>
              <a:rPr lang="en-US" altLang="he-IL" sz="1800" i="1" dirty="0" err="1" smtClean="0"/>
              <a:t>strtok</a:t>
            </a:r>
            <a:r>
              <a:rPr lang="en-US" altLang="he-IL" sz="1800" i="1" dirty="0" smtClean="0"/>
              <a:t>(</a:t>
            </a:r>
            <a:r>
              <a:rPr lang="en-US" altLang="he-IL" sz="1800" i="1" dirty="0" err="1" smtClean="0"/>
              <a:t>str</a:t>
            </a:r>
            <a:r>
              <a:rPr lang="en-US" altLang="he-IL" sz="1800" i="1" dirty="0" smtClean="0"/>
              <a:t>, s)</a:t>
            </a:r>
            <a:r>
              <a:rPr lang="en-US" altLang="he-IL" sz="1800" dirty="0" smtClean="0"/>
              <a:t/>
            </a:r>
            <a:br>
              <a:rPr lang="en-US" altLang="he-IL" sz="1800" dirty="0" smtClean="0"/>
            </a:br>
            <a:r>
              <a:rPr lang="en-US" altLang="he-IL" sz="1800" dirty="0" smtClean="0"/>
              <a:t>and then </a:t>
            </a:r>
            <a:r>
              <a:rPr lang="en-US" altLang="he-IL" sz="1800" i="1" dirty="0" err="1" smtClean="0"/>
              <a:t>strtok</a:t>
            </a:r>
            <a:r>
              <a:rPr lang="en-US" altLang="he-IL" sz="1800" i="1" dirty="0" smtClean="0"/>
              <a:t>(NULL, s)</a:t>
            </a:r>
            <a:r>
              <a:rPr lang="en-US" altLang="he-IL" sz="1800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Looks very suspicious.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It uses static variable to remember</a:t>
            </a:r>
            <a:br>
              <a:rPr lang="en-US" altLang="he-IL" sz="1800" dirty="0" smtClean="0"/>
            </a:br>
            <a:r>
              <a:rPr lang="en-US" altLang="he-IL" sz="1800" dirty="0" smtClean="0"/>
              <a:t>the previous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 smtClean="0"/>
              <a:t>In general, only use library functions you can write yourself.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3604560"/>
            <a:ext cx="4324350" cy="293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41" y="3549573"/>
            <a:ext cx="3940168" cy="1507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21233">
            <a:off x="4472069" y="2239629"/>
            <a:ext cx="4941911" cy="5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3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100" dirty="0"/>
              <a:t>Any recursive function can be implemented </a:t>
            </a:r>
            <a:r>
              <a:rPr lang="en-US" altLang="he-IL" sz="2100" i="1" u="sng" dirty="0"/>
              <a:t>non-recursively</a:t>
            </a:r>
            <a:r>
              <a:rPr lang="en-US" altLang="he-IL" sz="2100" dirty="0"/>
              <a:t> using stack.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0" indent="0"/>
            <a:r>
              <a:rPr lang="en-US" altLang="he-IL" sz="2200" u="sng" dirty="0"/>
              <a:t>Example:</a:t>
            </a:r>
          </a:p>
          <a:p>
            <a:pPr marL="0" indent="0"/>
            <a:r>
              <a:rPr lang="en-US" altLang="he-IL" sz="2200" dirty="0"/>
              <a:t>Quick sort( A[0… N-1] 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 err="1"/>
              <a:t>pivot_ind</a:t>
            </a:r>
            <a:r>
              <a:rPr lang="en-US" altLang="en-US" sz="2200" dirty="0"/>
              <a:t> = rearrange(A, N)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he-IL" sz="2200" dirty="0"/>
              <a:t>Quick sort( A[0…pivot_ind-1] 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he-IL" sz="2200" dirty="0"/>
              <a:t>Quick sort( A[pivot_ind+1… N-1))</a:t>
            </a:r>
            <a:endParaRPr lang="en-US" altLang="en-US" sz="2200" dirty="0"/>
          </a:p>
          <a:p>
            <a:pPr marL="0" indent="0"/>
            <a:endParaRPr lang="en-US" altLang="he-IL" sz="2200" dirty="0"/>
          </a:p>
          <a:p>
            <a:pPr marL="0" indent="0"/>
            <a:r>
              <a:rPr lang="en-US" altLang="he-IL" sz="2200" dirty="0"/>
              <a:t>Implement this without using recursion.</a:t>
            </a:r>
          </a:p>
        </p:txBody>
      </p:sp>
    </p:spTree>
    <p:extLst>
      <p:ext uri="{BB962C8B-B14F-4D97-AF65-F5344CB8AC3E}">
        <p14:creationId xmlns:p14="http://schemas.microsoft.com/office/powerpoint/2010/main" val="598319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 without using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51037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sort( A[0… N-1] )  {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 will contain the indices of subarrays that we need to be sorted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create_stack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stack of pairs of indices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(pair){0 , N-1}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(s is not empty)  {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 )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stack_pop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pivot_ind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rearrange( A[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…j],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pivot_ind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(pivot_ind+1 &lt; j)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(pair){pivot_ind+1 , j}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pivot_ind-1)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pivot_ind-1}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0C6C24-02A1-496A-B601-4D4FDA50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2" y="3246437"/>
            <a:ext cx="4572000" cy="12573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Homework: run this algorithm on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several examples of arrays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In each step follow the state of the array and the state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678673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 without using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51037"/>
            <a:ext cx="8855075" cy="4808538"/>
          </a:xfrm>
          <a:ln/>
        </p:spPr>
        <p:txBody>
          <a:bodyPr tIns="14040"/>
          <a:lstStyle/>
          <a:p>
            <a:pPr marL="0" indent="0"/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C878E0-A6A2-41BF-BC49-958B952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13" y="6012289"/>
            <a:ext cx="1881187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[</a:t>
            </a:r>
            <a:r>
              <a:rPr lang="en-US" altLang="en-US" b="1" dirty="0" smtClean="0">
                <a:solidFill>
                  <a:srgbClr val="002060"/>
                </a:solidFill>
              </a:rPr>
              <a:t>5,3,1,7,2,4,8]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3596D12-3242-44C4-9493-BD37D3B55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788" y="5994109"/>
            <a:ext cx="1603125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</a:t>
            </a:r>
            <a:r>
              <a:rPr lang="en-US" altLang="en-US" b="1" dirty="0" smtClean="0">
                <a:solidFill>
                  <a:srgbClr val="002060"/>
                </a:solidFill>
              </a:rPr>
              <a:t>7,8]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928AE-E65E-4EC3-ADFE-B440DEA6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439" y="5023353"/>
            <a:ext cx="1609474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</a:t>
            </a:r>
            <a:r>
              <a:rPr lang="en-US" altLang="en-US" b="1" dirty="0" smtClean="0">
                <a:solidFill>
                  <a:srgbClr val="002060"/>
                </a:solidFill>
              </a:rPr>
              <a:t>[2,3,1,4]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90A85A9-9654-4050-B14D-186E8319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00" y="3370859"/>
            <a:ext cx="2006602" cy="942378"/>
          </a:xfrm>
          <a:prstGeom prst="rect">
            <a:avLst/>
          </a:prstGeom>
          <a:solidFill>
            <a:schemeClr val="accent5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Rearrange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</a:t>
            </a:r>
            <a:r>
              <a:rPr lang="en-US" altLang="en-US" b="1" dirty="0" smtClean="0">
                <a:solidFill>
                  <a:srgbClr val="FF0000"/>
                </a:solidFill>
              </a:rPr>
              <a:t>5</a:t>
            </a:r>
            <a:r>
              <a:rPr lang="en-US" altLang="en-US" b="1" dirty="0" smtClean="0">
                <a:solidFill>
                  <a:srgbClr val="002060"/>
                </a:solidFill>
              </a:rPr>
              <a:t>,3,1,7,2,4,8] 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[2,3,1,4,</a:t>
            </a:r>
            <a:r>
              <a:rPr lang="en-US" altLang="en-US" b="1" dirty="0" smtClean="0">
                <a:solidFill>
                  <a:srgbClr val="FF0000"/>
                </a:solidFill>
              </a:rPr>
              <a:t>5</a:t>
            </a:r>
            <a:r>
              <a:rPr lang="en-US" altLang="en-US" b="1" dirty="0" smtClean="0">
                <a:solidFill>
                  <a:srgbClr val="002060"/>
                </a:solidFill>
              </a:rPr>
              <a:t>,7,8]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3146F33-482E-4D49-A8E9-1B4E2BE8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993683"/>
            <a:ext cx="1371600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</a:t>
            </a:r>
            <a:r>
              <a:rPr lang="en-US" altLang="en-US" b="1" dirty="0" smtClean="0">
                <a:solidFill>
                  <a:srgbClr val="002060"/>
                </a:solidFill>
              </a:rPr>
              <a:t>7,8]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23190B0D-281F-4139-A8F5-969AB0BD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059" y="4098728"/>
            <a:ext cx="1356774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[2,1]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974D741C-38A2-4583-B378-1FCD8323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2931643"/>
            <a:ext cx="1371600" cy="1014162"/>
          </a:xfrm>
          <a:prstGeom prst="rect">
            <a:avLst/>
          </a:prstGeom>
          <a:solidFill>
            <a:schemeClr val="accent5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Rearrange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</a:t>
            </a:r>
            <a:r>
              <a:rPr lang="en-US" altLang="en-US" b="1" dirty="0" smtClean="0">
                <a:solidFill>
                  <a:srgbClr val="FF0000"/>
                </a:solidFill>
              </a:rPr>
              <a:t>3</a:t>
            </a:r>
            <a:r>
              <a:rPr lang="en-US" altLang="en-US" b="1" dirty="0" smtClean="0">
                <a:solidFill>
                  <a:srgbClr val="002060"/>
                </a:solidFill>
              </a:rPr>
              <a:t>,1,4,2]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[2,1,</a:t>
            </a:r>
            <a:r>
              <a:rPr lang="en-US" altLang="en-US" b="1" dirty="0" smtClean="0">
                <a:solidFill>
                  <a:srgbClr val="FF0000"/>
                </a:solidFill>
              </a:rPr>
              <a:t>3</a:t>
            </a:r>
            <a:r>
              <a:rPr lang="en-US" altLang="en-US" b="1" dirty="0" smtClean="0">
                <a:solidFill>
                  <a:srgbClr val="002060"/>
                </a:solidFill>
              </a:rPr>
              <a:t>,4]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24BE080C-33A0-4992-8317-BB10ED3D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459" y="4998590"/>
            <a:ext cx="1356774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[4]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878F45B-28D5-410C-A712-8949A256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993683"/>
            <a:ext cx="1232522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</a:t>
            </a:r>
            <a:r>
              <a:rPr lang="en-US" altLang="en-US" b="1" dirty="0" smtClean="0">
                <a:solidFill>
                  <a:srgbClr val="002060"/>
                </a:solidFill>
              </a:rPr>
              <a:t>7,8]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6ADFC038-E7C0-41E5-BD46-0B7F2B0B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459" y="4098728"/>
            <a:ext cx="1219200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[]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B67F12B0-CBF4-4872-98FC-CD52E7B2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859" y="4998590"/>
            <a:ext cx="1219200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[4]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7D97F24F-D6A5-4051-9BE0-7CE5EC0F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237247"/>
            <a:ext cx="1219200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[1]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3A85AB2B-6A36-486C-A9CF-12A80E66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2204131"/>
            <a:ext cx="1362328" cy="889661"/>
          </a:xfrm>
          <a:prstGeom prst="rect">
            <a:avLst/>
          </a:prstGeom>
          <a:solidFill>
            <a:schemeClr val="accent5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Rearrange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</a:t>
            </a:r>
            <a:r>
              <a:rPr lang="en-US" altLang="en-US" b="1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002060"/>
                </a:solidFill>
              </a:rPr>
              <a:t>,1] 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[1,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765DC10C-2E0A-4751-9202-477489B6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637" y="4999037"/>
            <a:ext cx="1418529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</a:t>
            </a:r>
            <a:r>
              <a:rPr lang="en-US" altLang="en-US" b="1" dirty="0" smtClean="0">
                <a:solidFill>
                  <a:srgbClr val="002060"/>
                </a:solidFill>
              </a:rPr>
              <a:t>[]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592C4317-2970-4924-B87B-5652DFCD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416" y="3842048"/>
            <a:ext cx="1543528" cy="889318"/>
          </a:xfrm>
          <a:prstGeom prst="rect">
            <a:avLst/>
          </a:prstGeom>
          <a:solidFill>
            <a:schemeClr val="accent5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Rearrange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</a:rPr>
              <a:t>[</a:t>
            </a:r>
            <a:r>
              <a:rPr lang="en-US" altLang="en-US" b="1" dirty="0" smtClean="0">
                <a:solidFill>
                  <a:srgbClr val="FF0000"/>
                </a:solidFill>
              </a:rPr>
              <a:t>7</a:t>
            </a:r>
            <a:r>
              <a:rPr lang="en-US" altLang="en-US" b="1" dirty="0" smtClean="0">
                <a:solidFill>
                  <a:srgbClr val="002060"/>
                </a:solidFill>
              </a:rPr>
              <a:t>,8] 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[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en-US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,8]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65DC10C-2E0A-4751-9202-477489B6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307" y="5993682"/>
            <a:ext cx="1418529" cy="7278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Sort </a:t>
            </a:r>
            <a:r>
              <a:rPr lang="en-US" altLang="en-US" b="1" dirty="0" smtClean="0">
                <a:solidFill>
                  <a:srgbClr val="002060"/>
                </a:solidFill>
              </a:rPr>
              <a:t>[8]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30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607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Comment on recursion</vt:lpstr>
      <vt:lpstr>Comment on recursion</vt:lpstr>
      <vt:lpstr>While we are on the subject</vt:lpstr>
      <vt:lpstr>Comment on recursion</vt:lpstr>
      <vt:lpstr>Quick sort without using recursion</vt:lpstr>
      <vt:lpstr>Quick sort without using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963</cp:revision>
  <cp:lastPrinted>1601-01-01T00:00:00Z</cp:lastPrinted>
  <dcterms:created xsi:type="dcterms:W3CDTF">2017-07-19T19:15:02Z</dcterms:created>
  <dcterms:modified xsi:type="dcterms:W3CDTF">2021-11-02T18:16:05Z</dcterms:modified>
</cp:coreProperties>
</file>