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8"/>
  </p:notesMasterIdLst>
  <p:sldIdLst>
    <p:sldId id="256" r:id="rId3"/>
    <p:sldId id="294" r:id="rId4"/>
    <p:sldId id="393" r:id="rId5"/>
    <p:sldId id="334" r:id="rId6"/>
    <p:sldId id="338" r:id="rId7"/>
    <p:sldId id="339" r:id="rId8"/>
    <p:sldId id="352" r:id="rId9"/>
    <p:sldId id="353" r:id="rId10"/>
    <p:sldId id="350" r:id="rId11"/>
    <p:sldId id="354" r:id="rId12"/>
    <p:sldId id="355" r:id="rId13"/>
    <p:sldId id="356" r:id="rId14"/>
    <p:sldId id="357" r:id="rId15"/>
    <p:sldId id="367" r:id="rId16"/>
    <p:sldId id="362" r:id="rId17"/>
    <p:sldId id="363" r:id="rId18"/>
    <p:sldId id="365" r:id="rId19"/>
    <p:sldId id="366" r:id="rId20"/>
    <p:sldId id="368" r:id="rId21"/>
    <p:sldId id="407" r:id="rId22"/>
    <p:sldId id="369" r:id="rId23"/>
    <p:sldId id="370" r:id="rId24"/>
    <p:sldId id="372" r:id="rId25"/>
    <p:sldId id="404" r:id="rId26"/>
    <p:sldId id="374" r:id="rId27"/>
    <p:sldId id="375" r:id="rId28"/>
    <p:sldId id="403" r:id="rId29"/>
    <p:sldId id="376" r:id="rId30"/>
    <p:sldId id="377" r:id="rId31"/>
    <p:sldId id="379" r:id="rId32"/>
    <p:sldId id="380" r:id="rId33"/>
    <p:sldId id="381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406" r:id="rId43"/>
    <p:sldId id="408" r:id="rId44"/>
    <p:sldId id="391" r:id="rId45"/>
    <p:sldId id="392" r:id="rId46"/>
    <p:sldId id="291" r:id="rId4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99" d="100"/>
          <a:sy n="99" d="100"/>
        </p:scale>
        <p:origin x="149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88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080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98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20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57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158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352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536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157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46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48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903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722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644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983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203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487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75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335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96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223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81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452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833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901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698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742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130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43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44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48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27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528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66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25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574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4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93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1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4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November </a:t>
            </a:r>
            <a:r>
              <a:rPr lang="de-DE" altLang="en-US" sz="3600" b="1" dirty="0" smtClean="0">
                <a:solidFill>
                  <a:srgbClr val="000080"/>
                </a:solidFill>
              </a:rPr>
              <a:t>1, 2021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 – a better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Use array: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Create Queue: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Create an array + 2 pointers:</a:t>
            </a:r>
            <a:br>
              <a:rPr lang="en-US" altLang="he-IL" sz="2200" dirty="0"/>
            </a:br>
            <a:r>
              <a:rPr lang="en-US" altLang="he-IL" sz="2200" dirty="0"/>
              <a:t>	one to the head, and one to the tail of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Enqueue</a:t>
            </a:r>
            <a:endParaRPr lang="en-US" altLang="he-IL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Add the element in the tail, update the tail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Dequeue</a:t>
            </a:r>
            <a:endParaRPr lang="en-US" altLang="he-IL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Remove the element from the head, update the head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>
              <a:defRPr/>
            </a:pPr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21312" y="2179637"/>
          <a:ext cx="328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35">
                  <a:extLst>
                    <a:ext uri="{9D8B030D-6E8A-4147-A177-3AD203B41FA5}">
                      <a16:colId xmlns:a16="http://schemas.microsoft.com/office/drawing/2014/main" val="2004960366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347696647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3333822315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4104323508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2639112459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2168475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279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</p:cNvCxnSpPr>
          <p:nvPr/>
        </p:nvCxnSpPr>
        <p:spPr bwMode="auto">
          <a:xfrm flipH="1" flipV="1">
            <a:off x="7935910" y="2550477"/>
            <a:ext cx="939803" cy="6265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70913" y="3177069"/>
            <a:ext cx="609600" cy="40450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  <p:cxnSp>
        <p:nvCxnSpPr>
          <p:cNvPr id="8" name="Straight Arrow Connector 7"/>
          <p:cNvCxnSpPr>
            <a:stCxn id="10" idx="2"/>
          </p:cNvCxnSpPr>
          <p:nvPr/>
        </p:nvCxnSpPr>
        <p:spPr bwMode="auto">
          <a:xfrm>
            <a:off x="5056451" y="1927414"/>
            <a:ext cx="1203061" cy="25222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91590" y="1522907"/>
            <a:ext cx="729722" cy="40450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780352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 – a better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Init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	          [_, _, _, _, _, _, _, _]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solidFill>
                <a:srgbClr val="0000CC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(1)  [1, _, _, _, _, _, _, _]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tail=1</a:t>
            </a: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Enqueue(2)  [1,2, _, _, _, _, _, _] 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tail=2</a:t>
            </a: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Enqueue(2)  [1,2, 3, _, _, _, _, _] 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tail=3</a:t>
            </a: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Dequeue()  [1, 2, 3, _, _, _, _, _]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head=1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tail=2</a:t>
            </a: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03452" y="2280444"/>
            <a:ext cx="355600" cy="40005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472336" y="2254250"/>
            <a:ext cx="196850" cy="452438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92312" y="3179762"/>
            <a:ext cx="357188" cy="40005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13024" y="3125820"/>
            <a:ext cx="195262" cy="4540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35310" y="4081603"/>
            <a:ext cx="355600" cy="40163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94459" y="5020539"/>
            <a:ext cx="355600" cy="40005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846143" y="4081603"/>
            <a:ext cx="195263" cy="4540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59112" y="5038484"/>
            <a:ext cx="195262" cy="4540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37124" y="6222378"/>
            <a:ext cx="1255188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Returns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568DEB-466D-4CDD-9A5E-3D6F1220626A}"/>
              </a:ext>
            </a:extLst>
          </p:cNvPr>
          <p:cNvCxnSpPr/>
          <p:nvPr/>
        </p:nvCxnSpPr>
        <p:spPr>
          <a:xfrm flipV="1">
            <a:off x="2144712" y="5970587"/>
            <a:ext cx="355600" cy="40005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C81A7A-9D5E-473D-9421-26523EEBBEC4}"/>
              </a:ext>
            </a:extLst>
          </p:cNvPr>
          <p:cNvCxnSpPr/>
          <p:nvPr/>
        </p:nvCxnSpPr>
        <p:spPr>
          <a:xfrm flipH="1" flipV="1">
            <a:off x="3041406" y="5913437"/>
            <a:ext cx="195262" cy="4540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 – a better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r>
              <a:rPr lang="en-US" altLang="he-IL" sz="2200" dirty="0"/>
              <a:t>Q1: What if the tail reaches the end of the array?</a:t>
            </a:r>
          </a:p>
          <a:p>
            <a:r>
              <a:rPr lang="en-US" altLang="he-IL" sz="2200" dirty="0"/>
              <a:t>Should we increase capacity?</a:t>
            </a:r>
          </a:p>
          <a:p>
            <a:endParaRPr lang="en-US" altLang="he-IL" sz="2200" dirty="0"/>
          </a:p>
          <a:p>
            <a:r>
              <a:rPr lang="en-US" altLang="he-IL" sz="2200" dirty="0"/>
              <a:t>Q2: What if part of the array </a:t>
            </a:r>
            <a:r>
              <a:rPr lang="en-US" altLang="he-IL" sz="2200" i="1" dirty="0"/>
              <a:t>is not used </a:t>
            </a:r>
            <a:r>
              <a:rPr lang="en-US" altLang="he-IL" sz="2200" dirty="0"/>
              <a:t>because the head moved too?</a:t>
            </a:r>
          </a:p>
          <a:p>
            <a:r>
              <a:rPr lang="en-US" altLang="he-IL" sz="2200" dirty="0"/>
              <a:t>A: Move the indices cyclically</a:t>
            </a:r>
          </a:p>
          <a:p>
            <a:endParaRPr lang="en-US" altLang="he-IL" sz="2200" dirty="0"/>
          </a:p>
          <a:p>
            <a:r>
              <a:rPr lang="en-US" altLang="he-IL" sz="2200" dirty="0"/>
              <a:t>Q3: What happens when tail = head-1?</a:t>
            </a:r>
          </a:p>
          <a:p>
            <a:r>
              <a:rPr lang="en-US" altLang="he-IL" sz="2200" dirty="0"/>
              <a:t>A: We should increase capacity.</a:t>
            </a:r>
          </a:p>
          <a:p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02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 – a better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Example:      [_, _, _, _,  _, 6, 7,_]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head=5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tail=7</a:t>
            </a: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(8)  [_, _, _, _, _,  6, 7,8]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head=5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(9)  [9, _, _, _, _, 6, 7,8]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head=5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tail=1</a:t>
            </a: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(13)  [9,10, 11,12, 13, 6, 7,8] </a:t>
            </a:r>
            <a:r>
              <a:rPr lang="en-US" altLang="he-IL" sz="2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head=5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2000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tail=5</a:t>
            </a: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(14) ---- Increase capacity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65537" y="2255837"/>
            <a:ext cx="177800" cy="4540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4354512" y="2255837"/>
            <a:ext cx="195263" cy="4540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59270" y="3171826"/>
            <a:ext cx="177800" cy="42703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59270" y="4078288"/>
            <a:ext cx="130175" cy="37623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297112" y="3171826"/>
            <a:ext cx="195263" cy="4540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592094" y="4078288"/>
            <a:ext cx="195263" cy="4540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049712" y="5456237"/>
            <a:ext cx="219075" cy="403225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268787" y="5430836"/>
            <a:ext cx="195262" cy="4540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53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Homework: Implement Queue using each of the two ideas.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Idea 1 (returning </a:t>
            </a: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arr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[0]) is not for grading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Idea with two pointers is in your HW3</a:t>
            </a:r>
          </a:p>
        </p:txBody>
      </p:sp>
    </p:spTree>
    <p:extLst>
      <p:ext uri="{BB962C8B-B14F-4D97-AF65-F5344CB8AC3E}">
        <p14:creationId xmlns:p14="http://schemas.microsoft.com/office/powerpoint/2010/main" val="417372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863769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/>
              <a:t>Linked List</a:t>
            </a:r>
            <a:r>
              <a:rPr lang="en-US" altLang="he-IL" sz="2200" dirty="0"/>
              <a:t> is a collection of separate elements, where each element is linked to the one following it in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Think of it as a chain of elements.</a:t>
            </a: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251336" y="403598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871595" y="5783899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" name="Straight Connector 8"/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4964112" y="5992336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424295" y="576643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/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12" idx="2"/>
          </p:cNvCxnSpPr>
          <p:nvPr/>
        </p:nvCxnSpPr>
        <p:spPr>
          <a:xfrm flipH="1">
            <a:off x="7103904" y="5783899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805740" y="405138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2982912" y="426188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4551886" y="4277285"/>
            <a:ext cx="679609" cy="150661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365715" y="4016054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70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The list has a head. This is just the pointer to the first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Each element is linked to the following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The last element points to NULL.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How would you implement this?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645" y="3768180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118014" y="3410523"/>
            <a:ext cx="177367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Pointer to</a:t>
            </a:r>
            <a:br>
              <a:rPr lang="en-US" altLang="en-US" dirty="0"/>
            </a:br>
            <a:r>
              <a:rPr lang="en-US" altLang="en-US" dirty="0"/>
              <a:t>next element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7454018" y="6294437"/>
            <a:ext cx="1352034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End of list</a:t>
            </a:r>
          </a:p>
        </p:txBody>
      </p: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4251336" y="403598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43" name="Rectangle 42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3871595" y="5783899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46" name="Rectangle 4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47" name="Straight Connector 46"/>
            <p:cNvCxnSpPr>
              <a:stCxn id="4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endCxn id="50" idx="1"/>
          </p:cNvCxnSpPr>
          <p:nvPr/>
        </p:nvCxnSpPr>
        <p:spPr>
          <a:xfrm flipV="1">
            <a:off x="4964112" y="5992336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7"/>
          <p:cNvGrpSpPr>
            <a:grpSpLocks/>
          </p:cNvGrpSpPr>
          <p:nvPr/>
        </p:nvGrpSpPr>
        <p:grpSpPr bwMode="auto">
          <a:xfrm>
            <a:off x="6424295" y="576643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0" name="Rectangle 49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51" name="Straight Connector 50"/>
            <p:cNvCxnSpPr>
              <a:stCxn id="50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>
            <a:endCxn id="50" idx="2"/>
          </p:cNvCxnSpPr>
          <p:nvPr/>
        </p:nvCxnSpPr>
        <p:spPr>
          <a:xfrm flipH="1">
            <a:off x="7103904" y="5783899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1805740" y="405138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4" name="Rectangle 53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>
            <a:endCxn id="43" idx="1"/>
          </p:cNvCxnSpPr>
          <p:nvPr/>
        </p:nvCxnSpPr>
        <p:spPr>
          <a:xfrm>
            <a:off x="2982912" y="426188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6" idx="0"/>
          </p:cNvCxnSpPr>
          <p:nvPr/>
        </p:nvCxnSpPr>
        <p:spPr>
          <a:xfrm flipH="1">
            <a:off x="4551886" y="4277285"/>
            <a:ext cx="679609" cy="150661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>
            <a:off x="1365715" y="4016054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0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-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	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 next;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x1; 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x1.data = 5;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x1.next = NULL;</a:t>
            </a: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x2; 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x2.data = 7;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x1.next = &amp;x2;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x2.next=NULL;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altLang="he-IL" sz="2200" dirty="0"/>
          </a:p>
          <a:p>
            <a:pPr marL="0" indent="0"/>
            <a:endParaRPr lang="en-US" altLang="he-IL" sz="2200" dirty="0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3744912" y="4313237"/>
            <a:ext cx="1328913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5                 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4735512" y="3094037"/>
            <a:ext cx="3058346" cy="144510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409368" y="4313237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6041258" y="6040661"/>
            <a:ext cx="1328913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9" name="Rectangle 28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7                 </a:t>
              </a:r>
            </a:p>
          </p:txBody>
        </p:sp>
        <p:cxnSp>
          <p:nvCxnSpPr>
            <p:cNvPr id="30" name="Straight Connector 29"/>
            <p:cNvCxnSpPr>
              <a:stCxn id="29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V="1">
            <a:off x="7045518" y="5225126"/>
            <a:ext cx="2082801" cy="111623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1"/>
          </p:cNvCxnSpPr>
          <p:nvPr/>
        </p:nvCxnSpPr>
        <p:spPr>
          <a:xfrm>
            <a:off x="4749172" y="4530407"/>
            <a:ext cx="1292086" cy="1736155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070BA4-0E55-4C91-A33E-290F0C1867AA}"/>
              </a:ext>
            </a:extLst>
          </p:cNvPr>
          <p:cNvCxnSpPr/>
          <p:nvPr/>
        </p:nvCxnSpPr>
        <p:spPr>
          <a:xfrm flipH="1">
            <a:off x="6754819" y="6040661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72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-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	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 next;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*head;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LLcreate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LL_add_to_head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list,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he-IL" sz="2200" dirty="0"/>
          </a:p>
          <a:p>
            <a:pPr marL="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71320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 lab exam: Wednesday, Nov 17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108039"/>
          </a:xfrm>
        </p:spPr>
        <p:txBody>
          <a:bodyPr/>
          <a:lstStyle/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Wednesday</a:t>
            </a:r>
            <a:r>
              <a:rPr lang="en-US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Nov </a:t>
            </a: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17, 2021.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50 minutes during your lab section</a:t>
            </a:r>
            <a:endParaRPr lang="en-US" sz="20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Open books, internet (I don’t recommend this, takes too much time)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No talking to each other.</a:t>
            </a:r>
            <a:endParaRPr lang="en-US" sz="20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You can use your laptop if you want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grading will be done on CSIL machine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You will need to write 3 functions, and submit your code.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Similar format to homework assignments </a:t>
            </a:r>
            <a:endParaRPr lang="en-US" sz="20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problems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on piazza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– add to head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LL_add_to_head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list,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create_new_node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list-&gt;head;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list-&gt;head =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+mj-lt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354512" y="4541837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674222" y="559441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/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4766739" y="5802852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226922" y="5576951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/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12" idx="2"/>
          </p:cNvCxnSpPr>
          <p:nvPr/>
        </p:nvCxnSpPr>
        <p:spPr>
          <a:xfrm flipH="1">
            <a:off x="6906531" y="5594415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908916" y="455723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086088" y="4767738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4354513" y="4783137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68891" y="4521906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458298" y="5898596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4" name="Rectangle 23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5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1552034" y="5024437"/>
            <a:ext cx="565013" cy="10725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98434" y="4384716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1044515" y="4920326"/>
            <a:ext cx="83500" cy="100408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6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*head;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latin typeface="+mj-lt"/>
                <a:cs typeface="Times New Roman" panose="02020603050405020304" pitchFamily="18" charset="0"/>
              </a:rPr>
              <a:t>Q: What if we want to add an element to the tail of the list?</a:t>
            </a:r>
            <a:endParaRPr lang="en-US" altLang="he-IL" sz="2200" dirty="0">
              <a:latin typeface="+mj-lt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251336" y="403598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/>
                <a:t>`</a:t>
              </a: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571046" y="5088563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/>
                <a:t>`</a:t>
              </a:r>
            </a:p>
          </p:txBody>
        </p:sp>
        <p:cxnSp>
          <p:nvCxnSpPr>
            <p:cNvPr id="9" name="Straight Connector 8"/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4663563" y="5297000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123746" y="5071099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/>
                <a:t>`</a:t>
              </a:r>
            </a:p>
          </p:txBody>
        </p:sp>
        <p:cxnSp>
          <p:nvCxnSpPr>
            <p:cNvPr id="13" name="Straight Connector 12"/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12" idx="2"/>
          </p:cNvCxnSpPr>
          <p:nvPr/>
        </p:nvCxnSpPr>
        <p:spPr>
          <a:xfrm flipH="1">
            <a:off x="6803355" y="5088563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805740" y="405138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/>
                <a:t>`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2982912" y="426188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4251337" y="4277285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365715" y="4016054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7425262" y="6355631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4" name="Rectangle 23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/>
                <a:t>`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>
            <a:endCxn id="24" idx="2"/>
          </p:cNvCxnSpPr>
          <p:nvPr/>
        </p:nvCxnSpPr>
        <p:spPr>
          <a:xfrm flipH="1">
            <a:off x="8104871" y="6373095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7143159" y="5314464"/>
            <a:ext cx="961712" cy="104116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95258" y="3878864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511855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What operations can we perform on </a:t>
            </a:r>
            <a:r>
              <a:rPr lang="en-US" sz="2200" dirty="0" err="1"/>
              <a:t>LinkedList</a:t>
            </a:r>
            <a:r>
              <a:rPr lang="en-US" sz="2200" dirty="0"/>
              <a:t>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Add a new element at the front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Add a new element at the end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Insert an element after a specific node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Remove a given node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Find element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Return element in a specified index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Get size</a:t>
            </a:r>
            <a:endParaRPr lang="en-US" altLang="he-IL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698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-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*head;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*tail;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LL_add_to_head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list,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LL_add_to_tail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list,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data);</a:t>
            </a: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LL_remove_from_head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list);</a:t>
            </a: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LL_remove_from_tail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list);</a:t>
            </a:r>
          </a:p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LL_size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list);</a:t>
            </a:r>
          </a:p>
        </p:txBody>
      </p:sp>
    </p:spTree>
    <p:extLst>
      <p:ext uri="{BB962C8B-B14F-4D97-AF65-F5344CB8AC3E}">
        <p14:creationId xmlns:p14="http://schemas.microsoft.com/office/powerpoint/2010/main" val="3688190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– add to head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LL_add_to_head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list,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create_new_node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list-&gt;head;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list-&gt;head =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+mj-lt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354512" y="4541837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674222" y="559441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/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4766739" y="5802852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226922" y="5576951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/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12" idx="2"/>
          </p:cNvCxnSpPr>
          <p:nvPr/>
        </p:nvCxnSpPr>
        <p:spPr>
          <a:xfrm flipH="1">
            <a:off x="6906531" y="5594415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908916" y="455723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086088" y="4767738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4354513" y="4783137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68891" y="4521906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458298" y="5898596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4" name="Rectangle 23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5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1552034" y="5024437"/>
            <a:ext cx="565013" cy="10725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98434" y="4384716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28" name="Straight Arrow Connector 27"/>
          <p:cNvCxnSpPr>
            <a:stCxn id="30" idx="2"/>
            <a:endCxn id="12" idx="0"/>
          </p:cNvCxnSpPr>
          <p:nvPr/>
        </p:nvCxnSpPr>
        <p:spPr>
          <a:xfrm flipH="1">
            <a:off x="6906531" y="4903684"/>
            <a:ext cx="1981124" cy="67326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8441574" y="4368074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1044515" y="4920326"/>
            <a:ext cx="83500" cy="100408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909237" y="2853873"/>
            <a:ext cx="2674196" cy="83093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Are we done?</a:t>
            </a:r>
          </a:p>
        </p:txBody>
      </p:sp>
    </p:spTree>
    <p:extLst>
      <p:ext uri="{BB962C8B-B14F-4D97-AF65-F5344CB8AC3E}">
        <p14:creationId xmlns:p14="http://schemas.microsoft.com/office/powerpoint/2010/main" val="1571472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– add to tail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LL_add_to_tail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list,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create_new_node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NULL;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list-&gt;tail-&gt;next =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list-&gt;tail =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+mj-lt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354512" y="4541837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674222" y="559441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/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4766739" y="5802852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226922" y="5576951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/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12" idx="2"/>
          </p:cNvCxnSpPr>
          <p:nvPr/>
        </p:nvCxnSpPr>
        <p:spPr>
          <a:xfrm flipH="1">
            <a:off x="6906531" y="5594415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908916" y="455723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086088" y="4767738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4354513" y="4783137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68891" y="4521906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7821296" y="6306186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4" name="Rectangle 23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5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8502701" y="6299751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7246335" y="5820316"/>
            <a:ext cx="1254570" cy="48587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98434" y="4384716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28" name="Straight Arrow Connector 27"/>
          <p:cNvCxnSpPr>
            <a:stCxn id="30" idx="2"/>
            <a:endCxn id="12" idx="0"/>
          </p:cNvCxnSpPr>
          <p:nvPr/>
        </p:nvCxnSpPr>
        <p:spPr>
          <a:xfrm flipH="1">
            <a:off x="6906531" y="4903684"/>
            <a:ext cx="1981124" cy="67326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8441574" y="4368074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  <p:cxnSp>
        <p:nvCxnSpPr>
          <p:cNvPr id="31" name="Straight Arrow Connector 30"/>
          <p:cNvCxnSpPr>
            <a:stCxn id="30" idx="2"/>
            <a:endCxn id="24" idx="0"/>
          </p:cNvCxnSpPr>
          <p:nvPr/>
        </p:nvCxnSpPr>
        <p:spPr>
          <a:xfrm flipH="1">
            <a:off x="8500905" y="4903684"/>
            <a:ext cx="386750" cy="140250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5715093" y="2916016"/>
            <a:ext cx="2674196" cy="83093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Are we done?</a:t>
            </a:r>
          </a:p>
        </p:txBody>
      </p:sp>
    </p:spTree>
    <p:extLst>
      <p:ext uri="{BB962C8B-B14F-4D97-AF65-F5344CB8AC3E}">
        <p14:creationId xmlns:p14="http://schemas.microsoft.com/office/powerpoint/2010/main" val="1259398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– remove from head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LL_remove_from_head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list) {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list-&gt;head = list-&gt;head-&gt;next;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altLang="he-IL" sz="2200" dirty="0">
              <a:latin typeface="+mj-lt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354512" y="4541837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674222" y="559441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/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4766739" y="5802852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226922" y="5576951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/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12" idx="2"/>
          </p:cNvCxnSpPr>
          <p:nvPr/>
        </p:nvCxnSpPr>
        <p:spPr>
          <a:xfrm flipH="1">
            <a:off x="6906531" y="5594415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908916" y="455723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086088" y="4767738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4354513" y="4783137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68891" y="4521906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458298" y="5898596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4" name="Rectangle 23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5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1552034" y="5024437"/>
            <a:ext cx="565013" cy="10725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98434" y="4384716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28" name="Straight Arrow Connector 27"/>
          <p:cNvCxnSpPr>
            <a:stCxn id="30" idx="2"/>
            <a:endCxn id="12" idx="0"/>
          </p:cNvCxnSpPr>
          <p:nvPr/>
        </p:nvCxnSpPr>
        <p:spPr>
          <a:xfrm flipH="1">
            <a:off x="6906531" y="4903684"/>
            <a:ext cx="1981124" cy="67326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8441574" y="4368074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1044515" y="4920326"/>
            <a:ext cx="83500" cy="100408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86088" y="2836110"/>
            <a:ext cx="2674196" cy="83093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Are we done?</a:t>
            </a:r>
          </a:p>
        </p:txBody>
      </p:sp>
    </p:spTree>
    <p:extLst>
      <p:ext uri="{BB962C8B-B14F-4D97-AF65-F5344CB8AC3E}">
        <p14:creationId xmlns:p14="http://schemas.microsoft.com/office/powerpoint/2010/main" val="299427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 – remove from tail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LL_remove_from_tail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list) {</a:t>
            </a:r>
          </a:p>
          <a:p>
            <a:pPr marL="0" indent="0"/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altLang="he-IL" sz="2200" dirty="0">
              <a:latin typeface="+mj-lt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354512" y="4541837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674222" y="559441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/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4766739" y="5802852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226922" y="5576951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/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endCxn id="12" idx="2"/>
          </p:cNvCxnSpPr>
          <p:nvPr/>
        </p:nvCxnSpPr>
        <p:spPr>
          <a:xfrm flipH="1">
            <a:off x="6906531" y="5594415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908916" y="455723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086088" y="4767738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4354513" y="4783137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68891" y="4521906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98434" y="4384716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28" name="Straight Arrow Connector 27"/>
          <p:cNvCxnSpPr>
            <a:stCxn id="30" idx="2"/>
            <a:endCxn id="12" idx="0"/>
          </p:cNvCxnSpPr>
          <p:nvPr/>
        </p:nvCxnSpPr>
        <p:spPr>
          <a:xfrm flipH="1">
            <a:off x="6906531" y="4903684"/>
            <a:ext cx="1981124" cy="67326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8441574" y="4368074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86088" y="2836110"/>
            <a:ext cx="2674196" cy="83093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Implement it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5909237" y="3331120"/>
            <a:ext cx="2674196" cy="83093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What will be the running time?</a:t>
            </a:r>
          </a:p>
        </p:txBody>
      </p:sp>
      <p:cxnSp>
        <p:nvCxnSpPr>
          <p:cNvPr id="34" name="Straight Arrow Connector 33"/>
          <p:cNvCxnSpPr>
            <a:endCxn id="8" idx="0"/>
          </p:cNvCxnSpPr>
          <p:nvPr/>
        </p:nvCxnSpPr>
        <p:spPr>
          <a:xfrm flipH="1">
            <a:off x="4354513" y="4567050"/>
            <a:ext cx="4087061" cy="1027365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65790" y="5611879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32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More operations can we perform on </a:t>
            </a:r>
            <a:r>
              <a:rPr lang="en-US" sz="2200" dirty="0" err="1"/>
              <a:t>LinkedList</a:t>
            </a:r>
            <a:r>
              <a:rPr lang="en-US" sz="2200" dirty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Add a new element at the front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Add a new element at the end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Insert an element after a specific node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Remove a given node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Find element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Return element in a specified index</a:t>
            </a:r>
          </a:p>
        </p:txBody>
      </p:sp>
    </p:spTree>
    <p:extLst>
      <p:ext uri="{BB962C8B-B14F-4D97-AF65-F5344CB8AC3E}">
        <p14:creationId xmlns:p14="http://schemas.microsoft.com/office/powerpoint/2010/main" val="2259368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Back to Stack</a:t>
            </a:r>
          </a:p>
        </p:txBody>
      </p:sp>
    </p:spTree>
    <p:extLst>
      <p:ext uri="{BB962C8B-B14F-4D97-AF65-F5344CB8AC3E}">
        <p14:creationId xmlns:p14="http://schemas.microsoft.com/office/powerpoint/2010/main" val="110161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61511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Implement Stack so that each operation takes O(1)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Remember: the implementation using arrays required resizing, which took linear time (in some push operations)</a:t>
            </a:r>
          </a:p>
        </p:txBody>
      </p:sp>
    </p:spTree>
    <p:extLst>
      <p:ext uri="{BB962C8B-B14F-4D97-AF65-F5344CB8AC3E}">
        <p14:creationId xmlns:p14="http://schemas.microsoft.com/office/powerpoint/2010/main" val="1983384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Use linked list: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Create Stack: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Create a linked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Push(item)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Add the item to the head of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Pop()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Remove an item from the head of the list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78112" y="5532437"/>
            <a:ext cx="5181600" cy="83093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What is the running time of each operation?</a:t>
            </a:r>
          </a:p>
        </p:txBody>
      </p:sp>
    </p:spTree>
    <p:extLst>
      <p:ext uri="{BB962C8B-B14F-4D97-AF65-F5344CB8AC3E}">
        <p14:creationId xmlns:p14="http://schemas.microsoft.com/office/powerpoint/2010/main" val="2406004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Back to Queue</a:t>
            </a:r>
          </a:p>
        </p:txBody>
      </p:sp>
    </p:spTree>
    <p:extLst>
      <p:ext uri="{BB962C8B-B14F-4D97-AF65-F5344CB8AC3E}">
        <p14:creationId xmlns:p14="http://schemas.microsoft.com/office/powerpoint/2010/main" val="3150956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Queue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Implement Queue so that each operation takes O(1)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Remember: the implementation using arrays required resizing, which took linear time (in some </a:t>
            </a: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operations)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48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Queue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Use linked list: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Create Queue: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Create a linked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Enqueue</a:t>
            </a:r>
            <a:r>
              <a:rPr lang="en-US" altLang="he-IL" sz="2200" dirty="0"/>
              <a:t>(item)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Add the item to the head of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Dequeue</a:t>
            </a:r>
            <a:r>
              <a:rPr lang="en-US" altLang="he-IL" sz="2200" dirty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Remove an item from the tail of the list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78112" y="5380038"/>
            <a:ext cx="5181600" cy="7620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What is the running time of each operation?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8312" y="3310162"/>
            <a:ext cx="91439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TAIL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278312" y="3727366"/>
            <a:ext cx="609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H="1" flipV="1">
            <a:off x="4278312" y="3727366"/>
            <a:ext cx="609600" cy="3497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64112" y="4212508"/>
            <a:ext cx="91439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HEAD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4964112" y="4601770"/>
            <a:ext cx="609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flipH="1" flipV="1">
            <a:off x="4964112" y="4601770"/>
            <a:ext cx="609600" cy="3497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622255" y="3646301"/>
            <a:ext cx="914400" cy="55042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O(1)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45312" y="4508550"/>
            <a:ext cx="1981200" cy="55042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O(size of queue) !!!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12755" y="4527516"/>
            <a:ext cx="914400" cy="55042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007365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5" grpId="0"/>
      <p:bldP spid="18" grpId="0" animBg="1"/>
      <p:bldP spid="19" grpId="0" animBg="1"/>
      <p:bldP spid="19" grpId="1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4015276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Doubly 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/>
              <a:t>Double Linked List</a:t>
            </a:r>
            <a:r>
              <a:rPr lang="en-US" altLang="he-IL" sz="2200" dirty="0"/>
              <a:t> - similar to linked list.</a:t>
            </a:r>
            <a:br>
              <a:rPr lang="en-US" altLang="he-IL" sz="2200" dirty="0"/>
            </a:br>
            <a:r>
              <a:rPr lang="en-US" altLang="he-IL" sz="2200" dirty="0"/>
              <a:t>Each element is linked to the next element and to the previous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Can traverse the list forward and backward!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	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node* next;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node*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Homework: Implement this!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69290" y="3777741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874014" y="3797672"/>
            <a:ext cx="1360581" cy="451802"/>
            <a:chOff x="1770439" y="4035985"/>
            <a:chExt cx="1360581" cy="451802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1770439" y="4035985"/>
              <a:ext cx="1360581" cy="451802"/>
              <a:chOff x="875763" y="4675031"/>
              <a:chExt cx="2408350" cy="1004552"/>
            </a:xfrm>
            <a:solidFill>
              <a:srgbClr val="FFFF00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875763" y="4675031"/>
                <a:ext cx="2408350" cy="1004552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82425" y="4675031"/>
                <a:ext cx="0" cy="1004552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 bwMode="auto">
            <a:xfrm>
              <a:off x="2220912" y="4035985"/>
              <a:ext cx="0" cy="451802"/>
            </a:xfrm>
            <a:prstGeom prst="line">
              <a:avLst/>
            </a:prstGeom>
            <a:solidFill>
              <a:srgbClr val="FFFF00"/>
            </a:solidFill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1864713" y="3797672"/>
            <a:ext cx="424771" cy="4518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77128" y="3551237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720150" y="4022570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351971" y="3796669"/>
            <a:ext cx="1360581" cy="451802"/>
            <a:chOff x="1770439" y="4035985"/>
            <a:chExt cx="1360581" cy="451802"/>
          </a:xfrm>
        </p:grpSpPr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1770439" y="4035985"/>
              <a:ext cx="1360581" cy="451802"/>
              <a:chOff x="875763" y="4675031"/>
              <a:chExt cx="2408350" cy="1004552"/>
            </a:xfrm>
            <a:solidFill>
              <a:srgbClr val="FFFF00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875763" y="4675031"/>
                <a:ext cx="2408350" cy="1004552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482425" y="4675031"/>
                <a:ext cx="0" cy="1004552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 bwMode="auto">
            <a:xfrm>
              <a:off x="2220912" y="4035985"/>
              <a:ext cx="0" cy="451802"/>
            </a:xfrm>
            <a:prstGeom prst="line">
              <a:avLst/>
            </a:prstGeom>
            <a:solidFill>
              <a:srgbClr val="FFFF00"/>
            </a:solidFill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44" idx="0"/>
          </p:cNvCxnSpPr>
          <p:nvPr/>
        </p:nvCxnSpPr>
        <p:spPr>
          <a:xfrm>
            <a:off x="5446587" y="4086847"/>
            <a:ext cx="1774273" cy="146115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540569" y="5548004"/>
            <a:ext cx="1360581" cy="451802"/>
            <a:chOff x="1770439" y="4035985"/>
            <a:chExt cx="1360581" cy="451802"/>
          </a:xfrm>
        </p:grpSpPr>
        <p:grpSp>
          <p:nvGrpSpPr>
            <p:cNvPr id="42" name="Group 5"/>
            <p:cNvGrpSpPr>
              <a:grpSpLocks/>
            </p:cNvGrpSpPr>
            <p:nvPr/>
          </p:nvGrpSpPr>
          <p:grpSpPr bwMode="auto">
            <a:xfrm>
              <a:off x="1770439" y="4035985"/>
              <a:ext cx="1360581" cy="451802"/>
              <a:chOff x="875763" y="4675031"/>
              <a:chExt cx="2408350" cy="1004552"/>
            </a:xfrm>
            <a:solidFill>
              <a:srgbClr val="FFFF00"/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875763" y="4675031"/>
                <a:ext cx="2408350" cy="1004552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2482425" y="4675031"/>
                <a:ext cx="0" cy="1004552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 bwMode="auto">
            <a:xfrm>
              <a:off x="2220912" y="4035985"/>
              <a:ext cx="0" cy="451802"/>
            </a:xfrm>
            <a:prstGeom prst="line">
              <a:avLst/>
            </a:prstGeom>
            <a:solidFill>
              <a:srgbClr val="FFFF00"/>
            </a:solidFill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448242" y="5545586"/>
            <a:ext cx="465607" cy="4542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2"/>
            <a:endCxn id="44" idx="0"/>
          </p:cNvCxnSpPr>
          <p:nvPr/>
        </p:nvCxnSpPr>
        <p:spPr>
          <a:xfrm flipH="1">
            <a:off x="7220860" y="4558180"/>
            <a:ext cx="1945371" cy="98982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05479" y="391587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238887" y="4115406"/>
            <a:ext cx="1298274" cy="4177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3" idx="2"/>
          </p:cNvCxnSpPr>
          <p:nvPr/>
        </p:nvCxnSpPr>
        <p:spPr>
          <a:xfrm flipH="1" flipV="1">
            <a:off x="5032262" y="4248471"/>
            <a:ext cx="1672794" cy="158109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772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Doubly 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  <a:b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	</a:t>
            </a:r>
            <a:b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node* next;</a:t>
            </a:r>
            <a:b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node* 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  <a:b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lvl="1" indent="0"/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69290" y="3777741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874014" y="3797672"/>
            <a:ext cx="1360581" cy="451802"/>
            <a:chOff x="1770439" y="4035985"/>
            <a:chExt cx="1360581" cy="451802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1770439" y="4035985"/>
              <a:ext cx="1360581" cy="451802"/>
              <a:chOff x="875763" y="4675031"/>
              <a:chExt cx="2408350" cy="1004552"/>
            </a:xfrm>
            <a:solidFill>
              <a:srgbClr val="FFFF00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875763" y="4675031"/>
                <a:ext cx="2408350" cy="1004552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82425" y="4675031"/>
                <a:ext cx="0" cy="1004552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 bwMode="auto">
            <a:xfrm>
              <a:off x="2220912" y="4035985"/>
              <a:ext cx="0" cy="451802"/>
            </a:xfrm>
            <a:prstGeom prst="line">
              <a:avLst/>
            </a:prstGeom>
            <a:solidFill>
              <a:srgbClr val="FFFF00"/>
            </a:solidFill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1864713" y="3797672"/>
            <a:ext cx="424771" cy="4518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77128" y="3551237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720150" y="4022570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351971" y="3796669"/>
            <a:ext cx="1360581" cy="451802"/>
            <a:chOff x="1770439" y="4035985"/>
            <a:chExt cx="1360581" cy="451802"/>
          </a:xfrm>
        </p:grpSpPr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1770439" y="4035985"/>
              <a:ext cx="1360581" cy="451802"/>
              <a:chOff x="875763" y="4675031"/>
              <a:chExt cx="2408350" cy="1004552"/>
            </a:xfrm>
            <a:solidFill>
              <a:srgbClr val="FFFF00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875763" y="4675031"/>
                <a:ext cx="2408350" cy="1004552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482425" y="4675031"/>
                <a:ext cx="0" cy="1004552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 bwMode="auto">
            <a:xfrm>
              <a:off x="2220912" y="4035985"/>
              <a:ext cx="0" cy="451802"/>
            </a:xfrm>
            <a:prstGeom prst="line">
              <a:avLst/>
            </a:prstGeom>
            <a:solidFill>
              <a:srgbClr val="FFFF00"/>
            </a:solidFill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5446587" y="4086847"/>
            <a:ext cx="1544455" cy="1458739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540569" y="5548004"/>
            <a:ext cx="1360581" cy="451802"/>
            <a:chOff x="1770439" y="4035985"/>
            <a:chExt cx="1360581" cy="451802"/>
          </a:xfrm>
        </p:grpSpPr>
        <p:grpSp>
          <p:nvGrpSpPr>
            <p:cNvPr id="42" name="Group 5"/>
            <p:cNvGrpSpPr>
              <a:grpSpLocks/>
            </p:cNvGrpSpPr>
            <p:nvPr/>
          </p:nvGrpSpPr>
          <p:grpSpPr bwMode="auto">
            <a:xfrm>
              <a:off x="1770439" y="4035985"/>
              <a:ext cx="1360581" cy="451802"/>
              <a:chOff x="875763" y="4675031"/>
              <a:chExt cx="2408350" cy="1004552"/>
            </a:xfrm>
            <a:solidFill>
              <a:srgbClr val="FFFF00"/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875763" y="4675031"/>
                <a:ext cx="2408350" cy="1004552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2482425" y="4675031"/>
                <a:ext cx="0" cy="1004552"/>
              </a:xfrm>
              <a:prstGeom prst="line">
                <a:avLst/>
              </a:prstGeom>
              <a:grpFill/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 bwMode="auto">
            <a:xfrm>
              <a:off x="2220912" y="4035985"/>
              <a:ext cx="0" cy="451802"/>
            </a:xfrm>
            <a:prstGeom prst="line">
              <a:avLst/>
            </a:prstGeom>
            <a:solidFill>
              <a:srgbClr val="FFFF00"/>
            </a:solidFill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448242" y="5545586"/>
            <a:ext cx="465607" cy="4542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2"/>
          </p:cNvCxnSpPr>
          <p:nvPr/>
        </p:nvCxnSpPr>
        <p:spPr>
          <a:xfrm flipH="1">
            <a:off x="6991042" y="4558180"/>
            <a:ext cx="2175189" cy="98740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05479" y="391587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238887" y="4115406"/>
            <a:ext cx="1298274" cy="4177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802444" y="4248471"/>
            <a:ext cx="1902612" cy="158109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20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Doubly Linked List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More operations can we perform on </a:t>
            </a:r>
            <a:r>
              <a:rPr lang="en-US" sz="2200" dirty="0" err="1"/>
              <a:t>LinkedList</a:t>
            </a:r>
            <a:r>
              <a:rPr lang="en-US" sz="2200" dirty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Add a new element at the front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Add a new element at the end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Remove from the front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Remove from the tail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Insert an element after a specific node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Remove a given node</a:t>
            </a:r>
          </a:p>
        </p:txBody>
      </p:sp>
    </p:spTree>
    <p:extLst>
      <p:ext uri="{BB962C8B-B14F-4D97-AF65-F5344CB8AC3E}">
        <p14:creationId xmlns:p14="http://schemas.microsoft.com/office/powerpoint/2010/main" val="3571179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A comment on recursion</a:t>
            </a:r>
          </a:p>
        </p:txBody>
      </p:sp>
    </p:spTree>
    <p:extLst>
      <p:ext uri="{BB962C8B-B14F-4D97-AF65-F5344CB8AC3E}">
        <p14:creationId xmlns:p14="http://schemas.microsoft.com/office/powerpoint/2010/main" val="1493213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stack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push(item): add an item to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pop(): remove an item from the stack, and return its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stack is empty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last-in-first-out order (LIFO)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Google Shape;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687" y="4388437"/>
            <a:ext cx="1623150" cy="25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76309" y="3374359"/>
            <a:ext cx="2286000" cy="36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93" y="4287737"/>
            <a:ext cx="1863062" cy="24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Comment on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How is recursion really implemented inside?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What happens when we make a recursive call?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Wrong answer: my laptop delegates the subtask to  other laptops.</a:t>
            </a:r>
            <a:br>
              <a:rPr lang="en-US" altLang="he-IL" sz="2000" dirty="0"/>
            </a:br>
            <a:endParaRPr lang="en-US" alt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Correct answer: the subtask is added on execution stack: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The order in which the functions are called,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Where to return after the function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All the local variables of the function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/>
              <a:t>In particular, any recursive function can be implemented</a:t>
            </a:r>
            <a:br>
              <a:rPr lang="en-US" altLang="he-IL" sz="2000" dirty="0"/>
            </a:br>
            <a:r>
              <a:rPr lang="en-US" altLang="he-IL" sz="2000" i="1" u="sng" dirty="0"/>
              <a:t>non-recursively</a:t>
            </a:r>
            <a:r>
              <a:rPr lang="en-US" altLang="he-IL" sz="2000" dirty="0"/>
              <a:t> using stack.</a:t>
            </a:r>
          </a:p>
        </p:txBody>
      </p:sp>
    </p:spTree>
    <p:extLst>
      <p:ext uri="{BB962C8B-B14F-4D97-AF65-F5344CB8AC3E}">
        <p14:creationId xmlns:p14="http://schemas.microsoft.com/office/powerpoint/2010/main" val="3325062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Comment on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1800" dirty="0"/>
              <a:t>Thumb rules for writing recursion: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Base case</a:t>
            </a:r>
            <a:r>
              <a:rPr lang="en-US" altLang="he-IL" sz="1800" dirty="0"/>
              <a:t>: if the problem minimal/not decomposable, solve the problem directly. Checking it should be (typically) the first line of the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i="1" dirty="0"/>
              <a:t>Examples</a:t>
            </a:r>
            <a:r>
              <a:rPr lang="en-US" altLang="he-IL" sz="1800" dirty="0"/>
              <a:t>:</a:t>
            </a:r>
            <a:br>
              <a:rPr lang="en-US" altLang="he-IL" sz="1800" dirty="0"/>
            </a:br>
            <a:r>
              <a:rPr lang="en-US" altLang="he-IL" sz="1800" dirty="0"/>
              <a:t>	</a:t>
            </a:r>
            <a:r>
              <a:rPr lang="en-US" altLang="he-IL" sz="1800" i="1" dirty="0"/>
              <a:t>empty </a:t>
            </a:r>
            <a:r>
              <a:rPr lang="en-US" altLang="he-IL" sz="1800" i="1" dirty="0" smtClean="0"/>
              <a:t>array / n=0 / index </a:t>
            </a:r>
            <a:r>
              <a:rPr lang="en-US" altLang="he-IL" sz="1800" i="1" dirty="0"/>
              <a:t>out of bounds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Induction case</a:t>
            </a:r>
            <a:r>
              <a:rPr lang="en-US" altLang="he-IL" sz="1800" dirty="0"/>
              <a:t>: decompose the problem into one or more similar, STRICTLY smaller sub-problems.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i="1" dirty="0"/>
              <a:t>Examples</a:t>
            </a:r>
            <a:r>
              <a:rPr lang="en-US" altLang="he-IL" sz="1800" dirty="0"/>
              <a:t>:</a:t>
            </a:r>
            <a:br>
              <a:rPr lang="en-US" altLang="he-IL" sz="1800" dirty="0"/>
            </a:br>
            <a:r>
              <a:rPr lang="en-US" altLang="he-IL" sz="1800" dirty="0"/>
              <a:t>	apply induction on first half of the </a:t>
            </a:r>
            <a:r>
              <a:rPr lang="en-US" altLang="he-IL" sz="1800" dirty="0" smtClean="0"/>
              <a:t>array, then on the second half of the array</a:t>
            </a:r>
            <a:r>
              <a:rPr lang="en-US" altLang="he-IL" sz="1800" dirty="0"/>
              <a:t/>
            </a:r>
            <a:br>
              <a:rPr lang="en-US" altLang="he-IL" sz="1800" dirty="0"/>
            </a:br>
            <a:r>
              <a:rPr lang="en-US" altLang="he-IL" sz="1800" dirty="0"/>
              <a:t>	apply induction on n-1…</a:t>
            </a:r>
            <a:endParaRPr lang="en-US" altLang="he-IL" sz="18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b="1" u="sng" dirty="0">
                <a:solidFill>
                  <a:srgbClr val="FF0000"/>
                </a:solidFill>
              </a:rPr>
              <a:t>BAD IDEAS</a:t>
            </a:r>
            <a:r>
              <a:rPr lang="en-US" altLang="he-IL" sz="1800" dirty="0"/>
              <a:t>: do not use static/global variables in </a:t>
            </a:r>
            <a:r>
              <a:rPr lang="en-US" altLang="he-IL" sz="1800" dirty="0" smtClean="0"/>
              <a:t>recursion.</a:t>
            </a:r>
            <a:endParaRPr lang="en-US" altLang="he-IL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/>
              <a:t>These are bad practice, and very hard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Often </a:t>
            </a:r>
            <a:r>
              <a:rPr lang="en-US" altLang="he-IL" sz="1800" dirty="0"/>
              <a:t>fails if the function is invoked several times</a:t>
            </a:r>
            <a:r>
              <a:rPr lang="en-US" altLang="he-IL" sz="1800" dirty="0" smtClean="0"/>
              <a:t>.</a:t>
            </a:r>
          </a:p>
          <a:p>
            <a:pPr marL="457200" lvl="1" indent="0"/>
            <a:r>
              <a:rPr lang="en-US" altLang="he-IL" sz="1800" dirty="0" smtClean="0"/>
              <a:t>While we are on the subject</a:t>
            </a:r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180445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 smtClean="0"/>
              <a:t>While we are on the subject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457200" lvl="1" indent="0"/>
            <a:r>
              <a:rPr lang="en-US" altLang="he-IL" sz="1800" dirty="0" smtClean="0"/>
              <a:t>Do </a:t>
            </a:r>
            <a:r>
              <a:rPr lang="en-US" altLang="he-IL" sz="1800" dirty="0"/>
              <a:t>not use </a:t>
            </a:r>
            <a:r>
              <a:rPr lang="en-US" altLang="he-IL" sz="1800" b="1" dirty="0" smtClean="0"/>
              <a:t>global</a:t>
            </a:r>
            <a:r>
              <a:rPr lang="en-US" altLang="he-IL" sz="1800" dirty="0" smtClean="0"/>
              <a:t>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 smtClean="0"/>
              <a:t>Only exceptions</a:t>
            </a:r>
            <a:r>
              <a:rPr lang="en-US" altLang="he-IL" sz="1800" dirty="0" smtClean="0"/>
              <a:t>: global constants </a:t>
            </a:r>
          </a:p>
          <a:p>
            <a:pPr marL="457200" lvl="1" indent="0"/>
            <a:r>
              <a:rPr lang="en-US" altLang="he-IL" sz="1800" dirty="0" smtClean="0"/>
              <a:t>Do </a:t>
            </a:r>
            <a:r>
              <a:rPr lang="en-US" altLang="he-IL" sz="1800" dirty="0"/>
              <a:t>not use </a:t>
            </a:r>
            <a:r>
              <a:rPr lang="en-US" altLang="he-IL" sz="1800" b="1" dirty="0" smtClean="0"/>
              <a:t>static</a:t>
            </a:r>
            <a:r>
              <a:rPr lang="en-US" altLang="he-IL" sz="1800" dirty="0" smtClean="0"/>
              <a:t> variables.</a:t>
            </a:r>
            <a:endParaRPr lang="en-US" altLang="he-IL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Only </a:t>
            </a:r>
            <a:r>
              <a:rPr lang="en-US" altLang="he-IL" sz="1800" u="sng" dirty="0" smtClean="0"/>
              <a:t>exceptions</a:t>
            </a:r>
            <a:r>
              <a:rPr lang="en-US" altLang="he-IL" sz="1800" dirty="0" smtClean="0"/>
              <a:t>: when we need a shared state for objects/functions</a:t>
            </a:r>
            <a:br>
              <a:rPr lang="en-US" altLang="he-IL" sz="1800" dirty="0" smtClean="0"/>
            </a:br>
            <a:endParaRPr lang="en-US" altLang="he-IL" sz="1800" dirty="0" smtClean="0"/>
          </a:p>
          <a:p>
            <a:pPr marL="457200" lvl="1" indent="0"/>
            <a:r>
              <a:rPr lang="en-US" altLang="he-IL" sz="1800" dirty="0" smtClean="0"/>
              <a:t>In particular, do not use </a:t>
            </a:r>
            <a:r>
              <a:rPr lang="en-US" altLang="he-IL" sz="1800" dirty="0" err="1" smtClean="0"/>
              <a:t>strtok</a:t>
            </a:r>
            <a:r>
              <a:rPr lang="en-US" altLang="he-IL" sz="18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Ever</a:t>
            </a:r>
            <a:r>
              <a:rPr lang="en-US" altLang="he-IL" sz="1800" dirty="0"/>
              <a:t>!</a:t>
            </a:r>
            <a:endParaRPr lang="en-US" altLang="he-IL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err="1" smtClean="0"/>
              <a:t>strtok</a:t>
            </a:r>
            <a:r>
              <a:rPr lang="en-US" altLang="he-IL" sz="1800" dirty="0" smtClean="0"/>
              <a:t>() uses static variable inside.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Why is the first call </a:t>
            </a:r>
            <a:r>
              <a:rPr lang="en-US" altLang="he-IL" sz="1800" i="1" dirty="0" err="1" smtClean="0"/>
              <a:t>strtok</a:t>
            </a:r>
            <a:r>
              <a:rPr lang="en-US" altLang="he-IL" sz="1800" i="1" dirty="0" smtClean="0"/>
              <a:t>(</a:t>
            </a:r>
            <a:r>
              <a:rPr lang="en-US" altLang="he-IL" sz="1800" i="1" dirty="0" err="1" smtClean="0"/>
              <a:t>str</a:t>
            </a:r>
            <a:r>
              <a:rPr lang="en-US" altLang="he-IL" sz="1800" i="1" dirty="0" smtClean="0"/>
              <a:t>, s)</a:t>
            </a:r>
            <a:r>
              <a:rPr lang="en-US" altLang="he-IL" sz="1800" dirty="0" smtClean="0"/>
              <a:t/>
            </a:r>
            <a:br>
              <a:rPr lang="en-US" altLang="he-IL" sz="1800" dirty="0" smtClean="0"/>
            </a:br>
            <a:r>
              <a:rPr lang="en-US" altLang="he-IL" sz="1800" dirty="0" smtClean="0"/>
              <a:t>and then </a:t>
            </a:r>
            <a:r>
              <a:rPr lang="en-US" altLang="he-IL" sz="1800" i="1" dirty="0" err="1" smtClean="0"/>
              <a:t>strtok</a:t>
            </a:r>
            <a:r>
              <a:rPr lang="en-US" altLang="he-IL" sz="1800" i="1" dirty="0" smtClean="0"/>
              <a:t>(NULL, s)</a:t>
            </a:r>
            <a:r>
              <a:rPr lang="en-US" altLang="he-IL" sz="1800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Looks very suspicious.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It uses static variable to remember</a:t>
            </a:r>
            <a:br>
              <a:rPr lang="en-US" altLang="he-IL" sz="1800" dirty="0" smtClean="0"/>
            </a:br>
            <a:r>
              <a:rPr lang="en-US" altLang="he-IL" sz="1800" dirty="0" smtClean="0"/>
              <a:t>the previous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1800" i="1" dirty="0" smtClean="0"/>
              <a:t>In general, only use library functions you can write yourself.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3604560"/>
            <a:ext cx="4324350" cy="293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41" y="3549573"/>
            <a:ext cx="3940168" cy="1507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21233">
            <a:off x="4472069" y="2239629"/>
            <a:ext cx="4941911" cy="5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0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Comment on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100" dirty="0"/>
              <a:t>Any recursive function can be implemented </a:t>
            </a:r>
            <a:r>
              <a:rPr lang="en-US" altLang="he-IL" sz="2100" i="1" u="sng" dirty="0"/>
              <a:t>non-recursively</a:t>
            </a:r>
            <a:r>
              <a:rPr lang="en-US" altLang="he-IL" sz="2100" dirty="0"/>
              <a:t> using stack.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0" indent="0"/>
            <a:r>
              <a:rPr lang="en-US" altLang="he-IL" sz="2200" u="sng" dirty="0"/>
              <a:t>Example:</a:t>
            </a:r>
          </a:p>
          <a:p>
            <a:pPr marL="0" indent="0"/>
            <a:r>
              <a:rPr lang="en-US" altLang="he-IL" sz="2200" dirty="0"/>
              <a:t>Quick sort( A[0… N-1] )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 err="1"/>
              <a:t>pivot_ind</a:t>
            </a:r>
            <a:r>
              <a:rPr lang="en-US" altLang="en-US" sz="2200" dirty="0"/>
              <a:t> = rearrange(A, N)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he-IL" sz="2200" dirty="0"/>
              <a:t>Quick sort( A[0…pivot_ind-1] )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he-IL" sz="2200" dirty="0"/>
              <a:t>Quick sort( A[pivot_ind+1… N-1))</a:t>
            </a:r>
            <a:endParaRPr lang="en-US" altLang="en-US" sz="2200" dirty="0"/>
          </a:p>
          <a:p>
            <a:pPr marL="0" indent="0"/>
            <a:endParaRPr lang="en-US" altLang="he-IL" sz="2200" dirty="0"/>
          </a:p>
          <a:p>
            <a:pPr marL="0" indent="0"/>
            <a:r>
              <a:rPr lang="en-US" altLang="he-IL" sz="2200" dirty="0"/>
              <a:t>Implement this without using recursion.</a:t>
            </a:r>
          </a:p>
        </p:txBody>
      </p:sp>
    </p:spTree>
    <p:extLst>
      <p:ext uri="{BB962C8B-B14F-4D97-AF65-F5344CB8AC3E}">
        <p14:creationId xmlns:p14="http://schemas.microsoft.com/office/powerpoint/2010/main" val="3344348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 without using recursion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51037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sort( A[0… N-1] )  {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 will contain the indices of subarrays that we need to be sorted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create_stack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 stack of pairs of indices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stack_push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(pair){0 , N-1}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(s is not empty)  {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j )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stack_pop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pivot_ind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rearrange( A[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…j],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pivot_ind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(pivot_ind+1 &lt; j)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stack_push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(pair){pivot_ind+1 , j}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pivot_ind-1)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stack_push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(pair){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pivot_ind-1}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674687" lvl="1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0C6C24-02A1-496A-B601-4D4FDA50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2" y="3246437"/>
            <a:ext cx="4572000" cy="12573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Homework: run this algorithm on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several examples of arrays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In each step follow the state of the array and the state of the stack</a:t>
            </a:r>
          </a:p>
        </p:txBody>
      </p:sp>
    </p:spTree>
    <p:extLst>
      <p:ext uri="{BB962C8B-B14F-4D97-AF65-F5344CB8AC3E}">
        <p14:creationId xmlns:p14="http://schemas.microsoft.com/office/powerpoint/2010/main" val="242509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stack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push(item): add an item to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pop(): remove an item from the stack, and return its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stack is empty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last-in-first-out order (LIFO)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 -- returns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push(3)</a:t>
            </a:r>
          </a:p>
          <a:p>
            <a:pPr marL="0" indent="0"/>
            <a:endParaRPr lang="en-US" sz="22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08320" y="4445947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00349" y="4445947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08320" y="4445947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200349" y="4445947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08320" y="4445947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92378" y="4445947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How would you implement Stack?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We saw an implementation using arrays: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arr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[0] is the bottom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int size – points to the top of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need to </a:t>
            </a: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realloc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when reaching capacity</a:t>
            </a:r>
          </a:p>
        </p:txBody>
      </p:sp>
    </p:spTree>
    <p:extLst>
      <p:ext uri="{BB962C8B-B14F-4D97-AF65-F5344CB8AC3E}">
        <p14:creationId xmlns:p14="http://schemas.microsoft.com/office/powerpoint/2010/main" val="2209799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884466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create(): creates a new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(item): add an item to the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dequeue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remove an item from the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stack is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first-in-first-out order (FIFO)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There is no bound on the number of element in the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How would you implement Queue?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96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 - implementation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Use array: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Create Queue: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Create an array + pointer to end of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Enqueue</a:t>
            </a:r>
            <a:endParaRPr lang="en-US" altLang="he-IL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Add the element in the end of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Dequeue</a:t>
            </a:r>
            <a:endParaRPr lang="en-US" altLang="he-IL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he-IL" sz="2200" dirty="0"/>
              <a:t>Remove the element from the </a:t>
            </a:r>
            <a:r>
              <a:rPr lang="en-US" altLang="he-IL" sz="2200" dirty="0">
                <a:solidFill>
                  <a:srgbClr val="FF0000"/>
                </a:solidFill>
              </a:rPr>
              <a:t>0</a:t>
            </a:r>
            <a:r>
              <a:rPr lang="en-US" altLang="he-IL" sz="2200" dirty="0"/>
              <a:t> position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0" indent="0"/>
            <a:r>
              <a:rPr lang="en-US" altLang="he-IL" sz="2200" b="1" dirty="0"/>
              <a:t>Note that </a:t>
            </a:r>
            <a:r>
              <a:rPr lang="en-US" altLang="he-IL" sz="2200" b="1" dirty="0" err="1"/>
              <a:t>dequeue</a:t>
            </a:r>
            <a:r>
              <a:rPr lang="en-US" altLang="he-IL" sz="2200" b="1" dirty="0"/>
              <a:t>() is </a:t>
            </a:r>
            <a:r>
              <a:rPr lang="en-US" altLang="he-IL" sz="2200" b="1" dirty="0">
                <a:solidFill>
                  <a:srgbClr val="FF0000"/>
                </a:solidFill>
              </a:rPr>
              <a:t>very inefficient</a:t>
            </a:r>
            <a:r>
              <a:rPr lang="en-US" altLang="he-IL" sz="2200" b="1" dirty="0"/>
              <a:t>!</a:t>
            </a:r>
          </a:p>
          <a:p>
            <a:pPr marL="0" indent="0"/>
            <a:r>
              <a:rPr lang="en-US" altLang="he-IL" sz="2200" b="1" dirty="0"/>
              <a:t>					why?</a:t>
            </a:r>
          </a:p>
          <a:p>
            <a:pPr marL="0" indent="0"/>
            <a:r>
              <a:rPr lang="en-US" altLang="he-IL" sz="2200" b="1" dirty="0"/>
              <a:t>					</a:t>
            </a:r>
            <a:r>
              <a:rPr lang="en-US" altLang="he-IL" sz="2200" b="1" dirty="0">
                <a:solidFill>
                  <a:srgbClr val="FF0000"/>
                </a:solidFill>
              </a:rPr>
              <a:t>because need to shift everything to the left</a:t>
            </a:r>
            <a:endParaRPr lang="en-US" altLang="he-IL" sz="22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21312" y="2179637"/>
          <a:ext cx="328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35">
                  <a:extLst>
                    <a:ext uri="{9D8B030D-6E8A-4147-A177-3AD203B41FA5}">
                      <a16:colId xmlns:a16="http://schemas.microsoft.com/office/drawing/2014/main" val="2004960366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347696647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3333822315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4104323508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2639112459"/>
                    </a:ext>
                  </a:extLst>
                </a:gridCol>
                <a:gridCol w="547335">
                  <a:extLst>
                    <a:ext uri="{9D8B030D-6E8A-4147-A177-3AD203B41FA5}">
                      <a16:colId xmlns:a16="http://schemas.microsoft.com/office/drawing/2014/main" val="2168475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279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</p:cNvCxnSpPr>
          <p:nvPr/>
        </p:nvCxnSpPr>
        <p:spPr bwMode="auto">
          <a:xfrm flipH="1" flipV="1">
            <a:off x="7935910" y="2550477"/>
            <a:ext cx="304800" cy="6265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5910" y="3177069"/>
            <a:ext cx="609600" cy="40450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797000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2187</Words>
  <Application>Microsoft Office PowerPoint</Application>
  <PresentationFormat>Custom</PresentationFormat>
  <Paragraphs>391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 Unicode MS</vt:lpstr>
      <vt:lpstr>Arial</vt:lpstr>
      <vt:lpstr>Times New Roman</vt:lpstr>
      <vt:lpstr>Office Theme</vt:lpstr>
      <vt:lpstr>Office Theme</vt:lpstr>
      <vt:lpstr>PowerPoint Presentation</vt:lpstr>
      <vt:lpstr>In lab exam: Wednesday, Nov 17</vt:lpstr>
      <vt:lpstr>PowerPoint Presentation</vt:lpstr>
      <vt:lpstr>Stack</vt:lpstr>
      <vt:lpstr>Stack</vt:lpstr>
      <vt:lpstr>Implementing Stack</vt:lpstr>
      <vt:lpstr>PowerPoint Presentation</vt:lpstr>
      <vt:lpstr>Queue</vt:lpstr>
      <vt:lpstr>Queue - implementation</vt:lpstr>
      <vt:lpstr>Queue – a better implementation</vt:lpstr>
      <vt:lpstr>Queue – a better implementation</vt:lpstr>
      <vt:lpstr>Queue – a better implementation</vt:lpstr>
      <vt:lpstr>Queue – a better implementation</vt:lpstr>
      <vt:lpstr>Queue</vt:lpstr>
      <vt:lpstr>PowerPoint Presentation</vt:lpstr>
      <vt:lpstr>Linked List</vt:lpstr>
      <vt:lpstr>Linked List</vt:lpstr>
      <vt:lpstr>Linked List - implementation</vt:lpstr>
      <vt:lpstr>Linked List - implementation</vt:lpstr>
      <vt:lpstr>Linked List – add to head</vt:lpstr>
      <vt:lpstr>Linked List</vt:lpstr>
      <vt:lpstr>Linked List</vt:lpstr>
      <vt:lpstr>Linked List - implementation</vt:lpstr>
      <vt:lpstr>Linked List – add to head</vt:lpstr>
      <vt:lpstr>Linked List – add to tail</vt:lpstr>
      <vt:lpstr>Linked List – remove from head</vt:lpstr>
      <vt:lpstr>Linked List – remove from tail</vt:lpstr>
      <vt:lpstr>Linked List</vt:lpstr>
      <vt:lpstr>PowerPoint Presentation</vt:lpstr>
      <vt:lpstr>Implementing Stack</vt:lpstr>
      <vt:lpstr>Implementing Stack</vt:lpstr>
      <vt:lpstr>PowerPoint Presentation</vt:lpstr>
      <vt:lpstr>Implementing Queue</vt:lpstr>
      <vt:lpstr>Implementing Queue</vt:lpstr>
      <vt:lpstr>PowerPoint Presentation</vt:lpstr>
      <vt:lpstr>Doubly Linked List</vt:lpstr>
      <vt:lpstr>Doubly Linked List</vt:lpstr>
      <vt:lpstr>Doubly Linked List</vt:lpstr>
      <vt:lpstr>PowerPoint Presentation</vt:lpstr>
      <vt:lpstr>Comment on recursion</vt:lpstr>
      <vt:lpstr>Comment on recursion</vt:lpstr>
      <vt:lpstr>While we are on the subject</vt:lpstr>
      <vt:lpstr>Comment on recursion</vt:lpstr>
      <vt:lpstr>Quick sort without using 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911</cp:revision>
  <cp:lastPrinted>1601-01-01T00:00:00Z</cp:lastPrinted>
  <dcterms:created xsi:type="dcterms:W3CDTF">2017-07-19T19:15:02Z</dcterms:created>
  <dcterms:modified xsi:type="dcterms:W3CDTF">2021-11-01T18:21:20Z</dcterms:modified>
</cp:coreProperties>
</file>