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6"/>
  </p:notesMasterIdLst>
  <p:sldIdLst>
    <p:sldId id="256" r:id="rId3"/>
    <p:sldId id="362" r:id="rId4"/>
    <p:sldId id="363" r:id="rId5"/>
    <p:sldId id="316" r:id="rId6"/>
    <p:sldId id="333" r:id="rId7"/>
    <p:sldId id="347" r:id="rId8"/>
    <p:sldId id="334" r:id="rId9"/>
    <p:sldId id="338" r:id="rId10"/>
    <p:sldId id="335" r:id="rId11"/>
    <p:sldId id="339" r:id="rId12"/>
    <p:sldId id="358" r:id="rId13"/>
    <p:sldId id="337" r:id="rId14"/>
    <p:sldId id="349" r:id="rId15"/>
    <p:sldId id="348" r:id="rId16"/>
    <p:sldId id="341" r:id="rId17"/>
    <p:sldId id="344" r:id="rId18"/>
    <p:sldId id="345" r:id="rId19"/>
    <p:sldId id="342" r:id="rId20"/>
    <p:sldId id="343" r:id="rId21"/>
    <p:sldId id="360" r:id="rId22"/>
    <p:sldId id="361" r:id="rId23"/>
    <p:sldId id="359" r:id="rId24"/>
    <p:sldId id="291" r:id="rId25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>
      <p:cViewPr varScale="1">
        <p:scale>
          <a:sx n="75" d="100"/>
          <a:sy n="75" d="100"/>
        </p:scale>
        <p:origin x="1315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4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230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59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330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168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159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04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33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445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66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92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37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383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246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3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18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33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18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27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1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3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125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/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Introduction to Computing Science</a:t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and Programming II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October </a:t>
            </a:r>
            <a:r>
              <a:rPr lang="de-DE" altLang="en-US" sz="3600" b="1" dirty="0" smtClean="0">
                <a:solidFill>
                  <a:srgbClr val="000080"/>
                </a:solidFill>
              </a:rPr>
              <a:t>27, </a:t>
            </a:r>
            <a:r>
              <a:rPr lang="de-DE" altLang="en-US" sz="3600" b="1" dirty="0">
                <a:solidFill>
                  <a:srgbClr val="000080"/>
                </a:solidFill>
              </a:rPr>
              <a:t>2020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Implementing Stack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Question: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How would you implement Stack?</a:t>
            </a:r>
          </a:p>
        </p:txBody>
      </p:sp>
    </p:spTree>
    <p:extLst>
      <p:ext uri="{BB962C8B-B14F-4D97-AF65-F5344CB8AC3E}">
        <p14:creationId xmlns:p14="http://schemas.microsoft.com/office/powerpoint/2010/main" val="2209799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6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6000" dirty="0"/>
              <a:t>Back to</a:t>
            </a:r>
            <a:br>
              <a:rPr lang="de-DE" altLang="en-US" sz="6000" dirty="0"/>
            </a:br>
            <a:r>
              <a:rPr lang="de-DE" altLang="en-US" sz="6000" dirty="0"/>
              <a:t>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421339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Abstract Data Type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Abstract data type (ADT):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 collection of data and a set of allowed operations on that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b="1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Describes data +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Does not specify how the data is stored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Does not specify how the operations are carried out</a:t>
            </a:r>
          </a:p>
        </p:txBody>
      </p:sp>
      <p:sp>
        <p:nvSpPr>
          <p:cNvPr id="5" name="Google Shape;75;p18"/>
          <p:cNvSpPr txBox="1"/>
          <p:nvPr/>
        </p:nvSpPr>
        <p:spPr>
          <a:xfrm>
            <a:off x="1001712" y="5549106"/>
            <a:ext cx="2698200" cy="88106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Implementation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of an ADT</a:t>
            </a:r>
            <a:endParaRPr sz="2400" dirty="0">
              <a:solidFill>
                <a:srgbClr val="002060"/>
              </a:solidFill>
            </a:endParaRPr>
          </a:p>
        </p:txBody>
      </p:sp>
      <p:sp>
        <p:nvSpPr>
          <p:cNvPr id="6" name="Google Shape;76;p18"/>
          <p:cNvSpPr txBox="1"/>
          <p:nvPr/>
        </p:nvSpPr>
        <p:spPr>
          <a:xfrm>
            <a:off x="6533112" y="5549105"/>
            <a:ext cx="2698200" cy="881064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User</a:t>
            </a:r>
            <a:endParaRPr sz="2400" dirty="0">
              <a:solidFill>
                <a:srgbClr val="002060"/>
              </a:solidFill>
            </a:endParaRPr>
          </a:p>
        </p:txBody>
      </p:sp>
      <p:sp>
        <p:nvSpPr>
          <p:cNvPr id="7" name="Google Shape;77;p18"/>
          <p:cNvSpPr/>
          <p:nvPr/>
        </p:nvSpPr>
        <p:spPr>
          <a:xfrm>
            <a:off x="4002762" y="5532437"/>
            <a:ext cx="2227500" cy="9144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" name="Google Shape;78;p18"/>
          <p:cNvCxnSpPr>
            <a:stCxn id="7" idx="1"/>
            <a:endCxn id="5" idx="3"/>
          </p:cNvCxnSpPr>
          <p:nvPr/>
        </p:nvCxnSpPr>
        <p:spPr>
          <a:xfrm flipH="1">
            <a:off x="3699912" y="5989637"/>
            <a:ext cx="302850" cy="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" name="Google Shape;79;p18"/>
          <p:cNvCxnSpPr>
            <a:stCxn id="7" idx="3"/>
            <a:endCxn id="6" idx="1"/>
          </p:cNvCxnSpPr>
          <p:nvPr/>
        </p:nvCxnSpPr>
        <p:spPr>
          <a:xfrm>
            <a:off x="6230262" y="5989637"/>
            <a:ext cx="30285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" name="Google Shape;82;p18"/>
          <p:cNvSpPr txBox="1"/>
          <p:nvPr/>
        </p:nvSpPr>
        <p:spPr>
          <a:xfrm>
            <a:off x="4054362" y="5744376"/>
            <a:ext cx="2124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Interact via an interface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287712" y="4125119"/>
            <a:ext cx="4648200" cy="1102518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2200" dirty="0"/>
              <a:t>The definition is independent from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85163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Software Engineering Principles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Encapsulation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Bundle related data and operations together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Modularity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break up a problem into smaller, manageable programming tasks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Information Hiding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keep the implementation details private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keep the interface stable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Finding a good selection of interfaces is the foundation for writing large scale software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582079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Interfaces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An interface refers to data and a set of operations of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Parametrized by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Serves as a contract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Why use interfaces?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Code re-usage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Code independence</a:t>
            </a:r>
            <a:endParaRPr lang="en-US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Allows modifying parts of the implementations without the need to change the entire program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93953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More examples of</a:t>
            </a:r>
            <a:br>
              <a:rPr lang="de-DE" altLang="en-US" sz="8000" dirty="0"/>
            </a:br>
            <a:r>
              <a:rPr lang="de-DE" altLang="en-US" sz="8000" dirty="0"/>
              <a:t>ADTs</a:t>
            </a:r>
          </a:p>
        </p:txBody>
      </p:sp>
    </p:spTree>
    <p:extLst>
      <p:ext uri="{BB962C8B-B14F-4D97-AF65-F5344CB8AC3E}">
        <p14:creationId xmlns:p14="http://schemas.microsoft.com/office/powerpoint/2010/main" val="3018607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Queue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 queue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an ordered collection of items with the following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enqueue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(item): add an item to the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dequeue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remove an item from the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isEmpty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 checks if </a:t>
            </a:r>
            <a:r>
              <a:rPr lang="en-US" altLang="he-IL" sz="2200">
                <a:ea typeface="Arial Unicode MS" panose="020B0604020202020204" pitchFamily="34" charset="-128"/>
                <a:cs typeface="Times New Roman" panose="02020603050405020304" pitchFamily="18" charset="0"/>
              </a:rPr>
              <a:t>the queue is 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Removal follows a first-in-first-out order (FIFO)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u="sng" dirty="0"/>
              <a:t>Usage: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Waitlist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Documents sent to printer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Line at a supermarket</a:t>
            </a:r>
          </a:p>
        </p:txBody>
      </p:sp>
    </p:spTree>
    <p:extLst>
      <p:ext uri="{BB962C8B-B14F-4D97-AF65-F5344CB8AC3E}">
        <p14:creationId xmlns:p14="http://schemas.microsoft.com/office/powerpoint/2010/main" val="3872770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Queue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 queue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an ordered collection of items with the following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enqueue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(item): add an item to the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dequeue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remove an item from the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isEmpty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 checks if the queue is 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Removal follows a first-in-first-out order (FIFO)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There is no bound on the number of element in the 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Question: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How would you implement Queue?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21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Dynamic array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 dynamic array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is an array with the following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init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create an empty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set_value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(index, item): set array[index]=item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get_value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(index): get array[index]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There is no bound on the number of element in the array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Question: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How would you implement Dynamic array?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56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Set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Set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is a bag of element with the following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init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create an empty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add(item): add an item to the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contains?(item): checks if the set contain item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remove(item): removes an item from the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is_empty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?: checks if the set is empty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There is no bound on the number of element in the 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Question: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How would you implement Set?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909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de-DE" sz="200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is due to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November 5, 23:59</a:t>
            </a:r>
          </a:p>
          <a:p>
            <a:pPr marL="0" indent="0"/>
            <a:r>
              <a:rPr lang="de-DE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https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://www.cs.sfu.ca/~</a:t>
            </a:r>
            <a:r>
              <a:rPr lang="de-DE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ishinkar/teaching/fall21/cmpt125/assignments.html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need to submit one file to Canvas – </a:t>
            </a:r>
            <a:r>
              <a:rPr lang="de-DE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assignment3.c</a:t>
            </a:r>
            <a:endParaRPr lang="de-DE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Please make sure it compiles with the provided makefile</a:t>
            </a:r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make</a:t>
            </a:r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./run_test3</a:t>
            </a:r>
          </a:p>
          <a:p>
            <a:r>
              <a:rPr lang="de-DE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pointers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operations on array (find, map, reduce)</a:t>
            </a:r>
          </a:p>
        </p:txBody>
      </p:sp>
    </p:spTree>
    <p:extLst>
      <p:ext uri="{BB962C8B-B14F-4D97-AF65-F5344CB8AC3E}">
        <p14:creationId xmlns:p14="http://schemas.microsoft.com/office/powerpoint/2010/main" val="29114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6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6000"/>
              <a:t>Implementing </a:t>
            </a:r>
            <a:r>
              <a:rPr lang="de-DE" altLang="en-US" sz="6000" smtClean="0"/>
              <a:t>a stack</a:t>
            </a:r>
            <a:endParaRPr lang="de-DE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62412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Implementing Stack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 stack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an ordered collection of items with the following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create(): creates an empty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push(item): add an item to the top of the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pop(): remove an item from the top of the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isEmpty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 checks if the stack is empty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peek(): return the top element (without removing it)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Removal follows a last-in-first-out order (LIFO)</a:t>
            </a:r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27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Implementing Stack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Question: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How would you implement Stack?</a:t>
            </a:r>
          </a:p>
          <a:p>
            <a:pPr marL="0" indent="0"/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r>
              <a:rPr lang="en-US" sz="2200" dirty="0"/>
              <a:t>	</a:t>
            </a:r>
            <a:r>
              <a:rPr lang="en-US" sz="2200" dirty="0" err="1"/>
              <a:t>typedef</a:t>
            </a:r>
            <a:r>
              <a:rPr lang="en-US" sz="2200" dirty="0"/>
              <a:t> </a:t>
            </a:r>
            <a:r>
              <a:rPr lang="en-US" sz="2200" dirty="0" err="1"/>
              <a:t>struct</a:t>
            </a:r>
            <a:r>
              <a:rPr lang="en-US" sz="2200" dirty="0"/>
              <a:t> {</a:t>
            </a:r>
          </a:p>
          <a:p>
            <a:pPr marL="0" indent="0"/>
            <a:r>
              <a:rPr lang="en-US" sz="2200" dirty="0"/>
              <a:t>		???</a:t>
            </a:r>
          </a:p>
          <a:p>
            <a:pPr marL="0" indent="0"/>
            <a:r>
              <a:rPr lang="en-US" sz="2200" dirty="0"/>
              <a:t>	} </a:t>
            </a:r>
            <a:r>
              <a:rPr lang="en-US" sz="2200" dirty="0" err="1"/>
              <a:t>stack_t</a:t>
            </a:r>
            <a:r>
              <a:rPr lang="en-US" sz="2200" dirty="0"/>
              <a:t>; </a:t>
            </a:r>
          </a:p>
          <a:p>
            <a:pPr marL="0" indent="0"/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Caveat: Stack does not have a bound on its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Want the capacity to be bounded by the limitations of your computer</a:t>
            </a:r>
          </a:p>
        </p:txBody>
      </p:sp>
    </p:spTree>
    <p:extLst>
      <p:ext uri="{BB962C8B-B14F-4D97-AF65-F5344CB8AC3E}">
        <p14:creationId xmlns:p14="http://schemas.microsoft.com/office/powerpoint/2010/main" val="2047337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Missing semester - MIT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0" indent="0"/>
            <a:r>
              <a:rPr lang="de-DE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://missing.csail.mit.edu</a:t>
            </a:r>
            <a:r>
              <a:rPr lang="de-DE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0" indent="0"/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series of lecture on random topics that are</a:t>
            </a:r>
          </a:p>
          <a:p>
            <a:pPr marL="0" indent="0"/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usually not covered in any course, but</a:t>
            </a:r>
          </a:p>
          <a:p>
            <a:pPr marL="0" indent="0"/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every CS student should know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Command-line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Editors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Vim)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Seriously, this is something you all </a:t>
            </a:r>
            <a:r>
              <a:rPr lang="de-DE" sz="2000" smtClean="0">
                <a:latin typeface="Arial" panose="020B0604020202020204" pitchFamily="34" charset="0"/>
                <a:cs typeface="Arial" panose="020B0604020202020204" pitchFamily="34" charset="0"/>
              </a:rPr>
              <a:t>should know.</a:t>
            </a:r>
            <a:br>
              <a:rPr lang="de-DE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make your studies so much easier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Link is on piazza-&gt; resources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Today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15925" indent="-311150">
              <a:buSzPct val="45000"/>
              <a:buFont typeface="Wingdings" panose="05000000000000000000" pitchFamily="2" charset="2"/>
              <a:buChar char=""/>
              <a:tabLst>
                <a:tab pos="415925" algn="l"/>
                <a:tab pos="528638" algn="l"/>
                <a:tab pos="985838" algn="l"/>
                <a:tab pos="1443038" algn="l"/>
                <a:tab pos="1900238" algn="l"/>
                <a:tab pos="2357438" algn="l"/>
                <a:tab pos="2814638" algn="l"/>
                <a:tab pos="3271838" algn="l"/>
                <a:tab pos="3729038" algn="l"/>
                <a:tab pos="4186238" algn="l"/>
                <a:tab pos="4643438" algn="l"/>
                <a:tab pos="5100638" algn="l"/>
                <a:tab pos="5557838" algn="l"/>
                <a:tab pos="6015038" algn="l"/>
                <a:tab pos="6472238" algn="l"/>
                <a:tab pos="6929438" algn="l"/>
                <a:tab pos="7386638" algn="l"/>
                <a:tab pos="7843838" algn="l"/>
                <a:tab pos="8301038" algn="l"/>
                <a:tab pos="8758238" algn="l"/>
                <a:tab pos="9215438" algn="l"/>
              </a:tabLst>
            </a:pPr>
            <a:r>
              <a:rPr lang="de-DE" altLang="en-US" sz="2400" dirty="0"/>
              <a:t>Abstract data types</a:t>
            </a:r>
          </a:p>
          <a:p>
            <a:pPr marL="815975" lvl="1" indent="-311150">
              <a:buSzPct val="45000"/>
              <a:buFont typeface="Wingdings" panose="05000000000000000000" pitchFamily="2" charset="2"/>
              <a:buChar char=""/>
              <a:tabLst>
                <a:tab pos="415925" algn="l"/>
                <a:tab pos="528638" algn="l"/>
                <a:tab pos="985838" algn="l"/>
                <a:tab pos="1443038" algn="l"/>
                <a:tab pos="1900238" algn="l"/>
                <a:tab pos="2357438" algn="l"/>
                <a:tab pos="2814638" algn="l"/>
                <a:tab pos="3271838" algn="l"/>
                <a:tab pos="3729038" algn="l"/>
                <a:tab pos="4186238" algn="l"/>
                <a:tab pos="4643438" algn="l"/>
                <a:tab pos="5100638" algn="l"/>
                <a:tab pos="5557838" algn="l"/>
                <a:tab pos="6015038" algn="l"/>
                <a:tab pos="6472238" algn="l"/>
                <a:tab pos="6929438" algn="l"/>
                <a:tab pos="7386638" algn="l"/>
                <a:tab pos="7843838" algn="l"/>
                <a:tab pos="8301038" algn="l"/>
                <a:tab pos="8758238" algn="l"/>
                <a:tab pos="9215438" algn="l"/>
              </a:tabLst>
            </a:pPr>
            <a:r>
              <a:rPr lang="de-DE" altLang="en-US" sz="2000" dirty="0"/>
              <a:t>Stack</a:t>
            </a:r>
          </a:p>
          <a:p>
            <a:pPr marL="815975" lvl="1" indent="-311150">
              <a:buSzPct val="45000"/>
              <a:buFont typeface="Wingdings" panose="05000000000000000000" pitchFamily="2" charset="2"/>
              <a:buChar char=""/>
              <a:tabLst>
                <a:tab pos="415925" algn="l"/>
                <a:tab pos="528638" algn="l"/>
                <a:tab pos="985838" algn="l"/>
                <a:tab pos="1443038" algn="l"/>
                <a:tab pos="1900238" algn="l"/>
                <a:tab pos="2357438" algn="l"/>
                <a:tab pos="2814638" algn="l"/>
                <a:tab pos="3271838" algn="l"/>
                <a:tab pos="3729038" algn="l"/>
                <a:tab pos="4186238" algn="l"/>
                <a:tab pos="4643438" algn="l"/>
                <a:tab pos="5100638" algn="l"/>
                <a:tab pos="5557838" algn="l"/>
                <a:tab pos="6015038" algn="l"/>
                <a:tab pos="6472238" algn="l"/>
                <a:tab pos="6929438" algn="l"/>
                <a:tab pos="7386638" algn="l"/>
                <a:tab pos="7843838" algn="l"/>
                <a:tab pos="8301038" algn="l"/>
                <a:tab pos="8758238" algn="l"/>
                <a:tab pos="9215438" algn="l"/>
              </a:tabLst>
            </a:pPr>
            <a:r>
              <a:rPr lang="de-DE" altLang="en-US" sz="2000" dirty="0"/>
              <a:t>Queue</a:t>
            </a:r>
          </a:p>
          <a:p>
            <a:pPr marL="815975" lvl="1" indent="-311150">
              <a:buSzPct val="45000"/>
              <a:buFont typeface="Wingdings" panose="05000000000000000000" pitchFamily="2" charset="2"/>
              <a:buChar char=""/>
              <a:tabLst>
                <a:tab pos="415925" algn="l"/>
                <a:tab pos="528638" algn="l"/>
                <a:tab pos="985838" algn="l"/>
                <a:tab pos="1443038" algn="l"/>
                <a:tab pos="1900238" algn="l"/>
                <a:tab pos="2357438" algn="l"/>
                <a:tab pos="2814638" algn="l"/>
                <a:tab pos="3271838" algn="l"/>
                <a:tab pos="3729038" algn="l"/>
                <a:tab pos="4186238" algn="l"/>
                <a:tab pos="4643438" algn="l"/>
                <a:tab pos="5100638" algn="l"/>
                <a:tab pos="5557838" algn="l"/>
                <a:tab pos="6015038" algn="l"/>
                <a:tab pos="6472238" algn="l"/>
                <a:tab pos="6929438" algn="l"/>
                <a:tab pos="7386638" algn="l"/>
                <a:tab pos="7843838" algn="l"/>
                <a:tab pos="8301038" algn="l"/>
                <a:tab pos="8758238" algn="l"/>
                <a:tab pos="9215438" algn="l"/>
              </a:tabLst>
            </a:pPr>
            <a:r>
              <a:rPr lang="de-DE" altLang="en-US" sz="2000" dirty="0"/>
              <a:t>Linked List</a:t>
            </a:r>
            <a:br>
              <a:rPr lang="de-DE" altLang="en-US" sz="2000" dirty="0"/>
            </a:br>
            <a:endParaRPr lang="de-DE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4727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860537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Abstract Data Type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Abstract data type (ADT):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 collection of data and a set of allowed operations on that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b="1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Describes data +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Does not specify how the data is stored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Does not specify how the operations are carried out</a:t>
            </a:r>
          </a:p>
        </p:txBody>
      </p:sp>
      <p:sp>
        <p:nvSpPr>
          <p:cNvPr id="5" name="Google Shape;75;p18"/>
          <p:cNvSpPr txBox="1"/>
          <p:nvPr/>
        </p:nvSpPr>
        <p:spPr>
          <a:xfrm>
            <a:off x="773112" y="5141355"/>
            <a:ext cx="2698200" cy="88106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Implementation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of an ADT</a:t>
            </a:r>
            <a:endParaRPr sz="2400" dirty="0">
              <a:solidFill>
                <a:srgbClr val="002060"/>
              </a:solidFill>
            </a:endParaRPr>
          </a:p>
        </p:txBody>
      </p:sp>
      <p:sp>
        <p:nvSpPr>
          <p:cNvPr id="6" name="Google Shape;76;p18"/>
          <p:cNvSpPr txBox="1"/>
          <p:nvPr/>
        </p:nvSpPr>
        <p:spPr>
          <a:xfrm>
            <a:off x="6304512" y="5141354"/>
            <a:ext cx="2698200" cy="881064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User</a:t>
            </a:r>
            <a:endParaRPr sz="2400" dirty="0">
              <a:solidFill>
                <a:srgbClr val="002060"/>
              </a:solidFill>
            </a:endParaRPr>
          </a:p>
        </p:txBody>
      </p:sp>
      <p:sp>
        <p:nvSpPr>
          <p:cNvPr id="7" name="Google Shape;77;p18"/>
          <p:cNvSpPr/>
          <p:nvPr/>
        </p:nvSpPr>
        <p:spPr>
          <a:xfrm>
            <a:off x="3774162" y="5124686"/>
            <a:ext cx="2227500" cy="9144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" name="Google Shape;78;p18"/>
          <p:cNvCxnSpPr>
            <a:stCxn id="7" idx="1"/>
            <a:endCxn id="5" idx="3"/>
          </p:cNvCxnSpPr>
          <p:nvPr/>
        </p:nvCxnSpPr>
        <p:spPr>
          <a:xfrm flipH="1">
            <a:off x="3471312" y="5581886"/>
            <a:ext cx="302850" cy="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" name="Google Shape;79;p18"/>
          <p:cNvCxnSpPr>
            <a:stCxn id="7" idx="3"/>
            <a:endCxn id="6" idx="1"/>
          </p:cNvCxnSpPr>
          <p:nvPr/>
        </p:nvCxnSpPr>
        <p:spPr>
          <a:xfrm>
            <a:off x="6001662" y="5581886"/>
            <a:ext cx="30285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" name="Google Shape;82;p18"/>
          <p:cNvSpPr txBox="1"/>
          <p:nvPr/>
        </p:nvSpPr>
        <p:spPr>
          <a:xfrm>
            <a:off x="3825762" y="5336625"/>
            <a:ext cx="2124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Interact via an interface</a:t>
            </a:r>
            <a:endParaRPr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38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Example: Stack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 stack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an ordered collection of items with the following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push(item): add an item to the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pop(): remove an item from the stack, and return its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isEmpty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 checks if the stack is empty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Removal follows a last-in-first-out order (LIFO)</a:t>
            </a:r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Google Shape;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687" y="4388437"/>
            <a:ext cx="1623150" cy="25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076309" y="3374359"/>
            <a:ext cx="2286000" cy="368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93" y="4287737"/>
            <a:ext cx="1863062" cy="24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2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Example: Stack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 stack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an ordered collection of items with the following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push(item): add an item to the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pop(): remove an item from the stack, and return its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isEmpty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 checks if the stack is empty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Removal follows a last-in-first-out order (LIFO)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  -- returns 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push(3)</a:t>
            </a:r>
          </a:p>
          <a:p>
            <a:pPr marL="0" indent="0"/>
            <a:endParaRPr lang="en-US" sz="22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3646"/>
              </p:ext>
            </p:extLst>
          </p:nvPr>
        </p:nvGraphicFramePr>
        <p:xfrm>
          <a:off x="4200938" y="4535663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27088"/>
              </p:ext>
            </p:extLst>
          </p:nvPr>
        </p:nvGraphicFramePr>
        <p:xfrm>
          <a:off x="4200938" y="4538750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19744"/>
              </p:ext>
            </p:extLst>
          </p:nvPr>
        </p:nvGraphicFramePr>
        <p:xfrm>
          <a:off x="4202112" y="4538750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16247"/>
              </p:ext>
            </p:extLst>
          </p:nvPr>
        </p:nvGraphicFramePr>
        <p:xfrm>
          <a:off x="4202112" y="4538750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78400"/>
              </p:ext>
            </p:extLst>
          </p:nvPr>
        </p:nvGraphicFramePr>
        <p:xfrm>
          <a:off x="4201525" y="4538750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97947"/>
              </p:ext>
            </p:extLst>
          </p:nvPr>
        </p:nvGraphicFramePr>
        <p:xfrm>
          <a:off x="4202112" y="4541837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8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Example: Stack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 stack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an ordered collection of items with the following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push(item): add an item to the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pop(): remove an item from the stack, and return its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isEmpty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():  checks if the stack is empty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Removal follows a last-in-first-out order (LIFO)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u="sng" dirty="0"/>
              <a:t>Usage: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Stacks in execution of a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Undo operation in paint/notepad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32313" y="4160837"/>
            <a:ext cx="4648200" cy="1102518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2200" dirty="0"/>
              <a:t>The definition is independent from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76395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962</Words>
  <Application>Microsoft Office PowerPoint</Application>
  <PresentationFormat>Custom</PresentationFormat>
  <Paragraphs>179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Times New Roman</vt:lpstr>
      <vt:lpstr>Wingdings</vt:lpstr>
      <vt:lpstr>Office Theme</vt:lpstr>
      <vt:lpstr>Office Theme</vt:lpstr>
      <vt:lpstr>PowerPoint Presentation</vt:lpstr>
      <vt:lpstr>Assignment 3</vt:lpstr>
      <vt:lpstr>Missing semester - MIT</vt:lpstr>
      <vt:lpstr>Today</vt:lpstr>
      <vt:lpstr>PowerPoint Presentation</vt:lpstr>
      <vt:lpstr>Abstract Data Type</vt:lpstr>
      <vt:lpstr>Example: Stack</vt:lpstr>
      <vt:lpstr>Example: Stack</vt:lpstr>
      <vt:lpstr>Example: Stack</vt:lpstr>
      <vt:lpstr>Implementing Stack</vt:lpstr>
      <vt:lpstr>PowerPoint Presentation</vt:lpstr>
      <vt:lpstr>Abstract Data Type</vt:lpstr>
      <vt:lpstr>Software Engineering Principles</vt:lpstr>
      <vt:lpstr>Interfaces</vt:lpstr>
      <vt:lpstr>PowerPoint Presentation</vt:lpstr>
      <vt:lpstr>Queue</vt:lpstr>
      <vt:lpstr>Queue</vt:lpstr>
      <vt:lpstr>Dynamic array</vt:lpstr>
      <vt:lpstr>Set</vt:lpstr>
      <vt:lpstr>PowerPoint Presentation</vt:lpstr>
      <vt:lpstr>Implementing Stack</vt:lpstr>
      <vt:lpstr>Implementing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783</cp:revision>
  <cp:lastPrinted>1601-01-01T00:00:00Z</cp:lastPrinted>
  <dcterms:created xsi:type="dcterms:W3CDTF">2017-07-19T19:15:02Z</dcterms:created>
  <dcterms:modified xsi:type="dcterms:W3CDTF">2021-10-26T19:56:46Z</dcterms:modified>
</cp:coreProperties>
</file>