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7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9.jpg" ContentType="image/png"/>
  <Override PartName="/ppt/notesSlides/notesSlide12.xml" ContentType="application/vnd.openxmlformats-officedocument.presentationml.notesSlide+xml"/>
  <Override PartName="/ppt/media/image10.jpg" ContentType="image/png"/>
  <Override PartName="/ppt/notesSlides/notesSlide13.xml" ContentType="application/vnd.openxmlformats-officedocument.presentationml.notesSlide+xml"/>
  <Override PartName="/ppt/media/image11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3"/>
  </p:notesMasterIdLst>
  <p:sldIdLst>
    <p:sldId id="256" r:id="rId3"/>
    <p:sldId id="409" r:id="rId4"/>
    <p:sldId id="392" r:id="rId5"/>
    <p:sldId id="362" r:id="rId6"/>
    <p:sldId id="365" r:id="rId7"/>
    <p:sldId id="366" r:id="rId8"/>
    <p:sldId id="363" r:id="rId9"/>
    <p:sldId id="367" r:id="rId10"/>
    <p:sldId id="368" r:id="rId11"/>
    <p:sldId id="395" r:id="rId12"/>
    <p:sldId id="369" r:id="rId13"/>
    <p:sldId id="374" r:id="rId14"/>
    <p:sldId id="371" r:id="rId15"/>
    <p:sldId id="370" r:id="rId16"/>
    <p:sldId id="375" r:id="rId17"/>
    <p:sldId id="396" r:id="rId18"/>
    <p:sldId id="372" r:id="rId19"/>
    <p:sldId id="378" r:id="rId20"/>
    <p:sldId id="379" r:id="rId21"/>
    <p:sldId id="376" r:id="rId22"/>
    <p:sldId id="398" r:id="rId23"/>
    <p:sldId id="377" r:id="rId24"/>
    <p:sldId id="380" r:id="rId25"/>
    <p:sldId id="383" r:id="rId26"/>
    <p:sldId id="393" r:id="rId27"/>
    <p:sldId id="384" r:id="rId28"/>
    <p:sldId id="382" r:id="rId29"/>
    <p:sldId id="381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10" r:id="rId41"/>
    <p:sldId id="411" r:id="rId42"/>
    <p:sldId id="412" r:id="rId43"/>
    <p:sldId id="413" r:id="rId44"/>
    <p:sldId id="414" r:id="rId45"/>
    <p:sldId id="420" r:id="rId46"/>
    <p:sldId id="415" r:id="rId47"/>
    <p:sldId id="416" r:id="rId48"/>
    <p:sldId id="417" r:id="rId49"/>
    <p:sldId id="418" r:id="rId50"/>
    <p:sldId id="419" r:id="rId51"/>
    <p:sldId id="291" r:id="rId52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>
      <p:cViewPr varScale="1">
        <p:scale>
          <a:sx n="99" d="100"/>
          <a:sy n="99" d="100"/>
        </p:scale>
        <p:origin x="149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4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49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930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33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808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59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663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1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292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4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2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117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729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620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80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983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844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571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92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882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92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299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862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179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961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60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134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819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019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7903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872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82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1588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64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264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000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140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703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114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913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801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1713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28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5261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18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53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9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125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/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Introduction to Computing Science</a:t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and Programming II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November </a:t>
            </a:r>
            <a:r>
              <a:rPr lang="de-DE" altLang="en-US" sz="3600" b="1" dirty="0" smtClean="0">
                <a:solidFill>
                  <a:srgbClr val="000080"/>
                </a:solidFill>
              </a:rPr>
              <a:t>8, 2021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820863"/>
            <a:ext cx="8393112" cy="47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9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A Tree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2" y="3170237"/>
            <a:ext cx="419158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84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Tree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81" y="2865437"/>
            <a:ext cx="4190476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13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22" y="2756942"/>
            <a:ext cx="4192695" cy="3163579"/>
          </a:xfrm>
          <a:prstGeom prst="rect">
            <a:avLst/>
          </a:prstGeom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Rooted Trees</a:t>
            </a:r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4964112" y="2248725"/>
            <a:ext cx="1688104" cy="69291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2216" y="1980920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Root</a:t>
            </a: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V="1">
            <a:off x="5814911" y="5834201"/>
            <a:ext cx="837305" cy="83902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05311" y="6673227"/>
            <a:ext cx="1219200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Leaves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205311" y="4919801"/>
            <a:ext cx="609600" cy="175342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H="1" flipV="1">
            <a:off x="4735513" y="5756900"/>
            <a:ext cx="1079398" cy="91632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flipH="1" flipV="1">
            <a:off x="5770064" y="5834201"/>
            <a:ext cx="44847" cy="83902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</p:cNvCxnSpPr>
          <p:nvPr/>
        </p:nvCxnSpPr>
        <p:spPr>
          <a:xfrm flipH="1" flipV="1">
            <a:off x="3982144" y="5850520"/>
            <a:ext cx="1832767" cy="82270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</p:cNvCxnSpPr>
          <p:nvPr/>
        </p:nvCxnSpPr>
        <p:spPr>
          <a:xfrm flipH="1" flipV="1">
            <a:off x="3536064" y="4888348"/>
            <a:ext cx="2278847" cy="1784879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20725" y="1949450"/>
            <a:ext cx="8855075" cy="480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>
                <a:latin typeface="+mj-lt"/>
              </a:rPr>
              <a:t>Structure of rooted trees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8035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87" y="2832918"/>
            <a:ext cx="4192695" cy="3163579"/>
          </a:xfrm>
          <a:prstGeom prst="rect">
            <a:avLst/>
          </a:prstGeom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Rooted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+mj-lt"/>
              </a:rPr>
              <a:t>Structure of rooted trees</a:t>
            </a:r>
          </a:p>
        </p:txBody>
      </p:sp>
      <p:cxnSp>
        <p:nvCxnSpPr>
          <p:cNvPr id="41" name="Straight Arrow Connector 40"/>
          <p:cNvCxnSpPr>
            <a:stCxn id="42" idx="2"/>
          </p:cNvCxnSpPr>
          <p:nvPr/>
        </p:nvCxnSpPr>
        <p:spPr>
          <a:xfrm flipH="1">
            <a:off x="6270347" y="3804315"/>
            <a:ext cx="2108484" cy="92151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468178" y="3268705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Vertex/node</a:t>
            </a:r>
          </a:p>
        </p:txBody>
      </p:sp>
      <p:cxnSp>
        <p:nvCxnSpPr>
          <p:cNvPr id="46" name="Straight Arrow Connector 45"/>
          <p:cNvCxnSpPr>
            <a:stCxn id="47" idx="2"/>
          </p:cNvCxnSpPr>
          <p:nvPr/>
        </p:nvCxnSpPr>
        <p:spPr>
          <a:xfrm flipH="1">
            <a:off x="6712965" y="4682513"/>
            <a:ext cx="2108484" cy="92151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910796" y="4146903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Children</a:t>
            </a:r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 flipH="1">
            <a:off x="5802313" y="4682513"/>
            <a:ext cx="3019136" cy="100147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2"/>
          </p:cNvCxnSpPr>
          <p:nvPr/>
        </p:nvCxnSpPr>
        <p:spPr>
          <a:xfrm flipH="1">
            <a:off x="5776490" y="2867647"/>
            <a:ext cx="2108484" cy="92151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974321" y="2332037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730379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Rooted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r>
              <a:rPr lang="en-US" altLang="he-IL" sz="2200" dirty="0"/>
              <a:t>For every vertex in the tree there is a unique shortest path from the root to this vertex.</a:t>
            </a:r>
          </a:p>
          <a:p>
            <a:r>
              <a:rPr lang="en-US" altLang="he-IL" sz="2200" i="1" u="sng" dirty="0"/>
              <a:t>Depth of a node</a:t>
            </a:r>
            <a:r>
              <a:rPr lang="en-US" altLang="he-IL" sz="2200" u="sng" dirty="0"/>
              <a:t> </a:t>
            </a:r>
            <a:r>
              <a:rPr lang="en-US" altLang="he-IL" sz="2200" dirty="0"/>
              <a:t>is the length from the root to this node.</a:t>
            </a:r>
          </a:p>
          <a:p>
            <a:r>
              <a:rPr lang="en-US" altLang="he-IL" sz="2200" dirty="0"/>
              <a:t>Example: Depth(root) = 0, </a:t>
            </a:r>
          </a:p>
          <a:p>
            <a:r>
              <a:rPr lang="en-US" altLang="he-IL" sz="2200" i="1" u="sng" dirty="0"/>
              <a:t>Depth of a tree</a:t>
            </a:r>
            <a:r>
              <a:rPr lang="en-US" altLang="he-IL" sz="2200" dirty="0"/>
              <a:t> is the maximal depth of a node in the tree.</a:t>
            </a:r>
          </a:p>
          <a:p>
            <a:r>
              <a:rPr lang="en-US" altLang="he-IL" sz="2200" u="sng" dirty="0"/>
              <a:t>Claim</a:t>
            </a:r>
            <a:r>
              <a:rPr lang="en-US" altLang="he-IL" sz="2200" dirty="0"/>
              <a:t>: if </a:t>
            </a:r>
            <a:r>
              <a:rPr lang="en-US" altLang="he-IL" sz="2200" i="1" dirty="0">
                <a:solidFill>
                  <a:srgbClr val="002060"/>
                </a:solidFill>
              </a:rPr>
              <a:t>depth(tree) = d</a:t>
            </a:r>
            <a:r>
              <a:rPr lang="en-US" altLang="he-IL" sz="2200" dirty="0"/>
              <a:t>, then there is a </a:t>
            </a:r>
            <a:r>
              <a:rPr lang="en-US" altLang="he-IL" sz="2200" dirty="0">
                <a:solidFill>
                  <a:srgbClr val="002060"/>
                </a:solidFill>
              </a:rPr>
              <a:t>leaf in a tree of depth d</a:t>
            </a:r>
            <a:r>
              <a:rPr lang="en-US" altLang="he-IL" sz="2200" dirty="0"/>
              <a:t>.</a:t>
            </a:r>
          </a:p>
          <a:p>
            <a:endParaRPr lang="en-US" altLang="he-IL" sz="2200" dirty="0"/>
          </a:p>
          <a:p>
            <a:r>
              <a:rPr lang="en-US" altLang="he-IL" sz="2200" i="1" u="sng" dirty="0"/>
              <a:t>Size of a tree</a:t>
            </a:r>
            <a:r>
              <a:rPr lang="en-US" altLang="he-IL" sz="2200" dirty="0"/>
              <a:t> is the total number of nodes in the tree.</a:t>
            </a:r>
          </a:p>
          <a:p>
            <a:endParaRPr lang="en-US" altLang="he-IL" sz="2200" dirty="0"/>
          </a:p>
          <a:p>
            <a:endParaRPr lang="en-US" altLang="he-IL" sz="2200" dirty="0"/>
          </a:p>
          <a:p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840921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550227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</a:t>
            </a:r>
            <a:r>
              <a:rPr lang="en-US" sz="2200" i="1" u="sng" dirty="0">
                <a:latin typeface="PT Serif"/>
                <a:ea typeface="PT Serif"/>
                <a:cs typeface="PT Serif"/>
                <a:sym typeface="PT Serif"/>
              </a:rPr>
              <a:t>m</a:t>
            </a:r>
            <a:r>
              <a:rPr lang="en-US" sz="2200" i="1" u="sng" dirty="0"/>
              <a:t>-</a:t>
            </a:r>
            <a:r>
              <a:rPr lang="en-US" sz="2200" i="1" u="sng" dirty="0" err="1"/>
              <a:t>ary</a:t>
            </a:r>
            <a:r>
              <a:rPr lang="en-US" sz="2200" i="1" u="sng" dirty="0"/>
              <a:t> tree</a:t>
            </a:r>
            <a:r>
              <a:rPr lang="en-US" sz="2200" dirty="0"/>
              <a:t> is a tree in which each vertex has at most </a:t>
            </a:r>
            <a:r>
              <a:rPr lang="en-US" sz="2200" i="1" dirty="0">
                <a:latin typeface="PT Serif"/>
                <a:ea typeface="PT Serif"/>
                <a:cs typeface="PT Serif"/>
                <a:sym typeface="PT Serif"/>
              </a:rPr>
              <a:t>m</a:t>
            </a:r>
            <a:r>
              <a:rPr lang="en-US" sz="2200" dirty="0"/>
              <a:t> children.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course: focus on </a:t>
            </a:r>
            <a:r>
              <a:rPr lang="en-US" sz="2200" i="1" u="sng" dirty="0"/>
              <a:t>binary trees</a:t>
            </a:r>
            <a:r>
              <a:rPr lang="en-US" sz="2200" i="1" dirty="0"/>
              <a:t>: </a:t>
            </a:r>
            <a:r>
              <a:rPr lang="en-US" sz="2200" dirty="0"/>
              <a:t>2-ary trees.</a:t>
            </a:r>
          </a:p>
        </p:txBody>
      </p:sp>
    </p:spTree>
    <p:extLst>
      <p:ext uri="{BB962C8B-B14F-4D97-AF65-F5344CB8AC3E}">
        <p14:creationId xmlns:p14="http://schemas.microsoft.com/office/powerpoint/2010/main" val="2342867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87" y="2832918"/>
            <a:ext cx="4192695" cy="3163579"/>
          </a:xfrm>
          <a:prstGeom prst="rect">
            <a:avLst/>
          </a:prstGeom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+mj-lt"/>
              </a:rPr>
              <a:t>Structure of rooted trees</a:t>
            </a:r>
          </a:p>
        </p:txBody>
      </p:sp>
      <p:cxnSp>
        <p:nvCxnSpPr>
          <p:cNvPr id="41" name="Straight Arrow Connector 40"/>
          <p:cNvCxnSpPr>
            <a:stCxn id="42" idx="2"/>
          </p:cNvCxnSpPr>
          <p:nvPr/>
        </p:nvCxnSpPr>
        <p:spPr>
          <a:xfrm flipH="1">
            <a:off x="6270347" y="3804315"/>
            <a:ext cx="2108484" cy="92151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468178" y="3268705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Vertex/node</a:t>
            </a:r>
          </a:p>
        </p:txBody>
      </p:sp>
      <p:cxnSp>
        <p:nvCxnSpPr>
          <p:cNvPr id="46" name="Straight Arrow Connector 45"/>
          <p:cNvCxnSpPr>
            <a:stCxn id="47" idx="0"/>
          </p:cNvCxnSpPr>
          <p:nvPr/>
        </p:nvCxnSpPr>
        <p:spPr>
          <a:xfrm flipH="1" flipV="1">
            <a:off x="6759585" y="5683983"/>
            <a:ext cx="1510275" cy="545973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359207" y="6229956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Right child</a:t>
            </a:r>
          </a:p>
        </p:txBody>
      </p:sp>
      <p:cxnSp>
        <p:nvCxnSpPr>
          <p:cNvPr id="48" name="Straight Arrow Connector 47"/>
          <p:cNvCxnSpPr>
            <a:stCxn id="12" idx="0"/>
          </p:cNvCxnSpPr>
          <p:nvPr/>
        </p:nvCxnSpPr>
        <p:spPr>
          <a:xfrm flipV="1">
            <a:off x="4426965" y="5840241"/>
            <a:ext cx="1045842" cy="38213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2"/>
          </p:cNvCxnSpPr>
          <p:nvPr/>
        </p:nvCxnSpPr>
        <p:spPr>
          <a:xfrm flipH="1">
            <a:off x="5776490" y="2867647"/>
            <a:ext cx="2108484" cy="92151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974321" y="2332037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Parent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16312" y="6222378"/>
            <a:ext cx="18213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Left child</a:t>
            </a:r>
          </a:p>
        </p:txBody>
      </p:sp>
    </p:spTree>
    <p:extLst>
      <p:ext uri="{BB962C8B-B14F-4D97-AF65-F5344CB8AC3E}">
        <p14:creationId xmlns:p14="http://schemas.microsoft.com/office/powerpoint/2010/main" val="8759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52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</a:t>
            </a:r>
            <a:r>
              <a:rPr lang="en-US" sz="2200" i="1" u="sng" dirty="0">
                <a:latin typeface="PT Serif"/>
                <a:ea typeface="PT Serif"/>
                <a:cs typeface="PT Serif"/>
                <a:sym typeface="PT Serif"/>
              </a:rPr>
              <a:t>m</a:t>
            </a:r>
            <a:r>
              <a:rPr lang="en-US" sz="2200" i="1" u="sng" dirty="0"/>
              <a:t>-</a:t>
            </a:r>
            <a:r>
              <a:rPr lang="en-US" sz="2200" i="1" u="sng" dirty="0" err="1"/>
              <a:t>ary</a:t>
            </a:r>
            <a:r>
              <a:rPr lang="en-US" sz="2200" i="1" u="sng" dirty="0"/>
              <a:t> tree</a:t>
            </a:r>
            <a:r>
              <a:rPr lang="en-US" sz="2200" dirty="0"/>
              <a:t> is a tree in which each vertex has at most </a:t>
            </a:r>
            <a:r>
              <a:rPr lang="en-US" sz="2200" i="1" dirty="0">
                <a:latin typeface="PT Serif"/>
                <a:ea typeface="PT Serif"/>
                <a:cs typeface="PT Serif"/>
                <a:sym typeface="PT Serif"/>
              </a:rPr>
              <a:t>m</a:t>
            </a:r>
            <a:r>
              <a:rPr lang="en-US" sz="2200" dirty="0"/>
              <a:t> children.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common name for a 2-ary tree is </a:t>
            </a:r>
            <a:r>
              <a:rPr lang="en-US" sz="2200" i="1" u="sng" dirty="0"/>
              <a:t>binary tree</a:t>
            </a:r>
            <a:r>
              <a:rPr lang="en-US" sz="2200" dirty="0"/>
              <a:t>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Usage: algebraic expressions.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+mj-lt"/>
              </a:rPr>
              <a:t>Represents the expression: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+mj-lt"/>
                <a:ea typeface="Courier New"/>
                <a:cs typeface="Courier New"/>
                <a:sym typeface="Courier New"/>
              </a:rPr>
              <a:t> 	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(4*(x/7)) </a:t>
            </a:r>
            <a:r>
              <a:rPr lang="en-US" sz="22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+ </a:t>
            </a:r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(x-(y/3))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>
              <a:latin typeface="+mj-lt"/>
            </a:endParaRPr>
          </a:p>
          <a:p>
            <a:pPr marL="457200" lvl="0" indent="-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lphaUcPeriod" startAt="17"/>
            </a:pPr>
            <a:r>
              <a:rPr lang="en-US" sz="2200" dirty="0">
                <a:latin typeface="+mj-lt"/>
              </a:rPr>
              <a:t>How do you evaluate an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expression tree?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12" y="3246437"/>
            <a:ext cx="419158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29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is due to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19, 23:59</a:t>
            </a:r>
          </a:p>
          <a:p>
            <a:pPr marL="0" indent="0"/>
            <a:r>
              <a:rPr lang="de-DE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https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://www.cs.sfu.ca/~</a:t>
            </a:r>
            <a:r>
              <a:rPr lang="de-DE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ishinkar/teaching/fall21/cmpt125/assignments.html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need to submit one file to Canvas – </a:t>
            </a:r>
            <a:r>
              <a:rPr lang="de-DE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assignment4.c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make sure it compiles with the provided makefile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make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./run_test4</a:t>
            </a:r>
          </a:p>
          <a:p>
            <a:r>
              <a:rPr lang="de-DE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Stacks – using the provided API, without relying on the implementation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86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In binary tree there are </a:t>
            </a:r>
            <a:r>
              <a:rPr lang="en-US" altLang="he-IL" sz="2200" i="1" dirty="0"/>
              <a:t>at most 2</a:t>
            </a:r>
            <a:r>
              <a:rPr lang="en-US" altLang="he-IL" sz="2200" i="1" baseline="30000" dirty="0"/>
              <a:t>k</a:t>
            </a:r>
            <a:r>
              <a:rPr lang="en-US" altLang="he-IL" sz="2200" dirty="0"/>
              <a:t> nodes in level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/>
              <a:t>Proof</a:t>
            </a:r>
            <a:r>
              <a:rPr lang="en-US" altLang="he-IL" sz="2200" dirty="0"/>
              <a:t>: Induction on the depth of a node.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Base case: For depth = 0.</a:t>
            </a:r>
            <a:br>
              <a:rPr lang="en-US" altLang="he-IL" sz="2200" dirty="0"/>
            </a:br>
            <a:r>
              <a:rPr lang="en-US" altLang="he-IL" sz="2200" dirty="0"/>
              <a:t>	There is only the root, So the number of nodes is 1 = 2</a:t>
            </a:r>
            <a:r>
              <a:rPr lang="en-US" altLang="he-IL" sz="2200" baseline="30000" dirty="0"/>
              <a:t>0</a:t>
            </a:r>
            <a:r>
              <a:rPr lang="en-US" altLang="he-IL" sz="2200" dirty="0"/>
              <a:t>.</a:t>
            </a:r>
            <a:endParaRPr lang="en-US" altLang="he-IL" sz="2200" baseline="30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Induction:</a:t>
            </a:r>
          </a:p>
          <a:p>
            <a:pPr marL="457200" lvl="1" indent="0"/>
            <a:r>
              <a:rPr lang="en-US" altLang="he-IL" sz="2200" dirty="0"/>
              <a:t>	Suppose the claim holds for depth = d.</a:t>
            </a:r>
          </a:p>
          <a:p>
            <a:pPr marL="457200" lvl="1" indent="0"/>
            <a:r>
              <a:rPr lang="en-US" altLang="he-IL" sz="2200" dirty="0"/>
              <a:t>	Let’s prove it for depth = d+1: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		By the induction hypothesis, there are at most 2</a:t>
            </a:r>
            <a:r>
              <a:rPr lang="en-US" altLang="he-IL" sz="2000" baseline="30000" dirty="0"/>
              <a:t>d</a:t>
            </a:r>
            <a:r>
              <a:rPr lang="en-US" altLang="he-IL" sz="2000" dirty="0"/>
              <a:t> nodes at level 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		Each of these node has at most 2 children.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		Therefore, the number of nodes at level d+1 is at most 2*2</a:t>
            </a:r>
            <a:r>
              <a:rPr lang="en-US" altLang="he-IL" sz="2000" baseline="30000" dirty="0"/>
              <a:t>d</a:t>
            </a:r>
            <a:r>
              <a:rPr lang="en-US" altLang="he-IL" sz="2000" dirty="0"/>
              <a:t>=2</a:t>
            </a:r>
            <a:r>
              <a:rPr lang="en-US" altLang="he-IL" sz="2000" baseline="30000" dirty="0"/>
              <a:t>d+1</a:t>
            </a:r>
            <a:r>
              <a:rPr lang="en-US" altLang="he-IL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Therefore, if a binary tree has depth d, then it has at most 1+2+4+…+2</a:t>
            </a:r>
            <a:r>
              <a:rPr lang="en-US" altLang="he-IL" sz="2200" baseline="30000" dirty="0"/>
              <a:t>d</a:t>
            </a:r>
            <a:r>
              <a:rPr lang="en-US" altLang="he-IL" sz="2200" dirty="0"/>
              <a:t> = 2</a:t>
            </a:r>
            <a:r>
              <a:rPr lang="en-US" altLang="he-IL" sz="2200" baseline="30000" dirty="0"/>
              <a:t>d+1</a:t>
            </a:r>
            <a:r>
              <a:rPr lang="en-US" altLang="he-IL" sz="2200" dirty="0"/>
              <a:t>-1 nodes.</a:t>
            </a:r>
          </a:p>
        </p:txBody>
      </p:sp>
    </p:spTree>
    <p:extLst>
      <p:ext uri="{BB962C8B-B14F-4D97-AF65-F5344CB8AC3E}">
        <p14:creationId xmlns:p14="http://schemas.microsoft.com/office/powerpoint/2010/main" val="2476683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A binary tree is </a:t>
            </a:r>
            <a:r>
              <a:rPr lang="en-US" altLang="he-IL" sz="2200" i="1" u="sng" dirty="0"/>
              <a:t>full</a:t>
            </a:r>
            <a:r>
              <a:rPr lang="en-US" altLang="he-IL" sz="2200" dirty="0"/>
              <a:t> if for all k&lt;=depth it has </a:t>
            </a:r>
            <a:r>
              <a:rPr lang="en-US" altLang="he-IL" sz="2200" i="1" dirty="0"/>
              <a:t>2</a:t>
            </a:r>
            <a:r>
              <a:rPr lang="en-US" altLang="he-IL" sz="2200" i="1" baseline="30000" dirty="0"/>
              <a:t>k</a:t>
            </a:r>
            <a:r>
              <a:rPr lang="en-US" altLang="he-IL" sz="2200" dirty="0"/>
              <a:t> nodes in level k.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3627437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33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r>
              <a:rPr lang="en-US" altLang="he-IL" sz="2200" u="sng" dirty="0"/>
              <a:t>Claim1</a:t>
            </a:r>
            <a:r>
              <a:rPr lang="en-US" altLang="he-IL" sz="2200" dirty="0"/>
              <a:t>:If a binary tree has N vertices, then its depth is at least log(N)-1.</a:t>
            </a:r>
          </a:p>
          <a:p>
            <a:r>
              <a:rPr lang="en-US" altLang="he-IL" sz="2200" u="sng" dirty="0"/>
              <a:t>Claim2</a:t>
            </a:r>
            <a:r>
              <a:rPr lang="en-US" altLang="he-IL" sz="2200" dirty="0"/>
              <a:t>: If a binary tree has N vertices, then its depth is at most N-1.</a:t>
            </a:r>
          </a:p>
          <a:p>
            <a:pPr marL="0" indent="0"/>
            <a:endParaRPr lang="en-US" altLang="he-IL" sz="2200" dirty="0"/>
          </a:p>
          <a:p>
            <a:pPr marL="0" indent="0"/>
            <a:r>
              <a:rPr lang="en-US" altLang="he-IL" sz="2200" u="sng" dirty="0"/>
              <a:t>Proof of Claim 1</a:t>
            </a:r>
            <a:r>
              <a:rPr lang="en-US" altLang="he-IL" sz="2200" dirty="0"/>
              <a:t>: Denote the depth by d.</a:t>
            </a:r>
          </a:p>
          <a:p>
            <a:pPr marL="0" indent="0"/>
            <a:r>
              <a:rPr lang="en-US" altLang="he-IL" sz="2200" dirty="0"/>
              <a:t>Then N &lt;= 2</a:t>
            </a:r>
            <a:r>
              <a:rPr lang="en-US" altLang="he-IL" sz="2200" baseline="30000" dirty="0"/>
              <a:t>d+1</a:t>
            </a:r>
            <a:r>
              <a:rPr lang="en-US" altLang="he-IL" sz="2200" dirty="0"/>
              <a:t>-1 &lt; 2</a:t>
            </a:r>
            <a:r>
              <a:rPr lang="en-US" altLang="he-IL" sz="2200" baseline="30000" dirty="0"/>
              <a:t>d+1</a:t>
            </a:r>
            <a:r>
              <a:rPr lang="en-US" altLang="he-IL" sz="2200" dirty="0"/>
              <a:t> (by the claim from before)</a:t>
            </a:r>
          </a:p>
          <a:p>
            <a:pPr marL="0" indent="0"/>
            <a:r>
              <a:rPr lang="en-US" altLang="he-IL" sz="2200" dirty="0"/>
              <a:t>Therefore, d+1&gt;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(N), and hence d&gt;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(N)-1</a:t>
            </a:r>
          </a:p>
          <a:p>
            <a:pPr marL="0" indent="0"/>
            <a:endParaRPr lang="en-US" altLang="he-IL" sz="2200" dirty="0"/>
          </a:p>
          <a:p>
            <a:pPr marL="0" indent="0"/>
            <a:r>
              <a:rPr lang="en-US" altLang="he-IL" sz="2200" u="sng" dirty="0"/>
              <a:t>Proof of Claim 2</a:t>
            </a:r>
            <a:r>
              <a:rPr lang="en-US" altLang="he-IL" sz="2200" dirty="0"/>
              <a:t>: It has depth N-1 only if it is a path/straight line.</a:t>
            </a:r>
          </a:p>
          <a:p>
            <a:pPr marL="0" indent="0"/>
            <a:r>
              <a:rPr lang="en-US" altLang="he-IL" sz="2200" dirty="0"/>
              <a:t>Otherwise the depth will &lt; N-1.</a:t>
            </a:r>
          </a:p>
        </p:txBody>
      </p:sp>
    </p:spTree>
    <p:extLst>
      <p:ext uri="{BB962C8B-B14F-4D97-AF65-F5344CB8AC3E}">
        <p14:creationId xmlns:p14="http://schemas.microsoft.com/office/powerpoint/2010/main" val="3299390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r>
              <a:rPr lang="en-US" altLang="he-IL" sz="2200" dirty="0"/>
              <a:t>Implementing Binary Tree in C:</a:t>
            </a:r>
          </a:p>
          <a:p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  //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left; // left child</a:t>
            </a:r>
            <a:b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right; // right child</a:t>
            </a:r>
          </a:p>
          <a:p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parent;</a:t>
            </a:r>
          </a:p>
          <a:p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root;</a:t>
            </a:r>
          </a:p>
          <a:p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93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a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, and checks if the node is a leaf.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 err="1"/>
              <a:t>is_leaf</a:t>
            </a:r>
            <a:r>
              <a:rPr lang="en-US" sz="2000" dirty="0"/>
              <a:t>(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* </a:t>
            </a:r>
            <a:r>
              <a:rPr lang="en-US" sz="2000" dirty="0"/>
              <a:t>node)</a:t>
            </a:r>
          </a:p>
          <a:p>
            <a:pPr marL="0" indent="0">
              <a:defRPr/>
            </a:pPr>
            <a:r>
              <a:rPr lang="en-US" sz="2000" dirty="0"/>
              <a:t>	return (node-&gt;left == NULL &amp;&amp; node-&gt;right == NULL);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marL="0" indent="0"/>
            <a:r>
              <a:rPr lang="en-US" altLang="he-IL" sz="2200" dirty="0"/>
              <a:t>Write a function that gets a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, and checks if the node is a root.</a:t>
            </a:r>
          </a:p>
          <a:p>
            <a:pPr marL="0" indent="0"/>
            <a:endParaRPr lang="en-US" altLang="he-IL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 err="1"/>
              <a:t>is_root</a:t>
            </a:r>
            <a:r>
              <a:rPr lang="en-US" sz="2000" dirty="0"/>
              <a:t>(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* </a:t>
            </a:r>
            <a:r>
              <a:rPr lang="en-US" sz="2000" dirty="0"/>
              <a:t>node)</a:t>
            </a:r>
          </a:p>
          <a:p>
            <a:pPr marL="0" indent="0">
              <a:defRPr/>
            </a:pPr>
            <a:r>
              <a:rPr lang="en-US" sz="2000" dirty="0"/>
              <a:t>	return (node-&gt;parent==NULL);</a:t>
            </a:r>
            <a:endParaRPr lang="en-US" altLang="he-IL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097102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a binary tree and computes its size.</a:t>
            </a:r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4195310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 err="1"/>
              <a:t>get_size</a:t>
            </a:r>
            <a:r>
              <a:rPr lang="en-US" sz="2000" dirty="0"/>
              <a:t> (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* </a:t>
            </a:r>
            <a:r>
              <a:rPr lang="en-US" sz="2000" dirty="0"/>
              <a:t>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{</a:t>
            </a:r>
          </a:p>
          <a:p>
            <a:pPr marL="0" indent="0">
              <a:defRPr/>
            </a:pPr>
            <a:r>
              <a:rPr lang="en-US" sz="2000" dirty="0"/>
              <a:t>	if  ( root == NULL 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		return  0;</a:t>
            </a:r>
          </a:p>
          <a:p>
            <a:pPr marL="0" indent="0">
              <a:defRPr/>
            </a:pPr>
            <a:r>
              <a:rPr lang="en-US" sz="2000" dirty="0"/>
              <a:t>	else</a:t>
            </a:r>
            <a:br>
              <a:rPr lang="en-US" sz="2000" dirty="0"/>
            </a:br>
            <a:r>
              <a:rPr lang="en-US" sz="2000" dirty="0"/>
              <a:t>		return  </a:t>
            </a:r>
            <a:r>
              <a:rPr lang="en-US" sz="2000" dirty="0" err="1"/>
              <a:t>get_size</a:t>
            </a:r>
            <a:r>
              <a:rPr lang="en-US" sz="2000" dirty="0"/>
              <a:t> (root-&gt;left ) + </a:t>
            </a:r>
            <a:r>
              <a:rPr lang="en-US" sz="2000" dirty="0" err="1"/>
              <a:t>get_size</a:t>
            </a:r>
            <a:r>
              <a:rPr lang="en-US" sz="2000" dirty="0"/>
              <a:t> (root-&gt;right ) + 1;</a:t>
            </a:r>
          </a:p>
          <a:p>
            <a:pPr marL="0" indent="0"/>
            <a:r>
              <a:rPr lang="en-US" altLang="he-IL" sz="2200" dirty="0"/>
              <a:t>}</a:t>
            </a: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20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a binary tree and computes its depth</a:t>
            </a: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991072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 err="1"/>
              <a:t>get_depth</a:t>
            </a:r>
            <a:r>
              <a:rPr lang="en-US" sz="2000" dirty="0"/>
              <a:t> (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* </a:t>
            </a:r>
            <a:r>
              <a:rPr lang="en-US" sz="2000"/>
              <a:t>root) {</a:t>
            </a:r>
            <a:endParaRPr lang="en-US" sz="2000" dirty="0"/>
          </a:p>
          <a:p>
            <a:pPr marL="0" indent="0">
              <a:defRPr/>
            </a:pPr>
            <a:r>
              <a:rPr lang="en-US" sz="2000" dirty="0"/>
              <a:t>	if  ( root == NULL 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		return  -1;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// if (</a:t>
            </a:r>
            <a:r>
              <a:rPr lang="en-US" sz="2000" dirty="0" err="1"/>
              <a:t>is_leaf</a:t>
            </a:r>
            <a:r>
              <a:rPr lang="en-US" sz="2000" dirty="0"/>
              <a:t>(root))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//	return 0;</a:t>
            </a:r>
          </a:p>
          <a:p>
            <a:pPr marL="0" indent="0">
              <a:defRPr/>
            </a:pPr>
            <a:r>
              <a:rPr lang="en-US" sz="2000" dirty="0"/>
              <a:t>	else</a:t>
            </a:r>
            <a:br>
              <a:rPr lang="en-US" sz="2000" dirty="0"/>
            </a:br>
            <a:r>
              <a:rPr lang="en-US" sz="2000" dirty="0"/>
              <a:t>		return  max(</a:t>
            </a:r>
            <a:r>
              <a:rPr lang="en-US" sz="2000" dirty="0" err="1"/>
              <a:t>get_depth</a:t>
            </a:r>
            <a:r>
              <a:rPr lang="en-US" sz="2000" dirty="0"/>
              <a:t> (root-&gt;left ), </a:t>
            </a:r>
            <a:r>
              <a:rPr lang="en-US" sz="2000" dirty="0" err="1"/>
              <a:t>get_depth</a:t>
            </a:r>
            <a:r>
              <a:rPr lang="en-US" sz="2000" dirty="0"/>
              <a:t> (root-&gt;right ) ) +1;</a:t>
            </a:r>
          </a:p>
          <a:p>
            <a:pPr marL="0" indent="0">
              <a:defRPr/>
            </a:pPr>
            <a:r>
              <a:rPr lang="en-US" sz="2000" dirty="0"/>
              <a:t>}</a:t>
            </a:r>
          </a:p>
          <a:p>
            <a:pPr marL="0" indent="0"/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973378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Traversing</a:t>
            </a:r>
            <a:br>
              <a:rPr lang="de-DE" altLang="en-US" sz="8000" dirty="0"/>
            </a:br>
            <a:r>
              <a:rPr lang="de-DE" altLang="en-US" sz="8000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1674760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Today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15925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400" dirty="0"/>
              <a:t>Introduction to Graphs</a:t>
            </a:r>
          </a:p>
          <a:p>
            <a:pPr marL="415925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400" dirty="0"/>
              <a:t>Introduction to Trees</a:t>
            </a:r>
          </a:p>
          <a:p>
            <a:pPr marL="415925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400" dirty="0"/>
              <a:t>Binary Trees</a:t>
            </a:r>
          </a:p>
          <a:p>
            <a:pPr marL="415925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400" dirty="0"/>
              <a:t>Traversing Trees</a:t>
            </a:r>
          </a:p>
          <a:p>
            <a:pPr marL="104775" indent="0">
              <a:buSzPct val="45000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endParaRPr lang="de-DE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7995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Traversing 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sz="2200" u="sng" dirty="0" err="1"/>
              <a:t>InOrder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Example:</a:t>
            </a:r>
          </a:p>
          <a:p>
            <a:pPr marL="0" indent="0">
              <a:defRPr/>
            </a:pPr>
            <a:r>
              <a:rPr lang="en-US" sz="2200" dirty="0"/>
              <a:t>__left___ 10, __right__</a:t>
            </a:r>
          </a:p>
          <a:p>
            <a:pPr marL="0" indent="0">
              <a:defRPr/>
            </a:pPr>
            <a:r>
              <a:rPr lang="en-US" sz="2200" b="1" dirty="0"/>
              <a:t>__,5,__</a:t>
            </a:r>
            <a:r>
              <a:rPr lang="en-US" sz="2200" dirty="0"/>
              <a:t>,  10,  </a:t>
            </a:r>
            <a:r>
              <a:rPr lang="en-US" sz="2200" b="1" dirty="0"/>
              <a:t>___  21 __</a:t>
            </a:r>
          </a:p>
          <a:p>
            <a:pPr marL="0" indent="0">
              <a:defRPr/>
            </a:pPr>
            <a:r>
              <a:rPr lang="en-US" sz="2200" dirty="0"/>
              <a:t>1, 5, 7,    10,   16, 21, 25</a:t>
            </a:r>
          </a:p>
          <a:p>
            <a:pPr marL="0" indent="0">
              <a:defRPr/>
            </a:pPr>
            <a:r>
              <a:rPr lang="en-US" sz="2200" dirty="0"/>
              <a:t>Answer: [1,5,7,10,16,21,25]</a:t>
            </a:r>
          </a:p>
          <a:p>
            <a:pPr marL="0" indent="0"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42627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559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Traversing 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sz="2200" u="sng" dirty="0" err="1"/>
              <a:t>PreOrder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10, __left__, ___right___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10,  5,_left_, _right_,  21, </a:t>
            </a:r>
            <a:r>
              <a:rPr lang="en-US" sz="2200" dirty="0" err="1"/>
              <a:t>left_,right</a:t>
            </a:r>
            <a:r>
              <a:rPr lang="en-US" sz="2200" dirty="0"/>
              <a:t>_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10,    5, 1, 7,    21, 16, 25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Answer: [10,5,1,7,21,16,25]</a:t>
            </a:r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42627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135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Traversing Binary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sz="2200" u="sng" dirty="0" err="1"/>
              <a:t>PostOrder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</a:t>
            </a:r>
          </a:p>
          <a:p>
            <a:pPr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__left__, ___right_, 10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_left_, right_, 5,   _left_, _right_,21,  10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1, 7, 5,   16, 25, 21,    10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Answer: [1,7,5,16,25,21,10]</a:t>
            </a:r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42627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066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PreOrder traversal algorithm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// prints the tree in </a:t>
            </a:r>
            <a:r>
              <a:rPr lang="en-US" sz="2200" dirty="0" err="1"/>
              <a:t>PreOrder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BTnode</a:t>
            </a:r>
            <a:r>
              <a:rPr lang="en-US" sz="2200" dirty="0"/>
              <a:t> root):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If root==NULL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	1.1 do nothing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Else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2.1 print( </a:t>
            </a:r>
            <a:r>
              <a:rPr lang="en-US" sz="2200" dirty="0" err="1"/>
              <a:t>root.data</a:t>
            </a:r>
            <a:r>
              <a:rPr lang="en-US" sz="2200" dirty="0"/>
              <a:t> 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2.2 </a:t>
            </a: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root.left</a:t>
            </a:r>
            <a:r>
              <a:rPr lang="en-US" sz="2200" dirty="0"/>
              <a:t>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2.3 </a:t>
            </a:r>
            <a:r>
              <a:rPr lang="en-US" sz="2200" dirty="0" err="1"/>
              <a:t>PreOrderTraversal</a:t>
            </a:r>
            <a:r>
              <a:rPr lang="en-US" sz="2200" dirty="0"/>
              <a:t>(</a:t>
            </a:r>
            <a:r>
              <a:rPr lang="en-US" sz="2200" dirty="0" err="1"/>
              <a:t>root.right</a:t>
            </a:r>
            <a:r>
              <a:rPr lang="en-US" sz="2200" dirty="0"/>
              <a:t>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21112" y="5761037"/>
            <a:ext cx="4764088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Q:Change the algorithm to get the 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InOrder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/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PostOrder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 traversal</a:t>
            </a:r>
          </a:p>
        </p:txBody>
      </p:sp>
    </p:spTree>
    <p:extLst>
      <p:ext uri="{BB962C8B-B14F-4D97-AF65-F5344CB8AC3E}">
        <p14:creationId xmlns:p14="http://schemas.microsoft.com/office/powerpoint/2010/main" val="501613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Practice Problems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on Binary Trees</a:t>
            </a:r>
          </a:p>
        </p:txBody>
      </p:sp>
    </p:spTree>
    <p:extLst>
      <p:ext uri="{BB962C8B-B14F-4D97-AF65-F5344CB8AC3E}">
        <p14:creationId xmlns:p14="http://schemas.microsoft.com/office/powerpoint/2010/main" val="2593874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Is descendant?</a:t>
            </a:r>
          </a:p>
        </p:txBody>
      </p:sp>
    </p:spTree>
    <p:extLst>
      <p:ext uri="{BB962C8B-B14F-4D97-AF65-F5344CB8AC3E}">
        <p14:creationId xmlns:p14="http://schemas.microsoft.com/office/powerpoint/2010/main" val="1765075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 Problems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two nodes in a binary tree, u and v</a:t>
            </a:r>
            <a:br>
              <a:rPr lang="en-US" altLang="he-IL" sz="2200" dirty="0"/>
            </a:br>
            <a:r>
              <a:rPr lang="en-US" altLang="he-IL" sz="2200" dirty="0"/>
              <a:t>and checks if u is a descendant of v</a:t>
            </a:r>
          </a:p>
          <a:p>
            <a:pPr marL="0" indent="0"/>
            <a:r>
              <a:rPr lang="en-US" altLang="he-IL" sz="2200" dirty="0"/>
              <a:t>bool </a:t>
            </a:r>
            <a:r>
              <a:rPr lang="en-US" altLang="he-IL" sz="2200" dirty="0" err="1"/>
              <a:t>is_descendant</a:t>
            </a:r>
            <a:r>
              <a:rPr lang="en-US" altLang="he-IL" sz="2200" dirty="0"/>
              <a:t> (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u,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v):</a:t>
            </a:r>
          </a:p>
          <a:p>
            <a:pPr marL="0" indent="0"/>
            <a:r>
              <a:rPr lang="en-US" altLang="he-IL" sz="2200" b="1" u="sng" dirty="0"/>
              <a:t>Idea:</a:t>
            </a:r>
          </a:p>
          <a:p>
            <a:pPr marL="0" indent="0"/>
            <a:r>
              <a:rPr lang="en-US" altLang="he-IL" sz="2000" dirty="0">
                <a:latin typeface="+mj-lt"/>
                <a:cs typeface="Times New Roman" panose="02020603050405020304" pitchFamily="18" charset="0"/>
              </a:rPr>
              <a:t>If (u ==v) return true.</a:t>
            </a:r>
          </a:p>
          <a:p>
            <a:pPr marL="0" indent="0"/>
            <a:r>
              <a:rPr lang="en-US" altLang="he-IL" sz="2000" dirty="0">
                <a:latin typeface="+mj-lt"/>
                <a:cs typeface="Times New Roman" panose="02020603050405020304" pitchFamily="18" charset="0"/>
              </a:rPr>
              <a:t>If (u-&gt;parent == NULL) return false</a:t>
            </a:r>
          </a:p>
          <a:p>
            <a:pPr marL="0" indent="0"/>
            <a:r>
              <a:rPr lang="en-US" altLang="he-IL" sz="2000" dirty="0">
                <a:latin typeface="+mj-lt"/>
                <a:cs typeface="Times New Roman" panose="02020603050405020304" pitchFamily="18" charset="0"/>
              </a:rPr>
              <a:t>Set p = u-&gt;parent</a:t>
            </a:r>
          </a:p>
          <a:p>
            <a:pPr marL="0" indent="0"/>
            <a:r>
              <a:rPr lang="en-US" altLang="he-IL" sz="2000" dirty="0">
                <a:cs typeface="Times New Roman" panose="02020603050405020304" pitchFamily="18" charset="0"/>
              </a:rPr>
              <a:t>While (p!=NULL)</a:t>
            </a:r>
            <a:endParaRPr lang="en-US" altLang="he-IL" sz="2000" dirty="0">
              <a:latin typeface="+mj-lt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000" dirty="0">
                <a:latin typeface="+mj-lt"/>
                <a:cs typeface="Times New Roman" panose="02020603050405020304" pitchFamily="18" charset="0"/>
              </a:rPr>
              <a:t>	If (p == v)</a:t>
            </a:r>
            <a:r>
              <a:rPr lang="en-US" altLang="he-IL" sz="2000" dirty="0">
                <a:cs typeface="Times New Roman" panose="02020603050405020304" pitchFamily="18" charset="0"/>
              </a:rPr>
              <a:t> return true</a:t>
            </a:r>
          </a:p>
          <a:p>
            <a:pPr marL="0" indent="0"/>
            <a:r>
              <a:rPr lang="en-US" altLang="he-IL" sz="2000" dirty="0">
                <a:cs typeface="Times New Roman" panose="02020603050405020304" pitchFamily="18" charset="0"/>
              </a:rPr>
              <a:t>	Set p = p-&gt;parent</a:t>
            </a:r>
          </a:p>
          <a:p>
            <a:pPr marL="0" indent="0"/>
            <a:r>
              <a:rPr lang="en-US" altLang="he-IL" sz="2000" dirty="0">
                <a:cs typeface="Times New Roman" panose="02020603050405020304" pitchFamily="18" charset="0"/>
              </a:rPr>
              <a:t>Return false</a:t>
            </a:r>
            <a:endParaRPr lang="en-US" altLang="he-IL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40312" y="3246437"/>
            <a:ext cx="4800600" cy="215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Running time: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2400" i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If u is a descendant of v,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Then running time is O(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dist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(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u,v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2400" i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Otherwise: O(depth(u))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29E4E-9E42-4ECC-875B-4EF5AAC4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2" y="6478793"/>
            <a:ext cx="32004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Implement this</a:t>
            </a:r>
          </a:p>
        </p:txBody>
      </p:sp>
    </p:spTree>
    <p:extLst>
      <p:ext uri="{BB962C8B-B14F-4D97-AF65-F5344CB8AC3E}">
        <p14:creationId xmlns:p14="http://schemas.microsoft.com/office/powerpoint/2010/main" val="2624883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Compute distance</a:t>
            </a:r>
          </a:p>
        </p:txBody>
      </p:sp>
    </p:spTree>
    <p:extLst>
      <p:ext uri="{BB962C8B-B14F-4D97-AF65-F5344CB8AC3E}">
        <p14:creationId xmlns:p14="http://schemas.microsoft.com/office/powerpoint/2010/main" val="3977754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 Problems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two nodes in a binary tree, u and v</a:t>
            </a:r>
            <a:br>
              <a:rPr lang="en-US" altLang="he-IL" sz="2200" dirty="0"/>
            </a:br>
            <a:r>
              <a:rPr lang="en-US" altLang="he-IL" sz="2200" dirty="0"/>
              <a:t>and computes the distance between u and v</a:t>
            </a:r>
          </a:p>
          <a:p>
            <a:pPr marL="0" indent="0"/>
            <a:r>
              <a:rPr lang="en-US" altLang="he-IL" sz="2200" dirty="0" err="1"/>
              <a:t>int</a:t>
            </a:r>
            <a:r>
              <a:rPr lang="en-US" altLang="he-IL" sz="2200" dirty="0"/>
              <a:t> distance (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u,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v)</a:t>
            </a:r>
          </a:p>
          <a:p>
            <a:pPr marL="0" indent="0"/>
            <a:endParaRPr lang="en-US" altLang="he-IL" sz="2200" dirty="0"/>
          </a:p>
          <a:p>
            <a:pPr marL="0" indent="0"/>
            <a:r>
              <a:rPr lang="en-US" altLang="he-IL" sz="2200" dirty="0"/>
              <a:t>distance(0, 1) = 4</a:t>
            </a:r>
          </a:p>
          <a:p>
            <a:pPr marL="0" indent="0"/>
            <a:r>
              <a:rPr lang="en-US" altLang="he-IL" sz="2200" dirty="0"/>
              <a:t>distance(15, 11) = 1</a:t>
            </a:r>
          </a:p>
          <a:p>
            <a:pPr marL="0" indent="0"/>
            <a:r>
              <a:rPr lang="en-US" altLang="he-IL" sz="2200" dirty="0"/>
              <a:t>distance(1, 6) = 2</a:t>
            </a:r>
          </a:p>
          <a:p>
            <a:pPr marL="0" indent="0"/>
            <a:r>
              <a:rPr lang="en-US" altLang="he-IL" sz="2200" dirty="0"/>
              <a:t>distance(1, 25) = 6</a:t>
            </a:r>
          </a:p>
          <a:p>
            <a:pPr marL="0" indent="0"/>
            <a:r>
              <a:rPr lang="en-US" altLang="he-IL" sz="2000" dirty="0"/>
              <a:t>distance(6, 6) = 0</a:t>
            </a:r>
          </a:p>
          <a:p>
            <a:pPr marL="0" indent="0"/>
            <a:r>
              <a:rPr lang="en-US" altLang="he-IL" sz="2000" dirty="0"/>
              <a:t>distance(57, 1) = 4</a:t>
            </a:r>
          </a:p>
          <a:p>
            <a:pPr marL="0" indent="0"/>
            <a:endParaRPr lang="en-US" altLang="he-IL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12" y="3246437"/>
            <a:ext cx="5029200" cy="39052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379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2" y="3246437"/>
            <a:ext cx="5029200" cy="39052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 Problems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two nodes in a binary tree, u and v</a:t>
            </a:r>
            <a:br>
              <a:rPr lang="en-US" altLang="he-IL" sz="2200" dirty="0"/>
            </a:br>
            <a:r>
              <a:rPr lang="en-US" altLang="he-IL" sz="2200" dirty="0"/>
              <a:t>and computes the distance between u and v</a:t>
            </a:r>
          </a:p>
          <a:p>
            <a:pPr marL="0" indent="0"/>
            <a:r>
              <a:rPr lang="en-US" altLang="he-IL" sz="2200" dirty="0" err="1"/>
              <a:t>int</a:t>
            </a:r>
            <a:r>
              <a:rPr lang="en-US" altLang="he-IL" sz="2200" dirty="0"/>
              <a:t> distance (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u,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v)</a:t>
            </a:r>
          </a:p>
          <a:p>
            <a:pPr marL="0" indent="0"/>
            <a:r>
              <a:rPr lang="en-US" altLang="he-IL" sz="2200" b="1" i="1" u="sng" dirty="0"/>
              <a:t>Idea: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>
                <a:latin typeface="+mj-lt"/>
              </a:rPr>
              <a:t>Compute </a:t>
            </a:r>
            <a:r>
              <a:rPr lang="en-US" altLang="he-IL" sz="2000" dirty="0" err="1">
                <a:latin typeface="+mj-lt"/>
              </a:rPr>
              <a:t>Path</a:t>
            </a:r>
            <a:r>
              <a:rPr lang="en-US" altLang="he-IL" sz="2000" baseline="-25000" dirty="0" err="1">
                <a:latin typeface="+mj-lt"/>
              </a:rPr>
              <a:t>u</a:t>
            </a:r>
            <a:r>
              <a:rPr lang="en-US" altLang="he-IL" sz="2000" dirty="0">
                <a:latin typeface="+mj-lt"/>
              </a:rPr>
              <a:t> = the path from the root to u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>
                <a:latin typeface="+mj-lt"/>
              </a:rPr>
              <a:t>Compute </a:t>
            </a:r>
            <a:r>
              <a:rPr lang="en-US" altLang="he-IL" sz="2000" dirty="0" err="1">
                <a:latin typeface="+mj-lt"/>
              </a:rPr>
              <a:t>Path</a:t>
            </a:r>
            <a:r>
              <a:rPr lang="en-US" altLang="he-IL" sz="2000" baseline="-25000" dirty="0" err="1">
                <a:latin typeface="+mj-lt"/>
              </a:rPr>
              <a:t>v</a:t>
            </a:r>
            <a:r>
              <a:rPr lang="en-US" altLang="he-IL" sz="2000" dirty="0">
                <a:latin typeface="+mj-lt"/>
              </a:rPr>
              <a:t> = the path from the root to v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>
                <a:latin typeface="+mj-lt"/>
              </a:rPr>
              <a:t>Find the common ancestors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>
                <a:latin typeface="+mj-lt"/>
              </a:rPr>
              <a:t>Return ?</a:t>
            </a:r>
          </a:p>
        </p:txBody>
      </p:sp>
    </p:spTree>
    <p:extLst>
      <p:ext uri="{BB962C8B-B14F-4D97-AF65-F5344CB8AC3E}">
        <p14:creationId xmlns:p14="http://schemas.microsoft.com/office/powerpoint/2010/main" val="1358907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863769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2" y="3246437"/>
            <a:ext cx="5029200" cy="39052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 Problems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two nodes in a binary tree, u and v</a:t>
            </a:r>
            <a:br>
              <a:rPr lang="en-US" altLang="he-IL" sz="2200" dirty="0"/>
            </a:br>
            <a:r>
              <a:rPr lang="en-US" altLang="he-IL" sz="2200" dirty="0"/>
              <a:t>and computes the distance between u and v</a:t>
            </a:r>
          </a:p>
          <a:p>
            <a:pPr marL="0" indent="0"/>
            <a:r>
              <a:rPr lang="en-US" altLang="he-IL" sz="2200" dirty="0" err="1"/>
              <a:t>int</a:t>
            </a:r>
            <a:r>
              <a:rPr lang="en-US" altLang="he-IL" sz="2200" dirty="0"/>
              <a:t> distance (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u,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v)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0766" y="3728917"/>
            <a:ext cx="4830764" cy="250824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Example: u = 25, v = 6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endParaRPr lang="en-US" altLang="en-US" sz="2200" dirty="0"/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u</a:t>
            </a:r>
            <a:r>
              <a:rPr lang="en-US" altLang="en-US" sz="2200" dirty="0"/>
              <a:t> = (0, 61, 25)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v</a:t>
            </a:r>
            <a:r>
              <a:rPr lang="en-US" altLang="en-US" sz="2200" dirty="0"/>
              <a:t> = (0, 5, 11, 15, 6)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endParaRPr lang="en-US" altLang="en-US" sz="2200" dirty="0"/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Return length(</a:t>
            </a: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u</a:t>
            </a:r>
            <a:r>
              <a:rPr lang="en-US" altLang="en-US" sz="2200" dirty="0"/>
              <a:t>)+length(</a:t>
            </a: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v</a:t>
            </a:r>
            <a:r>
              <a:rPr lang="en-US" altLang="en-US" sz="2200" dirty="0"/>
              <a:t>)-2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 flipV="1">
            <a:off x="9307512" y="4084637"/>
            <a:ext cx="533400" cy="914400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flipH="1" flipV="1">
            <a:off x="8012112" y="3424397"/>
            <a:ext cx="1295400" cy="660240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H="1" flipV="1">
            <a:off x="5793262" y="5460168"/>
            <a:ext cx="618652" cy="1139029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flipH="1">
            <a:off x="5793262" y="5014596"/>
            <a:ext cx="313850" cy="445572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V="1">
            <a:off x="6134736" y="4084637"/>
            <a:ext cx="308926" cy="914400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V="1">
            <a:off x="6465888" y="3373198"/>
            <a:ext cx="896143" cy="711439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32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2" y="3246437"/>
            <a:ext cx="5029200" cy="39052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 Problems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two nodes in a binary tree, u and v</a:t>
            </a:r>
            <a:br>
              <a:rPr lang="en-US" altLang="he-IL" sz="2200" dirty="0"/>
            </a:br>
            <a:r>
              <a:rPr lang="en-US" altLang="he-IL" sz="2200" dirty="0"/>
              <a:t>and computes the distance between u and v</a:t>
            </a:r>
          </a:p>
          <a:p>
            <a:pPr marL="0" indent="0"/>
            <a:r>
              <a:rPr lang="en-US" altLang="he-IL" sz="2200" dirty="0" err="1"/>
              <a:t>int</a:t>
            </a:r>
            <a:r>
              <a:rPr lang="en-US" altLang="he-IL" sz="2200" dirty="0"/>
              <a:t> distance (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u,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v)</a:t>
            </a:r>
            <a:endParaRPr lang="en-US" altLang="he-IL" sz="2000" dirty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2735" y="3709988"/>
            <a:ext cx="4845527" cy="243204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Example: u = 1, v = 57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endParaRPr lang="en-US" altLang="en-US" sz="2200" dirty="0"/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u</a:t>
            </a:r>
            <a:r>
              <a:rPr lang="en-US" altLang="en-US" sz="2200" dirty="0"/>
              <a:t> = (0, 5, 11, 15, 1)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v</a:t>
            </a:r>
            <a:r>
              <a:rPr lang="en-US" altLang="en-US" sz="2200" dirty="0"/>
              <a:t> = (0, 5, 57)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common ancestors = {0,5}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endParaRPr lang="en-US" altLang="en-US" sz="2200" dirty="0"/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Return length(</a:t>
            </a: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u</a:t>
            </a:r>
            <a:r>
              <a:rPr lang="en-US" altLang="en-US" sz="2200" dirty="0"/>
              <a:t>)+length(</a:t>
            </a: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v</a:t>
            </a:r>
            <a:r>
              <a:rPr lang="en-US" altLang="en-US" sz="2200" dirty="0"/>
              <a:t>)-4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268912" y="5684837"/>
            <a:ext cx="228600" cy="838201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flipH="1">
            <a:off x="5497512" y="5014596"/>
            <a:ext cx="609600" cy="670241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flipV="1">
            <a:off x="6134736" y="4084637"/>
            <a:ext cx="308926" cy="914400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6465888" y="3373199"/>
            <a:ext cx="896143" cy="711438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flipH="1" flipV="1">
            <a:off x="7003814" y="4440356"/>
            <a:ext cx="427195" cy="660877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V="1">
            <a:off x="7003814" y="3906778"/>
            <a:ext cx="611305" cy="533578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2" y="3246437"/>
            <a:ext cx="5029200" cy="39052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 Problems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two nodes in a binary tree, u and v</a:t>
            </a:r>
            <a:br>
              <a:rPr lang="en-US" altLang="he-IL" sz="2200" dirty="0"/>
            </a:br>
            <a:r>
              <a:rPr lang="en-US" altLang="he-IL" sz="2200" dirty="0"/>
              <a:t>and computes the distance between u and v</a:t>
            </a:r>
          </a:p>
          <a:p>
            <a:pPr marL="0" indent="0"/>
            <a:r>
              <a:rPr lang="en-US" altLang="he-IL" sz="2200" dirty="0" err="1"/>
              <a:t>int</a:t>
            </a:r>
            <a:r>
              <a:rPr lang="en-US" altLang="he-IL" sz="2200" dirty="0"/>
              <a:t> distance (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u,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v)</a:t>
            </a:r>
            <a:endParaRPr lang="en-US" altLang="he-IL" sz="2000" dirty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8612" y="3482574"/>
            <a:ext cx="4845527" cy="27356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Example: u = 1, v = 6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endParaRPr lang="en-US" altLang="en-US" sz="2200" dirty="0"/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u</a:t>
            </a:r>
            <a:r>
              <a:rPr lang="en-US" altLang="en-US" sz="2200" dirty="0"/>
              <a:t> = (0, 5, 11, 15, 1)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v</a:t>
            </a:r>
            <a:r>
              <a:rPr lang="en-US" altLang="en-US" sz="2200" dirty="0"/>
              <a:t> = (0, 5, 11, 15, 6)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common ancestors = {0, 5, 11, 15}</a:t>
            </a:r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endParaRPr lang="en-US" altLang="en-US" sz="2200" dirty="0"/>
          </a:p>
          <a:p>
            <a:pPr marL="215900" indent="-212725">
              <a:buClrTx/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Return length(</a:t>
            </a: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u</a:t>
            </a:r>
            <a:r>
              <a:rPr lang="en-US" altLang="en-US" sz="2200" dirty="0"/>
              <a:t>)+length(</a:t>
            </a:r>
            <a:r>
              <a:rPr lang="en-US" altLang="en-US" sz="2200" dirty="0" err="1"/>
              <a:t>Path</a:t>
            </a:r>
            <a:r>
              <a:rPr lang="en-US" altLang="en-US" sz="2200" baseline="-25000" dirty="0" err="1"/>
              <a:t>v</a:t>
            </a:r>
            <a:r>
              <a:rPr lang="en-US" altLang="en-US" sz="2200" dirty="0"/>
              <a:t>)-8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268912" y="5684837"/>
            <a:ext cx="228600" cy="838201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flipH="1">
            <a:off x="5497512" y="5014596"/>
            <a:ext cx="609600" cy="670241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flipV="1">
            <a:off x="6134736" y="4084637"/>
            <a:ext cx="308926" cy="914400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flipV="1">
            <a:off x="6465888" y="3373199"/>
            <a:ext cx="896143" cy="711438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6534942" y="4440357"/>
            <a:ext cx="468873" cy="1107985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7003814" y="3906778"/>
            <a:ext cx="611305" cy="533578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6124257" y="5548342"/>
            <a:ext cx="400845" cy="345986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flipH="1" flipV="1">
            <a:off x="6160491" y="5952369"/>
            <a:ext cx="175221" cy="645327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1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2" y="3246437"/>
            <a:ext cx="5029200" cy="39052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Tree Problems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Write a function that gets two nodes in a binary tree, u and v</a:t>
            </a:r>
            <a:br>
              <a:rPr lang="en-US" altLang="he-IL" sz="2200" dirty="0"/>
            </a:br>
            <a:r>
              <a:rPr lang="en-US" altLang="he-IL" sz="2200" dirty="0"/>
              <a:t>and computes the distance between u and v</a:t>
            </a:r>
          </a:p>
          <a:p>
            <a:pPr marL="0" indent="0"/>
            <a:r>
              <a:rPr lang="en-US" altLang="he-IL" sz="2200" dirty="0" err="1"/>
              <a:t>int</a:t>
            </a:r>
            <a:r>
              <a:rPr lang="en-US" altLang="he-IL" sz="2200" dirty="0"/>
              <a:t> distance (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u,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* v)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>
                <a:latin typeface="+mj-lt"/>
              </a:rPr>
              <a:t>Compute </a:t>
            </a:r>
            <a:r>
              <a:rPr lang="en-US" altLang="he-IL" sz="2000" dirty="0" err="1">
                <a:latin typeface="+mj-lt"/>
              </a:rPr>
              <a:t>Path</a:t>
            </a:r>
            <a:r>
              <a:rPr lang="en-US" altLang="he-IL" sz="2000" baseline="-25000" dirty="0" err="1">
                <a:latin typeface="+mj-lt"/>
              </a:rPr>
              <a:t>u</a:t>
            </a:r>
            <a:r>
              <a:rPr lang="en-US" altLang="he-IL" sz="2000" dirty="0">
                <a:latin typeface="+mj-lt"/>
              </a:rPr>
              <a:t> = the ancestors of u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>
                <a:latin typeface="+mj-lt"/>
              </a:rPr>
              <a:t>Compute </a:t>
            </a:r>
            <a:r>
              <a:rPr lang="en-US" altLang="he-IL" sz="2000" dirty="0" err="1"/>
              <a:t>Path</a:t>
            </a:r>
            <a:r>
              <a:rPr lang="en-US" altLang="he-IL" sz="2000" baseline="-25000" dirty="0" err="1"/>
              <a:t>v</a:t>
            </a:r>
            <a:r>
              <a:rPr lang="en-US" altLang="he-IL" sz="2000" dirty="0"/>
              <a:t> = the ancestors of </a:t>
            </a:r>
            <a:r>
              <a:rPr lang="en-US" altLang="he-IL" sz="2000" dirty="0">
                <a:latin typeface="+mj-lt"/>
              </a:rPr>
              <a:t>v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>
                <a:cs typeface="Times New Roman" panose="02020603050405020304" pitchFamily="18" charset="0"/>
              </a:rPr>
              <a:t>Let C = the number of common ancestors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>
                <a:latin typeface="+mj-lt"/>
              </a:rPr>
              <a:t>Return </a:t>
            </a:r>
            <a:r>
              <a:rPr lang="en-US" altLang="en-US" sz="2000" dirty="0"/>
              <a:t>length(</a:t>
            </a:r>
            <a:r>
              <a:rPr lang="en-US" altLang="en-US" sz="2000" dirty="0" err="1"/>
              <a:t>Path</a:t>
            </a:r>
            <a:r>
              <a:rPr lang="en-US" altLang="en-US" sz="2000" baseline="-25000" dirty="0" err="1"/>
              <a:t>u</a:t>
            </a:r>
            <a:r>
              <a:rPr lang="en-US" altLang="en-US" sz="2000" dirty="0"/>
              <a:t>) + length(</a:t>
            </a:r>
            <a:r>
              <a:rPr lang="en-US" altLang="en-US" sz="2000" dirty="0" err="1"/>
              <a:t>Path</a:t>
            </a:r>
            <a:r>
              <a:rPr lang="en-US" altLang="en-US" sz="2000" baseline="-25000" dirty="0" err="1"/>
              <a:t>v</a:t>
            </a:r>
            <a:r>
              <a:rPr lang="en-US" altLang="he-IL" sz="2000" dirty="0">
                <a:latin typeface="+mj-lt"/>
              </a:rPr>
              <a:t>) - 2*C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71C69-4AED-41C1-AC86-81A89800C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5979286"/>
            <a:ext cx="3544887" cy="9068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The running time is:</a:t>
            </a:r>
            <a:br>
              <a:rPr lang="en-US" altLang="en-US" sz="2200" dirty="0"/>
            </a:br>
            <a:r>
              <a:rPr lang="en-US" altLang="en-US" sz="2200" dirty="0"/>
              <a:t>O(depth(u)+depth(v))</a:t>
            </a:r>
          </a:p>
        </p:txBody>
      </p:sp>
    </p:spTree>
    <p:extLst>
      <p:ext uri="{BB962C8B-B14F-4D97-AF65-F5344CB8AC3E}">
        <p14:creationId xmlns:p14="http://schemas.microsoft.com/office/powerpoint/2010/main" val="96524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 smtClean="0"/>
              <a:t>Breadth First Search</a:t>
            </a:r>
            <a:endParaRPr lang="de-DE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114032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 smtClean="0"/>
              <a:t>Tree traversal – non-recursive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08" y="2484437"/>
            <a:ext cx="5003263" cy="32575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697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Tree traversal – non-recursive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37" y="2332037"/>
            <a:ext cx="4569875" cy="29753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1FCAB-284F-4612-856C-89602DC29D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02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3CA347-E431-4055-967A-C775EAD6A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64112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BD3B04-AB03-4E7D-ADD3-ADBDA18F41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6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AF5AA-72CD-4245-81F1-7C366DAF3C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3662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F0755C-1BB3-456B-BFF5-3546B7828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43180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536C3C-206E-4175-B78E-7AE01D2300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2304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BB1D9C-5429-4259-978B-A734F3EC5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01604" y="53038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C605A3-B1AE-4BD3-97F6-EB59F341E0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67838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51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Tree traversal – non-recursive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4D59A-CA49-492A-B5D9-DD05433B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45" y="4922837"/>
            <a:ext cx="419100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What if we replace the stack with a queue?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D589B-3C8D-48DD-A717-C1A11108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55" y="3170237"/>
            <a:ext cx="4191000" cy="72199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Implement this algorithm!</a:t>
            </a:r>
          </a:p>
        </p:txBody>
      </p:sp>
    </p:spTree>
    <p:extLst>
      <p:ext uri="{BB962C8B-B14F-4D97-AF65-F5344CB8AC3E}">
        <p14:creationId xmlns:p14="http://schemas.microsoft.com/office/powerpoint/2010/main" val="1713951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 smtClean="0"/>
              <a:t>Breadth First Search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BreadthFirstSearch(root):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 = create queue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q.enqueue(root)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while q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node = q.dequeue()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printf(node-&gt;value)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q.enqueue(node-&gt;left)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 q.enqueue(node-&gt;right)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514" y="731838"/>
            <a:ext cx="3963598" cy="258064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1FCAB-284F-4612-856C-89602DC29D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35512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2A78C7-AD5B-4A04-989C-58455FE9E6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4050664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B8450A-C7D5-4154-9289-D017CB9009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45418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A62EB3-05D4-4240-9738-63B4178F71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5085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AD2B4D8-9656-4077-9EB8-7565DD1C0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5542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4C338EB-12ED-45E1-A891-CB99CA6C55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60759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8DE991-77D5-40B6-9A94-0A2E1C98E9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6609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1A1AFD5-EC21-482B-AF0D-A1BE632B2E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7066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11D75DD-C3DC-495A-B5F3-DF2EAEE80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001" y="3398837"/>
            <a:ext cx="2875292" cy="35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CE02C-1D13-4FEA-929C-325287C5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8" y="6370638"/>
            <a:ext cx="3512694" cy="69596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Implement this algorithm!</a:t>
            </a:r>
          </a:p>
        </p:txBody>
      </p:sp>
    </p:spTree>
    <p:extLst>
      <p:ext uri="{BB962C8B-B14F-4D97-AF65-F5344CB8AC3E}">
        <p14:creationId xmlns:p14="http://schemas.microsoft.com/office/powerpoint/2010/main" val="1345914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Breadth First Search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BreadthFirstSearch(root):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 = create queue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q.enqueue(root)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while q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node = q.dequeue()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printf(node-&gt;value)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q.enqueue(node-&gt;left)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 q.enqueue(node-&gt;right)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92" y="1646237"/>
            <a:ext cx="4449782" cy="28971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A5B642-8041-4A63-93BA-61FBA224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619" y="4747343"/>
            <a:ext cx="4943475" cy="16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These algorithms have applications to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Exploring unknown territory</a:t>
            </a:r>
            <a:br>
              <a:rPr lang="en-US" altLang="he-IL" sz="2200" i="1" dirty="0">
                <a:solidFill>
                  <a:srgbClr val="0000CC"/>
                </a:solidFill>
                <a:latin typeface="+mn-lt"/>
              </a:rPr>
            </a:b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Finding shortest paths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Some AI tasks</a:t>
            </a:r>
            <a:br>
              <a:rPr lang="en-US" altLang="he-IL" sz="2200" i="1" dirty="0">
                <a:solidFill>
                  <a:srgbClr val="0000CC"/>
                </a:solidFill>
                <a:latin typeface="+mn-lt"/>
              </a:rPr>
            </a:b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Solving puzzles</a:t>
            </a:r>
          </a:p>
        </p:txBody>
      </p:sp>
    </p:spTree>
    <p:extLst>
      <p:ext uri="{BB962C8B-B14F-4D97-AF65-F5344CB8AC3E}">
        <p14:creationId xmlns:p14="http://schemas.microsoft.com/office/powerpoint/2010/main" val="966669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Graphs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A </a:t>
            </a:r>
            <a:r>
              <a:rPr lang="en-US" sz="2200" i="1" u="sng" dirty="0"/>
              <a:t>graph</a:t>
            </a:r>
            <a:r>
              <a:rPr lang="en-US" sz="2200" dirty="0"/>
              <a:t> describes relationships among items in a collection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items are the </a:t>
            </a:r>
            <a:r>
              <a:rPr lang="en-US" sz="2200" i="1" u="sng" dirty="0"/>
              <a:t>vertices</a:t>
            </a:r>
            <a:r>
              <a:rPr lang="en-US" sz="2200" dirty="0"/>
              <a:t> (depicted by dots or junctions)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relations are the </a:t>
            </a:r>
            <a:r>
              <a:rPr lang="en-US" sz="2200" i="1" u="sng" dirty="0"/>
              <a:t>edges</a:t>
            </a:r>
            <a:r>
              <a:rPr lang="en-US" sz="2200" dirty="0"/>
              <a:t> (depicted by lines between dots)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What are the vertices and edges in these common graphs?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/>
          </a:p>
        </p:txBody>
      </p:sp>
      <p:pic>
        <p:nvPicPr>
          <p:cNvPr id="13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00" y="3932237"/>
            <a:ext cx="3550424" cy="27039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192712" y="3932237"/>
            <a:ext cx="3124200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Vertices - intersections</a:t>
            </a:r>
          </a:p>
          <a:p>
            <a:r>
              <a:rPr lang="en-US" sz="2200" dirty="0">
                <a:solidFill>
                  <a:schemeClr val="tx1"/>
                </a:solidFill>
              </a:rPr>
              <a:t>Edges -   roadways</a:t>
            </a:r>
          </a:p>
        </p:txBody>
      </p:sp>
      <p:pic>
        <p:nvPicPr>
          <p:cNvPr id="15" name="Google Shape;4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086" y="3869503"/>
            <a:ext cx="3658251" cy="28294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5192712" y="3932236"/>
            <a:ext cx="3124200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Vertices - stations</a:t>
            </a:r>
          </a:p>
          <a:p>
            <a:r>
              <a:rPr lang="en-US" sz="2200" dirty="0">
                <a:solidFill>
                  <a:schemeClr val="tx1"/>
                </a:solidFill>
              </a:rPr>
              <a:t>Edges - pipes</a:t>
            </a:r>
          </a:p>
        </p:txBody>
      </p:sp>
      <p:pic>
        <p:nvPicPr>
          <p:cNvPr id="18" name="Google Shape;4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874" y="3810449"/>
            <a:ext cx="4560558" cy="29064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5192712" y="3931918"/>
            <a:ext cx="3124200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Vertices - people</a:t>
            </a:r>
          </a:p>
          <a:p>
            <a:r>
              <a:rPr lang="en-US" sz="2200" dirty="0">
                <a:solidFill>
                  <a:schemeClr val="tx1"/>
                </a:solidFill>
              </a:rPr>
              <a:t>Edges - friendships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76" y="3828426"/>
            <a:ext cx="2876550" cy="27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25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7" grpId="0"/>
      <p:bldP spid="17" grpId="1"/>
      <p:bldP spid="19" grpId="0"/>
      <p:bldP spid="19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Graphs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 </a:t>
            </a:r>
            <a:r>
              <a:rPr lang="en-US" sz="2200" i="1" dirty="0">
                <a:latin typeface="+mj-lt"/>
              </a:rPr>
              <a:t>path</a:t>
            </a:r>
            <a:r>
              <a:rPr lang="en-US" sz="2200" dirty="0">
                <a:latin typeface="+mj-lt"/>
              </a:rPr>
              <a:t> from vertex </a:t>
            </a:r>
            <a:r>
              <a:rPr lang="en-US" sz="2200" i="1" dirty="0">
                <a:latin typeface="+mj-lt"/>
                <a:ea typeface="PT Serif"/>
                <a:cs typeface="PT Serif"/>
                <a:sym typeface="PT Serif"/>
              </a:rPr>
              <a:t>u</a:t>
            </a:r>
            <a:r>
              <a:rPr lang="en-US" sz="2200" dirty="0">
                <a:latin typeface="+mj-lt"/>
              </a:rPr>
              <a:t> to vertex </a:t>
            </a:r>
            <a:r>
              <a:rPr lang="en-US" sz="2200" i="1" dirty="0">
                <a:latin typeface="+mj-lt"/>
                <a:ea typeface="PT Serif"/>
                <a:cs typeface="PT Serif"/>
                <a:sym typeface="PT Serif"/>
              </a:rPr>
              <a:t>v</a:t>
            </a:r>
            <a:r>
              <a:rPr lang="en-US" sz="2200" dirty="0">
                <a:latin typeface="+mj-lt"/>
              </a:rPr>
              <a:t> is sequence of edges which connect a sequence of vertices between them.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graph is </a:t>
            </a:r>
            <a:r>
              <a:rPr lang="en-US" sz="2200" i="1" dirty="0"/>
              <a:t>connected</a:t>
            </a:r>
            <a:r>
              <a:rPr lang="en-US" sz="2200" dirty="0"/>
              <a:t> if each pair of vertices has a path.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How do you visualize a disconnected graph?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What if the </a:t>
            </a:r>
            <a:r>
              <a:rPr lang="en-US" sz="2200" dirty="0" err="1">
                <a:latin typeface="+mj-lt"/>
              </a:rPr>
              <a:t>Skytrain</a:t>
            </a:r>
            <a:r>
              <a:rPr lang="en-US" sz="2200" dirty="0">
                <a:latin typeface="+mj-lt"/>
              </a:rPr>
              <a:t> graph was disconnected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12" y="4761774"/>
            <a:ext cx="2259014" cy="216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084FF-23C7-417A-9212-18333A951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12" y="4858048"/>
            <a:ext cx="2259014" cy="21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23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374865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 </a:t>
            </a:r>
            <a:r>
              <a:rPr lang="en-US" sz="2200" i="1" dirty="0">
                <a:latin typeface="+mj-lt"/>
              </a:rPr>
              <a:t>tree </a:t>
            </a:r>
            <a:r>
              <a:rPr lang="en-US" sz="2200" dirty="0">
                <a:latin typeface="+mj-lt"/>
              </a:rPr>
              <a:t>is a minimally connected graph</a:t>
            </a:r>
          </a:p>
          <a:p>
            <a:pPr marL="914400"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200" dirty="0">
                <a:latin typeface="+mj-lt"/>
              </a:rPr>
              <a:t>all vertices connected</a:t>
            </a:r>
          </a:p>
          <a:p>
            <a:pPr marL="9144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200" dirty="0">
                <a:latin typeface="+mj-lt"/>
              </a:rPr>
              <a:t>no cycles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5536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9" y="2179637"/>
            <a:ext cx="820217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83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2238</Words>
  <Application>Microsoft Office PowerPoint</Application>
  <PresentationFormat>Custom</PresentationFormat>
  <Paragraphs>377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 Unicode MS</vt:lpstr>
      <vt:lpstr>Arial</vt:lpstr>
      <vt:lpstr>Courier New</vt:lpstr>
      <vt:lpstr>PT Serif</vt:lpstr>
      <vt:lpstr>Times New Roman</vt:lpstr>
      <vt:lpstr>Wingdings</vt:lpstr>
      <vt:lpstr>Office Theme</vt:lpstr>
      <vt:lpstr>Office Theme</vt:lpstr>
      <vt:lpstr>PowerPoint Presentation</vt:lpstr>
      <vt:lpstr>Assignment 4</vt:lpstr>
      <vt:lpstr>Today</vt:lpstr>
      <vt:lpstr>PowerPoint Presentation</vt:lpstr>
      <vt:lpstr>Graphs</vt:lpstr>
      <vt:lpstr>Graphs</vt:lpstr>
      <vt:lpstr>PowerPoint Presentation</vt:lpstr>
      <vt:lpstr>Trees</vt:lpstr>
      <vt:lpstr>Trees</vt:lpstr>
      <vt:lpstr>Trees</vt:lpstr>
      <vt:lpstr>A Tree</vt:lpstr>
      <vt:lpstr>Not a Tree</vt:lpstr>
      <vt:lpstr>Rooted Trees</vt:lpstr>
      <vt:lpstr>Rooted Trees</vt:lpstr>
      <vt:lpstr>Rooted Trees</vt:lpstr>
      <vt:lpstr>PowerPoint Presentation</vt:lpstr>
      <vt:lpstr>Binary 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Trees</vt:lpstr>
      <vt:lpstr>PowerPoint Presentation</vt:lpstr>
      <vt:lpstr>Traversing Binary Trees</vt:lpstr>
      <vt:lpstr>Traversing Binary Trees</vt:lpstr>
      <vt:lpstr>Traversing Binary Trees</vt:lpstr>
      <vt:lpstr>PreOrder traversal algorithm</vt:lpstr>
      <vt:lpstr>PowerPoint Presentation</vt:lpstr>
      <vt:lpstr>PowerPoint Presentation</vt:lpstr>
      <vt:lpstr>Binary Tree Problems</vt:lpstr>
      <vt:lpstr>PowerPoint Presentation</vt:lpstr>
      <vt:lpstr>Binary Tree Problems</vt:lpstr>
      <vt:lpstr>Binary Tree Problems</vt:lpstr>
      <vt:lpstr>Binary Tree Problems</vt:lpstr>
      <vt:lpstr>Binary Tree Problems</vt:lpstr>
      <vt:lpstr>Binary Tree Problems</vt:lpstr>
      <vt:lpstr>Binary Tree Problems</vt:lpstr>
      <vt:lpstr>PowerPoint Presentation</vt:lpstr>
      <vt:lpstr>Tree traversal – non-recursive</vt:lpstr>
      <vt:lpstr>Tree traversal – non-recursive</vt:lpstr>
      <vt:lpstr>Tree traversal – non-recursive</vt:lpstr>
      <vt:lpstr>Breadth First Search</vt:lpstr>
      <vt:lpstr>Breadth First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1006</cp:revision>
  <cp:lastPrinted>1601-01-01T00:00:00Z</cp:lastPrinted>
  <dcterms:created xsi:type="dcterms:W3CDTF">2017-07-19T19:15:02Z</dcterms:created>
  <dcterms:modified xsi:type="dcterms:W3CDTF">2021-11-08T17:48:58Z</dcterms:modified>
</cp:coreProperties>
</file>