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handoutMasterIdLst>
    <p:handoutMasterId r:id="rId39"/>
  </p:handoutMasterIdLst>
  <p:sldIdLst>
    <p:sldId id="256" r:id="rId3"/>
    <p:sldId id="345" r:id="rId4"/>
    <p:sldId id="296" r:id="rId5"/>
    <p:sldId id="305" r:id="rId6"/>
    <p:sldId id="348" r:id="rId7"/>
    <p:sldId id="349" r:id="rId8"/>
    <p:sldId id="352" r:id="rId9"/>
    <p:sldId id="354" r:id="rId10"/>
    <p:sldId id="355" r:id="rId11"/>
    <p:sldId id="356" r:id="rId12"/>
    <p:sldId id="358" r:id="rId13"/>
    <p:sldId id="357" r:id="rId14"/>
    <p:sldId id="361" r:id="rId15"/>
    <p:sldId id="362" r:id="rId16"/>
    <p:sldId id="363" r:id="rId17"/>
    <p:sldId id="367" r:id="rId18"/>
    <p:sldId id="364" r:id="rId19"/>
    <p:sldId id="365" r:id="rId20"/>
    <p:sldId id="366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34" r:id="rId3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4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49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303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1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9236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531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677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324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532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334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18930699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4189306995_0_4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373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323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91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18930699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4189306995_0_4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3868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18930699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4189306995_0_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6926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18930699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4189306995_0_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785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18930699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4189306995_0_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9552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18930699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4189306995_0_1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2433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189306995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4189306995_2_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2975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189306995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4189306995_2_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26771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18930699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4189306995_0_3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94498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18930699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4189306995_0_3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0148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18930699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4189306995_0_3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8537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18930699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4189306995_0_3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53391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616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132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893069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189306995_2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 sz="281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6800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75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10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12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8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0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6063198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125</a:t>
            </a: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Computing Science</a:t>
            </a:r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Programming II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</a:t>
            </a:r>
            <a:r>
              <a:rPr lang="de-DE" sz="36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15, </a:t>
            </a: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Array bounds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/>
            <a:endParaRPr lang="de-DE" sz="2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DE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 array[10] = {0, 1, 8, 2, 18, 3, 6, 2, 2, -4};</a:t>
            </a:r>
          </a:p>
          <a:p>
            <a:pPr lvl="0"/>
            <a:endParaRPr lang="de-DE" sz="2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Q: What happens when trying to access </a:t>
            </a:r>
            <a:r>
              <a:rPr lang="de-DE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array[-1]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de-DE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array[10]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0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A: Will return 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garbage data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crash</a:t>
            </a:r>
            <a:r>
              <a:rPr lang="de-DE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21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1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>
              <a:buSzPts val="1080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Using pointers to access an array</a:t>
            </a: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66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SzPts val="1080"/>
            </a:pP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main()  {</a:t>
            </a:r>
            <a:b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arr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[10] = {0, 1, 2, 3, 4, 5, 6, 7, 8, 9};</a:t>
            </a:r>
            <a:b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* 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ptr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;</a:t>
            </a:r>
            <a:b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endParaRPr sz="2200" b="0" i="0" u="none" strike="noStrike" cap="none" dirty="0">
              <a:solidFill>
                <a:srgbClr val="0F0FCF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lvl="1" indent="0">
              <a:buClr>
                <a:srgbClr val="140393"/>
              </a:buClr>
              <a:buSzPts val="900"/>
              <a:buNone/>
            </a:pP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ptr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= arr+3;</a:t>
            </a:r>
            <a:b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printf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("*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ptr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 = %d\n",  *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ptr</a:t>
            </a:r>
            <a:r>
              <a:rPr lang="en-US" sz="2200" b="0" i="0" u="none" strike="noStrike" cap="none" dirty="0" smtClean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);</a:t>
            </a:r>
            <a:r>
              <a:rPr lang="en-US" sz="2200" b="0" i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//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prints </a:t>
            </a:r>
            <a:r>
              <a:rPr lang="en-US" sz="2200" b="0" i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*</a:t>
            </a:r>
            <a:r>
              <a:rPr lang="en-US" sz="2200" b="0" i="0" u="none" strike="noStrike" cap="none" dirty="0" err="1" smtClean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ptr</a:t>
            </a:r>
            <a:r>
              <a:rPr lang="en-US" sz="2200" b="0" i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= 3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/>
            </a:r>
            <a:b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endParaRPr sz="2200" b="0" i="0" u="none" strike="noStrike" cap="none" dirty="0">
              <a:solidFill>
                <a:srgbClr val="0F0FCF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40393"/>
              </a:buClr>
              <a:buSzPts val="9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ptr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= ptr+2;</a:t>
            </a:r>
            <a:endParaRPr sz="2200" b="0" i="0" u="none" strike="noStrike" cap="none" dirty="0">
              <a:solidFill>
                <a:srgbClr val="0F0FCF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lvl="1" indent="0">
              <a:buClr>
                <a:srgbClr val="140393"/>
              </a:buClr>
              <a:buSzPts val="900"/>
              <a:buNone/>
            </a:pP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printf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("*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ptr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 = %d\n",  *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ptr</a:t>
            </a:r>
            <a:r>
              <a:rPr lang="en-US" sz="2200" b="0" i="0" u="none" strike="noStrike" cap="none" dirty="0" smtClean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);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// prints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*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ptr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=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5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2200" b="0" i="0" u="none" strike="noStrike" cap="none" dirty="0">
              <a:solidFill>
                <a:srgbClr val="0F0FCF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40393"/>
              </a:buClr>
              <a:buSzPts val="9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ptr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= &amp;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arr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[9</a:t>
            </a:r>
            <a:r>
              <a:rPr lang="en-US" sz="2200" b="0" i="0" u="none" strike="noStrike" cap="none" dirty="0" smtClean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];	</a:t>
            </a:r>
            <a:r>
              <a:rPr lang="en-US" sz="2200" b="0" i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// the address of </a:t>
            </a:r>
            <a:r>
              <a:rPr lang="en-US" sz="2200" b="0" i="0" u="none" strike="noStrike" cap="none" dirty="0" err="1" smtClean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arr</a:t>
            </a:r>
            <a:r>
              <a:rPr lang="en-US" sz="2200" b="0" i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[9]</a:t>
            </a:r>
            <a:endParaRPr sz="2200" b="0" i="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lvl="1" indent="0">
              <a:buClr>
                <a:srgbClr val="140393"/>
              </a:buClr>
              <a:buSzPts val="900"/>
              <a:buNone/>
            </a:pP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printf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("*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ptr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 = %d\n",  *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ptr</a:t>
            </a:r>
            <a:r>
              <a:rPr lang="en-US" sz="2200" b="0" i="0" u="none" strike="noStrike" cap="none" dirty="0" smtClean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);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//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prints *</a:t>
            </a:r>
            <a:r>
              <a:rPr lang="en-US" sz="2200" dirty="0" err="1" smtClean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ptr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=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9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/>
            </a:r>
            <a:b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endParaRPr sz="2200" b="0" i="0" u="none" strike="noStrike" cap="none" dirty="0">
              <a:solidFill>
                <a:srgbClr val="0F0FCF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40393"/>
              </a:buClr>
              <a:buSzPts val="9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arr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= &amp;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arr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[5]; </a:t>
            </a:r>
            <a:b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}</a:t>
            </a:r>
            <a:endParaRPr sz="2200" b="0" i="0" u="none" strike="noStrike" cap="none" dirty="0">
              <a:solidFill>
                <a:srgbClr val="0F0FCF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2000" y="6181713"/>
            <a:ext cx="520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NO!! Array cannot be reassigned.</a:t>
            </a:r>
            <a:b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Array is a </a:t>
            </a:r>
            <a:r>
              <a:rPr lang="en-US" sz="2400" b="1" i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constant </a:t>
            </a: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pointer</a:t>
            </a:r>
            <a:endParaRPr lang="en-CA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8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Arrays - recap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An array represents a list of elements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The list is of a fixed length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All elements have the same type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Access by array[index]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The indexing is [0]..[length-1]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The variable of type </a:t>
            </a:r>
            <a:r>
              <a:rPr lang="de-DE" sz="2200" i="1" u="sng" dirty="0">
                <a:latin typeface="Arial" panose="020B0604020202020204" pitchFamily="34" charset="0"/>
                <a:cs typeface="Arial" panose="020B0604020202020204" pitchFamily="34" charset="0"/>
              </a:rPr>
              <a:t>array of ints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is really a </a:t>
            </a:r>
            <a:r>
              <a:rPr lang="de-DE" sz="2200" i="1" u="sng" dirty="0">
                <a:latin typeface="Arial" panose="020B0604020202020204" pitchFamily="34" charset="0"/>
                <a:cs typeface="Arial" panose="020B0604020202020204" pitchFamily="34" charset="0"/>
              </a:rPr>
              <a:t>constant pointer to int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Can use pointers to access an array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SzPct val="100000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de-DE" sz="22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Examples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8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l">
              <a:spcBef>
                <a:spcPts val="0"/>
              </a:spcBef>
              <a:spcAft>
                <a:spcPts val="0"/>
              </a:spcAft>
              <a:buSzPts val="1080"/>
            </a:pP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Write a function that gets an array of floats of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length n a</a:t>
            </a: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nd outputs the average of the numbers.</a:t>
            </a:r>
            <a:endParaRPr dirty="0"/>
          </a:p>
          <a:p>
            <a:pPr marL="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/>
                <a:ea typeface="Arial"/>
                <a:cs typeface="Arial"/>
                <a:sym typeface="Arial"/>
              </a:rPr>
              <a:t>float average(float 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/>
                <a:ea typeface="Arial"/>
                <a:cs typeface="Arial"/>
                <a:sym typeface="Arial"/>
              </a:rPr>
              <a:t>[], 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/>
                <a:ea typeface="Arial"/>
                <a:cs typeface="Arial"/>
                <a:sym typeface="Arial"/>
              </a:rPr>
              <a:t> n)</a:t>
            </a:r>
            <a:endParaRPr sz="2200" b="0" i="0" u="none" strike="noStrike" cap="none" dirty="0">
              <a:solidFill>
                <a:srgbClr val="0F0FCF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1417"/>
              </a:spcBef>
              <a:spcAft>
                <a:spcPts val="0"/>
              </a:spcAft>
              <a:buSzPts val="1080"/>
            </a:pP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Write a function that gets two arrays of </a:t>
            </a:r>
            <a:r>
              <a:rPr lang="en-US" sz="2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ints</a:t>
            </a: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 of length n and copies all data from one array into the other.</a:t>
            </a:r>
          </a:p>
          <a:p>
            <a:pPr marL="0" marR="0" lvl="0" indent="0" algn="l" rtl="0">
              <a:spcBef>
                <a:spcPts val="1417"/>
              </a:spcBef>
              <a:spcAft>
                <a:spcPts val="0"/>
              </a:spcAft>
              <a:buSzPts val="1080"/>
            </a:pPr>
            <a: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/>
                <a:ea typeface="Arial"/>
                <a:cs typeface="Arial"/>
                <a:sym typeface="Arial"/>
              </a:rPr>
              <a:t>array_copy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/>
                <a:ea typeface="Arial"/>
                <a:cs typeface="Arial"/>
                <a:sym typeface="Arial"/>
              </a:rPr>
              <a:t>dest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/>
                <a:ea typeface="Arial"/>
                <a:cs typeface="Arial"/>
                <a:sym typeface="Arial"/>
              </a:rPr>
              <a:t>[], 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/>
                <a:ea typeface="Arial"/>
                <a:cs typeface="Arial"/>
                <a:sym typeface="Arial"/>
              </a:rPr>
              <a:t>[], 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/>
                <a:ea typeface="Arial"/>
                <a:cs typeface="Arial"/>
                <a:sym typeface="Arial"/>
              </a:rPr>
              <a:t> n) </a:t>
            </a:r>
            <a:r>
              <a:rPr lang="en-US" sz="2200" b="0" i="0" u="none" strike="noStrike" cap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200" b="0" i="0" u="none" strike="noStrike" cap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 b="1" i="0" u="none" strike="noStrike" cap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488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Examples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8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>
              <a:spcAft>
                <a:spcPts val="0"/>
              </a:spcAft>
              <a:buSzPts val="1080"/>
            </a:pPr>
            <a:r>
              <a:rPr lang="en-US" sz="2200" b="0" i="0" u="none" strike="noStrike" cap="none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Write a function that gets an array of floats of length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</a:t>
            </a:r>
            <a:r>
              <a:rPr lang="en-US" sz="2200" b="0" i="0" u="none" strike="noStrike" cap="none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and outputs the average of the numbers.</a:t>
            </a:r>
            <a:br>
              <a:rPr lang="en-US" sz="2200" b="0" i="0" u="none" strike="noStrike" cap="none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endParaRPr lang="en-US" sz="2200" b="0" i="0" u="none" strike="noStrike" cap="none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SzPts val="1080"/>
            </a:pPr>
            <a:r>
              <a:rPr lang="en-US" sz="2200" dirty="0">
                <a:solidFill>
                  <a:srgbClr val="2F5496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</a:t>
            </a:r>
            <a:r>
              <a:rPr lang="en-US" sz="2200" strike="sngStrik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float average(float </a:t>
            </a:r>
            <a:r>
              <a:rPr lang="en-US" sz="2200" strike="sngStrik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ar</a:t>
            </a:r>
            <a:r>
              <a:rPr lang="en-US" sz="2200" strike="sngStrik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[], </a:t>
            </a:r>
            <a:r>
              <a:rPr lang="en-US" sz="2200" strike="sngStrik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</a:t>
            </a:r>
            <a:r>
              <a:rPr lang="en-US" sz="2200" strike="sngStrik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n)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SzPts val="1080"/>
            </a:pPr>
            <a:endParaRPr lang="en-US" sz="2200" strike="sngStrike" dirty="0">
              <a:solidFill>
                <a:srgbClr val="0F0FCF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SzPts val="1080"/>
            </a:pPr>
            <a:r>
              <a:rPr lang="en-US" sz="2200" dirty="0">
                <a:solidFill>
                  <a:srgbClr val="2F5496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float average(float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const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ar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[], 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n)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SzPts val="1080"/>
            </a:pPr>
            <a:r>
              <a:rPr lang="en-US" sz="2200" b="1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/>
            </a:r>
            <a:br>
              <a:rPr lang="en-US" sz="2200" b="1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2200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OR</a:t>
            </a:r>
            <a:br>
              <a:rPr lang="en-US" sz="2200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2200" dirty="0">
                <a:solidFill>
                  <a:srgbClr val="2F5496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float average(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const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float* 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ar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, 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21951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Examples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8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>
              <a:spcAft>
                <a:spcPts val="0"/>
              </a:spcAft>
              <a:buSzPts val="1080"/>
            </a:pPr>
            <a:r>
              <a:rPr lang="en-US" sz="2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Write a function that gets two arrays of </a:t>
            </a:r>
            <a:r>
              <a:rPr lang="en-US" sz="22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ints</a:t>
            </a:r>
            <a:r>
              <a:rPr lang="en-US" sz="2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of length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</a:t>
            </a:r>
            <a:r>
              <a:rPr lang="en-US" sz="2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and copies all data from one array into the other</a:t>
            </a:r>
            <a:r>
              <a:rPr lang="en-US" sz="2200" b="0" i="0" u="none" strike="noStrike" cap="none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  <a:br>
              <a:rPr lang="en-US" sz="2200" b="0" i="0" u="none" strike="noStrike" cap="none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endParaRPr lang="en-US" sz="2200" b="0" i="0" u="none" strike="noStrike" cap="none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lvl="0" algn="l">
              <a:spcAft>
                <a:spcPts val="0"/>
              </a:spcAft>
              <a:buSzPts val="1080"/>
            </a:pPr>
            <a:r>
              <a:rPr lang="en-US" sz="2200" dirty="0">
                <a:solidFill>
                  <a:srgbClr val="2F5496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</a:t>
            </a:r>
            <a:r>
              <a:rPr lang="en-US" sz="2200" strike="sngStrik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void </a:t>
            </a:r>
            <a:r>
              <a:rPr lang="en-US" sz="2200" strike="sngStrik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array_copy</a:t>
            </a:r>
            <a:r>
              <a:rPr lang="en-US" sz="2200" strike="sngStrik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(</a:t>
            </a:r>
            <a:r>
              <a:rPr lang="en-US" sz="2200" strike="sngStrik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</a:t>
            </a:r>
            <a:r>
              <a:rPr lang="en-US" sz="2200" strike="sngStrik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200" strike="sngStrik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dest</a:t>
            </a:r>
            <a:r>
              <a:rPr lang="en-US" sz="2200" strike="sngStrik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[], </a:t>
            </a:r>
            <a:r>
              <a:rPr lang="en-US" sz="2200" strike="sngStrik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</a:t>
            </a:r>
            <a:r>
              <a:rPr lang="en-US" sz="2200" strike="sngStrik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200" strike="sngStrik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src</a:t>
            </a:r>
            <a:r>
              <a:rPr lang="en-US" sz="2200" strike="sngStrik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[], </a:t>
            </a:r>
            <a:r>
              <a:rPr lang="en-US" sz="2200" strike="sngStrik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</a:t>
            </a:r>
            <a:r>
              <a:rPr lang="en-US" sz="2200" strike="sngStrik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n)</a:t>
            </a:r>
          </a:p>
          <a:p>
            <a:pPr lvl="0" algn="l">
              <a:spcAft>
                <a:spcPts val="0"/>
              </a:spcAft>
              <a:buSzPts val="1080"/>
            </a:pPr>
            <a:endParaRPr lang="en-US" sz="2200" strike="sngStrike" dirty="0">
              <a:solidFill>
                <a:srgbClr val="0F0FCF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lvl="0" algn="l">
              <a:spcAft>
                <a:spcPts val="0"/>
              </a:spcAft>
              <a:buSzPts val="1080"/>
            </a:pPr>
            <a:r>
              <a:rPr lang="en-US" sz="2200" dirty="0">
                <a:solidFill>
                  <a:srgbClr val="2F5496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void 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array_copy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(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dest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[],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const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src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[], 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n)</a:t>
            </a:r>
          </a:p>
          <a:p>
            <a:pPr lvl="0" algn="l">
              <a:spcAft>
                <a:spcPts val="0"/>
              </a:spcAft>
              <a:buSzPts val="1080"/>
            </a:pPr>
            <a:r>
              <a:rPr lang="en-US" sz="2200" b="1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/>
            </a:r>
            <a:br>
              <a:rPr lang="en-US" sz="2200" b="1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2200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OR</a:t>
            </a:r>
            <a:br>
              <a:rPr lang="en-US" sz="2200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2200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void 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array_copy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(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* 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dest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, </a:t>
            </a:r>
            <a:r>
              <a:rPr lang="en-US" sz="2200" b="0" i="0" u="none" strike="noStrike" cap="none" dirty="0" err="1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const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* 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src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, 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int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n) 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47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SzPct val="45000"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altLang="en-US" sz="8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en-US" sz="8000" dirty="0">
                <a:latin typeface="Arial" panose="020B0604020202020204" pitchFamily="34" charset="0"/>
                <a:cs typeface="Arial" panose="020B0604020202020204" pitchFamily="34" charset="0"/>
              </a:rPr>
              <a:t>Constants</a:t>
            </a:r>
          </a:p>
        </p:txBody>
      </p:sp>
    </p:spTree>
    <p:extLst>
      <p:ext uri="{BB962C8B-B14F-4D97-AF65-F5344CB8AC3E}">
        <p14:creationId xmlns:p14="http://schemas.microsoft.com/office/powerpoint/2010/main" val="1336029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Constant variables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>
              <a:spcAft>
                <a:spcPts val="0"/>
              </a:spcAft>
              <a:buClr>
                <a:srgbClr val="0070C0"/>
              </a:buClr>
              <a:buSzPts val="990"/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</a:t>
            </a:r>
            <a:r>
              <a:rPr lang="en-US" sz="24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int</a:t>
            </a:r>
            <a: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main()  {</a:t>
            </a:r>
          </a:p>
          <a:p>
            <a:pPr lvl="0" algn="l">
              <a:spcAft>
                <a:spcPts val="0"/>
              </a:spcAft>
              <a:buClr>
                <a:srgbClr val="0070C0"/>
              </a:buClr>
              <a:buSzPts val="990"/>
            </a:pP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   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const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400" dirty="0" err="1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int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ONE = 1;</a:t>
            </a:r>
          </a:p>
          <a:p>
            <a:pPr lvl="0" algn="l">
              <a:spcAft>
                <a:spcPts val="0"/>
              </a:spcAft>
              <a:buClr>
                <a:srgbClr val="0070C0"/>
              </a:buClr>
              <a:buSzPts val="990"/>
            </a:pP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    </a:t>
            </a:r>
            <a:r>
              <a:rPr lang="en-US" sz="2400" dirty="0" err="1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int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const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TWO = 2;</a:t>
            </a:r>
            <a:b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 </a:t>
            </a:r>
            <a:endParaRPr lang="en-US" sz="2400" dirty="0">
              <a:solidFill>
                <a:srgbClr val="0F0FCF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0" algn="l">
              <a:spcAft>
                <a:spcPts val="0"/>
              </a:spcAft>
              <a:buClr>
                <a:srgbClr val="0070C0"/>
              </a:buClr>
              <a:buSzPts val="990"/>
            </a:pPr>
            <a: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    ONE = 5;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// NO! Modifying the value is not allowed</a:t>
            </a:r>
          </a:p>
          <a:p>
            <a:pPr lvl="0" algn="l">
              <a:spcAft>
                <a:spcPts val="0"/>
              </a:spcAft>
              <a:buClr>
                <a:srgbClr val="0070C0"/>
              </a:buClr>
              <a:buSzPts val="990"/>
            </a:pPr>
            <a:endParaRPr lang="en-US" sz="2400" b="0" i="0" u="none" strike="noStrike" cap="none" dirty="0">
              <a:solidFill>
                <a:srgbClr val="FF0000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0" algn="l">
              <a:spcAft>
                <a:spcPts val="0"/>
              </a:spcAft>
              <a:buClr>
                <a:srgbClr val="0070C0"/>
              </a:buClr>
              <a:buSzPts val="990"/>
            </a:pPr>
            <a: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    return 0;</a:t>
            </a:r>
          </a:p>
          <a:p>
            <a:pPr lvl="0" algn="l">
              <a:spcAft>
                <a:spcPts val="0"/>
              </a:spcAft>
              <a:buClr>
                <a:srgbClr val="0070C0"/>
              </a:buClr>
              <a:buSzPts val="990"/>
            </a:pPr>
            <a: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}</a:t>
            </a:r>
            <a:r>
              <a:rPr lang="en-US" sz="2400" b="0" i="0" u="none" strike="noStrike" cap="none" dirty="0">
                <a:solidFill>
                  <a:srgbClr val="0070C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/>
            </a:r>
            <a:br>
              <a:rPr lang="en-US" sz="2400" b="0" i="0" u="none" strike="noStrike" cap="none" dirty="0">
                <a:solidFill>
                  <a:srgbClr val="0070C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endParaRPr lang="en-US" sz="2400" b="0" i="0" u="none" strike="noStrike" cap="none" dirty="0">
              <a:solidFill>
                <a:srgbClr val="0070C0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804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Constant pointers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640" cy="480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chemeClr val="dk1"/>
              </a:buClr>
              <a:buSzPts val="2200"/>
            </a:pPr>
            <a:r>
              <a:rPr lang="en-US" sz="22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also define </a:t>
            </a:r>
            <a:r>
              <a:rPr lang="en-US" sz="2200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constant </a:t>
            </a:r>
            <a:r>
              <a:rPr lang="en-US" sz="22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 using </a:t>
            </a:r>
            <a:r>
              <a:rPr lang="en-US" sz="220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20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20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const_ptr</a:t>
            </a: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2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a[]</a:t>
            </a:r>
            <a:r>
              <a:rPr lang="en-US" sz="22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roughly equivalent to </a:t>
            </a:r>
            <a:r>
              <a:rPr lang="en-US" sz="220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20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200" i="0" u="none" strike="noStrike" cap="none" dirty="0">
                <a:solidFill>
                  <a:srgbClr val="140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1417"/>
              </a:spcBef>
              <a:buClr>
                <a:schemeClr val="dk1"/>
              </a:buClr>
              <a:buSzPts val="2200"/>
            </a:pPr>
            <a:r>
              <a:rPr lang="en-US" sz="22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the difference between </a:t>
            </a:r>
            <a:r>
              <a:rPr lang="en-US" sz="2200" i="1" u="sng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200" i="1" u="sng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u="sng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i="1" u="sng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2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200" i="1" u="sng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i="1" u="sng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200" i="1" u="sng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spcBef>
                <a:spcPts val="1417"/>
              </a:spcBef>
              <a:spcAft>
                <a:spcPts val="0"/>
              </a:spcAft>
              <a:buClr>
                <a:srgbClr val="140393"/>
              </a:buClr>
              <a:buSzPts val="990"/>
            </a:pPr>
            <a:r>
              <a:rPr lang="en-US" sz="2200" b="1" i="1" u="sng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int</a:t>
            </a:r>
            <a:r>
              <a:rPr lang="en-US" sz="2200" b="1" i="1" u="sng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* </a:t>
            </a:r>
            <a:r>
              <a:rPr lang="en-US" sz="2200" b="1" i="1" u="sng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const</a:t>
            </a:r>
            <a:r>
              <a:rPr lang="en-US" sz="2200" b="1" i="0" u="sng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is a constant pointer</a:t>
            </a:r>
            <a:br>
              <a:rPr lang="en-US" sz="2200" b="1" i="0" u="sng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int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x, y;</a:t>
            </a:r>
            <a:b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int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* 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const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const_ptr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= &amp;x;</a:t>
            </a:r>
            <a:b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const_ptr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= &amp;y; </a:t>
            </a:r>
            <a:r>
              <a:rPr lang="en-US" sz="2200" b="0" i="0" u="none" strike="noStrike" cap="none" dirty="0">
                <a:solidFill>
                  <a:srgbClr val="FF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// NO! Modifying the pointer is not allowed</a:t>
            </a:r>
            <a:endParaRPr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1417"/>
              </a:spcBef>
              <a:buClr>
                <a:srgbClr val="140393"/>
              </a:buClr>
              <a:buSzPts val="990"/>
            </a:pPr>
            <a:r>
              <a:rPr lang="en-US" sz="2200" b="1" i="0" u="sng" strike="noStrike" cap="none" dirty="0">
                <a:solidFill>
                  <a:srgbClr val="140393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/>
            </a:r>
            <a:br>
              <a:rPr lang="en-US" sz="2200" b="1" i="0" u="sng" strike="noStrike" cap="none" dirty="0">
                <a:solidFill>
                  <a:srgbClr val="140393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200" b="1" i="1" u="sng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const int*</a:t>
            </a:r>
            <a:r>
              <a:rPr lang="en-US" sz="2200" b="1" i="0" u="sng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is a pointer to a constant</a:t>
            </a:r>
            <a:br>
              <a:rPr lang="en-US" sz="2200" b="1" i="0" u="sng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2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const int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ONE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= 1;</a:t>
            </a:r>
            <a:b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const int* 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ptr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= &amp;ONE;</a:t>
            </a:r>
            <a:b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*</a:t>
            </a:r>
            <a:r>
              <a:rPr lang="en-US" sz="22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ptr</a:t>
            </a:r>
            <a:r>
              <a:rPr lang="en-US" sz="22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= 8; </a:t>
            </a:r>
            <a:r>
              <a:rPr lang="en-US" sz="2200" b="0" i="0" u="none" strike="noStrike" cap="none" dirty="0">
                <a:solidFill>
                  <a:srgbClr val="FF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// NO! Modifying the data is not allowed</a:t>
            </a:r>
            <a:endParaRPr sz="2200" b="0" i="0" u="none" strike="noStrike" cap="none" dirty="0">
              <a:solidFill>
                <a:srgbClr val="FF0000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62865" marR="0" lvl="0" algn="l" rtl="0">
              <a:spcBef>
                <a:spcPts val="1417"/>
              </a:spcBef>
              <a:spcAft>
                <a:spcPts val="0"/>
              </a:spcAft>
              <a:buSzPts val="990"/>
            </a:pPr>
            <a:endParaRPr sz="22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47820" y="3827561"/>
            <a:ext cx="2697320" cy="652999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rPr>
              <a:t>(</a:t>
            </a:r>
            <a:r>
              <a:rPr lang="en-US" sz="2200" b="1" i="0" u="none" strike="noStrike" kern="1200" dirty="0" err="1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rPr>
              <a:t>int</a:t>
            </a:r>
            <a:r>
              <a:rPr lang="en-US" sz="2200" b="1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rPr>
              <a:t>*) </a:t>
            </a:r>
            <a:r>
              <a:rPr lang="en-US" sz="2200" b="1" i="0" u="none" strike="noStrike" kern="1200" dirty="0" err="1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rPr>
              <a:t>const</a:t>
            </a:r>
            <a:endParaRPr lang="en-US" sz="2200" b="1" i="0" u="none" strike="noStrike" kern="1200" dirty="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7680" y="5595401"/>
            <a:ext cx="2697320" cy="652999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rPr>
              <a:t>(</a:t>
            </a:r>
            <a:r>
              <a:rPr lang="en-US" sz="2200" b="1" i="0" u="none" strike="noStrike" kern="1200" dirty="0" err="1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rPr>
              <a:t>const</a:t>
            </a:r>
            <a:r>
              <a:rPr lang="en-US" sz="2200" b="1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rPr>
              <a:t> </a:t>
            </a:r>
            <a:r>
              <a:rPr lang="en-US" sz="2200" b="1" i="0" u="none" strike="noStrike" kern="1200" dirty="0" err="1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rPr>
              <a:t>int</a:t>
            </a:r>
            <a:r>
              <a:rPr lang="en-US" sz="2200" b="1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rPr>
              <a:t>)*</a:t>
            </a:r>
          </a:p>
        </p:txBody>
      </p:sp>
    </p:spTree>
    <p:extLst>
      <p:ext uri="{BB962C8B-B14F-4D97-AF65-F5344CB8AC3E}">
        <p14:creationId xmlns:p14="http://schemas.microsoft.com/office/powerpoint/2010/main" val="187653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latin typeface="Arial"/>
                <a:ea typeface="Arial"/>
                <a:cs typeface="Arial"/>
                <a:sym typeface="Arial"/>
              </a:rPr>
              <a:t>Constant pointers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’s wrong with this code?</a:t>
            </a:r>
            <a:r>
              <a:rPr lang="en-US" sz="2400" b="1" i="0" u="sng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/>
            </a:r>
            <a:br>
              <a:rPr lang="en-US" sz="2400" b="1" i="0" u="sng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400" b="1" i="0" u="sng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/>
            </a:r>
            <a:br>
              <a:rPr lang="en-US" sz="2400" b="1" i="0" u="sng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</a:t>
            </a:r>
            <a: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void foo(</a:t>
            </a:r>
            <a:r>
              <a:rPr lang="en-US" sz="24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int</a:t>
            </a:r>
            <a: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* a)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 </a:t>
            </a:r>
            <a: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{</a:t>
            </a:r>
            <a:b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	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…</a:t>
            </a:r>
            <a: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do something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…</a:t>
            </a:r>
            <a: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/>
            </a:r>
            <a:b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}</a:t>
            </a:r>
            <a:b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</a:t>
            </a:r>
            <a:b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</a:t>
            </a:r>
            <a:r>
              <a:rPr lang="en-US" sz="24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int</a:t>
            </a:r>
            <a: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main() 	{</a:t>
            </a:r>
            <a:b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	</a:t>
            </a:r>
            <a:r>
              <a:rPr lang="en-US" sz="24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const</a:t>
            </a:r>
            <a: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int</a:t>
            </a:r>
            <a: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x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= 5</a:t>
            </a:r>
            <a: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;</a:t>
            </a:r>
            <a:b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	foo(&amp;x);</a:t>
            </a:r>
            <a:b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	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…</a:t>
            </a:r>
            <a: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/>
            </a:r>
            <a:b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}</a:t>
            </a:r>
            <a:br>
              <a:rPr lang="en-US" sz="2400" b="0" i="0" u="none" strike="noStrike" cap="none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endParaRPr sz="2400" b="1" i="0" u="none" strike="noStrike" cap="none" dirty="0">
              <a:solidFill>
                <a:srgbClr val="0F0FCF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80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SzPct val="45000"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8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altLang="en-US" sz="8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en-US" sz="8000" dirty="0">
                <a:latin typeface="Arial" panose="020B0604020202020204" pitchFamily="34" charset="0"/>
                <a:cs typeface="Arial" panose="020B0604020202020204" pitchFamily="34" charset="0"/>
              </a:rPr>
              <a:t>Pointers and References</a:t>
            </a:r>
          </a:p>
        </p:txBody>
      </p:sp>
    </p:spTree>
    <p:extLst>
      <p:ext uri="{BB962C8B-B14F-4D97-AF65-F5344CB8AC3E}">
        <p14:creationId xmlns:p14="http://schemas.microsoft.com/office/powerpoint/2010/main" val="788721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endParaRPr lang="de-DE" sz="6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buSzPct val="100000"/>
            </a:pPr>
            <a:r>
              <a:rPr lang="de-DE" sz="6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de-DE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5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Char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8900" marR="0" lvl="0" algn="l" rtl="0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we implement strings?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natural idea: an array of chars</a:t>
            </a:r>
            <a:b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- represents one symbol  (letter / digit / punctuation mark</a:t>
            </a:r>
            <a:r>
              <a:rPr lang="en-US" sz="24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sz="2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4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 = ‘a’, c2 = ‘B’, c3 = ‘;’, c4 = ‘6’;</a:t>
            </a:r>
            <a:b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("c1 = %c",  c1);</a:t>
            </a:r>
            <a:endParaRPr sz="24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marR="0" lvl="0" algn="l" rtl="0">
              <a:spcBef>
                <a:spcPts val="1417"/>
              </a:spcBef>
              <a:spcAft>
                <a:spcPts val="0"/>
              </a:spcAft>
              <a:buSzPts val="22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char also represents a number (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byte</a:t>
            </a:r>
            <a:r>
              <a:rPr lang="en-US" sz="24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Allows arithmetic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chars</a:t>
            </a:r>
          </a:p>
          <a:p>
            <a:pPr marL="88900" marR="0" lvl="0" algn="l" rtl="0">
              <a:spcBef>
                <a:spcPts val="1417"/>
              </a:spcBef>
              <a:spcAft>
                <a:spcPts val="0"/>
              </a:spcAft>
              <a:buSzPts val="22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sz="24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‘a’;</a:t>
            </a:r>
            <a:b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ch+3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// </a:t>
            </a:r>
            <a:r>
              <a:rPr lang="en-US" sz="24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</a:t>
            </a:r>
            <a:r>
              <a:rPr lang="en-US" sz="2400" dirty="0" err="1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4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‘d</a:t>
            </a:r>
            <a:r>
              <a:rPr lang="en-US" sz="24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sz="2400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09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Strings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#include &lt;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#include &lt;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// includes functions related to strings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 {	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char* password = “ABBBAC”;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char* guess = “ABC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”;</a:t>
            </a:r>
          </a:p>
          <a:p>
            <a:pPr marL="45720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(password == guess) // WRONG –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compares pointers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… do something…</a:t>
            </a:r>
            <a:endParaRPr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0">
              <a:spcBef>
                <a:spcPts val="1417"/>
              </a:spcBef>
            </a:pPr>
            <a:r>
              <a:rPr lang="en-US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(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(password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guess)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 0)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(“CORRECT”);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else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(“WRONG”);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2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Strings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#include &lt;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200" dirty="0" smtClean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200" dirty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include &lt;</a:t>
            </a:r>
            <a:r>
              <a:rPr lang="en-US" sz="2200" dirty="0" err="1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r>
              <a:rPr lang="en-US" sz="2200" dirty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includes functions related to strings</a:t>
            </a:r>
            <a:endParaRPr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 {	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char* password = “ABBBAC”;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char* guess = “ABC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”;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algn="l">
              <a:spcBef>
                <a:spcPts val="1417"/>
              </a:spcBef>
              <a:spcAft>
                <a:spcPts val="0"/>
              </a:spcAft>
            </a:pP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if (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(password, guess) == 0)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(“CORRECT”);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else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(“WRONG”);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3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Strings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#include &lt;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200" dirty="0" smtClean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200" dirty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include &lt;</a:t>
            </a:r>
            <a:r>
              <a:rPr lang="en-US" sz="2200" dirty="0" err="1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r>
              <a:rPr lang="en-US" sz="2200" dirty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includes functions related to strings</a:t>
            </a:r>
          </a:p>
          <a:p>
            <a:pPr marL="457200" lvl="0" algn="l">
              <a:spcBef>
                <a:spcPts val="1417"/>
              </a:spcBef>
              <a:spcAft>
                <a:spcPts val="0"/>
              </a:spcAft>
            </a:pP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 {	</a:t>
            </a:r>
          </a:p>
          <a:p>
            <a:pPr marL="457200" lvl="0" algn="l">
              <a:spcBef>
                <a:spcPts val="1417"/>
              </a:spcBef>
              <a:spcAft>
                <a:spcPts val="0"/>
              </a:spcAft>
            </a:pP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char* password = “ABBBAC”;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char* guess = “ABC”;</a:t>
            </a:r>
          </a:p>
          <a:p>
            <a:pPr marL="457200" lvl="0" algn="l">
              <a:spcBef>
                <a:spcPts val="1417"/>
              </a:spcBef>
              <a:spcAft>
                <a:spcPts val="0"/>
              </a:spcAft>
            </a:pP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if 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 smtClean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sz="2200" dirty="0" smtClean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(password</a:t>
            </a:r>
            <a:r>
              <a:rPr lang="en-US" sz="2200" dirty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guess</a:t>
            </a:r>
            <a:r>
              <a:rPr lang="en-US" sz="2200" dirty="0" smtClean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 0)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(“CORRECT”);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else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(“WRONG”);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sz="2200" dirty="0" smtClean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 marR="0" lvl="0" algn="l" rtl="0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b="1" i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sz="2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How does </a:t>
            </a:r>
            <a:r>
              <a:rPr lang="en-US" sz="22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sz="2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know the length of the strings?</a:t>
            </a:r>
            <a:endParaRPr sz="2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28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b="1" i="1" u="sng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en-US" sz="220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how does </a:t>
            </a:r>
            <a:r>
              <a:rPr lang="en-US" sz="2200" i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sz="220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know the length of the strings?</a:t>
            </a:r>
            <a:br>
              <a:rPr lang="en-US" sz="220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i="1" dirty="0" smtClean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b="1" i="1" u="sng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en-US" sz="220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string is an array of chars terminating with ‘\0’.</a:t>
            </a:r>
            <a:endParaRPr sz="2200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0" marR="0" lvl="0" indent="45720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‘\0’ is the char with value 0.</a:t>
            </a:r>
            <a:endParaRPr sz="2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spcBef>
                <a:spcPts val="1417"/>
              </a:spcBef>
            </a:pPr>
            <a:r>
              <a:rPr lang="en-US" sz="2200" b="1" i="1" u="sng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</a:t>
            </a:r>
            <a:r>
              <a:rPr lang="en-US" sz="2200" i="1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length of the array can be longer than </a:t>
            </a:r>
            <a:r>
              <a:rPr lang="en-US" sz="2200" i="1" dirty="0" err="1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US" sz="2200" i="1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endParaRPr lang="en-US" sz="2200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45720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char* word1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= “Hello”;</a:t>
            </a:r>
            <a:r>
              <a:rPr lang="en-US" sz="2200" dirty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/>
            </a:r>
            <a:br>
              <a:rPr lang="en-US" sz="2200" dirty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200" dirty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char word2[6] = {‘H’, ‘e’, ‘l’, ‘l’, ‘o’, ‘\0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’};</a:t>
            </a:r>
            <a:b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200" dirty="0" smtClean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</a:t>
            </a:r>
          </a:p>
          <a:p>
            <a:pPr marL="0" marR="0" lvl="0" indent="45720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</a:t>
            </a: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printf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(“%s \n”, word1);</a:t>
            </a:r>
            <a:r>
              <a:rPr lang="en-US" sz="22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// prints </a:t>
            </a:r>
            <a:r>
              <a:rPr lang="en-US" sz="22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Hello</a:t>
            </a:r>
            <a:r>
              <a:rPr lang="en-US" sz="2200" dirty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/>
            </a:r>
            <a:br>
              <a:rPr lang="en-US" sz="2200" dirty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200" dirty="0" smtClean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</a:t>
            </a: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printf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(“%s \n”, word2);</a:t>
            </a:r>
            <a:r>
              <a:rPr lang="en-US" sz="22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// prints Hello</a:t>
            </a:r>
            <a:r>
              <a:rPr lang="en-US" sz="2200" dirty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/>
            </a:r>
            <a:br>
              <a:rPr lang="en-US" sz="2200" dirty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200" dirty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/>
            </a:r>
            <a:br>
              <a:rPr lang="en-US" sz="2200" dirty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20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sz="2200" i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Strings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694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body" idx="4294967295"/>
          </p:nvPr>
        </p:nvSpPr>
        <p:spPr>
          <a:xfrm>
            <a:off x="720000" y="19490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spcBef>
                <a:spcPts val="1417"/>
              </a:spcBef>
              <a:spcAft>
                <a:spcPts val="0"/>
              </a:spcAft>
            </a:pPr>
            <a:r>
              <a:rPr lang="en-US" sz="2200" b="1" u="sng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char* word1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= “Hello”;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char word2[6] = {‘H’, ‘e’, ‘l’, ‘l’, ‘o’, ‘\0’};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endParaRPr lang="en-US" sz="2200" dirty="0" smtClean="0">
              <a:solidFill>
                <a:srgbClr val="0F0FCF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R="0" lvl="0" algn="l" rtl="0">
              <a:spcBef>
                <a:spcPts val="1417"/>
              </a:spcBef>
              <a:spcAft>
                <a:spcPts val="0"/>
              </a:spcAft>
            </a:pPr>
            <a:r>
              <a:rPr lang="en-US" sz="2200" b="1" u="sng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 comment</a:t>
            </a:r>
            <a:r>
              <a:rPr lang="en-US" sz="22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:</a:t>
            </a:r>
            <a:endParaRPr lang="en-US" sz="22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R="0" lvl="0" algn="l" rtl="0">
              <a:spcBef>
                <a:spcPts val="1417"/>
              </a:spcBef>
              <a:spcAft>
                <a:spcPts val="0"/>
              </a:spcAft>
            </a:pPr>
            <a:r>
              <a:rPr lang="en-US" sz="22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w</a:t>
            </a:r>
            <a:r>
              <a:rPr lang="en-US" sz="22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ord1 </a:t>
            </a:r>
            <a:r>
              <a:rPr lang="en-US" sz="22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- initializing with “Hello”, creates an array of </a:t>
            </a:r>
            <a:r>
              <a:rPr lang="en-US" sz="2200" dirty="0" err="1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const</a:t>
            </a:r>
            <a:r>
              <a:rPr lang="en-US" sz="22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chars</a:t>
            </a:r>
            <a:br>
              <a:rPr lang="en-US" sz="22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2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</a:t>
            </a:r>
            <a:r>
              <a:rPr lang="en-US" sz="22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immutable </a:t>
            </a:r>
            <a:r>
              <a:rPr lang="en-US" sz="22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strings - cannot be changed</a:t>
            </a:r>
            <a:endParaRPr sz="22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914400" marR="0" lvl="0" algn="l" rtl="0">
              <a:spcBef>
                <a:spcPts val="1417"/>
              </a:spcBef>
              <a:spcAft>
                <a:spcPts val="0"/>
              </a:spcAft>
            </a:pPr>
            <a:r>
              <a:rPr lang="en-US" sz="22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This </a:t>
            </a:r>
            <a:r>
              <a:rPr lang="en-US" sz="22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allows the compiler to perform optimizations on the code</a:t>
            </a:r>
            <a:br>
              <a:rPr lang="en-US" sz="22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endParaRPr sz="22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0">
              <a:spcBef>
                <a:spcPts val="1417"/>
              </a:spcBef>
              <a:buSzPts val="2200"/>
            </a:pPr>
            <a:r>
              <a:rPr lang="en-US" sz="22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word2 - can be modified, </a:t>
            </a:r>
            <a:r>
              <a:rPr lang="en-US" sz="22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e.g.</a:t>
            </a:r>
            <a:br>
              <a:rPr lang="en-US" sz="22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2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word2[3] = ‘p</a:t>
            </a:r>
            <a:r>
              <a:rPr lang="en-US" sz="2200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’; word2[4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] = ‘\0’;</a:t>
            </a:r>
            <a:b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	</a:t>
            </a: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printf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(“%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s\n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”, word2);</a:t>
            </a:r>
            <a:r>
              <a:rPr lang="en-US" sz="22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 // prints </a:t>
            </a:r>
            <a:r>
              <a:rPr lang="en-US" sz="2200" dirty="0" smtClean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Help</a:t>
            </a:r>
            <a:r>
              <a:rPr lang="en-US" sz="2200" dirty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/>
            </a:r>
            <a:br>
              <a:rPr lang="en-US" sz="2200" dirty="0">
                <a:solidFill>
                  <a:srgbClr val="00008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</a:br>
            <a:endParaRPr sz="22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914400" marR="0" lvl="0" algn="l" rtl="0">
              <a:spcBef>
                <a:spcPts val="1417"/>
              </a:spcBef>
              <a:spcAft>
                <a:spcPts val="0"/>
              </a:spcAft>
            </a:pPr>
            <a:endParaRPr sz="22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Strings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06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Strings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3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&lt;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&lt;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main() {	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char* password = “ABBBAC”;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char* guess = “ABC”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(</a:t>
            </a:r>
            <a:r>
              <a:rPr lang="en-US" sz="2200" dirty="0" err="1" smtClean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sz="2200" dirty="0" smtClean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 smtClean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password,guess</a:t>
            </a:r>
            <a:r>
              <a:rPr lang="en-US" sz="2200" dirty="0" smtClean="0">
                <a:solidFill>
                  <a:srgbClr val="0F0FCF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 0)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(“CORRECT”);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else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(“WRONG”);</a:t>
            </a:r>
            <a:b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endParaRPr sz="2200" i="1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0" name="Google Shape;210;p33"/>
          <p:cNvCxnSpPr>
            <a:stCxn id="6" idx="2"/>
          </p:cNvCxnSpPr>
          <p:nvPr/>
        </p:nvCxnSpPr>
        <p:spPr>
          <a:xfrm flipH="1">
            <a:off x="2692400" y="3463493"/>
            <a:ext cx="4988950" cy="96579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Rectangle 5"/>
          <p:cNvSpPr/>
          <p:nvPr/>
        </p:nvSpPr>
        <p:spPr>
          <a:xfrm>
            <a:off x="5521397" y="2139934"/>
            <a:ext cx="4319905" cy="1323559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lvl="0"/>
            <a:r>
              <a:rPr lang="en-US" sz="2400" dirty="0"/>
              <a:t>returns 0 if the strings are equal</a:t>
            </a:r>
            <a:br>
              <a:rPr lang="en-US" sz="2400" dirty="0"/>
            </a:br>
            <a:r>
              <a:rPr lang="en-US" sz="2400" dirty="0"/>
              <a:t>returns </a:t>
            </a:r>
            <a:r>
              <a:rPr lang="en-US" sz="2400" dirty="0" err="1"/>
              <a:t>i</a:t>
            </a:r>
            <a:r>
              <a:rPr lang="en-US" sz="2400" dirty="0"/>
              <a:t>&gt;0 if first &gt; last</a:t>
            </a:r>
            <a:br>
              <a:rPr lang="en-US" sz="2400" dirty="0"/>
            </a:br>
            <a:r>
              <a:rPr lang="en-US" sz="2400" dirty="0"/>
              <a:t>returns </a:t>
            </a:r>
            <a:r>
              <a:rPr lang="en-US" sz="2400" dirty="0" err="1"/>
              <a:t>i</a:t>
            </a:r>
            <a:r>
              <a:rPr lang="en-US" sz="2400" dirty="0"/>
              <a:t>&lt;0 if first &lt; last</a:t>
            </a:r>
          </a:p>
        </p:txBody>
      </p:sp>
    </p:spTree>
    <p:extLst>
      <p:ext uri="{BB962C8B-B14F-4D97-AF65-F5344CB8AC3E}">
        <p14:creationId xmlns:p14="http://schemas.microsoft.com/office/powerpoint/2010/main" val="134250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en-US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</a:t>
            </a:r>
            <a:r>
              <a:rPr lang="en-US" dirty="0" err="1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4294967295"/>
          </p:nvPr>
        </p:nvSpPr>
        <p:spPr>
          <a:xfrm>
            <a:off x="720000" y="2038119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8900" marR="0" lvl="0" algn="l" rtl="0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strcmp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 *s1, 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 *s2);</a:t>
            </a:r>
          </a:p>
          <a:p>
            <a:pPr marL="1346200" lvl="1" indent="-342900">
              <a:spcBef>
                <a:spcPts val="1417"/>
              </a:spcBef>
              <a:buClr>
                <a:schemeClr val="dk1"/>
              </a:buClr>
              <a:buSzPts val="2200"/>
            </a:pPr>
            <a:r>
              <a:rPr lang="en-US" sz="2200" dirty="0" smtClean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If </a:t>
            </a: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strings are </a:t>
            </a:r>
            <a:r>
              <a:rPr lang="en-US" sz="2200" dirty="0" smtClean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equal</a:t>
            </a:r>
            <a:br>
              <a:rPr lang="en-US" sz="2200" dirty="0" smtClean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2200" dirty="0" smtClean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returns 0</a:t>
            </a:r>
          </a:p>
          <a:p>
            <a:pPr marL="1346200" lvl="1" indent="-342900">
              <a:spcBef>
                <a:spcPts val="1417"/>
              </a:spcBef>
              <a:buClr>
                <a:schemeClr val="dk1"/>
              </a:buClr>
              <a:buSzPts val="2200"/>
            </a:pPr>
            <a:r>
              <a:rPr lang="en-US" sz="2200" dirty="0" smtClean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Otherwise,</a:t>
            </a:r>
            <a:br>
              <a:rPr lang="en-US" sz="2200" dirty="0" smtClean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sz="2200" dirty="0" smtClean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	returns 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s1[j] – s2[j]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for the minimal j where they differ</a:t>
            </a:r>
            <a:endParaRPr lang="en-US" sz="2200" dirty="0">
              <a:solidFill>
                <a:srgbClr val="0F0FCF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88900" marR="0" lvl="0" algn="l" rtl="0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48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String.h</a:t>
            </a: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 - two </a:t>
            </a: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useful functions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4294967295"/>
          </p:nvPr>
        </p:nvSpPr>
        <p:spPr>
          <a:xfrm>
            <a:off x="720000" y="2038119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marR="0" lvl="0" indent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s[])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6200" lvl="1" indent="-342900">
              <a:spcBef>
                <a:spcPts val="1417"/>
              </a:spcBef>
              <a:buClr>
                <a:schemeClr val="dk1"/>
              </a:buClr>
              <a:buSzPts val="2200"/>
            </a:pPr>
            <a:r>
              <a:rPr lang="en-US" sz="2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</a:t>
            </a:r>
            <a:r>
              <a:rPr lang="en-US" sz="2200" dirty="0" smtClean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eturns </a:t>
            </a: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length of the strin</a:t>
            </a:r>
            <a:r>
              <a:rPr lang="en-US" sz="2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g</a:t>
            </a:r>
            <a:endParaRPr sz="22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346200" lvl="1" indent="-342900">
              <a:spcBef>
                <a:spcPts val="0"/>
              </a:spcBef>
              <a:buClr>
                <a:schemeClr val="dk1"/>
              </a:buClr>
              <a:buSzPts val="2200"/>
            </a:pPr>
            <a:r>
              <a:rPr lang="en-US" sz="22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Counts </a:t>
            </a:r>
            <a:r>
              <a:rPr lang="en-US" sz="2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until null terminator</a:t>
            </a:r>
            <a:endParaRPr sz="22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346200" lvl="1" indent="-342900">
              <a:spcBef>
                <a:spcPts val="0"/>
              </a:spcBef>
              <a:buClr>
                <a:schemeClr val="dk1"/>
              </a:buClr>
              <a:buSzPts val="2200"/>
            </a:pPr>
            <a:r>
              <a:rPr lang="en-US" sz="22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What </a:t>
            </a:r>
            <a:r>
              <a:rPr lang="en-US" sz="2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happens if there is no ‘\0’ in the </a:t>
            </a:r>
            <a:r>
              <a:rPr lang="en-US" sz="22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string?</a:t>
            </a:r>
            <a:endParaRPr sz="22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914400" lvl="0" algn="l">
              <a:spcBef>
                <a:spcPts val="1417"/>
              </a:spcBef>
              <a:spcAft>
                <a:spcPts val="0"/>
              </a:spcAft>
            </a:pP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char* </a:t>
            </a: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(char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char* 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6200" lvl="1" indent="-342900">
              <a:spcBef>
                <a:spcPts val="1417"/>
              </a:spcBef>
              <a:buClr>
                <a:schemeClr val="dk1"/>
              </a:buClr>
              <a:buSzPts val="2200"/>
            </a:pPr>
            <a:r>
              <a:rPr lang="en-US" sz="2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</a:t>
            </a:r>
            <a:r>
              <a:rPr lang="en-US" sz="22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opies </a:t>
            </a:r>
            <a:r>
              <a:rPr lang="en-US" sz="2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string </a:t>
            </a:r>
            <a:r>
              <a:rPr lang="en-US" sz="22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src</a:t>
            </a:r>
            <a:r>
              <a:rPr lang="en-US" sz="2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into </a:t>
            </a:r>
            <a:r>
              <a:rPr lang="en-US" sz="2200" dirty="0" err="1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dest</a:t>
            </a:r>
            <a:endParaRPr sz="22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346200" lvl="1" indent="-342900">
              <a:spcBef>
                <a:spcPts val="0"/>
              </a:spcBef>
              <a:buClr>
                <a:schemeClr val="dk1"/>
              </a:buClr>
              <a:buSzPts val="2200"/>
            </a:pPr>
            <a:r>
              <a:rPr lang="en-US" sz="22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Returns the pointer to </a:t>
            </a:r>
            <a:r>
              <a:rPr lang="en-US" sz="2200" dirty="0" err="1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dest</a:t>
            </a:r>
            <a:endParaRPr lang="en-US" sz="2200" dirty="0" smtClean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346200" lvl="1" indent="-342900">
              <a:spcBef>
                <a:spcPts val="0"/>
              </a:spcBef>
              <a:buSzPts val="2200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What are our requirements about the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parameters?</a:t>
            </a:r>
          </a:p>
          <a:p>
            <a:pPr marL="1460500" lvl="2" indent="0">
              <a:spcBef>
                <a:spcPts val="0"/>
              </a:spcBef>
              <a:buSzPts val="2200"/>
              <a:buNone/>
            </a:pP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length of </a:t>
            </a:r>
            <a:r>
              <a:rPr lang="en-US" sz="2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must be sufficient to copy </a:t>
            </a:r>
            <a:r>
              <a:rPr lang="en-US" sz="2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endParaRPr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1800" marR="0" lvl="0" indent="-342900" algn="l" rtl="0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the two functions</a:t>
            </a:r>
            <a:endParaRPr sz="2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9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Pointers and References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Each variable is stored in a unique location in the memory.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Its address is represented by a number (can be accessed using pointers and references).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Thus, a variable has 3 main features: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- type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- value</a:t>
            </a:r>
            <a:b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- address in memory</a:t>
            </a:r>
          </a:p>
          <a:p>
            <a:pPr marL="342900" lvl="0" indent="-342900"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Address can be store in a variable explicitly</a:t>
            </a:r>
          </a:p>
          <a:p>
            <a:pPr lvl="0">
              <a:spcAft>
                <a:spcPts val="300"/>
              </a:spcAft>
              <a:buSzPct val="100000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x = 5;</a:t>
            </a:r>
            <a:b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int* px = &amp;x;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// 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</a:rPr>
              <a:t>pointer to the location of x</a:t>
            </a:r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printf("The address of %d is %p", x, px);</a:t>
            </a:r>
          </a:p>
          <a:p>
            <a:pPr lvl="0">
              <a:buSzPct val="45000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	&gt;&gt;     The address of 5 is 0x9a58af3c4</a:t>
            </a:r>
          </a:p>
        </p:txBody>
      </p:sp>
      <p:sp>
        <p:nvSpPr>
          <p:cNvPr id="4" name="Rectangle 3"/>
          <p:cNvSpPr/>
          <p:nvPr/>
        </p:nvSpPr>
        <p:spPr>
          <a:xfrm>
            <a:off x="6938566" y="3276855"/>
            <a:ext cx="3048714" cy="1188719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rPr>
              <a:t>%p prints the address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dirty="0">
                <a:latin typeface="Arial" pitchFamily="18"/>
                <a:ea typeface="Arial Unicode MS" pitchFamily="2"/>
                <a:cs typeface="Tahoma" pitchFamily="2"/>
              </a:rPr>
              <a:t>(value of the pointer)</a:t>
            </a:r>
            <a:endParaRPr lang="en-US" sz="2200" b="1" i="0" u="none" strike="noStrike" kern="1200" dirty="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traight Connector 4"/>
          <p:cNvSpPr/>
          <p:nvPr/>
        </p:nvSpPr>
        <p:spPr>
          <a:xfrm flipH="1">
            <a:off x="5425439" y="3921761"/>
            <a:ext cx="1513128" cy="20116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String.h</a:t>
            </a:r>
            <a:r>
              <a:rPr lang="en-US" sz="4400" b="0" i="0" u="none" strike="noStrike" cap="none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4400" b="0" i="0" u="none" strike="noStrike" cap="none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– </a:t>
            </a:r>
            <a:r>
              <a:rPr lang="en-US" sz="4400" b="0" i="0" u="none" strike="noStrike" cap="none" dirty="0" err="1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strlen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 and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sz="4400" b="0" i="0" u="none" strike="noStrike" cap="none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0">
              <a:spcBef>
                <a:spcPts val="1417"/>
              </a:spcBef>
            </a:pP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str1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[]=“Hello";</a:t>
            </a:r>
            <a:b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str2[40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marL="914400" lvl="0" indent="0">
              <a:spcBef>
                <a:spcPts val="1417"/>
              </a:spcBef>
            </a:pP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(str2,str1);</a:t>
            </a:r>
          </a:p>
          <a:p>
            <a:pPr marL="914400" lvl="0" indent="0">
              <a:spcBef>
                <a:spcPts val="1417"/>
              </a:spcBef>
            </a:pP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("%s\n",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str2);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prints Hello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("%d\n", </a:t>
            </a: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(str2));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prints 5</a:t>
            </a:r>
          </a:p>
          <a:p>
            <a:pPr marL="914400" indent="0">
              <a:spcBef>
                <a:spcPts val="1417"/>
              </a:spcBef>
            </a:pP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str2[4] = ‘\0’;</a:t>
            </a:r>
          </a:p>
          <a:p>
            <a:pPr marL="914400" indent="0">
              <a:spcBef>
                <a:spcPts val="1417"/>
              </a:spcBef>
            </a:pP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s\n", str2);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prints Hell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d\n", 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(str2));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prints 4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0" indent="0">
              <a:spcBef>
                <a:spcPts val="1417"/>
              </a:spcBef>
            </a:pP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4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String.h</a:t>
            </a: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4400" b="0" i="0" u="none" strike="noStrike" cap="none" dirty="0" err="1" smtClean="0">
                <a:latin typeface="Arial"/>
                <a:ea typeface="Arial"/>
                <a:cs typeface="Arial"/>
                <a:sym typeface="Arial"/>
              </a:rPr>
              <a:t>strcat</a:t>
            </a:r>
            <a:r>
              <a:rPr lang="en-US" dirty="0" smtClean="0"/>
              <a:t>()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char* </a:t>
            </a: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strcat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(char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2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6200" lvl="1" indent="-342900">
              <a:buSzPts val="2200"/>
            </a:pPr>
            <a:r>
              <a:rPr lang="en-US" sz="22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Appends </a:t>
            </a:r>
            <a:r>
              <a:rPr lang="en-US" sz="22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src</a:t>
            </a:r>
            <a:r>
              <a:rPr lang="en-US" sz="2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to the end of </a:t>
            </a:r>
            <a:r>
              <a:rPr lang="en-US" sz="2200" dirty="0" err="1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dest</a:t>
            </a:r>
            <a:endParaRPr sz="22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346200" lvl="1" indent="-342900">
              <a:spcBef>
                <a:spcPts val="0"/>
              </a:spcBef>
              <a:buClr>
                <a:schemeClr val="dk1"/>
              </a:buClr>
              <a:buSzPts val="2200"/>
            </a:pPr>
            <a:r>
              <a:rPr lang="en-US" sz="22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What </a:t>
            </a:r>
            <a:r>
              <a:rPr lang="en-US" sz="22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are our requirements about the parameters?</a:t>
            </a:r>
            <a:endParaRPr sz="2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0" indent="0">
              <a:spcBef>
                <a:spcPts val="1417"/>
              </a:spcBef>
            </a:pPr>
            <a: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[80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  <a:b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 = ‘\0’;</a:t>
            </a:r>
          </a:p>
          <a:p>
            <a:pPr marL="914400" lvl="0" indent="0">
              <a:spcBef>
                <a:spcPts val="1417"/>
              </a:spcBef>
            </a:pP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,"these 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  <a:b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strcat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,"strings 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  <a:b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strcat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,"are 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  <a:b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strcat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,"concatenated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.");</a:t>
            </a:r>
          </a:p>
          <a:p>
            <a:pPr marL="914400" lvl="0" indent="0">
              <a:spcBef>
                <a:spcPts val="1417"/>
              </a:spcBef>
            </a:pP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%s</a:t>
            </a:r>
            <a:r>
              <a:rPr lang="en-US" sz="22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2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prints “these strings are concatenated.”</a:t>
            </a:r>
            <a:endParaRPr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64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String.h</a:t>
            </a:r>
            <a:r>
              <a:rPr lang="en-US" sz="4400" b="0" i="0" u="none" strike="noStrike" cap="none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4400" b="0" i="0" u="none" strike="noStrike" cap="none" dirty="0" err="1" smtClean="0">
                <a:latin typeface="Arial"/>
                <a:ea typeface="Arial"/>
                <a:cs typeface="Arial"/>
                <a:sym typeface="Arial"/>
              </a:rPr>
              <a:t>strcat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#include &lt;</a:t>
            </a:r>
            <a:r>
              <a:rPr lang="en-US" sz="20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#include &lt;</a:t>
            </a:r>
            <a:r>
              <a:rPr lang="en-US" sz="20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string.h</a:t>
            </a:r>
            <a:r>
              <a:rPr lang="en-US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char* colors[] = {"Red", “Blue", "Green"};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array of char*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char* widths[] = {"Thin", "Medium", "Thick", "Bold" };</a:t>
            </a:r>
            <a:b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...</a:t>
            </a:r>
          </a:p>
          <a:p>
            <a:pPr marL="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char 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penText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[20];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array not initialized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...</a:t>
            </a:r>
            <a:b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penColor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2, 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penThickness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2;</a:t>
            </a:r>
          </a:p>
          <a:p>
            <a:pPr marL="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penText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colors[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penColor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  <a:b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strcat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penText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widths[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penThickness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]);</a:t>
            </a:r>
          </a:p>
          <a:p>
            <a:pPr marL="0" marR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("My pen is %s\n", </a:t>
            </a:r>
            <a:r>
              <a:rPr lang="en-US" sz="2000" dirty="0" err="1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penText</a:t>
            </a:r>
            <a:r>
              <a:rPr lang="en-US" sz="20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prints “My pen is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GreenThick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3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endParaRPr lang="de-DE" sz="6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buSzPct val="100000"/>
            </a:pPr>
            <a:r>
              <a:rPr lang="de-DE" sz="6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user input</a:t>
            </a:r>
            <a:endParaRPr lang="de-DE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4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 idx="4294967295"/>
          </p:nvPr>
        </p:nvSpPr>
        <p:spPr>
          <a:xfrm>
            <a:off x="720000" y="570600"/>
            <a:ext cx="8460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Reading user input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4294967295"/>
          </p:nvPr>
        </p:nvSpPr>
        <p:spPr>
          <a:xfrm>
            <a:off x="720000" y="2025240"/>
            <a:ext cx="8855700" cy="4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1800" lvl="0" indent="-34290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far we interacted with the user using </a:t>
            </a:r>
            <a:r>
              <a:rPr lang="en-US" sz="24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431800" lvl="0" indent="-342900" algn="l"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also read user’s input using the function </a:t>
            </a:r>
            <a:r>
              <a:rPr lang="en-US" sz="24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431800" lvl="0" indent="-342900" algn="l"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parameter to </a:t>
            </a:r>
            <a:r>
              <a:rPr lang="en-US" sz="24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reference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(address) to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variable </a:t>
            </a:r>
          </a:p>
          <a:p>
            <a:pPr marL="457200" lvl="0" algn="l">
              <a:spcBef>
                <a:spcPts val="1417"/>
              </a:spcBef>
              <a:spcAft>
                <a:spcPts val="0"/>
              </a:spcAft>
            </a:pP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char </a:t>
            </a:r>
            <a:r>
              <a:rPr lang="en-US" sz="24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name[];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age;</a:t>
            </a:r>
          </a:p>
          <a:p>
            <a:pPr marL="457200" lvl="0" algn="l">
              <a:spcBef>
                <a:spcPts val="1417"/>
              </a:spcBef>
              <a:spcAft>
                <a:spcPts val="0"/>
              </a:spcAft>
            </a:pP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(“Enter your name: ”);</a:t>
            </a:r>
            <a:b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(“%s”, name</a:t>
            </a:r>
            <a:r>
              <a:rPr lang="en-US" sz="2400" dirty="0" smtClean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//&amp;name[0]</a:t>
            </a:r>
            <a:endParaRPr lang="en-US" sz="24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algn="l">
              <a:spcBef>
                <a:spcPts val="1417"/>
              </a:spcBef>
              <a:spcAft>
                <a:spcPts val="0"/>
              </a:spcAft>
            </a:pP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(“Enter your age: ”);</a:t>
            </a:r>
            <a:b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(“%d”, &amp;age);</a:t>
            </a:r>
          </a:p>
          <a:p>
            <a:pPr lvl="0">
              <a:spcBef>
                <a:spcPts val="1417"/>
              </a:spcBef>
            </a:pP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(“%s is %d years old\n”, name, age);</a:t>
            </a:r>
            <a:br>
              <a:rPr lang="en-US" sz="2400" dirty="0">
                <a:solidFill>
                  <a:srgbClr val="0F0FC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rgbClr val="0F0F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57282" y="4270208"/>
            <a:ext cx="3419280" cy="1323559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rgbClr val="FFFFCC"/>
              </a:gs>
            </a:gsLst>
            <a:lin ang="5400000"/>
          </a:gra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kern="1200" dirty="0" smtClean="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rPr>
              <a:t>For </a:t>
            </a:r>
            <a:r>
              <a:rPr lang="en-US" sz="2200" b="1" i="0" u="none" strike="noStrike" kern="1200" dirty="0" err="1" smtClean="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rPr>
              <a:t>scanf</a:t>
            </a:r>
            <a:r>
              <a:rPr lang="en-US" sz="2200" i="0" u="none" strike="noStrike" kern="1200" dirty="0" smtClean="0">
                <a:ln>
                  <a:noFill/>
                </a:ln>
                <a:latin typeface="Arial" pitchFamily="18"/>
                <a:ea typeface="Arial Unicode MS" pitchFamily="2"/>
                <a:cs typeface="Tahoma" pitchFamily="2"/>
              </a:rPr>
              <a:t>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dirty="0" smtClean="0">
                <a:latin typeface="Arial" pitchFamily="18"/>
                <a:ea typeface="Arial Unicode MS" pitchFamily="2"/>
                <a:cs typeface="Tahoma" pitchFamily="2"/>
              </a:rPr>
              <a:t>Why are we using &amp;age?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dirty="0" smtClean="0">
                <a:latin typeface="Arial" pitchFamily="18"/>
                <a:ea typeface="Arial Unicode MS" pitchFamily="2"/>
                <a:cs typeface="Tahoma" pitchFamily="2"/>
              </a:rPr>
              <a:t>Why name without &amp;?</a:t>
            </a:r>
            <a:endParaRPr lang="en-US" sz="2200" i="0" u="none" strike="noStrike" kern="1200" dirty="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3799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Pointers and References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Remember the difference: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Variable – the data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Pointers – the address</a:t>
            </a:r>
          </a:p>
          <a:p>
            <a:pPr lvl="0">
              <a:buSzPct val="45000"/>
              <a:buFont typeface="StarSymbol"/>
              <a:buChar char="●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5840" y="4389120"/>
            <a:ext cx="2194560" cy="1280160"/>
          </a:xfrm>
          <a:prstGeom prst="rect">
            <a:avLst/>
          </a:prstGeom>
          <a:solidFill>
            <a:srgbClr val="99CCFF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Tahoma" pitchFamily="2"/>
              </a:rPr>
              <a:t>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52160" y="4425119"/>
            <a:ext cx="2194560" cy="1280160"/>
          </a:xfrm>
          <a:prstGeom prst="rect">
            <a:avLst/>
          </a:prstGeom>
          <a:solidFill>
            <a:srgbClr val="99CCFF"/>
          </a:solidFill>
          <a:ln w="0" cap="flat">
            <a:solidFill>
              <a:srgbClr val="000000"/>
            </a:solidFill>
            <a:prstDash val="solid"/>
            <a:miter/>
          </a:ln>
        </p:spPr>
        <p:txBody>
          <a:bodyPr vert="horz" wrap="non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Tahoma" pitchFamily="2"/>
              </a:rPr>
              <a:t>Pointers</a:t>
            </a:r>
          </a:p>
        </p:txBody>
      </p:sp>
      <p:sp>
        <p:nvSpPr>
          <p:cNvPr id="6" name="Straight Connector 5"/>
          <p:cNvSpPr/>
          <p:nvPr/>
        </p:nvSpPr>
        <p:spPr>
          <a:xfrm>
            <a:off x="3200400" y="4663440"/>
            <a:ext cx="265176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H="1">
            <a:off x="3200400" y="5394960"/>
            <a:ext cx="265176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08399" y="4186799"/>
            <a:ext cx="2560320" cy="11444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Tahoma" pitchFamily="2"/>
              </a:rPr>
              <a:t>Use &amp; (get address)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Tahoma" pitchFamily="2"/>
              </a:rPr>
              <a:t>Use * (dereference)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 algn="ctr">
              <a:buSzPct val="100000"/>
            </a:pPr>
            <a:endParaRPr lang="de-DE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buSzPct val="100000"/>
            </a:pPr>
            <a:r>
              <a:rPr lang="de-DE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7972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An array represents a list of elements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The list is of a fixed length – once created cannot be resized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All elements have the same type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Access by array[index]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The indexing is [0]..[length-1]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de-DE" sz="22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9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Iterating through an array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/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main() {</a:t>
            </a:r>
          </a:p>
          <a:p>
            <a:pPr lvl="0"/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 i;</a:t>
            </a:r>
          </a:p>
          <a:p>
            <a:pPr lvl="0"/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 array[10] = {0, 1, 8, 2, 18, 3, 6, 2, 2, -4};</a:t>
            </a:r>
          </a:p>
          <a:p>
            <a:pPr lvl="0"/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for (i = 0; i &lt; 10; i++) </a:t>
            </a:r>
          </a:p>
          <a:p>
            <a:pPr lvl="0"/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printf( "array[%d] = %d\n", i, array[i] );</a:t>
            </a:r>
          </a:p>
          <a:p>
            <a:pPr lvl="0"/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for (i = 0; i &lt; 10; i++) </a:t>
            </a:r>
          </a:p>
          <a:p>
            <a:pPr lvl="0"/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printf( "array[%d] = %d\n", i, *(array+i) );</a:t>
            </a:r>
          </a:p>
          <a:p>
            <a:pPr lvl="0"/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0"/>
            <a:endParaRPr lang="de-DE" sz="22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Iterating through an array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/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main() {</a:t>
            </a:r>
          </a:p>
          <a:p>
            <a:pPr lvl="0"/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 array[10] = {0, 1, 8, 2, 18, 3, 6, 2, 2, -4};</a:t>
            </a:r>
          </a:p>
          <a:p>
            <a:pPr lvl="0"/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int* first = array;</a:t>
            </a:r>
            <a:b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int* last = array + 9;</a:t>
            </a:r>
            <a:b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int* iter;</a:t>
            </a:r>
          </a:p>
          <a:p>
            <a:pPr lvl="0"/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for (iter = first; iter &lt;= last; iter++) </a:t>
            </a:r>
          </a:p>
          <a:p>
            <a:pPr lvl="0"/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printf("%d is at the address %p \n",  *iter, iter);</a:t>
            </a:r>
            <a:b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89448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Changing values in an array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/>
          <a:lstStyle/>
          <a:p>
            <a:pPr lvl="0"/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main() {</a:t>
            </a:r>
          </a:p>
          <a:p>
            <a:pPr lvl="0"/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int array[10] = {0, 1, 8, 2, 18, 3, 6, 2, 2, -4};</a:t>
            </a:r>
          </a:p>
          <a:p>
            <a:pPr lvl="0"/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printf("array[3] = %d\n", array[3]);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// array[3] = 2;</a:t>
            </a:r>
            <a:endParaRPr lang="de-DE" sz="22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array[3] = 66;</a:t>
            </a:r>
          </a:p>
          <a:p>
            <a:pPr lvl="0"/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printf("array[3] = %d\n", array[3]);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// array[3] = 66;</a:t>
            </a:r>
            <a:endParaRPr lang="de-DE" sz="22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*(array+3) = 25;</a:t>
            </a:r>
          </a:p>
          <a:p>
            <a:pPr lvl="0"/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printf("array[3] = %d\n", array[3]);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// array[3] = 25;</a:t>
            </a:r>
            <a: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2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17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1799</TotalTime>
  <Words>2361</Words>
  <Application>Microsoft Office PowerPoint</Application>
  <PresentationFormat>Custom</PresentationFormat>
  <Paragraphs>212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 Unicode MS</vt:lpstr>
      <vt:lpstr>Albany</vt:lpstr>
      <vt:lpstr>Arial</vt:lpstr>
      <vt:lpstr>Calibri</vt:lpstr>
      <vt:lpstr>StarSymbol</vt:lpstr>
      <vt:lpstr>Tahoma</vt:lpstr>
      <vt:lpstr>Times New Roman</vt:lpstr>
      <vt:lpstr>water</vt:lpstr>
      <vt:lpstr>lyt blackandwhite</vt:lpstr>
      <vt:lpstr>PowerPoint Presentation</vt:lpstr>
      <vt:lpstr>PowerPoint Presentation</vt:lpstr>
      <vt:lpstr>Pointers and References</vt:lpstr>
      <vt:lpstr>Pointers and References</vt:lpstr>
      <vt:lpstr>PowerPoint Presentation</vt:lpstr>
      <vt:lpstr>Arrays</vt:lpstr>
      <vt:lpstr>Iterating through an array</vt:lpstr>
      <vt:lpstr>Iterating through an array</vt:lpstr>
      <vt:lpstr>Changing values in an array</vt:lpstr>
      <vt:lpstr>Array bounds</vt:lpstr>
      <vt:lpstr>Using pointers to access an array</vt:lpstr>
      <vt:lpstr>Arrays - recap</vt:lpstr>
      <vt:lpstr>Examples</vt:lpstr>
      <vt:lpstr>Examples</vt:lpstr>
      <vt:lpstr>Examples</vt:lpstr>
      <vt:lpstr>PowerPoint Presentation</vt:lpstr>
      <vt:lpstr>Constant variables</vt:lpstr>
      <vt:lpstr>Constant pointers</vt:lpstr>
      <vt:lpstr>Constant pointers</vt:lpstr>
      <vt:lpstr>PowerPoint Presentation</vt:lpstr>
      <vt:lpstr>Char</vt:lpstr>
      <vt:lpstr>Strings</vt:lpstr>
      <vt:lpstr>Strings</vt:lpstr>
      <vt:lpstr>Strings</vt:lpstr>
      <vt:lpstr>Strings</vt:lpstr>
      <vt:lpstr>Strings</vt:lpstr>
      <vt:lpstr>Strings</vt:lpstr>
      <vt:lpstr>Implement strcmp</vt:lpstr>
      <vt:lpstr>String.h - two useful functions</vt:lpstr>
      <vt:lpstr>String.h – strlen() and strcpy()</vt:lpstr>
      <vt:lpstr>String.h – strcat()</vt:lpstr>
      <vt:lpstr>String.h - strcat</vt:lpstr>
      <vt:lpstr>PowerPoint Presentation</vt:lpstr>
      <vt:lpstr>Reading user input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378</cp:revision>
  <dcterms:created xsi:type="dcterms:W3CDTF">2017-07-19T12:15:02Z</dcterms:created>
  <dcterms:modified xsi:type="dcterms:W3CDTF">2021-09-15T04:40:05Z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