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3"/>
  </p:notesMasterIdLst>
  <p:handoutMasterIdLst>
    <p:handoutMasterId r:id="rId54"/>
  </p:handoutMasterIdLst>
  <p:sldIdLst>
    <p:sldId id="256" r:id="rId3"/>
    <p:sldId id="368" r:id="rId4"/>
    <p:sldId id="369" r:id="rId5"/>
    <p:sldId id="370" r:id="rId6"/>
    <p:sldId id="371" r:id="rId7"/>
    <p:sldId id="372" r:id="rId8"/>
    <p:sldId id="373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83" r:id="rId19"/>
    <p:sldId id="384" r:id="rId20"/>
    <p:sldId id="385" r:id="rId21"/>
    <p:sldId id="386" r:id="rId22"/>
    <p:sldId id="387" r:id="rId23"/>
    <p:sldId id="388" r:id="rId24"/>
    <p:sldId id="415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334" r:id="rId52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9053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9053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05275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62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Arial" pitchFamily="18"/>
        <a:ea typeface="Arial Unicode MS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18930699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g4189306995_0_3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9449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18930699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g4189306995_0_3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0148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18930699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g4189306995_0_3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48537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18930699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g4189306995_0_3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53391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761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13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68004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437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14127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9594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915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877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0846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14817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3227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153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98995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54588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32156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95669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22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18930699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4189306995_0_4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3868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67632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345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9185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89230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1232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78612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19527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26974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15973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01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18930699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4189306995_0_1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69269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54363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81097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835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31646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35497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8800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85689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25939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0766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9731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18930699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4189306995_0_1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78577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18930699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4189306995_0_1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9552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18930699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4189306995_0_1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2433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189306995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g4189306995_2_1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2975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189306995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4189306995_2_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2677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9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110410" y="720720"/>
            <a:ext cx="2070101" cy="575944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900117" y="720720"/>
            <a:ext cx="6057899" cy="575944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48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156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484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238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2072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22446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241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31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378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54068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16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827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374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535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362821" y="684208"/>
            <a:ext cx="2212976" cy="5075240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720720" y="684208"/>
            <a:ext cx="6489697" cy="50752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08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6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900117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116516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6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1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3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1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99998" y="719998"/>
            <a:ext cx="8280001" cy="1079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99998" y="1979996"/>
            <a:ext cx="8280001" cy="45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19998" y="683998"/>
            <a:ext cx="8460001" cy="10234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19998" y="1949043"/>
            <a:ext cx="8855643" cy="38109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39998" y="6318723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267361" y="6347161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831363" y="6347161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719998" y="1445035"/>
            <a:ext cx="8855643" cy="6063198"/>
          </a:xfrm>
        </p:spPr>
        <p:txBody>
          <a:bodyPr>
            <a:spAutoFit/>
          </a:bodyPr>
          <a:lstStyle/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CMPT 125</a:t>
            </a: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Computing Science</a:t>
            </a:r>
            <a:b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Programming II</a:t>
            </a:r>
          </a:p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September </a:t>
            </a:r>
            <a:r>
              <a:rPr lang="de-DE" sz="36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20, </a:t>
            </a: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</a:p>
          <a:p>
            <a:pPr lvl="0" algn="ctr"/>
            <a:endParaRPr lang="de-DE" sz="3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de-DE" sz="3600" dirty="0">
              <a:solidFill>
                <a:srgbClr val="99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l"/>
            <a:r>
              <a:rPr lang="en-US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</a:t>
            </a:r>
            <a:r>
              <a:rPr lang="en-US" dirty="0" err="1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strcmp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4"/>
          <p:cNvSpPr txBox="1">
            <a:spLocks noGrp="1"/>
          </p:cNvSpPr>
          <p:nvPr>
            <p:ph type="body" idx="4294967295"/>
          </p:nvPr>
        </p:nvSpPr>
        <p:spPr>
          <a:xfrm>
            <a:off x="720000" y="2038119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8900" marR="0" lvl="0" algn="l" rtl="0"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2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strcmp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char *s1, 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char *s2);</a:t>
            </a:r>
          </a:p>
          <a:p>
            <a:pPr marL="1346200" lvl="1" indent="-342900">
              <a:spcBef>
                <a:spcPts val="1417"/>
              </a:spcBef>
              <a:buClr>
                <a:schemeClr val="dk1"/>
              </a:buClr>
              <a:buSzPts val="2200"/>
            </a:pPr>
            <a:r>
              <a:rPr lang="en-US" sz="2200" dirty="0" smtClean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If </a:t>
            </a:r>
            <a:r>
              <a:rPr lang="en-US" sz="22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the strings are </a:t>
            </a:r>
            <a:r>
              <a:rPr lang="en-US" sz="2200" dirty="0" smtClean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equal</a:t>
            </a:r>
            <a:br>
              <a:rPr lang="en-US" sz="2200" dirty="0" smtClean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</a:br>
            <a:r>
              <a:rPr lang="en-US" sz="2200" dirty="0" smtClean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	returns 0</a:t>
            </a:r>
          </a:p>
          <a:p>
            <a:pPr marL="1346200" lvl="1" indent="-342900">
              <a:spcBef>
                <a:spcPts val="1417"/>
              </a:spcBef>
              <a:buClr>
                <a:schemeClr val="dk1"/>
              </a:buClr>
              <a:buSzPts val="2200"/>
            </a:pPr>
            <a:r>
              <a:rPr lang="en-US" sz="2200" dirty="0" smtClean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Otherwise,</a:t>
            </a:r>
            <a:br>
              <a:rPr lang="en-US" sz="2200" dirty="0" smtClean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</a:br>
            <a:r>
              <a:rPr lang="en-US" sz="2200" dirty="0" smtClean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	returns 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s1[j] – s2[j]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for the minimal j where they differ</a:t>
            </a:r>
            <a:endParaRPr lang="en-US" sz="2200" dirty="0">
              <a:solidFill>
                <a:srgbClr val="0F0FCF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88900" marR="0" lvl="0" algn="l" rtl="0"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22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48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String.h</a:t>
            </a:r>
            <a:r>
              <a:rPr lang="en-US" sz="4400" b="0" i="0" u="none" strike="noStrike" cap="none" dirty="0">
                <a:latin typeface="Arial"/>
                <a:ea typeface="Arial"/>
                <a:cs typeface="Arial"/>
                <a:sym typeface="Arial"/>
              </a:rPr>
              <a:t> - two </a:t>
            </a:r>
            <a:r>
              <a:rPr lang="en-US" sz="44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useful functions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4"/>
          <p:cNvSpPr txBox="1">
            <a:spLocks noGrp="1"/>
          </p:cNvSpPr>
          <p:nvPr>
            <p:ph type="body" idx="4294967295"/>
          </p:nvPr>
        </p:nvSpPr>
        <p:spPr>
          <a:xfrm>
            <a:off x="720000" y="2038119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0" marR="0" lvl="0" indent="0" algn="l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strlen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char 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s[])</a:t>
            </a:r>
            <a:endParaRPr sz="2200" dirty="0">
              <a:solidFill>
                <a:srgbClr val="0F0F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46200" lvl="1" indent="-342900">
              <a:spcBef>
                <a:spcPts val="1417"/>
              </a:spcBef>
              <a:buClr>
                <a:schemeClr val="dk1"/>
              </a:buClr>
              <a:buSzPts val="2200"/>
            </a:pPr>
            <a:r>
              <a:rPr lang="en-US" sz="22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</a:t>
            </a:r>
            <a:r>
              <a:rPr lang="en-US" sz="2200" dirty="0" smtClean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eturns </a:t>
            </a:r>
            <a:r>
              <a:rPr lang="en-US" sz="22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the length of the strin</a:t>
            </a:r>
            <a:r>
              <a:rPr lang="en-US" sz="22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g</a:t>
            </a:r>
            <a:endParaRPr sz="22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1346200" lvl="1" indent="-342900">
              <a:spcBef>
                <a:spcPts val="0"/>
              </a:spcBef>
              <a:buClr>
                <a:schemeClr val="dk1"/>
              </a:buClr>
              <a:buSzPts val="2200"/>
            </a:pPr>
            <a:r>
              <a:rPr lang="en-US" sz="2200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Counts </a:t>
            </a:r>
            <a:r>
              <a:rPr lang="en-US" sz="22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until null terminator</a:t>
            </a:r>
            <a:endParaRPr sz="22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1346200" lvl="1" indent="-342900">
              <a:spcBef>
                <a:spcPts val="0"/>
              </a:spcBef>
              <a:buClr>
                <a:schemeClr val="dk1"/>
              </a:buClr>
              <a:buSzPts val="2200"/>
            </a:pPr>
            <a:r>
              <a:rPr lang="en-US" sz="2200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What </a:t>
            </a:r>
            <a:r>
              <a:rPr lang="en-US" sz="22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happens if there is no ‘\0’ in the </a:t>
            </a:r>
            <a:r>
              <a:rPr lang="en-US" sz="2200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string?</a:t>
            </a:r>
            <a:endParaRPr sz="22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914400" lvl="0" algn="l">
              <a:spcBef>
                <a:spcPts val="1417"/>
              </a:spcBef>
              <a:spcAft>
                <a:spcPts val="0"/>
              </a:spcAft>
            </a:pPr>
            <a:r>
              <a:rPr lang="en-US" sz="2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char* </a:t>
            </a:r>
            <a:r>
              <a:rPr lang="en-US" sz="22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strcpy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(char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char* 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2200" dirty="0">
              <a:solidFill>
                <a:srgbClr val="0F0F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46200" lvl="1" indent="-342900">
              <a:spcBef>
                <a:spcPts val="1417"/>
              </a:spcBef>
              <a:buClr>
                <a:schemeClr val="dk1"/>
              </a:buClr>
              <a:buSzPts val="2200"/>
            </a:pPr>
            <a:r>
              <a:rPr lang="en-US" sz="22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</a:t>
            </a:r>
            <a:r>
              <a:rPr lang="en-US" sz="2200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opies </a:t>
            </a:r>
            <a:r>
              <a:rPr lang="en-US" sz="22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the string </a:t>
            </a:r>
            <a:r>
              <a:rPr lang="en-US" sz="22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src</a:t>
            </a:r>
            <a:r>
              <a:rPr lang="en-US" sz="22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into </a:t>
            </a:r>
            <a:r>
              <a:rPr lang="en-US" sz="2200" dirty="0" err="1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dest</a:t>
            </a:r>
            <a:endParaRPr sz="22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1346200" lvl="1" indent="-342900">
              <a:spcBef>
                <a:spcPts val="0"/>
              </a:spcBef>
              <a:buClr>
                <a:schemeClr val="dk1"/>
              </a:buClr>
              <a:buSzPts val="2200"/>
            </a:pPr>
            <a:r>
              <a:rPr lang="en-US" sz="2200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Returns the pointer to </a:t>
            </a:r>
            <a:r>
              <a:rPr lang="en-US" sz="2200" dirty="0" err="1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dest</a:t>
            </a:r>
            <a:endParaRPr lang="en-US" sz="2200" dirty="0" smtClean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1346200" lvl="1" indent="-342900">
              <a:spcBef>
                <a:spcPts val="0"/>
              </a:spcBef>
              <a:buSzPts val="2200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What are our requirements about the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parameters?</a:t>
            </a:r>
          </a:p>
          <a:p>
            <a:pPr marL="1460500" lvl="2" indent="0">
              <a:spcBef>
                <a:spcPts val="0"/>
              </a:spcBef>
              <a:buSzPts val="2200"/>
              <a:buNone/>
            </a:pPr>
            <a:r>
              <a:rPr lang="en-US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length of </a:t>
            </a:r>
            <a:r>
              <a:rPr lang="en-US" sz="2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en-US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must be sufficient to copy </a:t>
            </a:r>
            <a:r>
              <a:rPr lang="en-US" sz="2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endParaRPr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marR="0" lvl="0" indent="0" algn="l" rtl="0">
              <a:spcBef>
                <a:spcPts val="1417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31800" marR="0" lvl="0" indent="-342900" algn="l" rtl="0"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the two functions</a:t>
            </a:r>
            <a:endParaRPr sz="22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79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String.h</a:t>
            </a:r>
            <a:r>
              <a:rPr lang="en-US" sz="4400" b="0" i="0" u="none" strike="noStrike" cap="none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4400" b="0" i="0" u="none" strike="noStrike" cap="none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– </a:t>
            </a:r>
            <a:r>
              <a:rPr lang="en-US" sz="4400" b="0" i="0" u="none" strike="noStrike" cap="none" dirty="0" err="1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strlen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() and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strcpy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sz="4400" b="0" i="0" u="none" strike="noStrike" cap="none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216" name="Google Shape;216;p34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0" lvl="0" indent="0">
              <a:spcBef>
                <a:spcPts val="1417"/>
              </a:spcBef>
            </a:pP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 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str1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[]=“Hello";</a:t>
            </a:r>
            <a:b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 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str2[40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pPr marL="914400" lvl="0" indent="0">
              <a:spcBef>
                <a:spcPts val="1417"/>
              </a:spcBef>
            </a:pPr>
            <a:r>
              <a:rPr lang="en-US" sz="22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strcpy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(str2,str1);</a:t>
            </a:r>
          </a:p>
          <a:p>
            <a:pPr marL="914400" lvl="0" indent="0">
              <a:spcBef>
                <a:spcPts val="1417"/>
              </a:spcBef>
            </a:pPr>
            <a:r>
              <a:rPr lang="en-US" sz="22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("%s\n", 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str2);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prints Hello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("%d\n", </a:t>
            </a:r>
            <a:r>
              <a:rPr lang="en-US" sz="22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strlen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(str2));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prints 5</a:t>
            </a:r>
          </a:p>
          <a:p>
            <a:pPr marL="914400" indent="0">
              <a:spcBef>
                <a:spcPts val="1417"/>
              </a:spcBef>
            </a:pP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str2[4] = ‘\0’;</a:t>
            </a:r>
          </a:p>
          <a:p>
            <a:pPr marL="914400" indent="0">
              <a:spcBef>
                <a:spcPts val="1417"/>
              </a:spcBef>
            </a:pPr>
            <a:r>
              <a:rPr lang="en-US" sz="22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("%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s\n", str2);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prints Hell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("%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d\n", 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strlen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(str2));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prints 4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0" indent="0">
              <a:spcBef>
                <a:spcPts val="1417"/>
              </a:spcBef>
            </a:pPr>
            <a:endParaRPr sz="2200" dirty="0">
              <a:solidFill>
                <a:srgbClr val="0F0F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54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String.h</a:t>
            </a:r>
            <a:r>
              <a:rPr lang="en-US" sz="44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4400" b="0" i="0" u="none" strike="noStrike" cap="none" dirty="0" err="1" smtClean="0">
                <a:latin typeface="Arial"/>
                <a:ea typeface="Arial"/>
                <a:cs typeface="Arial"/>
                <a:sym typeface="Arial"/>
              </a:rPr>
              <a:t>strcat</a:t>
            </a:r>
            <a:r>
              <a:rPr lang="en-US" dirty="0" smtClean="0"/>
              <a:t>()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4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0" marR="0" lvl="0" indent="0" algn="l" rt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char* </a:t>
            </a:r>
            <a:r>
              <a:rPr lang="en-US" sz="22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strcat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(char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char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2200" dirty="0">
              <a:solidFill>
                <a:srgbClr val="0F0F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46200" lvl="1" indent="-342900">
              <a:buSzPts val="2200"/>
            </a:pPr>
            <a:r>
              <a:rPr lang="en-US" sz="2200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Appends </a:t>
            </a:r>
            <a:r>
              <a:rPr lang="en-US" sz="22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src</a:t>
            </a:r>
            <a:r>
              <a:rPr lang="en-US" sz="22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to the end of </a:t>
            </a:r>
            <a:r>
              <a:rPr lang="en-US" sz="2200" dirty="0" err="1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dest</a:t>
            </a:r>
            <a:endParaRPr sz="22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1346200" lvl="1" indent="-342900">
              <a:spcBef>
                <a:spcPts val="0"/>
              </a:spcBef>
              <a:buClr>
                <a:schemeClr val="dk1"/>
              </a:buClr>
              <a:buSzPts val="2200"/>
            </a:pPr>
            <a:r>
              <a:rPr lang="en-US" sz="2200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What </a:t>
            </a:r>
            <a:r>
              <a:rPr lang="en-US" sz="22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are our requirements about the parameters?</a:t>
            </a:r>
            <a:endParaRPr sz="22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0" indent="0">
              <a:spcBef>
                <a:spcPts val="1417"/>
              </a:spcBef>
            </a:pPr>
            <a:r>
              <a:rPr lang="en-US" sz="2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 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[80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  <a:b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[0] = ‘\0’;</a:t>
            </a:r>
          </a:p>
          <a:p>
            <a:pPr marL="914400" lvl="0" indent="0">
              <a:spcBef>
                <a:spcPts val="1417"/>
              </a:spcBef>
            </a:pPr>
            <a:r>
              <a:rPr lang="en-US" sz="22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strcpy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,"these 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  <a:b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strcat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,"strings 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  <a:b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strcat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,"are 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  <a:b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strcat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,"concatenated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.");</a:t>
            </a:r>
          </a:p>
          <a:p>
            <a:pPr marL="914400" lvl="0" indent="0">
              <a:spcBef>
                <a:spcPts val="1417"/>
              </a:spcBef>
            </a:pPr>
            <a:r>
              <a:rPr lang="en-US" sz="22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%s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prints “these strings are concatenated.”</a:t>
            </a:r>
            <a:endParaRPr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64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String.h</a:t>
            </a:r>
            <a:r>
              <a:rPr lang="en-US" sz="4400" b="0" i="0" u="none" strike="noStrike" cap="none" dirty="0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4400" b="0" i="0" u="none" strike="noStrike" cap="none" dirty="0" err="1" smtClean="0">
                <a:latin typeface="Arial"/>
                <a:ea typeface="Arial"/>
                <a:cs typeface="Arial"/>
                <a:sym typeface="Arial"/>
              </a:rPr>
              <a:t>strcat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#include &lt;</a:t>
            </a:r>
            <a:r>
              <a:rPr lang="en-US" sz="20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en-US" sz="20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en-US" sz="20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#include &lt;</a:t>
            </a:r>
            <a:r>
              <a:rPr lang="en-US" sz="20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string.h</a:t>
            </a:r>
            <a:r>
              <a:rPr lang="en-US" sz="20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en-US" sz="20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pPr marL="0" marR="0" lvl="0" indent="0" algn="l" rt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0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char* colors[] = {"Red", “Blue", "Green"};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array of char*</a:t>
            </a:r>
            <a:r>
              <a:rPr lang="en-US" sz="20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0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char* widths[] = {"Thin", "Medium", "Thick", "Bold" };</a:t>
            </a:r>
            <a:br>
              <a:rPr lang="en-US" sz="20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...</a:t>
            </a:r>
          </a:p>
          <a:p>
            <a:pPr marL="0" marR="0" lvl="0" indent="0" algn="l" rt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char </a:t>
            </a:r>
            <a:r>
              <a:rPr lang="en-US" sz="20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penText</a:t>
            </a:r>
            <a:r>
              <a:rPr lang="en-US" sz="20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[20];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array not initialized</a:t>
            </a:r>
            <a:r>
              <a:rPr lang="en-US" sz="20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...</a:t>
            </a:r>
            <a:br>
              <a:rPr lang="en-US" sz="20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penColor</a:t>
            </a:r>
            <a:r>
              <a:rPr lang="en-US" sz="20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2, </a:t>
            </a:r>
            <a:r>
              <a:rPr lang="en-US" sz="20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penThickness</a:t>
            </a:r>
            <a:r>
              <a:rPr lang="en-US" sz="20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2;</a:t>
            </a:r>
          </a:p>
          <a:p>
            <a:pPr marL="0" marR="0" lvl="0" indent="0" algn="l" rt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strcpy</a:t>
            </a:r>
            <a:r>
              <a:rPr lang="en-US" sz="20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penText</a:t>
            </a:r>
            <a:r>
              <a:rPr lang="en-US" sz="20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colors[</a:t>
            </a:r>
            <a:r>
              <a:rPr lang="en-US" sz="20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penColor</a:t>
            </a:r>
            <a:r>
              <a:rPr lang="en-US" sz="20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]);</a:t>
            </a:r>
            <a:br>
              <a:rPr lang="en-US" sz="20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strcat</a:t>
            </a:r>
            <a:r>
              <a:rPr lang="en-US" sz="20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penText</a:t>
            </a:r>
            <a:r>
              <a:rPr lang="en-US" sz="20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widths[</a:t>
            </a:r>
            <a:r>
              <a:rPr lang="en-US" sz="20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penThickness</a:t>
            </a:r>
            <a:r>
              <a:rPr lang="en-US" sz="20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]);</a:t>
            </a:r>
          </a:p>
          <a:p>
            <a:pPr marL="0" marR="0" lvl="0" indent="0" algn="l" rt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0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("My pen is %s\n", </a:t>
            </a:r>
            <a:r>
              <a:rPr lang="en-US" sz="20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penText</a:t>
            </a:r>
            <a:r>
              <a:rPr lang="en-US" sz="20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prints “My pen is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GreenThick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33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/>
          <a:lstStyle/>
          <a:p>
            <a:pPr lvl="0" algn="ctr">
              <a:buSzPct val="100000"/>
            </a:pPr>
            <a:endParaRPr lang="de-DE" sz="6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buSzPct val="100000"/>
            </a:pPr>
            <a:r>
              <a:rPr lang="de-DE" sz="6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 user input</a:t>
            </a:r>
            <a:endParaRPr lang="de-DE" sz="6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74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Reading user input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1800" lvl="0" indent="-342900" algn="l"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far we interacted with the user using </a:t>
            </a:r>
            <a:r>
              <a:rPr lang="en-US" sz="24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431800" lvl="0" indent="-342900" algn="l"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also read user’s input using the function </a:t>
            </a:r>
            <a:r>
              <a:rPr lang="en-US" sz="24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431800" lvl="0" indent="-342900" algn="l">
              <a:spcAft>
                <a:spcPts val="0"/>
              </a:spcAft>
              <a:buSzPts val="22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parameter to </a:t>
            </a:r>
            <a:r>
              <a:rPr lang="en-US" sz="24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a reference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(address) to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variable </a:t>
            </a:r>
          </a:p>
          <a:p>
            <a:pPr marL="457200" lvl="0" algn="l">
              <a:spcBef>
                <a:spcPts val="1417"/>
              </a:spcBef>
              <a:spcAft>
                <a:spcPts val="0"/>
              </a:spcAft>
            </a:pPr>
            <a: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char </a:t>
            </a:r>
            <a:r>
              <a:rPr lang="en-US" sz="24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name[];</a:t>
            </a:r>
            <a: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age;</a:t>
            </a:r>
          </a:p>
          <a:p>
            <a:pPr marL="457200" lvl="0" algn="l">
              <a:spcBef>
                <a:spcPts val="1417"/>
              </a:spcBef>
              <a:spcAft>
                <a:spcPts val="0"/>
              </a:spcAft>
            </a:pPr>
            <a: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(“Enter your name: ”);</a:t>
            </a:r>
            <a:b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(“%s”, name</a:t>
            </a:r>
            <a:r>
              <a:rPr lang="en-US" sz="24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//&amp;name[0]</a:t>
            </a:r>
            <a:endParaRPr lang="en-US" sz="2400" dirty="0">
              <a:solidFill>
                <a:srgbClr val="0F0F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algn="l">
              <a:spcBef>
                <a:spcPts val="1417"/>
              </a:spcBef>
              <a:spcAft>
                <a:spcPts val="0"/>
              </a:spcAft>
            </a:pPr>
            <a: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(“Enter your age: ”);</a:t>
            </a:r>
            <a:b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(“%d”, &amp;age);</a:t>
            </a:r>
          </a:p>
          <a:p>
            <a:pPr lvl="0">
              <a:spcBef>
                <a:spcPts val="1417"/>
              </a:spcBef>
            </a:pPr>
            <a: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(“%s is %d years old\n”, name, age);</a:t>
            </a:r>
            <a:b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solidFill>
                <a:srgbClr val="0F0F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57282" y="4270208"/>
            <a:ext cx="3419280" cy="1323559"/>
          </a:xfrm>
          <a:prstGeom prst="rect">
            <a:avLst/>
          </a:prstGeom>
          <a:gradFill>
            <a:gsLst>
              <a:gs pos="0">
                <a:srgbClr val="FFFF66"/>
              </a:gs>
              <a:gs pos="100000">
                <a:srgbClr val="FFFFCC"/>
              </a:gs>
            </a:gsLst>
            <a:lin ang="5400000"/>
          </a:gra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1" i="0" u="none" strike="noStrike" kern="1200" dirty="0" smtClean="0">
                <a:ln>
                  <a:noFill/>
                </a:ln>
                <a:latin typeface="Arial" pitchFamily="18"/>
                <a:ea typeface="Arial Unicode MS" pitchFamily="2"/>
                <a:cs typeface="Tahoma" pitchFamily="2"/>
              </a:rPr>
              <a:t>For </a:t>
            </a:r>
            <a:r>
              <a:rPr lang="en-US" sz="2200" b="1" i="0" u="none" strike="noStrike" kern="1200" dirty="0" err="1" smtClean="0">
                <a:ln>
                  <a:noFill/>
                </a:ln>
                <a:latin typeface="Arial" pitchFamily="18"/>
                <a:ea typeface="Arial Unicode MS" pitchFamily="2"/>
                <a:cs typeface="Tahoma" pitchFamily="2"/>
              </a:rPr>
              <a:t>scanf</a:t>
            </a:r>
            <a:r>
              <a:rPr lang="en-US" sz="2200" i="0" u="none" strike="noStrike" kern="1200" dirty="0" smtClean="0">
                <a:ln>
                  <a:noFill/>
                </a:ln>
                <a:latin typeface="Arial" pitchFamily="18"/>
                <a:ea typeface="Arial Unicode MS" pitchFamily="2"/>
                <a:cs typeface="Tahoma" pitchFamily="2"/>
              </a:rPr>
              <a:t>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dirty="0" smtClean="0">
                <a:latin typeface="Arial" pitchFamily="18"/>
                <a:ea typeface="Arial Unicode MS" pitchFamily="2"/>
                <a:cs typeface="Tahoma" pitchFamily="2"/>
              </a:rPr>
              <a:t>Why are we using &amp;age?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dirty="0" smtClean="0">
                <a:latin typeface="Arial" pitchFamily="18"/>
                <a:ea typeface="Arial Unicode MS" pitchFamily="2"/>
                <a:cs typeface="Tahoma" pitchFamily="2"/>
              </a:rPr>
              <a:t>Why name without &amp;?</a:t>
            </a:r>
            <a:endParaRPr lang="en-US" sz="2200" i="0" u="none" strike="noStrike" kern="1200" dirty="0">
              <a:ln>
                <a:noFill/>
              </a:ln>
              <a:latin typeface="Arial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3799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 uiExpand="1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/>
          <a:lstStyle/>
          <a:p>
            <a:pPr lvl="0" algn="ctr">
              <a:buSzPct val="100000"/>
            </a:pPr>
            <a:endParaRPr lang="de-DE" sz="6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buSzPct val="100000"/>
            </a:pPr>
            <a:r>
              <a:rPr lang="de-DE" sz="6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Initializing Arrays</a:t>
            </a:r>
            <a:endParaRPr lang="de-DE" sz="6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05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Initializing arrays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arr1[5] = {31, 12, 5, -89, 3};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// initializing the 5 values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arr2[] = {31, 12, 5, -89, 3};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// same as above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arr3[10] = {31, 12, 5, -89, 3};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// the length of the array is 10,</a:t>
            </a:r>
            <a:b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		// but only the first 5 values have been initialized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int* arr_ptr1 = arr1;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// arr_ptr1 points to the beginning of arr1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int* arr_ptr2 = {31, 12, 5, -89, 3};</a:t>
            </a:r>
          </a:p>
        </p:txBody>
      </p:sp>
    </p:spTree>
    <p:extLst>
      <p:ext uri="{BB962C8B-B14F-4D97-AF65-F5344CB8AC3E}">
        <p14:creationId xmlns:p14="http://schemas.microsoft.com/office/powerpoint/2010/main" val="241422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Initializing arrays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arr1[5] = {31, 12, 5, -89, 3};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// initializing the 5 values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arr2[] = {31, 12, 5, -89, 3};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// same as above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arr3[10] = {31, 12, 5, -89, 3};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// the length of the array is 10,</a:t>
            </a:r>
            <a:b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		// but only the first 5 values have been initialized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int* arr_ptr1 = arr1;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// arr_ptr1 points to the beginning of arr1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sz="2200" strike="sngStrike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</a:t>
            </a:r>
            <a:r>
              <a:rPr lang="de-DE" sz="2200" strike="sngStrike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arr_ptr2 = {31, 12, 5, -89, 3</a:t>
            </a:r>
            <a:r>
              <a:rPr lang="de-DE" sz="2200" strike="sngStrike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pPr lvl="0">
              <a:buSzPct val="100000"/>
            </a:pPr>
            <a:r>
              <a:rPr lang="de-DE" sz="2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// </a:t>
            </a:r>
            <a:r>
              <a:rPr lang="de-DE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NO!!! The effect is arr_ptr2 = 31</a:t>
            </a:r>
            <a:endParaRPr lang="de-DE" sz="2200" strike="sngStrike" dirty="0">
              <a:solidFill>
                <a:srgbClr val="0F0F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03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/>
          <a:lstStyle/>
          <a:p>
            <a:pPr lvl="0" algn="ctr">
              <a:buSzPct val="100000"/>
            </a:pPr>
            <a:endParaRPr lang="de-DE" sz="6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buSzPct val="100000"/>
            </a:pPr>
            <a:r>
              <a:rPr lang="de-DE" sz="6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de-DE" sz="6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15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/>
          <a:lstStyle/>
          <a:p>
            <a:pPr lvl="0" algn="ctr">
              <a:buSzPct val="100000"/>
            </a:pPr>
            <a:endParaRPr lang="de-DE" sz="6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buSzPct val="100000"/>
            </a:pPr>
            <a:r>
              <a:rPr lang="de-DE" sz="6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Initializing Strings</a:t>
            </a:r>
            <a:endParaRPr lang="de-DE" sz="6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52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Initializing strings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 str1[5] = {'w', 'o', 'r', 'd', '\0'};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  // initializing the 5 values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 str2[] = {'w', 'o', 'r', 'd', '\0'};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   // same as above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 str3[10] = {'w', 'o', 'r', 'd', '\0'};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// the length of the array is 10,</a:t>
            </a:r>
            <a:b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		// but only the first 5 chars have been initialized</a:t>
            </a:r>
            <a:b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		// str3 can store strings of length &lt;= 9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char* str_ptr1 = str1;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// arr_ptr1 points to the beginning of str1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char* str4 = "word";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// creates an </a:t>
            </a:r>
            <a:r>
              <a:rPr lang="de-DE" sz="2200" i="1" dirty="0">
                <a:latin typeface="Arial" panose="020B0604020202020204" pitchFamily="34" charset="0"/>
                <a:cs typeface="Arial" panose="020B0604020202020204" pitchFamily="34" charset="0"/>
              </a:rPr>
              <a:t>immutable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string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char* str5 = {'w', 'o', 'r', 'd', '\0'};</a:t>
            </a:r>
          </a:p>
        </p:txBody>
      </p:sp>
      <p:sp>
        <p:nvSpPr>
          <p:cNvPr id="4" name="Rectangle 3"/>
          <p:cNvSpPr/>
          <p:nvPr/>
        </p:nvSpPr>
        <p:spPr>
          <a:xfrm>
            <a:off x="7030720" y="5110480"/>
            <a:ext cx="2778660" cy="822960"/>
          </a:xfrm>
          <a:prstGeom prst="rect">
            <a:avLst/>
          </a:prstGeom>
          <a:gradFill>
            <a:gsLst>
              <a:gs pos="0">
                <a:srgbClr val="FFFF66"/>
              </a:gs>
              <a:gs pos="100000">
                <a:srgbClr val="FFFFCC"/>
              </a:gs>
            </a:gsLst>
            <a:lin ang="5400000"/>
          </a:gra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dirty="0" smtClean="0">
                <a:solidFill>
                  <a:srgbClr val="0F0FCF"/>
                </a:solidFill>
                <a:latin typeface="Arial" pitchFamily="18"/>
                <a:ea typeface="Arial Unicode MS" pitchFamily="2"/>
                <a:cs typeface="Tahoma" pitchFamily="2"/>
              </a:rPr>
              <a:t>str4[3] = ‘k’</a:t>
            </a:r>
            <a:r>
              <a:rPr lang="en-US" sz="2200" dirty="0" smtClean="0">
                <a:latin typeface="Arial" pitchFamily="18"/>
                <a:ea typeface="Arial Unicode MS" pitchFamily="2"/>
                <a:cs typeface="Tahoma" pitchFamily="2"/>
              </a:rPr>
              <a:t> will crash</a:t>
            </a:r>
            <a:endParaRPr lang="en-US" sz="2200" i="0" u="none" strike="noStrike" kern="1200" dirty="0">
              <a:ln>
                <a:noFill/>
              </a:ln>
              <a:latin typeface="Arial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4610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Initializing strings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 str1[5] = {'w', 'o', 'r', 'd', '\0'};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  // initializing the 5 values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 str2[] = {'w', 'o', 'r', 'd', '\0'};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   // same as above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 str3[10] = {'w', 'o', 'r', 'd', '\0'};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// the length of the array is 10,</a:t>
            </a:r>
            <a:b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		// but only the first 5 chars have been initialized</a:t>
            </a:r>
            <a:b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		// str3 can store strings of length &lt;= 9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char* str_ptr1 = str1;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// arr_ptr1 points to the beginning of str1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char* str4 = "word";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// creates an </a:t>
            </a:r>
            <a:r>
              <a:rPr lang="de-DE" sz="2200" i="1" dirty="0">
                <a:latin typeface="Arial" panose="020B0604020202020204" pitchFamily="34" charset="0"/>
                <a:cs typeface="Arial" panose="020B0604020202020204" pitchFamily="34" charset="0"/>
              </a:rPr>
              <a:t>immutable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string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de-DE" sz="2200" strike="sngStrike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char* str5 = {'w', 'o', 'r', 'd', '\0</a:t>
            </a:r>
            <a:r>
              <a:rPr lang="de-DE" sz="2200" strike="sngStrike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'};</a:t>
            </a:r>
            <a:endParaRPr lang="de-DE" sz="1400" strike="sngStrike" dirty="0">
              <a:solidFill>
                <a:srgbClr val="0F0F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100000"/>
            </a:pPr>
            <a:r>
              <a:rPr lang="de-DE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// NO!!! The </a:t>
            </a:r>
            <a:r>
              <a:rPr lang="de-DE" sz="2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 </a:t>
            </a:r>
            <a:r>
              <a:rPr lang="de-DE" sz="22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str5 </a:t>
            </a:r>
            <a:r>
              <a:rPr lang="de-DE" sz="2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de-DE" sz="22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‘w‘</a:t>
            </a:r>
            <a:endParaRPr lang="de-DE" sz="2200" strike="sngStrike" dirty="0">
              <a:solidFill>
                <a:srgbClr val="0F0F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SzPct val="100000"/>
            </a:pPr>
            <a:endParaRPr lang="de-DE" sz="2200" strike="sngStrike" dirty="0" smtClean="0">
              <a:solidFill>
                <a:srgbClr val="0F0F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97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A comment on immutable strings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ct val="100000"/>
            </a:pPr>
            <a:r>
              <a:rPr lang="de-DE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 the following code</a:t>
            </a:r>
          </a:p>
          <a:p>
            <a:pPr lvl="0">
              <a:buSzPct val="100000"/>
            </a:pPr>
            <a:endParaRPr lang="de-DE" sz="2200" dirty="0" smtClean="0">
              <a:solidFill>
                <a:srgbClr val="0F0F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100000"/>
            </a:pPr>
            <a:r>
              <a:rPr lang="de-DE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de-DE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de-DE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str1 </a:t>
            </a:r>
            <a:r>
              <a:rPr lang="de-DE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"</a:t>
            </a:r>
            <a:r>
              <a:rPr lang="de-DE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de-DE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";</a:t>
            </a: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100000"/>
            </a:pPr>
            <a:r>
              <a:rPr lang="de-DE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de-DE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str2 = "</a:t>
            </a:r>
            <a:r>
              <a:rPr lang="de-DE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de-DE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";</a:t>
            </a: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100000"/>
            </a:pPr>
            <a:r>
              <a:rPr 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if (str1 == str2)</a:t>
            </a:r>
          </a:p>
          <a:p>
            <a:pPr lvl="0">
              <a:buSzPct val="100000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  printf(</a:t>
            </a:r>
            <a:r>
              <a:rPr lang="de-DE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de-DE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pointer</a:t>
            </a:r>
            <a:r>
              <a:rPr lang="de-DE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pPr lvl="0">
              <a:buSzPct val="100000"/>
            </a:pPr>
            <a:r>
              <a:rPr lang="de-DE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lse</a:t>
            </a:r>
          </a:p>
          <a:p>
            <a:pPr lvl="0">
              <a:buSzPct val="100000"/>
            </a:pPr>
            <a:r>
              <a:rPr lang="de-DE" sz="2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smtClean="0">
                <a:latin typeface="Arial" panose="020B0604020202020204" pitchFamily="34" charset="0"/>
                <a:cs typeface="Arial" panose="020B0604020202020204" pitchFamily="34" charset="0"/>
              </a:rPr>
              <a:t>  printf</a:t>
            </a:r>
            <a:r>
              <a:rPr 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de-DE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pointers</a:t>
            </a:r>
            <a:r>
              <a:rPr lang="de-DE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02770" y="5699760"/>
            <a:ext cx="6577230" cy="670560"/>
          </a:xfrm>
          <a:prstGeom prst="rect">
            <a:avLst/>
          </a:prstGeom>
          <a:gradFill>
            <a:gsLst>
              <a:gs pos="0">
                <a:srgbClr val="FFFF66"/>
              </a:gs>
              <a:gs pos="100000">
                <a:srgbClr val="FFFFCC"/>
              </a:gs>
            </a:gsLst>
            <a:lin ang="5400000"/>
          </a:gra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dirty="0" smtClean="0">
                <a:latin typeface="Arial" pitchFamily="18"/>
                <a:ea typeface="Arial Unicode MS" pitchFamily="2"/>
                <a:cs typeface="Tahoma" pitchFamily="2"/>
              </a:rPr>
              <a:t>Are they pointing to the same location in memory?</a:t>
            </a:r>
            <a:endParaRPr lang="en-US" sz="2200" i="0" u="none" strike="noStrike" kern="1200" dirty="0">
              <a:ln>
                <a:noFill/>
              </a:ln>
              <a:latin typeface="Arial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9727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/>
          <a:lstStyle/>
          <a:p>
            <a:pPr lvl="0" algn="ctr">
              <a:buSzPct val="100000"/>
            </a:pPr>
            <a:endParaRPr lang="de-DE" sz="6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buSzPct val="100000"/>
            </a:pPr>
            <a:r>
              <a:rPr lang="de-DE" sz="6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Multidimensional arrays</a:t>
            </a:r>
            <a:endParaRPr lang="de-DE" sz="6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60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Multidimensional array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far we've only seen 1D arrays.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But often we need 2D / 3D arrays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de-DE" sz="2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Picture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: each entry in the array is color of a pixel. (~ .bmp </a:t>
            </a:r>
            <a:r>
              <a:rPr 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format)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de-DE" sz="2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Temperature</a:t>
            </a:r>
            <a:r>
              <a:rPr 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in each point in the room.</a:t>
            </a:r>
          </a:p>
        </p:txBody>
      </p:sp>
    </p:spTree>
    <p:extLst>
      <p:ext uri="{BB962C8B-B14F-4D97-AF65-F5344CB8AC3E}">
        <p14:creationId xmlns:p14="http://schemas.microsoft.com/office/powerpoint/2010/main" val="196634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Multidimensional array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de-DE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width = 640, height = 480;</a:t>
            </a:r>
            <a:br>
              <a:rPr lang="de-DE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image[height][width]</a:t>
            </a:r>
          </a:p>
          <a:p>
            <a:pPr lvl="0"/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Accessing a 2D array:</a:t>
            </a:r>
            <a:b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i,j;</a:t>
            </a:r>
            <a:br>
              <a:rPr lang="de-DE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pPr lvl="0"/>
            <a:r>
              <a:rPr lang="de-DE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image[i][j] = 128;</a:t>
            </a:r>
          </a:p>
          <a:p>
            <a:pPr lvl="0"/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  <a:p>
            <a:pPr lvl="0"/>
            <a:r>
              <a:rPr lang="de-DE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(*(image+i))[j] = 128;</a:t>
            </a:r>
            <a: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// each element of image is of type int[width]</a:t>
            </a:r>
            <a:b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			// the size of each element is sizeof(int)*width</a:t>
            </a:r>
          </a:p>
          <a:p>
            <a:pPr lvl="0"/>
            <a:r>
              <a:rPr 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See multid_array.c</a:t>
            </a: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87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Multidimensional array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Q: Is the type </a:t>
            </a:r>
            <a:r>
              <a:rPr lang="de-DE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int** </a:t>
            </a:r>
            <a:r>
              <a:rPr 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equivalent to </a:t>
            </a:r>
            <a:r>
              <a:rPr lang="de-DE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int[][] </a:t>
            </a:r>
            <a:r>
              <a:rPr 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lvl="0"/>
            <a:r>
              <a:rPr 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A: </a:t>
            </a:r>
            <a:r>
              <a:rPr lang="de-DE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DE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 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endParaRPr lang="de-DE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Array of pointers </a:t>
            </a:r>
          </a:p>
          <a:p>
            <a:pPr marL="342900" lvl="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Array of (1-d) arrays, possibly of different lengths</a:t>
            </a:r>
          </a:p>
          <a:p>
            <a:pPr marL="342900" lvl="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Pointer to a pointer</a:t>
            </a:r>
          </a:p>
          <a:p>
            <a:pPr lvl="0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43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Multidimensional array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Write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 function that gets a 2d array, and checks if there are two equal rows in the array.</a:t>
            </a:r>
          </a:p>
          <a:p>
            <a:pPr lvl="0"/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79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/>
          <a:lstStyle/>
          <a:p>
            <a:pPr lvl="0" algn="ctr">
              <a:buSzPct val="100000"/>
            </a:pPr>
            <a:r>
              <a:rPr lang="de-DE" sz="6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6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6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stdbool.h</a:t>
            </a:r>
            <a:endParaRPr lang="de-DE" sz="6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45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Char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9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8900" marR="0" lvl="0" algn="l" rtl="0"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we implement strings?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900"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natural idea: an array of chars</a:t>
            </a:r>
            <a:b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sz="24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900"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 - represents one symbol  (letter / digit / punctuation mark</a:t>
            </a:r>
            <a:r>
              <a:rPr lang="en-US" sz="24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8900"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lang="en-US" sz="24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900"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4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 </a:t>
            </a:r>
            <a: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c1 = ‘a’, c2 = ‘B’, c3 = ‘;’, c4 = ‘6’;</a:t>
            </a:r>
            <a:b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("c1 = %c",  c1);</a:t>
            </a:r>
            <a:endParaRPr sz="2400" dirty="0">
              <a:solidFill>
                <a:srgbClr val="0F0F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900" marR="0" lvl="0" algn="l" rtl="0">
              <a:spcBef>
                <a:spcPts val="1417"/>
              </a:spcBef>
              <a:spcAft>
                <a:spcPts val="0"/>
              </a:spcAft>
              <a:buSzPts val="22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char also represents a number (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byte</a:t>
            </a:r>
            <a:r>
              <a:rPr lang="en-US" sz="24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Allows arithmetic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chars</a:t>
            </a:r>
          </a:p>
          <a:p>
            <a:pPr marL="88900" marR="0" lvl="0" algn="l" rtl="0">
              <a:spcBef>
                <a:spcPts val="1417"/>
              </a:spcBef>
              <a:spcAft>
                <a:spcPts val="0"/>
              </a:spcAft>
              <a:buSzPts val="22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 </a:t>
            </a:r>
            <a:r>
              <a:rPr lang="en-US" sz="24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‘a’;</a:t>
            </a:r>
            <a:b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ch+3</a:t>
            </a:r>
            <a: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// </a:t>
            </a:r>
            <a:r>
              <a:rPr lang="en-US" sz="24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</a:t>
            </a:r>
            <a:r>
              <a:rPr lang="en-US" sz="2400" dirty="0" err="1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24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‘d</a:t>
            </a:r>
            <a:r>
              <a:rPr lang="en-US" sz="24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sz="2400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09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 err="1" smtClean="0">
                <a:latin typeface="Arial"/>
                <a:ea typeface="Arial"/>
                <a:cs typeface="Arial"/>
                <a:sym typeface="Arial"/>
              </a:rPr>
              <a:t>stdbool.h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ct val="45000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Write a function that gets an array of ints and a number</a:t>
            </a:r>
            <a:b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and checks if it is contained in the array</a:t>
            </a:r>
          </a:p>
          <a:p>
            <a:pPr lvl="0">
              <a:buSzPct val="45000"/>
            </a:pPr>
            <a: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#include &lt;stdbool.h</a:t>
            </a:r>
            <a:r>
              <a:rPr lang="de-DE" sz="24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de-DE" sz="24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bool contains(const int* array, int len, int elt) {</a:t>
            </a:r>
            <a:b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bool found = false;</a:t>
            </a:r>
            <a:b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int i = 0;</a:t>
            </a:r>
            <a:b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while (i &lt; len &amp;&amp; !found)	{</a:t>
            </a:r>
            <a:b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if (array[i] == elt)</a:t>
            </a:r>
            <a:b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found = true;</a:t>
            </a:r>
            <a:b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i++;</a:t>
            </a:r>
            <a:b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  <a:b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return found;</a:t>
            </a:r>
            <a:b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  <a:b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2400" dirty="0">
              <a:solidFill>
                <a:srgbClr val="0F0F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00240" y="4170680"/>
            <a:ext cx="2738020" cy="762000"/>
          </a:xfrm>
          <a:prstGeom prst="rect">
            <a:avLst/>
          </a:prstGeom>
          <a:gradFill>
            <a:gsLst>
              <a:gs pos="0">
                <a:srgbClr val="FFFF66"/>
              </a:gs>
              <a:gs pos="100000">
                <a:srgbClr val="FFFFCC"/>
              </a:gs>
            </a:gsLst>
            <a:lin ang="5400000"/>
          </a:gra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found == false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5" name="Google Shape;210;p33"/>
          <p:cNvCxnSpPr>
            <a:stCxn id="4" idx="1"/>
          </p:cNvCxnSpPr>
          <p:nvPr/>
        </p:nvCxnSpPr>
        <p:spPr>
          <a:xfrm flipH="1">
            <a:off x="5242560" y="4551680"/>
            <a:ext cx="1757680" cy="2433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3678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/>
          <a:lstStyle/>
          <a:p>
            <a:pPr lvl="0" algn="ctr">
              <a:buSzPct val="100000"/>
            </a:pPr>
            <a:endParaRPr lang="de-DE" sz="6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buSzPct val="100000"/>
            </a:pPr>
            <a:r>
              <a:rPr lang="de-DE" sz="6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Enum/Typedef/Struct</a:t>
            </a:r>
            <a:endParaRPr lang="de-DE" sz="6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85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 err="1" smtClean="0">
                <a:latin typeface="Arial"/>
                <a:ea typeface="Arial"/>
                <a:cs typeface="Arial"/>
                <a:sym typeface="Arial"/>
              </a:rPr>
              <a:t>Enum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ct val="45000"/>
            </a:pPr>
            <a:r>
              <a:rPr 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defined data types. Mainly used to assign names to integers.</a:t>
            </a:r>
          </a:p>
          <a:p>
            <a:pPr lvl="0">
              <a:buSzPct val="45000"/>
            </a:pPr>
            <a:r>
              <a:rPr lang="de-DE" sz="22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  <a:r>
              <a:rPr lang="de-DE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enum suit {Hearts, Spades, Clubs, Diamonds};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		// default values are assigned starting from 0</a:t>
            </a:r>
            <a:b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		// i.e., Hearts = 0, Spades = 1, Clubs = 2, Diamonds = 3;</a:t>
            </a:r>
            <a:b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SzPct val="45000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	e</a:t>
            </a:r>
            <a:r>
              <a:rPr lang="de-DE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 emphasis {Bold = 1, Italic = 2, Underline = 4};</a:t>
            </a:r>
            <a:br>
              <a:rPr lang="de-DE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de-DE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can define integer values of the names</a:t>
            </a:r>
          </a:p>
          <a:p>
            <a:pPr lvl="0">
              <a:buSzPct val="45000"/>
            </a:pPr>
            <a:r>
              <a:rPr lang="de-DE" sz="22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Usage:</a:t>
            </a:r>
            <a:r>
              <a:rPr lang="de-DE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 err="1" smtClean="0">
                <a:solidFill>
                  <a:srgbClr val="0F0FCF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r>
              <a:rPr lang="en-US" sz="2200" dirty="0" smtClean="0">
                <a:solidFill>
                  <a:srgbClr val="0F0FCF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0F0FCF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siut</a:t>
            </a:r>
            <a:r>
              <a:rPr lang="de-DE" sz="2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card </a:t>
            </a:r>
            <a: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Spades; 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// variable of type enum suit</a:t>
            </a:r>
          </a:p>
        </p:txBody>
      </p:sp>
      <p:sp>
        <p:nvSpPr>
          <p:cNvPr id="4" name="Rectangle 3"/>
          <p:cNvSpPr/>
          <p:nvPr/>
        </p:nvSpPr>
        <p:spPr>
          <a:xfrm>
            <a:off x="5405120" y="6020540"/>
            <a:ext cx="3348160" cy="762000"/>
          </a:xfrm>
          <a:prstGeom prst="rect">
            <a:avLst/>
          </a:prstGeom>
          <a:gradFill>
            <a:gsLst>
              <a:gs pos="0">
                <a:srgbClr val="FFFF66"/>
              </a:gs>
              <a:gs pos="100000">
                <a:srgbClr val="FFFFCC"/>
              </a:gs>
            </a:gsLst>
            <a:lin ang="5400000"/>
          </a:gra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The name of the type is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 err="1">
                <a:solidFill>
                  <a:srgbClr val="C00000"/>
                </a:solidFill>
              </a:rPr>
              <a:t>enum</a:t>
            </a:r>
            <a:r>
              <a:rPr lang="en-US" sz="2400" dirty="0">
                <a:solidFill>
                  <a:srgbClr val="C00000"/>
                </a:solidFill>
              </a:rPr>
              <a:t> suit</a:t>
            </a:r>
          </a:p>
        </p:txBody>
      </p:sp>
    </p:spTree>
    <p:extLst>
      <p:ext uri="{BB962C8B-B14F-4D97-AF65-F5344CB8AC3E}">
        <p14:creationId xmlns:p14="http://schemas.microsoft.com/office/powerpoint/2010/main" val="302423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 err="1" smtClean="0">
                <a:latin typeface="Arial"/>
                <a:ea typeface="Arial"/>
                <a:cs typeface="Arial"/>
                <a:sym typeface="Arial"/>
              </a:rPr>
              <a:t>Typedef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ct val="45000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Typedef is used to give a name to a data type.</a:t>
            </a:r>
          </a:p>
          <a:p>
            <a:pPr lvl="0">
              <a:buSzPct val="45000"/>
            </a:pPr>
            <a:r>
              <a:rPr lang="de-DE" sz="2200" u="sng" dirty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0" indent="-457200">
              <a:buSzPct val="100000"/>
              <a:buFont typeface="+mj-lt"/>
              <a:buAutoNum type="arabicPeriod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sz="2200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typedef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>
                <a:solidFill>
                  <a:srgbClr val="FF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whole_number</a:t>
            </a:r>
            <a:r>
              <a:rPr 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457200" lvl="0" indent="-457200">
              <a:buSzPct val="100000"/>
              <a:buFont typeface="+mj-lt"/>
              <a:buAutoNum type="arabicPeriod"/>
            </a:pPr>
            <a:r>
              <a:rPr lang="de-DE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enum months {January, February</a:t>
            </a:r>
            <a:r>
              <a:rPr lang="de-DE" sz="2200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,...};</a:t>
            </a:r>
            <a:br>
              <a:rPr lang="de-DE" sz="2200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sz="2200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typedef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 months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>
                <a:solidFill>
                  <a:srgbClr val="FF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;	</a:t>
            </a:r>
            <a:endParaRPr lang="de-DE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SzPct val="100000"/>
              <a:buFont typeface="+mj-lt"/>
              <a:buAutoNum type="arabicPeriod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sz="2200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typedef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 boolean_values {false, true} </a:t>
            </a:r>
            <a:r>
              <a:rPr lang="de-DE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de-DE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de-DE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all in one line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SzPct val="45000"/>
              <a:buFont typeface="Wingdings" panose="05000000000000000000" pitchFamily="2" charset="2"/>
              <a:buChar char="q"/>
            </a:pPr>
            <a:r>
              <a:rPr lang="de-DE" sz="2200" u="sng" dirty="0">
                <a:latin typeface="Arial" panose="020B0604020202020204" pitchFamily="34" charset="0"/>
                <a:cs typeface="Arial" panose="020B0604020202020204" pitchFamily="34" charset="0"/>
              </a:rPr>
              <a:t>Usage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whole_number</a:t>
            </a:r>
            <a: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amount = 23;</a:t>
            </a:r>
            <a:b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flag = true;</a:t>
            </a:r>
            <a:b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my_month = January;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37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 err="1" smtClean="0">
                <a:latin typeface="Arial"/>
                <a:ea typeface="Arial"/>
                <a:cs typeface="Arial"/>
                <a:sym typeface="Arial"/>
              </a:rPr>
              <a:t>Typedef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Typedef is used to give a name to a data type</a:t>
            </a:r>
            <a:r>
              <a:rPr 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Typically we define new types outside of all functions.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This allows the types to be used everywhere in the program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More examples in types.c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77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 err="1" smtClean="0">
                <a:latin typeface="Arial"/>
                <a:ea typeface="Arial"/>
                <a:cs typeface="Arial"/>
                <a:sym typeface="Arial"/>
              </a:rPr>
              <a:t>Struct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buSzPct val="100000"/>
              <a:buFont typeface="Wingdings" panose="05000000000000000000" pitchFamily="2" charset="2"/>
              <a:buChar char="§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So far we have considered only simple types of variables</a:t>
            </a:r>
            <a:b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(int, float, char, pointers).</a:t>
            </a:r>
          </a:p>
          <a:p>
            <a:pPr marL="342900" lvl="0" indent="-342900">
              <a:buSzPct val="100000"/>
              <a:buFont typeface="Wingdings" panose="05000000000000000000" pitchFamily="2" charset="2"/>
              <a:buChar char="§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What if we want a more complicated data type?</a:t>
            </a:r>
          </a:p>
          <a:p>
            <a:pPr marL="342900" lvl="0" indent="-342900">
              <a:buSzPct val="100000"/>
              <a:buFont typeface="Wingdings" panose="05000000000000000000" pitchFamily="2" charset="2"/>
              <a:buChar char="§"/>
            </a:pPr>
            <a:r>
              <a:rPr lang="de-DE" sz="2200" u="sng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	A student has:</a:t>
            </a:r>
            <a:b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		First name</a:t>
            </a:r>
            <a:b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		Last name</a:t>
            </a:r>
            <a:b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		ID</a:t>
            </a:r>
            <a:b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		List of grades in homeworks</a:t>
            </a:r>
          </a:p>
          <a:p>
            <a:pPr marL="342900" lvl="0" indent="-342900">
              <a:buSzPct val="100000"/>
              <a:buFont typeface="Wingdings" panose="05000000000000000000" pitchFamily="2" charset="2"/>
              <a:buChar char="§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We want an array of students.</a:t>
            </a:r>
          </a:p>
          <a:p>
            <a:pPr marL="342900" lvl="0" indent="-342900">
              <a:buSzPct val="100000"/>
              <a:buFont typeface="Wingdings" panose="05000000000000000000" pitchFamily="2" charset="2"/>
              <a:buChar char="§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We can have array of first names, array of last names, array of IDs...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8500" y="5349980"/>
            <a:ext cx="4557200" cy="762000"/>
          </a:xfrm>
          <a:prstGeom prst="rect">
            <a:avLst/>
          </a:prstGeom>
          <a:gradFill>
            <a:gsLst>
              <a:gs pos="0">
                <a:srgbClr val="FFFF66"/>
              </a:gs>
              <a:gs pos="100000">
                <a:srgbClr val="FFFFCC"/>
              </a:gs>
            </a:gsLst>
            <a:lin ang="5400000"/>
          </a:gra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Hard to keep track of all </a:t>
            </a:r>
            <a:r>
              <a:rPr lang="en-US" sz="2400" dirty="0" smtClean="0">
                <a:solidFill>
                  <a:srgbClr val="002060"/>
                </a:solidFill>
              </a:rPr>
              <a:t>the</a:t>
            </a:r>
            <a:br>
              <a:rPr lang="en-US" sz="2400" dirty="0" smtClean="0">
                <a:solidFill>
                  <a:srgbClr val="002060"/>
                </a:solidFill>
              </a:rPr>
            </a:br>
            <a:r>
              <a:rPr lang="en-US" sz="2400" dirty="0" smtClean="0">
                <a:solidFill>
                  <a:srgbClr val="002060"/>
                </a:solidFill>
              </a:rPr>
              <a:t>information </a:t>
            </a:r>
            <a:r>
              <a:rPr lang="en-US" sz="2400" dirty="0">
                <a:solidFill>
                  <a:srgbClr val="002060"/>
                </a:solidFill>
              </a:rPr>
              <a:t>in different arrays.</a:t>
            </a:r>
          </a:p>
        </p:txBody>
      </p:sp>
    </p:spTree>
    <p:extLst>
      <p:ext uri="{BB962C8B-B14F-4D97-AF65-F5344CB8AC3E}">
        <p14:creationId xmlns:p14="http://schemas.microsoft.com/office/powerpoint/2010/main" val="291371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 err="1" smtClean="0">
                <a:latin typeface="Arial"/>
                <a:ea typeface="Arial"/>
                <a:cs typeface="Arial"/>
                <a:sym typeface="Arial"/>
              </a:rPr>
              <a:t>Struct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de-DE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 student_info </a:t>
            </a:r>
            <a: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char* first_name;</a:t>
            </a:r>
            <a:b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char* last_name;</a:t>
            </a:r>
            <a:b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int ID;</a:t>
            </a:r>
            <a:b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int grades[5];</a:t>
            </a:r>
            <a:b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r>
              <a:rPr lang="de-DE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 student_info</a:t>
            </a:r>
            <a: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var_student;</a:t>
            </a:r>
          </a:p>
          <a:p>
            <a:pPr lvl="0"/>
            <a:r>
              <a:rPr lang="de-DE" sz="2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typedef</a:t>
            </a:r>
            <a: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struct student_info </a:t>
            </a:r>
            <a:r>
              <a:rPr lang="de-DE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0"/>
            <a:r>
              <a:rPr lang="de-DE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list_of_students[180];</a:t>
            </a:r>
          </a:p>
          <a:p>
            <a:pPr lvl="0"/>
            <a: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list_of_students[10].first_name = "Jack";</a:t>
            </a:r>
            <a:b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4" name="Rectangle 3"/>
          <p:cNvSpPr/>
          <p:nvPr/>
        </p:nvSpPr>
        <p:spPr>
          <a:xfrm>
            <a:off x="3911600" y="2376230"/>
            <a:ext cx="3540660" cy="762000"/>
          </a:xfrm>
          <a:prstGeom prst="rect">
            <a:avLst/>
          </a:prstGeom>
          <a:gradFill>
            <a:gsLst>
              <a:gs pos="0">
                <a:srgbClr val="FFFF66"/>
              </a:gs>
              <a:gs pos="100000">
                <a:srgbClr val="FFFFCC"/>
              </a:gs>
            </a:gsLst>
            <a:lin ang="5400000"/>
          </a:gra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The </a:t>
            </a:r>
            <a:r>
              <a:rPr lang="en-US" sz="2400" dirty="0" smtClean="0">
                <a:solidFill>
                  <a:srgbClr val="002060"/>
                </a:solidFill>
              </a:rPr>
              <a:t>type is called</a:t>
            </a:r>
            <a:r>
              <a:rPr lang="en-US" sz="2400" dirty="0">
                <a:solidFill>
                  <a:srgbClr val="002060"/>
                </a:solidFill>
              </a:rPr>
              <a:t/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 err="1">
                <a:solidFill>
                  <a:srgbClr val="C00000"/>
                </a:solidFill>
              </a:rPr>
              <a:t>struct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student_info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5" name="Google Shape;210;p33"/>
          <p:cNvCxnSpPr>
            <a:stCxn id="4" idx="2"/>
          </p:cNvCxnSpPr>
          <p:nvPr/>
        </p:nvCxnSpPr>
        <p:spPr>
          <a:xfrm flipH="1">
            <a:off x="2875280" y="3138230"/>
            <a:ext cx="2806650" cy="11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Rectangle 7"/>
          <p:cNvSpPr/>
          <p:nvPr/>
        </p:nvSpPr>
        <p:spPr>
          <a:xfrm>
            <a:off x="5953760" y="3933400"/>
            <a:ext cx="3814980" cy="762000"/>
          </a:xfrm>
          <a:prstGeom prst="rect">
            <a:avLst/>
          </a:prstGeom>
          <a:gradFill>
            <a:gsLst>
              <a:gs pos="0">
                <a:srgbClr val="FFFF66"/>
              </a:gs>
              <a:gs pos="100000">
                <a:srgbClr val="FFFFCC"/>
              </a:gs>
            </a:gsLst>
            <a:lin ang="5400000"/>
          </a:gra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Same as </a:t>
            </a:r>
            <a:r>
              <a:rPr lang="en-US" sz="2400" dirty="0" err="1" smtClean="0">
                <a:solidFill>
                  <a:srgbClr val="C00000"/>
                </a:solidFill>
              </a:rPr>
              <a:t>struct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student_info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9" name="Google Shape;210;p33"/>
          <p:cNvCxnSpPr>
            <a:stCxn id="8" idx="2"/>
          </p:cNvCxnSpPr>
          <p:nvPr/>
        </p:nvCxnSpPr>
        <p:spPr>
          <a:xfrm flipH="1">
            <a:off x="5030446" y="4695400"/>
            <a:ext cx="2830804" cy="252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7803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 err="1" smtClean="0">
                <a:latin typeface="Arial"/>
                <a:ea typeface="Arial"/>
                <a:cs typeface="Arial"/>
                <a:sym typeface="Arial"/>
              </a:rPr>
              <a:t>Struct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de-DE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Could also write:</a:t>
            </a:r>
          </a:p>
          <a:p>
            <a:pPr lvl="0"/>
            <a:endParaRPr lang="de-DE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de-DE" sz="2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typedef </a:t>
            </a:r>
            <a:r>
              <a:rPr lang="de-DE" sz="2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 </a:t>
            </a:r>
            <a:r>
              <a:rPr lang="de-DE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student_info </a:t>
            </a:r>
            <a: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char* first_name;</a:t>
            </a:r>
            <a:b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char* last_name;</a:t>
            </a:r>
            <a:b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int ID;</a:t>
            </a:r>
            <a:b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int grades[5];</a:t>
            </a:r>
            <a:b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 </a:t>
            </a:r>
            <a:r>
              <a:rPr lang="de-DE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0"/>
            <a:r>
              <a:rPr lang="de-DE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list_of_students[180];</a:t>
            </a:r>
          </a:p>
          <a:p>
            <a:pPr lvl="0"/>
            <a: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list_of_students[10].first_name = "Jack";</a:t>
            </a:r>
            <a:b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54838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 err="1" smtClean="0">
                <a:latin typeface="Arial"/>
                <a:ea typeface="Arial"/>
                <a:cs typeface="Arial"/>
                <a:sym typeface="Arial"/>
              </a:rPr>
              <a:t>Struct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Using pointers with structs: </a:t>
            </a:r>
          </a:p>
          <a:p>
            <a:pPr lvl="0"/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lang="de-DE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clark;</a:t>
            </a:r>
            <a:br>
              <a:rPr lang="de-DE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clark.first_name = "Clark";</a:t>
            </a:r>
            <a:br>
              <a:rPr lang="de-DE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lvl="0"/>
            <a:r>
              <a:rPr lang="de-DE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student* </a:t>
            </a:r>
            <a:r>
              <a:rPr lang="de-DE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student_ptr = &amp;clark;</a:t>
            </a:r>
            <a:br>
              <a:rPr lang="de-DE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(*student_ptr).last_name = "Kent</a:t>
            </a:r>
            <a:r>
              <a:rPr lang="de-DE" sz="2200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"; </a:t>
            </a:r>
            <a:r>
              <a:rPr lang="de-DE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accessing a field in struct</a:t>
            </a:r>
            <a:r>
              <a:rPr lang="de-DE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student_ptr-&gt;id = 123</a:t>
            </a:r>
            <a:r>
              <a:rPr lang="de-DE" sz="2200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de-DE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accessing a field in </a:t>
            </a:r>
            <a:r>
              <a:rPr lang="de-DE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 to struct</a:t>
            </a:r>
            <a:r>
              <a:rPr lang="de-DE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200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2200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50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/>
          <a:lstStyle/>
          <a:p>
            <a:pPr lvl="0" algn="ctr">
              <a:buSzPct val="100000"/>
            </a:pPr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A bit more on syntax:</a:t>
            </a:r>
            <a:b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4800" dirty="0">
                <a:latin typeface="Arial" panose="020B0604020202020204" pitchFamily="34" charset="0"/>
                <a:cs typeface="Arial" panose="020B0604020202020204" pitchFamily="34" charset="0"/>
              </a:rPr>
              <a:t>Return values and conditions</a:t>
            </a:r>
            <a:endParaRPr lang="de-DE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469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Strings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0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l" rtl="0"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#include &lt;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#include &lt;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string.h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// includes functions related to strings</a:t>
            </a:r>
            <a:endParaRPr sz="2200" dirty="0">
              <a:solidFill>
                <a:srgbClr val="0F0F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0" algn="l" rt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main() {	</a:t>
            </a:r>
            <a:endParaRPr sz="2200" dirty="0">
              <a:solidFill>
                <a:srgbClr val="0F0F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0" algn="l" rt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char* password = “ABBBAC”;</a:t>
            </a:r>
            <a:b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char* guess = “ABC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”;</a:t>
            </a:r>
          </a:p>
          <a:p>
            <a:pPr marL="457200" marR="0" lvl="0" indent="0" algn="l" rt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if (password == guess) // WRONG – 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compares pointers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… do something…</a:t>
            </a:r>
            <a:endParaRPr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0">
              <a:spcBef>
                <a:spcPts val="1417"/>
              </a:spcBef>
            </a:pPr>
            <a:r>
              <a:rPr lang="en-US" sz="20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if (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strcmp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(password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guess) 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 0)</a:t>
            </a:r>
            <a:b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(“CORRECT”);</a:t>
            </a:r>
            <a:b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else</a:t>
            </a:r>
            <a:b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(“WRONG”);</a:t>
            </a:r>
            <a:b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sz="2200" dirty="0">
              <a:solidFill>
                <a:srgbClr val="0F0F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52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Return values and conditions</a:t>
            </a:r>
            <a:endParaRPr sz="4400" b="0" i="0" u="none" strike="noStrike" cap="none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All command in C return a value. (Exception: void functions)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  <a:b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printf("%d\n" , 3 &lt; 5); // prints 1</a:t>
            </a:r>
            <a:b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printf("%d\n" , 3 == 5); // prints 0</a:t>
            </a:r>
          </a:p>
          <a:p>
            <a:pPr lvl="0">
              <a:buSzPct val="100000"/>
            </a:pPr>
            <a:r>
              <a:rPr lang="de-DE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if statements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if (cond)</a:t>
            </a:r>
            <a:b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do_something();</a:t>
            </a:r>
            <a:b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else</a:t>
            </a:r>
            <a:b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do_something_else();</a:t>
            </a:r>
          </a:p>
          <a:p>
            <a:pPr>
              <a:buSzPct val="100000"/>
            </a:pPr>
            <a:r>
              <a:rPr lang="de-DE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while statements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while (cond)</a:t>
            </a:r>
            <a:b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do_something();</a:t>
            </a:r>
          </a:p>
        </p:txBody>
      </p:sp>
      <p:sp>
        <p:nvSpPr>
          <p:cNvPr id="4" name="Rectangle 3"/>
          <p:cNvSpPr/>
          <p:nvPr/>
        </p:nvSpPr>
        <p:spPr>
          <a:xfrm>
            <a:off x="5593520" y="3850170"/>
            <a:ext cx="3348160" cy="762000"/>
          </a:xfrm>
          <a:prstGeom prst="rect">
            <a:avLst/>
          </a:prstGeom>
          <a:gradFill>
            <a:gsLst>
              <a:gs pos="0">
                <a:srgbClr val="FFFF66"/>
              </a:gs>
              <a:gs pos="100000">
                <a:srgbClr val="FFFFCC"/>
              </a:gs>
            </a:gsLst>
            <a:lin ang="5400000"/>
          </a:gra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Equivalent to: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if (</a:t>
            </a:r>
            <a:r>
              <a:rPr lang="en-US" sz="2400" dirty="0" err="1">
                <a:solidFill>
                  <a:srgbClr val="002060"/>
                </a:solidFill>
              </a:rPr>
              <a:t>cond</a:t>
            </a:r>
            <a:r>
              <a:rPr lang="en-US" sz="2400" dirty="0">
                <a:solidFill>
                  <a:srgbClr val="002060"/>
                </a:solidFill>
              </a:rPr>
              <a:t> != 0)</a:t>
            </a:r>
          </a:p>
        </p:txBody>
      </p:sp>
      <p:cxnSp>
        <p:nvCxnSpPr>
          <p:cNvPr id="5" name="Google Shape;210;p33"/>
          <p:cNvCxnSpPr>
            <a:stCxn id="4" idx="1"/>
          </p:cNvCxnSpPr>
          <p:nvPr/>
        </p:nvCxnSpPr>
        <p:spPr>
          <a:xfrm flipH="1">
            <a:off x="2428240" y="4231170"/>
            <a:ext cx="3165280" cy="14779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Rectangle 7"/>
          <p:cNvSpPr/>
          <p:nvPr/>
        </p:nvSpPr>
        <p:spPr>
          <a:xfrm>
            <a:off x="5593520" y="5912650"/>
            <a:ext cx="3348160" cy="762000"/>
          </a:xfrm>
          <a:prstGeom prst="rect">
            <a:avLst/>
          </a:prstGeom>
          <a:gradFill>
            <a:gsLst>
              <a:gs pos="0">
                <a:srgbClr val="FFFF66"/>
              </a:gs>
              <a:gs pos="100000">
                <a:srgbClr val="FFFFCC"/>
              </a:gs>
            </a:gsLst>
            <a:lin ang="5400000"/>
          </a:gra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Equivalent to: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while (</a:t>
            </a:r>
            <a:r>
              <a:rPr lang="en-US" sz="2400" dirty="0" err="1">
                <a:solidFill>
                  <a:srgbClr val="002060"/>
                </a:solidFill>
              </a:rPr>
              <a:t>cond</a:t>
            </a:r>
            <a:r>
              <a:rPr lang="en-US" sz="2400" dirty="0">
                <a:solidFill>
                  <a:srgbClr val="002060"/>
                </a:solidFill>
              </a:rPr>
              <a:t> != 0)</a:t>
            </a:r>
          </a:p>
        </p:txBody>
      </p:sp>
      <p:cxnSp>
        <p:nvCxnSpPr>
          <p:cNvPr id="9" name="Google Shape;210;p33"/>
          <p:cNvCxnSpPr>
            <a:stCxn id="8" idx="1"/>
          </p:cNvCxnSpPr>
          <p:nvPr/>
        </p:nvCxnSpPr>
        <p:spPr>
          <a:xfrm flipH="1">
            <a:off x="2743200" y="6293650"/>
            <a:ext cx="2850320" cy="16811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3222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Multiple conditions</a:t>
            </a:r>
            <a:endParaRPr sz="4400" b="0" i="0" u="none" strike="noStrike" cap="none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ct val="45000"/>
            </a:pPr>
            <a:r>
              <a:rPr lang="de-DE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AND of conditions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(cond1 &amp;&amp; cond2)</a:t>
            </a:r>
            <a:b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do_something();</a:t>
            </a:r>
            <a:b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else</a:t>
            </a:r>
            <a:b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do_something_else();</a:t>
            </a:r>
          </a:p>
          <a:p>
            <a:pPr>
              <a:buSzPct val="45000"/>
            </a:pPr>
            <a:endParaRPr lang="de-DE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45000"/>
            </a:pPr>
            <a:r>
              <a:rPr lang="de-DE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OR of conditions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while (cond1 || cond2)</a:t>
            </a:r>
            <a:b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do_something();</a:t>
            </a:r>
          </a:p>
          <a:p>
            <a:pPr>
              <a:buSzPct val="45000"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45000"/>
            </a:pPr>
            <a:r>
              <a:rPr lang="de-DE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 the example: while (i &lt; len &amp;&amp; !found)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10480" y="1432750"/>
            <a:ext cx="4724400" cy="1686370"/>
          </a:xfrm>
          <a:prstGeom prst="rect">
            <a:avLst/>
          </a:prstGeom>
          <a:gradFill>
            <a:gsLst>
              <a:gs pos="0">
                <a:srgbClr val="FFFF66"/>
              </a:gs>
              <a:gs pos="100000">
                <a:srgbClr val="FFFFCC"/>
              </a:gs>
            </a:gsLst>
            <a:lin ang="5400000"/>
          </a:gra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r>
              <a:rPr lang="en-US" sz="2400" dirty="0">
                <a:solidFill>
                  <a:srgbClr val="002060"/>
                </a:solidFill>
              </a:rPr>
              <a:t>&amp;&amp; - and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- checks first if cond1 is satisfied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	(i.e., cond1 !=0)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- runs cond2 </a:t>
            </a:r>
            <a:r>
              <a:rPr lang="en-US" sz="2400" b="1" dirty="0">
                <a:solidFill>
                  <a:srgbClr val="FF0000"/>
                </a:solidFill>
              </a:rPr>
              <a:t>only</a:t>
            </a:r>
            <a:r>
              <a:rPr lang="en-US" sz="2400" dirty="0">
                <a:solidFill>
                  <a:srgbClr val="002060"/>
                </a:solidFill>
              </a:rPr>
              <a:t> if cond1 is satisfied</a:t>
            </a:r>
          </a:p>
        </p:txBody>
      </p:sp>
      <p:cxnSp>
        <p:nvCxnSpPr>
          <p:cNvPr id="5" name="Google Shape;210;p33"/>
          <p:cNvCxnSpPr>
            <a:stCxn id="4" idx="1"/>
          </p:cNvCxnSpPr>
          <p:nvPr/>
        </p:nvCxnSpPr>
        <p:spPr>
          <a:xfrm flipH="1">
            <a:off x="3708400" y="2275935"/>
            <a:ext cx="1402080" cy="22828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Rectangle 7"/>
          <p:cNvSpPr/>
          <p:nvPr/>
        </p:nvSpPr>
        <p:spPr>
          <a:xfrm>
            <a:off x="4797425" y="3706060"/>
            <a:ext cx="5283200" cy="1742910"/>
          </a:xfrm>
          <a:prstGeom prst="rect">
            <a:avLst/>
          </a:prstGeom>
          <a:gradFill>
            <a:gsLst>
              <a:gs pos="0">
                <a:srgbClr val="FFFF66"/>
              </a:gs>
              <a:gs pos="100000">
                <a:srgbClr val="FFFFCC"/>
              </a:gs>
            </a:gsLst>
            <a:lin ang="5400000"/>
          </a:gra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r>
              <a:rPr lang="en-US" sz="2400" dirty="0">
                <a:solidFill>
                  <a:srgbClr val="002060"/>
                </a:solidFill>
              </a:rPr>
              <a:t>|| - or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- checks first if cond1 is satisfied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	(i.e., cond1 !=0)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- runs cond2 </a:t>
            </a:r>
            <a:r>
              <a:rPr lang="en-US" sz="2400" b="1" dirty="0">
                <a:solidFill>
                  <a:srgbClr val="FF0000"/>
                </a:solidFill>
              </a:rPr>
              <a:t>only</a:t>
            </a:r>
            <a:r>
              <a:rPr lang="en-US" sz="2400" dirty="0">
                <a:solidFill>
                  <a:srgbClr val="002060"/>
                </a:solidFill>
              </a:rPr>
              <a:t> if cond1 is </a:t>
            </a:r>
            <a:r>
              <a:rPr lang="en-US" sz="2400" dirty="0">
                <a:solidFill>
                  <a:srgbClr val="FF0000"/>
                </a:solidFill>
              </a:rPr>
              <a:t>not</a:t>
            </a:r>
            <a:r>
              <a:rPr lang="en-US" sz="2400" dirty="0">
                <a:solidFill>
                  <a:srgbClr val="002060"/>
                </a:solidFill>
              </a:rPr>
              <a:t> satisfied</a:t>
            </a:r>
          </a:p>
        </p:txBody>
      </p:sp>
      <p:cxnSp>
        <p:nvCxnSpPr>
          <p:cNvPr id="9" name="Google Shape;210;p33"/>
          <p:cNvCxnSpPr>
            <a:stCxn id="8" idx="1"/>
          </p:cNvCxnSpPr>
          <p:nvPr/>
        </p:nvCxnSpPr>
        <p:spPr>
          <a:xfrm flipH="1">
            <a:off x="3241040" y="4577515"/>
            <a:ext cx="1556385" cy="40088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32336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/>
          <a:lstStyle/>
          <a:p>
            <a:pPr lvl="0" algn="ctr">
              <a:buSzPct val="100000"/>
            </a:pPr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Global variables</a:t>
            </a:r>
            <a:b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b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Static variables</a:t>
            </a:r>
            <a:endParaRPr lang="de-DE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3563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latin typeface="Arial"/>
                <a:ea typeface="Arial"/>
                <a:cs typeface="Arial"/>
                <a:sym typeface="Arial"/>
              </a:rPr>
              <a:t>Global variables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ct val="45000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So far we have seen only variables defined inside functions.</a:t>
            </a:r>
            <a:b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The scope of the variables is limited only to the function.</a:t>
            </a:r>
          </a:p>
          <a:p>
            <a:pPr lvl="0">
              <a:buSzPct val="45000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It is possible to define a </a:t>
            </a:r>
            <a:r>
              <a:rPr lang="de-DE" sz="22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variable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that is visible everywhere.</a:t>
            </a:r>
          </a:p>
          <a:p>
            <a:pPr>
              <a:buSzPct val="45000"/>
            </a:pPr>
            <a:r>
              <a:rPr lang="de-DE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CA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SzPct val="45000"/>
            </a:pP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CA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counter = 0; // </a:t>
            </a:r>
            <a:r>
              <a:rPr lang="en-CA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global variable to zero</a:t>
            </a:r>
          </a:p>
          <a:p>
            <a:pPr>
              <a:buSzPct val="45000"/>
            </a:pP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CA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main() {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CA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("global counter %d\n", counter); // prints 0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counter++;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CA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("global counter %d\n", counter); // prints 1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CA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counter = 0; // local variable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CA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(“local counter %d\n", counter); // prints 0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return 0;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 </a:t>
            </a:r>
            <a:endParaRPr lang="de-DE" sz="2200" dirty="0">
              <a:solidFill>
                <a:srgbClr val="0F0F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96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latin typeface="Arial"/>
                <a:ea typeface="Arial"/>
                <a:cs typeface="Arial"/>
                <a:sym typeface="Arial"/>
              </a:rPr>
              <a:t>Static variables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ct val="45000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It is also possible to define a </a:t>
            </a:r>
            <a:r>
              <a:rPr lang="de-DE" sz="22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de-DE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 variable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that will </a:t>
            </a:r>
            <a:r>
              <a:rPr lang="en-CA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remember</a:t>
            </a:r>
            <a:r>
              <a:rPr lang="en-CA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its value in different calls</a:t>
            </a:r>
            <a:r>
              <a:rPr lang="en-CA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function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SzPct val="45000"/>
            </a:pPr>
            <a:r>
              <a:rPr lang="de-DE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CA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SzPct val="45000"/>
            </a:pP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void </a:t>
            </a:r>
            <a:r>
              <a:rPr lang="en-CA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test_static_count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static </a:t>
            </a:r>
            <a:r>
              <a:rPr lang="en-CA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count = 0; // initialized only once!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// do something...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count++;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CA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("count = %d\n", count);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   </a:t>
            </a:r>
          </a:p>
          <a:p>
            <a:pPr>
              <a:buSzPct val="45000"/>
            </a:pP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int main(void) {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CA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test_static_count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 // prints “count = 1”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CA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test_static_count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 // prints “count = 2”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CA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test_static_count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 // prints “count = 3”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…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2200" dirty="0">
              <a:solidFill>
                <a:srgbClr val="0F0F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67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/>
          <a:lstStyle/>
          <a:p>
            <a:pPr lvl="0" algn="ctr">
              <a:buSzPct val="100000"/>
            </a:pPr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buSzPct val="100000"/>
            </a:pPr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Macros</a:t>
            </a:r>
            <a:endParaRPr lang="de-DE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3672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l"/>
            <a:r>
              <a:rPr lang="en-US" dirty="0">
                <a:latin typeface="Arial"/>
                <a:ea typeface="Arial"/>
                <a:cs typeface="Arial"/>
                <a:sym typeface="Arial"/>
              </a:rPr>
              <a:t>Using macros: #define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ct val="45000"/>
            </a:pP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de-DE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creates a constant that can be use globally. </a:t>
            </a:r>
          </a:p>
          <a:p>
            <a:pPr lvl="0">
              <a:buSzPct val="45000"/>
            </a:pP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Macros are not variables. Cannot be changed by the program.</a:t>
            </a:r>
          </a:p>
          <a:p>
            <a:pPr lvl="0">
              <a:buSzPct val="45000"/>
            </a:pP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CA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#define COURSE_NAME "CMPT125"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#define PI 3.1415925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CA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main() {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CA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("%f\n", PI); // prints 3.1415925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CA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("%s\n", COURSE_NAME); // prints CMPT125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CA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("PI\n"); // prints PI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…</a:t>
            </a:r>
            <a:endParaRPr lang="de-DE" sz="2200" dirty="0">
              <a:solidFill>
                <a:srgbClr val="0F0F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34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l"/>
            <a:r>
              <a:rPr lang="en-US" dirty="0">
                <a:latin typeface="Arial"/>
                <a:ea typeface="Arial"/>
                <a:cs typeface="Arial"/>
                <a:sym typeface="Arial"/>
              </a:rPr>
              <a:t>Using macros: #define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ct val="45000"/>
            </a:pP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de-DE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lang="de-DE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macros </a:t>
            </a: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are simply textual substitutions.</a:t>
            </a:r>
          </a:p>
          <a:p>
            <a:pPr lvl="0">
              <a:buSzPct val="45000"/>
            </a:pP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Preprocessor replaces the occurrences of the macros before compiling the code.</a:t>
            </a: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SzPct val="45000"/>
            </a:pPr>
            <a:r>
              <a:rPr lang="de-DE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CA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#define MY_FRAC 70/14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#define SQR(a) a*a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CA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main() {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float x = MY_FRAC; // replaced by </a:t>
            </a:r>
            <a:r>
              <a:rPr lang="en-CA" sz="2200" u="sng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 x = 70/14;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CA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= SQR(5); // replaced by </a:t>
            </a:r>
            <a:r>
              <a:rPr lang="en-CA" sz="2200" u="sng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CA" sz="2200" u="sng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= 5*5;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CA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 = SQR((5+2)); // replaced by </a:t>
            </a:r>
            <a:r>
              <a:rPr lang="en-CA" sz="2200" u="sng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CA" sz="2200" u="sng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 = (5+2)*(5+2);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CA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 = SQR(5+2); // replaced by </a:t>
            </a:r>
            <a:r>
              <a:rPr lang="en-CA" sz="2200" u="sng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CA" sz="2200" u="sng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 = 5+2*5+2;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…</a:t>
            </a:r>
          </a:p>
        </p:txBody>
      </p:sp>
    </p:spTree>
    <p:extLst>
      <p:ext uri="{BB962C8B-B14F-4D97-AF65-F5344CB8AC3E}">
        <p14:creationId xmlns:p14="http://schemas.microsoft.com/office/powerpoint/2010/main" val="351790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/>
          <a:lstStyle/>
          <a:p>
            <a:pPr lvl="0" algn="ctr">
              <a:buSzPct val="100000"/>
            </a:pPr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buSzPct val="100000"/>
            </a:pPr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Type casting in C</a:t>
            </a:r>
            <a:endParaRPr lang="de-DE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6711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l"/>
            <a:r>
              <a:rPr sz="4400" b="0" i="0" u="none" strike="noStrike" cap="none" dirty="0">
                <a:latin typeface="Arial"/>
                <a:ea typeface="Arial"/>
                <a:cs typeface="Arial"/>
                <a:sym typeface="Arial"/>
              </a:rPr>
              <a:t>Type casting</a:t>
            </a: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C allows conversions between different types of variable.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Done when one data type can be changed to a different data type. 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b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CA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float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short to </a:t>
            </a:r>
            <a:r>
              <a:rPr lang="en-CA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CA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long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We can also type cast the result to make it of a particular data type. 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Need to be careful. Information may be lost!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  <a:b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float to </a:t>
            </a:r>
            <a:r>
              <a:rPr lang="en-CA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CA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char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char* to </a:t>
            </a:r>
            <a:r>
              <a:rPr lang="en-CA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br>
              <a:rPr lang="en-CA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CA" sz="2200" dirty="0">
              <a:solidFill>
                <a:srgbClr val="0F0FCF"/>
              </a:solidFill>
              <a:latin typeface="Times New Roman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413864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Strings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0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l" rtl="0"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#include &lt;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200" dirty="0" smtClean="0">
                <a:solidFill>
                  <a:srgbClr val="0F0FCF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200" dirty="0">
                <a:solidFill>
                  <a:srgbClr val="0F0FCF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include &lt;</a:t>
            </a:r>
            <a:r>
              <a:rPr lang="en-US" sz="2200" dirty="0" err="1">
                <a:solidFill>
                  <a:srgbClr val="0F0FCF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string.h</a:t>
            </a:r>
            <a:r>
              <a:rPr lang="en-US" sz="2200" dirty="0">
                <a:solidFill>
                  <a:srgbClr val="0F0FCF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includes functions related to strings</a:t>
            </a:r>
            <a:endParaRPr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0" algn="l" rt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main() {	</a:t>
            </a:r>
            <a:endParaRPr sz="2200" dirty="0">
              <a:solidFill>
                <a:srgbClr val="0F0F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0" algn="l" rt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char* password = “ABBBAC”;</a:t>
            </a:r>
            <a:b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char* guess = “ABC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”;</a:t>
            </a:r>
            <a:endParaRPr sz="2200" dirty="0">
              <a:solidFill>
                <a:srgbClr val="0F0F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algn="l">
              <a:spcBef>
                <a:spcPts val="1417"/>
              </a:spcBef>
              <a:spcAft>
                <a:spcPts val="0"/>
              </a:spcAft>
            </a:pP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if (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strcmp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(password, guess) == 0)</a:t>
            </a:r>
            <a:b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(“CORRECT”);</a:t>
            </a:r>
            <a:b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else</a:t>
            </a:r>
            <a:b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(“WRONG”);</a:t>
            </a:r>
            <a:b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sz="2200" dirty="0">
              <a:solidFill>
                <a:srgbClr val="0F0F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23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 anchorCtr="1"/>
          <a:lstStyle/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Strings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0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algn="l"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#include &lt;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200" dirty="0" smtClean="0">
                <a:solidFill>
                  <a:srgbClr val="0F0FCF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200" dirty="0">
                <a:solidFill>
                  <a:srgbClr val="0F0FCF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include &lt;</a:t>
            </a:r>
            <a:r>
              <a:rPr lang="en-US" sz="2200" dirty="0" err="1">
                <a:solidFill>
                  <a:srgbClr val="0F0FCF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string.h</a:t>
            </a:r>
            <a:r>
              <a:rPr lang="en-US" sz="2200" dirty="0">
                <a:solidFill>
                  <a:srgbClr val="0F0FCF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includes functions related to strings</a:t>
            </a:r>
          </a:p>
          <a:p>
            <a:pPr marL="457200" lvl="0" algn="l">
              <a:spcBef>
                <a:spcPts val="1417"/>
              </a:spcBef>
              <a:spcAft>
                <a:spcPts val="0"/>
              </a:spcAft>
            </a:pP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main() {	</a:t>
            </a:r>
          </a:p>
          <a:p>
            <a:pPr marL="457200" lvl="0" algn="l">
              <a:spcBef>
                <a:spcPts val="1417"/>
              </a:spcBef>
              <a:spcAft>
                <a:spcPts val="0"/>
              </a:spcAft>
            </a:pP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char* password = “ABBBAC”;</a:t>
            </a:r>
            <a:b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char* guess = “ABC”;</a:t>
            </a:r>
          </a:p>
          <a:p>
            <a:pPr marL="457200" lvl="0" algn="l">
              <a:spcBef>
                <a:spcPts val="1417"/>
              </a:spcBef>
              <a:spcAft>
                <a:spcPts val="0"/>
              </a:spcAft>
            </a:pP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if 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200" dirty="0" err="1" smtClean="0">
                <a:solidFill>
                  <a:srgbClr val="0F0FCF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strcmp</a:t>
            </a:r>
            <a:r>
              <a:rPr lang="en-US" sz="2200" dirty="0" smtClean="0">
                <a:solidFill>
                  <a:srgbClr val="0F0FCF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(password</a:t>
            </a:r>
            <a:r>
              <a:rPr lang="en-US" sz="2200" dirty="0">
                <a:solidFill>
                  <a:srgbClr val="0F0FCF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guess</a:t>
            </a:r>
            <a:r>
              <a:rPr lang="en-US" sz="2200" dirty="0" smtClean="0">
                <a:solidFill>
                  <a:srgbClr val="0F0FCF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 0)</a:t>
            </a:r>
            <a:b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(“CORRECT”);</a:t>
            </a:r>
            <a:b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else</a:t>
            </a:r>
            <a:b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(“WRONG”);</a:t>
            </a:r>
            <a:b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sz="2200" dirty="0" smtClean="0">
              <a:solidFill>
                <a:srgbClr val="0F0F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900" marR="0" lvl="0" algn="l" rtl="0"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200" b="1" i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r>
              <a:rPr lang="en-US" sz="2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How does </a:t>
            </a:r>
            <a:r>
              <a:rPr lang="en-US" sz="22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strcmp</a:t>
            </a:r>
            <a:r>
              <a:rPr lang="en-US" sz="2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know the length of the strings?</a:t>
            </a:r>
            <a:endParaRPr sz="2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28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l" rt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200" b="1" i="1" u="sng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r>
              <a:rPr lang="en-US" sz="2200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how does </a:t>
            </a:r>
            <a:r>
              <a:rPr lang="en-US" sz="2200" i="1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strcmp</a:t>
            </a:r>
            <a:r>
              <a:rPr lang="en-US" sz="2200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know the length of the strings?</a:t>
            </a:r>
            <a:br>
              <a:rPr lang="en-US" sz="2200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200" i="1" dirty="0" smtClean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0" algn="l" rt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200" b="1" i="1" u="sng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  <a:r>
              <a:rPr lang="en-US" sz="2200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string is an array of chars terminating with ‘\0’.</a:t>
            </a:r>
            <a:endParaRPr sz="2200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0" marR="0" lvl="0" indent="457200" algn="l" rt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‘\0’ is the char with value 0.</a:t>
            </a:r>
            <a:endParaRPr sz="22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>
              <a:spcBef>
                <a:spcPts val="1417"/>
              </a:spcBef>
            </a:pPr>
            <a:r>
              <a:rPr lang="en-US" sz="2200" b="1" i="1" u="sng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</a:t>
            </a:r>
            <a:r>
              <a:rPr lang="en-US" sz="2200" i="1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 length of the array can be longer than </a:t>
            </a:r>
            <a:r>
              <a:rPr lang="en-US" sz="2200" i="1" dirty="0" err="1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strlen</a:t>
            </a:r>
            <a:r>
              <a:rPr lang="en-US" sz="2200" i="1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endParaRPr lang="en-US" sz="2200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457200" algn="l" rt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2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2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2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00008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	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char* word1 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= “Hello”;</a:t>
            </a:r>
            <a:r>
              <a:rPr lang="en-US" sz="2200" dirty="0">
                <a:solidFill>
                  <a:srgbClr val="00008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/>
            </a:r>
            <a:br>
              <a:rPr lang="en-US" sz="2200" dirty="0">
                <a:solidFill>
                  <a:srgbClr val="00008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</a:br>
            <a:r>
              <a:rPr lang="en-US" sz="2200" dirty="0">
                <a:solidFill>
                  <a:srgbClr val="00008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	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char word2[6] = {‘H’, ‘e’, ‘l’, ‘l’, ‘o’, ‘\0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’};</a:t>
            </a:r>
            <a:b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</a:br>
            <a:r>
              <a:rPr lang="en-US" sz="2200" dirty="0" smtClean="0">
                <a:solidFill>
                  <a:srgbClr val="00008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	</a:t>
            </a:r>
          </a:p>
          <a:p>
            <a:pPr marL="0" marR="0" lvl="0" indent="457200" algn="l" rt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008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	</a:t>
            </a:r>
            <a:r>
              <a:rPr lang="en-US" sz="2200" dirty="0" err="1" smtClean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printf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(“%s \n”, word1);</a:t>
            </a:r>
            <a:r>
              <a:rPr lang="en-US" sz="22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// prints </a:t>
            </a:r>
            <a:r>
              <a:rPr lang="en-US" sz="2200" dirty="0" smtClean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Hello</a:t>
            </a:r>
            <a:r>
              <a:rPr lang="en-US" sz="2200" dirty="0">
                <a:solidFill>
                  <a:srgbClr val="00008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/>
            </a:r>
            <a:br>
              <a:rPr lang="en-US" sz="2200" dirty="0">
                <a:solidFill>
                  <a:srgbClr val="00008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</a:br>
            <a:r>
              <a:rPr lang="en-US" sz="2200" dirty="0" smtClean="0">
                <a:solidFill>
                  <a:srgbClr val="00008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	</a:t>
            </a:r>
            <a:r>
              <a:rPr lang="en-US" sz="2200" dirty="0" err="1" smtClean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printf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(“%s \n”, word2);</a:t>
            </a:r>
            <a:r>
              <a:rPr lang="en-US" sz="22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// prints Hello</a:t>
            </a:r>
            <a:r>
              <a:rPr lang="en-US" sz="2200" dirty="0">
                <a:solidFill>
                  <a:srgbClr val="00008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/>
            </a:r>
            <a:br>
              <a:rPr lang="en-US" sz="2200" dirty="0">
                <a:solidFill>
                  <a:srgbClr val="00008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</a:br>
            <a:r>
              <a:rPr lang="en-US" sz="2200" dirty="0">
                <a:solidFill>
                  <a:srgbClr val="00008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/>
            </a:r>
            <a:br>
              <a:rPr lang="en-US" sz="2200" dirty="0">
                <a:solidFill>
                  <a:srgbClr val="00008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</a:br>
            <a:r>
              <a:rPr lang="en-US" sz="2200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200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sz="2200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Google Shape;196;p31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Strings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694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R="0" lvl="0" algn="l" rtl="0">
              <a:spcBef>
                <a:spcPts val="1417"/>
              </a:spcBef>
              <a:spcAft>
                <a:spcPts val="0"/>
              </a:spcAft>
            </a:pPr>
            <a:r>
              <a:rPr lang="en-US" sz="2200" b="1" u="sng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2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2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	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char* word1 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= “Hello”;</a:t>
            </a:r>
            <a:b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</a:b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	char word2[6] = {‘H’, ‘e’, ‘l’, ‘l’, ‘o’, ‘\0’};</a:t>
            </a:r>
            <a:b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</a:br>
            <a:endParaRPr lang="en-US" sz="2200" dirty="0" smtClean="0">
              <a:solidFill>
                <a:srgbClr val="0F0FCF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R="0" lvl="0" algn="l" rtl="0">
              <a:spcBef>
                <a:spcPts val="1417"/>
              </a:spcBef>
              <a:spcAft>
                <a:spcPts val="0"/>
              </a:spcAft>
            </a:pPr>
            <a:r>
              <a:rPr lang="en-US" sz="2200" b="1" u="sng" dirty="0" smtClean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A comment</a:t>
            </a:r>
            <a:r>
              <a:rPr lang="en-US" sz="2200" dirty="0" smtClean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:</a:t>
            </a:r>
            <a:endParaRPr lang="en-US" sz="2200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R="0" lvl="0" algn="l" rtl="0">
              <a:spcBef>
                <a:spcPts val="1417"/>
              </a:spcBef>
              <a:spcAft>
                <a:spcPts val="0"/>
              </a:spcAft>
            </a:pPr>
            <a:r>
              <a:rPr lang="en-US" sz="22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w</a:t>
            </a:r>
            <a:r>
              <a:rPr lang="en-US" sz="2200" dirty="0" smtClean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ord1 </a:t>
            </a:r>
            <a:r>
              <a:rPr lang="en-US" sz="22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- initializing with “Hello”, creates an array of </a:t>
            </a:r>
            <a:r>
              <a:rPr lang="en-US" sz="2200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const</a:t>
            </a:r>
            <a:r>
              <a:rPr lang="en-US" sz="22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chars</a:t>
            </a:r>
            <a:br>
              <a:rPr lang="en-US" sz="22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</a:br>
            <a:r>
              <a:rPr lang="en-US" sz="22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	</a:t>
            </a:r>
            <a:r>
              <a:rPr lang="en-US" sz="2200" dirty="0" smtClean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immutable </a:t>
            </a:r>
            <a:r>
              <a:rPr lang="en-US" sz="22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strings - cannot be changed</a:t>
            </a:r>
            <a:endParaRPr sz="2200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914400" marR="0" lvl="0" algn="l" rtl="0">
              <a:spcBef>
                <a:spcPts val="1417"/>
              </a:spcBef>
              <a:spcAft>
                <a:spcPts val="0"/>
              </a:spcAft>
            </a:pPr>
            <a:r>
              <a:rPr lang="en-US" sz="2200" dirty="0" smtClean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This </a:t>
            </a:r>
            <a:r>
              <a:rPr lang="en-US" sz="22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allows the compiler to perform optimizations on the code</a:t>
            </a:r>
            <a:br>
              <a:rPr lang="en-US" sz="22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</a:br>
            <a:endParaRPr sz="2200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0">
              <a:spcBef>
                <a:spcPts val="1417"/>
              </a:spcBef>
              <a:buSzPts val="2200"/>
            </a:pPr>
            <a:r>
              <a:rPr lang="en-US" sz="22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word2 - can be modified, </a:t>
            </a:r>
            <a:r>
              <a:rPr lang="en-US" sz="2200" dirty="0" smtClean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e.g.</a:t>
            </a:r>
            <a:br>
              <a:rPr lang="en-US" sz="2200" dirty="0" smtClean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</a:br>
            <a:r>
              <a:rPr lang="en-US" sz="2200" dirty="0" smtClean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	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word2[3] = ‘p</a:t>
            </a:r>
            <a:r>
              <a:rPr lang="en-US" sz="2200" smtClean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’; word2[4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] = ‘\0’;</a:t>
            </a:r>
            <a:b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</a:b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	</a:t>
            </a:r>
            <a:r>
              <a:rPr lang="en-US" sz="2200" dirty="0" err="1" smtClean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printf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(“%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s\n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”, word2);</a:t>
            </a:r>
            <a:r>
              <a:rPr lang="en-US" sz="22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// prints </a:t>
            </a:r>
            <a:r>
              <a:rPr lang="en-US" sz="2200" dirty="0" smtClean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Help</a:t>
            </a:r>
            <a:r>
              <a:rPr lang="en-US" sz="2200" dirty="0">
                <a:solidFill>
                  <a:srgbClr val="00008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/>
            </a:r>
            <a:br>
              <a:rPr lang="en-US" sz="2200" dirty="0">
                <a:solidFill>
                  <a:srgbClr val="00008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</a:br>
            <a:endParaRPr sz="2200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914400" marR="0" lvl="0" algn="l" rtl="0">
              <a:spcBef>
                <a:spcPts val="1417"/>
              </a:spcBef>
              <a:spcAft>
                <a:spcPts val="0"/>
              </a:spcAft>
            </a:pPr>
            <a:endParaRPr sz="2200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02" name="Google Shape;202;p32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Strings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906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Strings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3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l" rt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 &lt;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 &lt;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string.h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endParaRPr sz="2200" dirty="0">
              <a:solidFill>
                <a:srgbClr val="0F0F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0" algn="l" rt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2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main() {	</a:t>
            </a:r>
            <a:endParaRPr sz="2200" dirty="0">
              <a:solidFill>
                <a:srgbClr val="0F0F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0" algn="l" rt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char* password = “ABBBAC”;</a:t>
            </a:r>
            <a:b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char* guess = “ABC”</a:t>
            </a:r>
            <a:endParaRPr sz="2200" dirty="0">
              <a:solidFill>
                <a:srgbClr val="0F0F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0" algn="l" rt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if (</a:t>
            </a:r>
            <a:r>
              <a:rPr lang="en-US" sz="2200" dirty="0" err="1" smtClean="0">
                <a:solidFill>
                  <a:srgbClr val="0F0FCF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strcmp</a:t>
            </a:r>
            <a:r>
              <a:rPr lang="en-US" sz="2200" dirty="0" smtClean="0">
                <a:solidFill>
                  <a:srgbClr val="0F0FCF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200" dirty="0" err="1" smtClean="0">
                <a:solidFill>
                  <a:srgbClr val="0F0FCF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password,guess</a:t>
            </a:r>
            <a:r>
              <a:rPr lang="en-US" sz="2200" dirty="0" smtClean="0">
                <a:solidFill>
                  <a:srgbClr val="0F0FCF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 0)</a:t>
            </a:r>
            <a:b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(“CORRECT”);</a:t>
            </a:r>
            <a:b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else</a:t>
            </a:r>
            <a:b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(“WRONG”);</a:t>
            </a:r>
            <a:b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sz="2200" dirty="0">
              <a:solidFill>
                <a:srgbClr val="0F0F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0" algn="l" rtl="0">
              <a:spcBef>
                <a:spcPts val="1417"/>
              </a:spcBef>
              <a:spcAft>
                <a:spcPts val="0"/>
              </a:spcAft>
              <a:buNone/>
            </a:pPr>
            <a:endParaRPr sz="2200" i="1" dirty="0">
              <a:solidFill>
                <a:srgbClr val="0F0F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0" name="Google Shape;210;p33"/>
          <p:cNvCxnSpPr>
            <a:stCxn id="6" idx="2"/>
          </p:cNvCxnSpPr>
          <p:nvPr/>
        </p:nvCxnSpPr>
        <p:spPr>
          <a:xfrm flipH="1">
            <a:off x="2692400" y="3463493"/>
            <a:ext cx="4988950" cy="96579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" name="Rectangle 5"/>
          <p:cNvSpPr/>
          <p:nvPr/>
        </p:nvSpPr>
        <p:spPr>
          <a:xfrm>
            <a:off x="5521397" y="2139934"/>
            <a:ext cx="4319905" cy="1323559"/>
          </a:xfrm>
          <a:prstGeom prst="rect">
            <a:avLst/>
          </a:prstGeom>
          <a:gradFill>
            <a:gsLst>
              <a:gs pos="0">
                <a:srgbClr val="FFFF66"/>
              </a:gs>
              <a:gs pos="100000">
                <a:srgbClr val="FFFFCC"/>
              </a:gs>
            </a:gsLst>
            <a:lin ang="5400000"/>
          </a:gra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lvl="0"/>
            <a:r>
              <a:rPr lang="en-US" sz="2400" dirty="0"/>
              <a:t>returns 0 if the strings are equal</a:t>
            </a:r>
            <a:br>
              <a:rPr lang="en-US" sz="2400" dirty="0"/>
            </a:br>
            <a:r>
              <a:rPr lang="en-US" sz="2400" dirty="0"/>
              <a:t>returns </a:t>
            </a:r>
            <a:r>
              <a:rPr lang="en-US" sz="2400" dirty="0" err="1"/>
              <a:t>i</a:t>
            </a:r>
            <a:r>
              <a:rPr lang="en-US" sz="2400" dirty="0"/>
              <a:t>&gt;0 if first &gt; last</a:t>
            </a:r>
            <a:br>
              <a:rPr lang="en-US" sz="2400" dirty="0"/>
            </a:br>
            <a:r>
              <a:rPr lang="en-US" sz="2400" dirty="0"/>
              <a:t>returns </a:t>
            </a:r>
            <a:r>
              <a:rPr lang="en-US" sz="2400" dirty="0" err="1"/>
              <a:t>i</a:t>
            </a:r>
            <a:r>
              <a:rPr lang="en-US" sz="2400" dirty="0"/>
              <a:t>&lt;0 if first &lt; last</a:t>
            </a:r>
          </a:p>
        </p:txBody>
      </p:sp>
    </p:spTree>
    <p:extLst>
      <p:ext uri="{BB962C8B-B14F-4D97-AF65-F5344CB8AC3E}">
        <p14:creationId xmlns:p14="http://schemas.microsoft.com/office/powerpoint/2010/main" val="134250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wa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yt blackand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../../../Program%20Files%20(x86)/OpenOffice%204/share/template/en-US/layout/lyt-water.otp</Template>
  <TotalTime>1812</TotalTime>
  <Words>3368</Words>
  <Application>Microsoft Office PowerPoint</Application>
  <PresentationFormat>Custom</PresentationFormat>
  <Paragraphs>265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Arial Unicode MS</vt:lpstr>
      <vt:lpstr>Albany</vt:lpstr>
      <vt:lpstr>Arial</vt:lpstr>
      <vt:lpstr>Calibri</vt:lpstr>
      <vt:lpstr>Tahoma</vt:lpstr>
      <vt:lpstr>Times New Roman</vt:lpstr>
      <vt:lpstr>Wingdings</vt:lpstr>
      <vt:lpstr>water</vt:lpstr>
      <vt:lpstr>lyt blackandwhite</vt:lpstr>
      <vt:lpstr>PowerPoint Presentation</vt:lpstr>
      <vt:lpstr>PowerPoint Presentation</vt:lpstr>
      <vt:lpstr>Char</vt:lpstr>
      <vt:lpstr>Strings</vt:lpstr>
      <vt:lpstr>Strings</vt:lpstr>
      <vt:lpstr>Strings</vt:lpstr>
      <vt:lpstr>Strings</vt:lpstr>
      <vt:lpstr>Strings</vt:lpstr>
      <vt:lpstr>Strings</vt:lpstr>
      <vt:lpstr>Implement strcmp</vt:lpstr>
      <vt:lpstr>String.h - two useful functions</vt:lpstr>
      <vt:lpstr>String.h – strlen() and strcpy()</vt:lpstr>
      <vt:lpstr>String.h – strcat()</vt:lpstr>
      <vt:lpstr>String.h - strcat</vt:lpstr>
      <vt:lpstr>PowerPoint Presentation</vt:lpstr>
      <vt:lpstr>Reading user input</vt:lpstr>
      <vt:lpstr>PowerPoint Presentation</vt:lpstr>
      <vt:lpstr>Initializing arrays</vt:lpstr>
      <vt:lpstr>Initializing arrays</vt:lpstr>
      <vt:lpstr>PowerPoint Presentation</vt:lpstr>
      <vt:lpstr>Initializing strings</vt:lpstr>
      <vt:lpstr>Initializing strings</vt:lpstr>
      <vt:lpstr>A comment on immutable strings</vt:lpstr>
      <vt:lpstr>PowerPoint Presentation</vt:lpstr>
      <vt:lpstr>Multidimensional array</vt:lpstr>
      <vt:lpstr>Multidimensional array</vt:lpstr>
      <vt:lpstr>Multidimensional array</vt:lpstr>
      <vt:lpstr>Multidimensional array</vt:lpstr>
      <vt:lpstr>PowerPoint Presentation</vt:lpstr>
      <vt:lpstr>stdbool.h</vt:lpstr>
      <vt:lpstr>PowerPoint Presentation</vt:lpstr>
      <vt:lpstr>Enum</vt:lpstr>
      <vt:lpstr>Typedef</vt:lpstr>
      <vt:lpstr>Typedef</vt:lpstr>
      <vt:lpstr>Struct</vt:lpstr>
      <vt:lpstr>Struct</vt:lpstr>
      <vt:lpstr>Struct</vt:lpstr>
      <vt:lpstr>Struct</vt:lpstr>
      <vt:lpstr>PowerPoint Presentation</vt:lpstr>
      <vt:lpstr>Return values and conditions</vt:lpstr>
      <vt:lpstr>Multiple conditions</vt:lpstr>
      <vt:lpstr>PowerPoint Presentation</vt:lpstr>
      <vt:lpstr>Global variables</vt:lpstr>
      <vt:lpstr>Static variables</vt:lpstr>
      <vt:lpstr>PowerPoint Presentation</vt:lpstr>
      <vt:lpstr>Using macros: #define</vt:lpstr>
      <vt:lpstr>Using macros: #define</vt:lpstr>
      <vt:lpstr>PowerPoint Presentation</vt:lpstr>
      <vt:lpstr>Type casting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</dc:title>
  <dc:creator>Igor Shinkar</dc:creator>
  <cp:lastModifiedBy>Igor Shinkar</cp:lastModifiedBy>
  <cp:revision>385</cp:revision>
  <dcterms:created xsi:type="dcterms:W3CDTF">2017-07-19T12:15:02Z</dcterms:created>
  <dcterms:modified xsi:type="dcterms:W3CDTF">2021-09-20T03:24:53Z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