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334" r:id="rId2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69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59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1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43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109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164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549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56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593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7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731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6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1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9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2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86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95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also write:</a:t>
            </a:r>
          </a:p>
          <a:p>
            <a:pPr lvl="0"/>
            <a:endParaRPr lang="de-DE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 </a:t>
            </a:r>
            <a:r>
              <a:rPr lang="de-DE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student_info 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first_name;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last_name;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ID;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grades[5];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list_of_students[180];</a:t>
            </a:r>
          </a:p>
          <a:p>
            <a:pPr lvl="0"/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list_of_students[10].first_name = "Jack";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483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Using pointers with structs: 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clark;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clark.first_name = "Clark";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0"/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student*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student_ptr = &amp;clark;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(*student_ptr).last_name = "Kent"; 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accessing a field in struct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student_ptr-&gt;id = 123; 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accessing a field in pointer to struct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 bit more on syntax: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Return values and conditions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6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Return values and conditions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All command in C return a value. (Exception: void functions)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printf("%d\n" , 3 &lt; 5); // prints 1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printf("%d\n" , 3 == 5); // prints 0</a:t>
            </a:r>
          </a:p>
          <a:p>
            <a:pPr lvl="0">
              <a:buSzPct val="100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if statements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(cond)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do_something_else();</a:t>
            </a:r>
          </a:p>
          <a:p>
            <a:pPr>
              <a:buSzPct val="100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while statements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(cond)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3520" y="3850170"/>
            <a:ext cx="33481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Equivalent to: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if (</a:t>
            </a:r>
            <a:r>
              <a:rPr lang="en-US" sz="2400" dirty="0" err="1">
                <a:solidFill>
                  <a:srgbClr val="002060"/>
                </a:solidFill>
              </a:rPr>
              <a:t>cond</a:t>
            </a:r>
            <a:r>
              <a:rPr lang="en-US" sz="2400" dirty="0">
                <a:solidFill>
                  <a:srgbClr val="002060"/>
                </a:solidFill>
              </a:rPr>
              <a:t> != 0)</a:t>
            </a:r>
          </a:p>
        </p:txBody>
      </p:sp>
      <p:cxnSp>
        <p:nvCxnSpPr>
          <p:cNvPr id="5" name="Google Shape;210;p33"/>
          <p:cNvCxnSpPr>
            <a:stCxn id="4" idx="1"/>
          </p:cNvCxnSpPr>
          <p:nvPr/>
        </p:nvCxnSpPr>
        <p:spPr>
          <a:xfrm flipH="1">
            <a:off x="2428240" y="4231170"/>
            <a:ext cx="3165280" cy="1477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/>
          <p:cNvSpPr/>
          <p:nvPr/>
        </p:nvSpPr>
        <p:spPr>
          <a:xfrm>
            <a:off x="5593520" y="5912650"/>
            <a:ext cx="33481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Equivalent to: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while (</a:t>
            </a:r>
            <a:r>
              <a:rPr lang="en-US" sz="2400" dirty="0" err="1">
                <a:solidFill>
                  <a:srgbClr val="002060"/>
                </a:solidFill>
              </a:rPr>
              <a:t>cond</a:t>
            </a:r>
            <a:r>
              <a:rPr lang="en-US" sz="2400" dirty="0">
                <a:solidFill>
                  <a:srgbClr val="002060"/>
                </a:solidFill>
              </a:rPr>
              <a:t> != 0)</a:t>
            </a:r>
          </a:p>
        </p:txBody>
      </p:sp>
      <p:cxnSp>
        <p:nvCxnSpPr>
          <p:cNvPr id="9" name="Google Shape;210;p33"/>
          <p:cNvCxnSpPr>
            <a:stCxn id="8" idx="1"/>
          </p:cNvCxnSpPr>
          <p:nvPr/>
        </p:nvCxnSpPr>
        <p:spPr>
          <a:xfrm flipH="1">
            <a:off x="2743200" y="6293650"/>
            <a:ext cx="2850320" cy="168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22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Multiple conditions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AND of conditions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(cond1 &amp;&amp; cond2)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do_something_else();</a:t>
            </a:r>
          </a:p>
          <a:p>
            <a:pPr>
              <a:buSzPct val="45000"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OR of conditions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(cond1 || cond2)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</a:p>
          <a:p>
            <a:pPr>
              <a:buSzPct val="45000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the example: while (i &lt; len &amp;&amp; !found)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0480" y="1432750"/>
            <a:ext cx="4724400" cy="168637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r>
              <a:rPr lang="en-US" sz="2400" dirty="0">
                <a:solidFill>
                  <a:srgbClr val="002060"/>
                </a:solidFill>
              </a:rPr>
              <a:t>&amp;&amp; - and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checks first if cond1 is satisfied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	(i.e., cond1 !=0)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runs cond2 </a:t>
            </a:r>
            <a:r>
              <a:rPr lang="en-US" sz="2400" b="1" dirty="0">
                <a:solidFill>
                  <a:srgbClr val="FF0000"/>
                </a:solidFill>
              </a:rPr>
              <a:t>only</a:t>
            </a:r>
            <a:r>
              <a:rPr lang="en-US" sz="2400" dirty="0">
                <a:solidFill>
                  <a:srgbClr val="002060"/>
                </a:solidFill>
              </a:rPr>
              <a:t> if cond1 is satisfied</a:t>
            </a:r>
          </a:p>
        </p:txBody>
      </p:sp>
      <p:cxnSp>
        <p:nvCxnSpPr>
          <p:cNvPr id="5" name="Google Shape;210;p33"/>
          <p:cNvCxnSpPr>
            <a:stCxn id="4" idx="1"/>
          </p:cNvCxnSpPr>
          <p:nvPr/>
        </p:nvCxnSpPr>
        <p:spPr>
          <a:xfrm flipH="1">
            <a:off x="3708400" y="2275935"/>
            <a:ext cx="1402080" cy="2282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/>
          <p:cNvSpPr/>
          <p:nvPr/>
        </p:nvSpPr>
        <p:spPr>
          <a:xfrm>
            <a:off x="4797425" y="3706060"/>
            <a:ext cx="5283200" cy="174291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r>
              <a:rPr lang="en-US" sz="2400" dirty="0">
                <a:solidFill>
                  <a:srgbClr val="002060"/>
                </a:solidFill>
              </a:rPr>
              <a:t>|| - or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checks first if cond1 is satisfied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	(i.e., cond1 !=0)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runs cond2 </a:t>
            </a:r>
            <a:r>
              <a:rPr lang="en-US" sz="2400" b="1" dirty="0">
                <a:solidFill>
                  <a:srgbClr val="FF0000"/>
                </a:solidFill>
              </a:rPr>
              <a:t>only</a:t>
            </a:r>
            <a:r>
              <a:rPr lang="en-US" sz="2400" dirty="0">
                <a:solidFill>
                  <a:srgbClr val="002060"/>
                </a:solidFill>
              </a:rPr>
              <a:t> if cond1 is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002060"/>
                </a:solidFill>
              </a:rPr>
              <a:t> satisfied</a:t>
            </a:r>
          </a:p>
        </p:txBody>
      </p:sp>
      <p:cxnSp>
        <p:nvCxnSpPr>
          <p:cNvPr id="9" name="Google Shape;210;p33"/>
          <p:cNvCxnSpPr>
            <a:stCxn id="8" idx="1"/>
          </p:cNvCxnSpPr>
          <p:nvPr/>
        </p:nvCxnSpPr>
        <p:spPr>
          <a:xfrm flipH="1">
            <a:off x="3241040" y="4577515"/>
            <a:ext cx="1556385" cy="400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3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Static variables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5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Global variables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So far we have seen only variables defined inside functions.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scope of the variables is limited only to the function.</a:t>
            </a:r>
          </a:p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It is possible to define a </a:t>
            </a: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that is visible everywhere.</a:t>
            </a:r>
          </a:p>
          <a:p>
            <a:pPr>
              <a:buSzPct val="45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= 0; //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global variable to zero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("global counter %d\n", counter); // prints 0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counter++;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("global counter %d\n", counter); // prints 1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= 0; // local variable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(“local counter %d\n", counter); // prints 0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0;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endParaRPr lang="de-DE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Static variables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It is also possible to define a </a:t>
            </a: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that will </a:t>
            </a:r>
            <a:r>
              <a:rPr lang="en-CA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CA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its value in different calls</a:t>
            </a:r>
            <a:r>
              <a:rPr lang="en-CA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function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ct val="45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static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 = 0; // initialized only once!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do something...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count++;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("count = %d\n", count);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  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main(void)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// prints “count = 1”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// prints “count = 2”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// prints “count = 3”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Macros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>
                <a:latin typeface="Arial"/>
                <a:ea typeface="Arial"/>
                <a:cs typeface="Arial"/>
                <a:sym typeface="Arial"/>
              </a:rPr>
              <a:t>Using macros: #define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creates a constant that can be use globally. </a:t>
            </a:r>
          </a:p>
          <a:p>
            <a:pPr lvl="0">
              <a:buSzPct val="45000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Macros are not variables. Cannot be changed by the program.</a:t>
            </a:r>
          </a:p>
          <a:p>
            <a:pPr lvl="0">
              <a:buSzPct val="45000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COURSE_NAME "CMPT125"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PI 3.1415925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("%f\n", PI); // prints 3.1415925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("%s\n", COURSE_NAME); // prints CMPT125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("PI\n"); // prints PI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  <a:endParaRPr lang="de-DE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de-DE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stdbool.h</a:t>
            </a:r>
          </a:p>
        </p:txBody>
      </p:sp>
    </p:spTree>
    <p:extLst>
      <p:ext uri="{BB962C8B-B14F-4D97-AF65-F5344CB8AC3E}">
        <p14:creationId xmlns:p14="http://schemas.microsoft.com/office/powerpoint/2010/main" val="295145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>
                <a:latin typeface="Arial"/>
                <a:ea typeface="Arial"/>
                <a:cs typeface="Arial"/>
                <a:sym typeface="Arial"/>
              </a:rPr>
              <a:t>Using macros: #define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macros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are simply textual substitutions.</a:t>
            </a:r>
          </a:p>
          <a:p>
            <a:pPr lvl="0">
              <a:buSzPct val="45000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Preprocessor replaces the occurrences of the macros before compiling the code.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45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MY_FRAC 70/14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SQR(a) a*a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float x = MY_FRAC; // replaced by 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x = 70/14;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SQR(5); // replaced by </a:t>
            </a:r>
            <a:r>
              <a:rPr lang="en-CA" sz="2200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5*5;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SQR((5+2)); // replaced by </a:t>
            </a:r>
            <a:r>
              <a:rPr lang="en-CA" sz="2200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(5+2)*(5+2);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= SQR(5+2); // replaced by </a:t>
            </a:r>
            <a:r>
              <a:rPr lang="en-CA" sz="2200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5+2*5+2;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</a:p>
        </p:txBody>
      </p:sp>
    </p:spTree>
    <p:extLst>
      <p:ext uri="{BB962C8B-B14F-4D97-AF65-F5344CB8AC3E}">
        <p14:creationId xmlns:p14="http://schemas.microsoft.com/office/powerpoint/2010/main" val="35179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Type casting in C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7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Type casting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C allows conversions between different types of variable.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Done when one data type can be changed to a different data type. 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b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float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short to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long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We can also type cast the result to make it of a particular data type. 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Need to be careful. Information may be lost!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b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float to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char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to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2200" dirty="0">
              <a:solidFill>
                <a:srgbClr val="0F0FCF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1386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stdbool.h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that gets an array of ints and a number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and checks if it is contained in the array</a:t>
            </a:r>
          </a:p>
          <a:p>
            <a:pPr lvl="0">
              <a:buSzPct val="45000"/>
            </a:pP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&lt;stdbool.h&gt;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bool contains(const int* array, int len, int elt) {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bool found = false;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int i = 0;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while (i &lt; len &amp;&amp; !found)	{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if (array[i] == elt)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found = true;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i++;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found;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0240" y="4170680"/>
            <a:ext cx="273802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found == false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Google Shape;210;p33"/>
          <p:cNvCxnSpPr>
            <a:stCxn id="4" idx="1"/>
          </p:cNvCxnSpPr>
          <p:nvPr/>
        </p:nvCxnSpPr>
        <p:spPr>
          <a:xfrm flipH="1">
            <a:off x="5242560" y="4551680"/>
            <a:ext cx="1757680" cy="243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67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Enum/Typedef/Struct</a:t>
            </a:r>
          </a:p>
        </p:txBody>
      </p:sp>
    </p:spTree>
    <p:extLst>
      <p:ext uri="{BB962C8B-B14F-4D97-AF65-F5344CB8AC3E}">
        <p14:creationId xmlns:p14="http://schemas.microsoft.com/office/powerpoint/2010/main" val="15678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Enum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User defined data types. Mainly used to assign names to integers.</a:t>
            </a:r>
          </a:p>
          <a:p>
            <a:pPr lvl="0">
              <a:buSzPct val="45000"/>
            </a:pP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enum suit {Hearts, Spades, Clubs, Diamonds};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default values are assigned starting from 0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i.e., Hearts = 0, Spades = 1, Clubs = 2, Diamonds = 3;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e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 emphasis {Bold = 1, Italic = 2, Underline = 4};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can define integer values of the names</a:t>
            </a:r>
          </a:p>
          <a:p>
            <a:pPr lvl="0">
              <a:buSzPct val="45000"/>
            </a:pP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siut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card = Spades;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// variable of type enum suit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5120" y="6020540"/>
            <a:ext cx="33481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The name of the type is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enum</a:t>
            </a:r>
            <a:r>
              <a:rPr lang="en-US" sz="2400" dirty="0">
                <a:solidFill>
                  <a:srgbClr val="C00000"/>
                </a:solidFill>
              </a:rPr>
              <a:t> suit</a:t>
            </a:r>
          </a:p>
        </p:txBody>
      </p:sp>
    </p:spTree>
    <p:extLst>
      <p:ext uri="{BB962C8B-B14F-4D97-AF65-F5344CB8AC3E}">
        <p14:creationId xmlns:p14="http://schemas.microsoft.com/office/powerpoint/2010/main" val="30242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Typedef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Typedef is used to give a name to a data type.</a:t>
            </a:r>
          </a:p>
          <a:p>
            <a:pPr lvl="0">
              <a:buSzPct val="45000"/>
            </a:pP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FF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whole_number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enum months {January, February,...};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 months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FF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 boolean_values {false, true} 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all in one line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45000"/>
              <a:buFont typeface="Wingdings" panose="05000000000000000000" pitchFamily="2" charset="2"/>
              <a:buChar char="q"/>
            </a:pP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whole_number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amount = 23;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flag = true;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my_month = January;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Typedef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Typedef is used to give a name to a data type.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Typically we define new types outside of all functions.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This allows the types to be used everywhere in the program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More examples in types.c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So far we have considered only simple types of variables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(int, float, char, pointers).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What if we want a more complicated data type?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A student has: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First name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Last name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ID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List of grades in homeworks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We want an array of students.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We can have array of first names, array of last names, array of IDs...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8500" y="5349980"/>
            <a:ext cx="455720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Hard to keep track of all the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information in different arrays.</a:t>
            </a:r>
          </a:p>
        </p:txBody>
      </p:sp>
    </p:spTree>
    <p:extLst>
      <p:ext uri="{BB962C8B-B14F-4D97-AF65-F5344CB8AC3E}">
        <p14:creationId xmlns:p14="http://schemas.microsoft.com/office/powerpoint/2010/main" val="29137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student_info 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first_name;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last_name;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ID;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grades[5];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de-DE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student_info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var_student;</a:t>
            </a:r>
          </a:p>
          <a:p>
            <a:pPr lvl="0"/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struct student_info 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list_of_students[180];</a:t>
            </a:r>
          </a:p>
          <a:p>
            <a:pPr lvl="0"/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list_of_students[10].first_name = "Jack";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600" y="2376230"/>
            <a:ext cx="35406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The type is called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student_info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Google Shape;210;p33"/>
          <p:cNvCxnSpPr>
            <a:stCxn id="4" idx="2"/>
          </p:cNvCxnSpPr>
          <p:nvPr/>
        </p:nvCxnSpPr>
        <p:spPr>
          <a:xfrm flipH="1">
            <a:off x="2875280" y="3138230"/>
            <a:ext cx="280665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/>
          <p:cNvSpPr/>
          <p:nvPr/>
        </p:nvSpPr>
        <p:spPr>
          <a:xfrm>
            <a:off x="5953760" y="3933400"/>
            <a:ext cx="381498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Same as </a:t>
            </a:r>
            <a:r>
              <a:rPr lang="en-US" sz="2400" dirty="0" err="1">
                <a:solidFill>
                  <a:srgbClr val="C0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student_info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" name="Google Shape;210;p33"/>
          <p:cNvCxnSpPr>
            <a:stCxn id="8" idx="2"/>
          </p:cNvCxnSpPr>
          <p:nvPr/>
        </p:nvCxnSpPr>
        <p:spPr>
          <a:xfrm flipH="1">
            <a:off x="5030446" y="4695400"/>
            <a:ext cx="2830804" cy="252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80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1953</TotalTime>
  <Words>1443</Words>
  <Application>Microsoft Office PowerPoint</Application>
  <PresentationFormat>Custom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Albany</vt:lpstr>
      <vt:lpstr>Arial</vt:lpstr>
      <vt:lpstr>Calibri</vt:lpstr>
      <vt:lpstr>Tahoma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stdbool.h</vt:lpstr>
      <vt:lpstr>PowerPoint Presentation</vt:lpstr>
      <vt:lpstr>Enum</vt:lpstr>
      <vt:lpstr>Typedef</vt:lpstr>
      <vt:lpstr>Typedef</vt:lpstr>
      <vt:lpstr>Struct</vt:lpstr>
      <vt:lpstr>Struct</vt:lpstr>
      <vt:lpstr>Struct</vt:lpstr>
      <vt:lpstr>Struct</vt:lpstr>
      <vt:lpstr>PowerPoint Presentation</vt:lpstr>
      <vt:lpstr>Return values and conditions</vt:lpstr>
      <vt:lpstr>Multiple conditions</vt:lpstr>
      <vt:lpstr>PowerPoint Presentation</vt:lpstr>
      <vt:lpstr>Global variables</vt:lpstr>
      <vt:lpstr>Static variables</vt:lpstr>
      <vt:lpstr>PowerPoint Presentation</vt:lpstr>
      <vt:lpstr>Using macros: #define</vt:lpstr>
      <vt:lpstr>Using macros: #define</vt:lpstr>
      <vt:lpstr>PowerPoint Presentation</vt:lpstr>
      <vt:lpstr>Type 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413</cp:revision>
  <dcterms:created xsi:type="dcterms:W3CDTF">2017-07-19T12:15:02Z</dcterms:created>
  <dcterms:modified xsi:type="dcterms:W3CDTF">2021-09-21T00:00:53Z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