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1"/>
  </p:notesMasterIdLst>
  <p:handoutMasterIdLst>
    <p:handoutMasterId r:id="rId32"/>
  </p:handoutMasterIdLst>
  <p:sldIdLst>
    <p:sldId id="256" r:id="rId4"/>
    <p:sldId id="447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334" r:id="rId3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6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85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4498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54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141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76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178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4092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909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5486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552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3817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681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4545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6003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9152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617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6574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7916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69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121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810">
              <a:latin typeface="Albany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56015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31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737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6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05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069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47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9876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256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3657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4337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004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3699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2130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548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77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1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_standard_library/stdio_h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emica.com/%E2%85%9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emica.com/%E2%85%93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6063198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125</a:t>
            </a: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Computing Science</a:t>
            </a:r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Programming II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</a:t>
            </a:r>
            <a:r>
              <a:rPr lang="de-DE" sz="36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29, </a:t>
            </a: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SzPct val="100000"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Pointers to Functions</a:t>
            </a:r>
            <a:endParaRPr lang="de-DE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55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Function Pointers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 functions are stored in the memory just as any other data.</a:t>
            </a: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we can use pointers to refer to them. [A crazy idea, but why not]</a:t>
            </a:r>
          </a:p>
          <a:p>
            <a:pPr>
              <a:buSzPct val="45000"/>
            </a:pPr>
            <a:r>
              <a:rPr lang="en-US" sz="22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syntax is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foo(char c, int n, char* s) {…}</a:t>
            </a: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(*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my_function_ptr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)(char, int, char*);</a:t>
            </a:r>
          </a:p>
          <a:p>
            <a:pPr>
              <a:buSzPct val="45000"/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my_function_ptr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foo;</a:t>
            </a:r>
          </a:p>
          <a:p>
            <a:pPr>
              <a:buSzPct val="45000"/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my_function_ptr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(‘A’, 10, str);</a:t>
            </a: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function_pointers.c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endParaRPr lang="en-CA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6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SzPct val="100000"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We did not cover…</a:t>
            </a:r>
            <a:endParaRPr lang="de-DE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3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What we did not cover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45000"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similar to struct except that all data fields share the same memory. For example:</a:t>
            </a:r>
          </a:p>
          <a:p>
            <a:pPr>
              <a:buSzPct val="100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 op {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char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op_c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int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op_a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int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op_b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[3];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>
              <a:buSzPct val="100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have the size of 3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If you modify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op_a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may change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op_c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I/O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Your assignment 2 will have a question about file I/O.</a:t>
            </a: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have to read about it yourself.</a:t>
            </a:r>
          </a:p>
        </p:txBody>
      </p:sp>
    </p:spTree>
    <p:extLst>
      <p:ext uri="{BB962C8B-B14F-4D97-AF65-F5344CB8AC3E}">
        <p14:creationId xmlns:p14="http://schemas.microsoft.com/office/powerpoint/2010/main" val="119071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done 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with the syntax of C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b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buSzPct val="100000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*We missed some minor topics, like switch or</a:t>
            </a:r>
            <a:b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useful function (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putc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gets…) and some libraries.</a:t>
            </a:r>
          </a:p>
          <a:p>
            <a:pPr lvl="0" algn="l">
              <a:buSzPct val="100000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quite straightforward to learn by examples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l">
              <a:buSzPct val="100000"/>
            </a:pPr>
            <a:r>
              <a:rPr lang="de-DE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de-DE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de-DE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www.tutorialspoint.com/c_standard_library/stdio_h.htm</a:t>
            </a:r>
            <a:endParaRPr lang="de-DE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buSzPct val="100000"/>
            </a:pPr>
            <a:endParaRPr lang="de-D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0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en-US" altLang="he-IL" sz="65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en-US" altLang="he-IL" sz="6500" dirty="0"/>
              <a:t>Binary Encodings</a:t>
            </a:r>
            <a:endParaRPr lang="de-DE" altLang="en-US" sz="6500" dirty="0"/>
          </a:p>
        </p:txBody>
      </p:sp>
    </p:spTree>
    <p:extLst>
      <p:ext uri="{BB962C8B-B14F-4D97-AF65-F5344CB8AC3E}">
        <p14:creationId xmlns:p14="http://schemas.microsoft.com/office/powerpoint/2010/main" val="3116171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Binary encodings of integers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r>
              <a:rPr lang="en-US" sz="2200" dirty="0"/>
              <a:t>The values of digits in a number are positional:</a:t>
            </a:r>
          </a:p>
          <a:p>
            <a:endParaRPr lang="en-US" altLang="he-IL" sz="2200" dirty="0"/>
          </a:p>
          <a:p>
            <a:r>
              <a:rPr lang="en-US" altLang="he-IL" sz="2200" dirty="0"/>
              <a:t>Decimal numbers: 582 = 500 + 80 + 2  = 5*10</a:t>
            </a:r>
            <a:r>
              <a:rPr lang="en-US" altLang="he-IL" sz="2200" baseline="30000" dirty="0"/>
              <a:t>2 </a:t>
            </a:r>
            <a:r>
              <a:rPr lang="en-US" altLang="he-IL" sz="2200" dirty="0"/>
              <a:t>+ 8*10</a:t>
            </a:r>
            <a:r>
              <a:rPr lang="en-US" altLang="he-IL" sz="2200" baseline="30000" dirty="0"/>
              <a:t>1 </a:t>
            </a:r>
            <a:r>
              <a:rPr lang="en-US" altLang="he-IL" sz="2200" dirty="0"/>
              <a:t>+ 2*10</a:t>
            </a:r>
            <a:r>
              <a:rPr lang="en-US" altLang="he-IL" sz="2200" baseline="30000" dirty="0"/>
              <a:t>0</a:t>
            </a:r>
          </a:p>
          <a:p>
            <a:endParaRPr lang="en-US" altLang="he-IL" sz="2200" baseline="30000" dirty="0"/>
          </a:p>
          <a:p>
            <a:r>
              <a:rPr lang="en-US" altLang="he-IL" sz="2200" dirty="0"/>
              <a:t>Binary numbers: 10110 = 1*2</a:t>
            </a:r>
            <a:r>
              <a:rPr lang="en-US" altLang="he-IL" sz="2200" baseline="30000" dirty="0"/>
              <a:t>4</a:t>
            </a:r>
            <a:r>
              <a:rPr lang="en-US" altLang="he-IL" sz="2200" dirty="0"/>
              <a:t> + 0*2</a:t>
            </a:r>
            <a:r>
              <a:rPr lang="en-US" altLang="he-IL" sz="2200" baseline="30000" dirty="0"/>
              <a:t>3</a:t>
            </a:r>
            <a:r>
              <a:rPr lang="en-US" altLang="he-IL" sz="2200" dirty="0"/>
              <a:t> + 1*2</a:t>
            </a:r>
            <a:r>
              <a:rPr lang="en-US" altLang="he-IL" sz="2200" baseline="30000" dirty="0"/>
              <a:t>2</a:t>
            </a:r>
            <a:r>
              <a:rPr lang="en-US" altLang="he-IL" sz="2200" dirty="0"/>
              <a:t> + 1*2</a:t>
            </a:r>
            <a:r>
              <a:rPr lang="en-US" altLang="he-IL" sz="2200" baseline="30000" dirty="0"/>
              <a:t>1</a:t>
            </a:r>
            <a:r>
              <a:rPr lang="en-US" altLang="he-IL" sz="2200" dirty="0"/>
              <a:t> + 0*2</a:t>
            </a:r>
            <a:r>
              <a:rPr lang="en-US" altLang="he-IL" sz="2200" baseline="30000" dirty="0"/>
              <a:t>0</a:t>
            </a:r>
            <a:endParaRPr lang="en-US" altLang="he-IL" sz="2200" dirty="0"/>
          </a:p>
          <a:p>
            <a:endParaRPr lang="en-US" altLang="he-IL" sz="2200" baseline="-25000" dirty="0"/>
          </a:p>
          <a:p>
            <a:r>
              <a:rPr lang="en-US" altLang="he-IL" sz="2200" dirty="0"/>
              <a:t>Exercises: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/>
              <a:t>Convert 10011011 from binary to decimal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/>
              <a:t>Convert 29 from decimal to binary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1654464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Binary encodings of integers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r>
              <a:rPr lang="en-US" altLang="he-IL" sz="2200" dirty="0"/>
              <a:t>Convert 10011011 from binary to decimal: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/>
              <a:t>2</a:t>
            </a:r>
            <a:r>
              <a:rPr lang="en-US" altLang="he-IL" sz="2200" baseline="30000" dirty="0"/>
              <a:t>7</a:t>
            </a:r>
            <a:r>
              <a:rPr lang="en-US" altLang="he-IL" sz="2200" dirty="0"/>
              <a:t> + 2</a:t>
            </a:r>
            <a:r>
              <a:rPr lang="en-US" altLang="he-IL" sz="2200" baseline="30000" dirty="0"/>
              <a:t>4</a:t>
            </a:r>
            <a:r>
              <a:rPr lang="en-US" altLang="he-IL" sz="2200" dirty="0"/>
              <a:t> + 2</a:t>
            </a:r>
            <a:r>
              <a:rPr lang="en-US" altLang="he-IL" sz="2200" baseline="30000" dirty="0"/>
              <a:t>3</a:t>
            </a:r>
            <a:r>
              <a:rPr lang="en-US" altLang="he-IL" sz="2200" dirty="0"/>
              <a:t> + 2</a:t>
            </a:r>
            <a:r>
              <a:rPr lang="en-US" altLang="he-IL" sz="2200" baseline="30000" dirty="0"/>
              <a:t>1</a:t>
            </a:r>
            <a:r>
              <a:rPr lang="en-US" altLang="he-IL" sz="2200" dirty="0"/>
              <a:t> +</a:t>
            </a:r>
            <a:r>
              <a:rPr lang="en-US" altLang="he-IL" sz="2200" baseline="30000" dirty="0"/>
              <a:t> </a:t>
            </a:r>
            <a:r>
              <a:rPr lang="en-US" altLang="he-IL" sz="2200" dirty="0"/>
              <a:t>2</a:t>
            </a:r>
            <a:r>
              <a:rPr lang="en-US" altLang="he-IL" sz="2200" baseline="30000" dirty="0"/>
              <a:t>0</a:t>
            </a:r>
            <a:r>
              <a:rPr lang="en-US" altLang="he-IL" sz="2200" dirty="0"/>
              <a:t> = 128 + 16 + 8 + 2 + 1 = 155</a:t>
            </a:r>
          </a:p>
        </p:txBody>
      </p:sp>
    </p:spTree>
    <p:extLst>
      <p:ext uri="{BB962C8B-B14F-4D97-AF65-F5344CB8AC3E}">
        <p14:creationId xmlns:p14="http://schemas.microsoft.com/office/powerpoint/2010/main" val="3192201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 numCol="1" anchor="ctr" anchorCtr="1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Binary encodings of integers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r>
              <a:rPr lang="en-US" altLang="he-IL" sz="2200" dirty="0"/>
              <a:t>Convert 29 from decimal to binary:</a:t>
            </a:r>
          </a:p>
          <a:p>
            <a:endParaRPr lang="en-US" altLang="he-IL" sz="2200" dirty="0"/>
          </a:p>
          <a:p>
            <a:r>
              <a:rPr lang="en-US" altLang="he-IL" sz="2200" dirty="0"/>
              <a:t>29 is odd, hence the binary should end with 1.  *****1</a:t>
            </a:r>
          </a:p>
          <a:p>
            <a:r>
              <a:rPr lang="en-US" altLang="he-IL" sz="2200" dirty="0"/>
              <a:t>Let’s subtract 1, we are left with 28.</a:t>
            </a:r>
          </a:p>
          <a:p>
            <a:r>
              <a:rPr lang="en-US" altLang="he-IL" sz="2200" dirty="0"/>
              <a:t>Let’s divide 28 by 2, and get 14.</a:t>
            </a:r>
          </a:p>
          <a:p>
            <a:r>
              <a:rPr lang="en-US" altLang="he-IL" sz="2200" dirty="0"/>
              <a:t>14 is even, so the next digit will be 0….  -</a:t>
            </a:r>
            <a:r>
              <a:rPr lang="en-US" altLang="he-IL" sz="2200" dirty="0">
                <a:sym typeface="Wingdings" panose="05000000000000000000" pitchFamily="2" charset="2"/>
              </a:rPr>
              <a:t>   ******01</a:t>
            </a:r>
          </a:p>
          <a:p>
            <a:r>
              <a:rPr lang="en-US" altLang="he-IL" sz="2200" dirty="0">
                <a:sym typeface="Wingdings" panose="05000000000000000000" pitchFamily="2" charset="2"/>
              </a:rPr>
              <a:t>Let’s divide 14 by 2, we get 7.</a:t>
            </a:r>
          </a:p>
          <a:p>
            <a:r>
              <a:rPr lang="en-US" altLang="he-IL" sz="2200" dirty="0">
                <a:sym typeface="Wingdings" panose="05000000000000000000" pitchFamily="2" charset="2"/>
              </a:rPr>
              <a:t>7 is off, so the next digit is 1    ****101</a:t>
            </a:r>
          </a:p>
          <a:p>
            <a:endParaRPr lang="en-US" altLang="he-IL" sz="2200" dirty="0"/>
          </a:p>
          <a:p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2342140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 numCol="1" anchor="ctr" anchorCtr="1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Binary encodings of integers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r>
              <a:rPr lang="en-US" altLang="he-IL" sz="2200" dirty="0"/>
              <a:t>Convert 29 from decimal to binary:</a:t>
            </a:r>
          </a:p>
          <a:p>
            <a:r>
              <a:rPr lang="en-US" altLang="he-IL" sz="2200" dirty="0"/>
              <a:t>Let’s try to write 29 as sum of powers of 2.</a:t>
            </a:r>
          </a:p>
          <a:p>
            <a:endParaRPr lang="en-US" altLang="he-IL" sz="2200" dirty="0"/>
          </a:p>
          <a:p>
            <a:r>
              <a:rPr lang="en-US" altLang="he-IL" sz="2200" dirty="0"/>
              <a:t>29 is odd, hence the binary should end with 1.  *****1</a:t>
            </a:r>
          </a:p>
          <a:p>
            <a:r>
              <a:rPr lang="en-US" altLang="he-IL" sz="2200" dirty="0"/>
              <a:t>Let’s subtract 1, we are left with 28.</a:t>
            </a:r>
          </a:p>
          <a:p>
            <a:endParaRPr lang="en-US" altLang="he-IL" sz="2200" dirty="0"/>
          </a:p>
          <a:p>
            <a:r>
              <a:rPr lang="en-US" altLang="he-IL" sz="2200" dirty="0"/>
              <a:t>Note 28 = 16 +12 = 2</a:t>
            </a:r>
            <a:r>
              <a:rPr lang="en-US" altLang="he-IL" sz="2200" baseline="30000" dirty="0"/>
              <a:t>4</a:t>
            </a:r>
            <a:r>
              <a:rPr lang="en-US" altLang="he-IL" sz="2200" dirty="0"/>
              <a:t> + 12 = 2</a:t>
            </a:r>
            <a:r>
              <a:rPr lang="en-US" altLang="he-IL" sz="2200" baseline="30000" dirty="0"/>
              <a:t>4 </a:t>
            </a:r>
            <a:r>
              <a:rPr lang="en-US" altLang="he-IL" sz="2200" dirty="0"/>
              <a:t>+ 8 + 4 = 2</a:t>
            </a:r>
            <a:r>
              <a:rPr lang="en-US" altLang="he-IL" sz="2200" baseline="30000" dirty="0"/>
              <a:t>4</a:t>
            </a:r>
            <a:r>
              <a:rPr lang="en-US" altLang="he-IL" sz="2200" dirty="0"/>
              <a:t> + 2</a:t>
            </a:r>
            <a:r>
              <a:rPr lang="en-US" altLang="he-IL" sz="2200" baseline="30000" dirty="0"/>
              <a:t>3</a:t>
            </a:r>
            <a:r>
              <a:rPr lang="en-US" altLang="he-IL" sz="2200" dirty="0"/>
              <a:t> + 2</a:t>
            </a:r>
            <a:r>
              <a:rPr lang="en-US" altLang="he-IL" sz="2200" baseline="30000" dirty="0"/>
              <a:t>2</a:t>
            </a:r>
            <a:endParaRPr lang="en-US" altLang="he-IL" sz="2200" dirty="0"/>
          </a:p>
          <a:p>
            <a:r>
              <a:rPr lang="en-US" altLang="he-IL" sz="2200" dirty="0"/>
              <a:t>So 29 = 2</a:t>
            </a:r>
            <a:r>
              <a:rPr lang="en-US" altLang="he-IL" sz="2200" baseline="30000" dirty="0"/>
              <a:t>4</a:t>
            </a:r>
            <a:r>
              <a:rPr lang="en-US" altLang="he-IL" sz="2200" dirty="0"/>
              <a:t> + 2</a:t>
            </a:r>
            <a:r>
              <a:rPr lang="en-US" altLang="he-IL" sz="2200" baseline="30000" dirty="0"/>
              <a:t>3</a:t>
            </a:r>
            <a:r>
              <a:rPr lang="en-US" altLang="he-IL" sz="2200" dirty="0"/>
              <a:t> + 2</a:t>
            </a:r>
            <a:r>
              <a:rPr lang="en-US" altLang="he-IL" sz="2200" baseline="30000" dirty="0"/>
              <a:t>2</a:t>
            </a:r>
            <a:r>
              <a:rPr lang="en-US" altLang="he-IL" sz="2200" dirty="0"/>
              <a:t> + 2</a:t>
            </a:r>
            <a:r>
              <a:rPr lang="en-US" altLang="he-IL" sz="2200" baseline="30000" dirty="0"/>
              <a:t>0</a:t>
            </a:r>
            <a:r>
              <a:rPr lang="en-US" altLang="he-IL" sz="2200" dirty="0"/>
              <a:t>, In binary this is 11101</a:t>
            </a:r>
          </a:p>
        </p:txBody>
      </p:sp>
    </p:spTree>
    <p:extLst>
      <p:ext uri="{BB962C8B-B14F-4D97-AF65-F5344CB8AC3E}">
        <p14:creationId xmlns:p14="http://schemas.microsoft.com/office/powerpoint/2010/main" val="3368777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 1</a:t>
            </a:r>
            <a:endParaRPr sz="4400" b="0" i="0" u="none" strike="noStrike" cap="none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code needs to compile with the provided makefile</a:t>
            </a:r>
            <a:b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make</a:t>
            </a:r>
            <a:b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.test1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makefile compiles your code using</a:t>
            </a:r>
            <a:b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-Wall -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=c99 -o test1 test1.c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assignment1.c</a:t>
            </a:r>
            <a:endParaRPr lang="de-DE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to submit exactly one file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assignment1.c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you submit a file with a different name, it will not compile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get zero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main(),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will not compile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get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use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(“enter number”)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(“…”).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The grader will not enter anything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get zero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! No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4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Binary encodings of integers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r>
              <a:rPr lang="en-US" altLang="he-IL" sz="2200" dirty="0"/>
              <a:t>Convert 29 from decimal to binary: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r>
              <a:rPr lang="en-US" altLang="he-IL" sz="2200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altLang="he-IL" sz="2200" dirty="0" err="1"/>
              <a:t>i</a:t>
            </a:r>
            <a:r>
              <a:rPr lang="en-US" altLang="he-IL" sz="2200" dirty="0"/>
              <a:t> = 0</a:t>
            </a:r>
          </a:p>
          <a:p>
            <a:pPr marL="914400" lvl="1" indent="-457200">
              <a:buAutoNum type="arabicPeriod"/>
            </a:pPr>
            <a:r>
              <a:rPr lang="en-US" altLang="he-IL" sz="2200" dirty="0"/>
              <a:t>while (N &gt; 0)</a:t>
            </a:r>
          </a:p>
          <a:p>
            <a:pPr marL="857250" lvl="2" indent="0"/>
            <a:r>
              <a:rPr lang="en-US" altLang="he-IL" sz="2200" dirty="0"/>
              <a:t>2.1 if N is even</a:t>
            </a:r>
          </a:p>
          <a:p>
            <a:pPr marL="857250" lvl="2" indent="0"/>
            <a:r>
              <a:rPr lang="en-US" altLang="he-IL" sz="2200" dirty="0"/>
              <a:t>		2.1.1 set the 2</a:t>
            </a:r>
            <a:r>
              <a:rPr lang="en-US" altLang="he-IL" sz="2200" baseline="30000" dirty="0"/>
              <a:t>i</a:t>
            </a:r>
            <a:r>
              <a:rPr lang="en-US" altLang="he-IL" sz="2200" dirty="0"/>
              <a:t>-th digit = 0</a:t>
            </a:r>
          </a:p>
          <a:p>
            <a:pPr marL="857250" lvl="2" indent="0"/>
            <a:r>
              <a:rPr lang="en-US" altLang="he-IL" sz="2200" dirty="0"/>
              <a:t>		2.1.2 set N = N/2</a:t>
            </a:r>
          </a:p>
          <a:p>
            <a:pPr marL="857250" lvl="2" indent="0"/>
            <a:r>
              <a:rPr lang="en-US" altLang="he-IL" sz="2200" dirty="0"/>
              <a:t>2.2 else</a:t>
            </a:r>
          </a:p>
          <a:p>
            <a:pPr marL="857250" lvl="2" indent="0"/>
            <a:r>
              <a:rPr lang="en-US" altLang="he-IL" sz="2200" dirty="0"/>
              <a:t>		2.2.1 set the 2</a:t>
            </a:r>
            <a:r>
              <a:rPr lang="en-US" altLang="he-IL" sz="2200" baseline="30000" dirty="0"/>
              <a:t>i</a:t>
            </a:r>
            <a:r>
              <a:rPr lang="en-US" altLang="he-IL" sz="2200" dirty="0"/>
              <a:t>-th digit = 1</a:t>
            </a:r>
          </a:p>
          <a:p>
            <a:pPr marL="857250" lvl="2" indent="0"/>
            <a:r>
              <a:rPr lang="en-US" altLang="he-IL" sz="2200" dirty="0"/>
              <a:t>		2.2.2 N = (N-1)/2</a:t>
            </a:r>
          </a:p>
          <a:p>
            <a:pPr marL="857250" lvl="2" indent="0"/>
            <a:r>
              <a:rPr lang="en-US" altLang="he-IL" sz="2200" dirty="0"/>
              <a:t>2.3 </a:t>
            </a:r>
            <a:r>
              <a:rPr lang="en-US" altLang="he-IL" sz="2200" dirty="0" err="1"/>
              <a:t>i</a:t>
            </a:r>
            <a:r>
              <a:rPr lang="en-US" altLang="he-IL" sz="2200" dirty="0"/>
              <a:t>++</a:t>
            </a:r>
          </a:p>
        </p:txBody>
      </p:sp>
      <p:sp>
        <p:nvSpPr>
          <p:cNvPr id="3" name="Rectangle 2"/>
          <p:cNvSpPr/>
          <p:nvPr/>
        </p:nvSpPr>
        <p:spPr>
          <a:xfrm>
            <a:off x="5793453" y="1582442"/>
            <a:ext cx="5038725" cy="57349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he-I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= 0:	N = 29 is odd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1*2</a:t>
            </a:r>
            <a:r>
              <a:rPr kumimoji="0" lang="en-US" sz="2000" b="0" i="0" u="sng" strike="noStrike" kern="1200" cap="none" spc="0" normalizeH="0" baseline="3000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****1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set N = </a:t>
            </a:r>
            <a:r>
              <a:rPr kumimoji="0" lang="en-US" altLang="he-I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(29-1)/2 = 14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30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he-I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= 1:	N = 14 is even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0*2</a:t>
            </a:r>
            <a:r>
              <a:rPr kumimoji="0" lang="en-US" sz="2000" b="0" i="0" u="sng" strike="noStrike" kern="1200" cap="none" spc="0" normalizeH="0" baseline="3000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***01</a:t>
            </a:r>
            <a:endParaRPr kumimoji="0" lang="en-US" sz="2000" b="0" i="0" u="sng" strike="noStrike" kern="1200" cap="none" spc="0" normalizeH="0" baseline="30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		set N = 14/2 = 7</a:t>
            </a:r>
            <a:endParaRPr kumimoji="0" lang="en-US" sz="2000" b="0" i="0" u="none" strike="noStrike" kern="1200" cap="none" spc="0" normalizeH="0" baseline="30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30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he-I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= 2:	N = 7 is odd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1*2</a:t>
            </a:r>
            <a:r>
              <a:rPr kumimoji="0" lang="en-US" sz="2000" b="0" i="0" u="sng" strike="noStrike" kern="1200" cap="none" spc="0" normalizeH="0" baseline="3000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 **101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set N = (7-1)/2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30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he-I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= 3:	N = 3 is odd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1*2</a:t>
            </a:r>
            <a:r>
              <a:rPr kumimoji="0" lang="en-US" sz="2000" b="0" i="0" u="sng" strike="noStrike" kern="1200" cap="none" spc="0" normalizeH="0" baseline="3000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 *1101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set N = (3-1)/2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30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he-I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= 4:	N = 1 is odd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1*2</a:t>
            </a:r>
            <a:r>
              <a:rPr kumimoji="0" lang="en-US" sz="2000" b="0" i="0" u="sng" strike="noStrike" kern="1200" cap="none" spc="0" normalizeH="0" baseline="3000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 11101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set N = (1-1)/2 = 0</a:t>
            </a:r>
            <a:endParaRPr kumimoji="0" lang="en-US" sz="2000" b="0" i="0" u="none" strike="noStrike" kern="1200" cap="none" spc="0" normalizeH="0" baseline="30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5513" y="2332037"/>
            <a:ext cx="449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ANSWER: 29 in decimal = 11101</a:t>
            </a:r>
          </a:p>
        </p:txBody>
      </p:sp>
    </p:spTree>
    <p:extLst>
      <p:ext uri="{BB962C8B-B14F-4D97-AF65-F5344CB8AC3E}">
        <p14:creationId xmlns:p14="http://schemas.microsoft.com/office/powerpoint/2010/main" val="1397602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Fixed width encoding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/>
              <a:t>Simple data types are usually fixed in width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F0FC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/>
              <a:t> is usually 4 byte = 32 bits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/>
              <a:t>Range of </a:t>
            </a:r>
            <a:r>
              <a:rPr lang="en-US" sz="2200" dirty="0" err="1">
                <a:solidFill>
                  <a:srgbClr val="0F0FC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/>
              <a:t>  is [-2</a:t>
            </a:r>
            <a:r>
              <a:rPr lang="en-US" sz="2200" baseline="30000" dirty="0"/>
              <a:t>31</a:t>
            </a:r>
            <a:r>
              <a:rPr lang="en-US" sz="2200" dirty="0"/>
              <a:t>, 2</a:t>
            </a:r>
            <a:r>
              <a:rPr lang="en-US" sz="2200" baseline="30000" dirty="0"/>
              <a:t>31</a:t>
            </a:r>
            <a:r>
              <a:rPr lang="en-US" sz="2200" dirty="0"/>
              <a:t>-1] (one of the digits is for the sign)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/>
              <a:t>That is between -2,147,483,648 and 2,147,483,647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/>
              <a:t>Larger numbers will result in an </a:t>
            </a:r>
            <a:r>
              <a:rPr lang="en-US" sz="2200" i="1" dirty="0"/>
              <a:t>overflow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endParaRPr lang="en-US" sz="2200" dirty="0"/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/>
              <a:t>Try it in C</a:t>
            </a:r>
          </a:p>
        </p:txBody>
      </p:sp>
    </p:spTree>
    <p:extLst>
      <p:ext uri="{BB962C8B-B14F-4D97-AF65-F5344CB8AC3E}">
        <p14:creationId xmlns:p14="http://schemas.microsoft.com/office/powerpoint/2010/main" val="1784249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Non </a:t>
            </a:r>
            <a:r>
              <a:rPr lang="en-US" altLang="he-IL"/>
              <a:t>integer arithmetic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200" dirty="0">
                <a:solidFill>
                  <a:schemeClr val="tx1"/>
                </a:solidFill>
              </a:rPr>
              <a:t>Two common decimal numbers: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/>
              <a:t>⅓ = 0.33333333333</a:t>
            </a:r>
            <a:endParaRPr lang="en-US" sz="2200" u="sng" dirty="0">
              <a:solidFill>
                <a:schemeClr val="tx1"/>
              </a:solidFill>
              <a:hlinkClick r:id="rId3"/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/>
              <a:t>⅔ = 0.6666666666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Cannot write the decimal with finite number of digits.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So we round them</a:t>
            </a:r>
          </a:p>
        </p:txBody>
      </p:sp>
    </p:spTree>
    <p:extLst>
      <p:ext uri="{BB962C8B-B14F-4D97-AF65-F5344CB8AC3E}">
        <p14:creationId xmlns:p14="http://schemas.microsoft.com/office/powerpoint/2010/main" val="1810187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Scientific Notation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A convention to express numbers by their magnitude: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Speed of light = </a:t>
            </a:r>
            <a:r>
              <a:rPr lang="en-US" sz="2200" dirty="0"/>
              <a:t>2.99792458 x 10</a:t>
            </a:r>
            <a:r>
              <a:rPr lang="en-US" sz="2200" baseline="30000" dirty="0"/>
              <a:t>8</a:t>
            </a:r>
            <a:r>
              <a:rPr lang="en-US" sz="2200" dirty="0"/>
              <a:t> m/s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One gigabyte =  1.073741824</a:t>
            </a:r>
            <a:r>
              <a:rPr lang="en-US" sz="2200" dirty="0"/>
              <a:t> x 10</a:t>
            </a:r>
            <a:r>
              <a:rPr lang="en-US" sz="2200" baseline="30000" dirty="0"/>
              <a:t>9</a:t>
            </a:r>
            <a:r>
              <a:rPr lang="en-US" sz="2200" dirty="0"/>
              <a:t> bytes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/>
              <a:t>⅓ = 3.33333333333 x 10</a:t>
            </a:r>
            <a:r>
              <a:rPr lang="en-US" sz="2200" baseline="30000" dirty="0"/>
              <a:t>-1</a:t>
            </a:r>
            <a:endParaRPr lang="en-US" sz="2200" u="sng" baseline="30000" dirty="0">
              <a:solidFill>
                <a:schemeClr val="tx1"/>
              </a:solidFill>
              <a:hlinkClick r:id="rId3"/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Same conventions are used for binary</a:t>
            </a:r>
          </a:p>
        </p:txBody>
      </p:sp>
    </p:spTree>
    <p:extLst>
      <p:ext uri="{BB962C8B-B14F-4D97-AF65-F5344CB8AC3E}">
        <p14:creationId xmlns:p14="http://schemas.microsoft.com/office/powerpoint/2010/main" val="3800085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Floating point encoding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A float is composed of 32 bits: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1 bit for sign ( 0 – positive, 1 – negative)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23 bits for the significand (</a:t>
            </a:r>
            <a:r>
              <a:rPr lang="en" sz="2200" i="1" dirty="0">
                <a:solidFill>
                  <a:schemeClr val="dk1"/>
                </a:solidFill>
              </a:rPr>
              <a:t>significant digits</a:t>
            </a:r>
            <a:r>
              <a:rPr lang="en" sz="2200" dirty="0">
                <a:solidFill>
                  <a:schemeClr val="dk1"/>
                </a:solidFill>
              </a:rPr>
              <a:t> of the number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 lvl="2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1.b</a:t>
            </a:r>
            <a:r>
              <a:rPr lang="en-US" sz="2200" baseline="-25000" dirty="0">
                <a:solidFill>
                  <a:schemeClr val="tx1"/>
                </a:solidFill>
              </a:rPr>
              <a:t>22</a:t>
            </a:r>
            <a:r>
              <a:rPr lang="en-US" sz="2200" dirty="0">
                <a:solidFill>
                  <a:schemeClr val="tx1"/>
                </a:solidFill>
              </a:rPr>
              <a:t>b</a:t>
            </a:r>
            <a:r>
              <a:rPr lang="en-US" sz="2200" baseline="-25000" dirty="0">
                <a:solidFill>
                  <a:schemeClr val="tx1"/>
                </a:solidFill>
              </a:rPr>
              <a:t>21</a:t>
            </a:r>
            <a:r>
              <a:rPr lang="en-US" sz="2200" dirty="0">
                <a:solidFill>
                  <a:schemeClr val="tx1"/>
                </a:solidFill>
              </a:rPr>
              <a:t>…b</a:t>
            </a:r>
            <a:r>
              <a:rPr lang="en-US" sz="2200" baseline="-25000" dirty="0">
                <a:solidFill>
                  <a:schemeClr val="tx1"/>
                </a:solidFill>
              </a:rPr>
              <a:t>0</a:t>
            </a:r>
          </a:p>
          <a:p>
            <a:pPr lvl="2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</a:t>
            </a:r>
            <a:r>
              <a:rPr lang="en-US" sz="2200" baseline="-25000" dirty="0">
                <a:solidFill>
                  <a:schemeClr val="tx1"/>
                </a:solidFill>
              </a:rPr>
              <a:t>22 </a:t>
            </a:r>
            <a:r>
              <a:rPr lang="en-US" sz="2200" dirty="0">
                <a:solidFill>
                  <a:schemeClr val="tx1"/>
                </a:solidFill>
              </a:rPr>
              <a:t>represents the digit of ½</a:t>
            </a:r>
          </a:p>
          <a:p>
            <a:pPr lvl="2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</a:t>
            </a:r>
            <a:r>
              <a:rPr lang="en-US" sz="2200" baseline="-25000" dirty="0">
                <a:solidFill>
                  <a:schemeClr val="tx1"/>
                </a:solidFill>
              </a:rPr>
              <a:t>21 </a:t>
            </a:r>
            <a:r>
              <a:rPr lang="en-US" sz="2200" dirty="0">
                <a:solidFill>
                  <a:schemeClr val="tx1"/>
                </a:solidFill>
              </a:rPr>
              <a:t>represents the digit of ¼  …</a:t>
            </a:r>
            <a:endParaRPr lang="en-US" sz="2200" baseline="-25000" dirty="0">
              <a:solidFill>
                <a:schemeClr val="tx1"/>
              </a:solidFill>
            </a:endParaRP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8 bits for the exponent – ranges from -127 to 128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Range of the representation: </a:t>
            </a:r>
            <a:r>
              <a:rPr lang="en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1.b</a:t>
            </a:r>
            <a:r>
              <a:rPr lang="en-US" sz="2200" baseline="-25000" dirty="0">
                <a:solidFill>
                  <a:schemeClr val="tx1"/>
                </a:solidFill>
              </a:rPr>
              <a:t>22</a:t>
            </a:r>
            <a:r>
              <a:rPr lang="en-US" sz="2200" dirty="0">
                <a:solidFill>
                  <a:schemeClr val="tx1"/>
                </a:solidFill>
              </a:rPr>
              <a:t>b</a:t>
            </a:r>
            <a:r>
              <a:rPr lang="en-US" sz="2200" baseline="-25000" dirty="0">
                <a:solidFill>
                  <a:schemeClr val="tx1"/>
                </a:solidFill>
              </a:rPr>
              <a:t>21</a:t>
            </a:r>
            <a:r>
              <a:rPr lang="en-US" sz="2200" dirty="0">
                <a:solidFill>
                  <a:schemeClr val="tx1"/>
                </a:solidFill>
              </a:rPr>
              <a:t>…b</a:t>
            </a:r>
            <a:r>
              <a:rPr lang="en-US" sz="2200" baseline="-25000" dirty="0">
                <a:solidFill>
                  <a:schemeClr val="tx1"/>
                </a:solidFill>
              </a:rPr>
              <a:t>0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" sz="2200" dirty="0"/>
              <a:t>x 2</a:t>
            </a:r>
            <a:r>
              <a:rPr lang="en" sz="2200" baseline="30000" dirty="0"/>
              <a:t>(exp-127)</a:t>
            </a:r>
            <a:endParaRPr lang="en-US" sz="2200" dirty="0">
              <a:solidFill>
                <a:schemeClr val="tx1"/>
              </a:solidFill>
            </a:endParaRPr>
          </a:p>
          <a:p>
            <a:pPr lvl="2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between </a:t>
            </a:r>
            <a:r>
              <a:rPr lang="en" sz="2200" dirty="0"/>
              <a:t>≈ </a:t>
            </a:r>
            <a:r>
              <a:rPr lang="en-US" sz="2200" dirty="0">
                <a:solidFill>
                  <a:schemeClr val="tx1"/>
                </a:solidFill>
              </a:rPr>
              <a:t>2</a:t>
            </a:r>
            <a:r>
              <a:rPr lang="en-US" sz="2200" baseline="30000" dirty="0">
                <a:solidFill>
                  <a:schemeClr val="tx1"/>
                </a:solidFill>
              </a:rPr>
              <a:t>128</a:t>
            </a:r>
            <a:r>
              <a:rPr lang="en" sz="2200" dirty="0"/>
              <a:t> ≈ 3.40 x 10</a:t>
            </a:r>
            <a:r>
              <a:rPr lang="en" sz="2200" baseline="30000" dirty="0"/>
              <a:t>38</a:t>
            </a:r>
            <a:r>
              <a:rPr lang="en" sz="2200" dirty="0"/>
              <a:t> and  </a:t>
            </a:r>
            <a:r>
              <a:rPr lang="en-US" sz="2200" dirty="0"/>
              <a:t>≈ 2</a:t>
            </a:r>
            <a:r>
              <a:rPr lang="en-US" sz="2200" baseline="30000" dirty="0"/>
              <a:t>-127</a:t>
            </a:r>
            <a:r>
              <a:rPr lang="en-US" sz="2200" dirty="0"/>
              <a:t> ≈ 1.17 x 10</a:t>
            </a:r>
            <a:r>
              <a:rPr lang="en-US" sz="2200" baseline="30000" dirty="0"/>
              <a:t>-38</a:t>
            </a:r>
          </a:p>
          <a:p>
            <a:pPr marL="457200" lvl="1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" name="AutoShape 2" descr="Float exampl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93" y="2484437"/>
            <a:ext cx="779272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27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Example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The number is (-1)</a:t>
            </a:r>
            <a:r>
              <a:rPr lang="en-US" sz="2200" baseline="30000" dirty="0">
                <a:solidFill>
                  <a:schemeClr val="tx1"/>
                </a:solidFill>
              </a:rPr>
              <a:t>sign</a:t>
            </a:r>
            <a:r>
              <a:rPr lang="en-US" sz="2200" dirty="0">
                <a:solidFill>
                  <a:schemeClr val="tx1"/>
                </a:solidFill>
              </a:rPr>
              <a:t> x (1+ fraction) x 2</a:t>
            </a:r>
            <a:r>
              <a:rPr lang="en-US" sz="2200" baseline="30000" dirty="0">
                <a:solidFill>
                  <a:schemeClr val="tx1"/>
                </a:solidFill>
              </a:rPr>
              <a:t>exp-127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aseline="30000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 this example: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1 x (1 + 1/4) x 2</a:t>
            </a:r>
            <a:r>
              <a:rPr lang="en-US" sz="2200" baseline="30000" dirty="0">
                <a:solidFill>
                  <a:schemeClr val="tx1"/>
                </a:solidFill>
              </a:rPr>
              <a:t>124-127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= 1.25 x 2</a:t>
            </a:r>
            <a:r>
              <a:rPr lang="en-US" sz="2200" baseline="30000" dirty="0">
                <a:solidFill>
                  <a:schemeClr val="tx1"/>
                </a:solidFill>
              </a:rPr>
              <a:t>-3</a:t>
            </a:r>
            <a:endParaRPr lang="en-US" sz="2200" dirty="0">
              <a:solidFill>
                <a:schemeClr val="tx1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= 1.25/8 = 0.15625</a:t>
            </a:r>
          </a:p>
        </p:txBody>
      </p:sp>
      <p:sp>
        <p:nvSpPr>
          <p:cNvPr id="2" name="AutoShape 2" descr="Float exampl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02" y="2103437"/>
            <a:ext cx="779272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15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Example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-1.625 = -(1 + 5/8) x 2</a:t>
            </a:r>
            <a:r>
              <a:rPr lang="en-US" sz="2200" baseline="30000" dirty="0">
                <a:solidFill>
                  <a:schemeClr val="tx1"/>
                </a:solidFill>
              </a:rPr>
              <a:t>0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5/8 = 1/2 + 1/8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Set 1 for the minus sign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Set b</a:t>
            </a:r>
            <a:r>
              <a:rPr lang="en-US" sz="2200" baseline="-25000" dirty="0">
                <a:solidFill>
                  <a:schemeClr val="tx1"/>
                </a:solidFill>
              </a:rPr>
              <a:t>0</a:t>
            </a:r>
            <a:r>
              <a:rPr lang="en-US" sz="2200" dirty="0">
                <a:solidFill>
                  <a:schemeClr val="tx1"/>
                </a:solidFill>
              </a:rPr>
              <a:t> = 1 (for ½)  and b</a:t>
            </a:r>
            <a:r>
              <a:rPr lang="en-US" sz="2200" baseline="-25000" dirty="0">
                <a:solidFill>
                  <a:schemeClr val="tx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 = 1 (for 1/8) 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8 bits of exponent are 127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-1.625 = - (1+1/2 + 1/8) x 2</a:t>
            </a:r>
            <a:r>
              <a:rPr lang="en-US" sz="2200" baseline="30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" name="AutoShape 2" descr="Float exampl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2" y="2560637"/>
            <a:ext cx="8833613" cy="124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68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Execution stack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scope of variables</a:t>
            </a:r>
            <a:endParaRPr lang="de-DE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Execution stack and scope of variables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45000"/>
            </a:pPr>
            <a:r>
              <a:rPr lang="en-US" sz="2200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execution stack (call stack, run-time stack...)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 that stores the information about the functions called during the execution of a program.</a:t>
            </a: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function the stack stores the following information:</a:t>
            </a:r>
          </a:p>
          <a:p>
            <a:pPr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of the function</a:t>
            </a:r>
          </a:p>
          <a:p>
            <a:pPr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variables</a:t>
            </a:r>
          </a:p>
          <a:p>
            <a:pPr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value</a:t>
            </a:r>
          </a:p>
          <a:p>
            <a:pPr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address: When a function completes,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it returns control to the function that called it.</a:t>
            </a: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endParaRPr lang="en-CA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5240520"/>
          </a:xfrm>
        </p:spPr>
        <p:txBody>
          <a:bodyPr/>
          <a:lstStyle/>
          <a:p>
            <a:pPr marL="342900" indent="-342900">
              <a:buSzPct val="45000"/>
              <a:buFont typeface="Wingdings" panose="05000000000000000000" pitchFamily="2" charset="2"/>
              <a:buChar char="q"/>
            </a:pPr>
            <a:r>
              <a:rPr lang="en-US" sz="2200" i="1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 (</a:t>
            </a:r>
            <a:r>
              <a:rPr lang="en-US" sz="2200" i="1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size) {</a:t>
            </a:r>
            <a:b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i="1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size+1;</a:t>
            </a:r>
            <a:b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</a:t>
            </a:r>
            <a:r>
              <a:rPr lang="en-US" sz="2200" i="1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foo (</a:t>
            </a:r>
            <a:r>
              <a:rPr lang="en-US" sz="2200" i="1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n) {</a:t>
            </a:r>
            <a:b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i="1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ret = 3;</a:t>
            </a:r>
            <a:b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bar(4);</a:t>
            </a:r>
            <a:b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bar(8);</a:t>
            </a:r>
            <a:b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ret;</a:t>
            </a:r>
            <a:b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  </a:t>
            </a:r>
            <a:b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{</a:t>
            </a:r>
            <a:b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foo(5);</a:t>
            </a:r>
            <a:b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  <a:b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CA"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0000" y="570600"/>
            <a:ext cx="8635756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de-DE" sz="4400" b="0" i="0" u="none" strike="noStrike">
                <a:ln>
                  <a:noFill/>
                </a:ln>
                <a:latin typeface="Albany" pitchFamily="18"/>
                <a:cs typeface="Tahoma" pitchFamily="2"/>
              </a:defRPr>
            </a:lvl1pPr>
          </a:lstStyle>
          <a:p>
            <a:pPr algn="l"/>
            <a:r>
              <a:rPr lang="en-US" sz="3800" dirty="0">
                <a:solidFill>
                  <a:srgbClr val="000000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Execution stack and scope of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6872" y="5813147"/>
            <a:ext cx="3176336" cy="13764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--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variables:…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0x128fbad</a:t>
            </a:r>
          </a:p>
        </p:txBody>
      </p:sp>
      <p:sp>
        <p:nvSpPr>
          <p:cNvPr id="7" name="Rectangle 6"/>
          <p:cNvSpPr/>
          <p:nvPr/>
        </p:nvSpPr>
        <p:spPr>
          <a:xfrm>
            <a:off x="4446872" y="4340991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foo()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= 5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n= 5; ret =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0x9378ad</a:t>
            </a:r>
          </a:p>
        </p:txBody>
      </p:sp>
      <p:sp>
        <p:nvSpPr>
          <p:cNvPr id="8" name="Rectangle 7"/>
          <p:cNvSpPr/>
          <p:nvPr/>
        </p:nvSpPr>
        <p:spPr>
          <a:xfrm>
            <a:off x="4446872" y="2890873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bar()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= 4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46872" y="2908221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bar()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= 8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= 8;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…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…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46867" y="4340991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foo()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= 5;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n= 5; ret </a:t>
            </a:r>
            <a:r>
              <a:rPr lang="en-CA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3;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0x9378ad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46872" y="2895431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bar()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= 4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46867" y="2904127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bar()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= 8;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= 8;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9;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…</a:t>
            </a:r>
          </a:p>
        </p:txBody>
      </p:sp>
      <p:sp>
        <p:nvSpPr>
          <p:cNvPr id="36" name="Right Arrow 35"/>
          <p:cNvSpPr/>
          <p:nvPr/>
        </p:nvSpPr>
        <p:spPr>
          <a:xfrm flipH="1">
            <a:off x="3214838" y="6015790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flipH="1">
            <a:off x="3214837" y="6314173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flipH="1">
            <a:off x="3214836" y="3664782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flipH="1">
            <a:off x="3214836" y="4001410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flipH="1">
            <a:off x="3214835" y="4320179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flipH="1">
            <a:off x="3214834" y="2007416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flipH="1">
            <a:off x="3214833" y="2334419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flipH="1">
            <a:off x="3214832" y="2649926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flipH="1">
            <a:off x="3214831" y="4676057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flipH="1">
            <a:off x="3214830" y="5010461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flipH="1">
            <a:off x="3214829" y="6658300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36" grpId="0" animBg="1"/>
      <p:bldP spid="36" grpId="1" animBg="1"/>
      <p:bldP spid="37" grpId="0" animBg="1"/>
      <p:bldP spid="37" grpId="1" animBg="1"/>
      <p:bldP spid="37" grpId="2" animBg="1"/>
      <p:bldP spid="37" grpId="3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45" grpId="2" animBg="1"/>
      <p:bldP spid="45" grpId="3" animBg="1"/>
      <p:bldP spid="46" grpId="0" animBg="1"/>
      <p:bldP spid="46" grpId="1" animBg="1"/>
      <p:bldP spid="47" grpId="0" animBg="1"/>
      <p:bldP spid="4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Execution stack and scope of variables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local variables of a function are stored in the corresponding stack-frame. When the function completes, the variables become unavailable.</a:t>
            </a: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obtained from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are stored in </a:t>
            </a:r>
            <a:r>
              <a:rPr lang="en-CA" sz="2200" dirty="0">
                <a:solidFill>
                  <a:srgbClr val="002060"/>
                </a:solidFill>
                <a:latin typeface="Times New Roman" pitchFamily="18"/>
              </a:rPr>
              <a:t>"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memory</a:t>
            </a:r>
            <a:r>
              <a:rPr lang="en-CA" sz="2200" dirty="0">
                <a:solidFill>
                  <a:srgbClr val="002060"/>
                </a:solidFill>
                <a:latin typeface="Times New Roman" pitchFamily="18"/>
              </a:rPr>
              <a:t>"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do not die when the function completes.</a:t>
            </a: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must free the memory when we don’t need them anymore.</a:t>
            </a:r>
          </a:p>
          <a:p>
            <a:pPr>
              <a:buSzPct val="45000"/>
            </a:pPr>
            <a:r>
              <a:rPr lang="en-US" sz="22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Terminology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variables are stored on the </a:t>
            </a:r>
            <a:r>
              <a:rPr lang="en-US" sz="2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variables are stored on the </a:t>
            </a:r>
            <a:r>
              <a:rPr lang="en-US" sz="2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endParaRPr lang="en-CA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5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Stack (data structure)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45000"/>
            </a:pPr>
            <a:r>
              <a:rPr lang="en-US" sz="2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data structure with two principal operations: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Push(element)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adds an element to the collection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Pop()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removes the most recently added element from the collection</a:t>
            </a: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r>
              <a:rPr lang="en-US" sz="2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Stack of blocks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we add and remove only to/from the top.</a:t>
            </a: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with function calls: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function call adds </a:t>
            </a:r>
            <a:r>
              <a:rPr lang="en-US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block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stack.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finished, we remove it from the stack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continue to the next function on top.</a:t>
            </a:r>
            <a:endParaRPr lang="en-CA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983127" y="3129279"/>
            <a:ext cx="2286000" cy="3723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6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SzPct val="100000"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Functions and structs</a:t>
            </a:r>
            <a:endParaRPr lang="de-DE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800" dirty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Functions and Structs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struct is treated similarly to any other type (int, char)</a:t>
            </a:r>
          </a:p>
          <a:p>
            <a:pPr>
              <a:buSzPct val="45000"/>
            </a:pPr>
            <a:r>
              <a:rPr lang="en-US" sz="22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function   </a:t>
            </a:r>
          </a:p>
          <a:p>
            <a:pPr>
              <a:buSzPct val="45000"/>
            </a:pPr>
            <a:r>
              <a:rPr lang="en-US" sz="2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person </a:t>
            </a:r>
            <a:r>
              <a:rPr lang="en-US" sz="2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get_person</a:t>
            </a:r>
            <a:r>
              <a:rPr lang="en-US" sz="2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br>
              <a:rPr lang="en-US" sz="2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person p;</a:t>
            </a:r>
            <a:br>
              <a:rPr lang="en-US" sz="2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…</a:t>
            </a:r>
            <a:br>
              <a:rPr lang="en-US" sz="2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return p;</a:t>
            </a:r>
            <a:br>
              <a:rPr lang="en-US" sz="2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returns the struct by copying p.data1, p.data2… to the caller.</a:t>
            </a: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examples in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struct_ret.c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struct_ret_ptr.c</a:t>
            </a:r>
            <a:endParaRPr lang="en-CA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1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2024</TotalTime>
  <Words>1705</Words>
  <Application>Microsoft Office PowerPoint</Application>
  <PresentationFormat>Custom</PresentationFormat>
  <Paragraphs>203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 Unicode MS</vt:lpstr>
      <vt:lpstr>Microsoft YaHei</vt:lpstr>
      <vt:lpstr>Albany</vt:lpstr>
      <vt:lpstr>Arial</vt:lpstr>
      <vt:lpstr>Calibri</vt:lpstr>
      <vt:lpstr>Courier New</vt:lpstr>
      <vt:lpstr>Tahoma</vt:lpstr>
      <vt:lpstr>Times New Roman</vt:lpstr>
      <vt:lpstr>Wingdings</vt:lpstr>
      <vt:lpstr>water</vt:lpstr>
      <vt:lpstr>lyt blackandwhite</vt:lpstr>
      <vt:lpstr>1_lyt blackandwhite</vt:lpstr>
      <vt:lpstr>PowerPoint Presentation</vt:lpstr>
      <vt:lpstr>Assignment 1</vt:lpstr>
      <vt:lpstr>PowerPoint Presentation</vt:lpstr>
      <vt:lpstr>Execution stack and scope of variables</vt:lpstr>
      <vt:lpstr>PowerPoint Presentation</vt:lpstr>
      <vt:lpstr>Execution stack and scope of variables</vt:lpstr>
      <vt:lpstr>Stack (data structure)</vt:lpstr>
      <vt:lpstr>PowerPoint Presentation</vt:lpstr>
      <vt:lpstr>Functions and Structs</vt:lpstr>
      <vt:lpstr>PowerPoint Presentation</vt:lpstr>
      <vt:lpstr>Function Pointers</vt:lpstr>
      <vt:lpstr>PowerPoint Presentation</vt:lpstr>
      <vt:lpstr>What we did not cover</vt:lpstr>
      <vt:lpstr>PowerPoint Presentation</vt:lpstr>
      <vt:lpstr>PowerPoint Presentation</vt:lpstr>
      <vt:lpstr>Binary encodings of integers</vt:lpstr>
      <vt:lpstr>Binary encodings of integers</vt:lpstr>
      <vt:lpstr>Binary encodings of integers</vt:lpstr>
      <vt:lpstr>Binary encodings of integers</vt:lpstr>
      <vt:lpstr>Binary encodings of integers</vt:lpstr>
      <vt:lpstr>Fixed width encoding</vt:lpstr>
      <vt:lpstr>Non integer arithmetic</vt:lpstr>
      <vt:lpstr>Scientific Notation</vt:lpstr>
      <vt:lpstr>Floating point encoding</vt:lpstr>
      <vt:lpstr>Example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454</cp:revision>
  <dcterms:created xsi:type="dcterms:W3CDTF">2017-07-19T12:15:02Z</dcterms:created>
  <dcterms:modified xsi:type="dcterms:W3CDTF">2021-09-29T18:54:22Z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